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82" r:id="rId4"/>
    <p:sldId id="257" r:id="rId5"/>
    <p:sldId id="383" r:id="rId6"/>
    <p:sldId id="384" r:id="rId7"/>
    <p:sldId id="385" r:id="rId8"/>
    <p:sldId id="386" r:id="rId9"/>
    <p:sldId id="387" r:id="rId10"/>
    <p:sldId id="380" r:id="rId11"/>
    <p:sldId id="38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apply concepts of productive efficiency and allocative efficiency to perfectly competitive markets and compare the model of perfect competition to real-world markets.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0670405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i="0"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13469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profit-maximizing firms in perfectly competitive markets combine with utility-maximizing consumers, something remarkable happens: the resulting quantities of outputs of goods and services demonstrate both productive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66809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firms produce without waste. Allocative efficiency means firms produce the socially preferred level of output.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occurs when the firm is producing without waste. Firms produce and sell goods at the lowest possible average cost. Productive efficiency represents any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Allocative efficiency occurs when the firm is producing the socially preferred level of output. </a:t>
            </a:r>
            <a:r>
              <a:rPr lang="en-US" sz="1200" kern="1200" dirty="0">
                <a:solidFill>
                  <a:schemeClr val="tx1"/>
                </a:solidFill>
                <a:effectLst/>
                <a:latin typeface="+mn-lt"/>
                <a:ea typeface="+mn-ea"/>
                <a:cs typeface="+mn-cs"/>
              </a:rPr>
              <a:t>Firms produce and sell goods where price equals marginal cost. Allocative efficiency refers to a specific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099935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Assuming that a market is perfectly competitive, price equals marginal cost. At a lesser quantity, marginal costs will not yet have increased as much, so price will exceed marginal cost. At a lesser quantity, the gains to society as a whole from producing additional output will be greater than the costs. At a greater quantity, the marginal cost of production will have increased so that it exceeds price. At a greater quantity, since the costs are outstripping the benefits, it will make sense to produce a lower quantity of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469499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perfectly competitive firms produce the quantity where P=MC, the benefits to consumers are equal to the costs to society. The benefits to consumers are measured by the price they are willing to pay. The costs to society of producing the marginal unit is measured by the marginal cost the firm must pay. Allocative efficiency holds when the benefits exactly equal the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76398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 structures such as monopoly, monopolistic competition, and oligopoly are more realistic in the real world than perfect competition. Firms will not always produce at the minimum of average cost, nor will they always set price equal to marginal cost. Real-world markets include many issues that are assumed away in the model of perfect competition, such as poverty or pollution. However, the theoretical efficiency of perfect competition is useful for comparing the issues that arise from these real-world problems.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89824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2"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Efficiency in Perfectly Competitive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93"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43416B9-D589-4FCF-8ADD-2878476658E0}"/>
              </a:ext>
            </a:extLst>
          </p:cNvPr>
          <p:cNvSpPr txBox="1"/>
          <p:nvPr/>
        </p:nvSpPr>
        <p:spPr>
          <a:xfrm>
            <a:off x="1679971" y="1383374"/>
            <a:ext cx="8961120" cy="374904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algn="ctr"/>
            <a:r>
              <a:rPr lang="en-US" sz="2400" i="1"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p:txBody>
      </p:sp>
    </p:spTree>
    <p:extLst>
      <p:ext uri="{BB962C8B-B14F-4D97-AF65-F5344CB8AC3E}">
        <p14:creationId xmlns:p14="http://schemas.microsoft.com/office/powerpoint/2010/main" val="3265375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62056"/>
            <a:ext cx="9273061" cy="3785652"/>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Long-run equilibrium in perfectly competitive markets meets two important conditions: allocative efficiency and productive efficiency.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two conditions have important implications: first, resources are allocated to their best alternative use, second, they provide the maximum satisfaction attainable by society.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Most real-world market structures do not exhibit perfect competition; however, the theoretical efficiency of perfect competition is useful for comparing the issues that arise from these real-world problems.</a:t>
            </a:r>
          </a:p>
          <a:p>
            <a:pPr marL="342900" indent="-3429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Efficiency in Perfectly Competitive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5173471"/>
            <a:ext cx="8429624" cy="1384995"/>
          </a:xfrm>
          <a:prstGeom prst="rect">
            <a:avLst/>
          </a:prstGeom>
          <a:solidFill>
            <a:srgbClr val="627981"/>
          </a:solidFill>
        </p:spPr>
        <p:txBody>
          <a:bodyPr wrap="square" rtlCol="0">
            <a:spAutoFit/>
          </a:bodyPr>
          <a:lstStyle/>
          <a:p>
            <a:pPr algn="ctr"/>
            <a:r>
              <a:rPr lang="en-US" sz="2100" dirty="0">
                <a:solidFill>
                  <a:schemeClr val="bg1"/>
                </a:solidFill>
              </a:rPr>
              <a:t>When profit-maximizing firms in perfectly competitive markets combine with utility-maximizing consumers, something remarkable happens: the resulting quantities of outputs of goods and services demonstrate both productive and allocative efficiency.</a:t>
            </a:r>
          </a:p>
        </p:txBody>
      </p:sp>
      <p:pic>
        <p:nvPicPr>
          <p:cNvPr id="3" name="Picture 2" descr="An image of two computer monitors facing each other. The monitor on the left has a hand coming out of it holding a credit card. The monitor on the right has a hand coming out of it holding a shopping bag.">
            <a:extLst>
              <a:ext uri="{FF2B5EF4-FFF2-40B4-BE49-F238E27FC236}">
                <a16:creationId xmlns:a16="http://schemas.microsoft.com/office/drawing/2014/main" id="{B67D335F-7A0A-425E-8C7B-73195A0BF3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4364" y="1636488"/>
            <a:ext cx="7403272" cy="3169526"/>
          </a:xfrm>
          <a:prstGeom prst="rect">
            <a:avLst/>
          </a:prstGeom>
        </p:spPr>
      </p:pic>
    </p:spTree>
    <p:extLst>
      <p:ext uri="{BB962C8B-B14F-4D97-AF65-F5344CB8AC3E}">
        <p14:creationId xmlns:p14="http://schemas.microsoft.com/office/powerpoint/2010/main" val="3433454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Pentagon 16">
            <a:extLst>
              <a:ext uri="{FF2B5EF4-FFF2-40B4-BE49-F238E27FC236}">
                <a16:creationId xmlns:a16="http://schemas.microsoft.com/office/drawing/2014/main" id="{FFEC7E0F-70B2-4E93-8A0B-BB136B3070FD}"/>
              </a:ext>
            </a:extLst>
          </p:cNvPr>
          <p:cNvSpPr>
            <a:spLocks noChangeAspect="1"/>
          </p:cNvSpPr>
          <p:nvPr/>
        </p:nvSpPr>
        <p:spPr>
          <a:xfrm>
            <a:off x="977463" y="1773449"/>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3200" dirty="0">
                <a:solidFill>
                  <a:prstClr val="white"/>
                </a:solidFill>
                <a:latin typeface="Calibri" panose="020F0502020204030204"/>
              </a:rPr>
              <a:t>Productive Efficiency</a:t>
            </a:r>
          </a:p>
        </p:txBody>
      </p:sp>
      <p:sp>
        <p:nvSpPr>
          <p:cNvPr id="5" name="Pentagon 17">
            <a:extLst>
              <a:ext uri="{FF2B5EF4-FFF2-40B4-BE49-F238E27FC236}">
                <a16:creationId xmlns:a16="http://schemas.microsoft.com/office/drawing/2014/main" id="{3CF80C4A-6A20-43FD-939A-46BC6233813C}"/>
              </a:ext>
            </a:extLst>
          </p:cNvPr>
          <p:cNvSpPr>
            <a:spLocks noChangeAspect="1"/>
          </p:cNvSpPr>
          <p:nvPr/>
        </p:nvSpPr>
        <p:spPr>
          <a:xfrm flipH="1">
            <a:off x="4966704" y="1773449"/>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2800" dirty="0">
                <a:solidFill>
                  <a:prstClr val="white"/>
                </a:solidFill>
                <a:latin typeface="Calibri" panose="020F0502020204030204"/>
              </a:rPr>
              <a:t>Firms produce without waste</a:t>
            </a:r>
          </a:p>
        </p:txBody>
      </p:sp>
      <p:sp>
        <p:nvSpPr>
          <p:cNvPr id="6" name="Pentagon 21">
            <a:extLst>
              <a:ext uri="{FF2B5EF4-FFF2-40B4-BE49-F238E27FC236}">
                <a16:creationId xmlns:a16="http://schemas.microsoft.com/office/drawing/2014/main" id="{21ADC1B8-A700-4392-8F4E-60392C3E4DD2}"/>
              </a:ext>
            </a:extLst>
          </p:cNvPr>
          <p:cNvSpPr>
            <a:spLocks noChangeAspect="1"/>
          </p:cNvSpPr>
          <p:nvPr/>
        </p:nvSpPr>
        <p:spPr>
          <a:xfrm>
            <a:off x="977463" y="3519704"/>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3200" dirty="0">
                <a:solidFill>
                  <a:prstClr val="white"/>
                </a:solidFill>
                <a:latin typeface="Calibri" panose="020F0502020204030204"/>
              </a:rPr>
              <a:t>Allocative Efficiency</a:t>
            </a:r>
          </a:p>
        </p:txBody>
      </p:sp>
      <p:sp>
        <p:nvSpPr>
          <p:cNvPr id="7" name="Pentagon 26">
            <a:extLst>
              <a:ext uri="{FF2B5EF4-FFF2-40B4-BE49-F238E27FC236}">
                <a16:creationId xmlns:a16="http://schemas.microsoft.com/office/drawing/2014/main" id="{66B7F059-9B5A-440B-A012-D5DD9A569F15}"/>
              </a:ext>
            </a:extLst>
          </p:cNvPr>
          <p:cNvSpPr>
            <a:spLocks noChangeAspect="1"/>
          </p:cNvSpPr>
          <p:nvPr/>
        </p:nvSpPr>
        <p:spPr>
          <a:xfrm flipH="1">
            <a:off x="4966704" y="3519704"/>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2800" dirty="0">
                <a:solidFill>
                  <a:prstClr val="white"/>
                </a:solidFill>
                <a:latin typeface="Calibri" panose="020F0502020204030204"/>
              </a:rPr>
              <a:t>Firms produce the socially preferred level of output</a:t>
            </a:r>
          </a:p>
        </p:txBody>
      </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937907"/>
              <a:ext cx="792265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occurs when the firm is producing without waste.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produce and sell goods at the lowest possible average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18" y="3429000"/>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Represents any point on the production possibility frontier.</a:t>
              </a:r>
            </a:p>
          </p:txBody>
        </p:sp>
      </p:grpSp>
    </p:spTree>
    <p:extLst>
      <p:ext uri="{BB962C8B-B14F-4D97-AF65-F5344CB8AC3E}">
        <p14:creationId xmlns:p14="http://schemas.microsoft.com/office/powerpoint/2010/main" val="378356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909031"/>
            <a:chOff x="542919" y="1736761"/>
            <a:chExt cx="8058158" cy="909031"/>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9090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86696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occurs when the firm is producing the socially preferred level of output.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88993"/>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produce and sell goods where price equals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18" y="3513037"/>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Refers to a specific point on the production possibility frontier.</a:t>
              </a:r>
            </a:p>
          </p:txBody>
        </p:sp>
      </p:grpSp>
    </p:spTree>
    <p:extLst>
      <p:ext uri="{BB962C8B-B14F-4D97-AF65-F5344CB8AC3E}">
        <p14:creationId xmlns:p14="http://schemas.microsoft.com/office/powerpoint/2010/main" val="609396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Assuming that a market is perfectly competitive, price equals marginal cost.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 lesser quantity, marginal costs will not yet have increased as much, so price will exceed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gains to society as a whole from producing additional output will be greater than the costs.</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 greater quantity, the marginal cost of production will have increased so that it exceeds price.</a:t>
              </a:r>
            </a:p>
          </p:txBody>
        </p:sp>
      </p:grpSp>
      <p:grpSp>
        <p:nvGrpSpPr>
          <p:cNvPr id="25" name="Group 24">
            <a:extLst>
              <a:ext uri="{FF2B5EF4-FFF2-40B4-BE49-F238E27FC236}">
                <a16:creationId xmlns:a16="http://schemas.microsoft.com/office/drawing/2014/main" id="{8F1F2568-8D48-4652-A8F2-008D8FC3DAFE}"/>
              </a:ext>
            </a:extLst>
          </p:cNvPr>
          <p:cNvGrpSpPr/>
          <p:nvPr/>
        </p:nvGrpSpPr>
        <p:grpSpPr>
          <a:xfrm>
            <a:off x="2066918" y="5277822"/>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02D10375-71B7-4909-8A12-FA12101FD0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49973151-1E07-44D8-8EF5-4EA75B9D133E}"/>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costs are outstripping the benefits, it will make sense to produce a lower quantity of goods.</a:t>
              </a:r>
            </a:p>
          </p:txBody>
        </p:sp>
      </p:grpSp>
    </p:spTree>
    <p:extLst>
      <p:ext uri="{BB962C8B-B14F-4D97-AF65-F5344CB8AC3E}">
        <p14:creationId xmlns:p14="http://schemas.microsoft.com/office/powerpoint/2010/main" val="3311698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Optimal Output Level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perfectly competitive firms produce the quantity where </a:t>
              </a:r>
              <a:r>
                <a:rPr lang="en-US" sz="2000" i="1" dirty="0">
                  <a:solidFill>
                    <a:schemeClr val="bg1"/>
                  </a:solidFill>
                </a:rPr>
                <a:t>P</a:t>
              </a:r>
              <a:r>
                <a:rPr lang="en-US" sz="2000" dirty="0">
                  <a:solidFill>
                    <a:schemeClr val="bg1"/>
                  </a:solidFill>
                </a:rPr>
                <a:t> = </a:t>
              </a:r>
              <a:r>
                <a:rPr lang="en-US" sz="2000" i="1" dirty="0">
                  <a:solidFill>
                    <a:schemeClr val="bg1"/>
                  </a:solidFill>
                </a:rPr>
                <a:t>MC</a:t>
              </a:r>
              <a:r>
                <a:rPr lang="en-US" sz="2000" dirty="0">
                  <a:solidFill>
                    <a:schemeClr val="bg1"/>
                  </a:solidFill>
                </a:rPr>
                <a:t>, the benefits to consumers are equal to the costs to society.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benefits to consumers are measured by the price they are willing to pay.</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costs to society of producing the marginal unit is measured by the marginal cost the firm must pay.</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holds when the benefits exactly equal the costs.</a:t>
              </a:r>
            </a:p>
          </p:txBody>
        </p:sp>
      </p:grpSp>
    </p:spTree>
    <p:extLst>
      <p:ext uri="{BB962C8B-B14F-4D97-AF65-F5344CB8AC3E}">
        <p14:creationId xmlns:p14="http://schemas.microsoft.com/office/powerpoint/2010/main" val="3420376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Market Structure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 structures such as monopoly, monopolistic competition, and oligopoly are more realistic in the real world than perfect competition.</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will not always produce at the minimum of average cost, nor will they always set price equal to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Real-world markets include many issues that are assumed away in the model of perfect competition, such as poverty or pollution.</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48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the theoretical efficiency of perfect competition is useful for comparing the issues that arise from these real-world problems.</a:t>
              </a:r>
            </a:p>
          </p:txBody>
        </p:sp>
      </p:grpSp>
    </p:spTree>
    <p:extLst>
      <p:ext uri="{BB962C8B-B14F-4D97-AF65-F5344CB8AC3E}">
        <p14:creationId xmlns:p14="http://schemas.microsoft.com/office/powerpoint/2010/main" val="2605337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679971" y="1383374"/>
            <a:ext cx="8961120" cy="374904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algn="ctr"/>
            <a:r>
              <a:rPr lang="en-US" sz="24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p:txBody>
      </p:sp>
    </p:spTree>
    <p:extLst>
      <p:ext uri="{BB962C8B-B14F-4D97-AF65-F5344CB8AC3E}">
        <p14:creationId xmlns:p14="http://schemas.microsoft.com/office/powerpoint/2010/main" val="2572799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TotalTime>
  <Words>1279</Words>
  <Application>Microsoft Office PowerPoint</Application>
  <PresentationFormat>Widescreen</PresentationFormat>
  <Paragraphs>147</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31</cp:revision>
  <dcterms:created xsi:type="dcterms:W3CDTF">2017-06-16T13:06:21Z</dcterms:created>
  <dcterms:modified xsi:type="dcterms:W3CDTF">2022-01-17T18:11:52Z</dcterms:modified>
</cp:coreProperties>
</file>