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368" r:id="rId5"/>
    <p:sldId id="371" r:id="rId6"/>
    <p:sldId id="372" r:id="rId7"/>
    <p:sldId id="373" r:id="rId8"/>
    <p:sldId id="257" r:id="rId9"/>
    <p:sldId id="289" r:id="rId10"/>
    <p:sldId id="374" r:id="rId11"/>
    <p:sldId id="375" r:id="rId12"/>
    <p:sldId id="376" r:id="rId13"/>
    <p:sldId id="377" r:id="rId14"/>
    <p:sldId id="378" r:id="rId15"/>
    <p:sldId id="379" r:id="rId16"/>
    <p:sldId id="380" r:id="rId17"/>
    <p:sldId id="381" r:id="rId18"/>
    <p:sldId id="382" r:id="rId19"/>
    <p:sldId id="383"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4CA62"/>
    <a:srgbClr val="FFCC99"/>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you’ll be able to distinguish between a natural monopoly and a legal monopoly; explain how economies of scale and the control of natural resources led to the necessary formation of legal monopolies; analyze the importance of trademarks and patents in promoting innovation; and identify examples of predatory pricing.</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60460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natural monopoly is typically shown as occurring when the LRAC continues to fall as output increases. It becomes less costly for the lone firm in the industry to produce, on average, the higher the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899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call the situation where economies of scale are large relative to the quantity demanded in the market a natural monopoly. Economies of scale are when average costs decline as output expands. Natural monopolies often arise in industries where the marginal cost of adding an additional customer is very low once fixed costs are in place. This results in situations where there are substantial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1286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type of natural monopoly occurs when a company has control of a scarce physical resource. If a company has control of a scare resource, it will obviously be a barrier to entry of another company wishing to utilize that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1930s, ALCOA controlled most of the supply of bauxite, a key mineral used in making aluminum. Other firms were simply unable to produce enough aluminum to compete.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1366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products, the government erects barriers to entry by prohibiting or limiting competition. Most legal monopolies are utilities—products necessary for everyday life—that are socially beneficial. The government often sets regulations to ensure customers have access to an appropriate amount of products or services. Additionally, legal monopolies are often subject to economies of scale, as in the case of utilities, so it makes sense to allow only one provider. For example, under U.S. law, no organization but the U.S. Postal Service is legally allowed to deliver first-class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609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Innovation takes time and resources to achieve. Companies invest in research and development to provide innovative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Without legal protection, other companies could replicate these goods and services without research and development costs. Many firms would, therefore, choose not to invest in research and development, meaning the world would have less innovation. The U.S. Patent and Trademark Office and the U.S. Copyright Office promote innovation through categories of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5708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Patent- An exclusive right to produce for twenty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Trademark- An identifying symbol for a good that is protected legally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Copyright- Legal protection for original works lasting for seventy years beyond the life of the creator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 secrets- Protection of information not covered by a patent or trademark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0989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Government limitations on competition used to be more common in the United States. For most of the twentieth century, only one phone company, AT&amp;T, was legally allowed to provide local and long-distance service. AT&amp;T lost its monopoly when the technology for providing phone service changed from wires to microwave and satellite transmission. Given an improvement in technology, the government no longer required AT&amp;T to be the lone provider of certain services. </a:t>
            </a:r>
            <a:r>
              <a:rPr lang="en-US" sz="1200" b="1" dirty="0">
                <a:solidFill>
                  <a:schemeClr val="bg1"/>
                </a:solidFill>
              </a:rPr>
              <a:t>Deregulation</a:t>
            </a:r>
            <a:r>
              <a:rPr lang="en-US" sz="1200" dirty="0">
                <a:solidFill>
                  <a:schemeClr val="bg1"/>
                </a:solidFill>
              </a:rPr>
              <a:t> refers to removing government controls over setting prices and quantities in certain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27828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Businesses have developed a number of schemes for creating barriers to entry by deterring potential competitors from entering the market. One method is known as predatory pricing, in which a firm uses the threat of sharp price cuts to discourage competition. Predatory pricing is a violation of U.S. antitrust law, but it is difficult to 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30331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678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perfect competition is a market where firms have no market power and they simply respond to the market price, monopoly is a market with no competition at all, and firms have a great deal of market power. In the case of monopoly, one firm produces all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perfect competition, there are many firms that have no market power or control over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monopoly, there is one firm that is the price setter.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484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there are very few true monopolies in existence, we do deal with some of those few every day, often without realizing it. The U.S. Postal Service and your electric and water companies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1740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lack of competition, monopolies tend to earn significant economic profits. Profits should attract vigorous competition, and yet, because of one particular characteristic of monopoly, they do not. Three main categories of barriers to entry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305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entry are the legal, technological, or market forces that discourage or prevent potential competitors from entering a market. In some cases, barriers to entry may lead to monopoly, while in other cases, they may limit competition to a few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monopoly, based on the types of barriers to entry they exploit. One is natural monopoly, where the barriers to entry are something other than legal prohibition. The other is legal monopoly, where laws prohibit (or severely limit) competition.</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demand curve intersects the long-run average cost curve at a point that exhibits economies of scale (the downward sloping region). If a second firm enters the market at a smaller size, its average costs will be higher than those of the existing firm, and it will be unable to compete. If a second firm attempts to enter the market at a larger size, it could not sell all its output due to insufficient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3068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Monopolies Form: Barriers to Entry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8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 </a:t>
            </a:r>
            <a:r>
              <a:rPr lang="en-US" sz="3000" i="1" dirty="0">
                <a:solidFill>
                  <a:srgbClr val="323542"/>
                </a:solidFill>
                <a:latin typeface="Century Gothic" panose="020B0502020202020204" pitchFamily="34" charset="0"/>
              </a:rPr>
              <a:t>LRAC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2764" y="1619014"/>
            <a:ext cx="4029079" cy="1396098"/>
            <a:chOff x="542922" y="1736759"/>
            <a:chExt cx="8058155" cy="1819560"/>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natural monopoly is typically shown as occurring when the </a:t>
              </a:r>
              <a:r>
                <a:rPr lang="en-US" sz="2000" i="1" dirty="0">
                  <a:solidFill>
                    <a:schemeClr val="bg1"/>
                  </a:solidFill>
                </a:rPr>
                <a:t>LRAC</a:t>
              </a:r>
              <a:r>
                <a:rPr lang="en-US" sz="2000" dirty="0">
                  <a:solidFill>
                    <a:schemeClr val="bg1"/>
                  </a:solidFill>
                </a:rPr>
                <a:t> continues to fall as output increases.</a:t>
              </a:r>
            </a:p>
          </p:txBody>
        </p:sp>
      </p:grpSp>
      <p:grpSp>
        <p:nvGrpSpPr>
          <p:cNvPr id="15" name="Group 14">
            <a:extLst>
              <a:ext uri="{FF2B5EF4-FFF2-40B4-BE49-F238E27FC236}">
                <a16:creationId xmlns:a16="http://schemas.microsoft.com/office/drawing/2014/main" id="{44DF876C-1417-4691-A750-70E15C876B1B}"/>
              </a:ext>
            </a:extLst>
          </p:cNvPr>
          <p:cNvGrpSpPr/>
          <p:nvPr/>
        </p:nvGrpSpPr>
        <p:grpSpPr>
          <a:xfrm>
            <a:off x="1272764" y="3105338"/>
            <a:ext cx="4029079" cy="1396098"/>
            <a:chOff x="542922" y="1736759"/>
            <a:chExt cx="8058155" cy="1819560"/>
          </a:xfrm>
          <a:solidFill>
            <a:srgbClr val="627981"/>
          </a:solidFill>
        </p:grpSpPr>
        <p:sp>
          <p:nvSpPr>
            <p:cNvPr id="16" name="Rectangle 15">
              <a:extLst>
                <a:ext uri="{FF2B5EF4-FFF2-40B4-BE49-F238E27FC236}">
                  <a16:creationId xmlns:a16="http://schemas.microsoft.com/office/drawing/2014/main" id="{5C862258-F546-4A56-A5BF-9C9C1F4F4A2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BEF9100-5A98-4FE1-A152-AF8B5943C246}"/>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becomes less costly for the lone firm in the industry to produce, on average, the higher the level of output.</a:t>
              </a:r>
            </a:p>
          </p:txBody>
        </p:sp>
      </p:grpSp>
      <p:pic>
        <p:nvPicPr>
          <p:cNvPr id="4" name="Picture 3" descr="A graph with output on the x-axis and cost on the y-axis showing a long-run average cost curve that slopes downward as output increases.">
            <a:extLst>
              <a:ext uri="{FF2B5EF4-FFF2-40B4-BE49-F238E27FC236}">
                <a16:creationId xmlns:a16="http://schemas.microsoft.com/office/drawing/2014/main" id="{DBB5B88F-8B2A-4917-BBAC-DF9A47101FFA}"/>
              </a:ext>
            </a:extLst>
          </p:cNvPr>
          <p:cNvPicPr>
            <a:picLocks noChangeAspect="1"/>
          </p:cNvPicPr>
          <p:nvPr/>
        </p:nvPicPr>
        <p:blipFill>
          <a:blip r:embed="rId3"/>
          <a:stretch>
            <a:fillRect/>
          </a:stretch>
        </p:blipFill>
        <p:spPr>
          <a:xfrm>
            <a:off x="5520681" y="1619014"/>
            <a:ext cx="6153912" cy="4405095"/>
          </a:xfrm>
          <a:prstGeom prst="rect">
            <a:avLst/>
          </a:prstGeom>
        </p:spPr>
      </p:pic>
    </p:spTree>
    <p:extLst>
      <p:ext uri="{BB962C8B-B14F-4D97-AF65-F5344CB8AC3E}">
        <p14:creationId xmlns:p14="http://schemas.microsoft.com/office/powerpoint/2010/main" val="147312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Economies of Scale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call the situation where economies of scale are large relative to the quantity demanded in the market a natural monopoly.</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8" y="2504956"/>
            <a:ext cx="8058158" cy="806935"/>
            <a:chOff x="542919" y="1736761"/>
            <a:chExt cx="8058158"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9" y="191541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Economies of scale are when average costs decline as output expands.</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19" y="3429000"/>
            <a:ext cx="8058157" cy="1065187"/>
            <a:chOff x="542920" y="1736761"/>
            <a:chExt cx="8058157" cy="1065187"/>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106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0"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Natural monopolies often arise in industries where the marginal cost of adding an additional customer is very low once fixed costs are in place.</a:t>
              </a:r>
            </a:p>
          </p:txBody>
        </p:sp>
      </p:grpSp>
      <p:grpSp>
        <p:nvGrpSpPr>
          <p:cNvPr id="22" name="Group 21">
            <a:extLst>
              <a:ext uri="{FF2B5EF4-FFF2-40B4-BE49-F238E27FC236}">
                <a16:creationId xmlns:a16="http://schemas.microsoft.com/office/drawing/2014/main" id="{65B2BBFB-D440-4E19-9611-1EDFCE8BF8C4}"/>
              </a:ext>
            </a:extLst>
          </p:cNvPr>
          <p:cNvGrpSpPr/>
          <p:nvPr/>
        </p:nvGrpSpPr>
        <p:grpSpPr>
          <a:xfrm>
            <a:off x="2066918" y="4611295"/>
            <a:ext cx="8058157" cy="806935"/>
            <a:chOff x="542920" y="1736761"/>
            <a:chExt cx="8058157" cy="806935"/>
          </a:xfrm>
          <a:solidFill>
            <a:srgbClr val="627981"/>
          </a:solidFill>
        </p:grpSpPr>
        <p:sp>
          <p:nvSpPr>
            <p:cNvPr id="23" name="Rectangle 22">
              <a:extLst>
                <a:ext uri="{FF2B5EF4-FFF2-40B4-BE49-F238E27FC236}">
                  <a16:creationId xmlns:a16="http://schemas.microsoft.com/office/drawing/2014/main" id="{6A5B4AF9-4459-4DC8-87F9-438C9B102F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F1E314A-3D81-421D-B15B-792C72161D2F}"/>
                </a:ext>
              </a:extLst>
            </p:cNvPr>
            <p:cNvSpPr txBox="1"/>
            <p:nvPr/>
          </p:nvSpPr>
          <p:spPr>
            <a:xfrm>
              <a:off x="542920"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results in situations where there are substantial economies of scale.</a:t>
              </a:r>
            </a:p>
          </p:txBody>
        </p:sp>
      </p:grpSp>
    </p:spTree>
    <p:extLst>
      <p:ext uri="{BB962C8B-B14F-4D97-AF65-F5344CB8AC3E}">
        <p14:creationId xmlns:p14="http://schemas.microsoft.com/office/powerpoint/2010/main" val="281450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Control of a Physical Resource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type of natural monopoly occurs when a company has control of a scarce physical resource.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7" y="2504956"/>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company has control of a scare resource, it will obviously be a barrier to entry of another company wishing to utilize that resource.</a:t>
              </a:r>
            </a:p>
          </p:txBody>
        </p:sp>
      </p:grpSp>
      <p:pic>
        <p:nvPicPr>
          <p:cNvPr id="2" name="Picture 1" descr="An image of a bauxite quarry.">
            <a:extLst>
              <a:ext uri="{FF2B5EF4-FFF2-40B4-BE49-F238E27FC236}">
                <a16:creationId xmlns:a16="http://schemas.microsoft.com/office/drawing/2014/main" id="{AB8B5D23-97AC-467E-9A47-7371BA8A16A1}"/>
              </a:ext>
            </a:extLst>
          </p:cNvPr>
          <p:cNvPicPr>
            <a:picLocks noChangeAspect="1"/>
          </p:cNvPicPr>
          <p:nvPr/>
        </p:nvPicPr>
        <p:blipFill>
          <a:blip r:embed="rId3"/>
          <a:stretch>
            <a:fillRect/>
          </a:stretch>
        </p:blipFill>
        <p:spPr>
          <a:xfrm>
            <a:off x="2066917" y="3478525"/>
            <a:ext cx="4561545" cy="3041030"/>
          </a:xfrm>
          <a:prstGeom prst="rect">
            <a:avLst/>
          </a:prstGeom>
        </p:spPr>
      </p:pic>
      <p:sp>
        <p:nvSpPr>
          <p:cNvPr id="11" name="Rectangle 10">
            <a:extLst>
              <a:ext uri="{FF2B5EF4-FFF2-40B4-BE49-F238E27FC236}">
                <a16:creationId xmlns:a16="http://schemas.microsoft.com/office/drawing/2014/main" id="{6A2C24E1-6359-42AD-9AF5-8644987FF2AB}"/>
              </a:ext>
            </a:extLst>
          </p:cNvPr>
          <p:cNvSpPr/>
          <p:nvPr/>
        </p:nvSpPr>
        <p:spPr>
          <a:xfrm>
            <a:off x="6846479" y="3478525"/>
            <a:ext cx="3278597" cy="30410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 the 1930s, ALCOA controlled most of the supply of bauxite, a key mineral used in making aluminum. Other firms were simply unable to produce enough aluminum to compete.</a:t>
            </a:r>
          </a:p>
        </p:txBody>
      </p:sp>
    </p:spTree>
    <p:extLst>
      <p:ext uri="{BB962C8B-B14F-4D97-AF65-F5344CB8AC3E}">
        <p14:creationId xmlns:p14="http://schemas.microsoft.com/office/powerpoint/2010/main" val="96867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Legal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products, the government erects barriers to entry by prohibiting or limiting competition.</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legal monopolies are utilities—products necessary for everyday life—that are socially beneficial.</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often sets regulations to ensure customers have access to an appropriate amount of products or services.</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Additionally, legal monopolies are often subject to economies of scale, as in the case of utilities, so it makes sense to allow only one provider.</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under U.S. law, no organization but the U.S. Postal Service is legally allowed to deliver first-class mail.</a:t>
              </a:r>
            </a:p>
          </p:txBody>
        </p:sp>
      </p:grpSp>
    </p:spTree>
    <p:extLst>
      <p:ext uri="{BB962C8B-B14F-4D97-AF65-F5344CB8AC3E}">
        <p14:creationId xmlns:p14="http://schemas.microsoft.com/office/powerpoint/2010/main" val="367889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Promoting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93735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Innovation takes time and resources to achieve.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invest in research and development (R&amp;D) to provide innovative goods and services.</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legal protection, other companies could replicate these goods and services without incurring the costs of R&amp;D.</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firms would, therefore, choose not to invest in R&amp;D, meaning the world would have less innovation.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Patent and Trademark Office and the U.S. Copyright Office promote innovation through categories of </a:t>
              </a:r>
              <a:r>
                <a:rPr lang="en-US" sz="2000" b="1" dirty="0">
                  <a:solidFill>
                    <a:schemeClr val="bg1"/>
                  </a:solidFill>
                </a:rPr>
                <a:t>intellectual property</a:t>
              </a:r>
              <a:r>
                <a:rPr lang="en-US" sz="2000" dirty="0">
                  <a:solidFill>
                    <a:schemeClr val="bg1"/>
                  </a:solidFill>
                </a:rPr>
                <a:t>.</a:t>
              </a:r>
            </a:p>
          </p:txBody>
        </p:sp>
      </p:grpSp>
    </p:spTree>
    <p:extLst>
      <p:ext uri="{BB962C8B-B14F-4D97-AF65-F5344CB8AC3E}">
        <p14:creationId xmlns:p14="http://schemas.microsoft.com/office/powerpoint/2010/main" val="342285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6B346E-DB45-4102-AA17-EA802B8232D0}"/>
              </a:ext>
            </a:extLst>
          </p:cNvPr>
          <p:cNvSpPr/>
          <p:nvPr/>
        </p:nvSpPr>
        <p:spPr>
          <a:xfrm>
            <a:off x="1881188"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Patent</a:t>
            </a:r>
            <a:r>
              <a:rPr lang="en-US" sz="2400" dirty="0"/>
              <a:t>- An exclusive right to produce for twenty years</a:t>
            </a:r>
          </a:p>
        </p:txBody>
      </p:sp>
      <p:sp>
        <p:nvSpPr>
          <p:cNvPr id="25" name="Rectangle 24">
            <a:extLst>
              <a:ext uri="{FF2B5EF4-FFF2-40B4-BE49-F238E27FC236}">
                <a16:creationId xmlns:a16="http://schemas.microsoft.com/office/drawing/2014/main" id="{EFB746C6-BCFD-49D9-821E-11A77F3FA863}"/>
              </a:ext>
            </a:extLst>
          </p:cNvPr>
          <p:cNvSpPr/>
          <p:nvPr/>
        </p:nvSpPr>
        <p:spPr>
          <a:xfrm>
            <a:off x="6637447"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Trademark</a:t>
            </a:r>
            <a:r>
              <a:rPr lang="en-US" sz="2400" dirty="0"/>
              <a:t>- An identifying symbol for a good that is protected legally</a:t>
            </a:r>
          </a:p>
        </p:txBody>
      </p:sp>
      <p:sp>
        <p:nvSpPr>
          <p:cNvPr id="27" name="Rectangle 26">
            <a:extLst>
              <a:ext uri="{FF2B5EF4-FFF2-40B4-BE49-F238E27FC236}">
                <a16:creationId xmlns:a16="http://schemas.microsoft.com/office/drawing/2014/main" id="{92D9007E-0C08-450D-B82F-C0BDD6F72AE6}"/>
              </a:ext>
            </a:extLst>
          </p:cNvPr>
          <p:cNvSpPr/>
          <p:nvPr/>
        </p:nvSpPr>
        <p:spPr>
          <a:xfrm>
            <a:off x="1881187"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Copyright</a:t>
            </a:r>
            <a:r>
              <a:rPr lang="en-US" sz="2400" dirty="0"/>
              <a:t>- Legal protection for original works lasting for seventy years beyond the life of the creator</a:t>
            </a:r>
          </a:p>
        </p:txBody>
      </p:sp>
      <p:sp>
        <p:nvSpPr>
          <p:cNvPr id="28" name="Rectangle 27">
            <a:extLst>
              <a:ext uri="{FF2B5EF4-FFF2-40B4-BE49-F238E27FC236}">
                <a16:creationId xmlns:a16="http://schemas.microsoft.com/office/drawing/2014/main" id="{694D5217-B327-45AC-810C-A1ACC7C258C5}"/>
              </a:ext>
            </a:extLst>
          </p:cNvPr>
          <p:cNvSpPr/>
          <p:nvPr/>
        </p:nvSpPr>
        <p:spPr>
          <a:xfrm>
            <a:off x="6637446"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 secrets</a:t>
            </a:r>
            <a:r>
              <a:rPr lang="en-US" sz="2400" dirty="0"/>
              <a:t>-</a:t>
            </a:r>
            <a:r>
              <a:rPr lang="en-US" sz="2400" b="1" dirty="0"/>
              <a:t> </a:t>
            </a:r>
            <a:r>
              <a:rPr lang="en-US" sz="2400" dirty="0"/>
              <a:t>Protection of information not covered by a patent or trademark</a:t>
            </a:r>
          </a:p>
        </p:txBody>
      </p:sp>
    </p:spTree>
    <p:extLst>
      <p:ext uri="{BB962C8B-B14F-4D97-AF65-F5344CB8AC3E}">
        <p14:creationId xmlns:p14="http://schemas.microsoft.com/office/powerpoint/2010/main" val="158352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limitations on competition used to be more common in the United States.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of the twentieth century, only one phone company, AT&amp;T, was legally allowed to provide local and long-distance service.</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AT&amp;T lost its monopoly when the technology for providing phone service changed from wires to microwave and satellite transmission.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9" y="5277088"/>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Deregulation</a:t>
              </a:r>
              <a:r>
                <a:rPr lang="en-US" sz="2000" dirty="0">
                  <a:solidFill>
                    <a:schemeClr val="bg1"/>
                  </a:solidFill>
                </a:rPr>
                <a:t> refers to removing government controls over setting prices and quantities in certain industries.</a:t>
              </a:r>
            </a:p>
          </p:txBody>
        </p:sp>
      </p:grpSp>
      <p:grpSp>
        <p:nvGrpSpPr>
          <p:cNvPr id="27" name="Group 26">
            <a:extLst>
              <a:ext uri="{FF2B5EF4-FFF2-40B4-BE49-F238E27FC236}">
                <a16:creationId xmlns:a16="http://schemas.microsoft.com/office/drawing/2014/main" id="{94F89ECC-C1A0-4157-9D33-3733F20C33B6}"/>
              </a:ext>
            </a:extLst>
          </p:cNvPr>
          <p:cNvGrpSpPr/>
          <p:nvPr/>
        </p:nvGrpSpPr>
        <p:grpSpPr>
          <a:xfrm>
            <a:off x="2066919" y="4370852"/>
            <a:ext cx="8058159" cy="806935"/>
            <a:chOff x="542918" y="1736761"/>
            <a:chExt cx="8058159" cy="806935"/>
          </a:xfrm>
          <a:solidFill>
            <a:srgbClr val="627981"/>
          </a:solidFill>
        </p:grpSpPr>
        <p:sp>
          <p:nvSpPr>
            <p:cNvPr id="28" name="Rectangle 27">
              <a:extLst>
                <a:ext uri="{FF2B5EF4-FFF2-40B4-BE49-F238E27FC236}">
                  <a16:creationId xmlns:a16="http://schemas.microsoft.com/office/drawing/2014/main" id="{5320BE21-B99D-4EE4-B03E-EA0BEE4B1E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9769A8A-E055-43B4-8CE9-68675A803EF5}"/>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an improvement in technology, the government no longer required AT&amp;T to be the lone provider of certain services.</a:t>
              </a:r>
            </a:p>
          </p:txBody>
        </p:sp>
      </p:grpSp>
    </p:spTree>
    <p:extLst>
      <p:ext uri="{BB962C8B-B14F-4D97-AF65-F5344CB8AC3E}">
        <p14:creationId xmlns:p14="http://schemas.microsoft.com/office/powerpoint/2010/main" val="11356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Intimidating Potential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Businesses have developed a number of schemes for creating barriers to entry by deterring potential competitors from entering the market.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method is known as </a:t>
              </a:r>
              <a:r>
                <a:rPr lang="en-US" sz="2000" b="1" dirty="0">
                  <a:solidFill>
                    <a:schemeClr val="bg1"/>
                  </a:solidFill>
                </a:rPr>
                <a:t>predatory pricing</a:t>
              </a:r>
              <a:r>
                <a:rPr lang="en-US" sz="2000" dirty="0">
                  <a:solidFill>
                    <a:schemeClr val="bg1"/>
                  </a:solidFill>
                </a:rPr>
                <a:t>, in which a firm uses the threat of sharp price cuts to discourage competition.</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Predatory pricing is a violation of U.S. antitrust law, but it is difficult to prove.</a:t>
              </a:r>
            </a:p>
          </p:txBody>
        </p:sp>
      </p:grpSp>
    </p:spTree>
    <p:extLst>
      <p:ext uri="{BB962C8B-B14F-4D97-AF65-F5344CB8AC3E}">
        <p14:creationId xmlns:p14="http://schemas.microsoft.com/office/powerpoint/2010/main" val="105953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448753"/>
            <a:ext cx="9273061" cy="301752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30517"/>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p:txBody>
      </p:sp>
    </p:spTree>
    <p:extLst>
      <p:ext uri="{BB962C8B-B14F-4D97-AF65-F5344CB8AC3E}">
        <p14:creationId xmlns:p14="http://schemas.microsoft.com/office/powerpoint/2010/main" val="10149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Barriers to entry prevent or discourage competitors from entering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These barriers include economies of scale that lead to natural (or legal) monopoly; control of a physical resource; legal restrictions on competition; intellectual property protection; and practices to restrict competition like predatory pricing.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Intellectual property refers to legally guaranteed ownership of an idea rather than a physical item.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laws that protect intellectual property include patents, copyrights, trademarks, and trade secrets.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natural monopoly arises when economies of scale persist over a large enough range of output that if one firm supplies the entire market, no other firm can enter without facing a cost disadvantage.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9" y="5010214"/>
            <a:ext cx="8429624" cy="1708160"/>
          </a:xfrm>
          <a:prstGeom prst="rect">
            <a:avLst/>
          </a:prstGeom>
          <a:solidFill>
            <a:srgbClr val="627981"/>
          </a:solidFill>
        </p:spPr>
        <p:txBody>
          <a:bodyPr wrap="square" rtlCol="0">
            <a:spAutoFit/>
          </a:bodyPr>
          <a:lstStyle/>
          <a:p>
            <a:pPr algn="ctr"/>
            <a:r>
              <a:rPr lang="en-US" sz="2100" dirty="0">
                <a:solidFill>
                  <a:schemeClr val="bg1"/>
                </a:solidFill>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pic>
        <p:nvPicPr>
          <p:cNvPr id="2" name="Picture 2" descr="A photograph of a cotton plant.">
            <a:extLst>
              <a:ext uri="{FF2B5EF4-FFF2-40B4-BE49-F238E27FC236}">
                <a16:creationId xmlns:a16="http://schemas.microsoft.com/office/drawing/2014/main" id="{B25AE489-CA98-496E-9A0F-F770DE7B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83374"/>
            <a:ext cx="57150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perfect competition is a market where firms simply respond to the market price, monopoly is a market with no competition at all.</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9278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a:t>
              </a:r>
              <a:r>
                <a:rPr lang="en-US" sz="2000" b="1" dirty="0">
                  <a:solidFill>
                    <a:schemeClr val="bg1"/>
                  </a:solidFill>
                </a:rPr>
                <a:t>monopoly</a:t>
              </a:r>
              <a:r>
                <a:rPr lang="en-US" sz="2000" dirty="0">
                  <a:solidFill>
                    <a:schemeClr val="bg1"/>
                  </a:solidFill>
                </a:rPr>
                <a:t>, one firm produces all the output in a market.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 monopoly faces no significant competition, it can charge any price it wishes, subject to the demand curve. </a:t>
              </a:r>
            </a:p>
          </p:txBody>
        </p:sp>
      </p:grpSp>
      <p:grpSp>
        <p:nvGrpSpPr>
          <p:cNvPr id="22" name="Group 21">
            <a:extLst>
              <a:ext uri="{FF2B5EF4-FFF2-40B4-BE49-F238E27FC236}">
                <a16:creationId xmlns:a16="http://schemas.microsoft.com/office/drawing/2014/main" id="{F9F04365-F00D-4BBC-834D-41C3FBA12F4D}"/>
              </a:ext>
            </a:extLst>
          </p:cNvPr>
          <p:cNvGrpSpPr/>
          <p:nvPr/>
        </p:nvGrpSpPr>
        <p:grpSpPr>
          <a:xfrm>
            <a:off x="2066920" y="4350525"/>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6075219-80C1-4B7F-B07F-8D61314AF4E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AD1596E1-EB70-4BFA-B90D-9D10A0F5066D}"/>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people often use the term monopoly to describe a market in which one firm merely has a very high market share.</a:t>
              </a:r>
            </a:p>
          </p:txBody>
        </p:sp>
      </p:grpSp>
    </p:spTree>
    <p:extLst>
      <p:ext uri="{BB962C8B-B14F-4D97-AF65-F5344CB8AC3E}">
        <p14:creationId xmlns:p14="http://schemas.microsoft.com/office/powerpoint/2010/main" val="60357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 vs.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C7E4907-8512-435F-9758-F57B810D8B9E}"/>
              </a:ext>
            </a:extLst>
          </p:cNvPr>
          <p:cNvSpPr/>
          <p:nvPr/>
        </p:nvSpPr>
        <p:spPr>
          <a:xfrm>
            <a:off x="188118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Perfect Competition</a:t>
            </a:r>
          </a:p>
        </p:txBody>
      </p:sp>
      <p:sp>
        <p:nvSpPr>
          <p:cNvPr id="29" name="Rectangle 28">
            <a:extLst>
              <a:ext uri="{FF2B5EF4-FFF2-40B4-BE49-F238E27FC236}">
                <a16:creationId xmlns:a16="http://schemas.microsoft.com/office/drawing/2014/main" id="{F7C0A389-16E5-4C3F-A0F0-A9E52AF4C436}"/>
              </a:ext>
            </a:extLst>
          </p:cNvPr>
          <p:cNvSpPr/>
          <p:nvPr/>
        </p:nvSpPr>
        <p:spPr>
          <a:xfrm>
            <a:off x="650064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Monopoly</a:t>
            </a:r>
          </a:p>
        </p:txBody>
      </p:sp>
      <p:cxnSp>
        <p:nvCxnSpPr>
          <p:cNvPr id="4" name="Straight Connector 3">
            <a:extLst>
              <a:ext uri="{FF2B5EF4-FFF2-40B4-BE49-F238E27FC236}">
                <a16:creationId xmlns:a16="http://schemas.microsoft.com/office/drawing/2014/main" id="{1CD1E4D1-0482-4E5E-8F6F-6ACF4F6A1249}"/>
              </a:ext>
            </a:extLst>
          </p:cNvPr>
          <p:cNvCxnSpPr>
            <a:cxnSpLocks/>
          </p:cNvCxnSpPr>
          <p:nvPr/>
        </p:nvCxnSpPr>
        <p:spPr>
          <a:xfrm>
            <a:off x="2349062"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3E7CB70-16A6-466E-8CFE-C5046D78AE1B}"/>
              </a:ext>
            </a:extLst>
          </p:cNvPr>
          <p:cNvSpPr/>
          <p:nvPr/>
        </p:nvSpPr>
        <p:spPr>
          <a:xfrm>
            <a:off x="2979680"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Many firms</a:t>
            </a:r>
          </a:p>
        </p:txBody>
      </p:sp>
      <p:sp>
        <p:nvSpPr>
          <p:cNvPr id="30" name="Rectangle 29">
            <a:extLst>
              <a:ext uri="{FF2B5EF4-FFF2-40B4-BE49-F238E27FC236}">
                <a16:creationId xmlns:a16="http://schemas.microsoft.com/office/drawing/2014/main" id="{8D044BDC-008F-49C0-AFA7-6EA50633FAD3}"/>
              </a:ext>
            </a:extLst>
          </p:cNvPr>
          <p:cNvSpPr/>
          <p:nvPr/>
        </p:nvSpPr>
        <p:spPr>
          <a:xfrm>
            <a:off x="2979681"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 market power or control over price</a:t>
            </a:r>
          </a:p>
        </p:txBody>
      </p:sp>
      <p:cxnSp>
        <p:nvCxnSpPr>
          <p:cNvPr id="9" name="Straight Connector 8">
            <a:extLst>
              <a:ext uri="{FF2B5EF4-FFF2-40B4-BE49-F238E27FC236}">
                <a16:creationId xmlns:a16="http://schemas.microsoft.com/office/drawing/2014/main" id="{C4B04BD1-D992-4021-AE77-951BDB9E955E}"/>
              </a:ext>
            </a:extLst>
          </p:cNvPr>
          <p:cNvCxnSpPr>
            <a:endCxn id="6" idx="1"/>
          </p:cNvCxnSpPr>
          <p:nvPr/>
        </p:nvCxnSpPr>
        <p:spPr>
          <a:xfrm>
            <a:off x="2349062"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A6A77F-A15A-4422-AE81-39C3E9D8CCE8}"/>
              </a:ext>
            </a:extLst>
          </p:cNvPr>
          <p:cNvCxnSpPr>
            <a:endCxn id="30" idx="1"/>
          </p:cNvCxnSpPr>
          <p:nvPr/>
        </p:nvCxnSpPr>
        <p:spPr>
          <a:xfrm>
            <a:off x="2349062"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1D022-DDE8-4720-BC71-F2C38D9B9C09}"/>
              </a:ext>
            </a:extLst>
          </p:cNvPr>
          <p:cNvCxnSpPr>
            <a:cxnSpLocks/>
          </p:cNvCxnSpPr>
          <p:nvPr/>
        </p:nvCxnSpPr>
        <p:spPr>
          <a:xfrm>
            <a:off x="6968531"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0BFCA0F-FC38-43D7-A824-409167F0C4D0}"/>
              </a:ext>
            </a:extLst>
          </p:cNvPr>
          <p:cNvSpPr/>
          <p:nvPr/>
        </p:nvSpPr>
        <p:spPr>
          <a:xfrm>
            <a:off x="7599149"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One firm</a:t>
            </a:r>
          </a:p>
        </p:txBody>
      </p:sp>
      <p:sp>
        <p:nvSpPr>
          <p:cNvPr id="33" name="Rectangle 32">
            <a:extLst>
              <a:ext uri="{FF2B5EF4-FFF2-40B4-BE49-F238E27FC236}">
                <a16:creationId xmlns:a16="http://schemas.microsoft.com/office/drawing/2014/main" id="{F75519DE-AA7A-4D86-8EFA-00273AEB7EFC}"/>
              </a:ext>
            </a:extLst>
          </p:cNvPr>
          <p:cNvSpPr/>
          <p:nvPr/>
        </p:nvSpPr>
        <p:spPr>
          <a:xfrm>
            <a:off x="7599150"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Price setter</a:t>
            </a:r>
          </a:p>
        </p:txBody>
      </p:sp>
      <p:cxnSp>
        <p:nvCxnSpPr>
          <p:cNvPr id="34" name="Straight Connector 33">
            <a:extLst>
              <a:ext uri="{FF2B5EF4-FFF2-40B4-BE49-F238E27FC236}">
                <a16:creationId xmlns:a16="http://schemas.microsoft.com/office/drawing/2014/main" id="{5D40F74F-030F-4851-AD9A-D3B5E127058C}"/>
              </a:ext>
            </a:extLst>
          </p:cNvPr>
          <p:cNvCxnSpPr>
            <a:endCxn id="32" idx="1"/>
          </p:cNvCxnSpPr>
          <p:nvPr/>
        </p:nvCxnSpPr>
        <p:spPr>
          <a:xfrm>
            <a:off x="6968531"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5175D5-03C1-4A4B-A989-8EA097341A0C}"/>
              </a:ext>
            </a:extLst>
          </p:cNvPr>
          <p:cNvCxnSpPr>
            <a:endCxn id="33" idx="1"/>
          </p:cNvCxnSpPr>
          <p:nvPr/>
        </p:nvCxnSpPr>
        <p:spPr>
          <a:xfrm>
            <a:off x="6968531"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24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 Examples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though there are very few true monopolies in existence, we do deal with some of those few every day, often without realizing it.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4956"/>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0" y="18104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Postal Service and your electric and water companies are a few examples.</a:t>
              </a:r>
            </a:p>
          </p:txBody>
        </p:sp>
      </p:grpSp>
      <p:pic>
        <p:nvPicPr>
          <p:cNvPr id="2050" name="Picture 2" descr="A photograph of a U.S. Postal Service drop-off container">
            <a:extLst>
              <a:ext uri="{FF2B5EF4-FFF2-40B4-BE49-F238E27FC236}">
                <a16:creationId xmlns:a16="http://schemas.microsoft.com/office/drawing/2014/main" id="{7118C553-2C4C-4F72-AA82-A9C40418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66" y="3477265"/>
            <a:ext cx="3226676" cy="32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8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lack of competition, monopolies tend to earn significant economic profits.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should attract vigorous competition, and yet, because of one particular characteristic of monopoly, they do not.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Three main categories of </a:t>
              </a:r>
              <a:r>
                <a:rPr lang="en-US" sz="2000" b="1" dirty="0">
                  <a:solidFill>
                    <a:schemeClr val="bg1"/>
                  </a:solidFill>
                </a:rPr>
                <a:t>barriers to entry </a:t>
              </a:r>
              <a:r>
                <a:rPr lang="en-US" sz="2000" dirty="0">
                  <a:solidFill>
                    <a:schemeClr val="bg1"/>
                  </a:solidFill>
                </a:rPr>
                <a:t>exist.</a:t>
              </a:r>
            </a:p>
          </p:txBody>
        </p:sp>
      </p:grpSp>
    </p:spTree>
    <p:extLst>
      <p:ext uri="{BB962C8B-B14F-4D97-AF65-F5344CB8AC3E}">
        <p14:creationId xmlns:p14="http://schemas.microsoft.com/office/powerpoint/2010/main" val="83735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cales of justice">
            <a:extLst>
              <a:ext uri="{FF2B5EF4-FFF2-40B4-BE49-F238E27FC236}">
                <a16:creationId xmlns:a16="http://schemas.microsoft.com/office/drawing/2014/main" id="{F34B141C-FBA8-4D5F-831C-0002C0F5B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420" y="1383374"/>
            <a:ext cx="2194560" cy="2194560"/>
          </a:xfrm>
          <a:prstGeom prst="rect">
            <a:avLst/>
          </a:prstGeom>
        </p:spPr>
      </p:pic>
      <p:pic>
        <p:nvPicPr>
          <p:cNvPr id="5" name="Graphic 4" descr="Bar graph with upward trend">
            <a:extLst>
              <a:ext uri="{FF2B5EF4-FFF2-40B4-BE49-F238E27FC236}">
                <a16:creationId xmlns:a16="http://schemas.microsoft.com/office/drawing/2014/main" id="{DFF08078-E618-4DF1-81E6-0E0E3F82D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9020" y="1383374"/>
            <a:ext cx="2194560" cy="2194560"/>
          </a:xfrm>
          <a:prstGeom prst="rect">
            <a:avLst/>
          </a:prstGeom>
        </p:spPr>
      </p:pic>
      <p:pic>
        <p:nvPicPr>
          <p:cNvPr id="7" name="Graphic 6" descr="Internet">
            <a:extLst>
              <a:ext uri="{FF2B5EF4-FFF2-40B4-BE49-F238E27FC236}">
                <a16:creationId xmlns:a16="http://schemas.microsoft.com/office/drawing/2014/main" id="{07E9763E-5E6A-4765-8F4D-3C58364BEF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8720" y="1383374"/>
            <a:ext cx="2194560" cy="2194560"/>
          </a:xfrm>
          <a:prstGeom prst="rect">
            <a:avLst/>
          </a:prstGeom>
        </p:spPr>
      </p:pic>
      <p:sp>
        <p:nvSpPr>
          <p:cNvPr id="2" name="Rectangle 1">
            <a:extLst>
              <a:ext uri="{FF2B5EF4-FFF2-40B4-BE49-F238E27FC236}">
                <a16:creationId xmlns:a16="http://schemas.microsoft.com/office/drawing/2014/main" id="{96B0C2E8-9DDF-42B9-9B00-517847FFAAE8}"/>
              </a:ext>
            </a:extLst>
          </p:cNvPr>
          <p:cNvSpPr/>
          <p:nvPr/>
        </p:nvSpPr>
        <p:spPr>
          <a:xfrm>
            <a:off x="1078420" y="3691329"/>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Legal barriers to entry</a:t>
            </a:r>
          </a:p>
        </p:txBody>
      </p:sp>
      <p:sp>
        <p:nvSpPr>
          <p:cNvPr id="13" name="Rectangle 12">
            <a:extLst>
              <a:ext uri="{FF2B5EF4-FFF2-40B4-BE49-F238E27FC236}">
                <a16:creationId xmlns:a16="http://schemas.microsoft.com/office/drawing/2014/main" id="{1202753E-99EC-4121-A6DB-F39005773CDE}"/>
              </a:ext>
            </a:extLst>
          </p:cNvPr>
          <p:cNvSpPr/>
          <p:nvPr/>
        </p:nvSpPr>
        <p:spPr>
          <a:xfrm>
            <a:off x="49987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Technological barriers to entry</a:t>
            </a:r>
          </a:p>
        </p:txBody>
      </p:sp>
      <p:sp>
        <p:nvSpPr>
          <p:cNvPr id="14" name="Rectangle 13">
            <a:extLst>
              <a:ext uri="{FF2B5EF4-FFF2-40B4-BE49-F238E27FC236}">
                <a16:creationId xmlns:a16="http://schemas.microsoft.com/office/drawing/2014/main" id="{D7FD5493-94EE-4201-95E3-ED101A0303ED}"/>
              </a:ext>
            </a:extLst>
          </p:cNvPr>
          <p:cNvSpPr/>
          <p:nvPr/>
        </p:nvSpPr>
        <p:spPr>
          <a:xfrm>
            <a:off x="89190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 barriers to entry</a:t>
            </a:r>
          </a:p>
        </p:txBody>
      </p:sp>
      <p:grpSp>
        <p:nvGrpSpPr>
          <p:cNvPr id="15" name="Group 14">
            <a:extLst>
              <a:ext uri="{FF2B5EF4-FFF2-40B4-BE49-F238E27FC236}">
                <a16:creationId xmlns:a16="http://schemas.microsoft.com/office/drawing/2014/main" id="{95124E57-1E36-4292-8DAB-2CDEE1F65673}"/>
              </a:ext>
            </a:extLst>
          </p:cNvPr>
          <p:cNvGrpSpPr/>
          <p:nvPr/>
        </p:nvGrpSpPr>
        <p:grpSpPr>
          <a:xfrm>
            <a:off x="2066922" y="5316624"/>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C4CB0714-0E1B-43A7-B2E5-1227E02526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6A4ED2E-4614-4DB3-8574-0CDD407173AF}"/>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In some cases, barriers to entry may lead to monopoly, while in other cases, they may limit competition to a few firms.</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Types of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123DF9E-0111-4B9C-AB46-9731CFEC963D}"/>
              </a:ext>
            </a:extLst>
          </p:cNvPr>
          <p:cNvGrpSpPr/>
          <p:nvPr/>
        </p:nvGrpSpPr>
        <p:grpSpPr>
          <a:xfrm>
            <a:off x="2291769" y="1802980"/>
            <a:ext cx="7608462" cy="3252040"/>
            <a:chOff x="365111" y="1821206"/>
            <a:chExt cx="8443024" cy="3298655"/>
          </a:xfrm>
          <a:solidFill>
            <a:srgbClr val="627981"/>
          </a:solidFill>
        </p:grpSpPr>
        <p:grpSp>
          <p:nvGrpSpPr>
            <p:cNvPr id="5" name="Group 4">
              <a:extLst>
                <a:ext uri="{FF2B5EF4-FFF2-40B4-BE49-F238E27FC236}">
                  <a16:creationId xmlns:a16="http://schemas.microsoft.com/office/drawing/2014/main" id="{E0FBCA09-56BC-4E89-A2FE-4855FF75A056}"/>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F8834D14-8A4E-4E14-8147-37816E029BF9}"/>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83A023-ED5B-4DBF-BE8B-AB85A57AF93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C54356-7D86-4AD9-ABBD-08B5F0006272}"/>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B62F105C-8D22-421B-A5BD-C83035F1BDCB}"/>
                </a:ext>
              </a:extLst>
            </p:cNvPr>
            <p:cNvSpPr txBox="1"/>
            <p:nvPr/>
          </p:nvSpPr>
          <p:spPr>
            <a:xfrm>
              <a:off x="748359" y="2566563"/>
              <a:ext cx="3325552" cy="1592160"/>
            </a:xfrm>
            <a:prstGeom prst="rect">
              <a:avLst/>
            </a:prstGeom>
            <a:grpFill/>
          </p:spPr>
          <p:txBody>
            <a:bodyPr wrap="square" rtlCol="0" anchor="ctr">
              <a:spAutoFit/>
            </a:bodyPr>
            <a:lstStyle/>
            <a:p>
              <a:pPr algn="ctr"/>
              <a:r>
                <a:rPr lang="en-US" sz="4800" b="1" dirty="0">
                  <a:solidFill>
                    <a:schemeClr val="bg1"/>
                  </a:solidFill>
                </a:rPr>
                <a:t>Natural monopoly</a:t>
              </a:r>
            </a:p>
          </p:txBody>
        </p:sp>
        <p:sp>
          <p:nvSpPr>
            <p:cNvPr id="7" name="TextBox 6">
              <a:extLst>
                <a:ext uri="{FF2B5EF4-FFF2-40B4-BE49-F238E27FC236}">
                  <a16:creationId xmlns:a16="http://schemas.microsoft.com/office/drawing/2014/main" id="{25646E4C-46B7-4ECC-AE0F-499FD48EC8C0}"/>
                </a:ext>
              </a:extLst>
            </p:cNvPr>
            <p:cNvSpPr txBox="1"/>
            <p:nvPr/>
          </p:nvSpPr>
          <p:spPr>
            <a:xfrm>
              <a:off x="5049554" y="2566563"/>
              <a:ext cx="3325552" cy="1592160"/>
            </a:xfrm>
            <a:prstGeom prst="rect">
              <a:avLst/>
            </a:prstGeom>
            <a:grpFill/>
          </p:spPr>
          <p:txBody>
            <a:bodyPr wrap="square" rtlCol="0" anchor="ctr">
              <a:spAutoFit/>
            </a:bodyPr>
            <a:lstStyle/>
            <a:p>
              <a:pPr algn="ctr"/>
              <a:r>
                <a:rPr lang="en-US" sz="4800" b="1" dirty="0">
                  <a:solidFill>
                    <a:schemeClr val="bg1"/>
                  </a:solidFill>
                </a:rPr>
                <a:t>Legal monopoly</a:t>
              </a:r>
            </a:p>
          </p:txBody>
        </p:sp>
      </p:grpSp>
    </p:spTree>
    <p:extLst>
      <p:ext uri="{BB962C8B-B14F-4D97-AF65-F5344CB8AC3E}">
        <p14:creationId xmlns:p14="http://schemas.microsoft.com/office/powerpoint/2010/main" val="419063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8194" y="1485957"/>
            <a:ext cx="4029079" cy="1674697"/>
            <a:chOff x="542922" y="1736759"/>
            <a:chExt cx="8058155" cy="1819562"/>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the market demand curve intersects the long-run average cost curve at a point that exhibits economies of scale (the downward sloping region).</a:t>
              </a:r>
            </a:p>
          </p:txBody>
        </p:sp>
      </p:grpSp>
      <p:grpSp>
        <p:nvGrpSpPr>
          <p:cNvPr id="27" name="Group 26">
            <a:extLst>
              <a:ext uri="{FF2B5EF4-FFF2-40B4-BE49-F238E27FC236}">
                <a16:creationId xmlns:a16="http://schemas.microsoft.com/office/drawing/2014/main" id="{A1C3FDFA-13A7-4063-B85D-1D2DF470D998}"/>
              </a:ext>
            </a:extLst>
          </p:cNvPr>
          <p:cNvGrpSpPr/>
          <p:nvPr/>
        </p:nvGrpSpPr>
        <p:grpSpPr>
          <a:xfrm>
            <a:off x="1278194" y="3256194"/>
            <a:ext cx="4029079" cy="1674697"/>
            <a:chOff x="542922" y="1736759"/>
            <a:chExt cx="8058155" cy="1819562"/>
          </a:xfrm>
          <a:solidFill>
            <a:srgbClr val="627981"/>
          </a:solidFill>
        </p:grpSpPr>
        <p:sp>
          <p:nvSpPr>
            <p:cNvPr id="28" name="Rectangle 27">
              <a:extLst>
                <a:ext uri="{FF2B5EF4-FFF2-40B4-BE49-F238E27FC236}">
                  <a16:creationId xmlns:a16="http://schemas.microsoft.com/office/drawing/2014/main" id="{007EF295-6BAB-42D0-B4A7-202B53259B8B}"/>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1D1C914-9290-4937-988E-9C66D771A9F1}"/>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enters the market at a smaller size, its average costs will be higher than those of the existing firm, and it will be unable to compete.</a:t>
              </a:r>
            </a:p>
          </p:txBody>
        </p:sp>
      </p:grpSp>
      <p:grpSp>
        <p:nvGrpSpPr>
          <p:cNvPr id="30" name="Group 29">
            <a:extLst>
              <a:ext uri="{FF2B5EF4-FFF2-40B4-BE49-F238E27FC236}">
                <a16:creationId xmlns:a16="http://schemas.microsoft.com/office/drawing/2014/main" id="{94C178D0-B60D-41CD-A117-EA93ED9802C3}"/>
              </a:ext>
            </a:extLst>
          </p:cNvPr>
          <p:cNvGrpSpPr/>
          <p:nvPr/>
        </p:nvGrpSpPr>
        <p:grpSpPr>
          <a:xfrm>
            <a:off x="1278194" y="5018877"/>
            <a:ext cx="4029079" cy="1387286"/>
            <a:chOff x="542922" y="1736759"/>
            <a:chExt cx="8058155" cy="1819560"/>
          </a:xfrm>
          <a:solidFill>
            <a:srgbClr val="627981"/>
          </a:solidFill>
        </p:grpSpPr>
        <p:sp>
          <p:nvSpPr>
            <p:cNvPr id="31" name="Rectangle 30">
              <a:extLst>
                <a:ext uri="{FF2B5EF4-FFF2-40B4-BE49-F238E27FC236}">
                  <a16:creationId xmlns:a16="http://schemas.microsoft.com/office/drawing/2014/main" id="{1B750DE1-B9E3-4F36-A263-3A3DFA3627D0}"/>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C9BCFD91-66D8-4086-8551-7770ECE4AB2C}"/>
                </a:ext>
              </a:extLst>
            </p:cNvPr>
            <p:cNvSpPr txBox="1"/>
            <p:nvPr/>
          </p:nvSpPr>
          <p:spPr>
            <a:xfrm>
              <a:off x="542922" y="1784001"/>
              <a:ext cx="7807571" cy="173581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attempts to enter the market at a larger size, it could not sell all its output due to insufficient demand.</a:t>
              </a:r>
            </a:p>
          </p:txBody>
        </p:sp>
      </p:grpSp>
      <p:pic>
        <p:nvPicPr>
          <p:cNvPr id="3" name="Picture 2" descr="A graph with output on the x-axis and cost of price in dollars on the y-axis with a downward sloping demand curve and a u-shaped long-run average cost curve. The curves intersect at a point where the long-run average cost curve is downward sloping.">
            <a:extLst>
              <a:ext uri="{FF2B5EF4-FFF2-40B4-BE49-F238E27FC236}">
                <a16:creationId xmlns:a16="http://schemas.microsoft.com/office/drawing/2014/main" id="{FD38756A-A26A-4438-BD6F-373B4044E86C}"/>
              </a:ext>
            </a:extLst>
          </p:cNvPr>
          <p:cNvPicPr>
            <a:picLocks noChangeAspect="1"/>
          </p:cNvPicPr>
          <p:nvPr/>
        </p:nvPicPr>
        <p:blipFill>
          <a:blip r:embed="rId3"/>
          <a:stretch>
            <a:fillRect/>
          </a:stretch>
        </p:blipFill>
        <p:spPr>
          <a:xfrm>
            <a:off x="5643716" y="1486691"/>
            <a:ext cx="6153947" cy="4919472"/>
          </a:xfrm>
          <a:prstGeom prst="rect">
            <a:avLst/>
          </a:prstGeom>
        </p:spPr>
      </p:pic>
    </p:spTree>
    <p:extLst>
      <p:ext uri="{BB962C8B-B14F-4D97-AF65-F5344CB8AC3E}">
        <p14:creationId xmlns:p14="http://schemas.microsoft.com/office/powerpoint/2010/main" val="317865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2496</Words>
  <Application>Microsoft Office PowerPoint</Application>
  <PresentationFormat>Widescreen</PresentationFormat>
  <Paragraphs>249</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43</cp:revision>
  <dcterms:created xsi:type="dcterms:W3CDTF">2017-06-16T13:06:21Z</dcterms:created>
  <dcterms:modified xsi:type="dcterms:W3CDTF">2022-01-17T18:16:22Z</dcterms:modified>
</cp:coreProperties>
</file>