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87" r:id="rId5"/>
    <p:sldId id="288" r:id="rId6"/>
    <p:sldId id="261" r:id="rId7"/>
    <p:sldId id="286" r:id="rId8"/>
    <p:sldId id="264" r:id="rId9"/>
    <p:sldId id="284" r:id="rId10"/>
    <p:sldId id="268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000000"/>
    <a:srgbClr val="C00000"/>
    <a:srgbClr val="2D7D9F"/>
    <a:srgbClr val="000099"/>
    <a:srgbClr val="0000FF"/>
    <a:srgbClr val="FF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3" autoAdjust="0"/>
    <p:restoredTop sz="99613" autoAdjust="0"/>
  </p:normalViewPr>
  <p:slideViewPr>
    <p:cSldViewPr>
      <p:cViewPr varScale="1">
        <p:scale>
          <a:sx n="119" d="100"/>
          <a:sy n="119" d="100"/>
        </p:scale>
        <p:origin x="142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4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18.emf"/><Relationship Id="rId7" Type="http://schemas.openxmlformats.org/officeDocument/2006/relationships/image" Target="../media/image22.wmf"/><Relationship Id="rId2" Type="http://schemas.openxmlformats.org/officeDocument/2006/relationships/image" Target="../media/image17.emf"/><Relationship Id="rId1" Type="http://schemas.openxmlformats.org/officeDocument/2006/relationships/image" Target="../media/image16.emf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image" Target="../media/image26.wmf"/><Relationship Id="rId7" Type="http://schemas.openxmlformats.org/officeDocument/2006/relationships/image" Target="../media/image30.e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emf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image" Target="../media/image32.wmf"/><Relationship Id="rId4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3.emf"/><Relationship Id="rId2" Type="http://schemas.openxmlformats.org/officeDocument/2006/relationships/tags" Target="../tags/tag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e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e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e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emf"/><Relationship Id="rId4" Type="http://schemas.openxmlformats.org/officeDocument/2006/relationships/image" Target="../media/image16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e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e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e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10.R.2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Special Factoring Techniques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Factoring Perfect Square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Trinomials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 startAt="4"/>
            </a:pPr>
            <a:r>
              <a:rPr lang="en-US" i="0" dirty="0">
                <a:solidFill>
                  <a:schemeClr val="tx1"/>
                </a:solidFill>
              </a:rPr>
              <a:t>Treat                     as a perfect square trinomial, then factor the </a:t>
            </a:r>
            <a:r>
              <a:rPr lang="en-US" b="1" i="0" dirty="0">
                <a:solidFill>
                  <a:schemeClr val="tx1"/>
                </a:solidFill>
              </a:rPr>
              <a:t>difference of two squares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790677"/>
              </p:ext>
            </p:extLst>
          </p:nvPr>
        </p:nvGraphicFramePr>
        <p:xfrm>
          <a:off x="1905000" y="1295400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3" name="Equation" r:id="rId4" imgW="1524000" imgH="393700" progId="Equation.DSMT4">
                  <p:embed/>
                </p:oleObj>
              </mc:Choice>
              <mc:Fallback>
                <p:oleObj name="Equation" r:id="rId4" imgW="1524000" imgH="393700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295400"/>
                        <a:ext cx="1524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524175"/>
              </p:ext>
            </p:extLst>
          </p:nvPr>
        </p:nvGraphicFramePr>
        <p:xfrm>
          <a:off x="1117600" y="2317750"/>
          <a:ext cx="2425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4" name="Equation" r:id="rId6" imgW="2413440" imgH="649080" progId="Equation.DSMT4">
                  <p:embed/>
                </p:oleObj>
              </mc:Choice>
              <mc:Fallback>
                <p:oleObj name="Equation" r:id="rId6" imgW="2413440" imgH="64908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317750"/>
                        <a:ext cx="2425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457477"/>
              </p:ext>
            </p:extLst>
          </p:nvPr>
        </p:nvGraphicFramePr>
        <p:xfrm>
          <a:off x="3467100" y="2290763"/>
          <a:ext cx="2032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5" name="Equation" r:id="rId8" imgW="2020320" imgH="712800" progId="Equation.DSMT4">
                  <p:embed/>
                </p:oleObj>
              </mc:Choice>
              <mc:Fallback>
                <p:oleObj name="Equation" r:id="rId8" imgW="2020320" imgH="7128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2290763"/>
                        <a:ext cx="20320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442139"/>
              </p:ext>
            </p:extLst>
          </p:nvPr>
        </p:nvGraphicFramePr>
        <p:xfrm>
          <a:off x="3448050" y="3048000"/>
          <a:ext cx="3251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6" name="Equation" r:id="rId10" imgW="3236400" imgH="594000" progId="Equation.DSMT4">
                  <p:embed/>
                </p:oleObj>
              </mc:Choice>
              <mc:Fallback>
                <p:oleObj name="Equation" r:id="rId10" imgW="3236400" imgH="5940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3048000"/>
                        <a:ext cx="3251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Factor the difference of two squares.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Factor perfect square trinomials.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Factoring the Difference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of Two Squares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154989"/>
              </p:ext>
            </p:extLst>
          </p:nvPr>
        </p:nvGraphicFramePr>
        <p:xfrm>
          <a:off x="1060450" y="1924735"/>
          <a:ext cx="1346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0" name="Equation" r:id="rId3" imgW="1334520" imgH="411120" progId="Equation.DSMT4">
                  <p:embed/>
                </p:oleObj>
              </mc:Choice>
              <mc:Fallback>
                <p:oleObj name="Equation" r:id="rId3" imgW="1334520" imgH="41112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924735"/>
                        <a:ext cx="1346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197198"/>
              </p:ext>
            </p:extLst>
          </p:nvPr>
        </p:nvGraphicFramePr>
        <p:xfrm>
          <a:off x="1042988" y="3314933"/>
          <a:ext cx="1346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1" name="Equation" r:id="rId5" imgW="1334520" imgH="411120" progId="Equation.DSMT4">
                  <p:embed/>
                </p:oleObj>
              </mc:Choice>
              <mc:Fallback>
                <p:oleObj name="Equation" r:id="rId5" imgW="1334520" imgH="41112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314933"/>
                        <a:ext cx="1346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717060"/>
              </p:ext>
            </p:extLst>
          </p:nvPr>
        </p:nvGraphicFramePr>
        <p:xfrm>
          <a:off x="2533650" y="3265721"/>
          <a:ext cx="5156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2" name="Equation" r:id="rId7" imgW="5147280" imgH="649080" progId="Equation.DSMT4">
                  <p:embed/>
                </p:oleObj>
              </mc:Choice>
              <mc:Fallback>
                <p:oleObj name="Equation" r:id="rId7" imgW="5147280" imgH="649080" progId="Equation.DSMT4">
                  <p:embed/>
                  <p:pic>
                    <p:nvPicPr>
                      <p:cNvPr id="0" name="Picture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265721"/>
                        <a:ext cx="5156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519103"/>
              </p:ext>
            </p:extLst>
          </p:nvPr>
        </p:nvGraphicFramePr>
        <p:xfrm>
          <a:off x="2565400" y="4095983"/>
          <a:ext cx="5943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3" name="Equation" r:id="rId9" imgW="5933520" imgH="923400" progId="Equation.DSMT4">
                  <p:embed/>
                </p:oleObj>
              </mc:Choice>
              <mc:Fallback>
                <p:oleObj name="Equation" r:id="rId9" imgW="5933520" imgH="923400" progId="Equation.DSMT4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4095983"/>
                        <a:ext cx="5943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8641" y="3310926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994704"/>
              </p:ext>
            </p:extLst>
          </p:nvPr>
        </p:nvGraphicFramePr>
        <p:xfrm>
          <a:off x="4267200" y="1938556"/>
          <a:ext cx="1231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4" name="Equation" r:id="rId11" imgW="1215720" imgH="411120" progId="Equation.DSMT4">
                  <p:embed/>
                </p:oleObj>
              </mc:Choice>
              <mc:Fallback>
                <p:oleObj name="Equation" r:id="rId11" imgW="1215720" imgH="411120" progId="Equation.DSMT4">
                  <p:embed/>
                  <p:pic>
                    <p:nvPicPr>
                      <p:cNvPr id="0" name="Picture 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938556"/>
                        <a:ext cx="1231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57600" y="19456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Factoring the Difference of Two Squares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Even powers, such as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baseline="30000" dirty="0">
                <a:solidFill>
                  <a:schemeClr val="tx1"/>
                </a:solidFill>
              </a:rPr>
              <a:t>6</a:t>
            </a:r>
            <a:r>
              <a:rPr lang="en-US" i="0" dirty="0">
                <a:solidFill>
                  <a:schemeClr val="tx1"/>
                </a:solidFill>
              </a:rPr>
              <a:t>, can always be treated as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squares: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778245"/>
              </p:ext>
            </p:extLst>
          </p:nvPr>
        </p:nvGraphicFramePr>
        <p:xfrm>
          <a:off x="2362200" y="1641353"/>
          <a:ext cx="1447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1" name="Equation" r:id="rId3" imgW="1447800" imgH="647700" progId="Equation.DSMT4">
                  <p:embed/>
                </p:oleObj>
              </mc:Choice>
              <mc:Fallback>
                <p:oleObj name="Equation" r:id="rId3" imgW="1447800" imgH="647700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41353"/>
                        <a:ext cx="1447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315033"/>
              </p:ext>
            </p:extLst>
          </p:nvPr>
        </p:nvGraphicFramePr>
        <p:xfrm>
          <a:off x="1078241" y="2489200"/>
          <a:ext cx="1231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2" name="Equation" r:id="rId5" imgW="1215720" imgH="411120" progId="Equation.DSMT4">
                  <p:embed/>
                </p:oleObj>
              </mc:Choice>
              <mc:Fallback>
                <p:oleObj name="Equation" r:id="rId5" imgW="1215720" imgH="41112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241" y="2489200"/>
                        <a:ext cx="1231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444230"/>
              </p:ext>
            </p:extLst>
          </p:nvPr>
        </p:nvGraphicFramePr>
        <p:xfrm>
          <a:off x="2329191" y="2362200"/>
          <a:ext cx="18288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3" name="Equation" r:id="rId7" imgW="1819080" imgH="758520" progId="Equation.DSMT4">
                  <p:embed/>
                </p:oleObj>
              </mc:Choice>
              <mc:Fallback>
                <p:oleObj name="Equation" r:id="rId7" imgW="1819080" imgH="75852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191" y="2362200"/>
                        <a:ext cx="18288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957552"/>
              </p:ext>
            </p:extLst>
          </p:nvPr>
        </p:nvGraphicFramePr>
        <p:xfrm>
          <a:off x="2366963" y="3219450"/>
          <a:ext cx="5803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" name="Equation" r:id="rId9" imgW="5796360" imgH="649080" progId="Equation.DSMT4">
                  <p:embed/>
                </p:oleObj>
              </mc:Choice>
              <mc:Fallback>
                <p:oleObj name="Equation" r:id="rId9" imgW="5796360" imgH="64908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963" y="3219450"/>
                        <a:ext cx="5803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>
                <a:solidFill>
                  <a:schemeClr val="accent1"/>
                </a:solidFill>
              </a:rPr>
              <a:t>Sum of Two Squares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sum of two squares</a:t>
            </a:r>
            <a:r>
              <a:rPr lang="en-US" i="0" dirty="0">
                <a:solidFill>
                  <a:srgbClr val="000000"/>
                </a:solidFill>
              </a:rPr>
              <a:t> is an expression of the form  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and is </a:t>
            </a:r>
            <a:r>
              <a:rPr lang="en-US" b="1" i="0" dirty="0">
                <a:solidFill>
                  <a:srgbClr val="C00000"/>
                </a:solidFill>
              </a:rPr>
              <a:t>not factorable</a:t>
            </a:r>
            <a:r>
              <a:rPr lang="en-US" i="0" dirty="0">
                <a:solidFill>
                  <a:srgbClr val="000000"/>
                </a:solidFill>
              </a:rPr>
              <a:t>.  For example,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+ 36 is the sum of two squares and is not factorable. There are no factors with integer coefficients whose product is </a:t>
            </a:r>
            <a:br>
              <a:rPr lang="en-US" i="0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+ 36.  To understand this situation, write</a:t>
            </a:r>
          </a:p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baseline="30000" dirty="0">
                <a:solidFill>
                  <a:srgbClr val="0000FF"/>
                </a:solidFill>
              </a:rPr>
              <a:t>2</a:t>
            </a:r>
            <a:r>
              <a:rPr lang="en-US" b="1" i="0" dirty="0">
                <a:solidFill>
                  <a:srgbClr val="0000FF"/>
                </a:solidFill>
              </a:rPr>
              <a:t> + 36 = 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baseline="30000" dirty="0">
                <a:solidFill>
                  <a:srgbClr val="0000FF"/>
                </a:solidFill>
              </a:rPr>
              <a:t>2</a:t>
            </a:r>
            <a:r>
              <a:rPr lang="en-US" b="1" i="0" dirty="0">
                <a:solidFill>
                  <a:srgbClr val="0000FF"/>
                </a:solidFill>
              </a:rPr>
              <a:t> + 0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dirty="0">
                <a:solidFill>
                  <a:srgbClr val="0000FF"/>
                </a:solidFill>
              </a:rPr>
              <a:t> +36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and note that there are no factors of +36 that will add to 0.</a:t>
            </a:r>
          </a:p>
        </p:txBody>
      </p:sp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Factoring the Sum of Two Squares (Not Factorable)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Factor completely. </a:t>
            </a:r>
            <a:r>
              <a:rPr lang="en-US" dirty="0">
                <a:solidFill>
                  <a:schemeClr val="tx1"/>
                </a:solidFill>
              </a:rPr>
              <a:t>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         is the </a:t>
            </a:r>
            <a:r>
              <a:rPr lang="en-US" b="1" i="0" dirty="0">
                <a:solidFill>
                  <a:schemeClr val="tx1"/>
                </a:solidFill>
              </a:rPr>
              <a:t>sum of two squares </a:t>
            </a:r>
            <a:r>
              <a:rPr lang="en-US" i="0" dirty="0">
                <a:solidFill>
                  <a:schemeClr val="tx1"/>
                </a:solidFill>
              </a:rPr>
              <a:t>and is </a:t>
            </a:r>
            <a:r>
              <a:rPr lang="en-US" b="1" i="0" dirty="0">
                <a:solidFill>
                  <a:schemeClr val="tx1"/>
                </a:solidFill>
              </a:rPr>
              <a:t>not factorable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570025"/>
              </p:ext>
            </p:extLst>
          </p:nvPr>
        </p:nvGraphicFramePr>
        <p:xfrm>
          <a:off x="1079914" y="2330450"/>
          <a:ext cx="104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4" name="Equation" r:id="rId3" imgW="1032840" imgH="466200" progId="Equation.DSMT4">
                  <p:embed/>
                </p:oleObj>
              </mc:Choice>
              <mc:Fallback>
                <p:oleObj name="Equation" r:id="rId3" imgW="1032840" imgH="466200" progId="Equation.DSMT4">
                  <p:embed/>
                  <p:pic>
                    <p:nvPicPr>
                      <p:cNvPr id="0" name="Picture 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914" y="2330450"/>
                        <a:ext cx="104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1096504"/>
              </p:ext>
            </p:extLst>
          </p:nvPr>
        </p:nvGraphicFramePr>
        <p:xfrm>
          <a:off x="4305300" y="2358265"/>
          <a:ext cx="1409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" name="Equation" r:id="rId5" imgW="1398600" imgH="447840" progId="Equation.DSMT4">
                  <p:embed/>
                </p:oleObj>
              </mc:Choice>
              <mc:Fallback>
                <p:oleObj name="Equation" r:id="rId5" imgW="1398600" imgH="447840" progId="Equation.DSMT4">
                  <p:embed/>
                  <p:pic>
                    <p:nvPicPr>
                      <p:cNvPr id="0" name="Picture 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2358265"/>
                        <a:ext cx="14097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0" y="237238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3266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97528"/>
              </p:ext>
            </p:extLst>
          </p:nvPr>
        </p:nvGraphicFramePr>
        <p:xfrm>
          <a:off x="1066800" y="3627168"/>
          <a:ext cx="104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" name="Equation" r:id="rId7" imgW="1032840" imgH="466200" progId="Equation.DSMT4">
                  <p:embed/>
                </p:oleObj>
              </mc:Choice>
              <mc:Fallback>
                <p:oleObj name="Equation" r:id="rId7" imgW="1032840" imgH="466200" progId="Equation.DSMT4">
                  <p:embed/>
                  <p:pic>
                    <p:nvPicPr>
                      <p:cNvPr id="0" name="Picture 4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27168"/>
                        <a:ext cx="104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Factoring the Sum of Two Squares (Not Factorable)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We see that 4 is the greatest common monomial factor 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baseline="30000" dirty="0">
                <a:solidFill>
                  <a:srgbClr val="000099"/>
                </a:solidFill>
              </a:rPr>
              <a:t>2</a:t>
            </a:r>
            <a:r>
              <a:rPr lang="en-US" i="0" dirty="0">
                <a:solidFill>
                  <a:srgbClr val="000099"/>
                </a:solidFill>
              </a:rPr>
              <a:t> + 25</a:t>
            </a:r>
            <a:r>
              <a:rPr lang="en-US" i="0" dirty="0">
                <a:solidFill>
                  <a:schemeClr val="tx1"/>
                </a:solidFill>
              </a:rPr>
              <a:t> is the </a:t>
            </a:r>
            <a:r>
              <a:rPr lang="en-US" b="1" i="0" dirty="0">
                <a:solidFill>
                  <a:schemeClr val="tx1"/>
                </a:solidFill>
              </a:rPr>
              <a:t>sum of two squares</a:t>
            </a:r>
            <a:r>
              <a:rPr lang="en-US" i="0" dirty="0">
                <a:solidFill>
                  <a:schemeClr val="tx1"/>
                </a:solidFill>
              </a:rPr>
              <a:t> and is </a:t>
            </a:r>
            <a:r>
              <a:rPr lang="en-US" b="1" i="0" dirty="0">
                <a:solidFill>
                  <a:schemeClr val="tx1"/>
                </a:solidFill>
              </a:rPr>
              <a:t>not factorable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209533"/>
              </p:ext>
            </p:extLst>
          </p:nvPr>
        </p:nvGraphicFramePr>
        <p:xfrm>
          <a:off x="1052052" y="1264568"/>
          <a:ext cx="1384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Equation" r:id="rId3" imgW="1384300" imgH="393700" progId="Equation.DSMT4">
                  <p:embed/>
                </p:oleObj>
              </mc:Choice>
              <mc:Fallback>
                <p:oleObj name="Equation" r:id="rId3" imgW="1384300" imgH="3937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052" y="1264568"/>
                        <a:ext cx="1384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923761"/>
              </p:ext>
            </p:extLst>
          </p:nvPr>
        </p:nvGraphicFramePr>
        <p:xfrm>
          <a:off x="2463800" y="1196305"/>
          <a:ext cx="4432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Equation" r:id="rId5" imgW="4415760" imgH="649080" progId="Equation.DSMT4">
                  <p:embed/>
                </p:oleObj>
              </mc:Choice>
              <mc:Fallback>
                <p:oleObj name="Equation" r:id="rId5" imgW="4415760" imgH="64908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196305"/>
                        <a:ext cx="4432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1236928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Factoring Perfect Square Trinomials</a:t>
            </a: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In the form                         we have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= </a:t>
            </a:r>
            <a:r>
              <a:rPr lang="en-US" i="1" dirty="0">
                <a:solidFill>
                  <a:srgbClr val="9900FF"/>
                </a:solidFill>
              </a:rPr>
              <a:t>z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rgbClr val="9900FF"/>
                </a:solidFill>
              </a:rPr>
              <a:t> =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216909"/>
              </p:ext>
            </p:extLst>
          </p:nvPr>
        </p:nvGraphicFramePr>
        <p:xfrm>
          <a:off x="1041400" y="1888222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3" name="Equation" r:id="rId3" imgW="1846800" imgH="447840" progId="Equation.DSMT4">
                  <p:embed/>
                </p:oleObj>
              </mc:Choice>
              <mc:Fallback>
                <p:oleObj name="Equation" r:id="rId3" imgW="1846800" imgH="44784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88222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123263"/>
              </p:ext>
            </p:extLst>
          </p:nvPr>
        </p:nvGraphicFramePr>
        <p:xfrm>
          <a:off x="2767013" y="3841750"/>
          <a:ext cx="182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4" name="Equation" r:id="rId5" imgW="1819080" imgH="447840" progId="Equation.DSMT4">
                  <p:embed/>
                </p:oleObj>
              </mc:Choice>
              <mc:Fallback>
                <p:oleObj name="Equation" r:id="rId5" imgW="1819080" imgH="447840" progId="Equation.DSMT4">
                  <p:embed/>
                  <p:pic>
                    <p:nvPicPr>
                      <p:cNvPr id="0" name="Picture 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3841750"/>
                        <a:ext cx="1828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266887"/>
              </p:ext>
            </p:extLst>
          </p:nvPr>
        </p:nvGraphicFramePr>
        <p:xfrm>
          <a:off x="1130300" y="4589463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5" name="Equation" r:id="rId7" imgW="1846800" imgH="447840" progId="Equation.DSMT4">
                  <p:embed/>
                </p:oleObj>
              </mc:Choice>
              <mc:Fallback>
                <p:oleObj name="Equation" r:id="rId7" imgW="1846800" imgH="44784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4589463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407004"/>
              </p:ext>
            </p:extLst>
          </p:nvPr>
        </p:nvGraphicFramePr>
        <p:xfrm>
          <a:off x="3052763" y="4594631"/>
          <a:ext cx="2222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6" name="Equation" r:id="rId9" imgW="2212560" imgH="447840" progId="Equation.DSMT4">
                  <p:embed/>
                </p:oleObj>
              </mc:Choice>
              <mc:Fallback>
                <p:oleObj name="Equation" r:id="rId9" imgW="2212560" imgH="44784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4594631"/>
                        <a:ext cx="2222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534652"/>
              </p:ext>
            </p:extLst>
          </p:nvPr>
        </p:nvGraphicFramePr>
        <p:xfrm>
          <a:off x="3046413" y="5080000"/>
          <a:ext cx="1346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7" name="Equation" r:id="rId11" imgW="1334520" imgH="712800" progId="Equation.DSMT4">
                  <p:embed/>
                </p:oleObj>
              </mc:Choice>
              <mc:Fallback>
                <p:oleObj name="Equation" r:id="rId11" imgW="1334520" imgH="71280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5080000"/>
                        <a:ext cx="1346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57600" y="1939326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1893558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856672"/>
              </p:ext>
            </p:extLst>
          </p:nvPr>
        </p:nvGraphicFramePr>
        <p:xfrm>
          <a:off x="4248150" y="1924283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8" name="Equation" r:id="rId13" imgW="2468520" imgH="466200" progId="Equation.DSMT4">
                  <p:embed/>
                </p:oleObj>
              </mc:Choice>
              <mc:Fallback>
                <p:oleObj name="Equation" r:id="rId13" imgW="2468520" imgH="466200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1924283"/>
                        <a:ext cx="2476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384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041482"/>
              </p:ext>
            </p:extLst>
          </p:nvPr>
        </p:nvGraphicFramePr>
        <p:xfrm>
          <a:off x="1013482" y="2478832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9" name="Equation" r:id="rId15" imgW="1854200" imgH="457200" progId="Equation.DSMT4">
                  <p:embed/>
                </p:oleObj>
              </mc:Choice>
              <mc:Fallback>
                <p:oleObj name="Equation" r:id="rId15" imgW="1854200" imgH="457200" progId="Equation.DSMT4">
                  <p:embed/>
                  <p:pic>
                    <p:nvPicPr>
                      <p:cNvPr id="0" name="Picture 7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482" y="2478832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657600" y="2407968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4"/>
            </a:pPr>
            <a:r>
              <a:rPr lang="en-US" sz="2800" dirty="0"/>
              <a:t> </a:t>
            </a:r>
          </a:p>
        </p:txBody>
      </p:sp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277474"/>
              </p:ext>
            </p:extLst>
          </p:nvPr>
        </p:nvGraphicFramePr>
        <p:xfrm>
          <a:off x="4222750" y="2392596"/>
          <a:ext cx="2425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0" name="Equation" r:id="rId17" imgW="2413440" imgH="649080" progId="Equation.DSMT4">
                  <p:embed/>
                </p:oleObj>
              </mc:Choice>
              <mc:Fallback>
                <p:oleObj name="Equation" r:id="rId17" imgW="2413440" imgH="649080" progId="Equation.DSMT4">
                  <p:embed/>
                  <p:pic>
                    <p:nvPicPr>
                      <p:cNvPr id="0" name="Picture 7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2392596"/>
                        <a:ext cx="2425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Factoring Perfect Square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Trinomials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30558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algn="just">
              <a:spcBef>
                <a:spcPct val="50000"/>
              </a:spcBef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In the form                        we have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= 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rgbClr val="9900FF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455607"/>
              </p:ext>
            </p:extLst>
          </p:nvPr>
        </p:nvGraphicFramePr>
        <p:xfrm>
          <a:off x="2745718" y="1320820"/>
          <a:ext cx="1803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" name="Equation" r:id="rId3" imgW="1803400" imgH="393700" progId="Equation.DSMT4">
                  <p:embed/>
                </p:oleObj>
              </mc:Choice>
              <mc:Fallback>
                <p:oleObj name="Equation" r:id="rId3" imgW="1803400" imgH="393700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5718" y="1320820"/>
                        <a:ext cx="1803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696851"/>
              </p:ext>
            </p:extLst>
          </p:nvPr>
        </p:nvGraphicFramePr>
        <p:xfrm>
          <a:off x="1143000" y="1856248"/>
          <a:ext cx="1866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" name="Equation" r:id="rId5" imgW="1866900" imgH="457200" progId="Equation.DSMT4">
                  <p:embed/>
                </p:oleObj>
              </mc:Choice>
              <mc:Fallback>
                <p:oleObj name="Equation" r:id="rId5" imgW="1866900" imgH="457200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56248"/>
                        <a:ext cx="1866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558131"/>
              </p:ext>
            </p:extLst>
          </p:nvPr>
        </p:nvGraphicFramePr>
        <p:xfrm>
          <a:off x="3046413" y="1817688"/>
          <a:ext cx="3513137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5" name="Equation" r:id="rId7" imgW="3504960" imgH="558720" progId="Equation.DSMT4">
                  <p:embed/>
                </p:oleObj>
              </mc:Choice>
              <mc:Fallback>
                <p:oleObj name="Equation" r:id="rId7" imgW="3504960" imgH="55872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1817688"/>
                        <a:ext cx="3513137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909869"/>
              </p:ext>
            </p:extLst>
          </p:nvPr>
        </p:nvGraphicFramePr>
        <p:xfrm>
          <a:off x="3074988" y="2349500"/>
          <a:ext cx="1549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6" name="Equation" r:id="rId9" imgW="1535760" imgH="712800" progId="Equation.DSMT4">
                  <p:embed/>
                </p:oleObj>
              </mc:Choice>
              <mc:Fallback>
                <p:oleObj name="Equation" r:id="rId9" imgW="1535760" imgH="712800" progId="Equation.DSMT4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88" y="2349500"/>
                        <a:ext cx="1549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3"/>
          <p:cNvSpPr txBox="1">
            <a:spLocks/>
          </p:cNvSpPr>
          <p:nvPr/>
        </p:nvSpPr>
        <p:spPr>
          <a:xfrm>
            <a:off x="457200" y="297180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Bef>
                <a:spcPct val="500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Factor out the GCF first.  Then factor the </a:t>
            </a:r>
            <a:r>
              <a:rPr lang="en-US" b="1" dirty="0">
                <a:solidFill>
                  <a:schemeClr val="tx1"/>
                </a:solidFill>
              </a:rPr>
              <a:t>perfect square trinomial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10657"/>
              </p:ext>
            </p:extLst>
          </p:nvPr>
        </p:nvGraphicFramePr>
        <p:xfrm>
          <a:off x="977900" y="3903662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7" name="Equation" r:id="rId11" imgW="2468520" imgH="466200" progId="Equation.DSMT4">
                  <p:embed/>
                </p:oleObj>
              </mc:Choice>
              <mc:Fallback>
                <p:oleObj name="Equation" r:id="rId11" imgW="2468520" imgH="466200" progId="Equation.DSMT4">
                  <p:embed/>
                  <p:pic>
                    <p:nvPicPr>
                      <p:cNvPr id="0" name="Picture 4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903662"/>
                        <a:ext cx="2476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543488"/>
              </p:ext>
            </p:extLst>
          </p:nvPr>
        </p:nvGraphicFramePr>
        <p:xfrm>
          <a:off x="3503613" y="3886200"/>
          <a:ext cx="2997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8" name="Equation" r:id="rId13" imgW="2989440" imgH="649080" progId="Equation.DSMT4">
                  <p:embed/>
                </p:oleObj>
              </mc:Choice>
              <mc:Fallback>
                <p:oleObj name="Equation" r:id="rId13" imgW="2989440" imgH="649080" progId="Equation.DSMT4">
                  <p:embed/>
                  <p:pic>
                    <p:nvPicPr>
                      <p:cNvPr id="0" name="Picture 4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3886200"/>
                        <a:ext cx="2997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175141"/>
              </p:ext>
            </p:extLst>
          </p:nvPr>
        </p:nvGraphicFramePr>
        <p:xfrm>
          <a:off x="3503613" y="4572000"/>
          <a:ext cx="405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9" name="Equation" r:id="rId15" imgW="4041000" imgH="877680" progId="Equation.DSMT4">
                  <p:embed/>
                </p:oleObj>
              </mc:Choice>
              <mc:Fallback>
                <p:oleObj name="Equation" r:id="rId15" imgW="4041000" imgH="877680" progId="Equation.DSMT4">
                  <p:embed/>
                  <p:pic>
                    <p:nvPicPr>
                      <p:cNvPr id="0" name="Picture 4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4572000"/>
                        <a:ext cx="405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391018"/>
              </p:ext>
            </p:extLst>
          </p:nvPr>
        </p:nvGraphicFramePr>
        <p:xfrm>
          <a:off x="3503613" y="5321300"/>
          <a:ext cx="1930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0" name="Equation" r:id="rId17" imgW="1919880" imgH="712800" progId="Equation.DSMT4">
                  <p:embed/>
                </p:oleObj>
              </mc:Choice>
              <mc:Fallback>
                <p:oleObj name="Equation" r:id="rId17" imgW="1919880" imgH="712800" progId="Equation.DSMT4">
                  <p:embed/>
                  <p:pic>
                    <p:nvPicPr>
                      <p:cNvPr id="0" name="Picture 4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5321300"/>
                        <a:ext cx="1930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248</Words>
  <Application>Microsoft Office PowerPoint</Application>
  <PresentationFormat>On-screen Show (4:3)</PresentationFormat>
  <Paragraphs>45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Office Theme</vt:lpstr>
      <vt:lpstr>Equation</vt:lpstr>
      <vt:lpstr>Section 10.R.2</vt:lpstr>
      <vt:lpstr>Objectives</vt:lpstr>
      <vt:lpstr>Example 1: Factoring the Difference  of Two Squares</vt:lpstr>
      <vt:lpstr>Example 1: Factoring the Difference of Two Squares (cont.)</vt:lpstr>
      <vt:lpstr>Sum of Two Squares</vt:lpstr>
      <vt:lpstr>Example 2: Factoring the Sum of Two Squares (Not Factorable)</vt:lpstr>
      <vt:lpstr>Example 2: Factoring the Sum of Two Squares (Not Factorable) (cont.)</vt:lpstr>
      <vt:lpstr>Example 3: Factoring Perfect Square Trinomials</vt:lpstr>
      <vt:lpstr>Example 3: Factoring Perfect Square  Trinomials (cont.)</vt:lpstr>
      <vt:lpstr>Example 3: Factoring Perfect Square  Trinomials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272</cp:revision>
  <dcterms:created xsi:type="dcterms:W3CDTF">2013-04-26T14:43:13Z</dcterms:created>
  <dcterms:modified xsi:type="dcterms:W3CDTF">2020-05-12T13:17:41Z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CA6CFD32-7B3B-4684-9A76-EED784B501A4</vt:lpwstr>
  </property>
  <property fmtid="{D5CDD505-2E9C-101B-9397-08002B2CF9AE}" pid="3" name="ArticulatePath">
    <vt:lpwstr>DEV2e_13_4</vt:lpwstr>
  </property>
</Properties>
</file>