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8"/>
  </p:notesMasterIdLst>
  <p:handoutMasterIdLst>
    <p:handoutMasterId r:id="rId99"/>
  </p:handoutMasterIdLst>
  <p:sldIdLst>
    <p:sldId id="256" r:id="rId2"/>
    <p:sldId id="259" r:id="rId3"/>
    <p:sldId id="304" r:id="rId4"/>
    <p:sldId id="260" r:id="rId5"/>
    <p:sldId id="283" r:id="rId6"/>
    <p:sldId id="261" r:id="rId7"/>
    <p:sldId id="284"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82" r:id="rId23"/>
    <p:sldId id="285" r:id="rId24"/>
    <p:sldId id="286" r:id="rId25"/>
    <p:sldId id="287" r:id="rId26"/>
    <p:sldId id="290" r:id="rId27"/>
    <p:sldId id="291" r:id="rId28"/>
    <p:sldId id="292" r:id="rId29"/>
    <p:sldId id="293" r:id="rId30"/>
    <p:sldId id="294" r:id="rId31"/>
    <p:sldId id="295" r:id="rId32"/>
    <p:sldId id="296" r:id="rId33"/>
    <p:sldId id="297" r:id="rId34"/>
    <p:sldId id="298" r:id="rId35"/>
    <p:sldId id="299" r:id="rId36"/>
    <p:sldId id="300" r:id="rId37"/>
    <p:sldId id="301" r:id="rId38"/>
    <p:sldId id="302" r:id="rId39"/>
    <p:sldId id="276" r:id="rId40"/>
    <p:sldId id="277" r:id="rId41"/>
    <p:sldId id="303" r:id="rId42"/>
    <p:sldId id="305" r:id="rId43"/>
    <p:sldId id="306" r:id="rId44"/>
    <p:sldId id="307" r:id="rId45"/>
    <p:sldId id="308" r:id="rId46"/>
    <p:sldId id="309" r:id="rId47"/>
    <p:sldId id="310" r:id="rId48"/>
    <p:sldId id="311" r:id="rId49"/>
    <p:sldId id="312" r:id="rId50"/>
    <p:sldId id="313" r:id="rId51"/>
    <p:sldId id="314" r:id="rId52"/>
    <p:sldId id="315" r:id="rId53"/>
    <p:sldId id="316" r:id="rId54"/>
    <p:sldId id="317" r:id="rId55"/>
    <p:sldId id="318" r:id="rId56"/>
    <p:sldId id="319" r:id="rId57"/>
    <p:sldId id="320" r:id="rId58"/>
    <p:sldId id="321" r:id="rId59"/>
    <p:sldId id="322" r:id="rId60"/>
    <p:sldId id="323" r:id="rId61"/>
    <p:sldId id="324" r:id="rId62"/>
    <p:sldId id="289" r:id="rId63"/>
    <p:sldId id="325" r:id="rId64"/>
    <p:sldId id="326" r:id="rId65"/>
    <p:sldId id="327" r:id="rId66"/>
    <p:sldId id="328" r:id="rId67"/>
    <p:sldId id="329" r:id="rId68"/>
    <p:sldId id="278" r:id="rId69"/>
    <p:sldId id="330" r:id="rId70"/>
    <p:sldId id="280" r:id="rId71"/>
    <p:sldId id="331" r:id="rId72"/>
    <p:sldId id="332" r:id="rId73"/>
    <p:sldId id="333" r:id="rId74"/>
    <p:sldId id="334" r:id="rId75"/>
    <p:sldId id="335" r:id="rId76"/>
    <p:sldId id="336" r:id="rId77"/>
    <p:sldId id="337" r:id="rId78"/>
    <p:sldId id="338" r:id="rId79"/>
    <p:sldId id="339" r:id="rId80"/>
    <p:sldId id="340" r:id="rId81"/>
    <p:sldId id="341" r:id="rId82"/>
    <p:sldId id="342" r:id="rId83"/>
    <p:sldId id="343" r:id="rId84"/>
    <p:sldId id="344" r:id="rId85"/>
    <p:sldId id="345" r:id="rId86"/>
    <p:sldId id="346" r:id="rId87"/>
    <p:sldId id="347" r:id="rId88"/>
    <p:sldId id="348" r:id="rId89"/>
    <p:sldId id="349" r:id="rId90"/>
    <p:sldId id="350" r:id="rId91"/>
    <p:sldId id="279" r:id="rId92"/>
    <p:sldId id="351" r:id="rId93"/>
    <p:sldId id="352" r:id="rId94"/>
    <p:sldId id="288" r:id="rId95"/>
    <p:sldId id="353" r:id="rId96"/>
    <p:sldId id="354" r:id="rId97"/>
  </p:sldIdLst>
  <p:sldSz cx="9144000" cy="6858000" type="screen4x3"/>
  <p:notesSz cx="6858000" cy="9144000"/>
  <p:custDataLst>
    <p:tags r:id="rId10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ynthia" initials="cce" lastIdx="1" clrIdx="0"/>
  <p:cmAuthor id="1" name="Belloit, Nicholas G" initials="BNG" lastIdx="1" clrIdx="1"/>
  <p:cmAuthor id="2" name="Belloit, Nicholas G" initials="BNG [2]" lastIdx="1" clrIdx="2"/>
  <p:cmAuthor id="3" name="Belloit, Nicholas G" initials="BNG [3]" lastIdx="1" clrIdx="3"/>
  <p:cmAuthor id="4" name="Belloit, Nicholas G" initials="BNG [4]"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7E7E"/>
    <a:srgbClr val="008080"/>
    <a:srgbClr val="2D7D9F"/>
    <a:srgbClr val="000099"/>
    <a:srgbClr val="0000FF"/>
    <a:srgbClr val="FFFFCC"/>
    <a:srgbClr val="1F497C"/>
    <a:srgbClr val="1F497D"/>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13" autoAdjust="0"/>
    <p:restoredTop sz="94660"/>
  </p:normalViewPr>
  <p:slideViewPr>
    <p:cSldViewPr>
      <p:cViewPr varScale="1">
        <p:scale>
          <a:sx n="119" d="100"/>
          <a:sy n="119" d="100"/>
        </p:scale>
        <p:origin x="1386"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presProps" Target="pres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handoutMaster" Target="handoutMasters/handoutMaster1.xml"/><Relationship Id="rId10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tags" Target="tags/tag1.xml"/><Relationship Id="rId105"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notesMaster" Target="notesMasters/notesMaster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image" Target="../media/image20.wmf"/><Relationship Id="rId7" Type="http://schemas.openxmlformats.org/officeDocument/2006/relationships/image" Target="../media/image24.wmf"/><Relationship Id="rId2" Type="http://schemas.openxmlformats.org/officeDocument/2006/relationships/image" Target="../media/image19.wmf"/><Relationship Id="rId1" Type="http://schemas.openxmlformats.org/officeDocument/2006/relationships/image" Target="../media/image18.wmf"/><Relationship Id="rId6" Type="http://schemas.openxmlformats.org/officeDocument/2006/relationships/image" Target="../media/image23.wmf"/><Relationship Id="rId11" Type="http://schemas.openxmlformats.org/officeDocument/2006/relationships/image" Target="../media/image28.wmf"/><Relationship Id="rId5" Type="http://schemas.openxmlformats.org/officeDocument/2006/relationships/image" Target="../media/image22.wmf"/><Relationship Id="rId10" Type="http://schemas.openxmlformats.org/officeDocument/2006/relationships/image" Target="../media/image27.wmf"/><Relationship Id="rId4" Type="http://schemas.openxmlformats.org/officeDocument/2006/relationships/image" Target="../media/image21.wmf"/><Relationship Id="rId9" Type="http://schemas.openxmlformats.org/officeDocument/2006/relationships/image" Target="../media/image26.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1.wmf"/><Relationship Id="rId7" Type="http://schemas.openxmlformats.org/officeDocument/2006/relationships/image" Target="../media/image35.wmf"/><Relationship Id="rId2" Type="http://schemas.openxmlformats.org/officeDocument/2006/relationships/image" Target="../media/image30.wmf"/><Relationship Id="rId1" Type="http://schemas.openxmlformats.org/officeDocument/2006/relationships/image" Target="../media/image29.wmf"/><Relationship Id="rId6" Type="http://schemas.openxmlformats.org/officeDocument/2006/relationships/image" Target="../media/image34.wmf"/><Relationship Id="rId5" Type="http://schemas.openxmlformats.org/officeDocument/2006/relationships/image" Target="../media/image33.wmf"/><Relationship Id="rId4" Type="http://schemas.openxmlformats.org/officeDocument/2006/relationships/image" Target="../media/image32.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43.wmf"/><Relationship Id="rId13" Type="http://schemas.openxmlformats.org/officeDocument/2006/relationships/image" Target="../media/image48.wmf"/><Relationship Id="rId3" Type="http://schemas.openxmlformats.org/officeDocument/2006/relationships/image" Target="../media/image38.wmf"/><Relationship Id="rId7" Type="http://schemas.openxmlformats.org/officeDocument/2006/relationships/image" Target="../media/image42.wmf"/><Relationship Id="rId12" Type="http://schemas.openxmlformats.org/officeDocument/2006/relationships/image" Target="../media/image47.wmf"/><Relationship Id="rId2" Type="http://schemas.openxmlformats.org/officeDocument/2006/relationships/image" Target="../media/image37.wmf"/><Relationship Id="rId1" Type="http://schemas.openxmlformats.org/officeDocument/2006/relationships/image" Target="../media/image36.wmf"/><Relationship Id="rId6" Type="http://schemas.openxmlformats.org/officeDocument/2006/relationships/image" Target="../media/image41.wmf"/><Relationship Id="rId11" Type="http://schemas.openxmlformats.org/officeDocument/2006/relationships/image" Target="../media/image46.wmf"/><Relationship Id="rId5" Type="http://schemas.openxmlformats.org/officeDocument/2006/relationships/image" Target="../media/image40.wmf"/><Relationship Id="rId10" Type="http://schemas.openxmlformats.org/officeDocument/2006/relationships/image" Target="../media/image45.wmf"/><Relationship Id="rId4" Type="http://schemas.openxmlformats.org/officeDocument/2006/relationships/image" Target="../media/image39.wmf"/><Relationship Id="rId9" Type="http://schemas.openxmlformats.org/officeDocument/2006/relationships/image" Target="../media/image44.wmf"/><Relationship Id="rId14" Type="http://schemas.openxmlformats.org/officeDocument/2006/relationships/image" Target="../media/image49.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50.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51.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 Id="rId6" Type="http://schemas.openxmlformats.org/officeDocument/2006/relationships/image" Target="../media/image57.wmf"/><Relationship Id="rId5" Type="http://schemas.openxmlformats.org/officeDocument/2006/relationships/image" Target="../media/image56.wmf"/><Relationship Id="rId4" Type="http://schemas.openxmlformats.org/officeDocument/2006/relationships/image" Target="../media/image55.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60.wmf"/><Relationship Id="rId2" Type="http://schemas.openxmlformats.org/officeDocument/2006/relationships/image" Target="../media/image59.wmf"/><Relationship Id="rId1" Type="http://schemas.openxmlformats.org/officeDocument/2006/relationships/image" Target="../media/image58.wmf"/></Relationships>
</file>

<file path=ppt/drawings/_rels/vmlDrawing17.vml.rels><?xml version="1.0" encoding="UTF-8" standalone="yes"?>
<Relationships xmlns="http://schemas.openxmlformats.org/package/2006/relationships"><Relationship Id="rId8" Type="http://schemas.openxmlformats.org/officeDocument/2006/relationships/image" Target="../media/image68.wmf"/><Relationship Id="rId3" Type="http://schemas.openxmlformats.org/officeDocument/2006/relationships/image" Target="../media/image63.wmf"/><Relationship Id="rId7" Type="http://schemas.openxmlformats.org/officeDocument/2006/relationships/image" Target="../media/image67.wmf"/><Relationship Id="rId2" Type="http://schemas.openxmlformats.org/officeDocument/2006/relationships/image" Target="../media/image62.wmf"/><Relationship Id="rId1" Type="http://schemas.openxmlformats.org/officeDocument/2006/relationships/image" Target="../media/image61.wmf"/><Relationship Id="rId6" Type="http://schemas.openxmlformats.org/officeDocument/2006/relationships/image" Target="../media/image66.wmf"/><Relationship Id="rId5" Type="http://schemas.openxmlformats.org/officeDocument/2006/relationships/image" Target="../media/image65.wmf"/><Relationship Id="rId4" Type="http://schemas.openxmlformats.org/officeDocument/2006/relationships/image" Target="../media/image64.wmf"/><Relationship Id="rId9" Type="http://schemas.openxmlformats.org/officeDocument/2006/relationships/image" Target="../media/image69.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72.wmf"/><Relationship Id="rId2" Type="http://schemas.openxmlformats.org/officeDocument/2006/relationships/image" Target="../media/image71.wmf"/><Relationship Id="rId1" Type="http://schemas.openxmlformats.org/officeDocument/2006/relationships/image" Target="../media/image70.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75.wmf"/><Relationship Id="rId2" Type="http://schemas.openxmlformats.org/officeDocument/2006/relationships/image" Target="../media/image74.wmf"/><Relationship Id="rId1" Type="http://schemas.openxmlformats.org/officeDocument/2006/relationships/image" Target="../media/image73.wmf"/><Relationship Id="rId5" Type="http://schemas.openxmlformats.org/officeDocument/2006/relationships/image" Target="../media/image77.wmf"/><Relationship Id="rId4" Type="http://schemas.openxmlformats.org/officeDocument/2006/relationships/image" Target="../media/image76.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20.vml.rels><?xml version="1.0" encoding="UTF-8" standalone="yes"?>
<Relationships xmlns="http://schemas.openxmlformats.org/package/2006/relationships"><Relationship Id="rId8" Type="http://schemas.openxmlformats.org/officeDocument/2006/relationships/image" Target="../media/image85.wmf"/><Relationship Id="rId3" Type="http://schemas.openxmlformats.org/officeDocument/2006/relationships/image" Target="../media/image80.wmf"/><Relationship Id="rId7" Type="http://schemas.openxmlformats.org/officeDocument/2006/relationships/image" Target="../media/image84.wmf"/><Relationship Id="rId2" Type="http://schemas.openxmlformats.org/officeDocument/2006/relationships/image" Target="../media/image79.wmf"/><Relationship Id="rId1" Type="http://schemas.openxmlformats.org/officeDocument/2006/relationships/image" Target="../media/image78.wmf"/><Relationship Id="rId6" Type="http://schemas.openxmlformats.org/officeDocument/2006/relationships/image" Target="../media/image83.wmf"/><Relationship Id="rId5" Type="http://schemas.openxmlformats.org/officeDocument/2006/relationships/image" Target="../media/image82.wmf"/><Relationship Id="rId10" Type="http://schemas.openxmlformats.org/officeDocument/2006/relationships/image" Target="../media/image87.wmf"/><Relationship Id="rId4" Type="http://schemas.openxmlformats.org/officeDocument/2006/relationships/image" Target="../media/image81.wmf"/><Relationship Id="rId9" Type="http://schemas.openxmlformats.org/officeDocument/2006/relationships/image" Target="../media/image86.wmf"/></Relationships>
</file>

<file path=ppt/drawings/_rels/vmlDrawing21.vml.rels><?xml version="1.0" encoding="UTF-8" standalone="yes"?>
<Relationships xmlns="http://schemas.openxmlformats.org/package/2006/relationships"><Relationship Id="rId8" Type="http://schemas.openxmlformats.org/officeDocument/2006/relationships/image" Target="../media/image95.wmf"/><Relationship Id="rId3" Type="http://schemas.openxmlformats.org/officeDocument/2006/relationships/image" Target="../media/image90.wmf"/><Relationship Id="rId7" Type="http://schemas.openxmlformats.org/officeDocument/2006/relationships/image" Target="../media/image94.wmf"/><Relationship Id="rId2" Type="http://schemas.openxmlformats.org/officeDocument/2006/relationships/image" Target="../media/image89.wmf"/><Relationship Id="rId1" Type="http://schemas.openxmlformats.org/officeDocument/2006/relationships/image" Target="../media/image88.wmf"/><Relationship Id="rId6" Type="http://schemas.openxmlformats.org/officeDocument/2006/relationships/image" Target="../media/image93.wmf"/><Relationship Id="rId5" Type="http://schemas.openxmlformats.org/officeDocument/2006/relationships/image" Target="../media/image92.wmf"/><Relationship Id="rId4" Type="http://schemas.openxmlformats.org/officeDocument/2006/relationships/image" Target="../media/image91.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98.wmf"/><Relationship Id="rId2" Type="http://schemas.openxmlformats.org/officeDocument/2006/relationships/image" Target="../media/image97.wmf"/><Relationship Id="rId1" Type="http://schemas.openxmlformats.org/officeDocument/2006/relationships/image" Target="../media/image96.wmf"/><Relationship Id="rId5" Type="http://schemas.openxmlformats.org/officeDocument/2006/relationships/image" Target="../media/image100.wmf"/><Relationship Id="rId4" Type="http://schemas.openxmlformats.org/officeDocument/2006/relationships/image" Target="../media/image99.wmf"/></Relationships>
</file>

<file path=ppt/drawings/_rels/vmlDrawing23.vml.rels><?xml version="1.0" encoding="UTF-8" standalone="yes"?>
<Relationships xmlns="http://schemas.openxmlformats.org/package/2006/relationships"><Relationship Id="rId8" Type="http://schemas.openxmlformats.org/officeDocument/2006/relationships/image" Target="../media/image108.wmf"/><Relationship Id="rId3" Type="http://schemas.openxmlformats.org/officeDocument/2006/relationships/image" Target="../media/image103.wmf"/><Relationship Id="rId7" Type="http://schemas.openxmlformats.org/officeDocument/2006/relationships/image" Target="../media/image107.wmf"/><Relationship Id="rId2" Type="http://schemas.openxmlformats.org/officeDocument/2006/relationships/image" Target="../media/image102.wmf"/><Relationship Id="rId1" Type="http://schemas.openxmlformats.org/officeDocument/2006/relationships/image" Target="../media/image101.wmf"/><Relationship Id="rId6" Type="http://schemas.openxmlformats.org/officeDocument/2006/relationships/image" Target="../media/image106.wmf"/><Relationship Id="rId5" Type="http://schemas.openxmlformats.org/officeDocument/2006/relationships/image" Target="../media/image105.wmf"/><Relationship Id="rId4" Type="http://schemas.openxmlformats.org/officeDocument/2006/relationships/image" Target="../media/image104.wmf"/></Relationships>
</file>

<file path=ppt/drawings/_rels/vmlDrawing24.vml.rels><?xml version="1.0" encoding="UTF-8" standalone="yes"?>
<Relationships xmlns="http://schemas.openxmlformats.org/package/2006/relationships"><Relationship Id="rId8" Type="http://schemas.openxmlformats.org/officeDocument/2006/relationships/image" Target="../media/image116.wmf"/><Relationship Id="rId3" Type="http://schemas.openxmlformats.org/officeDocument/2006/relationships/image" Target="../media/image111.wmf"/><Relationship Id="rId7" Type="http://schemas.openxmlformats.org/officeDocument/2006/relationships/image" Target="../media/image115.wmf"/><Relationship Id="rId2" Type="http://schemas.openxmlformats.org/officeDocument/2006/relationships/image" Target="../media/image110.wmf"/><Relationship Id="rId1" Type="http://schemas.openxmlformats.org/officeDocument/2006/relationships/image" Target="../media/image109.wmf"/><Relationship Id="rId6" Type="http://schemas.openxmlformats.org/officeDocument/2006/relationships/image" Target="../media/image114.wmf"/><Relationship Id="rId5" Type="http://schemas.openxmlformats.org/officeDocument/2006/relationships/image" Target="../media/image113.wmf"/><Relationship Id="rId10" Type="http://schemas.openxmlformats.org/officeDocument/2006/relationships/image" Target="../media/image118.wmf"/><Relationship Id="rId4" Type="http://schemas.openxmlformats.org/officeDocument/2006/relationships/image" Target="../media/image112.wmf"/><Relationship Id="rId9" Type="http://schemas.openxmlformats.org/officeDocument/2006/relationships/image" Target="../media/image117.wmf"/></Relationships>
</file>

<file path=ppt/drawings/_rels/vmlDrawing25.vml.rels><?xml version="1.0" encoding="UTF-8" standalone="yes"?>
<Relationships xmlns="http://schemas.openxmlformats.org/package/2006/relationships"><Relationship Id="rId8" Type="http://schemas.openxmlformats.org/officeDocument/2006/relationships/image" Target="../media/image126.wmf"/><Relationship Id="rId3" Type="http://schemas.openxmlformats.org/officeDocument/2006/relationships/image" Target="../media/image121.wmf"/><Relationship Id="rId7" Type="http://schemas.openxmlformats.org/officeDocument/2006/relationships/image" Target="../media/image125.wmf"/><Relationship Id="rId2" Type="http://schemas.openxmlformats.org/officeDocument/2006/relationships/image" Target="../media/image120.wmf"/><Relationship Id="rId1" Type="http://schemas.openxmlformats.org/officeDocument/2006/relationships/image" Target="../media/image119.wmf"/><Relationship Id="rId6" Type="http://schemas.openxmlformats.org/officeDocument/2006/relationships/image" Target="../media/image124.wmf"/><Relationship Id="rId5" Type="http://schemas.openxmlformats.org/officeDocument/2006/relationships/image" Target="../media/image123.wmf"/><Relationship Id="rId4" Type="http://schemas.openxmlformats.org/officeDocument/2006/relationships/image" Target="../media/image122.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129.wmf"/><Relationship Id="rId2" Type="http://schemas.openxmlformats.org/officeDocument/2006/relationships/image" Target="../media/image128.wmf"/><Relationship Id="rId1" Type="http://schemas.openxmlformats.org/officeDocument/2006/relationships/image" Target="../media/image127.wmf"/><Relationship Id="rId4" Type="http://schemas.openxmlformats.org/officeDocument/2006/relationships/image" Target="../media/image130.wmf"/></Relationships>
</file>

<file path=ppt/drawings/_rels/vmlDrawing27.vml.rels><?xml version="1.0" encoding="UTF-8" standalone="yes"?>
<Relationships xmlns="http://schemas.openxmlformats.org/package/2006/relationships"><Relationship Id="rId2" Type="http://schemas.openxmlformats.org/officeDocument/2006/relationships/image" Target="../media/image132.wmf"/><Relationship Id="rId1" Type="http://schemas.openxmlformats.org/officeDocument/2006/relationships/image" Target="../media/image131.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135.wmf"/><Relationship Id="rId2" Type="http://schemas.openxmlformats.org/officeDocument/2006/relationships/image" Target="../media/image134.wmf"/><Relationship Id="rId1" Type="http://schemas.openxmlformats.org/officeDocument/2006/relationships/image" Target="../media/image133.wmf"/><Relationship Id="rId4" Type="http://schemas.openxmlformats.org/officeDocument/2006/relationships/image" Target="../media/image136.wmf"/></Relationships>
</file>

<file path=ppt/drawings/_rels/vmlDrawing29.vml.rels><?xml version="1.0" encoding="UTF-8" standalone="yes"?>
<Relationships xmlns="http://schemas.openxmlformats.org/package/2006/relationships"><Relationship Id="rId8" Type="http://schemas.openxmlformats.org/officeDocument/2006/relationships/image" Target="../media/image142.wmf"/><Relationship Id="rId3" Type="http://schemas.openxmlformats.org/officeDocument/2006/relationships/image" Target="../media/image110.wmf"/><Relationship Id="rId7" Type="http://schemas.openxmlformats.org/officeDocument/2006/relationships/image" Target="../media/image141.wmf"/><Relationship Id="rId2" Type="http://schemas.openxmlformats.org/officeDocument/2006/relationships/image" Target="../media/image138.wmf"/><Relationship Id="rId1" Type="http://schemas.openxmlformats.org/officeDocument/2006/relationships/image" Target="../media/image113.wmf"/><Relationship Id="rId6" Type="http://schemas.openxmlformats.org/officeDocument/2006/relationships/image" Target="../media/image140.wmf"/><Relationship Id="rId5" Type="http://schemas.openxmlformats.org/officeDocument/2006/relationships/image" Target="../media/image112.wmf"/><Relationship Id="rId10" Type="http://schemas.openxmlformats.org/officeDocument/2006/relationships/image" Target="../media/image144.wmf"/><Relationship Id="rId4" Type="http://schemas.openxmlformats.org/officeDocument/2006/relationships/image" Target="../media/image139.wmf"/><Relationship Id="rId9" Type="http://schemas.openxmlformats.org/officeDocument/2006/relationships/image" Target="../media/image143.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30.vml.rels><?xml version="1.0" encoding="UTF-8" standalone="yes"?>
<Relationships xmlns="http://schemas.openxmlformats.org/package/2006/relationships"><Relationship Id="rId3" Type="http://schemas.openxmlformats.org/officeDocument/2006/relationships/image" Target="../media/image147.wmf"/><Relationship Id="rId2" Type="http://schemas.openxmlformats.org/officeDocument/2006/relationships/image" Target="../media/image146.wmf"/><Relationship Id="rId1" Type="http://schemas.openxmlformats.org/officeDocument/2006/relationships/image" Target="../media/image145.wmf"/><Relationship Id="rId4" Type="http://schemas.openxmlformats.org/officeDocument/2006/relationships/image" Target="../media/image148.wmf"/></Relationships>
</file>

<file path=ppt/drawings/_rels/vmlDrawing31.vml.rels><?xml version="1.0" encoding="UTF-8" standalone="yes"?>
<Relationships xmlns="http://schemas.openxmlformats.org/package/2006/relationships"><Relationship Id="rId8" Type="http://schemas.openxmlformats.org/officeDocument/2006/relationships/image" Target="../media/image156.wmf"/><Relationship Id="rId3" Type="http://schemas.openxmlformats.org/officeDocument/2006/relationships/image" Target="../media/image151.wmf"/><Relationship Id="rId7" Type="http://schemas.openxmlformats.org/officeDocument/2006/relationships/image" Target="../media/image155.wmf"/><Relationship Id="rId2" Type="http://schemas.openxmlformats.org/officeDocument/2006/relationships/image" Target="../media/image150.wmf"/><Relationship Id="rId1" Type="http://schemas.openxmlformats.org/officeDocument/2006/relationships/image" Target="../media/image149.wmf"/><Relationship Id="rId6" Type="http://schemas.openxmlformats.org/officeDocument/2006/relationships/image" Target="../media/image154.wmf"/><Relationship Id="rId5" Type="http://schemas.openxmlformats.org/officeDocument/2006/relationships/image" Target="../media/image153.wmf"/><Relationship Id="rId4" Type="http://schemas.openxmlformats.org/officeDocument/2006/relationships/image" Target="../media/image152.wmf"/></Relationships>
</file>

<file path=ppt/drawings/_rels/vmlDrawing32.vml.rels><?xml version="1.0" encoding="UTF-8" standalone="yes"?>
<Relationships xmlns="http://schemas.openxmlformats.org/package/2006/relationships"><Relationship Id="rId8" Type="http://schemas.openxmlformats.org/officeDocument/2006/relationships/image" Target="../media/image164.wmf"/><Relationship Id="rId3" Type="http://schemas.openxmlformats.org/officeDocument/2006/relationships/image" Target="../media/image159.wmf"/><Relationship Id="rId7" Type="http://schemas.openxmlformats.org/officeDocument/2006/relationships/image" Target="../media/image163.wmf"/><Relationship Id="rId2" Type="http://schemas.openxmlformats.org/officeDocument/2006/relationships/image" Target="../media/image158.wmf"/><Relationship Id="rId1" Type="http://schemas.openxmlformats.org/officeDocument/2006/relationships/image" Target="../media/image157.wmf"/><Relationship Id="rId6" Type="http://schemas.openxmlformats.org/officeDocument/2006/relationships/image" Target="../media/image162.wmf"/><Relationship Id="rId5" Type="http://schemas.openxmlformats.org/officeDocument/2006/relationships/image" Target="../media/image161.wmf"/><Relationship Id="rId4" Type="http://schemas.openxmlformats.org/officeDocument/2006/relationships/image" Target="../media/image160.wmf"/></Relationships>
</file>

<file path=ppt/drawings/_rels/vmlDrawing33.vml.rels><?xml version="1.0" encoding="UTF-8" standalone="yes"?>
<Relationships xmlns="http://schemas.openxmlformats.org/package/2006/relationships"><Relationship Id="rId8" Type="http://schemas.openxmlformats.org/officeDocument/2006/relationships/image" Target="../media/image172.wmf"/><Relationship Id="rId3" Type="http://schemas.openxmlformats.org/officeDocument/2006/relationships/image" Target="../media/image167.wmf"/><Relationship Id="rId7" Type="http://schemas.openxmlformats.org/officeDocument/2006/relationships/image" Target="../media/image171.wmf"/><Relationship Id="rId2" Type="http://schemas.openxmlformats.org/officeDocument/2006/relationships/image" Target="../media/image166.wmf"/><Relationship Id="rId1" Type="http://schemas.openxmlformats.org/officeDocument/2006/relationships/image" Target="../media/image165.wmf"/><Relationship Id="rId6" Type="http://schemas.openxmlformats.org/officeDocument/2006/relationships/image" Target="../media/image170.wmf"/><Relationship Id="rId5" Type="http://schemas.openxmlformats.org/officeDocument/2006/relationships/image" Target="../media/image169.wmf"/><Relationship Id="rId4" Type="http://schemas.openxmlformats.org/officeDocument/2006/relationships/image" Target="../media/image16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3704119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4E316C-7AFE-4CF7-9653-E167F3D1663D}" type="datetimeFigureOut">
              <a:rPr lang="en-US" smtClean="0"/>
              <a:pPr/>
              <a:t>5/7/2020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65C11C-0472-45A2-A1AB-24DB6ECFBDE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165C11C-0472-45A2-A1AB-24DB6ECFBDEA}"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p:spPr>
        <p:txBody>
          <a:bodyPr/>
          <a:lstStyle/>
          <a:p>
            <a:pPr eaLnBrk="1" hangingPunct="1">
              <a:spcBef>
                <a:spcPct val="0"/>
              </a:spcBef>
            </a:pPr>
            <a:endParaRPr lang="en-US"/>
          </a:p>
        </p:txBody>
      </p:sp>
      <p:sp>
        <p:nvSpPr>
          <p:cNvPr id="16387" name="Slide Number Placeholder 3"/>
          <p:cNvSpPr txBox="1">
            <a:spLocks noGrp="1"/>
          </p:cNvSpPr>
          <p:nvPr/>
        </p:nvSpPr>
        <p:spPr bwMode="auto">
          <a:xfrm>
            <a:off x="3884783" y="8685545"/>
            <a:ext cx="2972037" cy="456363"/>
          </a:xfrm>
          <a:prstGeom prst="rect">
            <a:avLst/>
          </a:prstGeom>
          <a:noFill/>
          <a:ln>
            <a:miter lim="800000"/>
            <a:headEnd/>
            <a:tailEnd/>
          </a:ln>
        </p:spPr>
        <p:txBody>
          <a:bodyPr anchor="b"/>
          <a:lstStyle/>
          <a:p>
            <a:pPr algn="r">
              <a:defRPr/>
            </a:pPr>
            <a:fld id="{DEBDC96E-35C4-4ED5-817A-123D5823EE6E}" type="slidenum">
              <a:rPr lang="en-US" sz="1200">
                <a:latin typeface="+mn-lt"/>
              </a:rPr>
              <a:pPr algn="r">
                <a:defRPr/>
              </a:pPr>
              <a:t>3</a:t>
            </a:fld>
            <a:endParaRPr lang="en-US" sz="1200" dirty="0">
              <a:latin typeface="+mn-lt"/>
            </a:endParaRPr>
          </a:p>
        </p:txBody>
      </p:sp>
    </p:spTree>
    <p:extLst>
      <p:ext uri="{BB962C8B-B14F-4D97-AF65-F5344CB8AC3E}">
        <p14:creationId xmlns:p14="http://schemas.microsoft.com/office/powerpoint/2010/main" val="17916051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7.bin"/><Relationship Id="rId4" Type="http://schemas.openxmlformats.org/officeDocument/2006/relationships/image" Target="../media/image7.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9.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0.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1.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2.wmf"/></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14.wmf"/><Relationship Id="rId2" Type="http://schemas.openxmlformats.org/officeDocument/2006/relationships/tags" Target="../tags/tag28.xml"/><Relationship Id="rId1" Type="http://schemas.openxmlformats.org/officeDocument/2006/relationships/vmlDrawing" Target="../drawings/vmlDrawing8.vml"/><Relationship Id="rId6" Type="http://schemas.openxmlformats.org/officeDocument/2006/relationships/oleObject" Target="../embeddings/oleObject13.bin"/><Relationship Id="rId5" Type="http://schemas.openxmlformats.org/officeDocument/2006/relationships/image" Target="../media/image13.wmf"/><Relationship Id="rId4" Type="http://schemas.openxmlformats.org/officeDocument/2006/relationships/oleObject" Target="../embeddings/oleObject12.bin"/></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49.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slideLayout" Target="../slideLayouts/slideLayout2.xml"/><Relationship Id="rId7" Type="http://schemas.openxmlformats.org/officeDocument/2006/relationships/image" Target="../media/image16.wmf"/><Relationship Id="rId2" Type="http://schemas.openxmlformats.org/officeDocument/2006/relationships/tags" Target="../tags/tag31.xml"/><Relationship Id="rId1" Type="http://schemas.openxmlformats.org/officeDocument/2006/relationships/vmlDrawing" Target="../drawings/vmlDrawing9.vml"/><Relationship Id="rId6" Type="http://schemas.openxmlformats.org/officeDocument/2006/relationships/oleObject" Target="../embeddings/oleObject15.bin"/><Relationship Id="rId5" Type="http://schemas.openxmlformats.org/officeDocument/2006/relationships/image" Target="../media/image15.wmf"/><Relationship Id="rId4" Type="http://schemas.openxmlformats.org/officeDocument/2006/relationships/oleObject" Target="../embeddings/oleObject14.bin"/><Relationship Id="rId9" Type="http://schemas.openxmlformats.org/officeDocument/2006/relationships/image" Target="../media/image17.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51.xml.rels><?xml version="1.0" encoding="UTF-8" standalone="yes"?>
<Relationships xmlns="http://schemas.openxmlformats.org/package/2006/relationships"><Relationship Id="rId8" Type="http://schemas.openxmlformats.org/officeDocument/2006/relationships/oleObject" Target="../embeddings/oleObject19.bin"/><Relationship Id="rId13" Type="http://schemas.openxmlformats.org/officeDocument/2006/relationships/image" Target="../media/image22.wmf"/><Relationship Id="rId18" Type="http://schemas.openxmlformats.org/officeDocument/2006/relationships/oleObject" Target="../embeddings/oleObject24.bin"/><Relationship Id="rId3" Type="http://schemas.openxmlformats.org/officeDocument/2006/relationships/slideLayout" Target="../slideLayouts/slideLayout2.xml"/><Relationship Id="rId21" Type="http://schemas.openxmlformats.org/officeDocument/2006/relationships/image" Target="../media/image26.wmf"/><Relationship Id="rId7" Type="http://schemas.openxmlformats.org/officeDocument/2006/relationships/image" Target="../media/image19.wmf"/><Relationship Id="rId12" Type="http://schemas.openxmlformats.org/officeDocument/2006/relationships/oleObject" Target="../embeddings/oleObject21.bin"/><Relationship Id="rId17" Type="http://schemas.openxmlformats.org/officeDocument/2006/relationships/image" Target="../media/image24.wmf"/><Relationship Id="rId25" Type="http://schemas.openxmlformats.org/officeDocument/2006/relationships/image" Target="../media/image28.wmf"/><Relationship Id="rId2" Type="http://schemas.openxmlformats.org/officeDocument/2006/relationships/tags" Target="../tags/tag33.xml"/><Relationship Id="rId16" Type="http://schemas.openxmlformats.org/officeDocument/2006/relationships/oleObject" Target="../embeddings/oleObject23.bin"/><Relationship Id="rId20" Type="http://schemas.openxmlformats.org/officeDocument/2006/relationships/oleObject" Target="../embeddings/oleObject25.bin"/><Relationship Id="rId1" Type="http://schemas.openxmlformats.org/officeDocument/2006/relationships/vmlDrawing" Target="../drawings/vmlDrawing10.vml"/><Relationship Id="rId6" Type="http://schemas.openxmlformats.org/officeDocument/2006/relationships/oleObject" Target="../embeddings/oleObject18.bin"/><Relationship Id="rId11" Type="http://schemas.openxmlformats.org/officeDocument/2006/relationships/image" Target="../media/image21.wmf"/><Relationship Id="rId24" Type="http://schemas.openxmlformats.org/officeDocument/2006/relationships/oleObject" Target="../embeddings/oleObject27.bin"/><Relationship Id="rId5" Type="http://schemas.openxmlformats.org/officeDocument/2006/relationships/image" Target="../media/image18.wmf"/><Relationship Id="rId15" Type="http://schemas.openxmlformats.org/officeDocument/2006/relationships/image" Target="../media/image23.wmf"/><Relationship Id="rId23" Type="http://schemas.openxmlformats.org/officeDocument/2006/relationships/image" Target="../media/image27.wmf"/><Relationship Id="rId10" Type="http://schemas.openxmlformats.org/officeDocument/2006/relationships/oleObject" Target="../embeddings/oleObject20.bin"/><Relationship Id="rId19" Type="http://schemas.openxmlformats.org/officeDocument/2006/relationships/image" Target="../media/image25.wmf"/><Relationship Id="rId4" Type="http://schemas.openxmlformats.org/officeDocument/2006/relationships/oleObject" Target="../embeddings/oleObject17.bin"/><Relationship Id="rId9" Type="http://schemas.openxmlformats.org/officeDocument/2006/relationships/image" Target="../media/image20.wmf"/><Relationship Id="rId14" Type="http://schemas.openxmlformats.org/officeDocument/2006/relationships/oleObject" Target="../embeddings/oleObject22.bin"/><Relationship Id="rId22" Type="http://schemas.openxmlformats.org/officeDocument/2006/relationships/oleObject" Target="../embeddings/oleObject26.bin"/></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4.xml"/></Relationships>
</file>

<file path=ppt/slides/_rels/slide53.xml.rels><?xml version="1.0" encoding="UTF-8" standalone="yes"?>
<Relationships xmlns="http://schemas.openxmlformats.org/package/2006/relationships"><Relationship Id="rId8" Type="http://schemas.openxmlformats.org/officeDocument/2006/relationships/oleObject" Target="../embeddings/oleObject30.bin"/><Relationship Id="rId13" Type="http://schemas.openxmlformats.org/officeDocument/2006/relationships/image" Target="../media/image33.wmf"/><Relationship Id="rId3" Type="http://schemas.openxmlformats.org/officeDocument/2006/relationships/slideLayout" Target="../slideLayouts/slideLayout2.xml"/><Relationship Id="rId7" Type="http://schemas.openxmlformats.org/officeDocument/2006/relationships/image" Target="../media/image30.wmf"/><Relationship Id="rId12" Type="http://schemas.openxmlformats.org/officeDocument/2006/relationships/oleObject" Target="../embeddings/oleObject32.bin"/><Relationship Id="rId17" Type="http://schemas.openxmlformats.org/officeDocument/2006/relationships/image" Target="../media/image35.wmf"/><Relationship Id="rId2" Type="http://schemas.openxmlformats.org/officeDocument/2006/relationships/tags" Target="../tags/tag35.xml"/><Relationship Id="rId16" Type="http://schemas.openxmlformats.org/officeDocument/2006/relationships/oleObject" Target="../embeddings/oleObject34.bin"/><Relationship Id="rId1" Type="http://schemas.openxmlformats.org/officeDocument/2006/relationships/vmlDrawing" Target="../drawings/vmlDrawing11.vml"/><Relationship Id="rId6" Type="http://schemas.openxmlformats.org/officeDocument/2006/relationships/oleObject" Target="../embeddings/oleObject29.bin"/><Relationship Id="rId11" Type="http://schemas.openxmlformats.org/officeDocument/2006/relationships/image" Target="../media/image32.wmf"/><Relationship Id="rId5" Type="http://schemas.openxmlformats.org/officeDocument/2006/relationships/image" Target="../media/image29.wmf"/><Relationship Id="rId15" Type="http://schemas.openxmlformats.org/officeDocument/2006/relationships/image" Target="../media/image34.wmf"/><Relationship Id="rId10" Type="http://schemas.openxmlformats.org/officeDocument/2006/relationships/oleObject" Target="../embeddings/oleObject31.bin"/><Relationship Id="rId4" Type="http://schemas.openxmlformats.org/officeDocument/2006/relationships/oleObject" Target="../embeddings/oleObject28.bin"/><Relationship Id="rId9" Type="http://schemas.openxmlformats.org/officeDocument/2006/relationships/image" Target="../media/image31.wmf"/><Relationship Id="rId14" Type="http://schemas.openxmlformats.org/officeDocument/2006/relationships/oleObject" Target="../embeddings/oleObject33.bin"/></Relationships>
</file>

<file path=ppt/slides/_rels/slide54.xml.rels><?xml version="1.0" encoding="UTF-8" standalone="yes"?>
<Relationships xmlns="http://schemas.openxmlformats.org/package/2006/relationships"><Relationship Id="rId8" Type="http://schemas.openxmlformats.org/officeDocument/2006/relationships/oleObject" Target="../embeddings/oleObject37.bin"/><Relationship Id="rId13" Type="http://schemas.openxmlformats.org/officeDocument/2006/relationships/image" Target="../media/image40.wmf"/><Relationship Id="rId18" Type="http://schemas.openxmlformats.org/officeDocument/2006/relationships/oleObject" Target="../embeddings/oleObject42.bin"/><Relationship Id="rId26" Type="http://schemas.openxmlformats.org/officeDocument/2006/relationships/oleObject" Target="../embeddings/oleObject46.bin"/><Relationship Id="rId3" Type="http://schemas.openxmlformats.org/officeDocument/2006/relationships/slideLayout" Target="../slideLayouts/slideLayout2.xml"/><Relationship Id="rId21" Type="http://schemas.openxmlformats.org/officeDocument/2006/relationships/image" Target="../media/image44.wmf"/><Relationship Id="rId7" Type="http://schemas.openxmlformats.org/officeDocument/2006/relationships/image" Target="../media/image37.wmf"/><Relationship Id="rId12" Type="http://schemas.openxmlformats.org/officeDocument/2006/relationships/oleObject" Target="../embeddings/oleObject39.bin"/><Relationship Id="rId17" Type="http://schemas.openxmlformats.org/officeDocument/2006/relationships/image" Target="../media/image42.wmf"/><Relationship Id="rId25" Type="http://schemas.openxmlformats.org/officeDocument/2006/relationships/image" Target="../media/image46.wmf"/><Relationship Id="rId2" Type="http://schemas.openxmlformats.org/officeDocument/2006/relationships/tags" Target="../tags/tag36.xml"/><Relationship Id="rId16" Type="http://schemas.openxmlformats.org/officeDocument/2006/relationships/oleObject" Target="../embeddings/oleObject41.bin"/><Relationship Id="rId20" Type="http://schemas.openxmlformats.org/officeDocument/2006/relationships/oleObject" Target="../embeddings/oleObject43.bin"/><Relationship Id="rId29" Type="http://schemas.openxmlformats.org/officeDocument/2006/relationships/image" Target="../media/image48.wmf"/><Relationship Id="rId1" Type="http://schemas.openxmlformats.org/officeDocument/2006/relationships/vmlDrawing" Target="../drawings/vmlDrawing12.vml"/><Relationship Id="rId6" Type="http://schemas.openxmlformats.org/officeDocument/2006/relationships/oleObject" Target="../embeddings/oleObject36.bin"/><Relationship Id="rId11" Type="http://schemas.openxmlformats.org/officeDocument/2006/relationships/image" Target="../media/image39.wmf"/><Relationship Id="rId24" Type="http://schemas.openxmlformats.org/officeDocument/2006/relationships/oleObject" Target="../embeddings/oleObject45.bin"/><Relationship Id="rId5" Type="http://schemas.openxmlformats.org/officeDocument/2006/relationships/image" Target="../media/image36.wmf"/><Relationship Id="rId15" Type="http://schemas.openxmlformats.org/officeDocument/2006/relationships/image" Target="../media/image41.wmf"/><Relationship Id="rId23" Type="http://schemas.openxmlformats.org/officeDocument/2006/relationships/image" Target="../media/image45.wmf"/><Relationship Id="rId28" Type="http://schemas.openxmlformats.org/officeDocument/2006/relationships/oleObject" Target="../embeddings/oleObject47.bin"/><Relationship Id="rId10" Type="http://schemas.openxmlformats.org/officeDocument/2006/relationships/oleObject" Target="../embeddings/oleObject38.bin"/><Relationship Id="rId19" Type="http://schemas.openxmlformats.org/officeDocument/2006/relationships/image" Target="../media/image43.wmf"/><Relationship Id="rId31" Type="http://schemas.openxmlformats.org/officeDocument/2006/relationships/image" Target="../media/image49.wmf"/><Relationship Id="rId4" Type="http://schemas.openxmlformats.org/officeDocument/2006/relationships/oleObject" Target="../embeddings/oleObject35.bin"/><Relationship Id="rId9" Type="http://schemas.openxmlformats.org/officeDocument/2006/relationships/image" Target="../media/image38.wmf"/><Relationship Id="rId14" Type="http://schemas.openxmlformats.org/officeDocument/2006/relationships/oleObject" Target="../embeddings/oleObject40.bin"/><Relationship Id="rId22" Type="http://schemas.openxmlformats.org/officeDocument/2006/relationships/oleObject" Target="../embeddings/oleObject44.bin"/><Relationship Id="rId27" Type="http://schemas.openxmlformats.org/officeDocument/2006/relationships/image" Target="../media/image47.wmf"/><Relationship Id="rId30" Type="http://schemas.openxmlformats.org/officeDocument/2006/relationships/oleObject" Target="../embeddings/oleObject48.bin"/></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7.xml"/></Relationships>
</file>

<file path=ppt/slides/_rels/slide5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8.xml"/></Relationships>
</file>

<file path=ppt/slides/_rels/slide5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9.xml"/></Relationships>
</file>

<file path=ppt/slides/_rels/slide5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0.xml"/></Relationships>
</file>

<file path=ppt/slides/_rels/slide5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2.xml"/><Relationship Id="rId1" Type="http://schemas.openxmlformats.org/officeDocument/2006/relationships/vmlDrawing" Target="../drawings/vmlDrawing13.vml"/><Relationship Id="rId5" Type="http://schemas.openxmlformats.org/officeDocument/2006/relationships/image" Target="../media/image50.wmf"/><Relationship Id="rId4" Type="http://schemas.openxmlformats.org/officeDocument/2006/relationships/oleObject" Target="../embeddings/oleObject49.bin"/></Relationships>
</file>

<file path=ppt/slides/_rels/slide6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3.xml"/></Relationships>
</file>

<file path=ppt/slides/_rels/slide6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4.xml"/></Relationships>
</file>

<file path=ppt/slides/_rels/slide6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5.xml"/></Relationships>
</file>

<file path=ppt/slides/_rels/slide6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6.xml"/></Relationships>
</file>

<file path=ppt/slides/_rels/slide6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7.xml"/></Relationships>
</file>

<file path=ppt/slides/_rels/slide6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8.xml"/></Relationships>
</file>

<file path=ppt/slides/_rels/slide6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9.xml"/></Relationships>
</file>

<file path=ppt/slides/_rels/slide6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0.xml"/><Relationship Id="rId1" Type="http://schemas.openxmlformats.org/officeDocument/2006/relationships/vmlDrawing" Target="../drawings/vmlDrawing14.vml"/><Relationship Id="rId5" Type="http://schemas.openxmlformats.org/officeDocument/2006/relationships/image" Target="../media/image51.wmf"/><Relationship Id="rId4" Type="http://schemas.openxmlformats.org/officeDocument/2006/relationships/oleObject" Target="../embeddings/oleObject50.bin"/></Relationships>
</file>

<file path=ppt/slides/_rels/slide6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2.xml"/></Relationships>
</file>

<file path=ppt/slides/_rels/slide7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3.xml"/></Relationships>
</file>

<file path=ppt/slides/_rels/slide7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4.xml"/></Relationships>
</file>

<file path=ppt/slides/_rels/slide73.xml.rels><?xml version="1.0" encoding="UTF-8" standalone="yes"?>
<Relationships xmlns="http://schemas.openxmlformats.org/package/2006/relationships"><Relationship Id="rId8" Type="http://schemas.openxmlformats.org/officeDocument/2006/relationships/oleObject" Target="../embeddings/oleObject53.bin"/><Relationship Id="rId13" Type="http://schemas.openxmlformats.org/officeDocument/2006/relationships/image" Target="../media/image56.wmf"/><Relationship Id="rId3" Type="http://schemas.openxmlformats.org/officeDocument/2006/relationships/slideLayout" Target="../slideLayouts/slideLayout2.xml"/><Relationship Id="rId7" Type="http://schemas.openxmlformats.org/officeDocument/2006/relationships/image" Target="../media/image53.wmf"/><Relationship Id="rId12" Type="http://schemas.openxmlformats.org/officeDocument/2006/relationships/oleObject" Target="../embeddings/oleObject55.bin"/><Relationship Id="rId2" Type="http://schemas.openxmlformats.org/officeDocument/2006/relationships/tags" Target="../tags/tag55.xml"/><Relationship Id="rId1" Type="http://schemas.openxmlformats.org/officeDocument/2006/relationships/vmlDrawing" Target="../drawings/vmlDrawing15.vml"/><Relationship Id="rId6" Type="http://schemas.openxmlformats.org/officeDocument/2006/relationships/oleObject" Target="../embeddings/oleObject52.bin"/><Relationship Id="rId11" Type="http://schemas.openxmlformats.org/officeDocument/2006/relationships/image" Target="../media/image55.wmf"/><Relationship Id="rId5" Type="http://schemas.openxmlformats.org/officeDocument/2006/relationships/image" Target="../media/image52.wmf"/><Relationship Id="rId15" Type="http://schemas.openxmlformats.org/officeDocument/2006/relationships/image" Target="../media/image57.wmf"/><Relationship Id="rId10" Type="http://schemas.openxmlformats.org/officeDocument/2006/relationships/oleObject" Target="../embeddings/oleObject54.bin"/><Relationship Id="rId4" Type="http://schemas.openxmlformats.org/officeDocument/2006/relationships/oleObject" Target="../embeddings/oleObject51.bin"/><Relationship Id="rId9" Type="http://schemas.openxmlformats.org/officeDocument/2006/relationships/image" Target="../media/image54.wmf"/><Relationship Id="rId14" Type="http://schemas.openxmlformats.org/officeDocument/2006/relationships/oleObject" Target="../embeddings/oleObject56.bin"/></Relationships>
</file>

<file path=ppt/slides/_rels/slide74.xml.rels><?xml version="1.0" encoding="UTF-8" standalone="yes"?>
<Relationships xmlns="http://schemas.openxmlformats.org/package/2006/relationships"><Relationship Id="rId8" Type="http://schemas.openxmlformats.org/officeDocument/2006/relationships/oleObject" Target="../embeddings/oleObject59.bin"/><Relationship Id="rId3" Type="http://schemas.openxmlformats.org/officeDocument/2006/relationships/slideLayout" Target="../slideLayouts/slideLayout2.xml"/><Relationship Id="rId7" Type="http://schemas.openxmlformats.org/officeDocument/2006/relationships/image" Target="../media/image59.wmf"/><Relationship Id="rId2" Type="http://schemas.openxmlformats.org/officeDocument/2006/relationships/tags" Target="../tags/tag56.xml"/><Relationship Id="rId1" Type="http://schemas.openxmlformats.org/officeDocument/2006/relationships/vmlDrawing" Target="../drawings/vmlDrawing16.vml"/><Relationship Id="rId6" Type="http://schemas.openxmlformats.org/officeDocument/2006/relationships/oleObject" Target="../embeddings/oleObject58.bin"/><Relationship Id="rId5" Type="http://schemas.openxmlformats.org/officeDocument/2006/relationships/image" Target="../media/image58.wmf"/><Relationship Id="rId4" Type="http://schemas.openxmlformats.org/officeDocument/2006/relationships/oleObject" Target="../embeddings/oleObject57.bin"/><Relationship Id="rId9" Type="http://schemas.openxmlformats.org/officeDocument/2006/relationships/image" Target="../media/image60.wmf"/></Relationships>
</file>

<file path=ppt/slides/_rels/slide75.xml.rels><?xml version="1.0" encoding="UTF-8" standalone="yes"?>
<Relationships xmlns="http://schemas.openxmlformats.org/package/2006/relationships"><Relationship Id="rId8" Type="http://schemas.openxmlformats.org/officeDocument/2006/relationships/oleObject" Target="../embeddings/oleObject62.bin"/><Relationship Id="rId13" Type="http://schemas.openxmlformats.org/officeDocument/2006/relationships/image" Target="../media/image65.wmf"/><Relationship Id="rId18" Type="http://schemas.openxmlformats.org/officeDocument/2006/relationships/oleObject" Target="../embeddings/oleObject67.bin"/><Relationship Id="rId3" Type="http://schemas.openxmlformats.org/officeDocument/2006/relationships/slideLayout" Target="../slideLayouts/slideLayout2.xml"/><Relationship Id="rId21" Type="http://schemas.openxmlformats.org/officeDocument/2006/relationships/image" Target="../media/image69.wmf"/><Relationship Id="rId7" Type="http://schemas.openxmlformats.org/officeDocument/2006/relationships/image" Target="../media/image62.wmf"/><Relationship Id="rId12" Type="http://schemas.openxmlformats.org/officeDocument/2006/relationships/oleObject" Target="../embeddings/oleObject64.bin"/><Relationship Id="rId17" Type="http://schemas.openxmlformats.org/officeDocument/2006/relationships/image" Target="../media/image67.wmf"/><Relationship Id="rId2" Type="http://schemas.openxmlformats.org/officeDocument/2006/relationships/tags" Target="../tags/tag57.xml"/><Relationship Id="rId16" Type="http://schemas.openxmlformats.org/officeDocument/2006/relationships/oleObject" Target="../embeddings/oleObject66.bin"/><Relationship Id="rId20" Type="http://schemas.openxmlformats.org/officeDocument/2006/relationships/oleObject" Target="../embeddings/oleObject68.bin"/><Relationship Id="rId1" Type="http://schemas.openxmlformats.org/officeDocument/2006/relationships/vmlDrawing" Target="../drawings/vmlDrawing17.vml"/><Relationship Id="rId6" Type="http://schemas.openxmlformats.org/officeDocument/2006/relationships/oleObject" Target="../embeddings/oleObject61.bin"/><Relationship Id="rId11" Type="http://schemas.openxmlformats.org/officeDocument/2006/relationships/image" Target="../media/image64.wmf"/><Relationship Id="rId5" Type="http://schemas.openxmlformats.org/officeDocument/2006/relationships/image" Target="../media/image61.wmf"/><Relationship Id="rId15" Type="http://schemas.openxmlformats.org/officeDocument/2006/relationships/image" Target="../media/image66.wmf"/><Relationship Id="rId10" Type="http://schemas.openxmlformats.org/officeDocument/2006/relationships/oleObject" Target="../embeddings/oleObject63.bin"/><Relationship Id="rId19" Type="http://schemas.openxmlformats.org/officeDocument/2006/relationships/image" Target="../media/image68.wmf"/><Relationship Id="rId4" Type="http://schemas.openxmlformats.org/officeDocument/2006/relationships/oleObject" Target="../embeddings/oleObject60.bin"/><Relationship Id="rId9" Type="http://schemas.openxmlformats.org/officeDocument/2006/relationships/image" Target="../media/image63.wmf"/><Relationship Id="rId14" Type="http://schemas.openxmlformats.org/officeDocument/2006/relationships/oleObject" Target="../embeddings/oleObject65.bin"/></Relationships>
</file>

<file path=ppt/slides/_rels/slide76.xml.rels><?xml version="1.0" encoding="UTF-8" standalone="yes"?>
<Relationships xmlns="http://schemas.openxmlformats.org/package/2006/relationships"><Relationship Id="rId8" Type="http://schemas.openxmlformats.org/officeDocument/2006/relationships/oleObject" Target="../embeddings/oleObject71.bin"/><Relationship Id="rId3" Type="http://schemas.openxmlformats.org/officeDocument/2006/relationships/slideLayout" Target="../slideLayouts/slideLayout2.xml"/><Relationship Id="rId7" Type="http://schemas.openxmlformats.org/officeDocument/2006/relationships/image" Target="../media/image71.wmf"/><Relationship Id="rId2" Type="http://schemas.openxmlformats.org/officeDocument/2006/relationships/tags" Target="../tags/tag58.xml"/><Relationship Id="rId1" Type="http://schemas.openxmlformats.org/officeDocument/2006/relationships/vmlDrawing" Target="../drawings/vmlDrawing18.vml"/><Relationship Id="rId6" Type="http://schemas.openxmlformats.org/officeDocument/2006/relationships/oleObject" Target="../embeddings/oleObject70.bin"/><Relationship Id="rId5" Type="http://schemas.openxmlformats.org/officeDocument/2006/relationships/image" Target="../media/image70.wmf"/><Relationship Id="rId4" Type="http://schemas.openxmlformats.org/officeDocument/2006/relationships/oleObject" Target="../embeddings/oleObject69.bin"/><Relationship Id="rId9" Type="http://schemas.openxmlformats.org/officeDocument/2006/relationships/image" Target="../media/image72.wmf"/></Relationships>
</file>

<file path=ppt/slides/_rels/slide77.xml.rels><?xml version="1.0" encoding="UTF-8" standalone="yes"?>
<Relationships xmlns="http://schemas.openxmlformats.org/package/2006/relationships"><Relationship Id="rId8" Type="http://schemas.openxmlformats.org/officeDocument/2006/relationships/oleObject" Target="../embeddings/oleObject74.bin"/><Relationship Id="rId13" Type="http://schemas.openxmlformats.org/officeDocument/2006/relationships/oleObject" Target="../embeddings/oleObject77.bin"/><Relationship Id="rId18" Type="http://schemas.openxmlformats.org/officeDocument/2006/relationships/oleObject" Target="../embeddings/oleObject82.bin"/><Relationship Id="rId3" Type="http://schemas.openxmlformats.org/officeDocument/2006/relationships/slideLayout" Target="../slideLayouts/slideLayout2.xml"/><Relationship Id="rId21" Type="http://schemas.openxmlformats.org/officeDocument/2006/relationships/image" Target="../media/image77.wmf"/><Relationship Id="rId7" Type="http://schemas.openxmlformats.org/officeDocument/2006/relationships/image" Target="../media/image74.wmf"/><Relationship Id="rId12" Type="http://schemas.openxmlformats.org/officeDocument/2006/relationships/oleObject" Target="../embeddings/oleObject76.bin"/><Relationship Id="rId17" Type="http://schemas.openxmlformats.org/officeDocument/2006/relationships/oleObject" Target="../embeddings/oleObject81.bin"/><Relationship Id="rId2" Type="http://schemas.openxmlformats.org/officeDocument/2006/relationships/tags" Target="../tags/tag59.xml"/><Relationship Id="rId16" Type="http://schemas.openxmlformats.org/officeDocument/2006/relationships/oleObject" Target="../embeddings/oleObject80.bin"/><Relationship Id="rId20" Type="http://schemas.openxmlformats.org/officeDocument/2006/relationships/oleObject" Target="../embeddings/oleObject84.bin"/><Relationship Id="rId1" Type="http://schemas.openxmlformats.org/officeDocument/2006/relationships/vmlDrawing" Target="../drawings/vmlDrawing19.vml"/><Relationship Id="rId6" Type="http://schemas.openxmlformats.org/officeDocument/2006/relationships/oleObject" Target="../embeddings/oleObject73.bin"/><Relationship Id="rId11" Type="http://schemas.openxmlformats.org/officeDocument/2006/relationships/image" Target="../media/image76.wmf"/><Relationship Id="rId24" Type="http://schemas.openxmlformats.org/officeDocument/2006/relationships/oleObject" Target="../embeddings/oleObject87.bin"/><Relationship Id="rId5" Type="http://schemas.openxmlformats.org/officeDocument/2006/relationships/image" Target="../media/image73.wmf"/><Relationship Id="rId15" Type="http://schemas.openxmlformats.org/officeDocument/2006/relationships/oleObject" Target="../embeddings/oleObject79.bin"/><Relationship Id="rId23" Type="http://schemas.openxmlformats.org/officeDocument/2006/relationships/oleObject" Target="../embeddings/oleObject86.bin"/><Relationship Id="rId10" Type="http://schemas.openxmlformats.org/officeDocument/2006/relationships/oleObject" Target="../embeddings/oleObject75.bin"/><Relationship Id="rId19" Type="http://schemas.openxmlformats.org/officeDocument/2006/relationships/oleObject" Target="../embeddings/oleObject83.bin"/><Relationship Id="rId4" Type="http://schemas.openxmlformats.org/officeDocument/2006/relationships/oleObject" Target="../embeddings/oleObject72.bin"/><Relationship Id="rId9" Type="http://schemas.openxmlformats.org/officeDocument/2006/relationships/image" Target="../media/image75.wmf"/><Relationship Id="rId14" Type="http://schemas.openxmlformats.org/officeDocument/2006/relationships/oleObject" Target="../embeddings/oleObject78.bin"/><Relationship Id="rId22" Type="http://schemas.openxmlformats.org/officeDocument/2006/relationships/oleObject" Target="../embeddings/oleObject85.bin"/></Relationships>
</file>

<file path=ppt/slides/_rels/slide7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0.xml"/></Relationships>
</file>

<file path=ppt/slides/_rels/slide79.xml.rels><?xml version="1.0" encoding="UTF-8" standalone="yes"?>
<Relationships xmlns="http://schemas.openxmlformats.org/package/2006/relationships"><Relationship Id="rId8" Type="http://schemas.openxmlformats.org/officeDocument/2006/relationships/oleObject" Target="../embeddings/oleObject90.bin"/><Relationship Id="rId13" Type="http://schemas.openxmlformats.org/officeDocument/2006/relationships/image" Target="../media/image82.wmf"/><Relationship Id="rId18" Type="http://schemas.openxmlformats.org/officeDocument/2006/relationships/oleObject" Target="../embeddings/oleObject95.bin"/><Relationship Id="rId3" Type="http://schemas.openxmlformats.org/officeDocument/2006/relationships/slideLayout" Target="../slideLayouts/slideLayout2.xml"/><Relationship Id="rId21" Type="http://schemas.openxmlformats.org/officeDocument/2006/relationships/image" Target="../media/image86.wmf"/><Relationship Id="rId7" Type="http://schemas.openxmlformats.org/officeDocument/2006/relationships/image" Target="../media/image79.wmf"/><Relationship Id="rId12" Type="http://schemas.openxmlformats.org/officeDocument/2006/relationships/oleObject" Target="../embeddings/oleObject92.bin"/><Relationship Id="rId17" Type="http://schemas.openxmlformats.org/officeDocument/2006/relationships/image" Target="../media/image84.wmf"/><Relationship Id="rId2" Type="http://schemas.openxmlformats.org/officeDocument/2006/relationships/tags" Target="../tags/tag61.xml"/><Relationship Id="rId16" Type="http://schemas.openxmlformats.org/officeDocument/2006/relationships/oleObject" Target="../embeddings/oleObject94.bin"/><Relationship Id="rId20" Type="http://schemas.openxmlformats.org/officeDocument/2006/relationships/oleObject" Target="../embeddings/oleObject96.bin"/><Relationship Id="rId1" Type="http://schemas.openxmlformats.org/officeDocument/2006/relationships/vmlDrawing" Target="../drawings/vmlDrawing20.vml"/><Relationship Id="rId6" Type="http://schemas.openxmlformats.org/officeDocument/2006/relationships/oleObject" Target="../embeddings/oleObject89.bin"/><Relationship Id="rId11" Type="http://schemas.openxmlformats.org/officeDocument/2006/relationships/image" Target="../media/image81.wmf"/><Relationship Id="rId5" Type="http://schemas.openxmlformats.org/officeDocument/2006/relationships/image" Target="../media/image78.wmf"/><Relationship Id="rId15" Type="http://schemas.openxmlformats.org/officeDocument/2006/relationships/image" Target="../media/image83.wmf"/><Relationship Id="rId23" Type="http://schemas.openxmlformats.org/officeDocument/2006/relationships/image" Target="../media/image87.wmf"/><Relationship Id="rId10" Type="http://schemas.openxmlformats.org/officeDocument/2006/relationships/oleObject" Target="../embeddings/oleObject91.bin"/><Relationship Id="rId19" Type="http://schemas.openxmlformats.org/officeDocument/2006/relationships/image" Target="../media/image85.wmf"/><Relationship Id="rId4" Type="http://schemas.openxmlformats.org/officeDocument/2006/relationships/oleObject" Target="../embeddings/oleObject88.bin"/><Relationship Id="rId9" Type="http://schemas.openxmlformats.org/officeDocument/2006/relationships/image" Target="../media/image80.wmf"/><Relationship Id="rId14" Type="http://schemas.openxmlformats.org/officeDocument/2006/relationships/oleObject" Target="../embeddings/oleObject93.bin"/><Relationship Id="rId22" Type="http://schemas.openxmlformats.org/officeDocument/2006/relationships/oleObject" Target="../embeddings/oleObject97.bin"/></Relationships>
</file>

<file path=ppt/slides/_rels/slide8.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80.xml.rels><?xml version="1.0" encoding="UTF-8" standalone="yes"?>
<Relationships xmlns="http://schemas.openxmlformats.org/package/2006/relationships"><Relationship Id="rId8" Type="http://schemas.openxmlformats.org/officeDocument/2006/relationships/oleObject" Target="../embeddings/oleObject100.bin"/><Relationship Id="rId13" Type="http://schemas.openxmlformats.org/officeDocument/2006/relationships/image" Target="../media/image92.wmf"/><Relationship Id="rId18" Type="http://schemas.openxmlformats.org/officeDocument/2006/relationships/oleObject" Target="../embeddings/oleObject105.bin"/><Relationship Id="rId3" Type="http://schemas.openxmlformats.org/officeDocument/2006/relationships/slideLayout" Target="../slideLayouts/slideLayout2.xml"/><Relationship Id="rId7" Type="http://schemas.openxmlformats.org/officeDocument/2006/relationships/image" Target="../media/image89.wmf"/><Relationship Id="rId12" Type="http://schemas.openxmlformats.org/officeDocument/2006/relationships/oleObject" Target="../embeddings/oleObject102.bin"/><Relationship Id="rId17" Type="http://schemas.openxmlformats.org/officeDocument/2006/relationships/image" Target="../media/image94.wmf"/><Relationship Id="rId2" Type="http://schemas.openxmlformats.org/officeDocument/2006/relationships/tags" Target="../tags/tag62.xml"/><Relationship Id="rId16" Type="http://schemas.openxmlformats.org/officeDocument/2006/relationships/oleObject" Target="../embeddings/oleObject104.bin"/><Relationship Id="rId1" Type="http://schemas.openxmlformats.org/officeDocument/2006/relationships/vmlDrawing" Target="../drawings/vmlDrawing21.vml"/><Relationship Id="rId6" Type="http://schemas.openxmlformats.org/officeDocument/2006/relationships/oleObject" Target="../embeddings/oleObject99.bin"/><Relationship Id="rId11" Type="http://schemas.openxmlformats.org/officeDocument/2006/relationships/image" Target="../media/image91.wmf"/><Relationship Id="rId5" Type="http://schemas.openxmlformats.org/officeDocument/2006/relationships/image" Target="../media/image88.wmf"/><Relationship Id="rId15" Type="http://schemas.openxmlformats.org/officeDocument/2006/relationships/image" Target="../media/image93.wmf"/><Relationship Id="rId10" Type="http://schemas.openxmlformats.org/officeDocument/2006/relationships/oleObject" Target="../embeddings/oleObject101.bin"/><Relationship Id="rId19" Type="http://schemas.openxmlformats.org/officeDocument/2006/relationships/image" Target="../media/image95.wmf"/><Relationship Id="rId4" Type="http://schemas.openxmlformats.org/officeDocument/2006/relationships/oleObject" Target="../embeddings/oleObject98.bin"/><Relationship Id="rId9" Type="http://schemas.openxmlformats.org/officeDocument/2006/relationships/image" Target="../media/image90.wmf"/><Relationship Id="rId14" Type="http://schemas.openxmlformats.org/officeDocument/2006/relationships/oleObject" Target="../embeddings/oleObject103.bin"/></Relationships>
</file>

<file path=ppt/slides/_rels/slide81.xml.rels><?xml version="1.0" encoding="UTF-8" standalone="yes"?>
<Relationships xmlns="http://schemas.openxmlformats.org/package/2006/relationships"><Relationship Id="rId8" Type="http://schemas.openxmlformats.org/officeDocument/2006/relationships/oleObject" Target="../embeddings/oleObject108.bin"/><Relationship Id="rId13" Type="http://schemas.openxmlformats.org/officeDocument/2006/relationships/image" Target="../media/image100.wmf"/><Relationship Id="rId3" Type="http://schemas.openxmlformats.org/officeDocument/2006/relationships/slideLayout" Target="../slideLayouts/slideLayout2.xml"/><Relationship Id="rId7" Type="http://schemas.openxmlformats.org/officeDocument/2006/relationships/image" Target="../media/image97.wmf"/><Relationship Id="rId12" Type="http://schemas.openxmlformats.org/officeDocument/2006/relationships/oleObject" Target="../embeddings/oleObject110.bin"/><Relationship Id="rId2" Type="http://schemas.openxmlformats.org/officeDocument/2006/relationships/tags" Target="../tags/tag63.xml"/><Relationship Id="rId1" Type="http://schemas.openxmlformats.org/officeDocument/2006/relationships/vmlDrawing" Target="../drawings/vmlDrawing22.vml"/><Relationship Id="rId6" Type="http://schemas.openxmlformats.org/officeDocument/2006/relationships/oleObject" Target="../embeddings/oleObject107.bin"/><Relationship Id="rId11" Type="http://schemas.openxmlformats.org/officeDocument/2006/relationships/image" Target="../media/image99.wmf"/><Relationship Id="rId5" Type="http://schemas.openxmlformats.org/officeDocument/2006/relationships/image" Target="../media/image96.wmf"/><Relationship Id="rId10" Type="http://schemas.openxmlformats.org/officeDocument/2006/relationships/oleObject" Target="../embeddings/oleObject109.bin"/><Relationship Id="rId4" Type="http://schemas.openxmlformats.org/officeDocument/2006/relationships/oleObject" Target="../embeddings/oleObject106.bin"/><Relationship Id="rId9" Type="http://schemas.openxmlformats.org/officeDocument/2006/relationships/image" Target="../media/image98.wmf"/></Relationships>
</file>

<file path=ppt/slides/_rels/slide82.xml.rels><?xml version="1.0" encoding="UTF-8" standalone="yes"?>
<Relationships xmlns="http://schemas.openxmlformats.org/package/2006/relationships"><Relationship Id="rId8" Type="http://schemas.openxmlformats.org/officeDocument/2006/relationships/oleObject" Target="../embeddings/oleObject113.bin"/><Relationship Id="rId13" Type="http://schemas.openxmlformats.org/officeDocument/2006/relationships/image" Target="../media/image105.wmf"/><Relationship Id="rId18" Type="http://schemas.openxmlformats.org/officeDocument/2006/relationships/oleObject" Target="../embeddings/oleObject118.bin"/><Relationship Id="rId3" Type="http://schemas.openxmlformats.org/officeDocument/2006/relationships/slideLayout" Target="../slideLayouts/slideLayout2.xml"/><Relationship Id="rId7" Type="http://schemas.openxmlformats.org/officeDocument/2006/relationships/image" Target="../media/image102.wmf"/><Relationship Id="rId12" Type="http://schemas.openxmlformats.org/officeDocument/2006/relationships/oleObject" Target="../embeddings/oleObject115.bin"/><Relationship Id="rId17" Type="http://schemas.openxmlformats.org/officeDocument/2006/relationships/image" Target="../media/image107.wmf"/><Relationship Id="rId2" Type="http://schemas.openxmlformats.org/officeDocument/2006/relationships/tags" Target="../tags/tag64.xml"/><Relationship Id="rId16" Type="http://schemas.openxmlformats.org/officeDocument/2006/relationships/oleObject" Target="../embeddings/oleObject117.bin"/><Relationship Id="rId1" Type="http://schemas.openxmlformats.org/officeDocument/2006/relationships/vmlDrawing" Target="../drawings/vmlDrawing23.vml"/><Relationship Id="rId6" Type="http://schemas.openxmlformats.org/officeDocument/2006/relationships/oleObject" Target="../embeddings/oleObject112.bin"/><Relationship Id="rId11" Type="http://schemas.openxmlformats.org/officeDocument/2006/relationships/image" Target="../media/image104.wmf"/><Relationship Id="rId5" Type="http://schemas.openxmlformats.org/officeDocument/2006/relationships/image" Target="../media/image101.wmf"/><Relationship Id="rId15" Type="http://schemas.openxmlformats.org/officeDocument/2006/relationships/image" Target="../media/image106.wmf"/><Relationship Id="rId10" Type="http://schemas.openxmlformats.org/officeDocument/2006/relationships/oleObject" Target="../embeddings/oleObject114.bin"/><Relationship Id="rId19" Type="http://schemas.openxmlformats.org/officeDocument/2006/relationships/image" Target="../media/image108.wmf"/><Relationship Id="rId4" Type="http://schemas.openxmlformats.org/officeDocument/2006/relationships/oleObject" Target="../embeddings/oleObject111.bin"/><Relationship Id="rId9" Type="http://schemas.openxmlformats.org/officeDocument/2006/relationships/image" Target="../media/image103.wmf"/><Relationship Id="rId14" Type="http://schemas.openxmlformats.org/officeDocument/2006/relationships/oleObject" Target="../embeddings/oleObject116.bin"/></Relationships>
</file>

<file path=ppt/slides/_rels/slide83.xml.rels><?xml version="1.0" encoding="UTF-8" standalone="yes"?>
<Relationships xmlns="http://schemas.openxmlformats.org/package/2006/relationships"><Relationship Id="rId8" Type="http://schemas.openxmlformats.org/officeDocument/2006/relationships/oleObject" Target="../embeddings/oleObject121.bin"/><Relationship Id="rId13" Type="http://schemas.openxmlformats.org/officeDocument/2006/relationships/image" Target="../media/image113.wmf"/><Relationship Id="rId18" Type="http://schemas.openxmlformats.org/officeDocument/2006/relationships/oleObject" Target="../embeddings/oleObject126.bin"/><Relationship Id="rId3" Type="http://schemas.openxmlformats.org/officeDocument/2006/relationships/slideLayout" Target="../slideLayouts/slideLayout2.xml"/><Relationship Id="rId21" Type="http://schemas.openxmlformats.org/officeDocument/2006/relationships/image" Target="../media/image117.wmf"/><Relationship Id="rId7" Type="http://schemas.openxmlformats.org/officeDocument/2006/relationships/image" Target="../media/image110.wmf"/><Relationship Id="rId12" Type="http://schemas.openxmlformats.org/officeDocument/2006/relationships/oleObject" Target="../embeddings/oleObject123.bin"/><Relationship Id="rId17" Type="http://schemas.openxmlformats.org/officeDocument/2006/relationships/image" Target="../media/image115.wmf"/><Relationship Id="rId2" Type="http://schemas.openxmlformats.org/officeDocument/2006/relationships/tags" Target="../tags/tag65.xml"/><Relationship Id="rId16" Type="http://schemas.openxmlformats.org/officeDocument/2006/relationships/oleObject" Target="../embeddings/oleObject125.bin"/><Relationship Id="rId20" Type="http://schemas.openxmlformats.org/officeDocument/2006/relationships/oleObject" Target="../embeddings/oleObject127.bin"/><Relationship Id="rId1" Type="http://schemas.openxmlformats.org/officeDocument/2006/relationships/vmlDrawing" Target="../drawings/vmlDrawing24.vml"/><Relationship Id="rId6" Type="http://schemas.openxmlformats.org/officeDocument/2006/relationships/oleObject" Target="../embeddings/oleObject120.bin"/><Relationship Id="rId11" Type="http://schemas.openxmlformats.org/officeDocument/2006/relationships/image" Target="../media/image112.wmf"/><Relationship Id="rId5" Type="http://schemas.openxmlformats.org/officeDocument/2006/relationships/image" Target="../media/image109.wmf"/><Relationship Id="rId15" Type="http://schemas.openxmlformats.org/officeDocument/2006/relationships/image" Target="../media/image114.wmf"/><Relationship Id="rId23" Type="http://schemas.openxmlformats.org/officeDocument/2006/relationships/image" Target="../media/image118.wmf"/><Relationship Id="rId10" Type="http://schemas.openxmlformats.org/officeDocument/2006/relationships/oleObject" Target="../embeddings/oleObject122.bin"/><Relationship Id="rId19" Type="http://schemas.openxmlformats.org/officeDocument/2006/relationships/image" Target="../media/image116.wmf"/><Relationship Id="rId4" Type="http://schemas.openxmlformats.org/officeDocument/2006/relationships/oleObject" Target="../embeddings/oleObject119.bin"/><Relationship Id="rId9" Type="http://schemas.openxmlformats.org/officeDocument/2006/relationships/image" Target="../media/image111.wmf"/><Relationship Id="rId14" Type="http://schemas.openxmlformats.org/officeDocument/2006/relationships/oleObject" Target="../embeddings/oleObject124.bin"/><Relationship Id="rId22" Type="http://schemas.openxmlformats.org/officeDocument/2006/relationships/oleObject" Target="../embeddings/oleObject128.bin"/></Relationships>
</file>

<file path=ppt/slides/_rels/slide84.xml.rels><?xml version="1.0" encoding="UTF-8" standalone="yes"?>
<Relationships xmlns="http://schemas.openxmlformats.org/package/2006/relationships"><Relationship Id="rId8" Type="http://schemas.openxmlformats.org/officeDocument/2006/relationships/oleObject" Target="../embeddings/oleObject131.bin"/><Relationship Id="rId13" Type="http://schemas.openxmlformats.org/officeDocument/2006/relationships/image" Target="../media/image123.wmf"/><Relationship Id="rId18" Type="http://schemas.openxmlformats.org/officeDocument/2006/relationships/oleObject" Target="../embeddings/oleObject136.bin"/><Relationship Id="rId3" Type="http://schemas.openxmlformats.org/officeDocument/2006/relationships/slideLayout" Target="../slideLayouts/slideLayout2.xml"/><Relationship Id="rId7" Type="http://schemas.openxmlformats.org/officeDocument/2006/relationships/image" Target="../media/image120.wmf"/><Relationship Id="rId12" Type="http://schemas.openxmlformats.org/officeDocument/2006/relationships/oleObject" Target="../embeddings/oleObject133.bin"/><Relationship Id="rId17" Type="http://schemas.openxmlformats.org/officeDocument/2006/relationships/image" Target="../media/image125.wmf"/><Relationship Id="rId2" Type="http://schemas.openxmlformats.org/officeDocument/2006/relationships/tags" Target="../tags/tag66.xml"/><Relationship Id="rId16" Type="http://schemas.openxmlformats.org/officeDocument/2006/relationships/oleObject" Target="../embeddings/oleObject135.bin"/><Relationship Id="rId1" Type="http://schemas.openxmlformats.org/officeDocument/2006/relationships/vmlDrawing" Target="../drawings/vmlDrawing25.vml"/><Relationship Id="rId6" Type="http://schemas.openxmlformats.org/officeDocument/2006/relationships/oleObject" Target="../embeddings/oleObject130.bin"/><Relationship Id="rId11" Type="http://schemas.openxmlformats.org/officeDocument/2006/relationships/image" Target="../media/image122.wmf"/><Relationship Id="rId5" Type="http://schemas.openxmlformats.org/officeDocument/2006/relationships/image" Target="../media/image119.wmf"/><Relationship Id="rId15" Type="http://schemas.openxmlformats.org/officeDocument/2006/relationships/image" Target="../media/image124.wmf"/><Relationship Id="rId10" Type="http://schemas.openxmlformats.org/officeDocument/2006/relationships/oleObject" Target="../embeddings/oleObject132.bin"/><Relationship Id="rId19" Type="http://schemas.openxmlformats.org/officeDocument/2006/relationships/image" Target="../media/image126.wmf"/><Relationship Id="rId4" Type="http://schemas.openxmlformats.org/officeDocument/2006/relationships/oleObject" Target="../embeddings/oleObject129.bin"/><Relationship Id="rId9" Type="http://schemas.openxmlformats.org/officeDocument/2006/relationships/image" Target="../media/image121.wmf"/><Relationship Id="rId14" Type="http://schemas.openxmlformats.org/officeDocument/2006/relationships/oleObject" Target="../embeddings/oleObject134.bin"/></Relationships>
</file>

<file path=ppt/slides/_rels/slide85.xml.rels><?xml version="1.0" encoding="UTF-8" standalone="yes"?>
<Relationships xmlns="http://schemas.openxmlformats.org/package/2006/relationships"><Relationship Id="rId8" Type="http://schemas.openxmlformats.org/officeDocument/2006/relationships/oleObject" Target="../embeddings/oleObject139.bin"/><Relationship Id="rId3" Type="http://schemas.openxmlformats.org/officeDocument/2006/relationships/slideLayout" Target="../slideLayouts/slideLayout2.xml"/><Relationship Id="rId7" Type="http://schemas.openxmlformats.org/officeDocument/2006/relationships/image" Target="../media/image128.wmf"/><Relationship Id="rId2" Type="http://schemas.openxmlformats.org/officeDocument/2006/relationships/tags" Target="../tags/tag67.xml"/><Relationship Id="rId1" Type="http://schemas.openxmlformats.org/officeDocument/2006/relationships/vmlDrawing" Target="../drawings/vmlDrawing26.vml"/><Relationship Id="rId6" Type="http://schemas.openxmlformats.org/officeDocument/2006/relationships/oleObject" Target="../embeddings/oleObject138.bin"/><Relationship Id="rId11" Type="http://schemas.openxmlformats.org/officeDocument/2006/relationships/image" Target="../media/image130.wmf"/><Relationship Id="rId5" Type="http://schemas.openxmlformats.org/officeDocument/2006/relationships/image" Target="../media/image127.wmf"/><Relationship Id="rId10" Type="http://schemas.openxmlformats.org/officeDocument/2006/relationships/oleObject" Target="../embeddings/oleObject140.bin"/><Relationship Id="rId4" Type="http://schemas.openxmlformats.org/officeDocument/2006/relationships/oleObject" Target="../embeddings/oleObject137.bin"/><Relationship Id="rId9" Type="http://schemas.openxmlformats.org/officeDocument/2006/relationships/image" Target="../media/image129.wmf"/></Relationships>
</file>

<file path=ppt/slides/_rels/slide8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8.xml"/></Relationships>
</file>

<file path=ppt/slides/_rels/slide87.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132.wmf"/><Relationship Id="rId2" Type="http://schemas.openxmlformats.org/officeDocument/2006/relationships/tags" Target="../tags/tag69.xml"/><Relationship Id="rId1" Type="http://schemas.openxmlformats.org/officeDocument/2006/relationships/vmlDrawing" Target="../drawings/vmlDrawing27.vml"/><Relationship Id="rId6" Type="http://schemas.openxmlformats.org/officeDocument/2006/relationships/oleObject" Target="../embeddings/oleObject142.bin"/><Relationship Id="rId5" Type="http://schemas.openxmlformats.org/officeDocument/2006/relationships/image" Target="../media/image131.wmf"/><Relationship Id="rId4" Type="http://schemas.openxmlformats.org/officeDocument/2006/relationships/oleObject" Target="../embeddings/oleObject141.bin"/></Relationships>
</file>

<file path=ppt/slides/_rels/slide88.xml.rels><?xml version="1.0" encoding="UTF-8" standalone="yes"?>
<Relationships xmlns="http://schemas.openxmlformats.org/package/2006/relationships"><Relationship Id="rId8" Type="http://schemas.openxmlformats.org/officeDocument/2006/relationships/oleObject" Target="../embeddings/oleObject145.bin"/><Relationship Id="rId3" Type="http://schemas.openxmlformats.org/officeDocument/2006/relationships/slideLayout" Target="../slideLayouts/slideLayout2.xml"/><Relationship Id="rId7" Type="http://schemas.openxmlformats.org/officeDocument/2006/relationships/image" Target="../media/image134.wmf"/><Relationship Id="rId2" Type="http://schemas.openxmlformats.org/officeDocument/2006/relationships/tags" Target="../tags/tag70.xml"/><Relationship Id="rId1" Type="http://schemas.openxmlformats.org/officeDocument/2006/relationships/vmlDrawing" Target="../drawings/vmlDrawing28.vml"/><Relationship Id="rId6" Type="http://schemas.openxmlformats.org/officeDocument/2006/relationships/oleObject" Target="../embeddings/oleObject144.bin"/><Relationship Id="rId11" Type="http://schemas.openxmlformats.org/officeDocument/2006/relationships/image" Target="../media/image136.wmf"/><Relationship Id="rId5" Type="http://schemas.openxmlformats.org/officeDocument/2006/relationships/image" Target="../media/image133.wmf"/><Relationship Id="rId10" Type="http://schemas.openxmlformats.org/officeDocument/2006/relationships/oleObject" Target="../embeddings/oleObject146.bin"/><Relationship Id="rId4" Type="http://schemas.openxmlformats.org/officeDocument/2006/relationships/oleObject" Target="../embeddings/oleObject143.bin"/><Relationship Id="rId9" Type="http://schemas.openxmlformats.org/officeDocument/2006/relationships/image" Target="../media/image135.wmf"/></Relationships>
</file>

<file path=ppt/slides/_rels/slide89.xml.rels><?xml version="1.0" encoding="UTF-8" standalone="yes"?>
<Relationships xmlns="http://schemas.openxmlformats.org/package/2006/relationships"><Relationship Id="rId3" Type="http://schemas.openxmlformats.org/officeDocument/2006/relationships/image" Target="../media/image137.png"/><Relationship Id="rId2" Type="http://schemas.openxmlformats.org/officeDocument/2006/relationships/slideLayout" Target="../slideLayouts/slideLayout2.xml"/><Relationship Id="rId1" Type="http://schemas.openxmlformats.org/officeDocument/2006/relationships/tags" Target="../tags/tag71.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5.bin"/><Relationship Id="rId4" Type="http://schemas.openxmlformats.org/officeDocument/2006/relationships/image" Target="../media/image5.wmf"/></Relationships>
</file>

<file path=ppt/slides/_rels/slide9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2.xml"/></Relationships>
</file>

<file path=ppt/slides/_rels/slide91.xml.rels><?xml version="1.0" encoding="UTF-8" standalone="yes"?>
<Relationships xmlns="http://schemas.openxmlformats.org/package/2006/relationships"><Relationship Id="rId8" Type="http://schemas.openxmlformats.org/officeDocument/2006/relationships/oleObject" Target="../embeddings/oleObject149.bin"/><Relationship Id="rId13" Type="http://schemas.openxmlformats.org/officeDocument/2006/relationships/image" Target="../media/image112.wmf"/><Relationship Id="rId18" Type="http://schemas.openxmlformats.org/officeDocument/2006/relationships/oleObject" Target="../embeddings/oleObject154.bin"/><Relationship Id="rId3" Type="http://schemas.openxmlformats.org/officeDocument/2006/relationships/slideLayout" Target="../slideLayouts/slideLayout2.xml"/><Relationship Id="rId21" Type="http://schemas.openxmlformats.org/officeDocument/2006/relationships/image" Target="../media/image143.wmf"/><Relationship Id="rId7" Type="http://schemas.openxmlformats.org/officeDocument/2006/relationships/image" Target="../media/image138.wmf"/><Relationship Id="rId12" Type="http://schemas.openxmlformats.org/officeDocument/2006/relationships/oleObject" Target="../embeddings/oleObject151.bin"/><Relationship Id="rId17" Type="http://schemas.openxmlformats.org/officeDocument/2006/relationships/image" Target="../media/image141.wmf"/><Relationship Id="rId2" Type="http://schemas.openxmlformats.org/officeDocument/2006/relationships/tags" Target="../tags/tag73.xml"/><Relationship Id="rId16" Type="http://schemas.openxmlformats.org/officeDocument/2006/relationships/oleObject" Target="../embeddings/oleObject153.bin"/><Relationship Id="rId20" Type="http://schemas.openxmlformats.org/officeDocument/2006/relationships/oleObject" Target="../embeddings/oleObject155.bin"/><Relationship Id="rId1" Type="http://schemas.openxmlformats.org/officeDocument/2006/relationships/vmlDrawing" Target="../drawings/vmlDrawing29.vml"/><Relationship Id="rId6" Type="http://schemas.openxmlformats.org/officeDocument/2006/relationships/oleObject" Target="../embeddings/oleObject148.bin"/><Relationship Id="rId11" Type="http://schemas.openxmlformats.org/officeDocument/2006/relationships/image" Target="../media/image139.wmf"/><Relationship Id="rId5" Type="http://schemas.openxmlformats.org/officeDocument/2006/relationships/image" Target="../media/image113.wmf"/><Relationship Id="rId15" Type="http://schemas.openxmlformats.org/officeDocument/2006/relationships/image" Target="../media/image140.wmf"/><Relationship Id="rId23" Type="http://schemas.openxmlformats.org/officeDocument/2006/relationships/image" Target="../media/image144.wmf"/><Relationship Id="rId10" Type="http://schemas.openxmlformats.org/officeDocument/2006/relationships/oleObject" Target="../embeddings/oleObject150.bin"/><Relationship Id="rId19" Type="http://schemas.openxmlformats.org/officeDocument/2006/relationships/image" Target="../media/image142.wmf"/><Relationship Id="rId4" Type="http://schemas.openxmlformats.org/officeDocument/2006/relationships/oleObject" Target="../embeddings/oleObject147.bin"/><Relationship Id="rId9" Type="http://schemas.openxmlformats.org/officeDocument/2006/relationships/image" Target="../media/image110.wmf"/><Relationship Id="rId14" Type="http://schemas.openxmlformats.org/officeDocument/2006/relationships/oleObject" Target="../embeddings/oleObject152.bin"/><Relationship Id="rId22" Type="http://schemas.openxmlformats.org/officeDocument/2006/relationships/oleObject" Target="../embeddings/oleObject156.bin"/></Relationships>
</file>

<file path=ppt/slides/_rels/slide9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4.xml"/></Relationships>
</file>

<file path=ppt/slides/_rels/slide93.xml.rels><?xml version="1.0" encoding="UTF-8" standalone="yes"?>
<Relationships xmlns="http://schemas.openxmlformats.org/package/2006/relationships"><Relationship Id="rId8" Type="http://schemas.openxmlformats.org/officeDocument/2006/relationships/oleObject" Target="../embeddings/oleObject159.bin"/><Relationship Id="rId3" Type="http://schemas.openxmlformats.org/officeDocument/2006/relationships/slideLayout" Target="../slideLayouts/slideLayout2.xml"/><Relationship Id="rId7" Type="http://schemas.openxmlformats.org/officeDocument/2006/relationships/image" Target="../media/image146.wmf"/><Relationship Id="rId2" Type="http://schemas.openxmlformats.org/officeDocument/2006/relationships/tags" Target="../tags/tag75.xml"/><Relationship Id="rId1" Type="http://schemas.openxmlformats.org/officeDocument/2006/relationships/vmlDrawing" Target="../drawings/vmlDrawing30.vml"/><Relationship Id="rId6" Type="http://schemas.openxmlformats.org/officeDocument/2006/relationships/oleObject" Target="../embeddings/oleObject158.bin"/><Relationship Id="rId11" Type="http://schemas.openxmlformats.org/officeDocument/2006/relationships/image" Target="../media/image148.wmf"/><Relationship Id="rId5" Type="http://schemas.openxmlformats.org/officeDocument/2006/relationships/image" Target="../media/image145.wmf"/><Relationship Id="rId10" Type="http://schemas.openxmlformats.org/officeDocument/2006/relationships/oleObject" Target="../embeddings/oleObject160.bin"/><Relationship Id="rId4" Type="http://schemas.openxmlformats.org/officeDocument/2006/relationships/oleObject" Target="../embeddings/oleObject157.bin"/><Relationship Id="rId9" Type="http://schemas.openxmlformats.org/officeDocument/2006/relationships/image" Target="../media/image147.wmf"/></Relationships>
</file>

<file path=ppt/slides/_rels/slide94.xml.rels><?xml version="1.0" encoding="UTF-8" standalone="yes"?>
<Relationships xmlns="http://schemas.openxmlformats.org/package/2006/relationships"><Relationship Id="rId8" Type="http://schemas.openxmlformats.org/officeDocument/2006/relationships/oleObject" Target="../embeddings/oleObject163.bin"/><Relationship Id="rId13" Type="http://schemas.openxmlformats.org/officeDocument/2006/relationships/image" Target="../media/image153.wmf"/><Relationship Id="rId18" Type="http://schemas.openxmlformats.org/officeDocument/2006/relationships/oleObject" Target="../embeddings/oleObject168.bin"/><Relationship Id="rId3" Type="http://schemas.openxmlformats.org/officeDocument/2006/relationships/slideLayout" Target="../slideLayouts/slideLayout2.xml"/><Relationship Id="rId7" Type="http://schemas.openxmlformats.org/officeDocument/2006/relationships/image" Target="../media/image150.wmf"/><Relationship Id="rId12" Type="http://schemas.openxmlformats.org/officeDocument/2006/relationships/oleObject" Target="../embeddings/oleObject165.bin"/><Relationship Id="rId17" Type="http://schemas.openxmlformats.org/officeDocument/2006/relationships/image" Target="../media/image155.wmf"/><Relationship Id="rId2" Type="http://schemas.openxmlformats.org/officeDocument/2006/relationships/tags" Target="../tags/tag76.xml"/><Relationship Id="rId16" Type="http://schemas.openxmlformats.org/officeDocument/2006/relationships/oleObject" Target="../embeddings/oleObject167.bin"/><Relationship Id="rId1" Type="http://schemas.openxmlformats.org/officeDocument/2006/relationships/vmlDrawing" Target="../drawings/vmlDrawing31.vml"/><Relationship Id="rId6" Type="http://schemas.openxmlformats.org/officeDocument/2006/relationships/oleObject" Target="../embeddings/oleObject162.bin"/><Relationship Id="rId11" Type="http://schemas.openxmlformats.org/officeDocument/2006/relationships/image" Target="../media/image152.wmf"/><Relationship Id="rId5" Type="http://schemas.openxmlformats.org/officeDocument/2006/relationships/image" Target="../media/image149.wmf"/><Relationship Id="rId15" Type="http://schemas.openxmlformats.org/officeDocument/2006/relationships/image" Target="../media/image154.wmf"/><Relationship Id="rId10" Type="http://schemas.openxmlformats.org/officeDocument/2006/relationships/oleObject" Target="../embeddings/oleObject164.bin"/><Relationship Id="rId19" Type="http://schemas.openxmlformats.org/officeDocument/2006/relationships/image" Target="../media/image156.wmf"/><Relationship Id="rId4" Type="http://schemas.openxmlformats.org/officeDocument/2006/relationships/oleObject" Target="../embeddings/oleObject161.bin"/><Relationship Id="rId9" Type="http://schemas.openxmlformats.org/officeDocument/2006/relationships/image" Target="../media/image151.wmf"/><Relationship Id="rId14" Type="http://schemas.openxmlformats.org/officeDocument/2006/relationships/oleObject" Target="../embeddings/oleObject166.bin"/></Relationships>
</file>

<file path=ppt/slides/_rels/slide95.xml.rels><?xml version="1.0" encoding="UTF-8" standalone="yes"?>
<Relationships xmlns="http://schemas.openxmlformats.org/package/2006/relationships"><Relationship Id="rId8" Type="http://schemas.openxmlformats.org/officeDocument/2006/relationships/oleObject" Target="../embeddings/oleObject171.bin"/><Relationship Id="rId13" Type="http://schemas.openxmlformats.org/officeDocument/2006/relationships/image" Target="../media/image161.wmf"/><Relationship Id="rId18" Type="http://schemas.openxmlformats.org/officeDocument/2006/relationships/oleObject" Target="../embeddings/oleObject176.bin"/><Relationship Id="rId3" Type="http://schemas.openxmlformats.org/officeDocument/2006/relationships/slideLayout" Target="../slideLayouts/slideLayout2.xml"/><Relationship Id="rId7" Type="http://schemas.openxmlformats.org/officeDocument/2006/relationships/image" Target="../media/image158.wmf"/><Relationship Id="rId12" Type="http://schemas.openxmlformats.org/officeDocument/2006/relationships/oleObject" Target="../embeddings/oleObject173.bin"/><Relationship Id="rId17" Type="http://schemas.openxmlformats.org/officeDocument/2006/relationships/image" Target="../media/image163.wmf"/><Relationship Id="rId2" Type="http://schemas.openxmlformats.org/officeDocument/2006/relationships/tags" Target="../tags/tag77.xml"/><Relationship Id="rId16" Type="http://schemas.openxmlformats.org/officeDocument/2006/relationships/oleObject" Target="../embeddings/oleObject175.bin"/><Relationship Id="rId1" Type="http://schemas.openxmlformats.org/officeDocument/2006/relationships/vmlDrawing" Target="../drawings/vmlDrawing32.vml"/><Relationship Id="rId6" Type="http://schemas.openxmlformats.org/officeDocument/2006/relationships/oleObject" Target="../embeddings/oleObject170.bin"/><Relationship Id="rId11" Type="http://schemas.openxmlformats.org/officeDocument/2006/relationships/image" Target="../media/image160.wmf"/><Relationship Id="rId5" Type="http://schemas.openxmlformats.org/officeDocument/2006/relationships/image" Target="../media/image157.wmf"/><Relationship Id="rId15" Type="http://schemas.openxmlformats.org/officeDocument/2006/relationships/image" Target="../media/image162.wmf"/><Relationship Id="rId10" Type="http://schemas.openxmlformats.org/officeDocument/2006/relationships/oleObject" Target="../embeddings/oleObject172.bin"/><Relationship Id="rId19" Type="http://schemas.openxmlformats.org/officeDocument/2006/relationships/image" Target="../media/image164.wmf"/><Relationship Id="rId4" Type="http://schemas.openxmlformats.org/officeDocument/2006/relationships/oleObject" Target="../embeddings/oleObject169.bin"/><Relationship Id="rId9" Type="http://schemas.openxmlformats.org/officeDocument/2006/relationships/image" Target="../media/image159.wmf"/><Relationship Id="rId14" Type="http://schemas.openxmlformats.org/officeDocument/2006/relationships/oleObject" Target="../embeddings/oleObject174.bin"/></Relationships>
</file>

<file path=ppt/slides/_rels/slide96.xml.rels><?xml version="1.0" encoding="UTF-8" standalone="yes"?>
<Relationships xmlns="http://schemas.openxmlformats.org/package/2006/relationships"><Relationship Id="rId8" Type="http://schemas.openxmlformats.org/officeDocument/2006/relationships/oleObject" Target="../embeddings/oleObject179.bin"/><Relationship Id="rId13" Type="http://schemas.openxmlformats.org/officeDocument/2006/relationships/image" Target="../media/image169.wmf"/><Relationship Id="rId18" Type="http://schemas.openxmlformats.org/officeDocument/2006/relationships/oleObject" Target="../embeddings/oleObject184.bin"/><Relationship Id="rId3" Type="http://schemas.openxmlformats.org/officeDocument/2006/relationships/slideLayout" Target="../slideLayouts/slideLayout2.xml"/><Relationship Id="rId7" Type="http://schemas.openxmlformats.org/officeDocument/2006/relationships/image" Target="../media/image166.wmf"/><Relationship Id="rId12" Type="http://schemas.openxmlformats.org/officeDocument/2006/relationships/oleObject" Target="../embeddings/oleObject181.bin"/><Relationship Id="rId17" Type="http://schemas.openxmlformats.org/officeDocument/2006/relationships/image" Target="../media/image171.wmf"/><Relationship Id="rId2" Type="http://schemas.openxmlformats.org/officeDocument/2006/relationships/tags" Target="../tags/tag78.xml"/><Relationship Id="rId16" Type="http://schemas.openxmlformats.org/officeDocument/2006/relationships/oleObject" Target="../embeddings/oleObject183.bin"/><Relationship Id="rId1" Type="http://schemas.openxmlformats.org/officeDocument/2006/relationships/vmlDrawing" Target="../drawings/vmlDrawing33.vml"/><Relationship Id="rId6" Type="http://schemas.openxmlformats.org/officeDocument/2006/relationships/oleObject" Target="../embeddings/oleObject178.bin"/><Relationship Id="rId11" Type="http://schemas.openxmlformats.org/officeDocument/2006/relationships/image" Target="../media/image168.wmf"/><Relationship Id="rId5" Type="http://schemas.openxmlformats.org/officeDocument/2006/relationships/image" Target="../media/image165.wmf"/><Relationship Id="rId15" Type="http://schemas.openxmlformats.org/officeDocument/2006/relationships/image" Target="../media/image170.wmf"/><Relationship Id="rId10" Type="http://schemas.openxmlformats.org/officeDocument/2006/relationships/oleObject" Target="../embeddings/oleObject180.bin"/><Relationship Id="rId19" Type="http://schemas.openxmlformats.org/officeDocument/2006/relationships/image" Target="../media/image172.wmf"/><Relationship Id="rId4" Type="http://schemas.openxmlformats.org/officeDocument/2006/relationships/oleObject" Target="../embeddings/oleObject177.bin"/><Relationship Id="rId9" Type="http://schemas.openxmlformats.org/officeDocument/2006/relationships/image" Target="../media/image167.wmf"/><Relationship Id="rId14" Type="http://schemas.openxmlformats.org/officeDocument/2006/relationships/oleObject" Target="../embeddings/oleObject18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1.R.1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C"/>
                </a:solidFill>
              </a:rPr>
              <a:t>Exponents and Order of Operations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pPr eaLnBrk="1" hangingPunct="1"/>
            <a:r>
              <a:rPr lang="en-US" sz="3200" dirty="0">
                <a:solidFill>
                  <a:schemeClr val="accent1"/>
                </a:solidFill>
              </a:rPr>
              <a:t>The Exponent 1</a:t>
            </a:r>
          </a:p>
        </p:txBody>
      </p:sp>
      <p:sp>
        <p:nvSpPr>
          <p:cNvPr id="5" name="Content Placeholder 4"/>
          <p:cNvSpPr>
            <a:spLocks noGrp="1"/>
          </p:cNvSpPr>
          <p:nvPr>
            <p:ph idx="1"/>
          </p:nvPr>
        </p:nvSpPr>
        <p:spPr>
          <a:xfrm>
            <a:off x="457200" y="1280160"/>
            <a:ext cx="8229600" cy="2369880"/>
          </a:xfrm>
          <a:solidFill>
            <a:srgbClr val="FFFFCC"/>
          </a:solidFill>
          <a:ln w="28575">
            <a:solidFill>
              <a:srgbClr val="000000"/>
            </a:solidFill>
          </a:ln>
        </p:spPr>
        <p:txBody>
          <a:bodyPr>
            <a:spAutoFit/>
          </a:bodyPr>
          <a:lstStyle/>
          <a:p>
            <a:pPr marL="342900" indent="-342900" algn="ctr"/>
            <a:r>
              <a:rPr lang="en-US" b="1" dirty="0">
                <a:solidFill>
                  <a:srgbClr val="000000"/>
                </a:solidFill>
                <a:latin typeface="Calibri" pitchFamily="34" charset="0"/>
              </a:rPr>
              <a:t>Definition</a:t>
            </a:r>
          </a:p>
          <a:p>
            <a:r>
              <a:rPr lang="en-US" dirty="0">
                <a:solidFill>
                  <a:srgbClr val="000000"/>
                </a:solidFill>
                <a:latin typeface="Calibri" pitchFamily="34" charset="0"/>
              </a:rPr>
              <a:t>Any number raised to the first power is equal to itself.</a:t>
            </a:r>
            <a:endParaRPr lang="en-US" dirty="0">
              <a:solidFill>
                <a:srgbClr val="10253F"/>
              </a:solidFill>
              <a:latin typeface="Calibri" pitchFamily="34" charset="0"/>
            </a:endParaRPr>
          </a:p>
          <a:p>
            <a:pPr marL="342900" indent="-342900"/>
            <a:endParaRPr lang="en-US" sz="1600" dirty="0">
              <a:solidFill>
                <a:srgbClr val="10253F"/>
              </a:solidFill>
              <a:latin typeface="Calibri" pitchFamily="34" charset="0"/>
            </a:endParaRPr>
          </a:p>
          <a:p>
            <a:pPr marL="342900" indent="-342900"/>
            <a:r>
              <a:rPr lang="en-US" dirty="0">
                <a:solidFill>
                  <a:srgbClr val="000000"/>
                </a:solidFill>
                <a:latin typeface="Calibri" pitchFamily="34" charset="0"/>
              </a:rPr>
              <a:t>For example, </a:t>
            </a:r>
          </a:p>
          <a:p>
            <a:r>
              <a:rPr lang="en-US" dirty="0">
                <a:solidFill>
                  <a:srgbClr val="000000"/>
                </a:solidFill>
              </a:rPr>
              <a:t>				 and</a:t>
            </a:r>
          </a:p>
        </p:txBody>
      </p:sp>
      <p:graphicFrame>
        <p:nvGraphicFramePr>
          <p:cNvPr id="4103" name="Object 7"/>
          <p:cNvGraphicFramePr>
            <a:graphicFrameLocks noChangeAspect="1"/>
          </p:cNvGraphicFramePr>
          <p:nvPr/>
        </p:nvGraphicFramePr>
        <p:xfrm>
          <a:off x="2352675" y="3143250"/>
          <a:ext cx="1879600" cy="419100"/>
        </p:xfrm>
        <a:graphic>
          <a:graphicData uri="http://schemas.openxmlformats.org/presentationml/2006/ole">
            <mc:AlternateContent xmlns:mc="http://schemas.openxmlformats.org/markup-compatibility/2006">
              <mc:Choice xmlns:v="urn:schemas-microsoft-com:vml" Requires="v">
                <p:oleObj spid="_x0000_s4118" name="Equation" r:id="rId3" imgW="1879560" imgH="419040" progId="Equation.DSMT4">
                  <p:embed/>
                </p:oleObj>
              </mc:Choice>
              <mc:Fallback>
                <p:oleObj name="Equation" r:id="rId3" imgW="1879560" imgH="41904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52675" y="3143250"/>
                        <a:ext cx="18796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4924425" y="3143250"/>
          <a:ext cx="1600200" cy="381000"/>
        </p:xfrm>
        <a:graphic>
          <a:graphicData uri="http://schemas.openxmlformats.org/presentationml/2006/ole">
            <mc:AlternateContent xmlns:mc="http://schemas.openxmlformats.org/markup-compatibility/2006">
              <mc:Choice xmlns:v="urn:schemas-microsoft-com:vml" Requires="v">
                <p:oleObj spid="_x0000_s4119" name="Equation" r:id="rId5" imgW="1600200" imgH="380880" progId="Equation.DSMT4">
                  <p:embed/>
                </p:oleObj>
              </mc:Choice>
              <mc:Fallback>
                <p:oleObj name="Equation" r:id="rId5" imgW="1600200" imgH="38088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24425" y="3143250"/>
                        <a:ext cx="1600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pPr eaLnBrk="1" hangingPunct="1"/>
            <a:r>
              <a:rPr lang="en-US" sz="3200" dirty="0">
                <a:solidFill>
                  <a:schemeClr val="accent1"/>
                </a:solidFill>
              </a:rPr>
              <a:t>The Exponent 0</a:t>
            </a:r>
          </a:p>
        </p:txBody>
      </p:sp>
      <p:sp>
        <p:nvSpPr>
          <p:cNvPr id="7" name="Content Placeholder 6"/>
          <p:cNvSpPr>
            <a:spLocks noGrp="1"/>
          </p:cNvSpPr>
          <p:nvPr>
            <p:ph idx="1"/>
          </p:nvPr>
        </p:nvSpPr>
        <p:spPr>
          <a:xfrm>
            <a:off x="457200" y="1280160"/>
            <a:ext cx="8229600" cy="2726900"/>
          </a:xfrm>
          <a:solidFill>
            <a:srgbClr val="FFFFCC"/>
          </a:solidFill>
          <a:ln w="28575">
            <a:solidFill>
              <a:srgbClr val="000000"/>
            </a:solidFill>
          </a:ln>
        </p:spPr>
        <p:txBody>
          <a:bodyPr>
            <a:spAutoFit/>
          </a:bodyPr>
          <a:lstStyle/>
          <a:p>
            <a:pPr marL="342900" indent="-342900" algn="ctr"/>
            <a:r>
              <a:rPr lang="en-US" b="1" dirty="0">
                <a:solidFill>
                  <a:srgbClr val="000000"/>
                </a:solidFill>
                <a:latin typeface="Calibri" pitchFamily="34" charset="0"/>
              </a:rPr>
              <a:t>Definition</a:t>
            </a:r>
          </a:p>
          <a:p>
            <a:r>
              <a:rPr lang="en-US" dirty="0">
                <a:solidFill>
                  <a:srgbClr val="000000"/>
                </a:solidFill>
                <a:latin typeface="Calibri" pitchFamily="34" charset="0"/>
              </a:rPr>
              <a:t>Any nonzero number raised to the 0 power equals 1.</a:t>
            </a:r>
            <a:endParaRPr lang="en-US" i="1" dirty="0">
              <a:solidFill>
                <a:srgbClr val="10253F"/>
              </a:solidFill>
              <a:latin typeface="Calibri" pitchFamily="34" charset="0"/>
            </a:endParaRPr>
          </a:p>
          <a:p>
            <a:pPr marL="342900" indent="-342900"/>
            <a:r>
              <a:rPr lang="en-US" dirty="0">
                <a:solidFill>
                  <a:srgbClr val="000000"/>
                </a:solidFill>
                <a:latin typeface="Calibri" pitchFamily="34" charset="0"/>
              </a:rPr>
              <a:t>For example, </a:t>
            </a:r>
          </a:p>
          <a:p>
            <a:pPr marL="342900" indent="-342900">
              <a:spcBef>
                <a:spcPts val="1200"/>
              </a:spcBef>
            </a:pPr>
            <a:endParaRPr lang="en-US" b="1" dirty="0">
              <a:solidFill>
                <a:srgbClr val="000000"/>
              </a:solidFill>
              <a:latin typeface="Calibri" pitchFamily="34" charset="0"/>
            </a:endParaRPr>
          </a:p>
          <a:p>
            <a:pPr marL="342900" indent="-342900">
              <a:spcBef>
                <a:spcPts val="1200"/>
              </a:spcBef>
            </a:pPr>
            <a:r>
              <a:rPr lang="en-US" b="1" dirty="0">
                <a:solidFill>
                  <a:srgbClr val="000000"/>
                </a:solidFill>
                <a:latin typeface="Calibri" pitchFamily="34" charset="0"/>
              </a:rPr>
              <a:t>Note: </a:t>
            </a:r>
            <a:r>
              <a:rPr lang="en-US" dirty="0">
                <a:solidFill>
                  <a:srgbClr val="000000"/>
                </a:solidFill>
                <a:latin typeface="Calibri" pitchFamily="34" charset="0"/>
              </a:rPr>
              <a:t>The expression 0</a:t>
            </a:r>
            <a:r>
              <a:rPr lang="en-US" baseline="30000" dirty="0">
                <a:solidFill>
                  <a:srgbClr val="000000"/>
                </a:solidFill>
                <a:latin typeface="Calibri" pitchFamily="34" charset="0"/>
              </a:rPr>
              <a:t>0</a:t>
            </a:r>
            <a:r>
              <a:rPr lang="en-US" dirty="0">
                <a:solidFill>
                  <a:srgbClr val="000000"/>
                </a:solidFill>
                <a:latin typeface="Calibri" pitchFamily="34" charset="0"/>
              </a:rPr>
              <a:t> is undefined.</a:t>
            </a:r>
            <a:endParaRPr lang="en-US" dirty="0"/>
          </a:p>
        </p:txBody>
      </p:sp>
      <p:graphicFrame>
        <p:nvGraphicFramePr>
          <p:cNvPr id="5123" name="Object 3"/>
          <p:cNvGraphicFramePr>
            <a:graphicFrameLocks noChangeAspect="1"/>
          </p:cNvGraphicFramePr>
          <p:nvPr/>
        </p:nvGraphicFramePr>
        <p:xfrm>
          <a:off x="2705100" y="2908300"/>
          <a:ext cx="3733800" cy="469900"/>
        </p:xfrm>
        <a:graphic>
          <a:graphicData uri="http://schemas.openxmlformats.org/presentationml/2006/ole">
            <mc:AlternateContent xmlns:mc="http://schemas.openxmlformats.org/markup-compatibility/2006">
              <mc:Choice xmlns:v="urn:schemas-microsoft-com:vml" Requires="v">
                <p:oleObj spid="_x0000_s5135" name="Equation" r:id="rId3" imgW="3733800" imgH="469900" progId="Equation.DSMT4">
                  <p:embed/>
                </p:oleObj>
              </mc:Choice>
              <mc:Fallback>
                <p:oleObj name="Equation" r:id="rId3" imgW="3733800" imgH="46990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05100" y="2908300"/>
                        <a:ext cx="3733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prstGeom prst="rect">
            <a:avLst/>
          </a:prstGeom>
        </p:spPr>
        <p:txBody>
          <a:bodyPr/>
          <a:lstStyle/>
          <a:p>
            <a:pPr eaLnBrk="1" hangingPunct="1"/>
            <a:r>
              <a:rPr lang="en-US" sz="3200" dirty="0">
                <a:solidFill>
                  <a:schemeClr val="accent1"/>
                </a:solidFill>
              </a:rPr>
              <a:t>The Exponents 1 and 0</a:t>
            </a:r>
          </a:p>
        </p:txBody>
      </p:sp>
      <p:sp>
        <p:nvSpPr>
          <p:cNvPr id="12291" name="Content Placeholder 2"/>
          <p:cNvSpPr>
            <a:spLocks noGrp="1"/>
          </p:cNvSpPr>
          <p:nvPr>
            <p:ph idx="1"/>
          </p:nvPr>
        </p:nvSpPr>
        <p:spPr>
          <a:xfrm>
            <a:off x="457200" y="1280160"/>
            <a:ext cx="8229600" cy="3884140"/>
          </a:xfrm>
          <a:prstGeom prst="rect">
            <a:avLst/>
          </a:prstGeom>
          <a:noFill/>
          <a:ln w="28575">
            <a:solidFill>
              <a:srgbClr val="FF0000"/>
            </a:solidFill>
          </a:ln>
        </p:spPr>
        <p:txBody>
          <a:bodyPr>
            <a:spAutoFit/>
          </a:bodyPr>
          <a:lstStyle/>
          <a:p>
            <a:pPr marL="14288" indent="-14288" algn="ctr" eaLnBrk="1" hangingPunct="1">
              <a:buFont typeface="Courier New" pitchFamily="49" charset="0"/>
              <a:buNone/>
            </a:pPr>
            <a:r>
              <a:rPr lang="en-US" b="1" i="0" dirty="0">
                <a:solidFill>
                  <a:srgbClr val="000000"/>
                </a:solidFill>
              </a:rPr>
              <a:t>Note</a:t>
            </a:r>
          </a:p>
          <a:p>
            <a:pPr marL="14288" indent="-14288" eaLnBrk="1" hangingPunct="1">
              <a:buFont typeface="Courier New" pitchFamily="49" charset="0"/>
              <a:buNone/>
            </a:pPr>
            <a:r>
              <a:rPr lang="en-US" i="0" dirty="0">
                <a:solidFill>
                  <a:srgbClr val="000000"/>
                </a:solidFill>
              </a:rPr>
              <a:t>	To help in understanding the exponent 0, note the pattern in the following powers with base 3.</a:t>
            </a:r>
          </a:p>
          <a:p>
            <a:pPr marL="14288" indent="-14288" eaLnBrk="1" hangingPunct="1">
              <a:buFont typeface="Courier New" pitchFamily="49" charset="0"/>
              <a:buNone/>
            </a:pPr>
            <a:endParaRPr lang="en-US" i="0" dirty="0">
              <a:solidFill>
                <a:srgbClr val="000000"/>
              </a:solidFill>
            </a:endParaRPr>
          </a:p>
          <a:p>
            <a:pPr marL="14288" indent="-14288" eaLnBrk="1" hangingPunct="1">
              <a:buFont typeface="Courier New" pitchFamily="49" charset="0"/>
              <a:buNone/>
            </a:pPr>
            <a:endParaRPr lang="en-US" i="0" dirty="0">
              <a:solidFill>
                <a:srgbClr val="000000"/>
              </a:solidFill>
            </a:endParaRPr>
          </a:p>
          <a:p>
            <a:pPr marL="14288" indent="-14288" eaLnBrk="1" hangingPunct="1">
              <a:buFont typeface="Courier New" pitchFamily="49" charset="0"/>
              <a:buNone/>
            </a:pPr>
            <a:r>
              <a:rPr lang="en-US" i="0" dirty="0">
                <a:solidFill>
                  <a:srgbClr val="000000"/>
                </a:solidFill>
              </a:rPr>
              <a:t>	Each value is the previous value divided by 3. In this way defining 3</a:t>
            </a:r>
            <a:r>
              <a:rPr lang="en-US" i="0" baseline="30000" dirty="0">
                <a:solidFill>
                  <a:srgbClr val="000000"/>
                </a:solidFill>
              </a:rPr>
              <a:t>0</a:t>
            </a:r>
            <a:r>
              <a:rPr lang="en-US" i="0" dirty="0">
                <a:solidFill>
                  <a:srgbClr val="000000"/>
                </a:solidFill>
              </a:rPr>
              <a:t> = 1 makes sense. (Try this idea with bases other than 3.)</a:t>
            </a:r>
          </a:p>
        </p:txBody>
      </p:sp>
      <p:graphicFrame>
        <p:nvGraphicFramePr>
          <p:cNvPr id="12292" name="Object 4"/>
          <p:cNvGraphicFramePr>
            <a:graphicFrameLocks noChangeAspect="1"/>
          </p:cNvGraphicFramePr>
          <p:nvPr/>
        </p:nvGraphicFramePr>
        <p:xfrm>
          <a:off x="2921000" y="2971800"/>
          <a:ext cx="3403600" cy="469900"/>
        </p:xfrm>
        <a:graphic>
          <a:graphicData uri="http://schemas.openxmlformats.org/presentationml/2006/ole">
            <mc:AlternateContent xmlns:mc="http://schemas.openxmlformats.org/markup-compatibility/2006">
              <mc:Choice xmlns:v="urn:schemas-microsoft-com:vml" Requires="v">
                <p:oleObj spid="_x0000_s6158" name="Equation" r:id="rId3" imgW="3403440" imgH="469800" progId="Equation.DSMT4">
                  <p:embed/>
                </p:oleObj>
              </mc:Choice>
              <mc:Fallback>
                <p:oleObj name="Equation" r:id="rId3" imgW="3403440" imgH="46980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21000" y="2971800"/>
                        <a:ext cx="3403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solidFill>
                  <a:schemeClr val="accent1"/>
                </a:solidFill>
              </a:rPr>
              <a:t>Evaluating Exponential Expressions</a:t>
            </a:r>
          </a:p>
        </p:txBody>
      </p:sp>
      <p:sp>
        <p:nvSpPr>
          <p:cNvPr id="13315" name="Rectangle 3"/>
          <p:cNvSpPr>
            <a:spLocks noGrp="1"/>
          </p:cNvSpPr>
          <p:nvPr>
            <p:ph idx="1"/>
          </p:nvPr>
        </p:nvSpPr>
        <p:spPr>
          <a:prstGeom prst="rect">
            <a:avLst/>
          </a:prstGeom>
        </p:spPr>
        <p:txBody>
          <a:bodyPr/>
          <a:lstStyle/>
          <a:p>
            <a:pPr marL="0" indent="0" eaLnBrk="1" hangingPunct="1">
              <a:spcBef>
                <a:spcPts val="600"/>
              </a:spcBef>
              <a:spcAft>
                <a:spcPts val="600"/>
              </a:spcAft>
              <a:buFont typeface="Courier New" pitchFamily="49" charset="0"/>
              <a:buNone/>
              <a:tabLst>
                <a:tab pos="457200" algn="l"/>
                <a:tab pos="1828800" algn="l"/>
                <a:tab pos="2286000" algn="l"/>
                <a:tab pos="3657600" algn="l"/>
                <a:tab pos="4114800" algn="l"/>
                <a:tab pos="5486400" algn="l"/>
                <a:tab pos="5943600" algn="l"/>
              </a:tabLst>
            </a:pPr>
            <a:r>
              <a:rPr lang="en-US" i="0" dirty="0">
                <a:solidFill>
                  <a:schemeClr val="tx1"/>
                </a:solidFill>
              </a:rPr>
              <a:t>Evaluate each exponential expression.</a:t>
            </a:r>
          </a:p>
          <a:p>
            <a:pPr marL="0" indent="0" eaLnBrk="1" hangingPunct="1">
              <a:spcBef>
                <a:spcPts val="600"/>
              </a:spcBef>
              <a:spcAft>
                <a:spcPts val="600"/>
              </a:spcAft>
              <a:buFont typeface="Courier New" pitchFamily="49" charset="0"/>
              <a:buNone/>
              <a:tabLst>
                <a:tab pos="457200" algn="l"/>
                <a:tab pos="1828800" algn="l"/>
                <a:tab pos="2286000" algn="l"/>
                <a:tab pos="3657600" algn="l"/>
                <a:tab pos="4114800" algn="l"/>
                <a:tab pos="5486400" algn="l"/>
                <a:tab pos="5943600" algn="l"/>
              </a:tabLst>
            </a:pPr>
            <a:r>
              <a:rPr lang="en-US" i="0" dirty="0">
                <a:solidFill>
                  <a:schemeClr val="tx1"/>
                </a:solidFill>
              </a:rPr>
              <a:t>a.</a:t>
            </a:r>
            <a:r>
              <a:rPr lang="en-US" b="1" i="0" dirty="0">
                <a:solidFill>
                  <a:schemeClr val="tx1"/>
                </a:solidFill>
              </a:rPr>
              <a:t>	</a:t>
            </a:r>
            <a:r>
              <a:rPr lang="en-US" i="0" dirty="0">
                <a:solidFill>
                  <a:srgbClr val="0000FF"/>
                </a:solidFill>
              </a:rPr>
              <a:t>9</a:t>
            </a:r>
            <a:r>
              <a:rPr lang="en-US" i="0" baseline="30000" dirty="0">
                <a:solidFill>
                  <a:srgbClr val="0000FF"/>
                </a:solidFill>
              </a:rPr>
              <a:t>1</a:t>
            </a:r>
            <a:r>
              <a:rPr lang="en-US" i="0" baseline="30000" dirty="0">
                <a:solidFill>
                  <a:schemeClr val="tx1"/>
                </a:solidFill>
              </a:rPr>
              <a:t>	</a:t>
            </a:r>
            <a:r>
              <a:rPr lang="en-US" i="0" dirty="0">
                <a:solidFill>
                  <a:schemeClr val="tx1"/>
                </a:solidFill>
              </a:rPr>
              <a:t>b.</a:t>
            </a:r>
            <a:r>
              <a:rPr lang="en-US" b="1" i="0" dirty="0">
                <a:solidFill>
                  <a:schemeClr val="tx1"/>
                </a:solidFill>
              </a:rPr>
              <a:t>	</a:t>
            </a:r>
            <a:r>
              <a:rPr lang="en-US" i="0" dirty="0">
                <a:solidFill>
                  <a:srgbClr val="0000FF"/>
                </a:solidFill>
              </a:rPr>
              <a:t>8</a:t>
            </a:r>
            <a:r>
              <a:rPr lang="en-US" i="0" baseline="30000" dirty="0">
                <a:solidFill>
                  <a:srgbClr val="0000FF"/>
                </a:solidFill>
              </a:rPr>
              <a:t>0</a:t>
            </a:r>
            <a:r>
              <a:rPr lang="en-US" i="0" baseline="30000" dirty="0">
                <a:solidFill>
                  <a:schemeClr val="tx1"/>
                </a:solidFill>
              </a:rPr>
              <a:t>	</a:t>
            </a:r>
            <a:r>
              <a:rPr lang="en-US" i="0" dirty="0">
                <a:solidFill>
                  <a:schemeClr val="tx1"/>
                </a:solidFill>
              </a:rPr>
              <a:t>c.</a:t>
            </a:r>
            <a:r>
              <a:rPr lang="en-US" b="1" i="0" dirty="0">
                <a:solidFill>
                  <a:schemeClr val="tx1"/>
                </a:solidFill>
              </a:rPr>
              <a:t>	</a:t>
            </a:r>
            <a:r>
              <a:rPr lang="en-US" i="0" dirty="0">
                <a:solidFill>
                  <a:srgbClr val="0000FF"/>
                </a:solidFill>
              </a:rPr>
              <a:t>15</a:t>
            </a:r>
            <a:r>
              <a:rPr lang="en-US" i="0" baseline="30000" dirty="0">
                <a:solidFill>
                  <a:srgbClr val="0000FF"/>
                </a:solidFill>
              </a:rPr>
              <a:t>0</a:t>
            </a:r>
            <a:r>
              <a:rPr lang="en-US" i="0" baseline="30000" dirty="0">
                <a:solidFill>
                  <a:schemeClr val="tx1"/>
                </a:solidFill>
              </a:rPr>
              <a:t>	</a:t>
            </a:r>
            <a:r>
              <a:rPr lang="en-US" i="0" dirty="0">
                <a:solidFill>
                  <a:schemeClr val="tx1"/>
                </a:solidFill>
              </a:rPr>
              <a:t>d.</a:t>
            </a:r>
            <a:r>
              <a:rPr lang="en-US" b="1" i="0" dirty="0">
                <a:solidFill>
                  <a:schemeClr val="tx1"/>
                </a:solidFill>
              </a:rPr>
              <a:t>	</a:t>
            </a:r>
            <a:r>
              <a:rPr lang="en-US" i="0" dirty="0">
                <a:solidFill>
                  <a:srgbClr val="0000FF"/>
                </a:solidFill>
              </a:rPr>
              <a:t>10</a:t>
            </a:r>
            <a:r>
              <a:rPr lang="en-US" i="0" baseline="30000" dirty="0">
                <a:solidFill>
                  <a:srgbClr val="0000FF"/>
                </a:solidFill>
              </a:rPr>
              <a:t>1</a:t>
            </a:r>
          </a:p>
          <a:p>
            <a:pPr marL="0" indent="0" eaLnBrk="1" hangingPunct="1">
              <a:spcBef>
                <a:spcPts val="600"/>
              </a:spcBef>
              <a:spcAft>
                <a:spcPts val="600"/>
              </a:spcAft>
              <a:buFont typeface="Courier New" pitchFamily="49" charset="0"/>
              <a:buNone/>
              <a:tabLst>
                <a:tab pos="457200" algn="l"/>
                <a:tab pos="1828800" algn="l"/>
                <a:tab pos="2286000" algn="l"/>
                <a:tab pos="3657600" algn="l"/>
                <a:tab pos="4114800" algn="l"/>
                <a:tab pos="5486400" algn="l"/>
                <a:tab pos="5943600" algn="l"/>
              </a:tabLst>
            </a:pPr>
            <a:r>
              <a:rPr lang="en-US" b="1" i="0" dirty="0">
                <a:solidFill>
                  <a:schemeClr val="tx1"/>
                </a:solidFill>
              </a:rPr>
              <a:t>Solution</a:t>
            </a:r>
          </a:p>
          <a:p>
            <a:pPr marL="514350" indent="-514350" eaLnBrk="1" hangingPunct="1">
              <a:spcBef>
                <a:spcPts val="600"/>
              </a:spcBef>
              <a:spcAft>
                <a:spcPts val="600"/>
              </a:spcAft>
              <a:buFont typeface="+mj-lt"/>
              <a:buAutoNum type="alphaLcPeriod"/>
              <a:tabLst>
                <a:tab pos="457200" algn="l"/>
                <a:tab pos="1828800" algn="l"/>
                <a:tab pos="2286000" algn="l"/>
                <a:tab pos="3657600" algn="l"/>
                <a:tab pos="4114800" algn="l"/>
                <a:tab pos="5486400" algn="l"/>
                <a:tab pos="5943600" algn="l"/>
              </a:tabLst>
            </a:pPr>
            <a:r>
              <a:rPr lang="en-US" dirty="0">
                <a:solidFill>
                  <a:schemeClr val="tx1"/>
                </a:solidFill>
              </a:rPr>
              <a:t> </a:t>
            </a:r>
            <a:r>
              <a:rPr lang="en-US" i="0" dirty="0">
                <a:solidFill>
                  <a:srgbClr val="0000FF"/>
                </a:solidFill>
              </a:rPr>
              <a:t>9</a:t>
            </a:r>
            <a:r>
              <a:rPr lang="en-US" i="0" baseline="30000" dirty="0">
                <a:solidFill>
                  <a:srgbClr val="0000FF"/>
                </a:solidFill>
              </a:rPr>
              <a:t>1</a:t>
            </a:r>
          </a:p>
          <a:p>
            <a:pPr marL="514350" indent="-514350" eaLnBrk="1" hangingPunct="1">
              <a:spcBef>
                <a:spcPts val="600"/>
              </a:spcBef>
              <a:spcAft>
                <a:spcPts val="600"/>
              </a:spcAft>
              <a:buFont typeface="+mj-lt"/>
              <a:buAutoNum type="alphaLcPeriod" startAt="2"/>
              <a:tabLst>
                <a:tab pos="457200" algn="l"/>
                <a:tab pos="1828800" algn="l"/>
                <a:tab pos="2286000" algn="l"/>
                <a:tab pos="3657600" algn="l"/>
                <a:tab pos="4114800" algn="l"/>
                <a:tab pos="5486400" algn="l"/>
                <a:tab pos="5943600" algn="l"/>
              </a:tabLst>
            </a:pPr>
            <a:r>
              <a:rPr lang="en-US" dirty="0">
                <a:solidFill>
                  <a:schemeClr val="tx1"/>
                </a:solidFill>
              </a:rPr>
              <a:t> </a:t>
            </a:r>
            <a:r>
              <a:rPr lang="en-US" i="0" dirty="0">
                <a:solidFill>
                  <a:srgbClr val="0000FF"/>
                </a:solidFill>
              </a:rPr>
              <a:t>8</a:t>
            </a:r>
            <a:r>
              <a:rPr lang="en-US" i="0" baseline="30000" dirty="0">
                <a:solidFill>
                  <a:srgbClr val="0000FF"/>
                </a:solidFill>
              </a:rPr>
              <a:t>0</a:t>
            </a:r>
            <a:r>
              <a:rPr lang="en-US" i="0" dirty="0">
                <a:solidFill>
                  <a:schemeClr val="tx1"/>
                </a:solidFill>
              </a:rPr>
              <a:t> </a:t>
            </a:r>
          </a:p>
          <a:p>
            <a:pPr marL="514350" indent="-514350" eaLnBrk="1" hangingPunct="1">
              <a:spcBef>
                <a:spcPts val="600"/>
              </a:spcBef>
              <a:spcAft>
                <a:spcPts val="600"/>
              </a:spcAft>
              <a:buFont typeface="+mj-lt"/>
              <a:buAutoNum type="alphaLcPeriod" startAt="3"/>
              <a:tabLst>
                <a:tab pos="457200" algn="l"/>
                <a:tab pos="1828800" algn="l"/>
                <a:tab pos="2286000" algn="l"/>
                <a:tab pos="3657600" algn="l"/>
                <a:tab pos="4114800" algn="l"/>
                <a:tab pos="5486400" algn="l"/>
                <a:tab pos="5943600" algn="l"/>
              </a:tabLst>
            </a:pPr>
            <a:r>
              <a:rPr lang="en-US" dirty="0">
                <a:solidFill>
                  <a:schemeClr val="tx1"/>
                </a:solidFill>
              </a:rPr>
              <a:t> </a:t>
            </a:r>
            <a:r>
              <a:rPr lang="en-US" i="0" dirty="0">
                <a:solidFill>
                  <a:srgbClr val="0000FF"/>
                </a:solidFill>
              </a:rPr>
              <a:t>15</a:t>
            </a:r>
            <a:r>
              <a:rPr lang="en-US" i="0" baseline="30000" dirty="0">
                <a:solidFill>
                  <a:srgbClr val="0000FF"/>
                </a:solidFill>
              </a:rPr>
              <a:t>0</a:t>
            </a:r>
            <a:r>
              <a:rPr lang="en-US" i="0" dirty="0">
                <a:solidFill>
                  <a:schemeClr val="tx1"/>
                </a:solidFill>
              </a:rPr>
              <a:t> </a:t>
            </a:r>
          </a:p>
          <a:p>
            <a:pPr marL="514350" indent="-514350" eaLnBrk="1" hangingPunct="1">
              <a:spcBef>
                <a:spcPts val="600"/>
              </a:spcBef>
              <a:spcAft>
                <a:spcPts val="600"/>
              </a:spcAft>
              <a:buFont typeface="+mj-lt"/>
              <a:buAutoNum type="alphaLcPeriod" startAt="4"/>
              <a:tabLst>
                <a:tab pos="457200" algn="l"/>
                <a:tab pos="1828800" algn="l"/>
                <a:tab pos="2286000" algn="l"/>
                <a:tab pos="3657600" algn="l"/>
                <a:tab pos="4114800" algn="l"/>
                <a:tab pos="5486400" algn="l"/>
                <a:tab pos="5943600" algn="l"/>
              </a:tabLst>
            </a:pPr>
            <a:r>
              <a:rPr lang="en-US" dirty="0">
                <a:solidFill>
                  <a:schemeClr val="tx1"/>
                </a:solidFill>
              </a:rPr>
              <a:t> </a:t>
            </a:r>
            <a:r>
              <a:rPr lang="en-US" i="0" dirty="0">
                <a:solidFill>
                  <a:srgbClr val="0000FF"/>
                </a:solidFill>
              </a:rPr>
              <a:t>10</a:t>
            </a:r>
            <a:r>
              <a:rPr lang="en-US" i="0" baseline="30000" dirty="0">
                <a:solidFill>
                  <a:srgbClr val="0000FF"/>
                </a:solidFill>
              </a:rPr>
              <a:t>1</a:t>
            </a:r>
            <a:endParaRPr lang="en-US" i="0" dirty="0">
              <a:solidFill>
                <a:srgbClr val="FF0000"/>
              </a:solidFill>
            </a:endParaRPr>
          </a:p>
        </p:txBody>
      </p:sp>
      <p:sp>
        <p:nvSpPr>
          <p:cNvPr id="4" name="Rectangle 3"/>
          <p:cNvSpPr/>
          <p:nvPr/>
        </p:nvSpPr>
        <p:spPr>
          <a:xfrm>
            <a:off x="1390650" y="3027220"/>
            <a:ext cx="628698" cy="523220"/>
          </a:xfrm>
          <a:prstGeom prst="rect">
            <a:avLst/>
          </a:prstGeom>
        </p:spPr>
        <p:txBody>
          <a:bodyPr wrap="none">
            <a:spAutoFit/>
          </a:bodyPr>
          <a:lstStyle/>
          <a:p>
            <a:r>
              <a:rPr lang="en-US" sz="2800" dirty="0"/>
              <a:t>= </a:t>
            </a:r>
            <a:r>
              <a:rPr lang="en-US" sz="2800" dirty="0">
                <a:solidFill>
                  <a:srgbClr val="FF0000"/>
                </a:solidFill>
              </a:rPr>
              <a:t>9</a:t>
            </a:r>
            <a:endParaRPr lang="en-US" sz="2800" dirty="0"/>
          </a:p>
        </p:txBody>
      </p:sp>
      <p:sp>
        <p:nvSpPr>
          <p:cNvPr id="5" name="Rectangle 4"/>
          <p:cNvSpPr/>
          <p:nvPr/>
        </p:nvSpPr>
        <p:spPr>
          <a:xfrm>
            <a:off x="1390650" y="3581400"/>
            <a:ext cx="628698" cy="523220"/>
          </a:xfrm>
          <a:prstGeom prst="rect">
            <a:avLst/>
          </a:prstGeom>
        </p:spPr>
        <p:txBody>
          <a:bodyPr wrap="none">
            <a:spAutoFit/>
          </a:bodyPr>
          <a:lstStyle/>
          <a:p>
            <a:r>
              <a:rPr lang="en-US" sz="2800" dirty="0"/>
              <a:t>= </a:t>
            </a:r>
            <a:r>
              <a:rPr lang="en-US" sz="2800" dirty="0">
                <a:solidFill>
                  <a:srgbClr val="FF0000"/>
                </a:solidFill>
              </a:rPr>
              <a:t>1</a:t>
            </a:r>
            <a:endParaRPr lang="en-US" sz="2800" dirty="0"/>
          </a:p>
        </p:txBody>
      </p:sp>
      <p:sp>
        <p:nvSpPr>
          <p:cNvPr id="6" name="Rectangle 5"/>
          <p:cNvSpPr/>
          <p:nvPr/>
        </p:nvSpPr>
        <p:spPr>
          <a:xfrm>
            <a:off x="1552527" y="4191000"/>
            <a:ext cx="628698" cy="523220"/>
          </a:xfrm>
          <a:prstGeom prst="rect">
            <a:avLst/>
          </a:prstGeom>
        </p:spPr>
        <p:txBody>
          <a:bodyPr wrap="none">
            <a:spAutoFit/>
          </a:bodyPr>
          <a:lstStyle/>
          <a:p>
            <a:r>
              <a:rPr lang="en-US" sz="2800" dirty="0"/>
              <a:t>= </a:t>
            </a:r>
            <a:r>
              <a:rPr lang="en-US" sz="2800" dirty="0">
                <a:solidFill>
                  <a:srgbClr val="FF0000"/>
                </a:solidFill>
              </a:rPr>
              <a:t>1</a:t>
            </a:r>
            <a:endParaRPr lang="en-US" sz="2800" dirty="0"/>
          </a:p>
        </p:txBody>
      </p:sp>
      <p:sp>
        <p:nvSpPr>
          <p:cNvPr id="7" name="Rectangle 6"/>
          <p:cNvSpPr/>
          <p:nvPr/>
        </p:nvSpPr>
        <p:spPr>
          <a:xfrm>
            <a:off x="1543002" y="4800600"/>
            <a:ext cx="811441" cy="523220"/>
          </a:xfrm>
          <a:prstGeom prst="rect">
            <a:avLst/>
          </a:prstGeom>
        </p:spPr>
        <p:txBody>
          <a:bodyPr wrap="none">
            <a:spAutoFit/>
          </a:bodyPr>
          <a:lstStyle/>
          <a:p>
            <a:r>
              <a:rPr lang="en-US" sz="2800" dirty="0"/>
              <a:t>= </a:t>
            </a:r>
            <a:r>
              <a:rPr lang="en-US" sz="2800" dirty="0">
                <a:solidFill>
                  <a:srgbClr val="FF0000"/>
                </a:solidFill>
              </a:rPr>
              <a:t>10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1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31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315">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prstGeom prst="rect">
            <a:avLst/>
          </a:prstGeom>
        </p:spPr>
        <p:txBody>
          <a:bodyPr/>
          <a:lstStyle/>
          <a:p>
            <a:r>
              <a:rPr lang="en-US" dirty="0"/>
              <a:t>Rules for Order of Operations </a:t>
            </a:r>
            <a:endParaRPr lang="en-US" dirty="0">
              <a:solidFill>
                <a:schemeClr val="accent1"/>
              </a:solidFill>
            </a:endParaRPr>
          </a:p>
        </p:txBody>
      </p:sp>
      <p:sp>
        <p:nvSpPr>
          <p:cNvPr id="14339" name="Content Placeholder 2"/>
          <p:cNvSpPr>
            <a:spLocks noGrp="1"/>
          </p:cNvSpPr>
          <p:nvPr>
            <p:ph idx="1"/>
          </p:nvPr>
        </p:nvSpPr>
        <p:spPr>
          <a:xfrm>
            <a:off x="457200" y="1111827"/>
            <a:ext cx="8229600" cy="4745915"/>
          </a:xfrm>
          <a:prstGeom prst="rect">
            <a:avLst/>
          </a:prstGeom>
          <a:solidFill>
            <a:srgbClr val="FFFFCC"/>
          </a:solidFill>
          <a:ln w="28575">
            <a:solidFill>
              <a:srgbClr val="000000"/>
            </a:solidFill>
          </a:ln>
        </p:spPr>
        <p:txBody>
          <a:bodyPr>
            <a:spAutoFit/>
          </a:bodyPr>
          <a:lstStyle/>
          <a:p>
            <a:pPr algn="ctr"/>
            <a:r>
              <a:rPr lang="en-US" b="1" dirty="0">
                <a:solidFill>
                  <a:srgbClr val="000000"/>
                </a:solidFill>
              </a:rPr>
              <a:t>Procedure</a:t>
            </a:r>
          </a:p>
          <a:p>
            <a:pPr marL="514350" indent="-514350" eaLnBrk="1" hangingPunct="1">
              <a:lnSpc>
                <a:spcPct val="90000"/>
              </a:lnSpc>
              <a:buFont typeface="+mj-lt"/>
              <a:buAutoNum type="arabicPeriod"/>
            </a:pPr>
            <a:r>
              <a:rPr lang="en-US" i="0" dirty="0">
                <a:solidFill>
                  <a:srgbClr val="000000"/>
                </a:solidFill>
              </a:rPr>
              <a:t>Simplify within grouping symbols, such as parentheses ( ), brackets [ ], or braces { }. (If there are more than one pair of grouping symbols, start with the innermost grouping symbols.)</a:t>
            </a:r>
          </a:p>
          <a:p>
            <a:pPr marL="514350" indent="-514350" eaLnBrk="1" hangingPunct="1">
              <a:lnSpc>
                <a:spcPct val="90000"/>
              </a:lnSpc>
              <a:buFont typeface="+mj-lt"/>
              <a:buAutoNum type="arabicPeriod"/>
            </a:pPr>
            <a:r>
              <a:rPr lang="en-US" i="0" dirty="0">
                <a:solidFill>
                  <a:srgbClr val="000000"/>
                </a:solidFill>
              </a:rPr>
              <a:t>Evaluate any exponential expressions.</a:t>
            </a:r>
          </a:p>
          <a:p>
            <a:pPr marL="514350" indent="-514350" eaLnBrk="1" hangingPunct="1">
              <a:lnSpc>
                <a:spcPct val="90000"/>
              </a:lnSpc>
              <a:buFont typeface="+mj-lt"/>
              <a:buAutoNum type="arabicPeriod"/>
            </a:pPr>
            <a:r>
              <a:rPr lang="en-US" i="0" dirty="0">
                <a:solidFill>
                  <a:srgbClr val="000000"/>
                </a:solidFill>
              </a:rPr>
              <a:t>Moving from </a:t>
            </a:r>
            <a:r>
              <a:rPr lang="en-US" b="1" i="0" dirty="0">
                <a:solidFill>
                  <a:srgbClr val="C00000"/>
                </a:solidFill>
              </a:rPr>
              <a:t>left to right</a:t>
            </a:r>
            <a:r>
              <a:rPr lang="en-US" i="0" dirty="0">
                <a:solidFill>
                  <a:srgbClr val="000000"/>
                </a:solidFill>
              </a:rPr>
              <a:t>, perform any multiplication or division in the order in which it appears.</a:t>
            </a:r>
          </a:p>
          <a:p>
            <a:pPr marL="514350" indent="-514350" eaLnBrk="1" hangingPunct="1">
              <a:lnSpc>
                <a:spcPct val="90000"/>
              </a:lnSpc>
              <a:buFont typeface="+mj-lt"/>
              <a:buAutoNum type="arabicPeriod"/>
            </a:pPr>
            <a:r>
              <a:rPr lang="en-US" i="0" dirty="0">
                <a:solidFill>
                  <a:srgbClr val="000000"/>
                </a:solidFill>
              </a:rPr>
              <a:t>Moving from </a:t>
            </a:r>
            <a:r>
              <a:rPr lang="en-US" b="1" i="0" dirty="0">
                <a:solidFill>
                  <a:srgbClr val="C00000"/>
                </a:solidFill>
              </a:rPr>
              <a:t>left to right</a:t>
            </a:r>
            <a:r>
              <a:rPr lang="en-US" i="0" dirty="0">
                <a:solidFill>
                  <a:srgbClr val="000000"/>
                </a:solidFill>
              </a:rPr>
              <a:t>, perform any addition or subtraction in the order in which it appears.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dirty="0">
                <a:solidFill>
                  <a:schemeClr val="accent1"/>
                </a:solidFill>
              </a:rPr>
              <a:t>Order of Operations with Whole Numbers</a:t>
            </a:r>
            <a:endParaRPr lang="en-US" sz="3200" dirty="0">
              <a:solidFill>
                <a:schemeClr val="accent1"/>
              </a:solidFill>
            </a:endParaRPr>
          </a:p>
        </p:txBody>
      </p:sp>
      <p:sp>
        <p:nvSpPr>
          <p:cNvPr id="4" name="Content Placeholder 3"/>
          <p:cNvSpPr>
            <a:spLocks noGrp="1"/>
          </p:cNvSpPr>
          <p:nvPr>
            <p:ph idx="1"/>
          </p:nvPr>
        </p:nvSpPr>
        <p:spPr>
          <a:xfrm>
            <a:off x="457200" y="1280160"/>
            <a:ext cx="8229600" cy="3625608"/>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a:t>
            </a:r>
          </a:p>
          <a:p>
            <a:pPr marL="1588" indent="-1588"/>
            <a:r>
              <a:rPr lang="en-US" dirty="0">
                <a:solidFill>
                  <a:srgbClr val="000000"/>
                </a:solidFill>
                <a:latin typeface="Calibri" pitchFamily="34" charset="0"/>
              </a:rPr>
              <a:t>	Note that in Rule 3 neither multiplication nor division has priority over the other. Whichever of these operations occurs first, moving </a:t>
            </a:r>
            <a:r>
              <a:rPr lang="en-US" b="1" dirty="0">
                <a:solidFill>
                  <a:srgbClr val="C00000"/>
                </a:solidFill>
                <a:latin typeface="Calibri" pitchFamily="34" charset="0"/>
              </a:rPr>
              <a:t>left to right</a:t>
            </a:r>
            <a:r>
              <a:rPr lang="en-US" dirty="0">
                <a:solidFill>
                  <a:srgbClr val="000000"/>
                </a:solidFill>
                <a:latin typeface="Calibri" pitchFamily="34" charset="0"/>
              </a:rPr>
              <a:t>, is done first. In Rule 4, addition and subtraction are handled in the same way. Unless they occur within grouping symbols, </a:t>
            </a:r>
            <a:r>
              <a:rPr lang="en-US" b="1" dirty="0">
                <a:solidFill>
                  <a:srgbClr val="C00000"/>
                </a:solidFill>
                <a:latin typeface="Calibri" pitchFamily="34" charset="0"/>
              </a:rPr>
              <a:t>addition and subtraction are the last operations to be performed</a:t>
            </a:r>
            <a:r>
              <a:rPr lang="en-US" dirty="0">
                <a:solidFill>
                  <a:srgbClr val="000000"/>
                </a:solidFill>
                <a:latin typeface="Calibri" pitchFamily="34" charset="0"/>
              </a:rPr>
              <a:t>.</a:t>
            </a:r>
            <a:endParaRPr lang="en-US" dirty="0">
              <a:solidFill>
                <a:srgbClr val="00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066800" y="5028250"/>
            <a:ext cx="2683748" cy="523220"/>
          </a:xfrm>
          <a:prstGeom prst="rect">
            <a:avLst/>
          </a:prstGeom>
        </p:spPr>
        <p:txBody>
          <a:bodyPr wrap="none">
            <a:spAutoFit/>
          </a:bodyPr>
          <a:lstStyle/>
          <a:p>
            <a:r>
              <a:rPr lang="en-US" sz="2800" dirty="0">
                <a:solidFill>
                  <a:srgbClr val="000099"/>
                </a:solidFill>
              </a:rPr>
              <a:t>=          </a:t>
            </a:r>
            <a:r>
              <a:rPr lang="en-US" sz="2000" dirty="0">
                <a:solidFill>
                  <a:srgbClr val="000099"/>
                </a:solidFill>
              </a:rPr>
              <a:t> </a:t>
            </a:r>
            <a:r>
              <a:rPr lang="en-US" sz="2800" dirty="0">
                <a:solidFill>
                  <a:srgbClr val="000099"/>
                </a:solidFill>
              </a:rPr>
              <a:t>8          − 5</a:t>
            </a:r>
          </a:p>
        </p:txBody>
      </p:sp>
      <p:sp>
        <p:nvSpPr>
          <p:cNvPr id="16386"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solidFill>
                  <a:schemeClr val="accent1"/>
                </a:solidFill>
              </a:rPr>
              <a:t>Using the Order of Operations with Whole Numbers</a:t>
            </a:r>
          </a:p>
        </p:txBody>
      </p:sp>
      <p:sp>
        <p:nvSpPr>
          <p:cNvPr id="16387" name="Rectangle 3"/>
          <p:cNvSpPr>
            <a:spLocks noGrp="1"/>
          </p:cNvSpPr>
          <p:nvPr>
            <p:ph idx="1"/>
          </p:nvPr>
        </p:nvSpPr>
        <p:spPr>
          <a:xfrm>
            <a:off x="457200" y="1280160"/>
            <a:ext cx="8229600" cy="2301240"/>
          </a:xfrm>
          <a:prstGeom prst="rect">
            <a:avLst/>
          </a:prstGeom>
        </p:spPr>
        <p:txBody>
          <a:bodyPr/>
          <a:lstStyle/>
          <a:p>
            <a:pPr marL="0" indent="0" eaLnBrk="1" hangingPunct="1">
              <a:buFont typeface="Courier New" pitchFamily="49" charset="0"/>
              <a:buNone/>
            </a:pPr>
            <a:r>
              <a:rPr lang="en-US" i="0" dirty="0">
                <a:solidFill>
                  <a:schemeClr val="tx1"/>
                </a:solidFill>
              </a:rPr>
              <a:t>Simplify: </a:t>
            </a:r>
            <a:r>
              <a:rPr lang="en-US" i="0" dirty="0">
                <a:solidFill>
                  <a:srgbClr val="0000FF"/>
                </a:solidFill>
              </a:rPr>
              <a:t>14 ÷ 7 + 3 ⋅ 2 − 5</a:t>
            </a:r>
            <a:endParaRPr lang="en-US" i="0" dirty="0">
              <a:solidFill>
                <a:schemeClr val="tx1"/>
              </a:solidFill>
            </a:endParaRPr>
          </a:p>
          <a:p>
            <a:pPr marL="0" indent="0" eaLnBrk="1" hangingPunct="1">
              <a:spcBef>
                <a:spcPts val="0"/>
              </a:spcBef>
              <a:buFont typeface="Courier New" pitchFamily="49" charset="0"/>
              <a:buNone/>
            </a:pPr>
            <a:r>
              <a:rPr lang="en-US" b="1" i="0" dirty="0">
                <a:solidFill>
                  <a:schemeClr val="tx1"/>
                </a:solidFill>
              </a:rPr>
              <a:t>Solution</a:t>
            </a:r>
          </a:p>
          <a:p>
            <a:pPr marL="0" indent="0" eaLnBrk="1" hangingPunct="1">
              <a:spcBef>
                <a:spcPts val="0"/>
              </a:spcBef>
              <a:buFont typeface="Courier New" pitchFamily="49" charset="0"/>
              <a:buNone/>
            </a:pPr>
            <a:r>
              <a:rPr lang="en-US" i="0" dirty="0">
                <a:solidFill>
                  <a:schemeClr val="tx1"/>
                </a:solidFill>
              </a:rPr>
              <a:t>In this example there are no grouping symbols or exponents, so we begin with multiplication and division (left to right).</a:t>
            </a:r>
          </a:p>
        </p:txBody>
      </p:sp>
      <p:sp>
        <p:nvSpPr>
          <p:cNvPr id="5" name="Rectangle 4"/>
          <p:cNvSpPr/>
          <p:nvPr/>
        </p:nvSpPr>
        <p:spPr>
          <a:xfrm>
            <a:off x="3864739" y="4104785"/>
            <a:ext cx="4078039" cy="400110"/>
          </a:xfrm>
          <a:prstGeom prst="rect">
            <a:avLst/>
          </a:prstGeom>
        </p:spPr>
        <p:txBody>
          <a:bodyPr wrap="none">
            <a:spAutoFit/>
          </a:bodyPr>
          <a:lstStyle/>
          <a:p>
            <a:r>
              <a:rPr lang="en-US" sz="2000" dirty="0">
                <a:solidFill>
                  <a:srgbClr val="007E7E"/>
                </a:solidFill>
              </a:rPr>
              <a:t>Divide before multiplying in this case.</a:t>
            </a:r>
          </a:p>
        </p:txBody>
      </p:sp>
      <p:sp>
        <p:nvSpPr>
          <p:cNvPr id="6" name="Rectangle 5"/>
          <p:cNvSpPr/>
          <p:nvPr/>
        </p:nvSpPr>
        <p:spPr>
          <a:xfrm>
            <a:off x="3864739" y="4629662"/>
            <a:ext cx="4136261" cy="400110"/>
          </a:xfrm>
          <a:prstGeom prst="rect">
            <a:avLst/>
          </a:prstGeom>
        </p:spPr>
        <p:txBody>
          <a:bodyPr wrap="none">
            <a:spAutoFit/>
          </a:bodyPr>
          <a:lstStyle/>
          <a:p>
            <a:r>
              <a:rPr lang="en-US" sz="2000" dirty="0">
                <a:solidFill>
                  <a:srgbClr val="007E7E"/>
                </a:solidFill>
              </a:rPr>
              <a:t>Multiply before adding or subtracting.</a:t>
            </a:r>
          </a:p>
        </p:txBody>
      </p:sp>
      <p:sp>
        <p:nvSpPr>
          <p:cNvPr id="7" name="Rectangle 6"/>
          <p:cNvSpPr/>
          <p:nvPr/>
        </p:nvSpPr>
        <p:spPr>
          <a:xfrm>
            <a:off x="3864739" y="5088788"/>
            <a:ext cx="3847207" cy="400110"/>
          </a:xfrm>
          <a:prstGeom prst="rect">
            <a:avLst/>
          </a:prstGeom>
        </p:spPr>
        <p:txBody>
          <a:bodyPr wrap="none">
            <a:spAutoFit/>
          </a:bodyPr>
          <a:lstStyle/>
          <a:p>
            <a:r>
              <a:rPr lang="en-US" sz="2000" dirty="0">
                <a:solidFill>
                  <a:srgbClr val="007E7E"/>
                </a:solidFill>
              </a:rPr>
              <a:t>Add before subtracting in this case.</a:t>
            </a:r>
          </a:p>
        </p:txBody>
      </p:sp>
      <p:sp>
        <p:nvSpPr>
          <p:cNvPr id="8" name="Rectangle 7"/>
          <p:cNvSpPr/>
          <p:nvPr/>
        </p:nvSpPr>
        <p:spPr>
          <a:xfrm>
            <a:off x="3864739" y="5572065"/>
            <a:ext cx="1125629" cy="400110"/>
          </a:xfrm>
          <a:prstGeom prst="rect">
            <a:avLst/>
          </a:prstGeom>
        </p:spPr>
        <p:txBody>
          <a:bodyPr wrap="none">
            <a:spAutoFit/>
          </a:bodyPr>
          <a:lstStyle/>
          <a:p>
            <a:r>
              <a:rPr lang="en-US" sz="2000" dirty="0">
                <a:solidFill>
                  <a:srgbClr val="007E7E"/>
                </a:solidFill>
              </a:rPr>
              <a:t>Subtract.</a:t>
            </a:r>
          </a:p>
        </p:txBody>
      </p:sp>
      <p:sp>
        <p:nvSpPr>
          <p:cNvPr id="9" name="Rectangle 8"/>
          <p:cNvSpPr/>
          <p:nvPr/>
        </p:nvSpPr>
        <p:spPr>
          <a:xfrm>
            <a:off x="1190944" y="3528471"/>
            <a:ext cx="2574744" cy="523220"/>
          </a:xfrm>
          <a:prstGeom prst="rect">
            <a:avLst/>
          </a:prstGeom>
        </p:spPr>
        <p:txBody>
          <a:bodyPr wrap="none">
            <a:spAutoFit/>
          </a:bodyPr>
          <a:lstStyle/>
          <a:p>
            <a:r>
              <a:rPr lang="en-US" sz="2800" dirty="0">
                <a:solidFill>
                  <a:srgbClr val="0000FF"/>
                </a:solidFill>
              </a:rPr>
              <a:t>14 ÷ 7 + 3 ⋅ 2 − 5</a:t>
            </a:r>
            <a:endParaRPr lang="en-US" sz="2800" dirty="0"/>
          </a:p>
        </p:txBody>
      </p:sp>
      <p:sp>
        <p:nvSpPr>
          <p:cNvPr id="10" name="Rectangle 9"/>
          <p:cNvSpPr/>
          <p:nvPr/>
        </p:nvSpPr>
        <p:spPr>
          <a:xfrm>
            <a:off x="1066800" y="4053348"/>
            <a:ext cx="2699778" cy="523220"/>
          </a:xfrm>
          <a:prstGeom prst="rect">
            <a:avLst/>
          </a:prstGeom>
        </p:spPr>
        <p:txBody>
          <a:bodyPr wrap="none">
            <a:spAutoFit/>
          </a:bodyPr>
          <a:lstStyle/>
          <a:p>
            <a:r>
              <a:rPr lang="en-US" sz="2800" dirty="0">
                <a:solidFill>
                  <a:srgbClr val="000099"/>
                </a:solidFill>
              </a:rPr>
              <a:t>=    2     + 3 ⋅ 2 − 5</a:t>
            </a:r>
          </a:p>
        </p:txBody>
      </p:sp>
      <p:sp>
        <p:nvSpPr>
          <p:cNvPr id="14" name="Left Brace 13"/>
          <p:cNvSpPr/>
          <p:nvPr/>
        </p:nvSpPr>
        <p:spPr>
          <a:xfrm rot="16200000">
            <a:off x="1620982" y="3637844"/>
            <a:ext cx="152400" cy="76200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99"/>
              </a:solidFill>
            </a:endParaRPr>
          </a:p>
        </p:txBody>
      </p:sp>
      <p:sp>
        <p:nvSpPr>
          <p:cNvPr id="15" name="Rectangle 14"/>
          <p:cNvSpPr/>
          <p:nvPr/>
        </p:nvSpPr>
        <p:spPr>
          <a:xfrm>
            <a:off x="1066800" y="4553798"/>
            <a:ext cx="2719014" cy="523220"/>
          </a:xfrm>
          <a:prstGeom prst="rect">
            <a:avLst/>
          </a:prstGeom>
        </p:spPr>
        <p:txBody>
          <a:bodyPr wrap="none">
            <a:spAutoFit/>
          </a:bodyPr>
          <a:lstStyle/>
          <a:p>
            <a:r>
              <a:rPr lang="en-US" sz="2800" dirty="0">
                <a:solidFill>
                  <a:srgbClr val="000099"/>
                </a:solidFill>
              </a:rPr>
              <a:t>=    2     +    6   </a:t>
            </a:r>
            <a:r>
              <a:rPr lang="en-US" sz="2000" dirty="0">
                <a:solidFill>
                  <a:srgbClr val="000099"/>
                </a:solidFill>
              </a:rPr>
              <a:t> </a:t>
            </a:r>
            <a:r>
              <a:rPr lang="en-US" sz="2800" dirty="0">
                <a:solidFill>
                  <a:srgbClr val="000099"/>
                </a:solidFill>
              </a:rPr>
              <a:t>− 5</a:t>
            </a:r>
          </a:p>
        </p:txBody>
      </p:sp>
      <p:sp>
        <p:nvSpPr>
          <p:cNvPr id="16" name="Left Brace 15"/>
          <p:cNvSpPr/>
          <p:nvPr/>
        </p:nvSpPr>
        <p:spPr>
          <a:xfrm rot="16200000">
            <a:off x="2707872" y="4263045"/>
            <a:ext cx="163528" cy="606781"/>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99"/>
              </a:solidFill>
            </a:endParaRPr>
          </a:p>
        </p:txBody>
      </p:sp>
      <p:sp>
        <p:nvSpPr>
          <p:cNvPr id="17" name="Left Brace 16"/>
          <p:cNvSpPr/>
          <p:nvPr/>
        </p:nvSpPr>
        <p:spPr>
          <a:xfrm rot="16200000">
            <a:off x="2210694" y="4434348"/>
            <a:ext cx="122904" cy="121920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99"/>
              </a:solidFill>
            </a:endParaRPr>
          </a:p>
        </p:txBody>
      </p:sp>
      <p:sp>
        <p:nvSpPr>
          <p:cNvPr id="19" name="Rectangle 18"/>
          <p:cNvSpPr/>
          <p:nvPr/>
        </p:nvSpPr>
        <p:spPr>
          <a:xfrm>
            <a:off x="1066800" y="5530644"/>
            <a:ext cx="2047355" cy="523220"/>
          </a:xfrm>
          <a:prstGeom prst="rect">
            <a:avLst/>
          </a:prstGeom>
        </p:spPr>
        <p:txBody>
          <a:bodyPr wrap="none">
            <a:spAutoFit/>
          </a:bodyPr>
          <a:lstStyle/>
          <a:p>
            <a:r>
              <a:rPr lang="en-US" sz="2800" dirty="0">
                <a:solidFill>
                  <a:srgbClr val="000099"/>
                </a:solidFill>
              </a:rPr>
              <a:t>=</a:t>
            </a:r>
            <a:r>
              <a:rPr lang="en-US" sz="2800" dirty="0">
                <a:solidFill>
                  <a:srgbClr val="FF0000"/>
                </a:solidFill>
              </a:rPr>
              <a:t>                  </a:t>
            </a:r>
            <a:r>
              <a:rPr lang="en-US" sz="1000" dirty="0">
                <a:solidFill>
                  <a:srgbClr val="FF0000"/>
                </a:solidFill>
              </a:rPr>
              <a:t> </a:t>
            </a:r>
            <a:r>
              <a:rPr lang="en-US" sz="2800" dirty="0">
                <a:solidFill>
                  <a:srgbClr val="FF0000"/>
                </a:solidFill>
              </a:rPr>
              <a:t>3</a:t>
            </a:r>
          </a:p>
        </p:txBody>
      </p:sp>
      <p:sp>
        <p:nvSpPr>
          <p:cNvPr id="20" name="Left Brace 19"/>
          <p:cNvSpPr/>
          <p:nvPr/>
        </p:nvSpPr>
        <p:spPr>
          <a:xfrm rot="16200000">
            <a:off x="2807622" y="4832156"/>
            <a:ext cx="171489" cy="136914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8"/>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5" grpId="0"/>
      <p:bldP spid="6" grpId="0"/>
      <p:bldP spid="7" grpId="0"/>
      <p:bldP spid="8" grpId="0"/>
      <p:bldP spid="9" grpId="0"/>
      <p:bldP spid="10" grpId="0"/>
      <p:bldP spid="14" grpId="0" animBg="1"/>
      <p:bldP spid="15" grpId="0"/>
      <p:bldP spid="16" grpId="0" animBg="1"/>
      <p:bldP spid="17" grpId="0" animBg="1"/>
      <p:bldP spid="19" grpId="0"/>
      <p:bldP spid="2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6:</a:t>
            </a:r>
            <a:r>
              <a:rPr lang="en-US" dirty="0">
                <a:solidFill>
                  <a:schemeClr val="accent1"/>
                </a:solidFill>
              </a:rPr>
              <a:t> Using the Order of Operations with Whole Numbers </a:t>
            </a:r>
          </a:p>
        </p:txBody>
      </p:sp>
      <p:sp>
        <p:nvSpPr>
          <p:cNvPr id="17411" name="Rectangle 3"/>
          <p:cNvSpPr>
            <a:spLocks noGrp="1"/>
          </p:cNvSpPr>
          <p:nvPr>
            <p:ph idx="1"/>
          </p:nvPr>
        </p:nvSpPr>
        <p:spPr>
          <a:prstGeom prst="rect">
            <a:avLst/>
          </a:prstGeom>
        </p:spPr>
        <p:txBody>
          <a:bodyPr/>
          <a:lstStyle/>
          <a:p>
            <a:r>
              <a:rPr lang="en-US" i="0" dirty="0">
                <a:solidFill>
                  <a:schemeClr val="tx1"/>
                </a:solidFill>
              </a:rPr>
              <a:t>Simplify: </a:t>
            </a:r>
            <a:r>
              <a:rPr lang="en-US" i="0" dirty="0">
                <a:solidFill>
                  <a:srgbClr val="0000FF"/>
                </a:solidFill>
              </a:rPr>
              <a:t>2 </a:t>
            </a:r>
            <a:r>
              <a:rPr lang="en-US" dirty="0">
                <a:solidFill>
                  <a:srgbClr val="0000FF"/>
                </a:solidFill>
              </a:rPr>
              <a:t>·</a:t>
            </a:r>
            <a:r>
              <a:rPr lang="en-US" i="0" dirty="0">
                <a:solidFill>
                  <a:srgbClr val="0000FF"/>
                </a:solidFill>
              </a:rPr>
              <a:t> 3</a:t>
            </a:r>
            <a:r>
              <a:rPr lang="en-US" i="0" baseline="30000" dirty="0">
                <a:solidFill>
                  <a:srgbClr val="0000FF"/>
                </a:solidFill>
              </a:rPr>
              <a:t>2</a:t>
            </a:r>
            <a:r>
              <a:rPr lang="en-US" i="0" dirty="0">
                <a:solidFill>
                  <a:srgbClr val="0000FF"/>
                </a:solidFill>
              </a:rPr>
              <a:t> + 18 ÷ 3</a:t>
            </a:r>
            <a:r>
              <a:rPr lang="en-US" i="0" baseline="30000" dirty="0">
                <a:solidFill>
                  <a:srgbClr val="0000FF"/>
                </a:solidFill>
              </a:rPr>
              <a:t>2</a:t>
            </a:r>
            <a:endParaRPr lang="en-US" i="0" dirty="0">
              <a:solidFill>
                <a:schemeClr val="tx1"/>
              </a:solidFill>
            </a:endParaRPr>
          </a:p>
          <a:p>
            <a:pPr marL="0" indent="0" eaLnBrk="1" hangingPunct="1">
              <a:buFont typeface="Courier New" pitchFamily="49" charset="0"/>
              <a:buNone/>
            </a:pPr>
            <a:r>
              <a:rPr lang="en-US" b="1" i="0" dirty="0">
                <a:solidFill>
                  <a:schemeClr val="tx1"/>
                </a:solidFill>
              </a:rPr>
              <a:t>Solution</a:t>
            </a:r>
          </a:p>
        </p:txBody>
      </p:sp>
      <p:sp>
        <p:nvSpPr>
          <p:cNvPr id="5" name="Rectangle 4"/>
          <p:cNvSpPr/>
          <p:nvPr/>
        </p:nvSpPr>
        <p:spPr>
          <a:xfrm>
            <a:off x="1704572" y="2362200"/>
            <a:ext cx="2446504" cy="523220"/>
          </a:xfrm>
          <a:prstGeom prst="rect">
            <a:avLst/>
          </a:prstGeom>
        </p:spPr>
        <p:txBody>
          <a:bodyPr wrap="none">
            <a:spAutoFit/>
          </a:bodyPr>
          <a:lstStyle/>
          <a:p>
            <a:r>
              <a:rPr lang="en-US" sz="2800" dirty="0">
                <a:solidFill>
                  <a:srgbClr val="0000FF"/>
                </a:solidFill>
              </a:rPr>
              <a:t>2 </a:t>
            </a:r>
            <a:r>
              <a:rPr lang="en-US" sz="2800" dirty="0">
                <a:solidFill>
                  <a:srgbClr val="0000FF"/>
                </a:solidFill>
                <a:latin typeface="Calibri"/>
              </a:rPr>
              <a:t>·</a:t>
            </a:r>
            <a:r>
              <a:rPr lang="en-US" sz="2800" dirty="0">
                <a:solidFill>
                  <a:srgbClr val="0000FF"/>
                </a:solidFill>
              </a:rPr>
              <a:t> 3</a:t>
            </a:r>
            <a:r>
              <a:rPr lang="en-US" sz="2800" baseline="30000" dirty="0">
                <a:solidFill>
                  <a:srgbClr val="0000FF"/>
                </a:solidFill>
              </a:rPr>
              <a:t>2</a:t>
            </a:r>
            <a:r>
              <a:rPr lang="en-US" sz="2800" dirty="0">
                <a:solidFill>
                  <a:srgbClr val="0000FF"/>
                </a:solidFill>
              </a:rPr>
              <a:t>  +  18 ÷ 3</a:t>
            </a:r>
            <a:r>
              <a:rPr lang="en-US" sz="2800" baseline="30000" dirty="0">
                <a:solidFill>
                  <a:srgbClr val="0000FF"/>
                </a:solidFill>
              </a:rPr>
              <a:t>2</a:t>
            </a:r>
            <a:endParaRPr lang="en-US" sz="2800" baseline="30000" dirty="0"/>
          </a:p>
        </p:txBody>
      </p:sp>
      <p:sp>
        <p:nvSpPr>
          <p:cNvPr id="6" name="Rectangle 5"/>
          <p:cNvSpPr/>
          <p:nvPr/>
        </p:nvSpPr>
        <p:spPr>
          <a:xfrm>
            <a:off x="1302762" y="3083488"/>
            <a:ext cx="2727029" cy="523220"/>
          </a:xfrm>
          <a:prstGeom prst="rect">
            <a:avLst/>
          </a:prstGeom>
        </p:spPr>
        <p:txBody>
          <a:bodyPr wrap="none">
            <a:spAutoFit/>
          </a:bodyPr>
          <a:lstStyle/>
          <a:p>
            <a:r>
              <a:rPr lang="en-US" sz="2800" dirty="0">
                <a:solidFill>
                  <a:srgbClr val="000099"/>
                </a:solidFill>
              </a:rPr>
              <a:t>=   2 · 9   +  18 </a:t>
            </a:r>
            <a:r>
              <a:rPr lang="en-US" sz="2800" dirty="0">
                <a:solidFill>
                  <a:srgbClr val="000099"/>
                </a:solidFill>
                <a:sym typeface="Symbol"/>
              </a:rPr>
              <a:t></a:t>
            </a:r>
            <a:r>
              <a:rPr lang="en-US" sz="2800" dirty="0">
                <a:solidFill>
                  <a:srgbClr val="000099"/>
                </a:solidFill>
              </a:rPr>
              <a:t> 9</a:t>
            </a:r>
          </a:p>
        </p:txBody>
      </p:sp>
      <p:sp>
        <p:nvSpPr>
          <p:cNvPr id="7" name="Left Brace 6"/>
          <p:cNvSpPr/>
          <p:nvPr/>
        </p:nvSpPr>
        <p:spPr>
          <a:xfrm rot="16200000">
            <a:off x="2289193" y="2677628"/>
            <a:ext cx="151416" cy="395362"/>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8" name="Rectangle 7"/>
          <p:cNvSpPr/>
          <p:nvPr/>
        </p:nvSpPr>
        <p:spPr>
          <a:xfrm>
            <a:off x="1295400" y="3794760"/>
            <a:ext cx="2400016" cy="523220"/>
          </a:xfrm>
          <a:prstGeom prst="rect">
            <a:avLst/>
          </a:prstGeom>
        </p:spPr>
        <p:txBody>
          <a:bodyPr wrap="none">
            <a:spAutoFit/>
          </a:bodyPr>
          <a:lstStyle/>
          <a:p>
            <a:r>
              <a:rPr lang="en-US" sz="2800" dirty="0">
                <a:solidFill>
                  <a:srgbClr val="000099"/>
                </a:solidFill>
              </a:rPr>
              <a:t>=     18    +       2</a:t>
            </a:r>
          </a:p>
        </p:txBody>
      </p:sp>
      <p:sp>
        <p:nvSpPr>
          <p:cNvPr id="9" name="Rectangle 8"/>
          <p:cNvSpPr/>
          <p:nvPr/>
        </p:nvSpPr>
        <p:spPr>
          <a:xfrm>
            <a:off x="1295400" y="4363017"/>
            <a:ext cx="1792478" cy="523220"/>
          </a:xfrm>
          <a:prstGeom prst="rect">
            <a:avLst/>
          </a:prstGeom>
        </p:spPr>
        <p:txBody>
          <a:bodyPr wrap="none">
            <a:spAutoFit/>
          </a:bodyPr>
          <a:lstStyle/>
          <a:p>
            <a:r>
              <a:rPr lang="en-US" sz="2800" dirty="0">
                <a:solidFill>
                  <a:srgbClr val="000099"/>
                </a:solidFill>
              </a:rPr>
              <a:t>=</a:t>
            </a:r>
            <a:r>
              <a:rPr lang="en-US" sz="2800" dirty="0">
                <a:solidFill>
                  <a:srgbClr val="FF0000"/>
                </a:solidFill>
              </a:rPr>
              <a:t>             20</a:t>
            </a:r>
          </a:p>
        </p:txBody>
      </p:sp>
      <p:sp>
        <p:nvSpPr>
          <p:cNvPr id="10" name="Left Brace 9"/>
          <p:cNvSpPr/>
          <p:nvPr/>
        </p:nvSpPr>
        <p:spPr>
          <a:xfrm rot="16200000">
            <a:off x="3808107" y="2669078"/>
            <a:ext cx="152399" cy="41148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1" name="Left Brace 10"/>
          <p:cNvSpPr/>
          <p:nvPr/>
        </p:nvSpPr>
        <p:spPr>
          <a:xfrm rot="16200000">
            <a:off x="3348116" y="3254450"/>
            <a:ext cx="230027" cy="761999"/>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2" name="Left Brace 11"/>
          <p:cNvSpPr/>
          <p:nvPr/>
        </p:nvSpPr>
        <p:spPr>
          <a:xfrm rot="16200000">
            <a:off x="2702263" y="3515840"/>
            <a:ext cx="113415" cy="1616135"/>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3" name="Rectangle 12"/>
          <p:cNvSpPr/>
          <p:nvPr/>
        </p:nvSpPr>
        <p:spPr>
          <a:xfrm>
            <a:off x="4329038" y="3149633"/>
            <a:ext cx="4096314" cy="400110"/>
          </a:xfrm>
          <a:prstGeom prst="rect">
            <a:avLst/>
          </a:prstGeom>
        </p:spPr>
        <p:txBody>
          <a:bodyPr wrap="none">
            <a:spAutoFit/>
          </a:bodyPr>
          <a:lstStyle/>
          <a:p>
            <a:r>
              <a:rPr lang="en-US" sz="2000" dirty="0">
                <a:solidFill>
                  <a:srgbClr val="007E7E"/>
                </a:solidFill>
              </a:rPr>
              <a:t>Evaluate the exponential expressions.</a:t>
            </a:r>
          </a:p>
        </p:txBody>
      </p:sp>
      <p:sp>
        <p:nvSpPr>
          <p:cNvPr id="14" name="Rectangle 13"/>
          <p:cNvSpPr/>
          <p:nvPr/>
        </p:nvSpPr>
        <p:spPr>
          <a:xfrm>
            <a:off x="4329038" y="3824967"/>
            <a:ext cx="2954655" cy="400110"/>
          </a:xfrm>
          <a:prstGeom prst="rect">
            <a:avLst/>
          </a:prstGeom>
        </p:spPr>
        <p:txBody>
          <a:bodyPr wrap="none">
            <a:spAutoFit/>
          </a:bodyPr>
          <a:lstStyle/>
          <a:p>
            <a:r>
              <a:rPr lang="en-US" sz="2000" dirty="0">
                <a:solidFill>
                  <a:srgbClr val="007E7E"/>
                </a:solidFill>
              </a:rPr>
              <a:t>Multiply and divide.</a:t>
            </a:r>
            <a:r>
              <a:rPr lang="en-US" sz="2000" dirty="0">
                <a:solidFill>
                  <a:srgbClr val="008080"/>
                </a:solidFill>
              </a:rPr>
              <a:t>	</a:t>
            </a:r>
          </a:p>
        </p:txBody>
      </p:sp>
      <p:sp>
        <p:nvSpPr>
          <p:cNvPr id="15" name="Rectangle 14"/>
          <p:cNvSpPr/>
          <p:nvPr/>
        </p:nvSpPr>
        <p:spPr>
          <a:xfrm>
            <a:off x="4329038" y="4442052"/>
            <a:ext cx="667170" cy="400110"/>
          </a:xfrm>
          <a:prstGeom prst="rect">
            <a:avLst/>
          </a:prstGeom>
        </p:spPr>
        <p:txBody>
          <a:bodyPr wrap="none">
            <a:spAutoFit/>
          </a:bodyPr>
          <a:lstStyle/>
          <a:p>
            <a:r>
              <a:rPr lang="en-US" sz="2000" dirty="0">
                <a:solidFill>
                  <a:srgbClr val="007E7E"/>
                </a:solidFill>
              </a:rPr>
              <a:t>Add.</a:t>
            </a:r>
          </a:p>
        </p:txBody>
      </p:sp>
      <p:sp>
        <p:nvSpPr>
          <p:cNvPr id="16" name="Left Brace 15"/>
          <p:cNvSpPr/>
          <p:nvPr/>
        </p:nvSpPr>
        <p:spPr>
          <a:xfrm rot="16200000">
            <a:off x="1996970" y="3341368"/>
            <a:ext cx="223753" cy="581891"/>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animBg="1"/>
      <p:bldP spid="8" grpId="0"/>
      <p:bldP spid="9" grpId="0"/>
      <p:bldP spid="10" grpId="0" animBg="1"/>
      <p:bldP spid="11" grpId="0" animBg="1"/>
      <p:bldP spid="12" grpId="0" animBg="1"/>
      <p:bldP spid="13" grpId="0"/>
      <p:bldP spid="14" grpId="0"/>
      <p:bldP spid="15" grpId="0"/>
      <p:bldP spid="1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solidFill>
                  <a:schemeClr val="accent1"/>
                </a:solidFill>
              </a:rPr>
              <a:t>Using the Order of Operations with Whole Numbers</a:t>
            </a:r>
          </a:p>
        </p:txBody>
      </p:sp>
      <p:sp>
        <p:nvSpPr>
          <p:cNvPr id="18435" name="Rectangle 3"/>
          <p:cNvSpPr>
            <a:spLocks noGrp="1"/>
          </p:cNvSpPr>
          <p:nvPr>
            <p:ph idx="1"/>
          </p:nvPr>
        </p:nvSpPr>
        <p:spPr>
          <a:prstGeom prst="rect">
            <a:avLst/>
          </a:prstGeom>
        </p:spPr>
        <p:txBody>
          <a:bodyPr/>
          <a:lstStyle/>
          <a:p>
            <a:r>
              <a:rPr lang="en-US" dirty="0"/>
              <a:t>Simplify: </a:t>
            </a:r>
            <a:r>
              <a:rPr lang="en-US" i="0" dirty="0">
                <a:solidFill>
                  <a:schemeClr val="tx1"/>
                </a:solidFill>
              </a:rPr>
              <a:t> </a:t>
            </a:r>
            <a:r>
              <a:rPr lang="en-US" i="0" dirty="0">
                <a:solidFill>
                  <a:srgbClr val="0000FF"/>
                </a:solidFill>
              </a:rPr>
              <a:t>(6 + 2) + (8 + 1) ÷ 9</a:t>
            </a:r>
            <a:endParaRPr lang="en-US" i="0" dirty="0">
              <a:solidFill>
                <a:schemeClr val="tx1"/>
              </a:solidFill>
            </a:endParaRPr>
          </a:p>
          <a:p>
            <a:pPr eaLnBrk="1" hangingPunct="1">
              <a:buFont typeface="Courier New" pitchFamily="49" charset="0"/>
              <a:buNone/>
            </a:pPr>
            <a:r>
              <a:rPr lang="en-US" b="1" i="0" dirty="0">
                <a:solidFill>
                  <a:schemeClr val="tx1"/>
                </a:solidFill>
              </a:rPr>
              <a:t>Solution</a:t>
            </a:r>
          </a:p>
        </p:txBody>
      </p:sp>
      <p:sp>
        <p:nvSpPr>
          <p:cNvPr id="5" name="Rectangle 4"/>
          <p:cNvSpPr/>
          <p:nvPr/>
        </p:nvSpPr>
        <p:spPr>
          <a:xfrm>
            <a:off x="1447800" y="2438400"/>
            <a:ext cx="2906565" cy="523220"/>
          </a:xfrm>
          <a:prstGeom prst="rect">
            <a:avLst/>
          </a:prstGeom>
        </p:spPr>
        <p:txBody>
          <a:bodyPr wrap="none">
            <a:spAutoFit/>
          </a:bodyPr>
          <a:lstStyle/>
          <a:p>
            <a:r>
              <a:rPr lang="en-US" sz="2800" dirty="0">
                <a:solidFill>
                  <a:srgbClr val="0000FF"/>
                </a:solidFill>
              </a:rPr>
              <a:t>(6 + 2) + (8 + 1) ÷ 9</a:t>
            </a:r>
            <a:endParaRPr lang="en-US" sz="2800" dirty="0"/>
          </a:p>
        </p:txBody>
      </p:sp>
      <p:sp>
        <p:nvSpPr>
          <p:cNvPr id="6" name="Rectangle 5"/>
          <p:cNvSpPr/>
          <p:nvPr/>
        </p:nvSpPr>
        <p:spPr>
          <a:xfrm>
            <a:off x="1219200" y="3087676"/>
            <a:ext cx="3169457" cy="523220"/>
          </a:xfrm>
          <a:prstGeom prst="rect">
            <a:avLst/>
          </a:prstGeom>
        </p:spPr>
        <p:txBody>
          <a:bodyPr wrap="none">
            <a:spAutoFit/>
          </a:bodyPr>
          <a:lstStyle/>
          <a:p>
            <a:r>
              <a:rPr lang="en-US" sz="2800" dirty="0">
                <a:solidFill>
                  <a:srgbClr val="000099"/>
                </a:solidFill>
              </a:rPr>
              <a:t>=     8      +      9     </a:t>
            </a:r>
            <a:r>
              <a:rPr lang="en-US" sz="2800" dirty="0">
                <a:solidFill>
                  <a:srgbClr val="000099"/>
                </a:solidFill>
                <a:sym typeface="Symbol"/>
              </a:rPr>
              <a:t></a:t>
            </a:r>
            <a:r>
              <a:rPr lang="en-US" sz="2800" dirty="0">
                <a:solidFill>
                  <a:srgbClr val="000099"/>
                </a:solidFill>
              </a:rPr>
              <a:t> 9</a:t>
            </a:r>
          </a:p>
        </p:txBody>
      </p:sp>
      <p:sp>
        <p:nvSpPr>
          <p:cNvPr id="7" name="Left Brace 6"/>
          <p:cNvSpPr/>
          <p:nvPr/>
        </p:nvSpPr>
        <p:spPr>
          <a:xfrm rot="16200000">
            <a:off x="1904242" y="2597190"/>
            <a:ext cx="167550" cy="796416"/>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8" name="Rectangle 7"/>
          <p:cNvSpPr/>
          <p:nvPr/>
        </p:nvSpPr>
        <p:spPr>
          <a:xfrm>
            <a:off x="1219200" y="3758728"/>
            <a:ext cx="2789546" cy="523220"/>
          </a:xfrm>
          <a:prstGeom prst="rect">
            <a:avLst/>
          </a:prstGeom>
        </p:spPr>
        <p:txBody>
          <a:bodyPr wrap="none">
            <a:spAutoFit/>
          </a:bodyPr>
          <a:lstStyle/>
          <a:p>
            <a:r>
              <a:rPr lang="en-US" sz="2800" dirty="0">
                <a:solidFill>
                  <a:srgbClr val="000099"/>
                </a:solidFill>
              </a:rPr>
              <a:t>=     8      +            1</a:t>
            </a:r>
          </a:p>
        </p:txBody>
      </p:sp>
      <p:sp>
        <p:nvSpPr>
          <p:cNvPr id="9" name="Rectangle 8"/>
          <p:cNvSpPr/>
          <p:nvPr/>
        </p:nvSpPr>
        <p:spPr>
          <a:xfrm>
            <a:off x="1219200" y="4267200"/>
            <a:ext cx="1854995" cy="523220"/>
          </a:xfrm>
          <a:prstGeom prst="rect">
            <a:avLst/>
          </a:prstGeom>
        </p:spPr>
        <p:txBody>
          <a:bodyPr wrap="none">
            <a:spAutoFit/>
          </a:bodyPr>
          <a:lstStyle/>
          <a:p>
            <a:r>
              <a:rPr lang="en-US" sz="2800" dirty="0">
                <a:solidFill>
                  <a:srgbClr val="000099"/>
                </a:solidFill>
              </a:rPr>
              <a:t>=</a:t>
            </a:r>
            <a:r>
              <a:rPr lang="en-US" sz="2800" dirty="0">
                <a:solidFill>
                  <a:srgbClr val="FF0000"/>
                </a:solidFill>
              </a:rPr>
              <a:t>                9</a:t>
            </a:r>
          </a:p>
        </p:txBody>
      </p:sp>
      <p:sp>
        <p:nvSpPr>
          <p:cNvPr id="10" name="Left Brace 9"/>
          <p:cNvSpPr/>
          <p:nvPr/>
        </p:nvSpPr>
        <p:spPr>
          <a:xfrm rot="16200000">
            <a:off x="3622271" y="3214947"/>
            <a:ext cx="257695" cy="858982"/>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1" name="Left Brace 10"/>
          <p:cNvSpPr/>
          <p:nvPr/>
        </p:nvSpPr>
        <p:spPr>
          <a:xfrm rot="16200000">
            <a:off x="3160869" y="2570154"/>
            <a:ext cx="167550" cy="850488"/>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3" name="Left Brace 12"/>
          <p:cNvSpPr/>
          <p:nvPr/>
        </p:nvSpPr>
        <p:spPr>
          <a:xfrm rot="16200000">
            <a:off x="2806439" y="3299952"/>
            <a:ext cx="122904" cy="190500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4" name="Rectangle 13"/>
          <p:cNvSpPr/>
          <p:nvPr/>
        </p:nvSpPr>
        <p:spPr>
          <a:xfrm>
            <a:off x="5014440" y="3105090"/>
            <a:ext cx="3156505" cy="400110"/>
          </a:xfrm>
          <a:prstGeom prst="rect">
            <a:avLst/>
          </a:prstGeom>
        </p:spPr>
        <p:txBody>
          <a:bodyPr wrap="none">
            <a:spAutoFit/>
          </a:bodyPr>
          <a:lstStyle/>
          <a:p>
            <a:r>
              <a:rPr lang="en-US" sz="2000" dirty="0">
                <a:solidFill>
                  <a:srgbClr val="008080"/>
                </a:solidFill>
              </a:rPr>
              <a:t>Operate within parentheses.</a:t>
            </a:r>
          </a:p>
        </p:txBody>
      </p:sp>
      <p:sp>
        <p:nvSpPr>
          <p:cNvPr id="15" name="Rectangle 14"/>
          <p:cNvSpPr/>
          <p:nvPr/>
        </p:nvSpPr>
        <p:spPr>
          <a:xfrm>
            <a:off x="5014440" y="3811672"/>
            <a:ext cx="902811" cy="400110"/>
          </a:xfrm>
          <a:prstGeom prst="rect">
            <a:avLst/>
          </a:prstGeom>
        </p:spPr>
        <p:txBody>
          <a:bodyPr wrap="none">
            <a:spAutoFit/>
          </a:bodyPr>
          <a:lstStyle/>
          <a:p>
            <a:r>
              <a:rPr lang="en-US" sz="2000" dirty="0">
                <a:solidFill>
                  <a:srgbClr val="007E7E"/>
                </a:solidFill>
              </a:rPr>
              <a:t>Divide.</a:t>
            </a:r>
          </a:p>
        </p:txBody>
      </p:sp>
      <p:sp>
        <p:nvSpPr>
          <p:cNvPr id="16" name="Rectangle 15"/>
          <p:cNvSpPr/>
          <p:nvPr/>
        </p:nvSpPr>
        <p:spPr>
          <a:xfrm>
            <a:off x="5014440" y="4384964"/>
            <a:ext cx="667170" cy="400110"/>
          </a:xfrm>
          <a:prstGeom prst="rect">
            <a:avLst/>
          </a:prstGeom>
        </p:spPr>
        <p:txBody>
          <a:bodyPr wrap="none">
            <a:spAutoFit/>
          </a:bodyPr>
          <a:lstStyle/>
          <a:p>
            <a:r>
              <a:rPr lang="en-US" sz="2000" dirty="0">
                <a:solidFill>
                  <a:srgbClr val="007E7E"/>
                </a:solidFill>
              </a:rPr>
              <a:t>Add.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animBg="1"/>
      <p:bldP spid="8" grpId="0"/>
      <p:bldP spid="9" grpId="0"/>
      <p:bldP spid="10" grpId="0" animBg="1"/>
      <p:bldP spid="11" grpId="0" animBg="1"/>
      <p:bldP spid="13" grpId="0" animBg="1"/>
      <p:bldP spid="14" grpId="0"/>
      <p:bldP spid="15" grpId="0"/>
      <p:bldP spid="1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idx="1"/>
          </p:nvPr>
        </p:nvSpPr>
        <p:spPr>
          <a:xfrm>
            <a:off x="457200" y="1280160"/>
            <a:ext cx="8382000" cy="4572000"/>
          </a:xfrm>
          <a:prstGeom prst="rect">
            <a:avLst/>
          </a:prstGeom>
        </p:spPr>
        <p:txBody>
          <a:bodyPr/>
          <a:lstStyle/>
          <a:p>
            <a:r>
              <a:rPr lang="en-US" dirty="0">
                <a:solidFill>
                  <a:schemeClr val="tx1"/>
                </a:solidFill>
              </a:rPr>
              <a:t>Simplify:  </a:t>
            </a:r>
            <a:r>
              <a:rPr lang="en-US" i="0" dirty="0">
                <a:solidFill>
                  <a:srgbClr val="0000FF"/>
                </a:solidFill>
              </a:rPr>
              <a:t>30 ÷ 10 ⋅ 2</a:t>
            </a:r>
            <a:r>
              <a:rPr lang="en-US" i="0" baseline="30000" dirty="0">
                <a:solidFill>
                  <a:srgbClr val="0000FF"/>
                </a:solidFill>
              </a:rPr>
              <a:t>3</a:t>
            </a:r>
            <a:r>
              <a:rPr lang="en-US" i="0" dirty="0">
                <a:solidFill>
                  <a:srgbClr val="0000FF"/>
                </a:solidFill>
              </a:rPr>
              <a:t> + 3(6 − 2)</a:t>
            </a:r>
            <a:endParaRPr lang="en-US" i="0" dirty="0">
              <a:solidFill>
                <a:schemeClr val="tx1"/>
              </a:solidFill>
            </a:endParaRPr>
          </a:p>
          <a:p>
            <a:pPr eaLnBrk="1" hangingPunct="1">
              <a:buFont typeface="Courier New" pitchFamily="49" charset="0"/>
              <a:buNone/>
            </a:pPr>
            <a:r>
              <a:rPr lang="en-US" b="1" i="0" dirty="0">
                <a:solidFill>
                  <a:schemeClr val="tx1"/>
                </a:solidFill>
              </a:rPr>
              <a:t>Solution</a:t>
            </a:r>
          </a:p>
        </p:txBody>
      </p:sp>
      <p:sp>
        <p:nvSpPr>
          <p:cNvPr id="15" name="Rectangle 14"/>
          <p:cNvSpPr/>
          <p:nvPr/>
        </p:nvSpPr>
        <p:spPr>
          <a:xfrm>
            <a:off x="1295400" y="4807317"/>
            <a:ext cx="3073277" cy="523220"/>
          </a:xfrm>
          <a:prstGeom prst="rect">
            <a:avLst/>
          </a:prstGeom>
        </p:spPr>
        <p:txBody>
          <a:bodyPr wrap="none">
            <a:spAutoFit/>
          </a:bodyPr>
          <a:lstStyle/>
          <a:p>
            <a:r>
              <a:rPr lang="en-US" sz="2800" dirty="0">
                <a:solidFill>
                  <a:srgbClr val="000099"/>
                </a:solidFill>
              </a:rPr>
              <a:t>=          24     </a:t>
            </a:r>
            <a:r>
              <a:rPr lang="en-US" sz="2600" dirty="0">
                <a:solidFill>
                  <a:srgbClr val="000099"/>
                </a:solidFill>
              </a:rPr>
              <a:t>  </a:t>
            </a:r>
            <a:r>
              <a:rPr lang="en-US" sz="2800" dirty="0">
                <a:solidFill>
                  <a:srgbClr val="000099"/>
                </a:solidFill>
              </a:rPr>
              <a:t>+     12</a:t>
            </a:r>
          </a:p>
        </p:txBody>
      </p:sp>
      <p:sp>
        <p:nvSpPr>
          <p:cNvPr id="19458" name="Rectangle 2"/>
          <p:cNvSpPr>
            <a:spLocks noGrp="1"/>
          </p:cNvSpPr>
          <p:nvPr>
            <p:ph type="title"/>
          </p:nvPr>
        </p:nvSpPr>
        <p:spPr>
          <a:prstGeom prst="rect">
            <a:avLst/>
          </a:prstGeom>
        </p:spPr>
        <p:txBody>
          <a:bodyPr/>
          <a:lstStyle/>
          <a:p>
            <a:r>
              <a:rPr lang="en-US" sz="3200" dirty="0">
                <a:solidFill>
                  <a:schemeClr val="accent1"/>
                </a:solidFill>
              </a:rPr>
              <a:t>Example 8: </a:t>
            </a:r>
            <a:r>
              <a:rPr lang="en-US" dirty="0">
                <a:solidFill>
                  <a:schemeClr val="accent1"/>
                </a:solidFill>
              </a:rPr>
              <a:t>Using the Order of Operations with Whole Numbers</a:t>
            </a:r>
          </a:p>
        </p:txBody>
      </p:sp>
      <p:sp>
        <p:nvSpPr>
          <p:cNvPr id="5" name="Rectangle 4"/>
          <p:cNvSpPr/>
          <p:nvPr/>
        </p:nvSpPr>
        <p:spPr>
          <a:xfrm>
            <a:off x="1524000" y="2282537"/>
            <a:ext cx="3280065" cy="523220"/>
          </a:xfrm>
          <a:prstGeom prst="rect">
            <a:avLst/>
          </a:prstGeom>
        </p:spPr>
        <p:txBody>
          <a:bodyPr wrap="none">
            <a:spAutoFit/>
          </a:bodyPr>
          <a:lstStyle/>
          <a:p>
            <a:r>
              <a:rPr lang="en-US" sz="2800" dirty="0">
                <a:solidFill>
                  <a:srgbClr val="0000FF"/>
                </a:solidFill>
              </a:rPr>
              <a:t>30 ÷ 10 ⋅ 2</a:t>
            </a:r>
            <a:r>
              <a:rPr lang="en-US" sz="2800" baseline="30000" dirty="0">
                <a:solidFill>
                  <a:srgbClr val="0000FF"/>
                </a:solidFill>
              </a:rPr>
              <a:t>3</a:t>
            </a:r>
            <a:r>
              <a:rPr lang="en-US" sz="2800" dirty="0">
                <a:solidFill>
                  <a:srgbClr val="0000FF"/>
                </a:solidFill>
              </a:rPr>
              <a:t> + 3(6 − 2)</a:t>
            </a:r>
            <a:endParaRPr lang="en-US" sz="2800" dirty="0"/>
          </a:p>
        </p:txBody>
      </p:sp>
      <p:sp>
        <p:nvSpPr>
          <p:cNvPr id="6" name="Rectangle 5"/>
          <p:cNvSpPr/>
          <p:nvPr/>
        </p:nvSpPr>
        <p:spPr>
          <a:xfrm>
            <a:off x="1274368" y="2931813"/>
            <a:ext cx="3179075" cy="523220"/>
          </a:xfrm>
          <a:prstGeom prst="rect">
            <a:avLst/>
          </a:prstGeom>
        </p:spPr>
        <p:txBody>
          <a:bodyPr wrap="none">
            <a:spAutoFit/>
          </a:bodyPr>
          <a:lstStyle/>
          <a:p>
            <a:r>
              <a:rPr lang="en-US" sz="2800" dirty="0">
                <a:solidFill>
                  <a:srgbClr val="000099"/>
                </a:solidFill>
              </a:rPr>
              <a:t>= 30 ÷ 10 ⋅ 2</a:t>
            </a:r>
            <a:r>
              <a:rPr lang="en-US" sz="2800" baseline="30000" dirty="0">
                <a:solidFill>
                  <a:srgbClr val="000099"/>
                </a:solidFill>
              </a:rPr>
              <a:t>3</a:t>
            </a:r>
            <a:r>
              <a:rPr lang="en-US" sz="2800" dirty="0">
                <a:solidFill>
                  <a:srgbClr val="000099"/>
                </a:solidFill>
              </a:rPr>
              <a:t> +   3(4)</a:t>
            </a:r>
          </a:p>
        </p:txBody>
      </p:sp>
      <p:sp>
        <p:nvSpPr>
          <p:cNvPr id="7" name="Left Brace 6"/>
          <p:cNvSpPr/>
          <p:nvPr/>
        </p:nvSpPr>
        <p:spPr>
          <a:xfrm rot="16200000">
            <a:off x="2979376" y="3296041"/>
            <a:ext cx="137248" cy="30480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8" name="Rectangle 7"/>
          <p:cNvSpPr/>
          <p:nvPr/>
        </p:nvSpPr>
        <p:spPr>
          <a:xfrm>
            <a:off x="1274368" y="3602865"/>
            <a:ext cx="3220753" cy="523220"/>
          </a:xfrm>
          <a:prstGeom prst="rect">
            <a:avLst/>
          </a:prstGeom>
        </p:spPr>
        <p:txBody>
          <a:bodyPr wrap="none">
            <a:spAutoFit/>
          </a:bodyPr>
          <a:lstStyle/>
          <a:p>
            <a:r>
              <a:rPr lang="en-US" sz="2800" dirty="0">
                <a:solidFill>
                  <a:srgbClr val="000099"/>
                </a:solidFill>
              </a:rPr>
              <a:t>= 30 ÷ 10 ⋅ 8 </a:t>
            </a:r>
            <a:r>
              <a:rPr lang="en-US" sz="2000" dirty="0">
                <a:solidFill>
                  <a:srgbClr val="000099"/>
                </a:solidFill>
              </a:rPr>
              <a:t>  </a:t>
            </a:r>
            <a:r>
              <a:rPr lang="en-US" sz="2800" dirty="0">
                <a:solidFill>
                  <a:srgbClr val="000099"/>
                </a:solidFill>
              </a:rPr>
              <a:t>+   3(4)</a:t>
            </a:r>
          </a:p>
        </p:txBody>
      </p:sp>
      <p:sp>
        <p:nvSpPr>
          <p:cNvPr id="9" name="Rectangle 8"/>
          <p:cNvSpPr/>
          <p:nvPr/>
        </p:nvSpPr>
        <p:spPr>
          <a:xfrm>
            <a:off x="1295400" y="5334000"/>
            <a:ext cx="2282997" cy="523220"/>
          </a:xfrm>
          <a:prstGeom prst="rect">
            <a:avLst/>
          </a:prstGeom>
        </p:spPr>
        <p:txBody>
          <a:bodyPr wrap="none">
            <a:spAutoFit/>
          </a:bodyPr>
          <a:lstStyle/>
          <a:p>
            <a:r>
              <a:rPr lang="en-US" sz="2800" dirty="0">
                <a:solidFill>
                  <a:srgbClr val="000099"/>
                </a:solidFill>
              </a:rPr>
              <a:t>=</a:t>
            </a:r>
            <a:r>
              <a:rPr lang="en-US" sz="2800" dirty="0">
                <a:solidFill>
                  <a:srgbClr val="FF0000"/>
                </a:solidFill>
              </a:rPr>
              <a:t>                   36</a:t>
            </a:r>
          </a:p>
        </p:txBody>
      </p:sp>
      <p:sp>
        <p:nvSpPr>
          <p:cNvPr id="10" name="Left Brace 9"/>
          <p:cNvSpPr/>
          <p:nvPr/>
        </p:nvSpPr>
        <p:spPr>
          <a:xfrm rot="16200000">
            <a:off x="2043882" y="3625871"/>
            <a:ext cx="181896" cy="1034844"/>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1" name="Left Brace 10"/>
          <p:cNvSpPr/>
          <p:nvPr/>
        </p:nvSpPr>
        <p:spPr>
          <a:xfrm rot="16200000">
            <a:off x="3167058" y="4455532"/>
            <a:ext cx="163665" cy="1731818"/>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2" name="Left Brace 11"/>
          <p:cNvSpPr/>
          <p:nvPr/>
        </p:nvSpPr>
        <p:spPr>
          <a:xfrm rot="16200000">
            <a:off x="4023852" y="2299745"/>
            <a:ext cx="181896" cy="106680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3" name="Rectangle 12"/>
          <p:cNvSpPr/>
          <p:nvPr/>
        </p:nvSpPr>
        <p:spPr>
          <a:xfrm>
            <a:off x="1300901" y="4273917"/>
            <a:ext cx="3147015" cy="523220"/>
          </a:xfrm>
          <a:prstGeom prst="rect">
            <a:avLst/>
          </a:prstGeom>
        </p:spPr>
        <p:txBody>
          <a:bodyPr wrap="none">
            <a:spAutoFit/>
          </a:bodyPr>
          <a:lstStyle/>
          <a:p>
            <a:r>
              <a:rPr lang="en-US" sz="2800" dirty="0">
                <a:solidFill>
                  <a:srgbClr val="000099"/>
                </a:solidFill>
              </a:rPr>
              <a:t>=      3      </a:t>
            </a:r>
            <a:r>
              <a:rPr lang="en-US" dirty="0">
                <a:solidFill>
                  <a:srgbClr val="000099"/>
                </a:solidFill>
              </a:rPr>
              <a:t> </a:t>
            </a:r>
            <a:r>
              <a:rPr lang="en-US" sz="2800" dirty="0">
                <a:solidFill>
                  <a:srgbClr val="000099"/>
                </a:solidFill>
              </a:rPr>
              <a:t>⋅ 8  +   3(4)</a:t>
            </a:r>
          </a:p>
        </p:txBody>
      </p:sp>
      <p:sp>
        <p:nvSpPr>
          <p:cNvPr id="14" name="Left Brace 13"/>
          <p:cNvSpPr/>
          <p:nvPr/>
        </p:nvSpPr>
        <p:spPr>
          <a:xfrm rot="16200000">
            <a:off x="2453464" y="4335132"/>
            <a:ext cx="189216" cy="949540"/>
          </a:xfrm>
          <a:prstGeom prst="leftBrace">
            <a:avLst>
              <a:gd name="adj1" fmla="val 8333"/>
              <a:gd name="adj2" fmla="val 50000"/>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6" name="Left Brace 15"/>
          <p:cNvSpPr/>
          <p:nvPr/>
        </p:nvSpPr>
        <p:spPr>
          <a:xfrm rot="16200000">
            <a:off x="3893703" y="4596822"/>
            <a:ext cx="162448" cy="452928"/>
          </a:xfrm>
          <a:prstGeom prst="leftBrace">
            <a:avLst>
              <a:gd name="adj1" fmla="val 8333"/>
              <a:gd name="adj2" fmla="val 50000"/>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7" name="Rectangle 16"/>
          <p:cNvSpPr/>
          <p:nvPr/>
        </p:nvSpPr>
        <p:spPr>
          <a:xfrm>
            <a:off x="4953000" y="2983085"/>
            <a:ext cx="3156505" cy="400110"/>
          </a:xfrm>
          <a:prstGeom prst="rect">
            <a:avLst/>
          </a:prstGeom>
        </p:spPr>
        <p:txBody>
          <a:bodyPr wrap="none">
            <a:spAutoFit/>
          </a:bodyPr>
          <a:lstStyle/>
          <a:p>
            <a:r>
              <a:rPr lang="en-US" sz="2000" dirty="0">
                <a:solidFill>
                  <a:srgbClr val="007E7E"/>
                </a:solidFill>
              </a:rPr>
              <a:t>Operate within parentheses.</a:t>
            </a:r>
          </a:p>
        </p:txBody>
      </p:sp>
      <p:sp>
        <p:nvSpPr>
          <p:cNvPr id="18" name="Rectangle 17"/>
          <p:cNvSpPr/>
          <p:nvPr/>
        </p:nvSpPr>
        <p:spPr>
          <a:xfrm>
            <a:off x="4953000" y="3635027"/>
            <a:ext cx="3993573" cy="400110"/>
          </a:xfrm>
          <a:prstGeom prst="rect">
            <a:avLst/>
          </a:prstGeom>
        </p:spPr>
        <p:txBody>
          <a:bodyPr wrap="square">
            <a:spAutoFit/>
          </a:bodyPr>
          <a:lstStyle/>
          <a:p>
            <a:r>
              <a:rPr lang="en-US" sz="2000" dirty="0">
                <a:solidFill>
                  <a:srgbClr val="007E7E"/>
                </a:solidFill>
              </a:rPr>
              <a:t>Evaluate the exponential expression.</a:t>
            </a:r>
          </a:p>
        </p:txBody>
      </p:sp>
      <p:sp>
        <p:nvSpPr>
          <p:cNvPr id="19" name="Rectangle 18"/>
          <p:cNvSpPr/>
          <p:nvPr/>
        </p:nvSpPr>
        <p:spPr>
          <a:xfrm>
            <a:off x="4953000" y="4325189"/>
            <a:ext cx="902811" cy="400110"/>
          </a:xfrm>
          <a:prstGeom prst="rect">
            <a:avLst/>
          </a:prstGeom>
        </p:spPr>
        <p:txBody>
          <a:bodyPr wrap="none">
            <a:spAutoFit/>
          </a:bodyPr>
          <a:lstStyle/>
          <a:p>
            <a:r>
              <a:rPr lang="en-US" sz="2000" dirty="0">
                <a:solidFill>
                  <a:srgbClr val="007E7E"/>
                </a:solidFill>
              </a:rPr>
              <a:t>Divide.</a:t>
            </a:r>
          </a:p>
        </p:txBody>
      </p:sp>
      <p:sp>
        <p:nvSpPr>
          <p:cNvPr id="20" name="Rectangle 19"/>
          <p:cNvSpPr/>
          <p:nvPr/>
        </p:nvSpPr>
        <p:spPr>
          <a:xfrm>
            <a:off x="4953000" y="4873337"/>
            <a:ext cx="2667000" cy="400110"/>
          </a:xfrm>
          <a:prstGeom prst="rect">
            <a:avLst/>
          </a:prstGeom>
        </p:spPr>
        <p:txBody>
          <a:bodyPr wrap="square">
            <a:spAutoFit/>
          </a:bodyPr>
          <a:lstStyle/>
          <a:p>
            <a:r>
              <a:rPr lang="en-US" sz="2000" dirty="0">
                <a:solidFill>
                  <a:srgbClr val="007E7E"/>
                </a:solidFill>
              </a:rPr>
              <a:t>Multiply each part.</a:t>
            </a:r>
          </a:p>
        </p:txBody>
      </p:sp>
      <p:sp>
        <p:nvSpPr>
          <p:cNvPr id="21" name="Rectangle 20"/>
          <p:cNvSpPr/>
          <p:nvPr/>
        </p:nvSpPr>
        <p:spPr>
          <a:xfrm>
            <a:off x="4953000" y="5379720"/>
            <a:ext cx="667170" cy="400110"/>
          </a:xfrm>
          <a:prstGeom prst="rect">
            <a:avLst/>
          </a:prstGeom>
        </p:spPr>
        <p:txBody>
          <a:bodyPr wrap="none">
            <a:spAutoFit/>
          </a:bodyPr>
          <a:lstStyle/>
          <a:p>
            <a:r>
              <a:rPr lang="en-US" sz="2000" dirty="0">
                <a:solidFill>
                  <a:srgbClr val="007E7E"/>
                </a:solidFill>
              </a:rPr>
              <a:t>Add.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5" grpId="0"/>
      <p:bldP spid="6" grpId="0"/>
      <p:bldP spid="7" grpId="0" animBg="1"/>
      <p:bldP spid="8" grpId="0"/>
      <p:bldP spid="9" grpId="0"/>
      <p:bldP spid="10" grpId="0" animBg="1"/>
      <p:bldP spid="11" grpId="0" animBg="1"/>
      <p:bldP spid="12" grpId="0" animBg="1"/>
      <p:bldP spid="13" grpId="0"/>
      <p:bldP spid="14" grpId="0" animBg="1"/>
      <p:bldP spid="16" grpId="0" animBg="1"/>
      <p:bldP spid="17" grpId="0"/>
      <p:bldP spid="18" grpId="0"/>
      <p:bldP spid="19" grpId="0"/>
      <p:bldP spid="20" grpId="0"/>
      <p:bldP spid="2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pPr eaLnBrk="1" hangingPunct="1"/>
            <a:r>
              <a:rPr lang="en-US" sz="3200" dirty="0">
                <a:solidFill>
                  <a:schemeClr val="accent1"/>
                </a:solidFill>
              </a:rPr>
              <a:t>Objectives</a:t>
            </a:r>
          </a:p>
        </p:txBody>
      </p:sp>
      <p:sp>
        <p:nvSpPr>
          <p:cNvPr id="5123" name="Content Placeholder 2"/>
          <p:cNvSpPr>
            <a:spLocks noGrp="1"/>
          </p:cNvSpPr>
          <p:nvPr>
            <p:ph idx="1"/>
          </p:nvPr>
        </p:nvSpPr>
        <p:spPr>
          <a:prstGeom prst="rect">
            <a:avLst/>
          </a:prstGeom>
        </p:spPr>
        <p:txBody>
          <a:bodyPr>
            <a:normAutofit/>
          </a:bodyPr>
          <a:lstStyle/>
          <a:p>
            <a:pPr marL="338328" indent="-338328">
              <a:buFont typeface="Courier New" pitchFamily="49" charset="0"/>
              <a:buChar char="o"/>
            </a:pPr>
            <a:r>
              <a:rPr lang="en-US" dirty="0"/>
              <a:t>Identify the base and exponent in an exponential expression.</a:t>
            </a:r>
            <a:endParaRPr lang="en-US" i="0" dirty="0">
              <a:solidFill>
                <a:schemeClr val="tx1"/>
              </a:solidFill>
            </a:endParaRPr>
          </a:p>
          <a:p>
            <a:pPr marL="338328" indent="-338328">
              <a:buFont typeface="Courier New" pitchFamily="49" charset="0"/>
              <a:buChar char="o"/>
            </a:pPr>
            <a:r>
              <a:rPr lang="en-US" dirty="0"/>
              <a:t>Evaluate expressions with exponents.</a:t>
            </a:r>
            <a:endParaRPr lang="en-US" i="0" dirty="0">
              <a:solidFill>
                <a:schemeClr val="tx1"/>
              </a:solidFill>
            </a:endParaRPr>
          </a:p>
          <a:p>
            <a:pPr marL="338328" indent="-338328">
              <a:buFont typeface="Courier New" pitchFamily="49" charset="0"/>
              <a:buChar char="o"/>
            </a:pPr>
            <a:r>
              <a:rPr lang="en-US" dirty="0"/>
              <a:t>Evaluate expressions with 1 and 0 as exponents.</a:t>
            </a:r>
            <a:endParaRPr lang="en-US" i="0" dirty="0">
              <a:solidFill>
                <a:schemeClr val="tx1"/>
              </a:solidFill>
            </a:endParaRPr>
          </a:p>
          <a:p>
            <a:pPr marL="338328" indent="-338328">
              <a:buFont typeface="Courier New" pitchFamily="49" charset="0"/>
              <a:buChar char="o"/>
            </a:pPr>
            <a:r>
              <a:rPr lang="en-US" dirty="0"/>
              <a:t>Use the order of operations to simplify expressions containing whole numbers. </a:t>
            </a:r>
          </a:p>
          <a:p>
            <a:pPr marL="338328" indent="-338328">
              <a:buFont typeface="Courier New" pitchFamily="49" charset="0"/>
              <a:buChar char="o"/>
            </a:pPr>
            <a:r>
              <a:rPr lang="en-US" dirty="0">
                <a:solidFill>
                  <a:schemeClr val="tx1"/>
                </a:solidFill>
              </a:rPr>
              <a:t>Check for divisibility by using the tests for  2, 3, 4, 5, 6, 9, and 10.</a:t>
            </a:r>
          </a:p>
          <a:p>
            <a:pPr marL="338328" indent="-338328">
              <a:buFont typeface="Courier New" pitchFamily="49" charset="0"/>
              <a:buChar char="o"/>
            </a:pPr>
            <a:endParaRPr lang="en-US" dirty="0"/>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solidFill>
                  <a:schemeClr val="accent1"/>
                </a:solidFill>
              </a:rPr>
              <a:t>Using the Order of Operations with Whole Numbers</a:t>
            </a:r>
          </a:p>
        </p:txBody>
      </p:sp>
      <p:sp>
        <p:nvSpPr>
          <p:cNvPr id="20483" name="Rectangle 3"/>
          <p:cNvSpPr>
            <a:spLocks noGrp="1"/>
          </p:cNvSpPr>
          <p:nvPr>
            <p:ph idx="1"/>
          </p:nvPr>
        </p:nvSpPr>
        <p:spPr>
          <a:prstGeom prst="rect">
            <a:avLst/>
          </a:prstGeom>
        </p:spPr>
        <p:txBody>
          <a:bodyPr/>
          <a:lstStyle/>
          <a:p>
            <a:r>
              <a:rPr lang="en-US" dirty="0"/>
              <a:t>Simplify: </a:t>
            </a:r>
            <a:r>
              <a:rPr lang="en-US" i="0" dirty="0">
                <a:solidFill>
                  <a:schemeClr val="tx1"/>
                </a:solidFill>
              </a:rPr>
              <a:t> </a:t>
            </a:r>
            <a:r>
              <a:rPr lang="en-US" i="0" dirty="0">
                <a:solidFill>
                  <a:srgbClr val="0000FF"/>
                </a:solidFill>
              </a:rPr>
              <a:t>2[5</a:t>
            </a:r>
            <a:r>
              <a:rPr lang="en-US" i="0" baseline="30000" dirty="0">
                <a:solidFill>
                  <a:srgbClr val="0000FF"/>
                </a:solidFill>
              </a:rPr>
              <a:t>2</a:t>
            </a:r>
            <a:r>
              <a:rPr lang="en-US" i="0" dirty="0">
                <a:solidFill>
                  <a:srgbClr val="0000FF"/>
                </a:solidFill>
              </a:rPr>
              <a:t> + (2 ⋅ 3</a:t>
            </a:r>
            <a:r>
              <a:rPr lang="en-US" i="0" baseline="30000" dirty="0">
                <a:solidFill>
                  <a:srgbClr val="0000FF"/>
                </a:solidFill>
              </a:rPr>
              <a:t>2</a:t>
            </a:r>
            <a:r>
              <a:rPr lang="en-US" i="0" dirty="0">
                <a:solidFill>
                  <a:srgbClr val="0000FF"/>
                </a:solidFill>
              </a:rPr>
              <a:t> − 10)]</a:t>
            </a:r>
            <a:r>
              <a:rPr lang="en-US" i="0" dirty="0">
                <a:solidFill>
                  <a:schemeClr val="tx1"/>
                </a:solidFill>
              </a:rPr>
              <a:t> </a:t>
            </a:r>
          </a:p>
          <a:p>
            <a:pPr eaLnBrk="1" hangingPunct="1">
              <a:buFont typeface="Courier New" pitchFamily="49" charset="0"/>
              <a:buNone/>
            </a:pPr>
            <a:r>
              <a:rPr lang="en-US" b="1" i="0" dirty="0">
                <a:solidFill>
                  <a:schemeClr val="tx1"/>
                </a:solidFill>
              </a:rPr>
              <a:t>Solution</a:t>
            </a:r>
          </a:p>
        </p:txBody>
      </p:sp>
      <p:sp>
        <p:nvSpPr>
          <p:cNvPr id="5" name="Rectangle 4"/>
          <p:cNvSpPr/>
          <p:nvPr/>
        </p:nvSpPr>
        <p:spPr>
          <a:xfrm>
            <a:off x="1858296" y="2099536"/>
            <a:ext cx="2914580" cy="523220"/>
          </a:xfrm>
          <a:prstGeom prst="rect">
            <a:avLst/>
          </a:prstGeom>
        </p:spPr>
        <p:txBody>
          <a:bodyPr wrap="none">
            <a:spAutoFit/>
          </a:bodyPr>
          <a:lstStyle/>
          <a:p>
            <a:r>
              <a:rPr lang="en-US" sz="2800" dirty="0">
                <a:solidFill>
                  <a:srgbClr val="0000FF"/>
                </a:solidFill>
              </a:rPr>
              <a:t>2[5</a:t>
            </a:r>
            <a:r>
              <a:rPr lang="en-US" sz="2800" baseline="30000" dirty="0">
                <a:solidFill>
                  <a:srgbClr val="0000FF"/>
                </a:solidFill>
              </a:rPr>
              <a:t>2</a:t>
            </a:r>
            <a:r>
              <a:rPr lang="en-US" sz="2800" dirty="0">
                <a:solidFill>
                  <a:srgbClr val="0000FF"/>
                </a:solidFill>
              </a:rPr>
              <a:t> + (2 ⋅ 3</a:t>
            </a:r>
            <a:r>
              <a:rPr lang="en-US" sz="2800" baseline="30000" dirty="0">
                <a:solidFill>
                  <a:srgbClr val="0000FF"/>
                </a:solidFill>
              </a:rPr>
              <a:t>2</a:t>
            </a:r>
            <a:r>
              <a:rPr lang="en-US" sz="2800" dirty="0">
                <a:solidFill>
                  <a:srgbClr val="0000FF"/>
                </a:solidFill>
              </a:rPr>
              <a:t> − 10)]</a:t>
            </a:r>
            <a:endParaRPr lang="en-US" sz="2800" dirty="0"/>
          </a:p>
        </p:txBody>
      </p:sp>
      <p:sp>
        <p:nvSpPr>
          <p:cNvPr id="6" name="Rectangle 5"/>
          <p:cNvSpPr/>
          <p:nvPr/>
        </p:nvSpPr>
        <p:spPr>
          <a:xfrm>
            <a:off x="1555173" y="2799100"/>
            <a:ext cx="3114955" cy="523220"/>
          </a:xfrm>
          <a:prstGeom prst="rect">
            <a:avLst/>
          </a:prstGeom>
        </p:spPr>
        <p:txBody>
          <a:bodyPr wrap="none">
            <a:spAutoFit/>
          </a:bodyPr>
          <a:lstStyle/>
          <a:p>
            <a:r>
              <a:rPr lang="en-US" sz="2800" dirty="0">
                <a:solidFill>
                  <a:srgbClr val="000099"/>
                </a:solidFill>
              </a:rPr>
              <a:t>= 2[25 + (2 ⋅ 9 − 10)]</a:t>
            </a:r>
          </a:p>
        </p:txBody>
      </p:sp>
      <p:sp>
        <p:nvSpPr>
          <p:cNvPr id="7" name="Left Brace 6"/>
          <p:cNvSpPr/>
          <p:nvPr/>
        </p:nvSpPr>
        <p:spPr>
          <a:xfrm rot="16200000">
            <a:off x="2267654" y="2492276"/>
            <a:ext cx="137248" cy="30480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8" name="Left Brace 7"/>
          <p:cNvSpPr/>
          <p:nvPr/>
        </p:nvSpPr>
        <p:spPr>
          <a:xfrm rot="16200000">
            <a:off x="3470117" y="3520686"/>
            <a:ext cx="181896" cy="1034844"/>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9" name="Left Brace 8"/>
          <p:cNvSpPr/>
          <p:nvPr/>
        </p:nvSpPr>
        <p:spPr>
          <a:xfrm rot="16200000">
            <a:off x="3502385" y="2445573"/>
            <a:ext cx="137248" cy="30480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0" name="Left Brace 9"/>
          <p:cNvSpPr/>
          <p:nvPr/>
        </p:nvSpPr>
        <p:spPr>
          <a:xfrm rot="16200000">
            <a:off x="3252319" y="3038467"/>
            <a:ext cx="76288" cy="57316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1" name="Rectangle 10"/>
          <p:cNvSpPr/>
          <p:nvPr/>
        </p:nvSpPr>
        <p:spPr>
          <a:xfrm>
            <a:off x="1569921" y="3454420"/>
            <a:ext cx="2850460" cy="523220"/>
          </a:xfrm>
          <a:prstGeom prst="rect">
            <a:avLst/>
          </a:prstGeom>
        </p:spPr>
        <p:txBody>
          <a:bodyPr wrap="none">
            <a:spAutoFit/>
          </a:bodyPr>
          <a:lstStyle/>
          <a:p>
            <a:r>
              <a:rPr lang="en-US" sz="2800" dirty="0">
                <a:solidFill>
                  <a:srgbClr val="000099"/>
                </a:solidFill>
              </a:rPr>
              <a:t>= 2[25 + (18 − 10)]</a:t>
            </a:r>
          </a:p>
        </p:txBody>
      </p:sp>
      <p:sp>
        <p:nvSpPr>
          <p:cNvPr id="12" name="Left Brace 11"/>
          <p:cNvSpPr/>
          <p:nvPr/>
        </p:nvSpPr>
        <p:spPr>
          <a:xfrm rot="16200000">
            <a:off x="2752005" y="4031673"/>
            <a:ext cx="289560" cy="146304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3" name="Rectangle 12"/>
          <p:cNvSpPr/>
          <p:nvPr/>
        </p:nvSpPr>
        <p:spPr>
          <a:xfrm>
            <a:off x="1570905" y="4140220"/>
            <a:ext cx="2310248" cy="523220"/>
          </a:xfrm>
          <a:prstGeom prst="rect">
            <a:avLst/>
          </a:prstGeom>
        </p:spPr>
        <p:txBody>
          <a:bodyPr wrap="none">
            <a:spAutoFit/>
          </a:bodyPr>
          <a:lstStyle/>
          <a:p>
            <a:r>
              <a:rPr lang="en-US" sz="2800" dirty="0">
                <a:solidFill>
                  <a:srgbClr val="000099"/>
                </a:solidFill>
              </a:rPr>
              <a:t>= 2(25 +        8)</a:t>
            </a:r>
          </a:p>
        </p:txBody>
      </p:sp>
      <p:sp>
        <p:nvSpPr>
          <p:cNvPr id="14" name="Rectangle 13"/>
          <p:cNvSpPr/>
          <p:nvPr/>
        </p:nvSpPr>
        <p:spPr>
          <a:xfrm>
            <a:off x="1583618" y="4810780"/>
            <a:ext cx="1784463" cy="523220"/>
          </a:xfrm>
          <a:prstGeom prst="rect">
            <a:avLst/>
          </a:prstGeom>
        </p:spPr>
        <p:txBody>
          <a:bodyPr wrap="none">
            <a:spAutoFit/>
          </a:bodyPr>
          <a:lstStyle/>
          <a:p>
            <a:r>
              <a:rPr lang="en-US" sz="2800" dirty="0">
                <a:solidFill>
                  <a:srgbClr val="000099"/>
                </a:solidFill>
              </a:rPr>
              <a:t>= 2       (33)</a:t>
            </a:r>
          </a:p>
        </p:txBody>
      </p:sp>
      <p:sp>
        <p:nvSpPr>
          <p:cNvPr id="15" name="Left Brace 14"/>
          <p:cNvSpPr/>
          <p:nvPr/>
        </p:nvSpPr>
        <p:spPr>
          <a:xfrm rot="16200000">
            <a:off x="2364971" y="4895504"/>
            <a:ext cx="259080" cy="100584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6" name="Rectangle 15"/>
          <p:cNvSpPr/>
          <p:nvPr/>
        </p:nvSpPr>
        <p:spPr>
          <a:xfrm>
            <a:off x="1583618" y="5455920"/>
            <a:ext cx="1220206" cy="523220"/>
          </a:xfrm>
          <a:prstGeom prst="rect">
            <a:avLst/>
          </a:prstGeom>
        </p:spPr>
        <p:txBody>
          <a:bodyPr wrap="none">
            <a:spAutoFit/>
          </a:bodyPr>
          <a:lstStyle/>
          <a:p>
            <a:r>
              <a:rPr lang="en-US" sz="2800" dirty="0">
                <a:solidFill>
                  <a:srgbClr val="000099"/>
                </a:solidFill>
              </a:rPr>
              <a:t>=</a:t>
            </a:r>
            <a:r>
              <a:rPr lang="en-US" sz="2800" dirty="0">
                <a:solidFill>
                  <a:srgbClr val="FF0000"/>
                </a:solidFill>
              </a:rPr>
              <a:t>      66</a:t>
            </a:r>
          </a:p>
        </p:txBody>
      </p:sp>
      <p:sp>
        <p:nvSpPr>
          <p:cNvPr id="17" name="Rectangle 16"/>
          <p:cNvSpPr/>
          <p:nvPr/>
        </p:nvSpPr>
        <p:spPr>
          <a:xfrm>
            <a:off x="4740825" y="2850859"/>
            <a:ext cx="4096314" cy="400110"/>
          </a:xfrm>
          <a:prstGeom prst="rect">
            <a:avLst/>
          </a:prstGeom>
        </p:spPr>
        <p:txBody>
          <a:bodyPr wrap="none">
            <a:spAutoFit/>
          </a:bodyPr>
          <a:lstStyle/>
          <a:p>
            <a:r>
              <a:rPr lang="en-US" sz="2000" dirty="0">
                <a:solidFill>
                  <a:srgbClr val="007E7E"/>
                </a:solidFill>
              </a:rPr>
              <a:t>Evaluate the exponential expressions.</a:t>
            </a:r>
          </a:p>
        </p:txBody>
      </p:sp>
      <p:sp>
        <p:nvSpPr>
          <p:cNvPr id="18" name="Rectangle 17"/>
          <p:cNvSpPr/>
          <p:nvPr/>
        </p:nvSpPr>
        <p:spPr>
          <a:xfrm>
            <a:off x="4740825" y="3553571"/>
            <a:ext cx="3541995" cy="400110"/>
          </a:xfrm>
          <a:prstGeom prst="rect">
            <a:avLst/>
          </a:prstGeom>
        </p:spPr>
        <p:txBody>
          <a:bodyPr wrap="none">
            <a:spAutoFit/>
          </a:bodyPr>
          <a:lstStyle/>
          <a:p>
            <a:r>
              <a:rPr lang="en-US" sz="2000" dirty="0">
                <a:solidFill>
                  <a:srgbClr val="007E7E"/>
                </a:solidFill>
              </a:rPr>
              <a:t>Multiply inside the parentheses.</a:t>
            </a:r>
          </a:p>
        </p:txBody>
      </p:sp>
      <p:sp>
        <p:nvSpPr>
          <p:cNvPr id="19" name="Rectangle 18"/>
          <p:cNvSpPr/>
          <p:nvPr/>
        </p:nvSpPr>
        <p:spPr>
          <a:xfrm>
            <a:off x="4740825" y="4248090"/>
            <a:ext cx="3931920" cy="400110"/>
          </a:xfrm>
          <a:prstGeom prst="rect">
            <a:avLst/>
          </a:prstGeom>
        </p:spPr>
        <p:txBody>
          <a:bodyPr>
            <a:spAutoFit/>
          </a:bodyPr>
          <a:lstStyle/>
          <a:p>
            <a:r>
              <a:rPr lang="en-US" sz="2000" dirty="0">
                <a:solidFill>
                  <a:srgbClr val="007E7E"/>
                </a:solidFill>
              </a:rPr>
              <a:t>Subtract inside the parentheses.</a:t>
            </a:r>
          </a:p>
        </p:txBody>
      </p:sp>
      <p:sp>
        <p:nvSpPr>
          <p:cNvPr id="20" name="Rectangle 19"/>
          <p:cNvSpPr/>
          <p:nvPr/>
        </p:nvSpPr>
        <p:spPr>
          <a:xfrm>
            <a:off x="4740825" y="4857690"/>
            <a:ext cx="3091552" cy="400110"/>
          </a:xfrm>
          <a:prstGeom prst="rect">
            <a:avLst/>
          </a:prstGeom>
        </p:spPr>
        <p:txBody>
          <a:bodyPr wrap="none">
            <a:spAutoFit/>
          </a:bodyPr>
          <a:lstStyle/>
          <a:p>
            <a:r>
              <a:rPr lang="en-US" sz="2000" dirty="0">
                <a:solidFill>
                  <a:srgbClr val="007E7E"/>
                </a:solidFill>
              </a:rPr>
              <a:t>Add inside the parentheses.</a:t>
            </a:r>
          </a:p>
        </p:txBody>
      </p:sp>
      <p:sp>
        <p:nvSpPr>
          <p:cNvPr id="21" name="Rectangle 20"/>
          <p:cNvSpPr/>
          <p:nvPr/>
        </p:nvSpPr>
        <p:spPr>
          <a:xfrm>
            <a:off x="4740825" y="5467290"/>
            <a:ext cx="1100686" cy="400110"/>
          </a:xfrm>
          <a:prstGeom prst="rect">
            <a:avLst/>
          </a:prstGeom>
        </p:spPr>
        <p:txBody>
          <a:bodyPr wrap="none">
            <a:spAutoFit/>
          </a:bodyPr>
          <a:lstStyle/>
          <a:p>
            <a:r>
              <a:rPr lang="en-US" sz="2000" dirty="0">
                <a:solidFill>
                  <a:srgbClr val="007E7E"/>
                </a:solidFill>
              </a:rPr>
              <a:t>Multiply.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animBg="1"/>
      <p:bldP spid="8" grpId="0" animBg="1"/>
      <p:bldP spid="9" grpId="0" animBg="1"/>
      <p:bldP spid="10" grpId="0" animBg="1"/>
      <p:bldP spid="11" grpId="0"/>
      <p:bldP spid="12" grpId="0" animBg="1"/>
      <p:bldP spid="13" grpId="0"/>
      <p:bldP spid="14" grpId="0"/>
      <p:bldP spid="15" grpId="0" animBg="1"/>
      <p:bldP spid="16" grpId="0"/>
      <p:bldP spid="17" grpId="0"/>
      <p:bldP spid="18" grpId="0"/>
      <p:bldP spid="19" grpId="0"/>
      <p:bldP spid="20" grpId="0"/>
      <p:bldP spid="2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2"/>
          <p:cNvSpPr>
            <a:spLocks noGrp="1"/>
          </p:cNvSpPr>
          <p:nvPr>
            <p:ph type="title"/>
          </p:nvPr>
        </p:nvSpPr>
        <p:spPr>
          <a:prstGeom prst="rect">
            <a:avLst/>
          </a:prstGeom>
        </p:spPr>
        <p:txBody>
          <a:bodyPr/>
          <a:lstStyle/>
          <a:p>
            <a:r>
              <a:rPr lang="en-US" sz="3200" dirty="0">
                <a:solidFill>
                  <a:schemeClr val="accent1"/>
                </a:solidFill>
              </a:rPr>
              <a:t>Completion Example 10: </a:t>
            </a:r>
            <a:r>
              <a:rPr lang="en-US" dirty="0">
                <a:solidFill>
                  <a:schemeClr val="accent1"/>
                </a:solidFill>
              </a:rPr>
              <a:t>Using the Order </a:t>
            </a:r>
            <a:br>
              <a:rPr lang="en-US" dirty="0">
                <a:solidFill>
                  <a:schemeClr val="accent1"/>
                </a:solidFill>
              </a:rPr>
            </a:br>
            <a:r>
              <a:rPr lang="en-US" dirty="0">
                <a:solidFill>
                  <a:schemeClr val="accent1"/>
                </a:solidFill>
              </a:rPr>
              <a:t>of Operations</a:t>
            </a:r>
          </a:p>
        </p:txBody>
      </p:sp>
      <p:sp>
        <p:nvSpPr>
          <p:cNvPr id="21506" name="Rectangle 3"/>
          <p:cNvSpPr>
            <a:spLocks noGrp="1"/>
          </p:cNvSpPr>
          <p:nvPr>
            <p:ph idx="1"/>
          </p:nvPr>
        </p:nvSpPr>
        <p:spPr>
          <a:prstGeom prst="rect">
            <a:avLst/>
          </a:prstGeom>
        </p:spPr>
        <p:txBody>
          <a:bodyPr/>
          <a:lstStyle/>
          <a:p>
            <a:r>
              <a:rPr lang="en-US" dirty="0"/>
              <a:t>Simplify: </a:t>
            </a:r>
            <a:r>
              <a:rPr lang="en-US" i="0" dirty="0">
                <a:solidFill>
                  <a:schemeClr val="tx1"/>
                </a:solidFill>
              </a:rPr>
              <a:t> </a:t>
            </a:r>
            <a:r>
              <a:rPr lang="en-US" i="0" dirty="0">
                <a:solidFill>
                  <a:srgbClr val="0000FF"/>
                </a:solidFill>
              </a:rPr>
              <a:t>3(2 + 2</a:t>
            </a:r>
            <a:r>
              <a:rPr lang="en-US" i="0" baseline="30000" dirty="0">
                <a:solidFill>
                  <a:srgbClr val="0000FF"/>
                </a:solidFill>
              </a:rPr>
              <a:t>2</a:t>
            </a:r>
            <a:r>
              <a:rPr lang="en-US" i="0" dirty="0">
                <a:solidFill>
                  <a:srgbClr val="0000FF"/>
                </a:solidFill>
              </a:rPr>
              <a:t>) − 6 − 3 ⋅ 2</a:t>
            </a:r>
            <a:r>
              <a:rPr lang="en-US" i="0" baseline="30000" dirty="0">
                <a:solidFill>
                  <a:srgbClr val="0000FF"/>
                </a:solidFill>
              </a:rPr>
              <a:t>2</a:t>
            </a:r>
            <a:endParaRPr lang="en-US" i="0" dirty="0">
              <a:solidFill>
                <a:schemeClr val="tx1"/>
              </a:solidFill>
            </a:endParaRPr>
          </a:p>
          <a:p>
            <a:pPr eaLnBrk="1" hangingPunct="1">
              <a:spcBef>
                <a:spcPts val="1200"/>
              </a:spcBef>
              <a:buFont typeface="Courier New" pitchFamily="49" charset="0"/>
              <a:buNone/>
            </a:pPr>
            <a:r>
              <a:rPr lang="en-US" b="1" i="0" dirty="0">
                <a:solidFill>
                  <a:schemeClr val="tx1"/>
                </a:solidFill>
              </a:rPr>
              <a:t>Solution</a:t>
            </a:r>
          </a:p>
        </p:txBody>
      </p:sp>
      <p:graphicFrame>
        <p:nvGraphicFramePr>
          <p:cNvPr id="21507" name="Object 3"/>
          <p:cNvGraphicFramePr>
            <a:graphicFrameLocks noChangeAspect="1"/>
          </p:cNvGraphicFramePr>
          <p:nvPr/>
        </p:nvGraphicFramePr>
        <p:xfrm>
          <a:off x="1822450" y="2032000"/>
          <a:ext cx="3390900" cy="3822700"/>
        </p:xfrm>
        <a:graphic>
          <a:graphicData uri="http://schemas.openxmlformats.org/presentationml/2006/ole">
            <mc:AlternateContent xmlns:mc="http://schemas.openxmlformats.org/markup-compatibility/2006">
              <mc:Choice xmlns:v="urn:schemas-microsoft-com:vml" Requires="v">
                <p:oleObj spid="_x0000_s7182" name="Equation" r:id="rId3" imgW="3390840" imgH="3822480" progId="Equation.DSMT4">
                  <p:embed/>
                </p:oleObj>
              </mc:Choice>
              <mc:Fallback>
                <p:oleObj name="Equation" r:id="rId3" imgW="3390840" imgH="382248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2450" y="2032000"/>
                        <a:ext cx="3390900" cy="3822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73413" name="Text Box 5"/>
          <p:cNvSpPr txBox="1">
            <a:spLocks noChangeArrowheads="1"/>
          </p:cNvSpPr>
          <p:nvPr/>
        </p:nvSpPr>
        <p:spPr bwMode="auto">
          <a:xfrm>
            <a:off x="3030419" y="2642755"/>
            <a:ext cx="367408" cy="523220"/>
          </a:xfrm>
          <a:prstGeom prst="rect">
            <a:avLst/>
          </a:prstGeom>
          <a:noFill/>
          <a:ln w="9525">
            <a:noFill/>
            <a:miter lim="800000"/>
            <a:headEnd/>
            <a:tailEnd/>
          </a:ln>
        </p:spPr>
        <p:txBody>
          <a:bodyPr wrap="none">
            <a:spAutoFit/>
          </a:bodyPr>
          <a:lstStyle/>
          <a:p>
            <a:r>
              <a:rPr lang="en-US" sz="2800" dirty="0">
                <a:solidFill>
                  <a:srgbClr val="FF0000"/>
                </a:solidFill>
              </a:rPr>
              <a:t>4</a:t>
            </a:r>
          </a:p>
        </p:txBody>
      </p:sp>
      <p:sp>
        <p:nvSpPr>
          <p:cNvPr id="273414" name="Text Box 6"/>
          <p:cNvSpPr txBox="1">
            <a:spLocks noChangeArrowheads="1"/>
          </p:cNvSpPr>
          <p:nvPr/>
        </p:nvSpPr>
        <p:spPr bwMode="auto">
          <a:xfrm>
            <a:off x="4763393" y="2642755"/>
            <a:ext cx="367408" cy="523220"/>
          </a:xfrm>
          <a:prstGeom prst="rect">
            <a:avLst/>
          </a:prstGeom>
          <a:noFill/>
          <a:ln w="9525">
            <a:noFill/>
            <a:miter lim="800000"/>
            <a:headEnd/>
            <a:tailEnd/>
          </a:ln>
        </p:spPr>
        <p:txBody>
          <a:bodyPr wrap="none">
            <a:spAutoFit/>
          </a:bodyPr>
          <a:lstStyle/>
          <a:p>
            <a:r>
              <a:rPr lang="en-US" sz="2800" dirty="0">
                <a:solidFill>
                  <a:srgbClr val="FF0000"/>
                </a:solidFill>
              </a:rPr>
              <a:t>4</a:t>
            </a:r>
          </a:p>
        </p:txBody>
      </p:sp>
      <p:sp>
        <p:nvSpPr>
          <p:cNvPr id="273415" name="Text Box 7"/>
          <p:cNvSpPr txBox="1">
            <a:spLocks noChangeArrowheads="1"/>
          </p:cNvSpPr>
          <p:nvPr/>
        </p:nvSpPr>
        <p:spPr bwMode="auto">
          <a:xfrm>
            <a:off x="2680592" y="3276389"/>
            <a:ext cx="367408" cy="523220"/>
          </a:xfrm>
          <a:prstGeom prst="rect">
            <a:avLst/>
          </a:prstGeom>
          <a:noFill/>
          <a:ln w="9525">
            <a:noFill/>
            <a:miter lim="800000"/>
            <a:headEnd/>
            <a:tailEnd/>
          </a:ln>
        </p:spPr>
        <p:txBody>
          <a:bodyPr wrap="none">
            <a:spAutoFit/>
          </a:bodyPr>
          <a:lstStyle/>
          <a:p>
            <a:r>
              <a:rPr lang="en-US" sz="2800" dirty="0">
                <a:solidFill>
                  <a:srgbClr val="FF0000"/>
                </a:solidFill>
              </a:rPr>
              <a:t>6</a:t>
            </a:r>
          </a:p>
        </p:txBody>
      </p:sp>
      <p:sp>
        <p:nvSpPr>
          <p:cNvPr id="273416" name="Text Box 8"/>
          <p:cNvSpPr txBox="1">
            <a:spLocks noChangeArrowheads="1"/>
          </p:cNvSpPr>
          <p:nvPr/>
        </p:nvSpPr>
        <p:spPr bwMode="auto">
          <a:xfrm>
            <a:off x="4772628" y="3276389"/>
            <a:ext cx="367408" cy="523220"/>
          </a:xfrm>
          <a:prstGeom prst="rect">
            <a:avLst/>
          </a:prstGeom>
          <a:noFill/>
          <a:ln w="9525">
            <a:noFill/>
            <a:miter lim="800000"/>
            <a:headEnd/>
            <a:tailEnd/>
          </a:ln>
        </p:spPr>
        <p:txBody>
          <a:bodyPr wrap="none">
            <a:spAutoFit/>
          </a:bodyPr>
          <a:lstStyle/>
          <a:p>
            <a:r>
              <a:rPr lang="en-US" sz="2800" dirty="0">
                <a:solidFill>
                  <a:srgbClr val="FF0000"/>
                </a:solidFill>
              </a:rPr>
              <a:t>4</a:t>
            </a:r>
          </a:p>
        </p:txBody>
      </p:sp>
      <p:sp>
        <p:nvSpPr>
          <p:cNvPr id="273417" name="Text Box 9"/>
          <p:cNvSpPr txBox="1">
            <a:spLocks noChangeArrowheads="1"/>
          </p:cNvSpPr>
          <p:nvPr/>
        </p:nvSpPr>
        <p:spPr bwMode="auto">
          <a:xfrm>
            <a:off x="2508240" y="3917373"/>
            <a:ext cx="550151" cy="523220"/>
          </a:xfrm>
          <a:prstGeom prst="rect">
            <a:avLst/>
          </a:prstGeom>
          <a:noFill/>
          <a:ln w="9525">
            <a:noFill/>
            <a:miter lim="800000"/>
            <a:headEnd/>
            <a:tailEnd/>
          </a:ln>
        </p:spPr>
        <p:txBody>
          <a:bodyPr wrap="none">
            <a:spAutoFit/>
          </a:bodyPr>
          <a:lstStyle/>
          <a:p>
            <a:r>
              <a:rPr lang="en-US" sz="2800" dirty="0">
                <a:solidFill>
                  <a:srgbClr val="FF0000"/>
                </a:solidFill>
              </a:rPr>
              <a:t>18</a:t>
            </a:r>
          </a:p>
        </p:txBody>
      </p:sp>
      <p:sp>
        <p:nvSpPr>
          <p:cNvPr id="273418" name="Text Box 10"/>
          <p:cNvSpPr txBox="1">
            <a:spLocks noChangeArrowheads="1"/>
          </p:cNvSpPr>
          <p:nvPr/>
        </p:nvSpPr>
        <p:spPr bwMode="auto">
          <a:xfrm>
            <a:off x="4479049" y="3927764"/>
            <a:ext cx="550151" cy="523220"/>
          </a:xfrm>
          <a:prstGeom prst="rect">
            <a:avLst/>
          </a:prstGeom>
          <a:noFill/>
          <a:ln w="9525">
            <a:noFill/>
            <a:miter lim="800000"/>
            <a:headEnd/>
            <a:tailEnd/>
          </a:ln>
        </p:spPr>
        <p:txBody>
          <a:bodyPr wrap="none">
            <a:spAutoFit/>
          </a:bodyPr>
          <a:lstStyle/>
          <a:p>
            <a:r>
              <a:rPr lang="en-US" sz="2800" dirty="0">
                <a:solidFill>
                  <a:srgbClr val="FF0000"/>
                </a:solidFill>
              </a:rPr>
              <a:t>12</a:t>
            </a:r>
          </a:p>
        </p:txBody>
      </p:sp>
      <p:sp>
        <p:nvSpPr>
          <p:cNvPr id="273419" name="Text Box 11"/>
          <p:cNvSpPr txBox="1">
            <a:spLocks noChangeArrowheads="1"/>
          </p:cNvSpPr>
          <p:nvPr/>
        </p:nvSpPr>
        <p:spPr bwMode="auto">
          <a:xfrm>
            <a:off x="2878849" y="4568537"/>
            <a:ext cx="550151" cy="523220"/>
          </a:xfrm>
          <a:prstGeom prst="rect">
            <a:avLst/>
          </a:prstGeom>
          <a:noFill/>
          <a:ln w="9525">
            <a:noFill/>
            <a:miter lim="800000"/>
            <a:headEnd/>
            <a:tailEnd/>
          </a:ln>
        </p:spPr>
        <p:txBody>
          <a:bodyPr wrap="none">
            <a:spAutoFit/>
          </a:bodyPr>
          <a:lstStyle/>
          <a:p>
            <a:r>
              <a:rPr lang="en-US" sz="2800" dirty="0">
                <a:solidFill>
                  <a:srgbClr val="FF0000"/>
                </a:solidFill>
              </a:rPr>
              <a:t>12</a:t>
            </a:r>
          </a:p>
        </p:txBody>
      </p:sp>
      <p:sp>
        <p:nvSpPr>
          <p:cNvPr id="273420" name="Text Box 12"/>
          <p:cNvSpPr txBox="1">
            <a:spLocks noChangeArrowheads="1"/>
          </p:cNvSpPr>
          <p:nvPr/>
        </p:nvSpPr>
        <p:spPr bwMode="auto">
          <a:xfrm>
            <a:off x="4479049" y="4568537"/>
            <a:ext cx="550151" cy="523220"/>
          </a:xfrm>
          <a:prstGeom prst="rect">
            <a:avLst/>
          </a:prstGeom>
          <a:noFill/>
          <a:ln w="9525">
            <a:noFill/>
            <a:miter lim="800000"/>
            <a:headEnd/>
            <a:tailEnd/>
          </a:ln>
        </p:spPr>
        <p:txBody>
          <a:bodyPr wrap="none">
            <a:spAutoFit/>
          </a:bodyPr>
          <a:lstStyle/>
          <a:p>
            <a:r>
              <a:rPr lang="en-US" sz="2800" dirty="0">
                <a:solidFill>
                  <a:srgbClr val="FF0000"/>
                </a:solidFill>
              </a:rPr>
              <a:t>12</a:t>
            </a:r>
          </a:p>
        </p:txBody>
      </p:sp>
      <p:sp>
        <p:nvSpPr>
          <p:cNvPr id="273421" name="Text Box 13"/>
          <p:cNvSpPr txBox="1">
            <a:spLocks noChangeArrowheads="1"/>
          </p:cNvSpPr>
          <p:nvPr/>
        </p:nvSpPr>
        <p:spPr bwMode="auto">
          <a:xfrm>
            <a:off x="3792162" y="5344391"/>
            <a:ext cx="364202" cy="523220"/>
          </a:xfrm>
          <a:prstGeom prst="rect">
            <a:avLst/>
          </a:prstGeom>
          <a:noFill/>
          <a:ln w="9525">
            <a:noFill/>
            <a:miter lim="800000"/>
            <a:headEnd/>
            <a:tailEnd/>
          </a:ln>
        </p:spPr>
        <p:txBody>
          <a:bodyPr wrap="none">
            <a:spAutoFit/>
          </a:bodyPr>
          <a:lstStyle/>
          <a:p>
            <a:r>
              <a:rPr lang="en-US" sz="2800" dirty="0">
                <a:solidFill>
                  <a:srgbClr val="FF0000"/>
                </a:solidFill>
              </a:rPr>
              <a:t>0</a:t>
            </a:r>
          </a:p>
        </p:txBody>
      </p:sp>
      <p:sp>
        <p:nvSpPr>
          <p:cNvPr id="14" name="Left Brace 13"/>
          <p:cNvSpPr/>
          <p:nvPr/>
        </p:nvSpPr>
        <p:spPr>
          <a:xfrm rot="16200000">
            <a:off x="3782293" y="4152899"/>
            <a:ext cx="324192" cy="2076796"/>
          </a:xfrm>
          <a:prstGeom prst="leftBrace">
            <a:avLst>
              <a:gd name="adj1" fmla="val 8333"/>
              <a:gd name="adj2" fmla="val 50000"/>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5" name="Left Brace 14"/>
          <p:cNvSpPr/>
          <p:nvPr/>
        </p:nvSpPr>
        <p:spPr>
          <a:xfrm rot="16200000">
            <a:off x="3140133" y="2402378"/>
            <a:ext cx="167640" cy="32004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6" name="Left Brace 15"/>
          <p:cNvSpPr/>
          <p:nvPr/>
        </p:nvSpPr>
        <p:spPr>
          <a:xfrm rot="16200000">
            <a:off x="4876800" y="2402377"/>
            <a:ext cx="167640" cy="32004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7" name="Left Brace 16"/>
          <p:cNvSpPr/>
          <p:nvPr/>
        </p:nvSpPr>
        <p:spPr>
          <a:xfrm rot="16200000">
            <a:off x="2777837" y="2660074"/>
            <a:ext cx="214745" cy="1115291"/>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8" name="Left Brace 17"/>
          <p:cNvSpPr/>
          <p:nvPr/>
        </p:nvSpPr>
        <p:spPr>
          <a:xfrm rot="16200000">
            <a:off x="2660071" y="3214255"/>
            <a:ext cx="242456" cy="1316184"/>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9" name="Left Brace 18"/>
          <p:cNvSpPr/>
          <p:nvPr/>
        </p:nvSpPr>
        <p:spPr>
          <a:xfrm rot="16200000">
            <a:off x="4634348" y="3429001"/>
            <a:ext cx="214742" cy="879762"/>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20" name="Left Brace 19"/>
          <p:cNvSpPr/>
          <p:nvPr/>
        </p:nvSpPr>
        <p:spPr>
          <a:xfrm rot="16200000">
            <a:off x="3020289" y="3716482"/>
            <a:ext cx="242456" cy="1620984"/>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21" name="Rectangle 20"/>
          <p:cNvSpPr/>
          <p:nvPr/>
        </p:nvSpPr>
        <p:spPr>
          <a:xfrm>
            <a:off x="5486400" y="2658281"/>
            <a:ext cx="2895600" cy="707886"/>
          </a:xfrm>
          <a:prstGeom prst="rect">
            <a:avLst/>
          </a:prstGeom>
        </p:spPr>
        <p:txBody>
          <a:bodyPr wrap="square">
            <a:spAutoFit/>
          </a:bodyPr>
          <a:lstStyle/>
          <a:p>
            <a:r>
              <a:rPr lang="en-US" sz="2000" dirty="0">
                <a:solidFill>
                  <a:srgbClr val="007E7E"/>
                </a:solidFill>
              </a:rPr>
              <a:t>Evaluate the exponential expressions.</a:t>
            </a:r>
          </a:p>
        </p:txBody>
      </p:sp>
      <p:sp>
        <p:nvSpPr>
          <p:cNvPr id="22" name="Rectangle 21"/>
          <p:cNvSpPr/>
          <p:nvPr/>
        </p:nvSpPr>
        <p:spPr>
          <a:xfrm>
            <a:off x="5486400" y="3357935"/>
            <a:ext cx="3200400" cy="400110"/>
          </a:xfrm>
          <a:prstGeom prst="rect">
            <a:avLst/>
          </a:prstGeom>
        </p:spPr>
        <p:txBody>
          <a:bodyPr wrap="square">
            <a:spAutoFit/>
          </a:bodyPr>
          <a:lstStyle/>
          <a:p>
            <a:r>
              <a:rPr lang="en-US" sz="2000" dirty="0">
                <a:solidFill>
                  <a:srgbClr val="007E7E"/>
                </a:solidFill>
              </a:rPr>
              <a:t>Add inside the parentheses.</a:t>
            </a:r>
          </a:p>
        </p:txBody>
      </p:sp>
      <p:sp>
        <p:nvSpPr>
          <p:cNvPr id="23" name="Rectangle 22"/>
          <p:cNvSpPr/>
          <p:nvPr/>
        </p:nvSpPr>
        <p:spPr>
          <a:xfrm>
            <a:off x="5486400" y="3960609"/>
            <a:ext cx="2286000" cy="400110"/>
          </a:xfrm>
          <a:prstGeom prst="rect">
            <a:avLst/>
          </a:prstGeom>
        </p:spPr>
        <p:txBody>
          <a:bodyPr wrap="square">
            <a:spAutoFit/>
          </a:bodyPr>
          <a:lstStyle/>
          <a:p>
            <a:r>
              <a:rPr lang="en-US" sz="2000" dirty="0">
                <a:solidFill>
                  <a:srgbClr val="007E7E"/>
                </a:solidFill>
              </a:rPr>
              <a:t>Multiply each part.</a:t>
            </a:r>
          </a:p>
        </p:txBody>
      </p:sp>
      <p:sp>
        <p:nvSpPr>
          <p:cNvPr id="24" name="Rectangle 23"/>
          <p:cNvSpPr/>
          <p:nvPr/>
        </p:nvSpPr>
        <p:spPr>
          <a:xfrm>
            <a:off x="5486400" y="4604845"/>
            <a:ext cx="1219200" cy="400110"/>
          </a:xfrm>
          <a:prstGeom prst="rect">
            <a:avLst/>
          </a:prstGeom>
        </p:spPr>
        <p:txBody>
          <a:bodyPr wrap="square">
            <a:spAutoFit/>
          </a:bodyPr>
          <a:lstStyle/>
          <a:p>
            <a:r>
              <a:rPr lang="en-US" sz="2000" dirty="0">
                <a:solidFill>
                  <a:srgbClr val="007E7E"/>
                </a:solidFill>
              </a:rPr>
              <a:t>Subtract.</a:t>
            </a:r>
          </a:p>
        </p:txBody>
      </p:sp>
      <p:sp>
        <p:nvSpPr>
          <p:cNvPr id="25" name="Rectangle 24"/>
          <p:cNvSpPr/>
          <p:nvPr/>
        </p:nvSpPr>
        <p:spPr>
          <a:xfrm>
            <a:off x="5486400" y="5380701"/>
            <a:ext cx="1219200" cy="400110"/>
          </a:xfrm>
          <a:prstGeom prst="rect">
            <a:avLst/>
          </a:prstGeom>
        </p:spPr>
        <p:txBody>
          <a:bodyPr wrap="square">
            <a:spAutoFit/>
          </a:bodyPr>
          <a:lstStyle/>
          <a:p>
            <a:r>
              <a:rPr lang="en-US" sz="2000" dirty="0">
                <a:solidFill>
                  <a:srgbClr val="007E7E"/>
                </a:solidFill>
              </a:rPr>
              <a:t>Subtract.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34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34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734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7341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734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734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734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7342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734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3413" grpId="0"/>
      <p:bldP spid="273414" grpId="0"/>
      <p:bldP spid="273415" grpId="0"/>
      <p:bldP spid="273416" grpId="0"/>
      <p:bldP spid="273417" grpId="0"/>
      <p:bldP spid="273418" grpId="0"/>
      <p:bldP spid="273419" grpId="0"/>
      <p:bldP spid="273420" grpId="0"/>
      <p:bldP spid="273421" grpId="0"/>
      <p:bldP spid="14" grpId="0" animBg="1"/>
      <p:bldP spid="15" grpId="0" animBg="1"/>
      <p:bldP spid="16" grpId="0" animBg="1"/>
      <p:bldP spid="17" grpId="0" animBg="1"/>
      <p:bldP spid="18" grpId="0" animBg="1"/>
      <p:bldP spid="19" grpId="0" animBg="1"/>
      <p:bldP spid="2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2"/>
          <p:cNvSpPr>
            <a:spLocks noGrp="1"/>
          </p:cNvSpPr>
          <p:nvPr>
            <p:ph type="title"/>
          </p:nvPr>
        </p:nvSpPr>
        <p:spPr>
          <a:prstGeom prst="rect">
            <a:avLst/>
          </a:prstGeom>
        </p:spPr>
        <p:txBody>
          <a:bodyPr/>
          <a:lstStyle/>
          <a:p>
            <a:r>
              <a:rPr lang="en-US" sz="3200" dirty="0">
                <a:solidFill>
                  <a:schemeClr val="accent1"/>
                </a:solidFill>
              </a:rPr>
              <a:t>Completion Example 11: </a:t>
            </a:r>
            <a:r>
              <a:rPr lang="en-US" dirty="0">
                <a:solidFill>
                  <a:schemeClr val="accent1"/>
                </a:solidFill>
              </a:rPr>
              <a:t>Using the Order </a:t>
            </a:r>
            <a:br>
              <a:rPr lang="en-US" dirty="0">
                <a:solidFill>
                  <a:schemeClr val="accent1"/>
                </a:solidFill>
              </a:rPr>
            </a:br>
            <a:r>
              <a:rPr lang="en-US" dirty="0">
                <a:solidFill>
                  <a:schemeClr val="accent1"/>
                </a:solidFill>
              </a:rPr>
              <a:t>of Operations</a:t>
            </a:r>
          </a:p>
        </p:txBody>
      </p:sp>
      <p:sp>
        <p:nvSpPr>
          <p:cNvPr id="21506" name="Rectangle 3"/>
          <p:cNvSpPr>
            <a:spLocks noGrp="1"/>
          </p:cNvSpPr>
          <p:nvPr>
            <p:ph idx="1"/>
          </p:nvPr>
        </p:nvSpPr>
        <p:spPr>
          <a:prstGeom prst="rect">
            <a:avLst/>
          </a:prstGeom>
        </p:spPr>
        <p:txBody>
          <a:bodyPr/>
          <a:lstStyle/>
          <a:p>
            <a:r>
              <a:rPr lang="en-US" dirty="0"/>
              <a:t>Simplify: </a:t>
            </a:r>
            <a:r>
              <a:rPr lang="en-US" i="0" dirty="0">
                <a:solidFill>
                  <a:schemeClr val="tx1"/>
                </a:solidFill>
              </a:rPr>
              <a:t> </a:t>
            </a:r>
            <a:r>
              <a:rPr lang="en-US" i="0" dirty="0">
                <a:solidFill>
                  <a:srgbClr val="0000FF"/>
                </a:solidFill>
              </a:rPr>
              <a:t>(</a:t>
            </a:r>
            <a:r>
              <a:rPr lang="en-US" dirty="0">
                <a:solidFill>
                  <a:srgbClr val="0000FF"/>
                </a:solidFill>
              </a:rPr>
              <a:t>14 − </a:t>
            </a:r>
            <a:r>
              <a:rPr lang="en-US" i="0" dirty="0">
                <a:solidFill>
                  <a:srgbClr val="0000FF"/>
                </a:solidFill>
              </a:rPr>
              <a:t>10)[(5 + 3</a:t>
            </a:r>
            <a:r>
              <a:rPr lang="en-US" i="0" baseline="30000" dirty="0">
                <a:solidFill>
                  <a:srgbClr val="0000FF"/>
                </a:solidFill>
              </a:rPr>
              <a:t>2</a:t>
            </a:r>
            <a:r>
              <a:rPr lang="en-US" dirty="0">
                <a:solidFill>
                  <a:srgbClr val="0000FF"/>
                </a:solidFill>
              </a:rPr>
              <a:t>) ÷ </a:t>
            </a:r>
            <a:r>
              <a:rPr lang="en-US" i="0" dirty="0">
                <a:solidFill>
                  <a:srgbClr val="0000FF"/>
                </a:solidFill>
              </a:rPr>
              <a:t>2 + 5]</a:t>
            </a:r>
            <a:endParaRPr lang="en-US" i="0" dirty="0">
              <a:solidFill>
                <a:schemeClr val="tx1"/>
              </a:solidFill>
            </a:endParaRPr>
          </a:p>
          <a:p>
            <a:pPr eaLnBrk="1" hangingPunct="1">
              <a:spcBef>
                <a:spcPts val="1200"/>
              </a:spcBef>
              <a:buFont typeface="Courier New" pitchFamily="49" charset="0"/>
              <a:buNone/>
            </a:pPr>
            <a:r>
              <a:rPr lang="en-US" b="1" i="0" dirty="0">
                <a:solidFill>
                  <a:schemeClr val="tx1"/>
                </a:solidFill>
              </a:rPr>
              <a:t>Solution</a:t>
            </a:r>
          </a:p>
        </p:txBody>
      </p:sp>
      <p:graphicFrame>
        <p:nvGraphicFramePr>
          <p:cNvPr id="21507" name="Object 3"/>
          <p:cNvGraphicFramePr>
            <a:graphicFrameLocks noChangeAspect="1"/>
          </p:cNvGraphicFramePr>
          <p:nvPr/>
        </p:nvGraphicFramePr>
        <p:xfrm>
          <a:off x="914400" y="2330450"/>
          <a:ext cx="3873500" cy="3683000"/>
        </p:xfrm>
        <a:graphic>
          <a:graphicData uri="http://schemas.openxmlformats.org/presentationml/2006/ole">
            <mc:AlternateContent xmlns:mc="http://schemas.openxmlformats.org/markup-compatibility/2006">
              <mc:Choice xmlns:v="urn:schemas-microsoft-com:vml" Requires="v">
                <p:oleObj spid="_x0000_s39946" name="Equation" r:id="rId3" imgW="3873240" imgH="3682800" progId="Equation.DSMT4">
                  <p:embed/>
                </p:oleObj>
              </mc:Choice>
              <mc:Fallback>
                <p:oleObj name="Equation" r:id="rId3" imgW="3873240" imgH="36828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2330450"/>
                        <a:ext cx="3873500" cy="368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73413" name="Text Box 5"/>
          <p:cNvSpPr txBox="1">
            <a:spLocks noChangeArrowheads="1"/>
          </p:cNvSpPr>
          <p:nvPr/>
        </p:nvSpPr>
        <p:spPr bwMode="auto">
          <a:xfrm>
            <a:off x="1582305" y="4218498"/>
            <a:ext cx="367408" cy="523220"/>
          </a:xfrm>
          <a:prstGeom prst="rect">
            <a:avLst/>
          </a:prstGeom>
          <a:noFill/>
          <a:ln w="9525">
            <a:noFill/>
            <a:miter lim="800000"/>
            <a:headEnd/>
            <a:tailEnd/>
          </a:ln>
        </p:spPr>
        <p:txBody>
          <a:bodyPr wrap="none">
            <a:spAutoFit/>
          </a:bodyPr>
          <a:lstStyle/>
          <a:p>
            <a:r>
              <a:rPr lang="en-US" sz="2800" dirty="0">
                <a:solidFill>
                  <a:srgbClr val="FF0000"/>
                </a:solidFill>
              </a:rPr>
              <a:t>4</a:t>
            </a:r>
          </a:p>
        </p:txBody>
      </p:sp>
      <p:sp>
        <p:nvSpPr>
          <p:cNvPr id="273414" name="Text Box 6"/>
          <p:cNvSpPr txBox="1">
            <a:spLocks noChangeArrowheads="1"/>
          </p:cNvSpPr>
          <p:nvPr/>
        </p:nvSpPr>
        <p:spPr bwMode="auto">
          <a:xfrm>
            <a:off x="3199560" y="4208107"/>
            <a:ext cx="367408" cy="523220"/>
          </a:xfrm>
          <a:prstGeom prst="rect">
            <a:avLst/>
          </a:prstGeom>
          <a:noFill/>
          <a:ln w="9525">
            <a:noFill/>
            <a:miter lim="800000"/>
            <a:headEnd/>
            <a:tailEnd/>
          </a:ln>
        </p:spPr>
        <p:txBody>
          <a:bodyPr wrap="none">
            <a:spAutoFit/>
          </a:bodyPr>
          <a:lstStyle/>
          <a:p>
            <a:r>
              <a:rPr lang="en-US" sz="2800" dirty="0">
                <a:solidFill>
                  <a:srgbClr val="FF0000"/>
                </a:solidFill>
              </a:rPr>
              <a:t>7</a:t>
            </a:r>
          </a:p>
        </p:txBody>
      </p:sp>
      <p:sp>
        <p:nvSpPr>
          <p:cNvPr id="273415" name="Text Box 7"/>
          <p:cNvSpPr txBox="1">
            <a:spLocks noChangeArrowheads="1"/>
          </p:cNvSpPr>
          <p:nvPr/>
        </p:nvSpPr>
        <p:spPr bwMode="auto">
          <a:xfrm>
            <a:off x="3206750" y="2943669"/>
            <a:ext cx="367408" cy="523220"/>
          </a:xfrm>
          <a:prstGeom prst="rect">
            <a:avLst/>
          </a:prstGeom>
          <a:noFill/>
          <a:ln w="9525">
            <a:noFill/>
            <a:miter lim="800000"/>
            <a:headEnd/>
            <a:tailEnd/>
          </a:ln>
        </p:spPr>
        <p:txBody>
          <a:bodyPr wrap="none">
            <a:spAutoFit/>
          </a:bodyPr>
          <a:lstStyle/>
          <a:p>
            <a:r>
              <a:rPr lang="en-US" sz="2800" dirty="0">
                <a:solidFill>
                  <a:srgbClr val="FF0000"/>
                </a:solidFill>
              </a:rPr>
              <a:t>9</a:t>
            </a:r>
          </a:p>
        </p:txBody>
      </p:sp>
      <p:sp>
        <p:nvSpPr>
          <p:cNvPr id="273416" name="Text Box 8"/>
          <p:cNvSpPr txBox="1">
            <a:spLocks noChangeArrowheads="1"/>
          </p:cNvSpPr>
          <p:nvPr/>
        </p:nvSpPr>
        <p:spPr bwMode="auto">
          <a:xfrm>
            <a:off x="2718115" y="4848880"/>
            <a:ext cx="367408" cy="523220"/>
          </a:xfrm>
          <a:prstGeom prst="rect">
            <a:avLst/>
          </a:prstGeom>
          <a:noFill/>
          <a:ln w="9525">
            <a:noFill/>
            <a:miter lim="800000"/>
            <a:headEnd/>
            <a:tailEnd/>
          </a:ln>
        </p:spPr>
        <p:txBody>
          <a:bodyPr wrap="none">
            <a:spAutoFit/>
          </a:bodyPr>
          <a:lstStyle/>
          <a:p>
            <a:r>
              <a:rPr lang="en-US" sz="2800" dirty="0">
                <a:solidFill>
                  <a:srgbClr val="FF0000"/>
                </a:solidFill>
              </a:rPr>
              <a:t>4</a:t>
            </a:r>
          </a:p>
        </p:txBody>
      </p:sp>
      <p:sp>
        <p:nvSpPr>
          <p:cNvPr id="273417" name="Text Box 9"/>
          <p:cNvSpPr txBox="1">
            <a:spLocks noChangeArrowheads="1"/>
          </p:cNvSpPr>
          <p:nvPr/>
        </p:nvSpPr>
        <p:spPr bwMode="auto">
          <a:xfrm>
            <a:off x="2845367" y="3584442"/>
            <a:ext cx="550151" cy="523220"/>
          </a:xfrm>
          <a:prstGeom prst="rect">
            <a:avLst/>
          </a:prstGeom>
          <a:noFill/>
          <a:ln w="9525">
            <a:noFill/>
            <a:miter lim="800000"/>
            <a:headEnd/>
            <a:tailEnd/>
          </a:ln>
        </p:spPr>
        <p:txBody>
          <a:bodyPr wrap="none">
            <a:spAutoFit/>
          </a:bodyPr>
          <a:lstStyle/>
          <a:p>
            <a:r>
              <a:rPr lang="en-US" sz="2800" dirty="0">
                <a:solidFill>
                  <a:srgbClr val="FF0000"/>
                </a:solidFill>
              </a:rPr>
              <a:t>14</a:t>
            </a:r>
          </a:p>
        </p:txBody>
      </p:sp>
      <p:sp>
        <p:nvSpPr>
          <p:cNvPr id="273419" name="Text Box 11"/>
          <p:cNvSpPr txBox="1">
            <a:spLocks noChangeArrowheads="1"/>
          </p:cNvSpPr>
          <p:nvPr/>
        </p:nvSpPr>
        <p:spPr bwMode="auto">
          <a:xfrm>
            <a:off x="3626417" y="4838489"/>
            <a:ext cx="550151" cy="523220"/>
          </a:xfrm>
          <a:prstGeom prst="rect">
            <a:avLst/>
          </a:prstGeom>
          <a:noFill/>
          <a:ln w="9525">
            <a:noFill/>
            <a:miter lim="800000"/>
            <a:headEnd/>
            <a:tailEnd/>
          </a:ln>
        </p:spPr>
        <p:txBody>
          <a:bodyPr wrap="none">
            <a:spAutoFit/>
          </a:bodyPr>
          <a:lstStyle/>
          <a:p>
            <a:r>
              <a:rPr lang="en-US" sz="2800" dirty="0">
                <a:solidFill>
                  <a:srgbClr val="FF0000"/>
                </a:solidFill>
              </a:rPr>
              <a:t>12</a:t>
            </a:r>
          </a:p>
        </p:txBody>
      </p:sp>
      <p:sp>
        <p:nvSpPr>
          <p:cNvPr id="273420" name="Text Box 12"/>
          <p:cNvSpPr txBox="1">
            <a:spLocks noChangeArrowheads="1"/>
          </p:cNvSpPr>
          <p:nvPr/>
        </p:nvSpPr>
        <p:spPr bwMode="auto">
          <a:xfrm>
            <a:off x="3276600" y="5496580"/>
            <a:ext cx="550151" cy="523220"/>
          </a:xfrm>
          <a:prstGeom prst="rect">
            <a:avLst/>
          </a:prstGeom>
          <a:noFill/>
          <a:ln w="9525">
            <a:noFill/>
            <a:miter lim="800000"/>
            <a:headEnd/>
            <a:tailEnd/>
          </a:ln>
        </p:spPr>
        <p:txBody>
          <a:bodyPr wrap="none">
            <a:spAutoFit/>
          </a:bodyPr>
          <a:lstStyle/>
          <a:p>
            <a:r>
              <a:rPr lang="en-US" sz="2800" dirty="0">
                <a:solidFill>
                  <a:srgbClr val="FF0000"/>
                </a:solidFill>
              </a:rPr>
              <a:t>48</a:t>
            </a:r>
          </a:p>
        </p:txBody>
      </p:sp>
      <p:sp>
        <p:nvSpPr>
          <p:cNvPr id="14" name="Left Brace 13"/>
          <p:cNvSpPr/>
          <p:nvPr/>
        </p:nvSpPr>
        <p:spPr>
          <a:xfrm rot="16200000">
            <a:off x="3438815" y="4609891"/>
            <a:ext cx="131616" cy="1690254"/>
          </a:xfrm>
          <a:prstGeom prst="leftBrace">
            <a:avLst>
              <a:gd name="adj1" fmla="val 8333"/>
              <a:gd name="adj2" fmla="val 52328"/>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5" name="Left Brace 14"/>
          <p:cNvSpPr/>
          <p:nvPr/>
        </p:nvSpPr>
        <p:spPr>
          <a:xfrm rot="16200000">
            <a:off x="3303732" y="2670253"/>
            <a:ext cx="167640" cy="320040"/>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7" name="Left Brace 16"/>
          <p:cNvSpPr/>
          <p:nvPr/>
        </p:nvSpPr>
        <p:spPr>
          <a:xfrm rot="16200000">
            <a:off x="1651576" y="3692026"/>
            <a:ext cx="242456" cy="962888"/>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8" name="Left Brace 17"/>
          <p:cNvSpPr/>
          <p:nvPr/>
        </p:nvSpPr>
        <p:spPr>
          <a:xfrm rot="16200000">
            <a:off x="3764396" y="4052243"/>
            <a:ext cx="242455" cy="1510148"/>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19" name="Left Brace 18"/>
          <p:cNvSpPr/>
          <p:nvPr/>
        </p:nvSpPr>
        <p:spPr>
          <a:xfrm rot="16200000">
            <a:off x="2998932" y="3051253"/>
            <a:ext cx="249382" cy="1011382"/>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20" name="Left Brace 19"/>
          <p:cNvSpPr/>
          <p:nvPr/>
        </p:nvSpPr>
        <p:spPr>
          <a:xfrm rot="16200000">
            <a:off x="3260437" y="3388956"/>
            <a:ext cx="228600" cy="1555173"/>
          </a:xfrm>
          <a:prstGeom prst="leftBrace">
            <a:avLst/>
          </a:prstGeom>
          <a:ln>
            <a:solidFill>
              <a:srgbClr val="0000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00FF"/>
              </a:solidFill>
            </a:endParaRPr>
          </a:p>
        </p:txBody>
      </p:sp>
      <p:sp>
        <p:nvSpPr>
          <p:cNvPr id="21" name="Rectangle 20"/>
          <p:cNvSpPr/>
          <p:nvPr/>
        </p:nvSpPr>
        <p:spPr>
          <a:xfrm>
            <a:off x="4921825" y="3028890"/>
            <a:ext cx="4149437" cy="400110"/>
          </a:xfrm>
          <a:prstGeom prst="rect">
            <a:avLst/>
          </a:prstGeom>
        </p:spPr>
        <p:txBody>
          <a:bodyPr wrap="square">
            <a:spAutoFit/>
          </a:bodyPr>
          <a:lstStyle/>
          <a:p>
            <a:r>
              <a:rPr lang="en-US" sz="2000" dirty="0">
                <a:solidFill>
                  <a:srgbClr val="007E7E"/>
                </a:solidFill>
              </a:rPr>
              <a:t>Evaluate the exponential expression.</a:t>
            </a:r>
          </a:p>
        </p:txBody>
      </p:sp>
      <p:sp>
        <p:nvSpPr>
          <p:cNvPr id="22" name="Rectangle 21"/>
          <p:cNvSpPr/>
          <p:nvPr/>
        </p:nvSpPr>
        <p:spPr>
          <a:xfrm>
            <a:off x="4921825" y="3662735"/>
            <a:ext cx="4180611" cy="400110"/>
          </a:xfrm>
          <a:prstGeom prst="rect">
            <a:avLst/>
          </a:prstGeom>
        </p:spPr>
        <p:txBody>
          <a:bodyPr wrap="square">
            <a:spAutoFit/>
          </a:bodyPr>
          <a:lstStyle/>
          <a:p>
            <a:r>
              <a:rPr lang="en-US" sz="2000" dirty="0">
                <a:solidFill>
                  <a:srgbClr val="007E7E"/>
                </a:solidFill>
              </a:rPr>
              <a:t>Add inside the innermost parentheses.</a:t>
            </a:r>
          </a:p>
        </p:txBody>
      </p:sp>
      <p:sp>
        <p:nvSpPr>
          <p:cNvPr id="23" name="Rectangle 22"/>
          <p:cNvSpPr/>
          <p:nvPr/>
        </p:nvSpPr>
        <p:spPr>
          <a:xfrm>
            <a:off x="4921825" y="4245114"/>
            <a:ext cx="4024747" cy="707886"/>
          </a:xfrm>
          <a:prstGeom prst="rect">
            <a:avLst/>
          </a:prstGeom>
        </p:spPr>
        <p:txBody>
          <a:bodyPr wrap="square">
            <a:spAutoFit/>
          </a:bodyPr>
          <a:lstStyle/>
          <a:p>
            <a:r>
              <a:rPr lang="en-US" sz="2000" dirty="0">
                <a:solidFill>
                  <a:srgbClr val="007E7E"/>
                </a:solidFill>
              </a:rPr>
              <a:t>Subtract inside the parentheses and divide inside the brackets.</a:t>
            </a:r>
          </a:p>
        </p:txBody>
      </p:sp>
      <p:sp>
        <p:nvSpPr>
          <p:cNvPr id="24" name="Rectangle 23"/>
          <p:cNvSpPr/>
          <p:nvPr/>
        </p:nvSpPr>
        <p:spPr>
          <a:xfrm>
            <a:off x="4921825" y="4921827"/>
            <a:ext cx="3138055" cy="400110"/>
          </a:xfrm>
          <a:prstGeom prst="rect">
            <a:avLst/>
          </a:prstGeom>
        </p:spPr>
        <p:txBody>
          <a:bodyPr wrap="square">
            <a:spAutoFit/>
          </a:bodyPr>
          <a:lstStyle/>
          <a:p>
            <a:r>
              <a:rPr lang="en-US" sz="2000" dirty="0">
                <a:solidFill>
                  <a:srgbClr val="007E7E"/>
                </a:solidFill>
              </a:rPr>
              <a:t>Add inside the parentheses.</a:t>
            </a:r>
          </a:p>
        </p:txBody>
      </p:sp>
      <p:sp>
        <p:nvSpPr>
          <p:cNvPr id="25" name="Rectangle 24"/>
          <p:cNvSpPr/>
          <p:nvPr/>
        </p:nvSpPr>
        <p:spPr>
          <a:xfrm>
            <a:off x="4921825" y="5467290"/>
            <a:ext cx="1219200" cy="400110"/>
          </a:xfrm>
          <a:prstGeom prst="rect">
            <a:avLst/>
          </a:prstGeom>
        </p:spPr>
        <p:txBody>
          <a:bodyPr wrap="square">
            <a:spAutoFit/>
          </a:bodyPr>
          <a:lstStyle/>
          <a:p>
            <a:r>
              <a:rPr lang="en-US" sz="2000" dirty="0">
                <a:solidFill>
                  <a:srgbClr val="007E7E"/>
                </a:solidFill>
              </a:rPr>
              <a:t>Multiply.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341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34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734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734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34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7341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734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3413" grpId="0"/>
      <p:bldP spid="273414" grpId="0"/>
      <p:bldP spid="273415" grpId="0"/>
      <p:bldP spid="273416" grpId="0"/>
      <p:bldP spid="273417" grpId="0"/>
      <p:bldP spid="273419" grpId="0"/>
      <p:bldP spid="273420" grpId="0"/>
      <p:bldP spid="14" grpId="0" animBg="1"/>
      <p:bldP spid="15" grpId="0" animBg="1"/>
      <p:bldP spid="17" grpId="0" animBg="1"/>
      <p:bldP spid="18" grpId="0" animBg="1"/>
      <p:bldP spid="19" grpId="0" animBg="1"/>
      <p:bldP spid="2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prstGeom prst="rect">
            <a:avLst/>
          </a:prstGeom>
        </p:spPr>
        <p:txBody>
          <a:bodyPr/>
          <a:lstStyle/>
          <a:p>
            <a:pPr eaLnBrk="1" hangingPunct="1"/>
            <a:r>
              <a:rPr lang="en-US" sz="3200" dirty="0">
                <a:solidFill>
                  <a:schemeClr val="accent1"/>
                </a:solidFill>
              </a:rPr>
              <a:t>Divisibility</a:t>
            </a:r>
          </a:p>
        </p:txBody>
      </p:sp>
      <p:sp>
        <p:nvSpPr>
          <p:cNvPr id="4" name="Content Placeholder 3"/>
          <p:cNvSpPr>
            <a:spLocks noGrp="1"/>
          </p:cNvSpPr>
          <p:nvPr>
            <p:ph idx="1"/>
          </p:nvPr>
        </p:nvSpPr>
        <p:spPr>
          <a:xfrm>
            <a:off x="457200" y="1280160"/>
            <a:ext cx="8229600" cy="2676630"/>
          </a:xfrm>
          <a:solidFill>
            <a:srgbClr val="FFFFCC"/>
          </a:solidFill>
          <a:ln w="28575">
            <a:solidFill>
              <a:srgbClr val="000000"/>
            </a:solidFill>
          </a:ln>
        </p:spPr>
        <p:txBody>
          <a:bodyPr>
            <a:spAutoFit/>
          </a:bodyPr>
          <a:lstStyle/>
          <a:p>
            <a:pPr algn="ctr"/>
            <a:r>
              <a:rPr lang="en-US" b="1" dirty="0">
                <a:solidFill>
                  <a:srgbClr val="000000"/>
                </a:solidFill>
                <a:latin typeface="Calibri" pitchFamily="34" charset="0"/>
              </a:rPr>
              <a:t>Definition</a:t>
            </a:r>
          </a:p>
          <a:p>
            <a:r>
              <a:rPr lang="en-US" dirty="0">
                <a:solidFill>
                  <a:srgbClr val="000000"/>
                </a:solidFill>
                <a:latin typeface="Calibri" pitchFamily="34" charset="0"/>
              </a:rPr>
              <a:t>If a number can be divided by another number so that the remainder is 0, then we say</a:t>
            </a:r>
          </a:p>
          <a:p>
            <a:pPr marL="514350" indent="-514350">
              <a:spcBef>
                <a:spcPct val="50000"/>
              </a:spcBef>
              <a:buFont typeface="+mj-lt"/>
              <a:buAutoNum type="arabicPeriod"/>
            </a:pPr>
            <a:r>
              <a:rPr lang="en-US" dirty="0">
                <a:solidFill>
                  <a:srgbClr val="000000"/>
                </a:solidFill>
                <a:latin typeface="Calibri" pitchFamily="34" charset="0"/>
              </a:rPr>
              <a:t>the number is </a:t>
            </a:r>
            <a:r>
              <a:rPr lang="en-US" b="1" dirty="0">
                <a:solidFill>
                  <a:srgbClr val="C00000"/>
                </a:solidFill>
                <a:latin typeface="Calibri" pitchFamily="34" charset="0"/>
              </a:rPr>
              <a:t>divisible by </a:t>
            </a:r>
            <a:r>
              <a:rPr lang="en-US" dirty="0">
                <a:solidFill>
                  <a:srgbClr val="000000"/>
                </a:solidFill>
                <a:latin typeface="Calibri" pitchFamily="34" charset="0"/>
              </a:rPr>
              <a:t>the divisor, or</a:t>
            </a:r>
          </a:p>
          <a:p>
            <a:pPr marL="514350" indent="-514350">
              <a:spcBef>
                <a:spcPts val="1000"/>
              </a:spcBef>
              <a:buFont typeface="+mj-lt"/>
              <a:buAutoNum type="arabicPeriod"/>
            </a:pPr>
            <a:r>
              <a:rPr lang="en-US" dirty="0">
                <a:solidFill>
                  <a:srgbClr val="000000"/>
                </a:solidFill>
                <a:latin typeface="Calibri" pitchFamily="34" charset="0"/>
              </a:rPr>
              <a:t>the divisor </a:t>
            </a:r>
            <a:r>
              <a:rPr lang="en-US" b="1" dirty="0">
                <a:solidFill>
                  <a:srgbClr val="C00000"/>
                </a:solidFill>
                <a:latin typeface="Calibri" pitchFamily="34" charset="0"/>
              </a:rPr>
              <a:t>divides</a:t>
            </a:r>
            <a:r>
              <a:rPr lang="en-US" dirty="0">
                <a:solidFill>
                  <a:srgbClr val="000000"/>
                </a:solidFill>
                <a:latin typeface="Calibri" pitchFamily="34" charset="0"/>
              </a:rPr>
              <a:t> the dividend.</a:t>
            </a:r>
            <a:endParaRPr lang="en-US" dirty="0"/>
          </a:p>
        </p:txBody>
      </p:sp>
    </p:spTree>
    <p:custDataLst>
      <p:tags r:id="rId1"/>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a:solidFill>
                  <a:srgbClr val="000000"/>
                </a:solidFill>
              </a:rPr>
              <a:t>Definition</a:t>
            </a:r>
          </a:p>
          <a:p>
            <a:r>
              <a:rPr lang="en-US" dirty="0">
                <a:solidFill>
                  <a:srgbClr val="000000"/>
                </a:solidFill>
                <a:latin typeface="Calibri" pitchFamily="34" charset="0"/>
              </a:rPr>
              <a:t>A number is divisible by 2 (is an </a:t>
            </a:r>
            <a:r>
              <a:rPr lang="en-US" b="1" dirty="0">
                <a:solidFill>
                  <a:srgbClr val="C00000"/>
                </a:solidFill>
                <a:latin typeface="Calibri" pitchFamily="34" charset="0"/>
              </a:rPr>
              <a:t>even number</a:t>
            </a:r>
            <a:r>
              <a:rPr lang="en-US" dirty="0">
                <a:solidFill>
                  <a:srgbClr val="000000"/>
                </a:solidFill>
                <a:latin typeface="Calibri" pitchFamily="34" charset="0"/>
              </a:rPr>
              <a:t>) if the ones digit is 0, 2, 4, 6, or 8. (</a:t>
            </a:r>
            <a:r>
              <a:rPr lang="en-US" b="1" dirty="0">
                <a:solidFill>
                  <a:srgbClr val="C00000"/>
                </a:solidFill>
                <a:latin typeface="Calibri" pitchFamily="34" charset="0"/>
              </a:rPr>
              <a:t>Note:</a:t>
            </a:r>
            <a:r>
              <a:rPr lang="en-US" dirty="0">
                <a:solidFill>
                  <a:srgbClr val="000000"/>
                </a:solidFill>
                <a:latin typeface="Calibri" pitchFamily="34" charset="0"/>
              </a:rPr>
              <a:t> A number is an </a:t>
            </a:r>
            <a:r>
              <a:rPr lang="en-US" b="1" dirty="0">
                <a:solidFill>
                  <a:srgbClr val="C00000"/>
                </a:solidFill>
                <a:latin typeface="Calibri" pitchFamily="34" charset="0"/>
              </a:rPr>
              <a:t>odd number</a:t>
            </a:r>
            <a:r>
              <a:rPr lang="en-US" dirty="0">
                <a:solidFill>
                  <a:srgbClr val="000000"/>
                </a:solidFill>
                <a:latin typeface="Calibri" pitchFamily="34" charset="0"/>
              </a:rPr>
              <a:t> if it is not divisible by 2.)</a:t>
            </a:r>
          </a:p>
        </p:txBody>
      </p:sp>
      <p:sp>
        <p:nvSpPr>
          <p:cNvPr id="6" name="Title 1"/>
          <p:cNvSpPr>
            <a:spLocks noGrp="1"/>
          </p:cNvSpPr>
          <p:nvPr>
            <p:ph type="title"/>
          </p:nvPr>
        </p:nvSpPr>
        <p:spPr>
          <a:prstGeom prst="rect">
            <a:avLst/>
          </a:prstGeom>
        </p:spPr>
        <p:txBody>
          <a:bodyPr/>
          <a:lstStyle/>
          <a:p>
            <a:r>
              <a:rPr lang="en-US" dirty="0">
                <a:solidFill>
                  <a:schemeClr val="accent1"/>
                </a:solidFill>
              </a:rPr>
              <a:t>Divisibility by 2</a:t>
            </a:r>
            <a:endParaRPr lang="en-US" sz="3200" dirty="0">
              <a:solidFill>
                <a:schemeClr val="accent1"/>
              </a:solidFill>
            </a:endParaRPr>
          </a:p>
        </p:txBody>
      </p:sp>
    </p:spTree>
    <p:custDataLst>
      <p:tags r:id="rId1"/>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p:cNvSpPr>
          <p:nvPr>
            <p:ph idx="1"/>
          </p:nvPr>
        </p:nvSpPr>
        <p:spPr>
          <a:xfrm>
            <a:off x="457200" y="1280160"/>
            <a:ext cx="8229600" cy="4918269"/>
          </a:xfrm>
          <a:prstGeom prst="rect">
            <a:avLst/>
          </a:prstGeom>
          <a:noFill/>
        </p:spPr>
        <p:txBody>
          <a:bodyPr>
            <a:spAutoFit/>
          </a:bodyPr>
          <a:lstStyle/>
          <a:p>
            <a:pPr>
              <a:tabLst>
                <a:tab pos="457200" algn="l"/>
              </a:tabLst>
            </a:pPr>
            <a:r>
              <a:rPr lang="en-US" dirty="0">
                <a:solidFill>
                  <a:schemeClr val="tx1"/>
                </a:solidFill>
              </a:rPr>
              <a:t>Determine whether each of the following numbers is divisible by 2.</a:t>
            </a:r>
          </a:p>
          <a:p>
            <a:pPr marL="514350" indent="-514350" eaLnBrk="1" hangingPunct="1">
              <a:buFont typeface="+mj-lt"/>
              <a:buAutoNum type="alphaLcPeriod"/>
              <a:tabLst>
                <a:tab pos="457200" algn="l"/>
              </a:tabLst>
            </a:pPr>
            <a:r>
              <a:rPr lang="en-US" dirty="0">
                <a:solidFill>
                  <a:schemeClr val="tx1"/>
                </a:solidFill>
              </a:rPr>
              <a:t> </a:t>
            </a:r>
            <a:r>
              <a:rPr lang="en-US" i="0" dirty="0">
                <a:solidFill>
                  <a:srgbClr val="0000FF"/>
                </a:solidFill>
              </a:rPr>
              <a:t>674</a:t>
            </a:r>
          </a:p>
          <a:p>
            <a:pPr marL="514350" indent="-514350" eaLnBrk="1" hangingPunct="1">
              <a:buFont typeface="+mj-lt"/>
              <a:buAutoNum type="alphaLcPeriod"/>
              <a:tabLst>
                <a:tab pos="457200" algn="l"/>
              </a:tabLst>
            </a:pPr>
            <a:r>
              <a:rPr lang="en-US" dirty="0">
                <a:solidFill>
                  <a:schemeClr val="tx1"/>
                </a:solidFill>
              </a:rPr>
              <a:t> </a:t>
            </a:r>
            <a:r>
              <a:rPr lang="en-US" i="0" dirty="0">
                <a:solidFill>
                  <a:srgbClr val="0000FF"/>
                </a:solidFill>
              </a:rPr>
              <a:t>357</a:t>
            </a:r>
          </a:p>
          <a:p>
            <a:pPr marL="0" indent="0" eaLnBrk="1" hangingPunct="1">
              <a:buFont typeface="Courier New" pitchFamily="49" charset="0"/>
              <a:buNone/>
              <a:tabLst>
                <a:tab pos="457200" algn="l"/>
              </a:tabLst>
            </a:pPr>
            <a:r>
              <a:rPr lang="en-US" b="1" i="0" dirty="0">
                <a:solidFill>
                  <a:schemeClr val="tx1"/>
                </a:solidFill>
              </a:rPr>
              <a:t>Solution</a:t>
            </a:r>
          </a:p>
          <a:p>
            <a:pPr marL="514350" indent="-514350">
              <a:buFont typeface="+mj-lt"/>
              <a:buAutoNum type="alphaLcPeriod"/>
            </a:pPr>
            <a:r>
              <a:rPr lang="en-US" dirty="0">
                <a:solidFill>
                  <a:schemeClr val="tx1"/>
                </a:solidFill>
              </a:rPr>
              <a:t> </a:t>
            </a:r>
            <a:r>
              <a:rPr lang="en-US" i="0" dirty="0">
                <a:solidFill>
                  <a:srgbClr val="0000FF"/>
                </a:solidFill>
              </a:rPr>
              <a:t>674</a:t>
            </a:r>
            <a:r>
              <a:rPr lang="en-US" i="0" dirty="0">
                <a:solidFill>
                  <a:schemeClr val="tx1"/>
                </a:solidFill>
              </a:rPr>
              <a:t> is </a:t>
            </a:r>
            <a:r>
              <a:rPr lang="en-US" i="0" dirty="0">
                <a:solidFill>
                  <a:srgbClr val="FF0000"/>
                </a:solidFill>
              </a:rPr>
              <a:t>divisible by 2 </a:t>
            </a:r>
            <a:r>
              <a:rPr lang="en-US" i="0" dirty="0">
                <a:solidFill>
                  <a:schemeClr val="tx1"/>
                </a:solidFill>
              </a:rPr>
              <a:t>since the ones digit is 4 (an even digit).</a:t>
            </a:r>
          </a:p>
          <a:p>
            <a:pPr marL="514350" indent="-514350">
              <a:buFont typeface="+mj-lt"/>
              <a:buAutoNum type="alphaLcPeriod" startAt="2"/>
            </a:pPr>
            <a:r>
              <a:rPr lang="en-US" dirty="0">
                <a:solidFill>
                  <a:schemeClr val="tx1"/>
                </a:solidFill>
              </a:rPr>
              <a:t> </a:t>
            </a:r>
            <a:r>
              <a:rPr lang="en-US" dirty="0">
                <a:solidFill>
                  <a:srgbClr val="0000FF"/>
                </a:solidFill>
              </a:rPr>
              <a:t>357</a:t>
            </a:r>
            <a:r>
              <a:rPr lang="en-US" dirty="0"/>
              <a:t> is </a:t>
            </a:r>
            <a:r>
              <a:rPr lang="en-US" dirty="0">
                <a:solidFill>
                  <a:srgbClr val="FF0000"/>
                </a:solidFill>
              </a:rPr>
              <a:t>not divisible by 2 </a:t>
            </a:r>
            <a:r>
              <a:rPr lang="en-US" dirty="0"/>
              <a:t>since the ones digit is not </a:t>
            </a:r>
            <a:r>
              <a:rPr lang="en-US" dirty="0">
                <a:solidFill>
                  <a:srgbClr val="0000FF"/>
                </a:solidFill>
              </a:rPr>
              <a:t>0,</a:t>
            </a:r>
            <a:r>
              <a:rPr lang="en-US" dirty="0"/>
              <a:t> </a:t>
            </a:r>
            <a:r>
              <a:rPr lang="en-US" dirty="0">
                <a:solidFill>
                  <a:srgbClr val="0000FF"/>
                </a:solidFill>
              </a:rPr>
              <a:t>2, 4, 6,</a:t>
            </a:r>
            <a:r>
              <a:rPr lang="en-US" dirty="0"/>
              <a:t> or </a:t>
            </a:r>
            <a:r>
              <a:rPr lang="en-US" dirty="0">
                <a:solidFill>
                  <a:srgbClr val="0000FF"/>
                </a:solidFill>
              </a:rPr>
              <a:t>8</a:t>
            </a:r>
            <a:r>
              <a:rPr lang="en-US" dirty="0"/>
              <a:t>.</a:t>
            </a:r>
          </a:p>
          <a:p>
            <a:pPr marL="457200" indent="-457200"/>
            <a:endParaRPr lang="en-US" i="0" dirty="0">
              <a:solidFill>
                <a:schemeClr val="tx1"/>
              </a:solidFill>
            </a:endParaRPr>
          </a:p>
        </p:txBody>
      </p:sp>
      <p:sp>
        <p:nvSpPr>
          <p:cNvPr id="4" name="Title 1"/>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Example 12: Determining Divisibility by 2</a:t>
            </a:r>
            <a:endParaRPr kumimoji="0" lang="en-US" sz="3200" b="0" i="0" u="none" strike="noStrike" kern="1200" cap="none" spc="0" normalizeH="0" baseline="0" noProof="0" dirty="0">
              <a:ln>
                <a:noFill/>
              </a:ln>
              <a:solidFill>
                <a:schemeClr val="accent1"/>
              </a:solidFill>
              <a:effectLst/>
              <a:uLnTx/>
              <a:uFillTx/>
              <a:latin typeface="+mj-lt"/>
              <a:ea typeface="+mj-ea"/>
              <a:cs typeface="+mj-cs"/>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p:cNvSpPr>
            <a:spLocks noGrp="1"/>
          </p:cNvSpPr>
          <p:nvPr>
            <p:ph idx="1"/>
          </p:nvPr>
        </p:nvSpPr>
        <p:spPr>
          <a:xfrm>
            <a:off x="457200" y="1280160"/>
            <a:ext cx="8229600" cy="1471172"/>
          </a:xfrm>
          <a:prstGeom prst="rect">
            <a:avLst/>
          </a:prstGeom>
          <a:solidFill>
            <a:srgbClr val="FFFFCC"/>
          </a:solidFill>
          <a:ln w="28575">
            <a:solidFill>
              <a:srgbClr val="000000"/>
            </a:solidFill>
          </a:ln>
        </p:spPr>
        <p:txBody>
          <a:bodyPr>
            <a:spAutoFit/>
          </a:bodyPr>
          <a:lstStyle/>
          <a:p>
            <a:pPr marL="1588" indent="-1588" algn="ctr" eaLnBrk="1" hangingPunct="1">
              <a:buFont typeface="Courier New" pitchFamily="49" charset="0"/>
              <a:buNone/>
            </a:pPr>
            <a:r>
              <a:rPr lang="en-US" b="1" i="0" dirty="0">
                <a:solidFill>
                  <a:srgbClr val="000000"/>
                </a:solidFill>
              </a:rPr>
              <a:t>Definition</a:t>
            </a:r>
          </a:p>
          <a:p>
            <a:r>
              <a:rPr lang="en-US" dirty="0">
                <a:solidFill>
                  <a:srgbClr val="000000"/>
                </a:solidFill>
              </a:rPr>
              <a:t>A number is divisible by 3 if the sum of the digits is divisible by 3.</a:t>
            </a:r>
          </a:p>
        </p:txBody>
      </p:sp>
      <p:sp>
        <p:nvSpPr>
          <p:cNvPr id="4" name="Title 1"/>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Divisibility by 3</a:t>
            </a:r>
            <a:endParaRPr kumimoji="0" lang="en-US" sz="3200" b="0" i="0" u="none" strike="noStrike" kern="1200" cap="none" spc="0" normalizeH="0" baseline="0" noProof="0" dirty="0">
              <a:ln>
                <a:noFill/>
              </a:ln>
              <a:solidFill>
                <a:schemeClr val="accent1"/>
              </a:solidFill>
              <a:effectLst/>
              <a:uLnTx/>
              <a:uFillTx/>
              <a:latin typeface="+mj-lt"/>
              <a:ea typeface="+mj-ea"/>
              <a:cs typeface="+mj-cs"/>
            </a:endParaRPr>
          </a:p>
        </p:txBody>
      </p:sp>
    </p:spTree>
    <p:custDataLst>
      <p:tags r:id="rId1"/>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p:cNvSpPr>
          <p:nvPr>
            <p:ph idx="1"/>
          </p:nvPr>
        </p:nvSpPr>
        <p:spPr>
          <a:xfrm>
            <a:off x="457200" y="1280160"/>
            <a:ext cx="8229600" cy="4401205"/>
          </a:xfrm>
          <a:prstGeom prst="rect">
            <a:avLst/>
          </a:prstGeom>
          <a:noFill/>
        </p:spPr>
        <p:txBody>
          <a:bodyPr>
            <a:spAutoFit/>
          </a:bodyPr>
          <a:lstStyle/>
          <a:p>
            <a:pPr marL="0" indent="0" eaLnBrk="1" hangingPunct="1">
              <a:buFont typeface="Courier New" pitchFamily="49" charset="0"/>
              <a:buNone/>
              <a:tabLst>
                <a:tab pos="457200" algn="l"/>
              </a:tabLst>
            </a:pPr>
            <a:r>
              <a:rPr lang="en-US" i="0" dirty="0">
                <a:solidFill>
                  <a:schemeClr val="tx1"/>
                </a:solidFill>
              </a:rPr>
              <a:t>Determine whether each of the following numbers is divisible by 3.</a:t>
            </a:r>
          </a:p>
          <a:p>
            <a:pPr marL="514350" indent="-514350" eaLnBrk="1" hangingPunct="1">
              <a:buFont typeface="+mj-lt"/>
              <a:buAutoNum type="alphaLcPeriod"/>
              <a:tabLst>
                <a:tab pos="457200" algn="l"/>
              </a:tabLst>
            </a:pPr>
            <a:r>
              <a:rPr lang="en-US" dirty="0">
                <a:solidFill>
                  <a:schemeClr val="tx1"/>
                </a:solidFill>
              </a:rPr>
              <a:t> </a:t>
            </a:r>
            <a:r>
              <a:rPr lang="en-US" i="0" dirty="0">
                <a:solidFill>
                  <a:srgbClr val="0000FF"/>
                </a:solidFill>
              </a:rPr>
              <a:t>6801</a:t>
            </a:r>
          </a:p>
          <a:p>
            <a:pPr marL="514350" indent="-514350">
              <a:buFont typeface="+mj-lt"/>
              <a:buAutoNum type="alphaLcPeriod"/>
              <a:tabLst>
                <a:tab pos="457200" algn="l"/>
              </a:tabLst>
            </a:pPr>
            <a:r>
              <a:rPr lang="en-US" dirty="0">
                <a:solidFill>
                  <a:schemeClr val="tx1"/>
                </a:solidFill>
              </a:rPr>
              <a:t> </a:t>
            </a:r>
            <a:r>
              <a:rPr lang="en-US" dirty="0">
                <a:solidFill>
                  <a:srgbClr val="0000FF"/>
                </a:solidFill>
              </a:rPr>
              <a:t>356</a:t>
            </a:r>
            <a:endParaRPr lang="en-US" i="0" dirty="0">
              <a:solidFill>
                <a:schemeClr val="tx1"/>
              </a:solidFill>
            </a:endParaRPr>
          </a:p>
          <a:p>
            <a:pPr marL="0" indent="0" eaLnBrk="1" hangingPunct="1">
              <a:buFont typeface="Courier New" pitchFamily="49" charset="0"/>
              <a:buNone/>
              <a:tabLst>
                <a:tab pos="457200" algn="l"/>
              </a:tabLst>
            </a:pPr>
            <a:r>
              <a:rPr lang="en-US" b="1" i="0" dirty="0">
                <a:solidFill>
                  <a:schemeClr val="tx1"/>
                </a:solidFill>
              </a:rPr>
              <a:t>Solution</a:t>
            </a:r>
          </a:p>
          <a:p>
            <a:pPr marL="514350" indent="-514350" eaLnBrk="1" hangingPunct="1">
              <a:buFont typeface="+mj-lt"/>
              <a:buAutoNum type="alphaLcPeriod"/>
            </a:pPr>
            <a:r>
              <a:rPr lang="en-US" i="0" dirty="0">
                <a:solidFill>
                  <a:schemeClr val="tx1"/>
                </a:solidFill>
              </a:rPr>
              <a:t> </a:t>
            </a:r>
            <a:r>
              <a:rPr lang="en-US" i="0" dirty="0">
                <a:solidFill>
                  <a:srgbClr val="0000FF"/>
                </a:solidFill>
              </a:rPr>
              <a:t>6801</a:t>
            </a:r>
            <a:r>
              <a:rPr lang="en-US" i="0" dirty="0">
                <a:solidFill>
                  <a:schemeClr val="tx1"/>
                </a:solidFill>
              </a:rPr>
              <a:t> is </a:t>
            </a:r>
            <a:r>
              <a:rPr lang="en-US" i="0" dirty="0">
                <a:solidFill>
                  <a:srgbClr val="FF0000"/>
                </a:solidFill>
              </a:rPr>
              <a:t>divisible by 3 </a:t>
            </a:r>
            <a:r>
              <a:rPr lang="en-US" i="0" dirty="0">
                <a:solidFill>
                  <a:schemeClr val="tx1"/>
                </a:solidFill>
              </a:rPr>
              <a:t>since </a:t>
            </a:r>
            <a:r>
              <a:rPr lang="en-US" i="0" dirty="0">
                <a:solidFill>
                  <a:srgbClr val="000099"/>
                </a:solidFill>
              </a:rPr>
              <a:t>6 + 8 + 0 + 1 = 15</a:t>
            </a:r>
            <a:r>
              <a:rPr lang="en-US" i="0" dirty="0">
                <a:solidFill>
                  <a:schemeClr val="tx1"/>
                </a:solidFill>
              </a:rPr>
              <a:t>, and </a:t>
            </a:r>
            <a:r>
              <a:rPr lang="en-US" i="0" dirty="0">
                <a:solidFill>
                  <a:srgbClr val="000099"/>
                </a:solidFill>
              </a:rPr>
              <a:t>15 is divisible by 3</a:t>
            </a:r>
            <a:r>
              <a:rPr lang="en-US" i="0" dirty="0">
                <a:solidFill>
                  <a:schemeClr val="tx1"/>
                </a:solidFill>
              </a:rPr>
              <a:t>.</a:t>
            </a:r>
          </a:p>
          <a:p>
            <a:pPr marL="514350" indent="-514350">
              <a:buFont typeface="+mj-lt"/>
              <a:buAutoNum type="alphaLcPeriod"/>
            </a:pPr>
            <a:r>
              <a:rPr lang="en-US" dirty="0">
                <a:solidFill>
                  <a:schemeClr val="tx1"/>
                </a:solidFill>
              </a:rPr>
              <a:t> </a:t>
            </a:r>
            <a:r>
              <a:rPr lang="en-US" dirty="0">
                <a:solidFill>
                  <a:srgbClr val="0000FF"/>
                </a:solidFill>
              </a:rPr>
              <a:t>356</a:t>
            </a:r>
            <a:r>
              <a:rPr lang="en-US" dirty="0">
                <a:solidFill>
                  <a:schemeClr val="tx1"/>
                </a:solidFill>
              </a:rPr>
              <a:t> is </a:t>
            </a:r>
            <a:r>
              <a:rPr lang="en-US" dirty="0">
                <a:solidFill>
                  <a:srgbClr val="FF0000"/>
                </a:solidFill>
              </a:rPr>
              <a:t>not divisible by 3</a:t>
            </a:r>
            <a:r>
              <a:rPr lang="en-US" dirty="0">
                <a:solidFill>
                  <a:schemeClr val="tx1"/>
                </a:solidFill>
              </a:rPr>
              <a:t> since </a:t>
            </a:r>
            <a:r>
              <a:rPr lang="en-US" dirty="0">
                <a:solidFill>
                  <a:srgbClr val="000099"/>
                </a:solidFill>
              </a:rPr>
              <a:t>3 + 5 + 6 = 14</a:t>
            </a:r>
            <a:r>
              <a:rPr lang="en-US" dirty="0">
                <a:solidFill>
                  <a:schemeClr val="tx1"/>
                </a:solidFill>
              </a:rPr>
              <a:t>, and </a:t>
            </a:r>
            <a:r>
              <a:rPr lang="en-US" dirty="0">
                <a:solidFill>
                  <a:srgbClr val="000099"/>
                </a:solidFill>
              </a:rPr>
              <a:t>14 is not divisible by 3</a:t>
            </a:r>
            <a:r>
              <a:rPr lang="en-US" dirty="0">
                <a:solidFill>
                  <a:schemeClr val="tx1"/>
                </a:solidFill>
              </a:rPr>
              <a:t>.</a:t>
            </a:r>
            <a:endParaRPr lang="en-US" i="0" dirty="0">
              <a:solidFill>
                <a:schemeClr val="tx1"/>
              </a:solidFill>
            </a:endParaRPr>
          </a:p>
        </p:txBody>
      </p:sp>
      <p:sp>
        <p:nvSpPr>
          <p:cNvPr id="4" name="Title 1"/>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Example 13: Determining Divisibility by 3</a:t>
            </a:r>
            <a:endParaRPr kumimoji="0" lang="en-US" sz="3200" b="0" i="0" u="none" strike="noStrike" kern="1200" cap="none" spc="0" normalizeH="0" baseline="0" noProof="0" dirty="0">
              <a:ln>
                <a:noFill/>
              </a:ln>
              <a:solidFill>
                <a:schemeClr val="accent1"/>
              </a:solidFill>
              <a:effectLst/>
              <a:uLnTx/>
              <a:uFillTx/>
              <a:latin typeface="+mj-lt"/>
              <a:ea typeface="+mj-ea"/>
              <a:cs typeface="+mj-cs"/>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a:solidFill>
                  <a:srgbClr val="000000"/>
                </a:solidFill>
                <a:latin typeface="Calibri" pitchFamily="34" charset="0"/>
              </a:rPr>
              <a:t>Definition</a:t>
            </a:r>
          </a:p>
          <a:p>
            <a:r>
              <a:rPr lang="en-US" dirty="0">
                <a:solidFill>
                  <a:srgbClr val="000000"/>
                </a:solidFill>
                <a:latin typeface="Calibri" pitchFamily="34" charset="0"/>
              </a:rPr>
              <a:t>A number is divisible by 4 if the number formed by the last two digits is divisible by 4. (00 is considered to be divisible by 4.)</a:t>
            </a:r>
          </a:p>
        </p:txBody>
      </p:sp>
      <p:sp>
        <p:nvSpPr>
          <p:cNvPr id="5" name="Title 1"/>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Divisibility by 4</a:t>
            </a:r>
            <a:endParaRPr kumimoji="0" lang="en-US" sz="3200" b="0" i="0" u="none" strike="noStrike" kern="1200" cap="none" spc="0" normalizeH="0" baseline="0" noProof="0" dirty="0">
              <a:ln>
                <a:noFill/>
              </a:ln>
              <a:solidFill>
                <a:schemeClr val="accent1"/>
              </a:solidFill>
              <a:effectLst/>
              <a:uLnTx/>
              <a:uFillTx/>
              <a:latin typeface="+mj-lt"/>
              <a:ea typeface="+mj-ea"/>
              <a:cs typeface="+mj-cs"/>
            </a:endParaRPr>
          </a:p>
        </p:txBody>
      </p:sp>
    </p:spTree>
    <p:custDataLst>
      <p:tags r:id="rId1"/>
    </p:custData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p:cNvSpPr>
          <p:nvPr>
            <p:ph idx="1"/>
          </p:nvPr>
        </p:nvSpPr>
        <p:spPr>
          <a:xfrm>
            <a:off x="457200" y="1143000"/>
            <a:ext cx="8229600" cy="4800600"/>
          </a:xfrm>
          <a:prstGeom prst="rect">
            <a:avLst/>
          </a:prstGeom>
        </p:spPr>
        <p:txBody>
          <a:bodyPr>
            <a:normAutofit lnSpcReduction="10000"/>
          </a:bodyPr>
          <a:lstStyle/>
          <a:p>
            <a:pPr>
              <a:tabLst>
                <a:tab pos="457200" algn="l"/>
              </a:tabLst>
            </a:pPr>
            <a:r>
              <a:rPr lang="en-US" i="0" dirty="0">
                <a:solidFill>
                  <a:schemeClr val="tx1"/>
                </a:solidFill>
              </a:rPr>
              <a:t>Determine </a:t>
            </a:r>
            <a:r>
              <a:rPr lang="en-US" dirty="0"/>
              <a:t>whether each</a:t>
            </a:r>
            <a:r>
              <a:rPr lang="en-US" i="0" dirty="0">
                <a:solidFill>
                  <a:schemeClr val="tx1"/>
                </a:solidFill>
              </a:rPr>
              <a:t> of the following numbers is divisible by 4.</a:t>
            </a:r>
          </a:p>
          <a:p>
            <a:pPr marL="514350" indent="-514350" eaLnBrk="1" hangingPunct="1">
              <a:buFont typeface="+mj-lt"/>
              <a:buAutoNum type="alphaLcPeriod"/>
              <a:tabLst>
                <a:tab pos="457200" algn="l"/>
              </a:tabLst>
            </a:pPr>
            <a:r>
              <a:rPr lang="en-US" dirty="0">
                <a:solidFill>
                  <a:schemeClr val="tx1"/>
                </a:solidFill>
              </a:rPr>
              <a:t> </a:t>
            </a:r>
            <a:r>
              <a:rPr lang="en-US" i="0" dirty="0">
                <a:solidFill>
                  <a:srgbClr val="0000FF"/>
                </a:solidFill>
              </a:rPr>
              <a:t>9036</a:t>
            </a:r>
          </a:p>
          <a:p>
            <a:pPr marL="514350" indent="-514350">
              <a:buFont typeface="+mj-lt"/>
              <a:buAutoNum type="alphaLcPeriod"/>
              <a:tabLst>
                <a:tab pos="457200" algn="l"/>
              </a:tabLst>
            </a:pPr>
            <a:r>
              <a:rPr lang="en-US" dirty="0">
                <a:solidFill>
                  <a:schemeClr val="tx1"/>
                </a:solidFill>
              </a:rPr>
              <a:t> </a:t>
            </a:r>
            <a:r>
              <a:rPr lang="en-US" dirty="0">
                <a:solidFill>
                  <a:srgbClr val="0000FF"/>
                </a:solidFill>
              </a:rPr>
              <a:t>6700</a:t>
            </a:r>
          </a:p>
          <a:p>
            <a:pPr marL="514350" indent="-514350">
              <a:buFont typeface="+mj-lt"/>
              <a:buAutoNum type="alphaLcPeriod"/>
              <a:tabLst>
                <a:tab pos="457200" algn="l"/>
              </a:tabLst>
            </a:pPr>
            <a:r>
              <a:rPr lang="en-US" i="0" dirty="0">
                <a:solidFill>
                  <a:schemeClr val="tx1"/>
                </a:solidFill>
              </a:rPr>
              <a:t> </a:t>
            </a:r>
            <a:r>
              <a:rPr lang="en-US" dirty="0">
                <a:solidFill>
                  <a:srgbClr val="0000FF"/>
                </a:solidFill>
              </a:rPr>
              <a:t>15,031</a:t>
            </a:r>
            <a:endParaRPr lang="en-US" i="0" dirty="0">
              <a:solidFill>
                <a:schemeClr val="tx1"/>
              </a:solidFill>
            </a:endParaRPr>
          </a:p>
          <a:p>
            <a:pPr marL="0" indent="0" eaLnBrk="1" hangingPunct="1">
              <a:buFont typeface="Courier New" pitchFamily="49" charset="0"/>
              <a:buNone/>
              <a:tabLst>
                <a:tab pos="457200" algn="l"/>
              </a:tabLst>
            </a:pPr>
            <a:r>
              <a:rPr lang="en-US" b="1" i="0" dirty="0">
                <a:solidFill>
                  <a:schemeClr val="tx1"/>
                </a:solidFill>
              </a:rPr>
              <a:t>Solution</a:t>
            </a:r>
          </a:p>
          <a:p>
            <a:pPr marL="514350" indent="-514350" eaLnBrk="1" hangingPunct="1">
              <a:buFont typeface="+mj-lt"/>
              <a:buAutoNum type="alphaLcPeriod"/>
            </a:pPr>
            <a:r>
              <a:rPr lang="en-US" i="0" dirty="0">
                <a:solidFill>
                  <a:schemeClr val="tx1"/>
                </a:solidFill>
              </a:rPr>
              <a:t> </a:t>
            </a:r>
            <a:r>
              <a:rPr lang="en-US" i="0" dirty="0">
                <a:solidFill>
                  <a:srgbClr val="0000FF"/>
                </a:solidFill>
              </a:rPr>
              <a:t>9036</a:t>
            </a:r>
            <a:r>
              <a:rPr lang="en-US" i="0" dirty="0">
                <a:solidFill>
                  <a:schemeClr val="tx1"/>
                </a:solidFill>
              </a:rPr>
              <a:t> is </a:t>
            </a:r>
            <a:r>
              <a:rPr lang="en-US" i="0" dirty="0">
                <a:solidFill>
                  <a:srgbClr val="FF0000"/>
                </a:solidFill>
              </a:rPr>
              <a:t>divisible by 4</a:t>
            </a:r>
            <a:r>
              <a:rPr lang="en-US" i="0" dirty="0">
                <a:solidFill>
                  <a:schemeClr val="tx1"/>
                </a:solidFill>
              </a:rPr>
              <a:t> since 36 (the number formed by the last two digits) is divisible by 4.</a:t>
            </a:r>
          </a:p>
          <a:p>
            <a:pPr marL="514350" indent="-514350">
              <a:buFont typeface="+mj-lt"/>
              <a:buAutoNum type="alphaLcPeriod"/>
            </a:pPr>
            <a:r>
              <a:rPr lang="en-US" dirty="0">
                <a:solidFill>
                  <a:schemeClr val="tx1"/>
                </a:solidFill>
              </a:rPr>
              <a:t> </a:t>
            </a:r>
            <a:r>
              <a:rPr lang="en-US" dirty="0">
                <a:solidFill>
                  <a:srgbClr val="0000FF"/>
                </a:solidFill>
              </a:rPr>
              <a:t>6700</a:t>
            </a:r>
            <a:r>
              <a:rPr lang="en-US" dirty="0">
                <a:solidFill>
                  <a:schemeClr val="tx1"/>
                </a:solidFill>
              </a:rPr>
              <a:t> is </a:t>
            </a:r>
            <a:r>
              <a:rPr lang="en-US" dirty="0">
                <a:solidFill>
                  <a:srgbClr val="FF0000"/>
                </a:solidFill>
              </a:rPr>
              <a:t>divisible by 4</a:t>
            </a:r>
            <a:r>
              <a:rPr lang="en-US" dirty="0">
                <a:solidFill>
                  <a:schemeClr val="tx1"/>
                </a:solidFill>
              </a:rPr>
              <a:t> since 00 is considered to be divisible by 4.</a:t>
            </a:r>
          </a:p>
          <a:p>
            <a:pPr marL="514350" indent="-514350" eaLnBrk="1" hangingPunct="1">
              <a:buFont typeface="+mj-lt"/>
              <a:buAutoNum type="alphaLcPeriod"/>
            </a:pPr>
            <a:endParaRPr lang="en-US" i="0" dirty="0">
              <a:solidFill>
                <a:schemeClr val="tx1"/>
              </a:solidFill>
            </a:endParaRPr>
          </a:p>
        </p:txBody>
      </p:sp>
      <p:sp>
        <p:nvSpPr>
          <p:cNvPr id="4" name="Title 1"/>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endParaRPr kumimoji="0" lang="en-US" sz="3200" b="0" i="0" u="none" strike="noStrike" kern="1200" cap="none" spc="0" normalizeH="0" baseline="0" noProof="0" dirty="0">
              <a:ln>
                <a:noFill/>
              </a:ln>
              <a:solidFill>
                <a:schemeClr val="accent1"/>
              </a:solidFill>
              <a:effectLst/>
              <a:uLnTx/>
              <a:uFillTx/>
              <a:latin typeface="+mj-lt"/>
              <a:ea typeface="+mj-ea"/>
              <a:cs typeface="+mj-cs"/>
            </a:endParaRPr>
          </a:p>
        </p:txBody>
      </p:sp>
      <p:sp>
        <p:nvSpPr>
          <p:cNvPr id="5" name="Title 4"/>
          <p:cNvSpPr>
            <a:spLocks noGrp="1"/>
          </p:cNvSpPr>
          <p:nvPr>
            <p:ph type="title"/>
          </p:nvPr>
        </p:nvSpPr>
        <p:spPr/>
        <p:txBody>
          <a:bodyPr/>
          <a:lstStyle/>
          <a:p>
            <a:pPr lvl="0"/>
            <a:r>
              <a:rPr lang="en-US" dirty="0">
                <a:solidFill>
                  <a:schemeClr val="accent1"/>
                </a:solidFill>
              </a:rPr>
              <a:t>Example 14: </a:t>
            </a:r>
            <a:r>
              <a:rPr lang="en-US" dirty="0"/>
              <a:t>Determining Divisibility by 4</a:t>
            </a:r>
            <a:endParaRPr lang="en-US" dirty="0">
              <a:solidFill>
                <a:schemeClr val="accent1"/>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latin typeface="+mn-lt"/>
              </a:rPr>
              <a:t>Objectives (cont.)</a:t>
            </a:r>
            <a:endParaRPr lang="en-US" dirty="0">
              <a:solidFill>
                <a:schemeClr val="accent1">
                  <a:lumMod val="50000"/>
                </a:schemeClr>
              </a:solidFill>
              <a:latin typeface="+mn-lt"/>
            </a:endParaRPr>
          </a:p>
        </p:txBody>
      </p:sp>
      <p:sp>
        <p:nvSpPr>
          <p:cNvPr id="5123" name="Content Placeholder 2"/>
          <p:cNvSpPr>
            <a:spLocks noGrp="1"/>
          </p:cNvSpPr>
          <p:nvPr>
            <p:ph idx="1"/>
          </p:nvPr>
        </p:nvSpPr>
        <p:spPr>
          <a:xfrm>
            <a:off x="457200" y="1280160"/>
            <a:ext cx="8229600" cy="5004447"/>
          </a:xfrm>
          <a:prstGeom prst="rect">
            <a:avLst/>
          </a:prstGeom>
        </p:spPr>
        <p:txBody>
          <a:bodyPr>
            <a:spAutoFit/>
          </a:bodyPr>
          <a:lstStyle/>
          <a:p>
            <a:pPr marL="339725" indent="-339725">
              <a:buFont typeface="Courier New" pitchFamily="49" charset="0"/>
              <a:buChar char="o"/>
            </a:pPr>
            <a:r>
              <a:rPr lang="en-US" dirty="0">
                <a:solidFill>
                  <a:schemeClr val="tx1"/>
                </a:solidFill>
                <a:latin typeface="+mn-lt"/>
              </a:rPr>
              <a:t>Understand the difference between prime and composite numbers. </a:t>
            </a:r>
          </a:p>
          <a:p>
            <a:pPr marL="339725" indent="-339725">
              <a:buFont typeface="Courier New" pitchFamily="49" charset="0"/>
              <a:buChar char="o"/>
            </a:pPr>
            <a:r>
              <a:rPr lang="en-US" dirty="0">
                <a:solidFill>
                  <a:schemeClr val="tx1"/>
                </a:solidFill>
                <a:latin typeface="+mn-lt"/>
              </a:rPr>
              <a:t>Determine whether a number is prime or composite. </a:t>
            </a:r>
          </a:p>
          <a:p>
            <a:pPr marL="339725" indent="-339725">
              <a:buFont typeface="Courier New" pitchFamily="49" charset="0"/>
              <a:buChar char="o"/>
            </a:pPr>
            <a:r>
              <a:rPr lang="en-US" dirty="0">
                <a:solidFill>
                  <a:schemeClr val="tx1"/>
                </a:solidFill>
                <a:latin typeface="+mn-lt"/>
              </a:rPr>
              <a:t>Find the prime factorization of a composite number. </a:t>
            </a:r>
          </a:p>
          <a:p>
            <a:pPr marL="339725" indent="-339725">
              <a:buFont typeface="Courier New" pitchFamily="49" charset="0"/>
              <a:buChar char="o"/>
            </a:pPr>
            <a:r>
              <a:rPr lang="en-US" dirty="0">
                <a:solidFill>
                  <a:schemeClr val="tx1"/>
                </a:solidFill>
                <a:latin typeface="+mn-lt"/>
              </a:rPr>
              <a:t>Find all factors of a composite number.</a:t>
            </a:r>
          </a:p>
          <a:p>
            <a:pPr marL="0" lvl="3">
              <a:buFont typeface="Courier New" pitchFamily="49" charset="0"/>
              <a:buChar char="o"/>
              <a:tabLst>
                <a:tab pos="461963" algn="l"/>
              </a:tabLst>
            </a:pPr>
            <a:r>
              <a:rPr lang="en-US" sz="2800" dirty="0"/>
              <a:t> Find the LCM of a set of counting numbers using 	prime factorizations. </a:t>
            </a:r>
          </a:p>
          <a:p>
            <a:pPr marL="0" lvl="3">
              <a:buFont typeface="Courier New" pitchFamily="49" charset="0"/>
              <a:buChar char="o"/>
              <a:tabLst>
                <a:tab pos="461963" algn="l"/>
              </a:tabLst>
            </a:pPr>
            <a:r>
              <a:rPr lang="en-US" sz="2800" dirty="0"/>
              <a:t> Find equivalent fractions. </a:t>
            </a:r>
          </a:p>
          <a:p>
            <a:pPr marL="339725" indent="-339725">
              <a:buFont typeface="Courier New" pitchFamily="49" charset="0"/>
              <a:buChar char="o"/>
            </a:pPr>
            <a:endParaRPr lang="en-US" dirty="0">
              <a:solidFill>
                <a:schemeClr val="tx1"/>
              </a:solidFill>
              <a:latin typeface="+mn-lt"/>
            </a:endParaRPr>
          </a:p>
          <a:p>
            <a:pPr marL="339725" indent="-339725">
              <a:buFont typeface="Courier New" pitchFamily="49" charset="0"/>
              <a:buChar char="o"/>
            </a:pPr>
            <a:endParaRPr lang="en-US" dirty="0">
              <a:solidFill>
                <a:schemeClr val="tx1"/>
              </a:solidFill>
              <a:latin typeface="+mn-lt"/>
            </a:endParaRPr>
          </a:p>
        </p:txBody>
      </p:sp>
    </p:spTree>
    <p:custDataLst>
      <p:tags r:id="rId1"/>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p:cNvSpPr>
          <p:nvPr>
            <p:ph idx="1"/>
          </p:nvPr>
        </p:nvSpPr>
        <p:spPr>
          <a:prstGeom prst="rect">
            <a:avLst/>
          </a:prstGeom>
        </p:spPr>
        <p:txBody>
          <a:bodyPr>
            <a:normAutofit/>
          </a:bodyPr>
          <a:lstStyle/>
          <a:p>
            <a:pPr marL="514350" indent="-514350">
              <a:spcBef>
                <a:spcPts val="1200"/>
              </a:spcBef>
              <a:buFont typeface="+mj-lt"/>
              <a:buAutoNum type="alphaLcPeriod" startAt="3"/>
            </a:pPr>
            <a:r>
              <a:rPr lang="en-US" dirty="0">
                <a:solidFill>
                  <a:schemeClr val="tx1"/>
                </a:solidFill>
              </a:rPr>
              <a:t> </a:t>
            </a:r>
            <a:r>
              <a:rPr lang="en-US" dirty="0">
                <a:solidFill>
                  <a:srgbClr val="0000FF"/>
                </a:solidFill>
              </a:rPr>
              <a:t>15,031</a:t>
            </a:r>
            <a:r>
              <a:rPr lang="en-US" dirty="0">
                <a:solidFill>
                  <a:schemeClr val="tx1"/>
                </a:solidFill>
              </a:rPr>
              <a:t> is </a:t>
            </a:r>
            <a:r>
              <a:rPr lang="en-US" dirty="0">
                <a:solidFill>
                  <a:srgbClr val="FF0000"/>
                </a:solidFill>
              </a:rPr>
              <a:t>not divisible by 4</a:t>
            </a:r>
            <a:r>
              <a:rPr lang="en-US" dirty="0">
                <a:solidFill>
                  <a:schemeClr val="tx1"/>
                </a:solidFill>
              </a:rPr>
              <a:t> since 31 is not divisible by 4.</a:t>
            </a:r>
          </a:p>
        </p:txBody>
      </p:sp>
      <p:sp>
        <p:nvSpPr>
          <p:cNvPr id="4" name="Title 4"/>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Example 14: </a:t>
            </a:r>
            <a:r>
              <a:rPr lang="en-US" sz="3200" dirty="0"/>
              <a:t>Determining Divisibility by 4 (cont.)</a:t>
            </a:r>
            <a:endParaRPr kumimoji="0" lang="en-US" sz="3200" b="0" i="0" u="none" strike="noStrike" kern="1200" cap="none" spc="0" normalizeH="0" baseline="0" noProof="0" dirty="0">
              <a:ln>
                <a:noFill/>
              </a:ln>
              <a:solidFill>
                <a:srgbClr val="1F497D"/>
              </a:solidFill>
              <a:effectLst/>
              <a:uLnTx/>
              <a:uFillTx/>
              <a:latin typeface="+mj-lt"/>
              <a:ea typeface="+mj-ea"/>
              <a:cs typeface="+mj-cs"/>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1280160"/>
            <a:ext cx="8229600" cy="1040285"/>
          </a:xfrm>
          <a:solidFill>
            <a:srgbClr val="FFFFCC"/>
          </a:solidFill>
          <a:ln w="28575">
            <a:solidFill>
              <a:srgbClr val="000000"/>
            </a:solidFill>
          </a:ln>
        </p:spPr>
        <p:txBody>
          <a:bodyPr>
            <a:spAutoFit/>
          </a:bodyPr>
          <a:lstStyle/>
          <a:p>
            <a:pPr marL="1588" indent="-1588" algn="ctr"/>
            <a:r>
              <a:rPr lang="en-US" b="1" dirty="0">
                <a:solidFill>
                  <a:srgbClr val="000000"/>
                </a:solidFill>
                <a:latin typeface="Calibri" pitchFamily="34" charset="0"/>
              </a:rPr>
              <a:t>Definition</a:t>
            </a:r>
          </a:p>
          <a:p>
            <a:r>
              <a:rPr lang="en-US" dirty="0">
                <a:solidFill>
                  <a:srgbClr val="000000"/>
                </a:solidFill>
                <a:latin typeface="Calibri" pitchFamily="34" charset="0"/>
              </a:rPr>
              <a:t>A number is divisible by 5 if the ones digit is 0 or 5.</a:t>
            </a:r>
          </a:p>
        </p:txBody>
      </p:sp>
      <p:sp>
        <p:nvSpPr>
          <p:cNvPr id="5" name="Title 4"/>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Divisibility by 5</a:t>
            </a:r>
            <a:endParaRPr kumimoji="0" lang="en-US" sz="3200" b="0" i="0" u="none" strike="noStrike" kern="1200" cap="none" spc="0" normalizeH="0" baseline="0" noProof="0" dirty="0">
              <a:ln>
                <a:noFill/>
              </a:ln>
              <a:solidFill>
                <a:srgbClr val="1F497D"/>
              </a:solidFill>
              <a:effectLst/>
              <a:uLnTx/>
              <a:uFillTx/>
              <a:latin typeface="+mj-lt"/>
              <a:ea typeface="+mj-ea"/>
              <a:cs typeface="+mj-cs"/>
            </a:endParaRPr>
          </a:p>
        </p:txBody>
      </p:sp>
    </p:spTree>
    <p:custDataLst>
      <p:tags r:id="rId1"/>
    </p:custData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p:cNvSpPr>
          <p:nvPr>
            <p:ph idx="1"/>
          </p:nvPr>
        </p:nvSpPr>
        <p:spPr>
          <a:xfrm>
            <a:off x="457200" y="1019175"/>
            <a:ext cx="8229600" cy="5139869"/>
          </a:xfrm>
          <a:prstGeom prst="rect">
            <a:avLst/>
          </a:prstGeom>
          <a:noFill/>
        </p:spPr>
        <p:txBody>
          <a:bodyPr>
            <a:spAutoFit/>
          </a:bodyPr>
          <a:lstStyle/>
          <a:p>
            <a:pPr>
              <a:tabLst>
                <a:tab pos="457200" algn="l"/>
              </a:tabLst>
            </a:pPr>
            <a:r>
              <a:rPr lang="en-US" dirty="0"/>
              <a:t>Determine whether each of the following numbers is divisible by 5.</a:t>
            </a:r>
            <a:endParaRPr lang="en-US" i="0" dirty="0">
              <a:solidFill>
                <a:schemeClr val="tx1"/>
              </a:solidFill>
            </a:endParaRPr>
          </a:p>
          <a:p>
            <a:pPr marL="457200" indent="-457200" eaLnBrk="1" hangingPunct="1">
              <a:buFont typeface="Courier New" pitchFamily="49" charset="0"/>
              <a:buAutoNum type="alphaLcPeriod"/>
            </a:pPr>
            <a:r>
              <a:rPr lang="en-US" i="0" dirty="0">
                <a:solidFill>
                  <a:schemeClr val="tx1"/>
                </a:solidFill>
              </a:rPr>
              <a:t> </a:t>
            </a:r>
            <a:r>
              <a:rPr lang="en-US" i="0" dirty="0">
                <a:solidFill>
                  <a:srgbClr val="0000FF"/>
                </a:solidFill>
              </a:rPr>
              <a:t>1365</a:t>
            </a:r>
          </a:p>
          <a:p>
            <a:pPr marL="457200" indent="-457200">
              <a:buFont typeface="Courier New" pitchFamily="49" charset="0"/>
              <a:buAutoNum type="alphaLcPeriod"/>
            </a:pPr>
            <a:r>
              <a:rPr lang="en-US" dirty="0">
                <a:solidFill>
                  <a:schemeClr val="tx1"/>
                </a:solidFill>
              </a:rPr>
              <a:t> </a:t>
            </a:r>
            <a:r>
              <a:rPr lang="en-US" dirty="0">
                <a:solidFill>
                  <a:srgbClr val="0000FF"/>
                </a:solidFill>
              </a:rPr>
              <a:t>970</a:t>
            </a:r>
          </a:p>
          <a:p>
            <a:pPr marL="457200" indent="-457200">
              <a:buFont typeface="Courier New" pitchFamily="49" charset="0"/>
              <a:buAutoNum type="alphaLcPeriod"/>
            </a:pPr>
            <a:r>
              <a:rPr lang="en-US" dirty="0">
                <a:solidFill>
                  <a:schemeClr val="tx1"/>
                </a:solidFill>
              </a:rPr>
              <a:t> </a:t>
            </a:r>
            <a:r>
              <a:rPr lang="en-US" dirty="0">
                <a:solidFill>
                  <a:srgbClr val="0000FF"/>
                </a:solidFill>
              </a:rPr>
              <a:t>1863</a:t>
            </a:r>
            <a:endParaRPr lang="en-US" i="0" dirty="0">
              <a:solidFill>
                <a:srgbClr val="0000FF"/>
              </a:solidFill>
            </a:endParaRPr>
          </a:p>
          <a:p>
            <a:pPr marL="0" indent="0" eaLnBrk="1" hangingPunct="1">
              <a:buFont typeface="Courier New" pitchFamily="49" charset="0"/>
              <a:buNone/>
              <a:tabLst>
                <a:tab pos="457200" algn="l"/>
              </a:tabLst>
            </a:pPr>
            <a:r>
              <a:rPr lang="en-US" b="1" i="0" dirty="0">
                <a:solidFill>
                  <a:schemeClr val="tx1"/>
                </a:solidFill>
              </a:rPr>
              <a:t>Solution</a:t>
            </a:r>
          </a:p>
          <a:p>
            <a:pPr marL="514350" indent="-514350" eaLnBrk="1" hangingPunct="1">
              <a:buFont typeface="+mj-lt"/>
              <a:buAutoNum type="alphaLcPeriod"/>
              <a:tabLst>
                <a:tab pos="457200" algn="l"/>
              </a:tabLst>
            </a:pPr>
            <a:r>
              <a:rPr lang="en-US" dirty="0">
                <a:solidFill>
                  <a:schemeClr val="tx1"/>
                </a:solidFill>
              </a:rPr>
              <a:t> </a:t>
            </a:r>
            <a:r>
              <a:rPr lang="en-US" i="0" dirty="0">
                <a:solidFill>
                  <a:srgbClr val="0000FF"/>
                </a:solidFill>
              </a:rPr>
              <a:t>1365</a:t>
            </a:r>
            <a:r>
              <a:rPr lang="en-US" i="0" dirty="0">
                <a:solidFill>
                  <a:schemeClr val="tx1"/>
                </a:solidFill>
              </a:rPr>
              <a:t> is </a:t>
            </a:r>
            <a:r>
              <a:rPr lang="en-US" i="0" dirty="0">
                <a:solidFill>
                  <a:srgbClr val="FF0000"/>
                </a:solidFill>
              </a:rPr>
              <a:t>divisible by 5</a:t>
            </a:r>
            <a:r>
              <a:rPr lang="en-US" i="0" dirty="0">
                <a:solidFill>
                  <a:schemeClr val="tx1"/>
                </a:solidFill>
              </a:rPr>
              <a:t> since the ones digit is 5.</a:t>
            </a:r>
          </a:p>
          <a:p>
            <a:pPr marL="514350" indent="-514350" eaLnBrk="1" hangingPunct="1">
              <a:spcBef>
                <a:spcPts val="1200"/>
              </a:spcBef>
              <a:buFont typeface="+mj-lt"/>
              <a:buAutoNum type="alphaLcPeriod" startAt="2"/>
              <a:tabLst>
                <a:tab pos="457200" algn="l"/>
              </a:tabLst>
            </a:pPr>
            <a:r>
              <a:rPr lang="en-US" dirty="0">
                <a:solidFill>
                  <a:schemeClr val="tx1"/>
                </a:solidFill>
              </a:rPr>
              <a:t> </a:t>
            </a:r>
            <a:r>
              <a:rPr lang="en-US" i="0" dirty="0">
                <a:solidFill>
                  <a:srgbClr val="0000FF"/>
                </a:solidFill>
              </a:rPr>
              <a:t>970</a:t>
            </a:r>
            <a:r>
              <a:rPr lang="en-US" i="0" dirty="0">
                <a:solidFill>
                  <a:schemeClr val="tx1"/>
                </a:solidFill>
              </a:rPr>
              <a:t> is </a:t>
            </a:r>
            <a:r>
              <a:rPr lang="en-US" i="0" dirty="0">
                <a:solidFill>
                  <a:srgbClr val="FF0000"/>
                </a:solidFill>
              </a:rPr>
              <a:t>divisible by 5</a:t>
            </a:r>
            <a:r>
              <a:rPr lang="en-US" i="0" dirty="0">
                <a:solidFill>
                  <a:schemeClr val="tx1"/>
                </a:solidFill>
              </a:rPr>
              <a:t> since the ones digit is 0.</a:t>
            </a:r>
          </a:p>
          <a:p>
            <a:pPr marL="514350" indent="-514350" eaLnBrk="1" hangingPunct="1">
              <a:spcBef>
                <a:spcPts val="1200"/>
              </a:spcBef>
              <a:buFont typeface="+mj-lt"/>
              <a:buAutoNum type="alphaLcPeriod" startAt="3"/>
            </a:pPr>
            <a:r>
              <a:rPr lang="en-US" dirty="0">
                <a:solidFill>
                  <a:schemeClr val="tx1"/>
                </a:solidFill>
              </a:rPr>
              <a:t> </a:t>
            </a:r>
            <a:r>
              <a:rPr lang="en-US" i="0" dirty="0">
                <a:solidFill>
                  <a:srgbClr val="0000FF"/>
                </a:solidFill>
              </a:rPr>
              <a:t>1863</a:t>
            </a:r>
            <a:r>
              <a:rPr lang="en-US" i="0" dirty="0">
                <a:solidFill>
                  <a:schemeClr val="tx1"/>
                </a:solidFill>
              </a:rPr>
              <a:t> is </a:t>
            </a:r>
            <a:r>
              <a:rPr lang="en-US" i="0" dirty="0">
                <a:solidFill>
                  <a:srgbClr val="FF0000"/>
                </a:solidFill>
              </a:rPr>
              <a:t>not divisible by 5</a:t>
            </a:r>
            <a:r>
              <a:rPr lang="en-US" i="0" dirty="0">
                <a:solidFill>
                  <a:schemeClr val="tx1"/>
                </a:solidFill>
              </a:rPr>
              <a:t> since the ones digit is not 0 or 5.</a:t>
            </a:r>
          </a:p>
        </p:txBody>
      </p:sp>
      <p:sp>
        <p:nvSpPr>
          <p:cNvPr id="4" name="Title 4"/>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Example 15: Determining Divisibility by 5</a:t>
            </a:r>
            <a:endParaRPr kumimoji="0" lang="en-US" sz="3200" b="0" i="0" u="none" strike="noStrike" kern="1200" cap="none" spc="0" normalizeH="0" baseline="0" noProof="0" dirty="0">
              <a:ln>
                <a:noFill/>
              </a:ln>
              <a:solidFill>
                <a:srgbClr val="1F497D"/>
              </a:solidFill>
              <a:effectLst/>
              <a:uLnTx/>
              <a:uFillTx/>
              <a:latin typeface="+mj-lt"/>
              <a:ea typeface="+mj-ea"/>
              <a:cs typeface="+mj-cs"/>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a:solidFill>
                  <a:srgbClr val="000000"/>
                </a:solidFill>
                <a:latin typeface="Calibri" pitchFamily="34" charset="0"/>
              </a:rPr>
              <a:t>Definition</a:t>
            </a:r>
          </a:p>
          <a:p>
            <a:r>
              <a:rPr lang="en-US" dirty="0">
                <a:solidFill>
                  <a:srgbClr val="000000"/>
                </a:solidFill>
                <a:latin typeface="Calibri" pitchFamily="34" charset="0"/>
              </a:rPr>
              <a:t>A number is divisible by 6 if it is divisible by both 2 and 3.</a:t>
            </a:r>
          </a:p>
        </p:txBody>
      </p:sp>
      <p:sp>
        <p:nvSpPr>
          <p:cNvPr id="5" name="Title 4"/>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Divisibility by 6</a:t>
            </a:r>
            <a:endParaRPr kumimoji="0" lang="en-US" sz="3200" b="0" i="0" u="none" strike="noStrike" kern="1200" cap="none" spc="0" normalizeH="0" baseline="0" noProof="0" dirty="0">
              <a:ln>
                <a:noFill/>
              </a:ln>
              <a:solidFill>
                <a:srgbClr val="1F497D"/>
              </a:solidFill>
              <a:effectLst/>
              <a:uLnTx/>
              <a:uFillTx/>
              <a:latin typeface="+mj-lt"/>
              <a:ea typeface="+mj-ea"/>
              <a:cs typeface="+mj-cs"/>
            </a:endParaRPr>
          </a:p>
        </p:txBody>
      </p:sp>
    </p:spTree>
    <p:custDataLst>
      <p:tags r:id="rId1"/>
    </p:custData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p:cNvSpPr>
          <p:nvPr>
            <p:ph idx="1"/>
          </p:nvPr>
        </p:nvSpPr>
        <p:spPr>
          <a:xfrm>
            <a:off x="457200" y="1280160"/>
            <a:ext cx="8229600" cy="3926203"/>
          </a:xfrm>
          <a:prstGeom prst="rect">
            <a:avLst/>
          </a:prstGeom>
          <a:noFill/>
        </p:spPr>
        <p:txBody>
          <a:bodyPr>
            <a:spAutoFit/>
          </a:bodyPr>
          <a:lstStyle/>
          <a:p>
            <a:pPr>
              <a:tabLst>
                <a:tab pos="457200" algn="l"/>
              </a:tabLst>
            </a:pPr>
            <a:r>
              <a:rPr lang="en-US" dirty="0"/>
              <a:t>Determine whether each of the following numbers is divisible by 6.</a:t>
            </a:r>
            <a:endParaRPr lang="en-US" i="0" dirty="0">
              <a:solidFill>
                <a:schemeClr val="tx1"/>
              </a:solidFill>
            </a:endParaRPr>
          </a:p>
          <a:p>
            <a:pPr marL="514350" indent="-514350" eaLnBrk="1" hangingPunct="1">
              <a:buFont typeface="+mj-lt"/>
              <a:buAutoNum type="alphaLcPeriod"/>
              <a:tabLst>
                <a:tab pos="457200" algn="l"/>
              </a:tabLst>
            </a:pPr>
            <a:r>
              <a:rPr lang="en-US" dirty="0">
                <a:solidFill>
                  <a:schemeClr val="tx1"/>
                </a:solidFill>
              </a:rPr>
              <a:t> </a:t>
            </a:r>
            <a:r>
              <a:rPr lang="en-US" i="0" dirty="0">
                <a:solidFill>
                  <a:srgbClr val="0000FF"/>
                </a:solidFill>
              </a:rPr>
              <a:t>9054</a:t>
            </a:r>
          </a:p>
          <a:p>
            <a:pPr marL="514350" indent="-514350">
              <a:buFont typeface="+mj-lt"/>
              <a:buAutoNum type="alphaLcPeriod"/>
              <a:tabLst>
                <a:tab pos="457200" algn="l"/>
              </a:tabLst>
            </a:pPr>
            <a:r>
              <a:rPr lang="en-US" dirty="0">
                <a:solidFill>
                  <a:schemeClr val="tx1"/>
                </a:solidFill>
              </a:rPr>
              <a:t> </a:t>
            </a:r>
            <a:r>
              <a:rPr lang="en-US" dirty="0">
                <a:solidFill>
                  <a:srgbClr val="0000FF"/>
                </a:solidFill>
              </a:rPr>
              <a:t>17,000</a:t>
            </a:r>
            <a:endParaRPr lang="en-US" i="0" dirty="0">
              <a:solidFill>
                <a:schemeClr val="tx1"/>
              </a:solidFill>
            </a:endParaRPr>
          </a:p>
          <a:p>
            <a:pPr marL="0" indent="0" eaLnBrk="1" hangingPunct="1">
              <a:buFont typeface="Courier New" pitchFamily="49" charset="0"/>
              <a:buNone/>
              <a:tabLst>
                <a:tab pos="457200" algn="l"/>
              </a:tabLst>
            </a:pPr>
            <a:r>
              <a:rPr lang="en-US" b="1" i="0" dirty="0">
                <a:solidFill>
                  <a:schemeClr val="tx1"/>
                </a:solidFill>
              </a:rPr>
              <a:t>Solution</a:t>
            </a:r>
          </a:p>
          <a:p>
            <a:pPr marL="514350" indent="-514350" eaLnBrk="1" hangingPunct="1">
              <a:spcBef>
                <a:spcPts val="1000"/>
              </a:spcBef>
              <a:spcAft>
                <a:spcPts val="300"/>
              </a:spcAft>
              <a:buFont typeface="+mj-lt"/>
              <a:buAutoNum type="alphaLcPeriod"/>
              <a:tabLst>
                <a:tab pos="457200" algn="l"/>
              </a:tabLst>
            </a:pPr>
            <a:r>
              <a:rPr lang="en-US" i="0" dirty="0">
                <a:solidFill>
                  <a:schemeClr val="tx1"/>
                </a:solidFill>
              </a:rPr>
              <a:t> </a:t>
            </a:r>
            <a:r>
              <a:rPr lang="en-US" i="0" dirty="0">
                <a:solidFill>
                  <a:srgbClr val="0000FF"/>
                </a:solidFill>
              </a:rPr>
              <a:t>9054</a:t>
            </a:r>
            <a:r>
              <a:rPr lang="en-US" i="0" dirty="0">
                <a:solidFill>
                  <a:schemeClr val="tx1"/>
                </a:solidFill>
              </a:rPr>
              <a:t> is divisible by 2 since the ones digit is 4. </a:t>
            </a:r>
            <a:r>
              <a:rPr lang="en-US" i="0" dirty="0">
                <a:solidFill>
                  <a:srgbClr val="0000FF"/>
                </a:solidFill>
              </a:rPr>
              <a:t>9054</a:t>
            </a:r>
            <a:r>
              <a:rPr lang="en-US" i="0" dirty="0">
                <a:solidFill>
                  <a:schemeClr val="tx1"/>
                </a:solidFill>
              </a:rPr>
              <a:t> is divisible by 3 since </a:t>
            </a:r>
            <a:r>
              <a:rPr lang="en-US" i="0" dirty="0">
                <a:solidFill>
                  <a:srgbClr val="000099"/>
                </a:solidFill>
              </a:rPr>
              <a:t>9 + 0 + 5 + 4 = 18</a:t>
            </a:r>
            <a:r>
              <a:rPr lang="en-US" i="0" dirty="0">
                <a:solidFill>
                  <a:schemeClr val="tx1"/>
                </a:solidFill>
              </a:rPr>
              <a:t>, and 18 is divisible by 3. Therefore, 9054 is </a:t>
            </a:r>
            <a:r>
              <a:rPr lang="en-US" i="0" dirty="0">
                <a:solidFill>
                  <a:srgbClr val="FF0000"/>
                </a:solidFill>
              </a:rPr>
              <a:t>divisible by 6</a:t>
            </a:r>
            <a:r>
              <a:rPr lang="en-US" i="0" dirty="0">
                <a:solidFill>
                  <a:schemeClr val="tx1"/>
                </a:solidFill>
              </a:rPr>
              <a:t>.</a:t>
            </a:r>
          </a:p>
        </p:txBody>
      </p:sp>
      <p:sp>
        <p:nvSpPr>
          <p:cNvPr id="4" name="Title 4"/>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Example 16: Determining Divisibility by 6</a:t>
            </a:r>
            <a:endParaRPr kumimoji="0" lang="en-US" sz="3200" b="0" i="0" u="none" strike="noStrike" kern="1200" cap="none" spc="0" normalizeH="0" baseline="0" noProof="0" dirty="0">
              <a:ln>
                <a:noFill/>
              </a:ln>
              <a:solidFill>
                <a:srgbClr val="1F497D"/>
              </a:solidFill>
              <a:effectLst/>
              <a:uLnTx/>
              <a:uFillTx/>
              <a:latin typeface="+mj-lt"/>
              <a:ea typeface="+mj-ea"/>
              <a:cs typeface="+mj-cs"/>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p:cNvSpPr>
          <p:nvPr>
            <p:ph idx="1"/>
          </p:nvPr>
        </p:nvSpPr>
        <p:spPr>
          <a:xfrm>
            <a:off x="457200" y="1280160"/>
            <a:ext cx="8229600" cy="1902059"/>
          </a:xfrm>
          <a:prstGeom prst="rect">
            <a:avLst/>
          </a:prstGeom>
          <a:noFill/>
        </p:spPr>
        <p:txBody>
          <a:bodyPr>
            <a:spAutoFit/>
          </a:bodyPr>
          <a:lstStyle/>
          <a:p>
            <a:pPr marL="457200" indent="-457200">
              <a:buFont typeface="+mj-lt"/>
              <a:buAutoNum type="alphaLcPeriod" startAt="2"/>
            </a:pPr>
            <a:r>
              <a:rPr lang="en-US" i="0" dirty="0">
                <a:solidFill>
                  <a:schemeClr val="tx1"/>
                </a:solidFill>
              </a:rPr>
              <a:t> </a:t>
            </a:r>
            <a:r>
              <a:rPr lang="en-US" i="0" dirty="0">
                <a:solidFill>
                  <a:srgbClr val="0000FF"/>
                </a:solidFill>
              </a:rPr>
              <a:t>17,000</a:t>
            </a:r>
            <a:r>
              <a:rPr lang="en-US" i="0" dirty="0">
                <a:solidFill>
                  <a:schemeClr val="tx1"/>
                </a:solidFill>
              </a:rPr>
              <a:t> is divisible by 2 since the ones digit is 0.</a:t>
            </a:r>
          </a:p>
          <a:p>
            <a:pPr marL="457200" indent="-457200"/>
            <a:r>
              <a:rPr lang="en-US" i="0" dirty="0">
                <a:solidFill>
                  <a:srgbClr val="0000FF"/>
                </a:solidFill>
              </a:rPr>
              <a:t>	17,000</a:t>
            </a:r>
            <a:r>
              <a:rPr lang="en-US" i="0" dirty="0">
                <a:solidFill>
                  <a:schemeClr val="tx1"/>
                </a:solidFill>
              </a:rPr>
              <a:t> is not divisible by 3 since </a:t>
            </a:r>
            <a:r>
              <a:rPr lang="en-US" i="0" dirty="0">
                <a:solidFill>
                  <a:srgbClr val="000099"/>
                </a:solidFill>
              </a:rPr>
              <a:t>1</a:t>
            </a:r>
            <a:r>
              <a:rPr lang="en-US" dirty="0">
                <a:solidFill>
                  <a:srgbClr val="000099"/>
                </a:solidFill>
              </a:rPr>
              <a:t> + 7 + 0 + 0 + 0 = 8</a:t>
            </a:r>
            <a:r>
              <a:rPr lang="en-US" i="0" dirty="0">
                <a:solidFill>
                  <a:schemeClr val="tx1"/>
                </a:solidFill>
              </a:rPr>
              <a:t>, and 8 is not divisible by 3.  Therefore, </a:t>
            </a:r>
            <a:r>
              <a:rPr lang="en-US" i="0" dirty="0">
                <a:solidFill>
                  <a:srgbClr val="0000FF"/>
                </a:solidFill>
              </a:rPr>
              <a:t>17,000</a:t>
            </a:r>
            <a:r>
              <a:rPr lang="en-US" i="0" dirty="0">
                <a:solidFill>
                  <a:schemeClr val="tx1"/>
                </a:solidFill>
              </a:rPr>
              <a:t> is </a:t>
            </a:r>
            <a:r>
              <a:rPr lang="en-US" i="0" dirty="0">
                <a:solidFill>
                  <a:srgbClr val="FF0000"/>
                </a:solidFill>
              </a:rPr>
              <a:t>not divisible by 6</a:t>
            </a:r>
            <a:r>
              <a:rPr lang="en-US" i="0" dirty="0">
                <a:solidFill>
                  <a:schemeClr val="tx1"/>
                </a:solidFill>
              </a:rPr>
              <a:t>.</a:t>
            </a:r>
            <a:endParaRPr lang="en-US" dirty="0"/>
          </a:p>
        </p:txBody>
      </p:sp>
      <p:sp>
        <p:nvSpPr>
          <p:cNvPr id="4" name="Title 4"/>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Example 16: Determining Divisibility by 6 (cont.)</a:t>
            </a:r>
            <a:endParaRPr kumimoji="0" lang="en-US" sz="3200" b="0" i="0" u="none" strike="noStrike" kern="1200" cap="none" spc="0" normalizeH="0" baseline="0" noProof="0" dirty="0">
              <a:ln>
                <a:noFill/>
              </a:ln>
              <a:solidFill>
                <a:srgbClr val="1F497D"/>
              </a:solidFill>
              <a:effectLst/>
              <a:uLnTx/>
              <a:uFillTx/>
              <a:latin typeface="+mj-lt"/>
              <a:ea typeface="+mj-ea"/>
              <a:cs typeface="+mj-cs"/>
            </a:endParaRPr>
          </a:p>
        </p:txBody>
      </p:sp>
    </p:spTree>
    <p:custDataLst>
      <p:tags r:id="rId1"/>
    </p:custData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marL="1588" indent="-1588" algn="ctr"/>
            <a:r>
              <a:rPr lang="en-US" b="1" dirty="0">
                <a:solidFill>
                  <a:srgbClr val="000000"/>
                </a:solidFill>
                <a:latin typeface="Calibri" pitchFamily="34" charset="0"/>
              </a:rPr>
              <a:t>Definition</a:t>
            </a:r>
          </a:p>
          <a:p>
            <a:r>
              <a:rPr lang="en-US" dirty="0">
                <a:solidFill>
                  <a:srgbClr val="000000"/>
                </a:solidFill>
                <a:latin typeface="Calibri" pitchFamily="34" charset="0"/>
              </a:rPr>
              <a:t>A number is divisible by 9 if the sum of the digits is divisible by 9.</a:t>
            </a:r>
          </a:p>
        </p:txBody>
      </p:sp>
      <p:sp>
        <p:nvSpPr>
          <p:cNvPr id="5" name="Title 4"/>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Divisibility by 9</a:t>
            </a:r>
            <a:endParaRPr kumimoji="0" lang="en-US" sz="3200" b="0" i="0" u="none" strike="noStrike" kern="1200" cap="none" spc="0" normalizeH="0" baseline="0" noProof="0" dirty="0">
              <a:ln>
                <a:noFill/>
              </a:ln>
              <a:solidFill>
                <a:srgbClr val="1F497D"/>
              </a:solidFill>
              <a:effectLst/>
              <a:uLnTx/>
              <a:uFillTx/>
              <a:latin typeface="+mj-lt"/>
              <a:ea typeface="+mj-ea"/>
              <a:cs typeface="+mj-cs"/>
            </a:endParaRPr>
          </a:p>
        </p:txBody>
      </p:sp>
    </p:spTree>
    <p:custDataLst>
      <p:tags r:id="rId1"/>
    </p:custData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p:cNvSpPr>
          <p:nvPr>
            <p:ph idx="1"/>
          </p:nvPr>
        </p:nvSpPr>
        <p:spPr>
          <a:xfrm>
            <a:off x="457200" y="1280160"/>
            <a:ext cx="8229600" cy="4401205"/>
          </a:xfrm>
          <a:prstGeom prst="rect">
            <a:avLst/>
          </a:prstGeom>
          <a:noFill/>
        </p:spPr>
        <p:txBody>
          <a:bodyPr>
            <a:spAutoFit/>
          </a:bodyPr>
          <a:lstStyle/>
          <a:p>
            <a:pPr>
              <a:tabLst>
                <a:tab pos="457200" algn="l"/>
              </a:tabLst>
            </a:pPr>
            <a:r>
              <a:rPr lang="en-US" dirty="0"/>
              <a:t>Determine whether each of the following numbers is divisible by 9.</a:t>
            </a:r>
            <a:endParaRPr lang="en-US" i="0" dirty="0">
              <a:solidFill>
                <a:schemeClr val="tx1"/>
              </a:solidFill>
            </a:endParaRPr>
          </a:p>
          <a:p>
            <a:pPr marL="514350" indent="-514350" eaLnBrk="1" hangingPunct="1">
              <a:buFont typeface="+mj-lt"/>
              <a:buAutoNum type="alphaLcPeriod"/>
              <a:tabLst>
                <a:tab pos="457200" algn="l"/>
              </a:tabLst>
            </a:pPr>
            <a:r>
              <a:rPr lang="en-US" dirty="0">
                <a:solidFill>
                  <a:schemeClr val="tx1"/>
                </a:solidFill>
              </a:rPr>
              <a:t> </a:t>
            </a:r>
            <a:r>
              <a:rPr lang="en-US" i="0" dirty="0">
                <a:solidFill>
                  <a:srgbClr val="0000FF"/>
                </a:solidFill>
              </a:rPr>
              <a:t>2530</a:t>
            </a:r>
          </a:p>
          <a:p>
            <a:pPr marL="514350" indent="-514350">
              <a:buFont typeface="+mj-lt"/>
              <a:buAutoNum type="alphaLcPeriod"/>
              <a:tabLst>
                <a:tab pos="457200" algn="l"/>
              </a:tabLst>
            </a:pPr>
            <a:r>
              <a:rPr lang="en-US" dirty="0">
                <a:solidFill>
                  <a:schemeClr val="tx1"/>
                </a:solidFill>
              </a:rPr>
              <a:t> </a:t>
            </a:r>
            <a:r>
              <a:rPr lang="en-US" dirty="0">
                <a:solidFill>
                  <a:srgbClr val="0000FF"/>
                </a:solidFill>
              </a:rPr>
              <a:t>873</a:t>
            </a:r>
            <a:endParaRPr lang="en-US" i="0" dirty="0">
              <a:solidFill>
                <a:schemeClr val="tx1"/>
              </a:solidFill>
            </a:endParaRPr>
          </a:p>
          <a:p>
            <a:pPr marL="0" indent="0" eaLnBrk="1" hangingPunct="1">
              <a:buFont typeface="Courier New" pitchFamily="49" charset="0"/>
              <a:buNone/>
              <a:tabLst>
                <a:tab pos="457200" algn="l"/>
              </a:tabLst>
            </a:pPr>
            <a:r>
              <a:rPr lang="en-US" b="1" i="0" dirty="0">
                <a:solidFill>
                  <a:schemeClr val="tx1"/>
                </a:solidFill>
              </a:rPr>
              <a:t>Solution</a:t>
            </a:r>
          </a:p>
          <a:p>
            <a:pPr marL="514350" indent="-514350" eaLnBrk="1" hangingPunct="1">
              <a:buFont typeface="+mj-lt"/>
              <a:buAutoNum type="alphaLcPeriod"/>
            </a:pPr>
            <a:r>
              <a:rPr lang="en-US" i="0" dirty="0">
                <a:solidFill>
                  <a:schemeClr val="tx1"/>
                </a:solidFill>
              </a:rPr>
              <a:t> </a:t>
            </a:r>
            <a:r>
              <a:rPr lang="en-US" i="0" dirty="0">
                <a:solidFill>
                  <a:srgbClr val="0000FF"/>
                </a:solidFill>
              </a:rPr>
              <a:t>2530</a:t>
            </a:r>
            <a:r>
              <a:rPr lang="en-US" i="0" dirty="0">
                <a:solidFill>
                  <a:schemeClr val="tx1"/>
                </a:solidFill>
              </a:rPr>
              <a:t> is </a:t>
            </a:r>
            <a:r>
              <a:rPr lang="en-US" i="0" dirty="0">
                <a:solidFill>
                  <a:srgbClr val="FF0000"/>
                </a:solidFill>
              </a:rPr>
              <a:t>not divisible by 9</a:t>
            </a:r>
            <a:r>
              <a:rPr lang="en-US" i="0" dirty="0">
                <a:solidFill>
                  <a:schemeClr val="tx1"/>
                </a:solidFill>
              </a:rPr>
              <a:t> since </a:t>
            </a:r>
            <a:r>
              <a:rPr lang="en-US" i="0" dirty="0">
                <a:solidFill>
                  <a:srgbClr val="000099"/>
                </a:solidFill>
              </a:rPr>
              <a:t>2 + 5 + 3 + 0 = 10</a:t>
            </a:r>
            <a:r>
              <a:rPr lang="en-US" i="0" dirty="0">
                <a:solidFill>
                  <a:schemeClr val="tx1"/>
                </a:solidFill>
              </a:rPr>
              <a:t>, and 10 is not divisible by 9.</a:t>
            </a:r>
          </a:p>
          <a:p>
            <a:pPr marL="514350" indent="-514350">
              <a:buFont typeface="+mj-lt"/>
              <a:buAutoNum type="alphaLcPeriod"/>
            </a:pPr>
            <a:r>
              <a:rPr lang="en-US" dirty="0">
                <a:solidFill>
                  <a:schemeClr val="tx1"/>
                </a:solidFill>
              </a:rPr>
              <a:t> </a:t>
            </a:r>
            <a:r>
              <a:rPr lang="en-US" dirty="0">
                <a:solidFill>
                  <a:srgbClr val="0000FF"/>
                </a:solidFill>
              </a:rPr>
              <a:t>873</a:t>
            </a:r>
            <a:r>
              <a:rPr lang="en-US" dirty="0">
                <a:solidFill>
                  <a:schemeClr val="tx1"/>
                </a:solidFill>
              </a:rPr>
              <a:t> is </a:t>
            </a:r>
            <a:r>
              <a:rPr lang="en-US" dirty="0">
                <a:solidFill>
                  <a:srgbClr val="FF0000"/>
                </a:solidFill>
              </a:rPr>
              <a:t>divisible by 9</a:t>
            </a:r>
            <a:r>
              <a:rPr lang="en-US" dirty="0">
                <a:solidFill>
                  <a:schemeClr val="tx1"/>
                </a:solidFill>
              </a:rPr>
              <a:t> since </a:t>
            </a:r>
            <a:r>
              <a:rPr lang="en-US" dirty="0">
                <a:solidFill>
                  <a:srgbClr val="000099"/>
                </a:solidFill>
              </a:rPr>
              <a:t>8 + 7 + 3 = 18</a:t>
            </a:r>
            <a:r>
              <a:rPr lang="en-US" dirty="0">
                <a:solidFill>
                  <a:schemeClr val="tx1"/>
                </a:solidFill>
              </a:rPr>
              <a:t>, and 18 is divisible by 9.</a:t>
            </a:r>
          </a:p>
        </p:txBody>
      </p:sp>
      <p:sp>
        <p:nvSpPr>
          <p:cNvPr id="4" name="Title 4"/>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Example 17: Determining Divisibility by 9</a:t>
            </a:r>
            <a:endParaRPr kumimoji="0" lang="en-US" sz="3200" b="0" i="0" u="none" strike="noStrike" kern="1200" cap="none" spc="0" normalizeH="0" baseline="0" noProof="0" dirty="0">
              <a:ln>
                <a:noFill/>
              </a:ln>
              <a:solidFill>
                <a:srgbClr val="1F497D"/>
              </a:solidFill>
              <a:effectLst/>
              <a:uLnTx/>
              <a:uFillTx/>
              <a:latin typeface="+mj-lt"/>
              <a:ea typeface="+mj-ea"/>
              <a:cs typeface="+mj-cs"/>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1280160"/>
            <a:ext cx="8229600" cy="1040285"/>
          </a:xfrm>
          <a:solidFill>
            <a:srgbClr val="FFFFCC"/>
          </a:solidFill>
          <a:ln w="28575">
            <a:solidFill>
              <a:srgbClr val="000000"/>
            </a:solidFill>
          </a:ln>
        </p:spPr>
        <p:txBody>
          <a:bodyPr>
            <a:spAutoFit/>
          </a:bodyPr>
          <a:lstStyle/>
          <a:p>
            <a:pPr marL="1588" indent="-1588" algn="ctr"/>
            <a:r>
              <a:rPr lang="en-US" b="1" dirty="0">
                <a:solidFill>
                  <a:srgbClr val="000000"/>
                </a:solidFill>
                <a:latin typeface="Calibri" pitchFamily="34" charset="0"/>
              </a:rPr>
              <a:t>Definition</a:t>
            </a:r>
          </a:p>
          <a:p>
            <a:r>
              <a:rPr lang="en-US" dirty="0">
                <a:solidFill>
                  <a:srgbClr val="000000"/>
                </a:solidFill>
                <a:latin typeface="Calibri" pitchFamily="34" charset="0"/>
              </a:rPr>
              <a:t>A number is divisible by 10 if the ones digit is 0.</a:t>
            </a:r>
          </a:p>
        </p:txBody>
      </p:sp>
      <p:sp>
        <p:nvSpPr>
          <p:cNvPr id="6" name="Title 4"/>
          <p:cNvSpPr txBox="1">
            <a:spLocks/>
          </p:cNvSpPr>
          <p:nvPr/>
        </p:nvSpPr>
        <p:spPr>
          <a:xfrm>
            <a:off x="609600" y="3352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Divisibility by 10</a:t>
            </a:r>
          </a:p>
        </p:txBody>
      </p:sp>
    </p:spTree>
    <p:custDataLst>
      <p:tags r:id="rId1"/>
    </p:custData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p:cNvSpPr>
          <p:nvPr>
            <p:ph idx="1"/>
          </p:nvPr>
        </p:nvSpPr>
        <p:spPr>
          <a:xfrm>
            <a:off x="457200" y="1280160"/>
            <a:ext cx="8229600" cy="4142673"/>
          </a:xfrm>
          <a:prstGeom prst="rect">
            <a:avLst/>
          </a:prstGeom>
          <a:noFill/>
        </p:spPr>
        <p:txBody>
          <a:bodyPr>
            <a:spAutoFit/>
          </a:bodyPr>
          <a:lstStyle/>
          <a:p>
            <a:pPr>
              <a:tabLst>
                <a:tab pos="457200" algn="l"/>
              </a:tabLst>
            </a:pPr>
            <a:r>
              <a:rPr lang="en-US" dirty="0"/>
              <a:t>Determine whether each of the following numbers is divisible by 10.</a:t>
            </a:r>
            <a:endParaRPr lang="en-US" i="0" dirty="0">
              <a:solidFill>
                <a:schemeClr val="tx1"/>
              </a:solidFill>
            </a:endParaRPr>
          </a:p>
          <a:p>
            <a:pPr marL="514350" indent="-514350" eaLnBrk="1" hangingPunct="1">
              <a:buFont typeface="+mj-lt"/>
              <a:buAutoNum type="alphaLcPeriod"/>
              <a:tabLst>
                <a:tab pos="457200" algn="l"/>
              </a:tabLst>
            </a:pPr>
            <a:r>
              <a:rPr lang="en-US" dirty="0">
                <a:solidFill>
                  <a:schemeClr val="tx1"/>
                </a:solidFill>
              </a:rPr>
              <a:t> </a:t>
            </a:r>
            <a:r>
              <a:rPr lang="en-US" i="0" dirty="0">
                <a:solidFill>
                  <a:srgbClr val="0000FF"/>
                </a:solidFill>
              </a:rPr>
              <a:t>12,530</a:t>
            </a:r>
          </a:p>
          <a:p>
            <a:pPr marL="514350" indent="-514350">
              <a:buFont typeface="+mj-lt"/>
              <a:buAutoNum type="alphaLcPeriod"/>
              <a:tabLst>
                <a:tab pos="457200" algn="l"/>
              </a:tabLst>
            </a:pPr>
            <a:r>
              <a:rPr lang="en-US" dirty="0">
                <a:solidFill>
                  <a:schemeClr val="tx1"/>
                </a:solidFill>
              </a:rPr>
              <a:t> </a:t>
            </a:r>
            <a:r>
              <a:rPr lang="en-US" dirty="0">
                <a:solidFill>
                  <a:srgbClr val="0000FF"/>
                </a:solidFill>
              </a:rPr>
              <a:t>841</a:t>
            </a:r>
            <a:endParaRPr lang="en-US" i="0" dirty="0">
              <a:solidFill>
                <a:schemeClr val="tx1"/>
              </a:solidFill>
            </a:endParaRPr>
          </a:p>
          <a:p>
            <a:pPr marL="0" indent="0" eaLnBrk="1" hangingPunct="1">
              <a:spcBef>
                <a:spcPct val="50000"/>
              </a:spcBef>
              <a:buFont typeface="Courier New" pitchFamily="49" charset="0"/>
              <a:buNone/>
              <a:tabLst>
                <a:tab pos="457200" algn="l"/>
              </a:tabLst>
            </a:pPr>
            <a:r>
              <a:rPr lang="en-US" b="1" i="0" dirty="0">
                <a:solidFill>
                  <a:schemeClr val="tx1"/>
                </a:solidFill>
              </a:rPr>
              <a:t>Solution</a:t>
            </a:r>
          </a:p>
          <a:p>
            <a:pPr marL="514350" indent="-514350" eaLnBrk="1" hangingPunct="1">
              <a:spcBef>
                <a:spcPct val="25000"/>
              </a:spcBef>
              <a:buFont typeface="+mj-lt"/>
              <a:buAutoNum type="alphaLcPeriod"/>
            </a:pPr>
            <a:r>
              <a:rPr lang="en-US" i="0" dirty="0">
                <a:solidFill>
                  <a:schemeClr val="tx1"/>
                </a:solidFill>
              </a:rPr>
              <a:t> </a:t>
            </a:r>
            <a:r>
              <a:rPr lang="en-US" i="0" dirty="0">
                <a:solidFill>
                  <a:srgbClr val="0000FF"/>
                </a:solidFill>
              </a:rPr>
              <a:t>12,530</a:t>
            </a:r>
            <a:r>
              <a:rPr lang="en-US" i="0" dirty="0">
                <a:solidFill>
                  <a:schemeClr val="tx1"/>
                </a:solidFill>
              </a:rPr>
              <a:t> is </a:t>
            </a:r>
            <a:r>
              <a:rPr lang="en-US" i="0" dirty="0">
                <a:solidFill>
                  <a:srgbClr val="FF0000"/>
                </a:solidFill>
              </a:rPr>
              <a:t>divisible by 10</a:t>
            </a:r>
            <a:r>
              <a:rPr lang="en-US" i="0" dirty="0">
                <a:solidFill>
                  <a:schemeClr val="tx1"/>
                </a:solidFill>
              </a:rPr>
              <a:t> since the ones digit is 0.</a:t>
            </a:r>
          </a:p>
          <a:p>
            <a:pPr marL="514350" indent="-514350">
              <a:spcBef>
                <a:spcPct val="25000"/>
              </a:spcBef>
              <a:buFont typeface="+mj-lt"/>
              <a:buAutoNum type="alphaLcPeriod"/>
            </a:pPr>
            <a:r>
              <a:rPr lang="en-US" dirty="0">
                <a:solidFill>
                  <a:schemeClr val="tx1"/>
                </a:solidFill>
              </a:rPr>
              <a:t> </a:t>
            </a:r>
            <a:r>
              <a:rPr lang="en-US" dirty="0">
                <a:solidFill>
                  <a:srgbClr val="0000FF"/>
                </a:solidFill>
              </a:rPr>
              <a:t>841</a:t>
            </a:r>
            <a:r>
              <a:rPr lang="en-US" dirty="0">
                <a:solidFill>
                  <a:schemeClr val="tx1"/>
                </a:solidFill>
              </a:rPr>
              <a:t> is </a:t>
            </a:r>
            <a:r>
              <a:rPr lang="en-US" dirty="0">
                <a:solidFill>
                  <a:srgbClr val="FF0000"/>
                </a:solidFill>
              </a:rPr>
              <a:t>not divisible by 10</a:t>
            </a:r>
            <a:r>
              <a:rPr lang="en-US" dirty="0">
                <a:solidFill>
                  <a:schemeClr val="tx1"/>
                </a:solidFill>
              </a:rPr>
              <a:t> since the ones digit is not 0.</a:t>
            </a:r>
          </a:p>
        </p:txBody>
      </p:sp>
      <p:sp>
        <p:nvSpPr>
          <p:cNvPr id="4" name="Title 4"/>
          <p:cNvSpPr txBox="1">
            <a:spLocks/>
          </p:cNvSpPr>
          <p:nvPr/>
        </p:nvSpPr>
        <p:spPr>
          <a:xfrm>
            <a:off x="457200" y="182880"/>
            <a:ext cx="8229600" cy="914400"/>
          </a:xfrm>
          <a:prstGeom prst="rect">
            <a:avLst/>
          </a:prstGeom>
        </p:spPr>
        <p:txBody>
          <a:bodyPr anchor="ctr" anchorCtr="1">
            <a:normAutofit/>
          </a:bodyPr>
          <a:lstStyle/>
          <a:p>
            <a:pPr lvl="0" algn="ctr">
              <a:lnSpc>
                <a:spcPts val="3000"/>
              </a:lnSpc>
              <a:spcBef>
                <a:spcPct val="0"/>
              </a:spcBef>
            </a:pPr>
            <a:r>
              <a:rPr lang="en-US" sz="3200" dirty="0">
                <a:solidFill>
                  <a:schemeClr val="accent1"/>
                </a:solidFill>
              </a:rPr>
              <a:t>Example 18: Determining Divisibility by 10</a:t>
            </a:r>
            <a:endParaRPr kumimoji="0" lang="en-US" sz="3200" b="0" i="0" u="none" strike="noStrike" kern="1200" cap="none" spc="0" normalizeH="0" baseline="0" noProof="0" dirty="0">
              <a:ln>
                <a:noFill/>
              </a:ln>
              <a:solidFill>
                <a:srgbClr val="1F497D"/>
              </a:solidFill>
              <a:effectLst/>
              <a:uLnTx/>
              <a:uFillTx/>
              <a:latin typeface="+mj-lt"/>
              <a:ea typeface="+mj-ea"/>
              <a:cs typeface="+mj-cs"/>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normAutofit/>
          </a:bodyPr>
          <a:lstStyle/>
          <a:p>
            <a:r>
              <a:rPr lang="en-US" dirty="0">
                <a:solidFill>
                  <a:schemeClr val="accent1"/>
                </a:solidFill>
              </a:rPr>
              <a:t>Example 1: Identifying the Base and Exponent</a:t>
            </a:r>
          </a:p>
        </p:txBody>
      </p:sp>
      <p:sp>
        <p:nvSpPr>
          <p:cNvPr id="6147" name="Rectangle 3"/>
          <p:cNvSpPr>
            <a:spLocks noGrp="1"/>
          </p:cNvSpPr>
          <p:nvPr>
            <p:ph idx="1"/>
          </p:nvPr>
        </p:nvSpPr>
        <p:spPr>
          <a:xfrm>
            <a:off x="457200" y="1280160"/>
            <a:ext cx="8229600" cy="2351413"/>
          </a:xfrm>
          <a:prstGeom prst="rect">
            <a:avLst/>
          </a:prstGeom>
        </p:spPr>
        <p:txBody>
          <a:bodyPr>
            <a:spAutoFit/>
          </a:bodyPr>
          <a:lstStyle/>
          <a:p>
            <a:pPr>
              <a:tabLst>
                <a:tab pos="1260475" algn="l"/>
              </a:tabLst>
            </a:pPr>
            <a:r>
              <a:rPr lang="en-US" dirty="0"/>
              <a:t>Identify the base and exponent in each exponential expression.</a:t>
            </a:r>
            <a:endParaRPr lang="en-US" i="0" dirty="0">
              <a:solidFill>
                <a:schemeClr val="tx1"/>
              </a:solidFill>
            </a:endParaRPr>
          </a:p>
          <a:p>
            <a:pPr marL="514350" indent="-514350" eaLnBrk="1" hangingPunct="1">
              <a:spcBef>
                <a:spcPts val="1200"/>
              </a:spcBef>
              <a:buFont typeface="+mj-lt"/>
              <a:buAutoNum type="alphaLcPeriod"/>
              <a:tabLst>
                <a:tab pos="1260475" algn="l"/>
              </a:tabLst>
            </a:pPr>
            <a:r>
              <a:rPr lang="en-US" dirty="0">
                <a:solidFill>
                  <a:schemeClr val="tx1"/>
                </a:solidFill>
              </a:rPr>
              <a:t> </a:t>
            </a:r>
            <a:r>
              <a:rPr lang="en-US" i="0" dirty="0">
                <a:solidFill>
                  <a:srgbClr val="0000FF"/>
                </a:solidFill>
              </a:rPr>
              <a:t>6</a:t>
            </a:r>
            <a:r>
              <a:rPr lang="en-US" i="0" baseline="30000" dirty="0">
                <a:solidFill>
                  <a:srgbClr val="0000FF"/>
                </a:solidFill>
              </a:rPr>
              <a:t>2</a:t>
            </a:r>
            <a:r>
              <a:rPr lang="en-US" i="0" dirty="0">
                <a:solidFill>
                  <a:schemeClr val="tx1"/>
                </a:solidFill>
              </a:rPr>
              <a:t>	</a:t>
            </a:r>
          </a:p>
          <a:p>
            <a:pPr marL="0" indent="0" eaLnBrk="1" hangingPunct="1">
              <a:buFont typeface="Courier New" pitchFamily="49" charset="0"/>
              <a:buNone/>
              <a:tabLst>
                <a:tab pos="1260475" algn="l"/>
              </a:tabLst>
            </a:pPr>
            <a:endParaRPr lang="en-US" sz="1600" i="0" dirty="0">
              <a:solidFill>
                <a:schemeClr val="tx1"/>
              </a:solidFill>
            </a:endParaRPr>
          </a:p>
          <a:p>
            <a:pPr marL="514350" indent="-514350" eaLnBrk="1" hangingPunct="1">
              <a:buFont typeface="+mj-lt"/>
              <a:buAutoNum type="alphaLcPeriod" startAt="2"/>
              <a:tabLst>
                <a:tab pos="1260475" algn="l"/>
              </a:tabLst>
            </a:pPr>
            <a:r>
              <a:rPr lang="en-US" dirty="0">
                <a:solidFill>
                  <a:schemeClr val="tx1"/>
                </a:solidFill>
              </a:rPr>
              <a:t> </a:t>
            </a:r>
            <a:r>
              <a:rPr lang="en-US" i="0" dirty="0">
                <a:solidFill>
                  <a:srgbClr val="0000FF"/>
                </a:solidFill>
              </a:rPr>
              <a:t>10</a:t>
            </a:r>
            <a:r>
              <a:rPr lang="en-US" i="0" baseline="30000" dirty="0">
                <a:solidFill>
                  <a:srgbClr val="0000FF"/>
                </a:solidFill>
              </a:rPr>
              <a:t>4</a:t>
            </a:r>
            <a:r>
              <a:rPr lang="en-US" i="0" dirty="0">
                <a:solidFill>
                  <a:schemeClr val="tx1"/>
                </a:solidFill>
              </a:rPr>
              <a:t>	</a:t>
            </a:r>
          </a:p>
        </p:txBody>
      </p:sp>
      <p:sp>
        <p:nvSpPr>
          <p:cNvPr id="4" name="Rectangle 3"/>
          <p:cNvSpPr/>
          <p:nvPr/>
        </p:nvSpPr>
        <p:spPr>
          <a:xfrm>
            <a:off x="1981200" y="2286000"/>
            <a:ext cx="5414496" cy="523220"/>
          </a:xfrm>
          <a:prstGeom prst="rect">
            <a:avLst/>
          </a:prstGeom>
        </p:spPr>
        <p:txBody>
          <a:bodyPr wrap="none">
            <a:spAutoFit/>
          </a:bodyPr>
          <a:lstStyle/>
          <a:p>
            <a:r>
              <a:rPr lang="en-US" sz="2800" dirty="0">
                <a:solidFill>
                  <a:srgbClr val="FF0000"/>
                </a:solidFill>
              </a:rPr>
              <a:t>6</a:t>
            </a:r>
            <a:r>
              <a:rPr lang="en-US" sz="2800" dirty="0"/>
              <a:t> is the base, and </a:t>
            </a:r>
            <a:r>
              <a:rPr lang="en-US" sz="2800" dirty="0">
                <a:solidFill>
                  <a:srgbClr val="FF0000"/>
                </a:solidFill>
              </a:rPr>
              <a:t>2</a:t>
            </a:r>
            <a:r>
              <a:rPr lang="en-US" sz="2800" dirty="0"/>
              <a:t> is the exponent.</a:t>
            </a:r>
          </a:p>
        </p:txBody>
      </p:sp>
      <p:sp>
        <p:nvSpPr>
          <p:cNvPr id="5" name="Rectangle 4"/>
          <p:cNvSpPr/>
          <p:nvPr/>
        </p:nvSpPr>
        <p:spPr>
          <a:xfrm>
            <a:off x="1981200" y="3091929"/>
            <a:ext cx="5597238" cy="523220"/>
          </a:xfrm>
          <a:prstGeom prst="rect">
            <a:avLst/>
          </a:prstGeom>
        </p:spPr>
        <p:txBody>
          <a:bodyPr wrap="none">
            <a:spAutoFit/>
          </a:bodyPr>
          <a:lstStyle/>
          <a:p>
            <a:r>
              <a:rPr lang="en-US" sz="2800" dirty="0">
                <a:solidFill>
                  <a:srgbClr val="FF0000"/>
                </a:solidFill>
              </a:rPr>
              <a:t>10</a:t>
            </a:r>
            <a:r>
              <a:rPr lang="en-US" sz="2800" dirty="0"/>
              <a:t> is the base, and </a:t>
            </a:r>
            <a:r>
              <a:rPr lang="en-US" sz="2800" dirty="0">
                <a:solidFill>
                  <a:srgbClr val="FF0000"/>
                </a:solidFill>
              </a:rPr>
              <a:t>4</a:t>
            </a:r>
            <a:r>
              <a:rPr lang="en-US" sz="2800" dirty="0"/>
              <a:t> is the exponent.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199" y="182880"/>
            <a:ext cx="8406245" cy="873957"/>
          </a:xfrm>
          <a:prstGeom prst="rect">
            <a:avLst/>
          </a:prstGeom>
          <a:noFill/>
        </p:spPr>
        <p:txBody>
          <a:bodyPr wrap="square">
            <a:spAutoFit/>
          </a:bodyPr>
          <a:lstStyle/>
          <a:p>
            <a:r>
              <a:rPr lang="en-US" sz="3200" dirty="0">
                <a:solidFill>
                  <a:schemeClr val="accent1"/>
                </a:solidFill>
              </a:rPr>
              <a:t>Completion Example 19: </a:t>
            </a:r>
            <a:r>
              <a:rPr lang="en-US" dirty="0">
                <a:solidFill>
                  <a:schemeClr val="accent1"/>
                </a:solidFill>
              </a:rPr>
              <a:t>Using the Divisibility Rules</a:t>
            </a:r>
          </a:p>
        </p:txBody>
      </p:sp>
      <p:sp>
        <p:nvSpPr>
          <p:cNvPr id="23555" name="Rectangle 3"/>
          <p:cNvSpPr>
            <a:spLocks noGrp="1"/>
          </p:cNvSpPr>
          <p:nvPr>
            <p:ph idx="1"/>
          </p:nvPr>
        </p:nvSpPr>
        <p:spPr>
          <a:xfrm>
            <a:off x="457199" y="1143000"/>
            <a:ext cx="8559209" cy="4876800"/>
          </a:xfrm>
          <a:prstGeom prst="rect">
            <a:avLst/>
          </a:prstGeom>
        </p:spPr>
        <p:txBody>
          <a:bodyPr>
            <a:normAutofit/>
          </a:bodyPr>
          <a:lstStyle/>
          <a:p>
            <a:pPr>
              <a:tabLst>
                <a:tab pos="457200" algn="l"/>
              </a:tabLst>
            </a:pPr>
            <a:r>
              <a:rPr lang="en-US" dirty="0"/>
              <a:t>Complete each sentence.</a:t>
            </a:r>
            <a:endParaRPr lang="en-US" b="1" i="0" dirty="0">
              <a:solidFill>
                <a:schemeClr val="tx1"/>
              </a:solidFill>
            </a:endParaRPr>
          </a:p>
          <a:p>
            <a:pPr marL="514350" indent="-514350" eaLnBrk="1" hangingPunct="1">
              <a:buFont typeface="+mj-lt"/>
              <a:buAutoNum type="alphaLcPeriod"/>
              <a:tabLst>
                <a:tab pos="457200" algn="l"/>
              </a:tabLst>
            </a:pPr>
            <a:r>
              <a:rPr lang="en-US" dirty="0">
                <a:solidFill>
                  <a:schemeClr val="tx1"/>
                </a:solidFill>
              </a:rPr>
              <a:t> </a:t>
            </a:r>
            <a:r>
              <a:rPr lang="en-US" i="0" dirty="0">
                <a:solidFill>
                  <a:schemeClr val="tx1"/>
                </a:solidFill>
              </a:rPr>
              <a:t>250 is divisible by 10 since ________________</a:t>
            </a:r>
          </a:p>
          <a:p>
            <a:pPr marL="514350" indent="-514350">
              <a:spcBef>
                <a:spcPts val="1200"/>
              </a:spcBef>
              <a:buFont typeface="+mj-lt"/>
              <a:buAutoNum type="alphaLcPeriod" startAt="2"/>
              <a:tabLst>
                <a:tab pos="457200" algn="l"/>
              </a:tabLst>
            </a:pPr>
            <a:r>
              <a:rPr lang="en-US" dirty="0">
                <a:solidFill>
                  <a:schemeClr val="tx1"/>
                </a:solidFill>
              </a:rPr>
              <a:t> </a:t>
            </a:r>
            <a:r>
              <a:rPr lang="en-US" i="0" dirty="0">
                <a:solidFill>
                  <a:schemeClr val="tx1"/>
                </a:solidFill>
              </a:rPr>
              <a:t>5712 is divisible by 4 </a:t>
            </a:r>
            <a:r>
              <a:rPr lang="en-US" dirty="0">
                <a:solidFill>
                  <a:schemeClr val="tx1"/>
                </a:solidFill>
              </a:rPr>
              <a:t>since ____________________</a:t>
            </a:r>
          </a:p>
          <a:p>
            <a:pPr>
              <a:spcBef>
                <a:spcPts val="1200"/>
              </a:spcBef>
              <a:tabLst>
                <a:tab pos="457200" algn="l"/>
              </a:tabLst>
            </a:pPr>
            <a:r>
              <a:rPr lang="en-US" i="0" dirty="0">
                <a:solidFill>
                  <a:schemeClr val="tx1"/>
                </a:solidFill>
              </a:rPr>
              <a:t>	</a:t>
            </a:r>
            <a:r>
              <a:rPr lang="en-US" dirty="0">
                <a:solidFill>
                  <a:schemeClr val="tx1"/>
                </a:solidFill>
              </a:rPr>
              <a:t> _____________________________</a:t>
            </a:r>
            <a:endParaRPr lang="en-US" i="0" dirty="0">
              <a:solidFill>
                <a:schemeClr val="tx1"/>
              </a:solidFill>
            </a:endParaRPr>
          </a:p>
          <a:p>
            <a:pPr marL="514350" indent="-514350">
              <a:spcBef>
                <a:spcPts val="1200"/>
              </a:spcBef>
              <a:buFont typeface="+mj-lt"/>
              <a:buAutoNum type="alphaLcPeriod" startAt="3"/>
              <a:tabLst>
                <a:tab pos="457200" algn="l"/>
              </a:tabLst>
            </a:pPr>
            <a:r>
              <a:rPr lang="en-US" dirty="0">
                <a:solidFill>
                  <a:schemeClr val="tx1"/>
                </a:solidFill>
              </a:rPr>
              <a:t> </a:t>
            </a:r>
            <a:r>
              <a:rPr lang="en-US" i="0" dirty="0">
                <a:solidFill>
                  <a:schemeClr val="tx1"/>
                </a:solidFill>
              </a:rPr>
              <a:t>5402 is not divisible by 3 </a:t>
            </a:r>
            <a:r>
              <a:rPr lang="en-US" dirty="0">
                <a:solidFill>
                  <a:schemeClr val="tx1"/>
                </a:solidFill>
              </a:rPr>
              <a:t>since _________________ 	_______________________</a:t>
            </a:r>
            <a:endParaRPr lang="en-US" i="0" dirty="0">
              <a:solidFill>
                <a:schemeClr val="tx1"/>
              </a:solidFill>
            </a:endParaRPr>
          </a:p>
        </p:txBody>
      </p:sp>
      <p:sp>
        <p:nvSpPr>
          <p:cNvPr id="335876" name="Text Box 4"/>
          <p:cNvSpPr txBox="1">
            <a:spLocks noChangeArrowheads="1"/>
          </p:cNvSpPr>
          <p:nvPr/>
        </p:nvSpPr>
        <p:spPr bwMode="auto">
          <a:xfrm>
            <a:off x="4963391" y="1674631"/>
            <a:ext cx="2642070" cy="492443"/>
          </a:xfrm>
          <a:prstGeom prst="rect">
            <a:avLst/>
          </a:prstGeom>
          <a:noFill/>
          <a:ln w="9525">
            <a:noFill/>
            <a:miter lim="800000"/>
            <a:headEnd/>
            <a:tailEnd/>
          </a:ln>
        </p:spPr>
        <p:txBody>
          <a:bodyPr wrap="none">
            <a:spAutoFit/>
          </a:bodyPr>
          <a:lstStyle/>
          <a:p>
            <a:r>
              <a:rPr lang="en-US" sz="2600" dirty="0">
                <a:solidFill>
                  <a:srgbClr val="FF0008"/>
                </a:solidFill>
                <a:latin typeface="Calibri" pitchFamily="34" charset="0"/>
              </a:rPr>
              <a:t>the ones digit is 0.</a:t>
            </a:r>
          </a:p>
        </p:txBody>
      </p:sp>
      <p:sp>
        <p:nvSpPr>
          <p:cNvPr id="335877" name="Text Box 5"/>
          <p:cNvSpPr txBox="1">
            <a:spLocks noChangeArrowheads="1"/>
          </p:cNvSpPr>
          <p:nvPr/>
        </p:nvSpPr>
        <p:spPr bwMode="auto">
          <a:xfrm>
            <a:off x="4978222" y="2273792"/>
            <a:ext cx="3327578" cy="492443"/>
          </a:xfrm>
          <a:prstGeom prst="rect">
            <a:avLst/>
          </a:prstGeom>
          <a:noFill/>
          <a:ln w="9525">
            <a:noFill/>
            <a:miter lim="800000"/>
            <a:headEnd/>
            <a:tailEnd/>
          </a:ln>
        </p:spPr>
        <p:txBody>
          <a:bodyPr wrap="none">
            <a:spAutoFit/>
          </a:bodyPr>
          <a:lstStyle/>
          <a:p>
            <a:r>
              <a:rPr lang="en-US" sz="2600" dirty="0">
                <a:solidFill>
                  <a:srgbClr val="FF0008"/>
                </a:solidFill>
                <a:latin typeface="Calibri" pitchFamily="34" charset="0"/>
              </a:rPr>
              <a:t>the number formed by</a:t>
            </a:r>
          </a:p>
        </p:txBody>
      </p:sp>
      <p:sp>
        <p:nvSpPr>
          <p:cNvPr id="335878" name="Text Box 6"/>
          <p:cNvSpPr txBox="1">
            <a:spLocks noChangeArrowheads="1"/>
          </p:cNvSpPr>
          <p:nvPr/>
        </p:nvSpPr>
        <p:spPr bwMode="auto">
          <a:xfrm>
            <a:off x="5615931" y="3416598"/>
            <a:ext cx="2632452" cy="492443"/>
          </a:xfrm>
          <a:prstGeom prst="rect">
            <a:avLst/>
          </a:prstGeom>
          <a:noFill/>
          <a:ln w="9525">
            <a:noFill/>
            <a:miter lim="800000"/>
            <a:headEnd/>
            <a:tailEnd/>
          </a:ln>
        </p:spPr>
        <p:txBody>
          <a:bodyPr wrap="none">
            <a:spAutoFit/>
          </a:bodyPr>
          <a:lstStyle/>
          <a:p>
            <a:r>
              <a:rPr lang="en-US" sz="2600" dirty="0">
                <a:solidFill>
                  <a:srgbClr val="FF0008"/>
                </a:solidFill>
                <a:latin typeface="Calibri" pitchFamily="34" charset="0"/>
              </a:rPr>
              <a:t>5 + 4 + 0 + 2 = 11,</a:t>
            </a:r>
          </a:p>
        </p:txBody>
      </p:sp>
      <p:sp>
        <p:nvSpPr>
          <p:cNvPr id="8" name="Text Box 5"/>
          <p:cNvSpPr txBox="1">
            <a:spLocks noChangeArrowheads="1"/>
          </p:cNvSpPr>
          <p:nvPr/>
        </p:nvSpPr>
        <p:spPr bwMode="auto">
          <a:xfrm>
            <a:off x="990600" y="2848804"/>
            <a:ext cx="5036443" cy="492443"/>
          </a:xfrm>
          <a:prstGeom prst="rect">
            <a:avLst/>
          </a:prstGeom>
          <a:noFill/>
          <a:ln w="9525">
            <a:noFill/>
            <a:miter lim="800000"/>
            <a:headEnd/>
            <a:tailEnd/>
          </a:ln>
        </p:spPr>
        <p:txBody>
          <a:bodyPr wrap="none">
            <a:spAutoFit/>
          </a:bodyPr>
          <a:lstStyle/>
          <a:p>
            <a:r>
              <a:rPr lang="en-US" sz="2600" dirty="0">
                <a:solidFill>
                  <a:srgbClr val="FF0008"/>
                </a:solidFill>
                <a:latin typeface="Calibri" pitchFamily="34" charset="0"/>
              </a:rPr>
              <a:t>the last 2 digits (12) is divisible by 4.</a:t>
            </a:r>
          </a:p>
        </p:txBody>
      </p:sp>
      <p:sp>
        <p:nvSpPr>
          <p:cNvPr id="9" name="Text Box 6"/>
          <p:cNvSpPr txBox="1">
            <a:spLocks noChangeArrowheads="1"/>
          </p:cNvSpPr>
          <p:nvPr/>
        </p:nvSpPr>
        <p:spPr bwMode="auto">
          <a:xfrm>
            <a:off x="1371600" y="3851052"/>
            <a:ext cx="3833101" cy="492443"/>
          </a:xfrm>
          <a:prstGeom prst="rect">
            <a:avLst/>
          </a:prstGeom>
          <a:noFill/>
          <a:ln w="9525">
            <a:noFill/>
            <a:miter lim="800000"/>
            <a:headEnd/>
            <a:tailEnd/>
          </a:ln>
        </p:spPr>
        <p:txBody>
          <a:bodyPr wrap="none">
            <a:spAutoFit/>
          </a:bodyPr>
          <a:lstStyle/>
          <a:p>
            <a:r>
              <a:rPr lang="en-US" sz="2600" dirty="0">
                <a:solidFill>
                  <a:srgbClr val="FF0008"/>
                </a:solidFill>
                <a:latin typeface="Calibri" pitchFamily="34" charset="0"/>
              </a:rPr>
              <a:t>and 11 is not divisible by 3.</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58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587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3587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5876" grpId="0"/>
      <p:bldP spid="335877" grpId="0"/>
      <p:bldP spid="335878" grpId="0"/>
      <p:bldP spid="8" grpId="0"/>
      <p:bldP spid="9"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199" y="182880"/>
            <a:ext cx="8406245" cy="873957"/>
          </a:xfrm>
          <a:prstGeom prst="rect">
            <a:avLst/>
          </a:prstGeom>
          <a:noFill/>
        </p:spPr>
        <p:txBody>
          <a:bodyPr wrap="square">
            <a:spAutoFit/>
          </a:bodyPr>
          <a:lstStyle/>
          <a:p>
            <a:r>
              <a:rPr lang="en-US" sz="3200" dirty="0">
                <a:solidFill>
                  <a:schemeClr val="accent1"/>
                </a:solidFill>
              </a:rPr>
              <a:t>Completion Example 19: </a:t>
            </a:r>
            <a:r>
              <a:rPr lang="en-US" dirty="0">
                <a:solidFill>
                  <a:schemeClr val="accent1"/>
                </a:solidFill>
              </a:rPr>
              <a:t>Using the Divisibility Rules (cont.)</a:t>
            </a:r>
          </a:p>
        </p:txBody>
      </p:sp>
      <p:sp>
        <p:nvSpPr>
          <p:cNvPr id="23555" name="Rectangle 3"/>
          <p:cNvSpPr>
            <a:spLocks noGrp="1"/>
          </p:cNvSpPr>
          <p:nvPr>
            <p:ph idx="1"/>
          </p:nvPr>
        </p:nvSpPr>
        <p:spPr>
          <a:xfrm>
            <a:off x="457199" y="1143000"/>
            <a:ext cx="8559209" cy="4876800"/>
          </a:xfrm>
          <a:prstGeom prst="rect">
            <a:avLst/>
          </a:prstGeom>
        </p:spPr>
        <p:txBody>
          <a:bodyPr>
            <a:normAutofit/>
          </a:bodyPr>
          <a:lstStyle/>
          <a:p>
            <a:pPr marL="514350" indent="-514350">
              <a:spcBef>
                <a:spcPts val="1200"/>
              </a:spcBef>
              <a:buFont typeface="+mj-lt"/>
              <a:buAutoNum type="alphaLcPeriod" startAt="4"/>
              <a:tabLst>
                <a:tab pos="457200" algn="l"/>
              </a:tabLst>
            </a:pPr>
            <a:r>
              <a:rPr lang="en-US" dirty="0">
                <a:solidFill>
                  <a:schemeClr val="tx1"/>
                </a:solidFill>
              </a:rPr>
              <a:t> </a:t>
            </a:r>
            <a:r>
              <a:rPr lang="en-US" i="0" dirty="0">
                <a:solidFill>
                  <a:schemeClr val="tx1"/>
                </a:solidFill>
              </a:rPr>
              <a:t>6036 is divisible by 6 </a:t>
            </a:r>
            <a:r>
              <a:rPr lang="en-US" dirty="0">
                <a:solidFill>
                  <a:schemeClr val="tx1"/>
                </a:solidFill>
              </a:rPr>
              <a:t>since ____________________</a:t>
            </a:r>
            <a:endParaRPr lang="en-US" i="0" dirty="0">
              <a:solidFill>
                <a:schemeClr val="tx1"/>
              </a:solidFill>
            </a:endParaRPr>
          </a:p>
          <a:p>
            <a:pPr>
              <a:tabLst>
                <a:tab pos="457200" algn="l"/>
              </a:tabLst>
            </a:pPr>
            <a:r>
              <a:rPr lang="en-US" i="0" dirty="0">
                <a:solidFill>
                  <a:schemeClr val="tx1"/>
                </a:solidFill>
              </a:rPr>
              <a:t>	</a:t>
            </a:r>
            <a:r>
              <a:rPr lang="en-US" dirty="0">
                <a:solidFill>
                  <a:schemeClr val="tx1"/>
                </a:solidFill>
              </a:rPr>
              <a:t>__________________________________________</a:t>
            </a:r>
          </a:p>
          <a:p>
            <a:pPr>
              <a:tabLst>
                <a:tab pos="457200" algn="l"/>
              </a:tabLst>
            </a:pPr>
            <a:r>
              <a:rPr lang="en-US" i="0" dirty="0">
                <a:solidFill>
                  <a:schemeClr val="tx1"/>
                </a:solidFill>
              </a:rPr>
              <a:t>	</a:t>
            </a:r>
            <a:r>
              <a:rPr lang="en-US" dirty="0">
                <a:solidFill>
                  <a:schemeClr val="tx1"/>
                </a:solidFill>
              </a:rPr>
              <a:t>__________________________________________</a:t>
            </a:r>
          </a:p>
          <a:p>
            <a:pPr>
              <a:tabLst>
                <a:tab pos="457200" algn="l"/>
              </a:tabLst>
            </a:pPr>
            <a:r>
              <a:rPr lang="en-US" dirty="0">
                <a:solidFill>
                  <a:schemeClr val="tx1"/>
                </a:solidFill>
              </a:rPr>
              <a:t>	__________________</a:t>
            </a:r>
            <a:endParaRPr lang="en-US" i="0" dirty="0">
              <a:solidFill>
                <a:schemeClr val="tx1"/>
              </a:solidFill>
            </a:endParaRPr>
          </a:p>
        </p:txBody>
      </p:sp>
      <p:sp>
        <p:nvSpPr>
          <p:cNvPr id="335879" name="Text Box 7"/>
          <p:cNvSpPr txBox="1">
            <a:spLocks noChangeArrowheads="1"/>
          </p:cNvSpPr>
          <p:nvPr/>
        </p:nvSpPr>
        <p:spPr bwMode="auto">
          <a:xfrm>
            <a:off x="4936885" y="1183957"/>
            <a:ext cx="3515706" cy="492443"/>
          </a:xfrm>
          <a:prstGeom prst="rect">
            <a:avLst/>
          </a:prstGeom>
          <a:noFill/>
          <a:ln w="9525">
            <a:noFill/>
            <a:miter lim="800000"/>
            <a:headEnd/>
            <a:tailEnd/>
          </a:ln>
        </p:spPr>
        <p:txBody>
          <a:bodyPr wrap="none">
            <a:spAutoFit/>
          </a:bodyPr>
          <a:lstStyle/>
          <a:p>
            <a:r>
              <a:rPr lang="en-US" sz="2600" dirty="0">
                <a:solidFill>
                  <a:srgbClr val="FF0008"/>
                </a:solidFill>
                <a:latin typeface="Calibri" pitchFamily="34" charset="0"/>
              </a:rPr>
              <a:t>6036 is divisible by both</a:t>
            </a:r>
          </a:p>
        </p:txBody>
      </p:sp>
      <p:sp>
        <p:nvSpPr>
          <p:cNvPr id="10" name="Text Box 7"/>
          <p:cNvSpPr txBox="1">
            <a:spLocks noChangeArrowheads="1"/>
          </p:cNvSpPr>
          <p:nvPr/>
        </p:nvSpPr>
        <p:spPr bwMode="auto">
          <a:xfrm>
            <a:off x="914400" y="1665314"/>
            <a:ext cx="7651325" cy="523220"/>
          </a:xfrm>
          <a:prstGeom prst="rect">
            <a:avLst/>
          </a:prstGeom>
          <a:noFill/>
          <a:ln w="9525">
            <a:noFill/>
            <a:miter lim="800000"/>
            <a:headEnd/>
            <a:tailEnd/>
          </a:ln>
        </p:spPr>
        <p:txBody>
          <a:bodyPr wrap="none">
            <a:spAutoFit/>
          </a:bodyPr>
          <a:lstStyle/>
          <a:p>
            <a:r>
              <a:rPr lang="en-US" sz="2800" dirty="0">
                <a:solidFill>
                  <a:srgbClr val="FF0000"/>
                </a:solidFill>
              </a:rPr>
              <a:t>2 and 3. (It is divisible by 2 since the ones digit is 6 </a:t>
            </a:r>
            <a:endParaRPr lang="en-US" sz="2600" dirty="0">
              <a:solidFill>
                <a:srgbClr val="FF0000"/>
              </a:solidFill>
              <a:latin typeface="Calibri" pitchFamily="34" charset="0"/>
            </a:endParaRPr>
          </a:p>
        </p:txBody>
      </p:sp>
      <p:sp>
        <p:nvSpPr>
          <p:cNvPr id="11" name="Text Box 7"/>
          <p:cNvSpPr txBox="1">
            <a:spLocks noChangeArrowheads="1"/>
          </p:cNvSpPr>
          <p:nvPr/>
        </p:nvSpPr>
        <p:spPr bwMode="auto">
          <a:xfrm>
            <a:off x="914400" y="2188081"/>
            <a:ext cx="7745903" cy="523220"/>
          </a:xfrm>
          <a:prstGeom prst="rect">
            <a:avLst/>
          </a:prstGeom>
          <a:noFill/>
          <a:ln w="9525">
            <a:noFill/>
            <a:miter lim="800000"/>
            <a:headEnd/>
            <a:tailEnd/>
          </a:ln>
        </p:spPr>
        <p:txBody>
          <a:bodyPr wrap="none">
            <a:spAutoFit/>
          </a:bodyPr>
          <a:lstStyle/>
          <a:p>
            <a:r>
              <a:rPr lang="en-US" sz="2800" dirty="0">
                <a:solidFill>
                  <a:srgbClr val="FF0000"/>
                </a:solidFill>
              </a:rPr>
              <a:t>and it is divisible by 3 since 6 + 0 + 3 + 6 = 15, and  </a:t>
            </a:r>
            <a:endParaRPr lang="en-US" sz="2600" dirty="0">
              <a:solidFill>
                <a:srgbClr val="FF0000"/>
              </a:solidFill>
              <a:latin typeface="Calibri" pitchFamily="34" charset="0"/>
            </a:endParaRPr>
          </a:p>
        </p:txBody>
      </p:sp>
      <p:sp>
        <p:nvSpPr>
          <p:cNvPr id="12" name="Text Box 7"/>
          <p:cNvSpPr txBox="1">
            <a:spLocks noChangeArrowheads="1"/>
          </p:cNvSpPr>
          <p:nvPr/>
        </p:nvSpPr>
        <p:spPr bwMode="auto">
          <a:xfrm>
            <a:off x="914400" y="2710848"/>
            <a:ext cx="3182153" cy="523220"/>
          </a:xfrm>
          <a:prstGeom prst="rect">
            <a:avLst/>
          </a:prstGeom>
          <a:noFill/>
          <a:ln w="9525">
            <a:noFill/>
            <a:miter lim="800000"/>
            <a:headEnd/>
            <a:tailEnd/>
          </a:ln>
        </p:spPr>
        <p:txBody>
          <a:bodyPr wrap="none">
            <a:spAutoFit/>
          </a:bodyPr>
          <a:lstStyle/>
          <a:p>
            <a:r>
              <a:rPr lang="en-US" sz="2800" dirty="0">
                <a:solidFill>
                  <a:srgbClr val="FF0000"/>
                </a:solidFill>
              </a:rPr>
              <a:t>15 is divisible by 3.) </a:t>
            </a:r>
            <a:endParaRPr lang="en-US" sz="2600" dirty="0">
              <a:solidFill>
                <a:srgbClr val="FF0000"/>
              </a:solidFill>
              <a:latin typeface="Calibri" pitchFamily="34"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587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5879" grpId="0"/>
      <p:bldP spid="10" grpId="0"/>
      <p:bldP spid="11" grpId="0"/>
      <p:bldP spid="12"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eaLnBrk="0" hangingPunct="0"/>
            <a:r>
              <a:rPr lang="en-US" b="1" dirty="0">
                <a:solidFill>
                  <a:srgbClr val="000000"/>
                </a:solidFill>
                <a:latin typeface="+mn-lt"/>
              </a:rPr>
              <a:t>Definition</a:t>
            </a:r>
          </a:p>
          <a:p>
            <a:r>
              <a:rPr lang="en-US" dirty="0">
                <a:solidFill>
                  <a:srgbClr val="000000"/>
                </a:solidFill>
                <a:latin typeface="+mn-lt"/>
              </a:rPr>
              <a:t>A </a:t>
            </a:r>
            <a:r>
              <a:rPr lang="en-US" b="1" dirty="0">
                <a:solidFill>
                  <a:srgbClr val="C00000"/>
                </a:solidFill>
                <a:latin typeface="+mn-lt"/>
              </a:rPr>
              <a:t>prime number</a:t>
            </a:r>
            <a:r>
              <a:rPr lang="en-US" dirty="0">
                <a:solidFill>
                  <a:srgbClr val="000000"/>
                </a:solidFill>
                <a:latin typeface="+mn-lt"/>
              </a:rPr>
              <a:t> is a counting number greater than 1 that has exactly two </a:t>
            </a:r>
            <a:r>
              <a:rPr lang="en-US" i="1" dirty="0">
                <a:solidFill>
                  <a:srgbClr val="000000"/>
                </a:solidFill>
                <a:latin typeface="+mn-lt"/>
              </a:rPr>
              <a:t>different</a:t>
            </a:r>
            <a:r>
              <a:rPr lang="en-US" dirty="0">
                <a:solidFill>
                  <a:srgbClr val="000000"/>
                </a:solidFill>
                <a:latin typeface="+mn-lt"/>
              </a:rPr>
              <a:t> factors (or divisors)—itself and 1. </a:t>
            </a:r>
          </a:p>
        </p:txBody>
      </p:sp>
      <p:sp>
        <p:nvSpPr>
          <p:cNvPr id="4" name="Title 3"/>
          <p:cNvSpPr>
            <a:spLocks noGrp="1"/>
          </p:cNvSpPr>
          <p:nvPr>
            <p:ph type="title"/>
          </p:nvPr>
        </p:nvSpPr>
        <p:spPr/>
        <p:txBody>
          <a:bodyPr/>
          <a:lstStyle/>
          <a:p>
            <a:r>
              <a:rPr lang="en-US" dirty="0"/>
              <a:t>Prime Number </a:t>
            </a:r>
            <a:endParaRPr lang="en-US" dirty="0">
              <a:latin typeface="+mn-lt"/>
            </a:endParaRPr>
          </a:p>
        </p:txBody>
      </p:sp>
    </p:spTree>
    <p:custDataLst>
      <p:tags r:id="rId1"/>
    </p:custData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eaLnBrk="0" hangingPunct="0"/>
            <a:r>
              <a:rPr lang="en-US" b="1" dirty="0">
                <a:solidFill>
                  <a:srgbClr val="000000"/>
                </a:solidFill>
                <a:latin typeface="+mn-lt"/>
              </a:rPr>
              <a:t>Definition</a:t>
            </a:r>
          </a:p>
          <a:p>
            <a:pPr eaLnBrk="0" hangingPunct="0"/>
            <a:r>
              <a:rPr lang="en-US" dirty="0">
                <a:solidFill>
                  <a:srgbClr val="000000"/>
                </a:solidFill>
                <a:latin typeface="+mn-lt"/>
              </a:rPr>
              <a:t>A </a:t>
            </a:r>
            <a:r>
              <a:rPr lang="en-US" b="1" dirty="0">
                <a:solidFill>
                  <a:srgbClr val="C00000"/>
                </a:solidFill>
                <a:latin typeface="+mn-lt"/>
              </a:rPr>
              <a:t>composite number</a:t>
            </a:r>
            <a:r>
              <a:rPr lang="en-US" dirty="0">
                <a:solidFill>
                  <a:srgbClr val="C00000"/>
                </a:solidFill>
                <a:latin typeface="+mn-lt"/>
              </a:rPr>
              <a:t> </a:t>
            </a:r>
            <a:r>
              <a:rPr lang="en-US" dirty="0">
                <a:solidFill>
                  <a:srgbClr val="000000"/>
                </a:solidFill>
                <a:latin typeface="+mn-lt"/>
              </a:rPr>
              <a:t>is a counting number with more than two different factors (or divisors).</a:t>
            </a:r>
          </a:p>
        </p:txBody>
      </p:sp>
      <p:sp>
        <p:nvSpPr>
          <p:cNvPr id="4" name="Title 3"/>
          <p:cNvSpPr>
            <a:spLocks noGrp="1"/>
          </p:cNvSpPr>
          <p:nvPr>
            <p:ph type="title"/>
          </p:nvPr>
        </p:nvSpPr>
        <p:spPr/>
        <p:txBody>
          <a:bodyPr/>
          <a:lstStyle/>
          <a:p>
            <a:r>
              <a:rPr lang="en-US" dirty="0"/>
              <a:t>Composite Number </a:t>
            </a:r>
            <a:endParaRPr lang="en-US" dirty="0">
              <a:latin typeface="+mn-lt"/>
            </a:endParaRPr>
          </a:p>
        </p:txBody>
      </p:sp>
    </p:spTree>
    <p:custDataLst>
      <p:tags r:id="rId1"/>
    </p:custData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eaLnBrk="0" hangingPunct="0"/>
            <a:r>
              <a:rPr lang="en-US" b="1" dirty="0">
                <a:solidFill>
                  <a:srgbClr val="000000"/>
                </a:solidFill>
                <a:latin typeface="+mn-lt"/>
              </a:rPr>
              <a:t>Attention! </a:t>
            </a:r>
          </a:p>
          <a:p>
            <a:r>
              <a:rPr lang="en-US" dirty="0">
                <a:solidFill>
                  <a:srgbClr val="000000"/>
                </a:solidFill>
                <a:latin typeface="+mn-lt"/>
              </a:rPr>
              <a:t>1 = 1 ⋅ 1, and 1 is the only factor of 1. 1 does not have </a:t>
            </a:r>
            <a:r>
              <a:rPr lang="en-US" b="1" dirty="0">
                <a:solidFill>
                  <a:srgbClr val="C00000"/>
                </a:solidFill>
                <a:latin typeface="+mn-lt"/>
              </a:rPr>
              <a:t>exactly two different</a:t>
            </a:r>
            <a:r>
              <a:rPr lang="en-US" dirty="0">
                <a:solidFill>
                  <a:srgbClr val="000000"/>
                </a:solidFill>
                <a:latin typeface="+mn-lt"/>
              </a:rPr>
              <a:t> factors, and it does not have more than two different factors. Thus, 1 is </a:t>
            </a:r>
            <a:r>
              <a:rPr lang="en-US" b="1" dirty="0">
                <a:solidFill>
                  <a:srgbClr val="C00000"/>
                </a:solidFill>
                <a:latin typeface="+mn-lt"/>
              </a:rPr>
              <a:t>neither</a:t>
            </a:r>
            <a:r>
              <a:rPr lang="en-US" dirty="0">
                <a:solidFill>
                  <a:srgbClr val="000000"/>
                </a:solidFill>
                <a:latin typeface="+mn-lt"/>
              </a:rPr>
              <a:t> a prime nor a composite number. </a:t>
            </a:r>
          </a:p>
        </p:txBody>
      </p:sp>
      <p:sp>
        <p:nvSpPr>
          <p:cNvPr id="4" name="Title 3"/>
          <p:cNvSpPr>
            <a:spLocks noGrp="1"/>
          </p:cNvSpPr>
          <p:nvPr>
            <p:ph type="title"/>
          </p:nvPr>
        </p:nvSpPr>
        <p:spPr/>
        <p:txBody>
          <a:bodyPr/>
          <a:lstStyle/>
          <a:p>
            <a:r>
              <a:rPr lang="en-US" dirty="0">
                <a:solidFill>
                  <a:schemeClr val="accent1"/>
                </a:solidFill>
                <a:latin typeface="+mn-lt"/>
              </a:rPr>
              <a:t>Prime and Composite Numbers</a:t>
            </a:r>
            <a:endParaRPr lang="en-US" dirty="0">
              <a:latin typeface="+mn-lt"/>
            </a:endParaRPr>
          </a:p>
        </p:txBody>
      </p:sp>
    </p:spTree>
    <p:custDataLst>
      <p:tags r:id="rId1"/>
    </p:custData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p:cNvSpPr>
          <p:nvPr>
            <p:ph idx="1"/>
          </p:nvPr>
        </p:nvSpPr>
        <p:spPr>
          <a:xfrm>
            <a:off x="457200" y="1280160"/>
            <a:ext cx="8229600" cy="2985433"/>
          </a:xfrm>
          <a:prstGeom prst="rect">
            <a:avLst/>
          </a:prstGeom>
        </p:spPr>
        <p:txBody>
          <a:bodyPr>
            <a:spAutoFit/>
          </a:bodyPr>
          <a:lstStyle/>
          <a:p>
            <a:pPr>
              <a:spcBef>
                <a:spcPts val="600"/>
              </a:spcBef>
            </a:pPr>
            <a:r>
              <a:rPr lang="en-US" dirty="0">
                <a:solidFill>
                  <a:schemeClr val="tx1"/>
                </a:solidFill>
                <a:latin typeface="+mn-lt"/>
              </a:rPr>
              <a:t>The following numbers are prime because each has exactly two different factors, 1 and itself. </a:t>
            </a:r>
          </a:p>
          <a:p>
            <a:pPr eaLnBrk="1" hangingPunct="1">
              <a:spcBef>
                <a:spcPts val="600"/>
              </a:spcBef>
              <a:buFont typeface="Courier New" pitchFamily="49" charset="0"/>
              <a:buNone/>
            </a:pPr>
            <a:r>
              <a:rPr lang="en-US" i="0" dirty="0">
                <a:solidFill>
                  <a:srgbClr val="0000FF"/>
                </a:solidFill>
                <a:latin typeface="+mn-lt"/>
              </a:rPr>
              <a:t>	2</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2</a:t>
            </a:r>
            <a:r>
              <a:rPr lang="en-US" i="0" dirty="0">
                <a:solidFill>
                  <a:schemeClr val="tx1"/>
                </a:solidFill>
                <a:latin typeface="+mn-lt"/>
              </a:rPr>
              <a:t>. </a:t>
            </a:r>
          </a:p>
          <a:p>
            <a:pPr eaLnBrk="1" hangingPunct="1">
              <a:spcBef>
                <a:spcPts val="600"/>
              </a:spcBef>
              <a:buFont typeface="Courier New" pitchFamily="49" charset="0"/>
              <a:buNone/>
            </a:pPr>
            <a:r>
              <a:rPr lang="en-US" i="0" dirty="0">
                <a:solidFill>
                  <a:schemeClr val="tx1"/>
                </a:solidFill>
                <a:latin typeface="+mn-lt"/>
              </a:rPr>
              <a:t>	</a:t>
            </a:r>
            <a:r>
              <a:rPr lang="en-US" i="0" dirty="0">
                <a:solidFill>
                  <a:srgbClr val="0000FF"/>
                </a:solidFill>
                <a:latin typeface="+mn-lt"/>
              </a:rPr>
              <a:t>7</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7</a:t>
            </a:r>
            <a:r>
              <a:rPr lang="en-US" i="0" dirty="0">
                <a:solidFill>
                  <a:schemeClr val="tx1"/>
                </a:solidFill>
                <a:latin typeface="+mn-lt"/>
              </a:rPr>
              <a:t>. </a:t>
            </a:r>
          </a:p>
          <a:p>
            <a:pPr eaLnBrk="1" hangingPunct="1">
              <a:spcBef>
                <a:spcPts val="600"/>
              </a:spcBef>
              <a:buFont typeface="Courier New" pitchFamily="49" charset="0"/>
              <a:buNone/>
            </a:pPr>
            <a:r>
              <a:rPr lang="en-US" i="0" dirty="0">
                <a:solidFill>
                  <a:schemeClr val="tx1"/>
                </a:solidFill>
                <a:latin typeface="+mn-lt"/>
              </a:rPr>
              <a:t> 	</a:t>
            </a:r>
            <a:r>
              <a:rPr lang="en-US" i="0" dirty="0">
                <a:solidFill>
                  <a:srgbClr val="0000FF"/>
                </a:solidFill>
                <a:latin typeface="+mn-lt"/>
              </a:rPr>
              <a:t>11</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11</a:t>
            </a:r>
            <a:r>
              <a:rPr lang="en-US" i="0" dirty="0">
                <a:solidFill>
                  <a:schemeClr val="tx1"/>
                </a:solidFill>
                <a:latin typeface="+mn-lt"/>
              </a:rPr>
              <a:t>.</a:t>
            </a:r>
          </a:p>
          <a:p>
            <a:pPr eaLnBrk="1" hangingPunct="1">
              <a:spcBef>
                <a:spcPts val="600"/>
              </a:spcBef>
              <a:buFont typeface="Courier New" pitchFamily="49" charset="0"/>
              <a:buNone/>
            </a:pPr>
            <a:r>
              <a:rPr lang="en-US" i="0" dirty="0">
                <a:solidFill>
                  <a:schemeClr val="tx1"/>
                </a:solidFill>
                <a:latin typeface="+mn-lt"/>
              </a:rPr>
              <a:t> 	</a:t>
            </a:r>
            <a:r>
              <a:rPr lang="en-US" i="0" dirty="0">
                <a:solidFill>
                  <a:srgbClr val="0000FF"/>
                </a:solidFill>
                <a:latin typeface="+mn-lt"/>
              </a:rPr>
              <a:t>29</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29</a:t>
            </a:r>
            <a:r>
              <a:rPr lang="en-US" i="0" dirty="0">
                <a:solidFill>
                  <a:schemeClr val="tx1"/>
                </a:solidFill>
                <a:latin typeface="+mn-lt"/>
              </a:rPr>
              <a:t>.</a:t>
            </a:r>
          </a:p>
        </p:txBody>
      </p:sp>
      <p:sp>
        <p:nvSpPr>
          <p:cNvPr id="8194" name="Rectangle 2"/>
          <p:cNvSpPr>
            <a:spLocks noGrp="1"/>
          </p:cNvSpPr>
          <p:nvPr>
            <p:ph type="title"/>
          </p:nvPr>
        </p:nvSpPr>
        <p:spPr>
          <a:prstGeom prst="rect">
            <a:avLst/>
          </a:prstGeom>
        </p:spPr>
        <p:txBody>
          <a:bodyPr>
            <a:normAutofit/>
          </a:bodyPr>
          <a:lstStyle/>
          <a:p>
            <a:r>
              <a:rPr lang="en-US" dirty="0">
                <a:solidFill>
                  <a:schemeClr val="accent1"/>
                </a:solidFill>
                <a:latin typeface="+mn-lt"/>
              </a:rPr>
              <a:t>Example 20: Determining Prime Numbers</a:t>
            </a:r>
          </a:p>
        </p:txBody>
      </p:sp>
      <p:sp>
        <p:nvSpPr>
          <p:cNvPr id="4" name="Rectangle 3"/>
          <p:cNvSpPr txBox="1">
            <a:spLocks/>
          </p:cNvSpPr>
          <p:nvPr/>
        </p:nvSpPr>
        <p:spPr>
          <a:xfrm>
            <a:off x="457200" y="2208911"/>
            <a:ext cx="685800" cy="2046714"/>
          </a:xfrm>
          <a:prstGeom prst="rect">
            <a:avLst/>
          </a:prstGeom>
        </p:spPr>
        <p:txBody>
          <a:bodyPr wrap="square">
            <a:spAutoFit/>
          </a:bodyPr>
          <a:lstStyle/>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2:</a:t>
            </a:r>
            <a:r>
              <a:rPr kumimoji="0" lang="en-US" sz="2800" b="0" i="0" u="none" strike="noStrike" kern="1200" cap="none" spc="0" normalizeH="0" baseline="0" noProof="0" dirty="0">
                <a:ln>
                  <a:noFill/>
                </a:ln>
                <a:solidFill>
                  <a:schemeClr val="tx1"/>
                </a:solidFill>
                <a:effectLst/>
                <a:uLnTx/>
                <a:uFillTx/>
                <a:latin typeface="+mn-lt"/>
                <a:ea typeface="+mn-ea"/>
                <a:cs typeface="+mn-cs"/>
              </a:rPr>
              <a:t> </a:t>
            </a:r>
          </a:p>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7:</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11:</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29:</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accent1"/>
                </a:solidFill>
                <a:latin typeface="+mn-lt"/>
              </a:rPr>
              <a:t>Example 21: Determining Composite Numbers</a:t>
            </a:r>
          </a:p>
        </p:txBody>
      </p:sp>
      <p:sp>
        <p:nvSpPr>
          <p:cNvPr id="3" name="Content Placeholder 2"/>
          <p:cNvSpPr>
            <a:spLocks noGrp="1"/>
          </p:cNvSpPr>
          <p:nvPr>
            <p:ph idx="1"/>
          </p:nvPr>
        </p:nvSpPr>
        <p:spPr>
          <a:xfrm>
            <a:off x="457200" y="1280160"/>
            <a:ext cx="8229600" cy="3339376"/>
          </a:xfrm>
        </p:spPr>
        <p:txBody>
          <a:bodyPr>
            <a:spAutoFit/>
          </a:bodyPr>
          <a:lstStyle/>
          <a:p>
            <a:pPr marL="342900" indent="-342900">
              <a:spcBef>
                <a:spcPts val="600"/>
              </a:spcBef>
            </a:pPr>
            <a:r>
              <a:rPr lang="en-US" dirty="0">
                <a:latin typeface="+mn-lt"/>
              </a:rPr>
              <a:t>The following numbers are composite.</a:t>
            </a:r>
          </a:p>
          <a:p>
            <a:pPr marL="342900" indent="-342900">
              <a:spcBef>
                <a:spcPts val="600"/>
              </a:spcBef>
            </a:pPr>
            <a:r>
              <a:rPr lang="en-US" dirty="0">
                <a:solidFill>
                  <a:srgbClr val="0000FF"/>
                </a:solidFill>
                <a:latin typeface="+mn-lt"/>
              </a:rPr>
              <a:t>	</a:t>
            </a:r>
            <a:r>
              <a:rPr lang="en-US" dirty="0">
                <a:latin typeface="+mn-lt"/>
              </a:rPr>
              <a:t>                                                                    So </a:t>
            </a:r>
            <a:r>
              <a:rPr lang="en-US" dirty="0">
                <a:solidFill>
                  <a:srgbClr val="00007E"/>
                </a:solidFill>
                <a:latin typeface="+mn-lt"/>
              </a:rPr>
              <a:t>1</a:t>
            </a:r>
            <a:r>
              <a:rPr lang="en-US" dirty="0">
                <a:latin typeface="+mn-lt"/>
              </a:rPr>
              <a:t>,</a:t>
            </a:r>
            <a:r>
              <a:rPr lang="en-US" dirty="0">
                <a:solidFill>
                  <a:srgbClr val="00007E"/>
                </a:solidFill>
                <a:latin typeface="+mn-lt"/>
              </a:rPr>
              <a:t> 2</a:t>
            </a:r>
            <a:r>
              <a:rPr lang="en-US" dirty="0"/>
              <a:t>,</a:t>
            </a:r>
            <a:r>
              <a:rPr lang="en-US" dirty="0">
                <a:solidFill>
                  <a:srgbClr val="00007E"/>
                </a:solidFill>
                <a:latin typeface="+mn-lt"/>
              </a:rPr>
              <a:t> 3</a:t>
            </a:r>
            <a:r>
              <a:rPr lang="en-US" dirty="0"/>
              <a:t>,</a:t>
            </a:r>
            <a:r>
              <a:rPr lang="en-US" dirty="0">
                <a:solidFill>
                  <a:srgbClr val="00007E"/>
                </a:solidFill>
                <a:latin typeface="+mn-lt"/>
              </a:rPr>
              <a:t> 4</a:t>
            </a:r>
            <a:r>
              <a:rPr lang="en-US" dirty="0"/>
              <a:t>,</a:t>
            </a:r>
            <a:r>
              <a:rPr lang="en-US" dirty="0">
                <a:solidFill>
                  <a:srgbClr val="00007E"/>
                </a:solidFill>
                <a:latin typeface="+mn-lt"/>
              </a:rPr>
              <a:t>  </a:t>
            </a:r>
          </a:p>
          <a:p>
            <a:pPr marL="342900" indent="-342900">
              <a:spcBef>
                <a:spcPts val="600"/>
              </a:spcBef>
            </a:pPr>
            <a:r>
              <a:rPr lang="en-US" dirty="0">
                <a:solidFill>
                  <a:srgbClr val="00007E"/>
                </a:solidFill>
                <a:latin typeface="+mn-lt"/>
              </a:rPr>
              <a:t>		6</a:t>
            </a:r>
            <a:r>
              <a:rPr lang="en-US" dirty="0"/>
              <a:t>,</a:t>
            </a:r>
            <a:r>
              <a:rPr lang="en-US" dirty="0">
                <a:solidFill>
                  <a:srgbClr val="000099"/>
                </a:solidFill>
                <a:latin typeface="+mn-lt"/>
              </a:rPr>
              <a:t> </a:t>
            </a:r>
            <a:r>
              <a:rPr lang="en-US" dirty="0">
                <a:latin typeface="+mn-lt"/>
              </a:rPr>
              <a:t>and </a:t>
            </a:r>
            <a:r>
              <a:rPr lang="en-US" dirty="0">
                <a:solidFill>
                  <a:srgbClr val="00007E"/>
                </a:solidFill>
                <a:latin typeface="+mn-lt"/>
              </a:rPr>
              <a:t>12</a:t>
            </a:r>
            <a:r>
              <a:rPr lang="en-US" dirty="0">
                <a:latin typeface="+mn-lt"/>
              </a:rPr>
              <a:t> are all factors of </a:t>
            </a:r>
            <a:r>
              <a:rPr lang="en-US" dirty="0">
                <a:solidFill>
                  <a:srgbClr val="0000FF"/>
                </a:solidFill>
                <a:latin typeface="+mn-lt"/>
              </a:rPr>
              <a:t>12</a:t>
            </a:r>
            <a:r>
              <a:rPr lang="en-US" dirty="0">
                <a:latin typeface="+mn-lt"/>
              </a:rPr>
              <a:t>, and </a:t>
            </a:r>
            <a:r>
              <a:rPr lang="en-US" dirty="0">
                <a:solidFill>
                  <a:srgbClr val="0000FF"/>
                </a:solidFill>
                <a:latin typeface="+mn-lt"/>
              </a:rPr>
              <a:t>12</a:t>
            </a:r>
            <a:r>
              <a:rPr lang="en-US" dirty="0">
                <a:latin typeface="+mn-lt"/>
              </a:rPr>
              <a:t> has </a:t>
            </a:r>
            <a:r>
              <a:rPr lang="en-US" dirty="0">
                <a:solidFill>
                  <a:srgbClr val="FF0000"/>
                </a:solidFill>
                <a:latin typeface="+mn-lt"/>
              </a:rPr>
              <a:t>more 	than two different factors</a:t>
            </a:r>
            <a:r>
              <a:rPr lang="en-US" dirty="0">
                <a:latin typeface="+mn-lt"/>
              </a:rPr>
              <a:t>.</a:t>
            </a:r>
          </a:p>
          <a:p>
            <a:pPr marL="914400" indent="-914400">
              <a:spcBef>
                <a:spcPts val="600"/>
              </a:spcBef>
            </a:pPr>
            <a:r>
              <a:rPr lang="en-US" dirty="0">
                <a:latin typeface="+mn-lt"/>
              </a:rPr>
              <a:t>	                                             So </a:t>
            </a:r>
            <a:r>
              <a:rPr lang="en-US" dirty="0">
                <a:solidFill>
                  <a:srgbClr val="00007E"/>
                </a:solidFill>
                <a:latin typeface="+mn-lt"/>
              </a:rPr>
              <a:t>1</a:t>
            </a:r>
            <a:r>
              <a:rPr lang="en-US" dirty="0"/>
              <a:t>,</a:t>
            </a:r>
            <a:r>
              <a:rPr lang="en-US" dirty="0">
                <a:solidFill>
                  <a:srgbClr val="00007E"/>
                </a:solidFill>
                <a:latin typeface="+mn-lt"/>
              </a:rPr>
              <a:t> 3</a:t>
            </a:r>
            <a:r>
              <a:rPr lang="en-US" dirty="0"/>
              <a:t>,</a:t>
            </a:r>
            <a:r>
              <a:rPr lang="en-US" dirty="0">
                <a:solidFill>
                  <a:srgbClr val="00007E"/>
                </a:solidFill>
                <a:latin typeface="+mn-lt"/>
              </a:rPr>
              <a:t> 11</a:t>
            </a:r>
            <a:r>
              <a:rPr lang="en-US" dirty="0"/>
              <a:t>,</a:t>
            </a:r>
            <a:r>
              <a:rPr lang="en-US" dirty="0">
                <a:solidFill>
                  <a:srgbClr val="00007E"/>
                </a:solidFill>
                <a:latin typeface="+mn-lt"/>
              </a:rPr>
              <a:t> </a:t>
            </a:r>
            <a:r>
              <a:rPr lang="en-US" dirty="0">
                <a:latin typeface="+mn-lt"/>
              </a:rPr>
              <a:t>and </a:t>
            </a:r>
            <a:r>
              <a:rPr lang="en-US" dirty="0">
                <a:solidFill>
                  <a:srgbClr val="00007E"/>
                </a:solidFill>
                <a:latin typeface="+mn-lt"/>
              </a:rPr>
              <a:t>33</a:t>
            </a:r>
            <a:r>
              <a:rPr lang="en-US" dirty="0">
                <a:latin typeface="+mn-lt"/>
              </a:rPr>
              <a:t> are all factors of </a:t>
            </a:r>
            <a:r>
              <a:rPr lang="en-US" dirty="0">
                <a:solidFill>
                  <a:srgbClr val="0000FF"/>
                </a:solidFill>
                <a:latin typeface="+mn-lt"/>
              </a:rPr>
              <a:t>33</a:t>
            </a:r>
            <a:r>
              <a:rPr lang="en-US" dirty="0">
                <a:latin typeface="+mn-lt"/>
              </a:rPr>
              <a:t>, and </a:t>
            </a:r>
            <a:r>
              <a:rPr lang="en-US" dirty="0">
                <a:solidFill>
                  <a:srgbClr val="0000FF"/>
                </a:solidFill>
                <a:latin typeface="+mn-lt"/>
              </a:rPr>
              <a:t>33</a:t>
            </a:r>
            <a:r>
              <a:rPr lang="en-US" dirty="0">
                <a:latin typeface="+mn-lt"/>
              </a:rPr>
              <a:t> has </a:t>
            </a:r>
            <a:r>
              <a:rPr lang="en-US" dirty="0">
                <a:solidFill>
                  <a:srgbClr val="FF0000"/>
                </a:solidFill>
                <a:latin typeface="+mn-lt"/>
              </a:rPr>
              <a:t>more than two different factors</a:t>
            </a:r>
            <a:r>
              <a:rPr lang="en-US" dirty="0">
                <a:latin typeface="+mn-lt"/>
              </a:rPr>
              <a:t>. </a:t>
            </a:r>
          </a:p>
        </p:txBody>
      </p:sp>
      <p:graphicFrame>
        <p:nvGraphicFramePr>
          <p:cNvPr id="31746" name="Object 6"/>
          <p:cNvGraphicFramePr>
            <a:graphicFrameLocks noChangeAspect="1"/>
          </p:cNvGraphicFramePr>
          <p:nvPr/>
        </p:nvGraphicFramePr>
        <p:xfrm>
          <a:off x="1460500" y="1892300"/>
          <a:ext cx="4787900" cy="381000"/>
        </p:xfrm>
        <a:graphic>
          <a:graphicData uri="http://schemas.openxmlformats.org/presentationml/2006/ole">
            <mc:AlternateContent xmlns:mc="http://schemas.openxmlformats.org/markup-compatibility/2006">
              <mc:Choice xmlns:v="urn:schemas-microsoft-com:vml" Requires="v">
                <p:oleObj spid="_x0000_s40966" name="Equation" r:id="rId4" imgW="4787640" imgH="380880" progId="Equation.DSMT4">
                  <p:embed/>
                </p:oleObj>
              </mc:Choice>
              <mc:Fallback>
                <p:oleObj name="Equation" r:id="rId4" imgW="4787640" imgH="380880" progId="Equation.DSMT4">
                  <p:embed/>
                  <p:pic>
                    <p:nvPicPr>
                      <p:cNvPr id="31746"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60500" y="1892300"/>
                        <a:ext cx="47879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47" name="Object 7"/>
          <p:cNvGraphicFramePr>
            <a:graphicFrameLocks noChangeAspect="1"/>
          </p:cNvGraphicFramePr>
          <p:nvPr/>
        </p:nvGraphicFramePr>
        <p:xfrm>
          <a:off x="1466850" y="3327400"/>
          <a:ext cx="3517900" cy="381000"/>
        </p:xfrm>
        <a:graphic>
          <a:graphicData uri="http://schemas.openxmlformats.org/presentationml/2006/ole">
            <mc:AlternateContent xmlns:mc="http://schemas.openxmlformats.org/markup-compatibility/2006">
              <mc:Choice xmlns:v="urn:schemas-microsoft-com:vml" Requires="v">
                <p:oleObj spid="_x0000_s40967" name="Equation" r:id="rId6" imgW="3517560" imgH="380880" progId="Equation.DSMT4">
                  <p:embed/>
                </p:oleObj>
              </mc:Choice>
              <mc:Fallback>
                <p:oleObj name="Equation" r:id="rId6" imgW="3517560" imgH="380880" progId="Equation.DSMT4">
                  <p:embed/>
                  <p:pic>
                    <p:nvPicPr>
                      <p:cNvPr id="31747"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66850" y="3327400"/>
                        <a:ext cx="35179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Content Placeholder 2"/>
          <p:cNvSpPr txBox="1">
            <a:spLocks/>
          </p:cNvSpPr>
          <p:nvPr/>
        </p:nvSpPr>
        <p:spPr>
          <a:xfrm>
            <a:off x="457200" y="1778000"/>
            <a:ext cx="762000" cy="2323713"/>
          </a:xfrm>
          <a:prstGeom prst="rect">
            <a:avLst/>
          </a:prstGeom>
        </p:spPr>
        <p:txBody>
          <a:bodyPr wrap="square">
            <a:spAutoFit/>
          </a:bodyPr>
          <a:lstStyle/>
          <a:p>
            <a:pPr marL="342900" marR="0" lvl="0" indent="-342900" algn="l" defTabSz="914400" rtl="0" eaLnBrk="1" fontAlgn="auto" latinLnBrk="0" hangingPunct="1">
              <a:lnSpc>
                <a:spcPct val="100000"/>
              </a:lnSpc>
              <a:spcBef>
                <a:spcPts val="600"/>
              </a:spcBef>
              <a:spcAft>
                <a:spcPts val="0"/>
              </a:spcAft>
              <a:buClrTx/>
              <a:buSzTx/>
              <a:buFontTx/>
              <a:buNone/>
              <a:tabLst/>
              <a:defRPr/>
            </a:pPr>
            <a:r>
              <a:rPr kumimoji="0" lang="en-US" sz="2800" b="1" i="0" u="none" strike="noStrike" kern="1200" cap="none" spc="0" normalizeH="0" baseline="0" noProof="0" dirty="0">
                <a:ln>
                  <a:noFill/>
                </a:ln>
                <a:solidFill>
                  <a:srgbClr val="0000FF"/>
                </a:solidFill>
                <a:effectLst/>
                <a:uLnTx/>
                <a:uFillTx/>
                <a:latin typeface="Calibri" pitchFamily="34" charset="0"/>
                <a:ea typeface="+mn-ea"/>
                <a:cs typeface="+mn-cs"/>
              </a:rPr>
              <a:t>12:</a:t>
            </a:r>
            <a:endParaRPr kumimoji="0" lang="en-US" sz="2800" b="1" i="0" u="none" strike="noStrike" kern="1200" cap="none" spc="0" normalizeH="0" baseline="0" noProof="0" dirty="0">
              <a:ln>
                <a:noFill/>
              </a:ln>
              <a:solidFill>
                <a:srgbClr val="366092"/>
              </a:solidFill>
              <a:effectLst/>
              <a:uLnTx/>
              <a:uFillTx/>
              <a:latin typeface="Calibri" pitchFamily="34" charset="0"/>
              <a:ea typeface="+mn-ea"/>
              <a:cs typeface="+mn-cs"/>
            </a:endParaRPr>
          </a:p>
          <a:p>
            <a:pPr marL="342900" marR="0" lvl="0" indent="-342900" algn="l" defTabSz="914400" rtl="0" eaLnBrk="1" fontAlgn="auto" latinLnBrk="0" hangingPunct="1">
              <a:lnSpc>
                <a:spcPct val="400000"/>
              </a:lnSpc>
              <a:spcBef>
                <a:spcPts val="600"/>
              </a:spcBef>
              <a:spcAft>
                <a:spcPts val="0"/>
              </a:spcAft>
              <a:buClrTx/>
              <a:buSzTx/>
              <a:buFontTx/>
              <a:buNone/>
              <a:tabLst/>
              <a:defRPr/>
            </a:pPr>
            <a:r>
              <a:rPr kumimoji="0" lang="en-US" sz="2800" b="1" i="0" u="none" strike="noStrike" kern="1200" cap="none" spc="0" normalizeH="0" baseline="0" noProof="0" dirty="0">
                <a:ln>
                  <a:noFill/>
                </a:ln>
                <a:solidFill>
                  <a:srgbClr val="0000FF"/>
                </a:solidFill>
                <a:effectLst/>
                <a:uLnTx/>
                <a:uFillTx/>
                <a:latin typeface="Calibri" pitchFamily="34" charset="0"/>
                <a:ea typeface="+mn-ea"/>
                <a:cs typeface="+mn-cs"/>
              </a:rPr>
              <a:t>33:</a:t>
            </a:r>
            <a:endParaRPr kumimoji="0" lang="en-US" sz="2800" b="1" i="0" u="none" strike="noStrike" kern="1200" cap="none" spc="0" normalizeH="0" baseline="0" noProof="0" dirty="0">
              <a:ln>
                <a:noFill/>
              </a:ln>
              <a:solidFill>
                <a:srgbClr val="366092"/>
              </a:solidFill>
              <a:effectLst/>
              <a:uLnTx/>
              <a:uFillTx/>
              <a:latin typeface="Calibri" pitchFamily="34" charset="0"/>
              <a:ea typeface="+mn-ea"/>
              <a:cs typeface="+mn-cs"/>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74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174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To Determine Whether a Number is Prime </a:t>
            </a:r>
            <a:endParaRPr lang="en-US" dirty="0">
              <a:solidFill>
                <a:schemeClr val="accent1"/>
              </a:solidFill>
              <a:latin typeface="+mn-lt"/>
            </a:endParaRPr>
          </a:p>
        </p:txBody>
      </p:sp>
      <p:sp>
        <p:nvSpPr>
          <p:cNvPr id="10242" name="Content Placeholder 2"/>
          <p:cNvSpPr>
            <a:spLocks noGrp="1"/>
          </p:cNvSpPr>
          <p:nvPr>
            <p:ph idx="1"/>
          </p:nvPr>
        </p:nvSpPr>
        <p:spPr>
          <a:xfrm>
            <a:off x="457200" y="1280160"/>
            <a:ext cx="8229600" cy="4659737"/>
          </a:xfrm>
          <a:prstGeom prst="rect">
            <a:avLst/>
          </a:prstGeom>
          <a:solidFill>
            <a:srgbClr val="FFFFCC"/>
          </a:solidFill>
          <a:ln w="28575">
            <a:solidFill>
              <a:srgbClr val="000000"/>
            </a:solidFill>
          </a:ln>
        </p:spPr>
        <p:txBody>
          <a:bodyPr>
            <a:spAutoFit/>
          </a:bodyPr>
          <a:lstStyle/>
          <a:p>
            <a:pPr algn="ctr" eaLnBrk="1" hangingPunct="1">
              <a:buFont typeface="Courier New" pitchFamily="49" charset="0"/>
              <a:buNone/>
            </a:pPr>
            <a:r>
              <a:rPr lang="en-US" b="1" i="0" dirty="0">
                <a:solidFill>
                  <a:srgbClr val="000000"/>
                </a:solidFill>
                <a:latin typeface="+mn-lt"/>
              </a:rPr>
              <a:t>Procedure</a:t>
            </a:r>
          </a:p>
          <a:p>
            <a:r>
              <a:rPr lang="en-US" dirty="0">
                <a:solidFill>
                  <a:srgbClr val="000000"/>
                </a:solidFill>
                <a:latin typeface="+mn-lt"/>
              </a:rPr>
              <a:t>Divide the number by progressively larger prime numbers (2, 3, 5, 7, 11, and so forth) until one of the following is true.</a:t>
            </a:r>
          </a:p>
          <a:p>
            <a:pPr marL="514350" indent="-514350" eaLnBrk="1" hangingPunct="1">
              <a:buFont typeface="+mj-lt"/>
              <a:buAutoNum type="arabicPeriod"/>
            </a:pPr>
            <a:r>
              <a:rPr lang="en-US" dirty="0">
                <a:solidFill>
                  <a:srgbClr val="000000"/>
                </a:solidFill>
              </a:rPr>
              <a:t> </a:t>
            </a:r>
            <a:r>
              <a:rPr lang="en-US" b="1" i="0" dirty="0">
                <a:solidFill>
                  <a:srgbClr val="C00000"/>
                </a:solidFill>
                <a:latin typeface="+mn-lt"/>
              </a:rPr>
              <a:t>The remainder is 0</a:t>
            </a:r>
            <a:r>
              <a:rPr lang="en-US" i="0" dirty="0">
                <a:solidFill>
                  <a:srgbClr val="000000"/>
                </a:solidFill>
                <a:latin typeface="+mn-lt"/>
              </a:rPr>
              <a:t>. This means that the prime number is a factor and </a:t>
            </a:r>
            <a:r>
              <a:rPr lang="en-US" b="1" i="0" dirty="0">
                <a:solidFill>
                  <a:srgbClr val="C00000"/>
                </a:solidFill>
                <a:latin typeface="+mn-lt"/>
              </a:rPr>
              <a:t>the given number is composite</a:t>
            </a:r>
            <a:r>
              <a:rPr lang="en-US" dirty="0">
                <a:latin typeface="+mn-lt"/>
              </a:rPr>
              <a:t>.</a:t>
            </a:r>
            <a:endParaRPr lang="en-US" i="0" dirty="0">
              <a:solidFill>
                <a:srgbClr val="000000"/>
              </a:solidFill>
              <a:latin typeface="+mn-lt"/>
            </a:endParaRPr>
          </a:p>
          <a:p>
            <a:pPr marL="514350" indent="-514350" eaLnBrk="1" hangingPunct="1">
              <a:buFont typeface="+mj-lt"/>
              <a:buAutoNum type="arabicPeriod"/>
            </a:pPr>
            <a:r>
              <a:rPr lang="en-US" dirty="0">
                <a:solidFill>
                  <a:srgbClr val="000000"/>
                </a:solidFill>
              </a:rPr>
              <a:t> </a:t>
            </a:r>
            <a:r>
              <a:rPr lang="en-US" b="1" i="0" dirty="0">
                <a:solidFill>
                  <a:srgbClr val="C00000"/>
                </a:solidFill>
                <a:latin typeface="+mn-lt"/>
              </a:rPr>
              <a:t>You find a quotient smaller than the prime divisor</a:t>
            </a:r>
            <a:r>
              <a:rPr lang="en-US" i="0" dirty="0">
                <a:solidFill>
                  <a:srgbClr val="000000"/>
                </a:solidFill>
                <a:latin typeface="+mn-lt"/>
              </a:rPr>
              <a:t>.  This means that </a:t>
            </a:r>
            <a:r>
              <a:rPr lang="en-US" b="1" i="0" dirty="0">
                <a:solidFill>
                  <a:srgbClr val="C00000"/>
                </a:solidFill>
                <a:latin typeface="+mn-lt"/>
              </a:rPr>
              <a:t>the given number is prime</a:t>
            </a:r>
            <a:r>
              <a:rPr lang="en-US" i="0" dirty="0">
                <a:solidFill>
                  <a:srgbClr val="C00000"/>
                </a:solidFill>
                <a:latin typeface="+mn-lt"/>
              </a:rPr>
              <a:t> </a:t>
            </a:r>
            <a:r>
              <a:rPr lang="en-US" i="0" dirty="0">
                <a:solidFill>
                  <a:srgbClr val="000000"/>
                </a:solidFill>
                <a:latin typeface="+mn-lt"/>
              </a:rPr>
              <a:t>because it has no smaller prime factors.</a:t>
            </a:r>
          </a:p>
        </p:txBody>
      </p:sp>
    </p:spTree>
    <p:custDataLst>
      <p:tags r:id="rId1"/>
    </p:custData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Determining Whether a Number is Prime</a:t>
            </a:r>
          </a:p>
        </p:txBody>
      </p:sp>
      <p:sp>
        <p:nvSpPr>
          <p:cNvPr id="4" name="Content Placeholder 3"/>
          <p:cNvSpPr>
            <a:spLocks noGrp="1"/>
          </p:cNvSpPr>
          <p:nvPr>
            <p:ph idx="1"/>
          </p:nvPr>
        </p:nvSpPr>
        <p:spPr>
          <a:xfrm>
            <a:off x="457200" y="1280160"/>
            <a:ext cx="8229600" cy="2936188"/>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a:t>
            </a:r>
          </a:p>
          <a:p>
            <a:r>
              <a:rPr lang="en-US" dirty="0">
                <a:solidFill>
                  <a:srgbClr val="000000"/>
                </a:solidFill>
              </a:rPr>
              <a:t>We divide only by prime numbers. That is, there is no</a:t>
            </a:r>
          </a:p>
          <a:p>
            <a:r>
              <a:rPr lang="en-US" dirty="0">
                <a:solidFill>
                  <a:srgbClr val="000000"/>
                </a:solidFill>
              </a:rPr>
              <a:t>need to divide by a composite number. (The reasoning is that if a composite number was a factor, then one of its prime factors would have been found in an earlier division.)</a:t>
            </a:r>
            <a:endParaRPr lang="en-US" dirty="0">
              <a:solidFill>
                <a:srgbClr val="000000"/>
              </a:solidFill>
              <a:latin typeface="Calibri" pitchFamily="34" charset="0"/>
            </a:endParaRPr>
          </a:p>
        </p:txBody>
      </p:sp>
    </p:spTree>
    <p:custDataLst>
      <p:tags r:id="rId1"/>
    </p:custData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eaLnBrk="0" hangingPunct="0"/>
            <a:r>
              <a:rPr lang="en-US" dirty="0">
                <a:solidFill>
                  <a:schemeClr val="accent1"/>
                </a:solidFill>
                <a:latin typeface="+mn-lt"/>
              </a:rPr>
              <a:t>Example 22: Determining Whether a </a:t>
            </a:r>
            <a:br>
              <a:rPr lang="en-US" dirty="0">
                <a:solidFill>
                  <a:schemeClr val="accent1"/>
                </a:solidFill>
                <a:latin typeface="+mn-lt"/>
              </a:rPr>
            </a:br>
            <a:r>
              <a:rPr lang="en-US" dirty="0">
                <a:solidFill>
                  <a:schemeClr val="accent1"/>
                </a:solidFill>
                <a:latin typeface="+mn-lt"/>
              </a:rPr>
              <a:t>Number is Prime</a:t>
            </a:r>
          </a:p>
        </p:txBody>
      </p:sp>
      <p:sp>
        <p:nvSpPr>
          <p:cNvPr id="11266" name="Rectangle 3"/>
          <p:cNvSpPr>
            <a:spLocks noGrp="1"/>
          </p:cNvSpPr>
          <p:nvPr>
            <p:ph idx="1"/>
          </p:nvPr>
        </p:nvSpPr>
        <p:spPr>
          <a:xfrm>
            <a:off x="457200" y="1280160"/>
            <a:ext cx="8229600" cy="3637919"/>
          </a:xfrm>
          <a:prstGeom prst="rect">
            <a:avLst/>
          </a:prstGeom>
        </p:spPr>
        <p:txBody>
          <a:bodyPr>
            <a:spAutoFit/>
          </a:bodyPr>
          <a:lstStyle/>
          <a:p>
            <a:pPr marL="1588" indent="-1588" eaLnBrk="1" hangingPunct="1">
              <a:spcAft>
                <a:spcPts val="1200"/>
              </a:spcAft>
              <a:buFont typeface="Courier New" pitchFamily="49" charset="0"/>
              <a:buNone/>
            </a:pPr>
            <a:r>
              <a:rPr lang="en-US" i="0" dirty="0">
                <a:solidFill>
                  <a:schemeClr val="tx1"/>
                </a:solidFill>
                <a:latin typeface="+mn-lt"/>
              </a:rPr>
              <a:t>Is </a:t>
            </a:r>
            <a:r>
              <a:rPr lang="en-US" i="0" dirty="0">
                <a:solidFill>
                  <a:srgbClr val="0000FF"/>
                </a:solidFill>
                <a:latin typeface="+mn-lt"/>
              </a:rPr>
              <a:t>605</a:t>
            </a:r>
            <a:r>
              <a:rPr lang="en-US" i="0" dirty="0">
                <a:solidFill>
                  <a:schemeClr val="tx1"/>
                </a:solidFill>
                <a:latin typeface="+mn-lt"/>
              </a:rPr>
              <a:t> a prime number?</a:t>
            </a:r>
          </a:p>
          <a:p>
            <a:pPr marL="1588" indent="-1588" eaLnBrk="1" hangingPunct="1">
              <a:spcAft>
                <a:spcPts val="1200"/>
              </a:spcAft>
              <a:buFont typeface="Courier New" pitchFamily="49" charset="0"/>
              <a:buNone/>
            </a:pPr>
            <a:r>
              <a:rPr lang="en-US" b="1" i="0" dirty="0">
                <a:solidFill>
                  <a:schemeClr val="tx1"/>
                </a:solidFill>
                <a:latin typeface="+mn-lt"/>
              </a:rPr>
              <a:t>Solution</a:t>
            </a:r>
          </a:p>
          <a:p>
            <a:pPr marL="1588" indent="-1588">
              <a:spcAft>
                <a:spcPts val="1200"/>
              </a:spcAft>
            </a:pPr>
            <a:r>
              <a:rPr lang="en-US" dirty="0">
                <a:latin typeface="+mn-lt"/>
              </a:rPr>
              <a:t>The ones digit is </a:t>
            </a:r>
            <a:r>
              <a:rPr lang="en-US" dirty="0">
                <a:solidFill>
                  <a:srgbClr val="000099"/>
                </a:solidFill>
                <a:latin typeface="+mn-lt"/>
              </a:rPr>
              <a:t>5</a:t>
            </a:r>
            <a:r>
              <a:rPr lang="en-US" dirty="0">
                <a:latin typeface="+mn-lt"/>
              </a:rPr>
              <a:t>. Therefore, </a:t>
            </a:r>
            <a:r>
              <a:rPr lang="en-US" dirty="0">
                <a:solidFill>
                  <a:srgbClr val="0000FF"/>
                </a:solidFill>
                <a:latin typeface="+mn-lt"/>
              </a:rPr>
              <a:t>605</a:t>
            </a:r>
            <a:r>
              <a:rPr lang="en-US" dirty="0">
                <a:latin typeface="+mn-lt"/>
              </a:rPr>
              <a:t> is divisible by </a:t>
            </a:r>
            <a:r>
              <a:rPr lang="en-US" dirty="0">
                <a:solidFill>
                  <a:srgbClr val="00007E"/>
                </a:solidFill>
                <a:latin typeface="+mn-lt"/>
              </a:rPr>
              <a:t>5</a:t>
            </a:r>
            <a:r>
              <a:rPr lang="en-US" dirty="0">
                <a:latin typeface="+mn-lt"/>
              </a:rPr>
              <a:t> and is not prime. The number </a:t>
            </a:r>
            <a:r>
              <a:rPr lang="en-US" dirty="0">
                <a:solidFill>
                  <a:srgbClr val="0000FF"/>
                </a:solidFill>
                <a:latin typeface="+mn-lt"/>
              </a:rPr>
              <a:t>605</a:t>
            </a:r>
            <a:r>
              <a:rPr lang="en-US" dirty="0">
                <a:latin typeface="+mn-lt"/>
              </a:rPr>
              <a:t> is a composite number. </a:t>
            </a:r>
          </a:p>
          <a:p>
            <a:pPr marL="1588" indent="-1588">
              <a:spcAft>
                <a:spcPts val="1200"/>
              </a:spcAft>
            </a:pPr>
            <a:endParaRPr lang="en-US" dirty="0"/>
          </a:p>
          <a:p>
            <a:pPr marL="1588" indent="-1588">
              <a:spcAft>
                <a:spcPts val="1200"/>
              </a:spcAft>
            </a:pPr>
            <a:r>
              <a:rPr lang="en-US" dirty="0"/>
              <a:t>that is, 5, 11, and 121 are factors of 605.</a:t>
            </a:r>
            <a:endParaRPr lang="en-US" dirty="0">
              <a:latin typeface="+mn-lt"/>
            </a:endParaRPr>
          </a:p>
        </p:txBody>
      </p:sp>
      <p:graphicFrame>
        <p:nvGraphicFramePr>
          <p:cNvPr id="11268" name="Object 4"/>
          <p:cNvGraphicFramePr>
            <a:graphicFrameLocks noChangeAspect="1"/>
          </p:cNvGraphicFramePr>
          <p:nvPr/>
        </p:nvGraphicFramePr>
        <p:xfrm>
          <a:off x="2895600" y="3962400"/>
          <a:ext cx="546100" cy="292100"/>
        </p:xfrm>
        <a:graphic>
          <a:graphicData uri="http://schemas.openxmlformats.org/presentationml/2006/ole">
            <mc:AlternateContent xmlns:mc="http://schemas.openxmlformats.org/markup-compatibility/2006">
              <mc:Choice xmlns:v="urn:schemas-microsoft-com:vml" Requires="v">
                <p:oleObj spid="_x0000_s41992" name="Equation" r:id="rId4" imgW="545863" imgH="291973" progId="Equation.DSMT4">
                  <p:embed/>
                </p:oleObj>
              </mc:Choice>
              <mc:Fallback>
                <p:oleObj name="Equation" r:id="rId4" imgW="545863" imgH="291973" progId="Equation.DSMT4">
                  <p:embed/>
                  <p:pic>
                    <p:nvPicPr>
                      <p:cNvPr id="11268"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3962400"/>
                        <a:ext cx="546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1" name="Object 3"/>
          <p:cNvGraphicFramePr>
            <a:graphicFrameLocks noChangeAspect="1"/>
          </p:cNvGraphicFramePr>
          <p:nvPr/>
        </p:nvGraphicFramePr>
        <p:xfrm>
          <a:off x="3473450" y="3962400"/>
          <a:ext cx="1143000" cy="292100"/>
        </p:xfrm>
        <a:graphic>
          <a:graphicData uri="http://schemas.openxmlformats.org/presentationml/2006/ole">
            <mc:AlternateContent xmlns:mc="http://schemas.openxmlformats.org/markup-compatibility/2006">
              <mc:Choice xmlns:v="urn:schemas-microsoft-com:vml" Requires="v">
                <p:oleObj spid="_x0000_s41993" name="Equation" r:id="rId6" imgW="1143000" imgH="291960" progId="Equation.DSMT4">
                  <p:embed/>
                </p:oleObj>
              </mc:Choice>
              <mc:Fallback>
                <p:oleObj name="Equation" r:id="rId6" imgW="1143000" imgH="291960" progId="Equation.DSMT4">
                  <p:embed/>
                  <p:pic>
                    <p:nvPicPr>
                      <p:cNvPr id="2051"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73450" y="3962400"/>
                        <a:ext cx="1143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4648200" y="3962400"/>
          <a:ext cx="1562100" cy="292100"/>
        </p:xfrm>
        <a:graphic>
          <a:graphicData uri="http://schemas.openxmlformats.org/presentationml/2006/ole">
            <mc:AlternateContent xmlns:mc="http://schemas.openxmlformats.org/markup-compatibility/2006">
              <mc:Choice xmlns:v="urn:schemas-microsoft-com:vml" Requires="v">
                <p:oleObj spid="_x0000_s41994" name="Equation" r:id="rId8" imgW="1562040" imgH="291960" progId="Equation.DSMT4">
                  <p:embed/>
                </p:oleObj>
              </mc:Choice>
              <mc:Fallback>
                <p:oleObj name="Equation" r:id="rId8" imgW="1562040" imgH="291960" progId="Equation.DSMT4">
                  <p:embed/>
                  <p:pic>
                    <p:nvPicPr>
                      <p:cNvPr id="2052"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48200" y="3962400"/>
                        <a:ext cx="1562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normAutofit/>
          </a:bodyPr>
          <a:lstStyle/>
          <a:p>
            <a:r>
              <a:rPr lang="en-US" dirty="0">
                <a:solidFill>
                  <a:schemeClr val="accent1"/>
                </a:solidFill>
              </a:rPr>
              <a:t>Exponents and Order of Operations</a:t>
            </a:r>
          </a:p>
        </p:txBody>
      </p:sp>
      <p:sp>
        <p:nvSpPr>
          <p:cNvPr id="4" name="Content Placeholder 3"/>
          <p:cNvSpPr>
            <a:spLocks noGrp="1"/>
          </p:cNvSpPr>
          <p:nvPr>
            <p:ph idx="1"/>
          </p:nvPr>
        </p:nvSpPr>
        <p:spPr>
          <a:xfrm>
            <a:off x="457200" y="1280160"/>
            <a:ext cx="8229600" cy="4056495"/>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a:t>
            </a:r>
          </a:p>
          <a:p>
            <a:r>
              <a:rPr lang="en-US" dirty="0">
                <a:solidFill>
                  <a:srgbClr val="000000"/>
                </a:solidFill>
                <a:latin typeface="Calibri" pitchFamily="34" charset="0"/>
              </a:rPr>
              <a:t>There is usually some confusion about the use of the word “power.” Since 2</a:t>
            </a:r>
            <a:r>
              <a:rPr lang="en-US" baseline="30000" dirty="0">
                <a:solidFill>
                  <a:srgbClr val="000000"/>
                </a:solidFill>
                <a:latin typeface="Calibri" pitchFamily="34" charset="0"/>
              </a:rPr>
              <a:t>5</a:t>
            </a:r>
            <a:r>
              <a:rPr lang="en-US" dirty="0">
                <a:solidFill>
                  <a:srgbClr val="000000"/>
                </a:solidFill>
                <a:latin typeface="Calibri" pitchFamily="34" charset="0"/>
              </a:rPr>
              <a:t> is read “two to the fifth power,” it is natural to think of 5 as the power. This is not true. A power is not an exponent. A power is the product indicated by a base raised to an exponent. Thus, for the equation 2</a:t>
            </a:r>
            <a:r>
              <a:rPr lang="en-US" baseline="30000" dirty="0">
                <a:solidFill>
                  <a:srgbClr val="000000"/>
                </a:solidFill>
                <a:latin typeface="Calibri" pitchFamily="34" charset="0"/>
              </a:rPr>
              <a:t>5</a:t>
            </a:r>
            <a:r>
              <a:rPr lang="en-US" dirty="0">
                <a:solidFill>
                  <a:srgbClr val="000000"/>
                </a:solidFill>
                <a:latin typeface="Calibri" pitchFamily="34" charset="0"/>
              </a:rPr>
              <a:t> = 32, think of the phrase “two to the fifth power” in its entirety. The corresponding power is the product, 32.</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normAutofit/>
          </a:bodyPr>
          <a:lstStyle/>
          <a:p>
            <a:r>
              <a:rPr lang="en-US" dirty="0">
                <a:solidFill>
                  <a:schemeClr val="accent1"/>
                </a:solidFill>
                <a:latin typeface="+mn-lt"/>
              </a:rPr>
              <a:t>Example 23: Determining Whether a </a:t>
            </a:r>
            <a:br>
              <a:rPr lang="en-US" dirty="0">
                <a:solidFill>
                  <a:schemeClr val="accent1"/>
                </a:solidFill>
                <a:latin typeface="+mn-lt"/>
              </a:rPr>
            </a:br>
            <a:r>
              <a:rPr lang="en-US" dirty="0">
                <a:solidFill>
                  <a:schemeClr val="accent1"/>
                </a:solidFill>
                <a:latin typeface="+mn-lt"/>
              </a:rPr>
              <a:t>Number is Prime</a:t>
            </a:r>
          </a:p>
        </p:txBody>
      </p:sp>
      <p:sp>
        <p:nvSpPr>
          <p:cNvPr id="12291" name="Rectangle 3"/>
          <p:cNvSpPr>
            <a:spLocks noGrp="1"/>
          </p:cNvSpPr>
          <p:nvPr>
            <p:ph idx="1"/>
          </p:nvPr>
        </p:nvSpPr>
        <p:spPr>
          <a:xfrm>
            <a:off x="457200" y="1280160"/>
            <a:ext cx="8229600" cy="2726900"/>
          </a:xfrm>
          <a:prstGeom prst="rect">
            <a:avLst/>
          </a:prstGeom>
        </p:spPr>
        <p:txBody>
          <a:bodyPr>
            <a:spAutoFit/>
          </a:bodyPr>
          <a:lstStyle/>
          <a:p>
            <a:pPr marL="0" indent="0" eaLnBrk="1" hangingPunct="1">
              <a:spcAft>
                <a:spcPts val="1200"/>
              </a:spcAft>
              <a:buFont typeface="Courier New" pitchFamily="49" charset="0"/>
              <a:buNone/>
            </a:pPr>
            <a:r>
              <a:rPr lang="en-US" i="0" dirty="0">
                <a:solidFill>
                  <a:schemeClr val="tx1"/>
                </a:solidFill>
                <a:latin typeface="+mn-lt"/>
              </a:rPr>
              <a:t>Is </a:t>
            </a:r>
            <a:r>
              <a:rPr lang="en-US" i="0" dirty="0">
                <a:solidFill>
                  <a:srgbClr val="0000FF"/>
                </a:solidFill>
                <a:latin typeface="+mn-lt"/>
              </a:rPr>
              <a:t>103</a:t>
            </a:r>
            <a:r>
              <a:rPr lang="en-US" i="0" dirty="0">
                <a:solidFill>
                  <a:schemeClr val="tx1"/>
                </a:solidFill>
                <a:latin typeface="+mn-lt"/>
              </a:rPr>
              <a:t> a prime number?</a:t>
            </a:r>
          </a:p>
          <a:p>
            <a:pPr marL="0" indent="0" eaLnBrk="1" hangingPunct="1">
              <a:spcAft>
                <a:spcPts val="1200"/>
              </a:spcAft>
              <a:buFont typeface="Courier New" pitchFamily="49" charset="0"/>
              <a:buNone/>
            </a:pPr>
            <a:r>
              <a:rPr lang="en-US" b="1" i="0" dirty="0">
                <a:solidFill>
                  <a:schemeClr val="tx1"/>
                </a:solidFill>
                <a:latin typeface="+mn-lt"/>
              </a:rPr>
              <a:t>Solution</a:t>
            </a:r>
          </a:p>
          <a:p>
            <a:pPr>
              <a:spcAft>
                <a:spcPts val="1200"/>
              </a:spcAft>
            </a:pPr>
            <a:r>
              <a:rPr lang="en-US" dirty="0">
                <a:latin typeface="+mn-lt"/>
              </a:rPr>
              <a:t>Tests for </a:t>
            </a:r>
            <a:r>
              <a:rPr lang="en-US" dirty="0">
                <a:solidFill>
                  <a:srgbClr val="00007E"/>
                </a:solidFill>
                <a:latin typeface="+mn-lt"/>
              </a:rPr>
              <a:t>2</a:t>
            </a:r>
            <a:r>
              <a:rPr lang="en-US" dirty="0">
                <a:latin typeface="+mn-lt"/>
              </a:rPr>
              <a:t>, </a:t>
            </a:r>
            <a:r>
              <a:rPr lang="en-US" dirty="0">
                <a:solidFill>
                  <a:srgbClr val="000099"/>
                </a:solidFill>
                <a:latin typeface="+mn-lt"/>
              </a:rPr>
              <a:t>3</a:t>
            </a:r>
            <a:r>
              <a:rPr lang="en-US" dirty="0">
                <a:latin typeface="+mn-lt"/>
              </a:rPr>
              <a:t>, and </a:t>
            </a:r>
            <a:r>
              <a:rPr lang="en-US" dirty="0">
                <a:solidFill>
                  <a:srgbClr val="00007E"/>
                </a:solidFill>
                <a:latin typeface="+mn-lt"/>
              </a:rPr>
              <a:t>5</a:t>
            </a:r>
            <a:r>
              <a:rPr lang="en-US" dirty="0">
                <a:latin typeface="+mn-lt"/>
              </a:rPr>
              <a:t> fail. (The number </a:t>
            </a:r>
            <a:r>
              <a:rPr lang="en-US" dirty="0">
                <a:solidFill>
                  <a:srgbClr val="0000FF"/>
                </a:solidFill>
                <a:latin typeface="+mn-lt"/>
              </a:rPr>
              <a:t>103</a:t>
            </a:r>
            <a:r>
              <a:rPr lang="en-US" dirty="0">
                <a:latin typeface="+mn-lt"/>
              </a:rPr>
              <a:t> is not even; </a:t>
            </a:r>
            <a:br>
              <a:rPr lang="en-US" dirty="0">
                <a:latin typeface="+mn-lt"/>
              </a:rPr>
            </a:br>
            <a:r>
              <a:rPr lang="en-US" dirty="0">
                <a:solidFill>
                  <a:srgbClr val="00007E"/>
                </a:solidFill>
                <a:latin typeface="+mn-lt"/>
              </a:rPr>
              <a:t>1 + 0 + 3 </a:t>
            </a:r>
            <a:r>
              <a:rPr lang="en-US" dirty="0">
                <a:solidFill>
                  <a:srgbClr val="000099"/>
                </a:solidFill>
                <a:latin typeface="+mn-lt"/>
              </a:rPr>
              <a:t>= 4</a:t>
            </a:r>
            <a:r>
              <a:rPr lang="en-US" dirty="0">
                <a:latin typeface="+mn-lt"/>
              </a:rPr>
              <a:t> and </a:t>
            </a:r>
            <a:r>
              <a:rPr lang="en-US" dirty="0">
                <a:solidFill>
                  <a:srgbClr val="00007E"/>
                </a:solidFill>
                <a:latin typeface="+mn-lt"/>
              </a:rPr>
              <a:t>4</a:t>
            </a:r>
            <a:r>
              <a:rPr lang="en-US" dirty="0">
                <a:latin typeface="+mn-lt"/>
              </a:rPr>
              <a:t> is not divisible by 3; and the ones digit is not </a:t>
            </a:r>
            <a:r>
              <a:rPr lang="en-US" dirty="0">
                <a:solidFill>
                  <a:srgbClr val="00007E"/>
                </a:solidFill>
                <a:latin typeface="+mn-lt"/>
              </a:rPr>
              <a:t>0</a:t>
            </a:r>
            <a:r>
              <a:rPr lang="en-US" dirty="0">
                <a:latin typeface="+mn-lt"/>
              </a:rPr>
              <a:t> or </a:t>
            </a:r>
            <a:r>
              <a:rPr lang="en-US" dirty="0">
                <a:solidFill>
                  <a:srgbClr val="00007E"/>
                </a:solidFill>
                <a:latin typeface="+mn-lt"/>
              </a:rPr>
              <a:t>5</a:t>
            </a:r>
            <a:r>
              <a:rPr lang="en-US" dirty="0">
                <a:latin typeface="+mn-lt"/>
              </a:rPr>
              <a:t>.)</a:t>
            </a:r>
            <a:endParaRPr lang="en-US" i="0" dirty="0">
              <a:solidFill>
                <a:schemeClr val="tx1"/>
              </a:solidFill>
              <a:latin typeface="+mn-lt"/>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solidFill>
                  <a:schemeClr val="accent1"/>
                </a:solidFill>
              </a:rPr>
              <a:t>Example 23: Determining Whether a </a:t>
            </a:r>
            <a:br>
              <a:rPr lang="en-US" dirty="0">
                <a:solidFill>
                  <a:schemeClr val="accent1"/>
                </a:solidFill>
              </a:rPr>
            </a:br>
            <a:r>
              <a:rPr lang="en-US" dirty="0">
                <a:solidFill>
                  <a:schemeClr val="accent1"/>
                </a:solidFill>
              </a:rPr>
              <a:t>Number is Prime (cont.)</a:t>
            </a:r>
            <a:endParaRPr lang="en-US" dirty="0">
              <a:latin typeface="+mn-lt"/>
            </a:endParaRPr>
          </a:p>
        </p:txBody>
      </p:sp>
      <p:sp>
        <p:nvSpPr>
          <p:cNvPr id="6" name="Rectangle 5"/>
          <p:cNvSpPr/>
          <p:nvPr/>
        </p:nvSpPr>
        <p:spPr>
          <a:xfrm>
            <a:off x="533400" y="1219200"/>
            <a:ext cx="1890133" cy="523220"/>
          </a:xfrm>
          <a:prstGeom prst="rect">
            <a:avLst/>
          </a:prstGeom>
        </p:spPr>
        <p:txBody>
          <a:bodyPr wrap="none">
            <a:spAutoFit/>
          </a:bodyPr>
          <a:lstStyle/>
          <a:p>
            <a:r>
              <a:rPr lang="en-US" sz="2800" dirty="0"/>
              <a:t>Divide by 7:</a:t>
            </a:r>
          </a:p>
        </p:txBody>
      </p:sp>
      <p:sp>
        <p:nvSpPr>
          <p:cNvPr id="7" name="Rectangle 6"/>
          <p:cNvSpPr/>
          <p:nvPr/>
        </p:nvSpPr>
        <p:spPr>
          <a:xfrm>
            <a:off x="4800600" y="1219200"/>
            <a:ext cx="2072875" cy="523220"/>
          </a:xfrm>
          <a:prstGeom prst="rect">
            <a:avLst/>
          </a:prstGeom>
        </p:spPr>
        <p:txBody>
          <a:bodyPr wrap="none">
            <a:spAutoFit/>
          </a:bodyPr>
          <a:lstStyle/>
          <a:p>
            <a:r>
              <a:rPr lang="en-US" sz="2800" dirty="0"/>
              <a:t>Divide by 11:</a:t>
            </a:r>
          </a:p>
        </p:txBody>
      </p:sp>
      <p:sp>
        <p:nvSpPr>
          <p:cNvPr id="8" name="Rectangle 7"/>
          <p:cNvSpPr/>
          <p:nvPr/>
        </p:nvSpPr>
        <p:spPr>
          <a:xfrm>
            <a:off x="1892300" y="1959114"/>
            <a:ext cx="2667000" cy="707886"/>
          </a:xfrm>
          <a:prstGeom prst="rect">
            <a:avLst/>
          </a:prstGeom>
        </p:spPr>
        <p:txBody>
          <a:bodyPr wrap="square">
            <a:spAutoFit/>
          </a:bodyPr>
          <a:lstStyle/>
          <a:p>
            <a:r>
              <a:rPr lang="en-US" sz="2000" dirty="0">
                <a:solidFill>
                  <a:srgbClr val="007E7E"/>
                </a:solidFill>
              </a:rPr>
              <a:t>The quotient is greater than the divisor. </a:t>
            </a:r>
            <a:r>
              <a:rPr lang="en-US" sz="2000" dirty="0">
                <a:solidFill>
                  <a:srgbClr val="008080"/>
                </a:solidFill>
              </a:rPr>
              <a:t>	</a:t>
            </a:r>
          </a:p>
        </p:txBody>
      </p:sp>
      <p:graphicFrame>
        <p:nvGraphicFramePr>
          <p:cNvPr id="9" name="Object 4"/>
          <p:cNvGraphicFramePr>
            <a:graphicFrameLocks noChangeAspect="1"/>
          </p:cNvGraphicFramePr>
          <p:nvPr/>
        </p:nvGraphicFramePr>
        <p:xfrm>
          <a:off x="762000" y="1919748"/>
          <a:ext cx="919163" cy="931863"/>
        </p:xfrm>
        <a:graphic>
          <a:graphicData uri="http://schemas.openxmlformats.org/presentationml/2006/ole">
            <mc:AlternateContent xmlns:mc="http://schemas.openxmlformats.org/markup-compatibility/2006">
              <mc:Choice xmlns:v="urn:schemas-microsoft-com:vml" Requires="v">
                <p:oleObj spid="_x0000_s43032" name="Equation" r:id="rId4" imgW="888614" imgH="901309" progId="Equation.DSMT4">
                  <p:embed/>
                </p:oleObj>
              </mc:Choice>
              <mc:Fallback>
                <p:oleObj name="Equation" r:id="rId4" imgW="888614" imgH="901309" progId="Equation.DSMT4">
                  <p:embed/>
                  <p:pic>
                    <p:nvPicPr>
                      <p:cNvPr id="9"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 y="1919748"/>
                        <a:ext cx="919163" cy="93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4"/>
          <p:cNvGraphicFramePr>
            <a:graphicFrameLocks noChangeAspect="1"/>
          </p:cNvGraphicFramePr>
          <p:nvPr/>
        </p:nvGraphicFramePr>
        <p:xfrm>
          <a:off x="1066800" y="2819400"/>
          <a:ext cx="406400" cy="393700"/>
        </p:xfrm>
        <a:graphic>
          <a:graphicData uri="http://schemas.openxmlformats.org/presentationml/2006/ole">
            <mc:AlternateContent xmlns:mc="http://schemas.openxmlformats.org/markup-compatibility/2006">
              <mc:Choice xmlns:v="urn:schemas-microsoft-com:vml" Requires="v">
                <p:oleObj spid="_x0000_s43033" name="Equation" r:id="rId6" imgW="406080" imgH="393480" progId="Equation.DSMT4">
                  <p:embed/>
                </p:oleObj>
              </mc:Choice>
              <mc:Fallback>
                <p:oleObj name="Equation" r:id="rId6" imgW="406080" imgH="393480" progId="Equation.DSMT4">
                  <p:embed/>
                  <p:pic>
                    <p:nvPicPr>
                      <p:cNvPr id="1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66800" y="2819400"/>
                        <a:ext cx="4064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5"/>
          <p:cNvGraphicFramePr>
            <a:graphicFrameLocks noChangeAspect="1"/>
          </p:cNvGraphicFramePr>
          <p:nvPr/>
        </p:nvGraphicFramePr>
        <p:xfrm>
          <a:off x="1249363" y="1955800"/>
          <a:ext cx="190500" cy="279400"/>
        </p:xfrm>
        <a:graphic>
          <a:graphicData uri="http://schemas.openxmlformats.org/presentationml/2006/ole">
            <mc:AlternateContent xmlns:mc="http://schemas.openxmlformats.org/markup-compatibility/2006">
              <mc:Choice xmlns:v="urn:schemas-microsoft-com:vml" Requires="v">
                <p:oleObj spid="_x0000_s43034" name="Equation" r:id="rId8" imgW="190440" imgH="279360" progId="Equation.DSMT4">
                  <p:embed/>
                </p:oleObj>
              </mc:Choice>
              <mc:Fallback>
                <p:oleObj name="Equation" r:id="rId8" imgW="190440" imgH="279360" progId="Equation.DSMT4">
                  <p:embed/>
                  <p:pic>
                    <p:nvPicPr>
                      <p:cNvPr id="11"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49363" y="19558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6"/>
          <p:cNvGraphicFramePr>
            <a:graphicFrameLocks noChangeAspect="1"/>
          </p:cNvGraphicFramePr>
          <p:nvPr/>
        </p:nvGraphicFramePr>
        <p:xfrm>
          <a:off x="1259554" y="3301588"/>
          <a:ext cx="368300" cy="292100"/>
        </p:xfrm>
        <a:graphic>
          <a:graphicData uri="http://schemas.openxmlformats.org/presentationml/2006/ole">
            <mc:AlternateContent xmlns:mc="http://schemas.openxmlformats.org/markup-compatibility/2006">
              <mc:Choice xmlns:v="urn:schemas-microsoft-com:vml" Requires="v">
                <p:oleObj spid="_x0000_s43035" name="Equation" r:id="rId10" imgW="368280" imgH="291960" progId="Equation.DSMT4">
                  <p:embed/>
                </p:oleObj>
              </mc:Choice>
              <mc:Fallback>
                <p:oleObj name="Equation" r:id="rId10" imgW="368280" imgH="291960" progId="Equation.DSMT4">
                  <p:embed/>
                  <p:pic>
                    <p:nvPicPr>
                      <p:cNvPr id="12"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59554" y="3301588"/>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7"/>
          <p:cNvGraphicFramePr>
            <a:graphicFrameLocks noChangeAspect="1"/>
          </p:cNvGraphicFramePr>
          <p:nvPr/>
        </p:nvGraphicFramePr>
        <p:xfrm>
          <a:off x="1022350" y="3670300"/>
          <a:ext cx="596900" cy="406400"/>
        </p:xfrm>
        <a:graphic>
          <a:graphicData uri="http://schemas.openxmlformats.org/presentationml/2006/ole">
            <mc:AlternateContent xmlns:mc="http://schemas.openxmlformats.org/markup-compatibility/2006">
              <mc:Choice xmlns:v="urn:schemas-microsoft-com:vml" Requires="v">
                <p:oleObj spid="_x0000_s43036" name="Equation" r:id="rId12" imgW="596880" imgH="406080" progId="Equation.DSMT4">
                  <p:embed/>
                </p:oleObj>
              </mc:Choice>
              <mc:Fallback>
                <p:oleObj name="Equation" r:id="rId12" imgW="596880" imgH="406080" progId="Equation.DSMT4">
                  <p:embed/>
                  <p:pic>
                    <p:nvPicPr>
                      <p:cNvPr id="13"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22350" y="36703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8"/>
          <p:cNvGraphicFramePr>
            <a:graphicFrameLocks noChangeAspect="1"/>
          </p:cNvGraphicFramePr>
          <p:nvPr/>
        </p:nvGraphicFramePr>
        <p:xfrm>
          <a:off x="1437354" y="4141788"/>
          <a:ext cx="203200" cy="292100"/>
        </p:xfrm>
        <a:graphic>
          <a:graphicData uri="http://schemas.openxmlformats.org/presentationml/2006/ole">
            <mc:AlternateContent xmlns:mc="http://schemas.openxmlformats.org/markup-compatibility/2006">
              <mc:Choice xmlns:v="urn:schemas-microsoft-com:vml" Requires="v">
                <p:oleObj spid="_x0000_s43037" name="Equation" r:id="rId14" imgW="203040" imgH="291960" progId="Equation.DSMT4">
                  <p:embed/>
                </p:oleObj>
              </mc:Choice>
              <mc:Fallback>
                <p:oleObj name="Equation" r:id="rId14" imgW="203040" imgH="291960" progId="Equation.DSMT4">
                  <p:embed/>
                  <p:pic>
                    <p:nvPicPr>
                      <p:cNvPr id="14"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437354" y="4141788"/>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9"/>
          <p:cNvGraphicFramePr>
            <a:graphicFrameLocks noChangeAspect="1"/>
          </p:cNvGraphicFramePr>
          <p:nvPr/>
        </p:nvGraphicFramePr>
        <p:xfrm>
          <a:off x="1441450" y="1955800"/>
          <a:ext cx="215900" cy="279400"/>
        </p:xfrm>
        <a:graphic>
          <a:graphicData uri="http://schemas.openxmlformats.org/presentationml/2006/ole">
            <mc:AlternateContent xmlns:mc="http://schemas.openxmlformats.org/markup-compatibility/2006">
              <mc:Choice xmlns:v="urn:schemas-microsoft-com:vml" Requires="v">
                <p:oleObj spid="_x0000_s43038" name="Equation" r:id="rId16" imgW="215640" imgH="279360" progId="Equation.DSMT4">
                  <p:embed/>
                </p:oleObj>
              </mc:Choice>
              <mc:Fallback>
                <p:oleObj name="Equation" r:id="rId16" imgW="215640" imgH="279360" progId="Equation.DSMT4">
                  <p:embed/>
                  <p:pic>
                    <p:nvPicPr>
                      <p:cNvPr id="15"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441450" y="19558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15"/>
          <p:cNvSpPr/>
          <p:nvPr/>
        </p:nvSpPr>
        <p:spPr>
          <a:xfrm>
            <a:off x="1879600" y="4019490"/>
            <a:ext cx="2603405" cy="400110"/>
          </a:xfrm>
          <a:prstGeom prst="rect">
            <a:avLst/>
          </a:prstGeom>
        </p:spPr>
        <p:txBody>
          <a:bodyPr wrap="none">
            <a:spAutoFit/>
          </a:bodyPr>
          <a:lstStyle/>
          <a:p>
            <a:r>
              <a:rPr lang="en-US" sz="2000" dirty="0">
                <a:solidFill>
                  <a:srgbClr val="007E7E"/>
                </a:solidFill>
              </a:rPr>
              <a:t>The remainder is not 0.</a:t>
            </a:r>
          </a:p>
        </p:txBody>
      </p:sp>
      <p:sp>
        <p:nvSpPr>
          <p:cNvPr id="17" name="Rectangle 16"/>
          <p:cNvSpPr/>
          <p:nvPr/>
        </p:nvSpPr>
        <p:spPr>
          <a:xfrm>
            <a:off x="6083300" y="1816100"/>
            <a:ext cx="2819400" cy="1015663"/>
          </a:xfrm>
          <a:prstGeom prst="rect">
            <a:avLst/>
          </a:prstGeom>
        </p:spPr>
        <p:txBody>
          <a:bodyPr wrap="square">
            <a:spAutoFit/>
          </a:bodyPr>
          <a:lstStyle/>
          <a:p>
            <a:r>
              <a:rPr lang="en-US" sz="2000" dirty="0">
                <a:solidFill>
                  <a:srgbClr val="007E7E"/>
                </a:solidFill>
              </a:rPr>
              <a:t>The quotient is smaller than the divisor, so we are done. </a:t>
            </a:r>
            <a:r>
              <a:rPr lang="en-US" sz="2000" dirty="0">
                <a:solidFill>
                  <a:srgbClr val="008080"/>
                </a:solidFill>
              </a:rPr>
              <a:t>	</a:t>
            </a:r>
          </a:p>
        </p:txBody>
      </p:sp>
      <p:graphicFrame>
        <p:nvGraphicFramePr>
          <p:cNvPr id="18" name="Object 4"/>
          <p:cNvGraphicFramePr>
            <a:graphicFrameLocks noChangeAspect="1"/>
          </p:cNvGraphicFramePr>
          <p:nvPr/>
        </p:nvGraphicFramePr>
        <p:xfrm>
          <a:off x="4829493" y="1919288"/>
          <a:ext cx="1076325" cy="931862"/>
        </p:xfrm>
        <a:graphic>
          <a:graphicData uri="http://schemas.openxmlformats.org/presentationml/2006/ole">
            <mc:AlternateContent xmlns:mc="http://schemas.openxmlformats.org/markup-compatibility/2006">
              <mc:Choice xmlns:v="urn:schemas-microsoft-com:vml" Requires="v">
                <p:oleObj spid="_x0000_s43039" name="Equation" r:id="rId18" imgW="1040948" imgH="901309" progId="Equation.DSMT4">
                  <p:embed/>
                </p:oleObj>
              </mc:Choice>
              <mc:Fallback>
                <p:oleObj name="Equation" r:id="rId18" imgW="1040948" imgH="901309" progId="Equation.DSMT4">
                  <p:embed/>
                  <p:pic>
                    <p:nvPicPr>
                      <p:cNvPr id="18" name="Object 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829493" y="1919288"/>
                        <a:ext cx="1076325" cy="931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4"/>
          <p:cNvGraphicFramePr>
            <a:graphicFrameLocks noChangeAspect="1"/>
          </p:cNvGraphicFramePr>
          <p:nvPr/>
        </p:nvGraphicFramePr>
        <p:xfrm>
          <a:off x="5314950" y="2806700"/>
          <a:ext cx="584200" cy="406400"/>
        </p:xfrm>
        <a:graphic>
          <a:graphicData uri="http://schemas.openxmlformats.org/presentationml/2006/ole">
            <mc:AlternateContent xmlns:mc="http://schemas.openxmlformats.org/markup-compatibility/2006">
              <mc:Choice xmlns:v="urn:schemas-microsoft-com:vml" Requires="v">
                <p:oleObj spid="_x0000_s43040" name="Equation" r:id="rId20" imgW="583920" imgH="406080" progId="Equation.DSMT4">
                  <p:embed/>
                </p:oleObj>
              </mc:Choice>
              <mc:Fallback>
                <p:oleObj name="Equation" r:id="rId20" imgW="583920" imgH="406080" progId="Equation.DSMT4">
                  <p:embed/>
                  <p:pic>
                    <p:nvPicPr>
                      <p:cNvPr id="19" name="Object 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314950" y="28067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 name="Object 8"/>
          <p:cNvGraphicFramePr>
            <a:graphicFrameLocks noChangeAspect="1"/>
          </p:cNvGraphicFramePr>
          <p:nvPr/>
        </p:nvGraphicFramePr>
        <p:xfrm>
          <a:off x="5678488" y="3378200"/>
          <a:ext cx="215900" cy="279400"/>
        </p:xfrm>
        <a:graphic>
          <a:graphicData uri="http://schemas.openxmlformats.org/presentationml/2006/ole">
            <mc:AlternateContent xmlns:mc="http://schemas.openxmlformats.org/markup-compatibility/2006">
              <mc:Choice xmlns:v="urn:schemas-microsoft-com:vml" Requires="v">
                <p:oleObj spid="_x0000_s43041" name="Equation" r:id="rId22" imgW="215806" imgH="279279" progId="Equation.DSMT4">
                  <p:embed/>
                </p:oleObj>
              </mc:Choice>
              <mc:Fallback>
                <p:oleObj name="Equation" r:id="rId22" imgW="215806" imgH="279279" progId="Equation.DSMT4">
                  <p:embed/>
                  <p:pic>
                    <p:nvPicPr>
                      <p:cNvPr id="23" name="Object 8"/>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678488" y="33782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 name="Object 9"/>
          <p:cNvGraphicFramePr>
            <a:graphicFrameLocks noChangeAspect="1"/>
          </p:cNvGraphicFramePr>
          <p:nvPr/>
        </p:nvGraphicFramePr>
        <p:xfrm>
          <a:off x="5676900" y="1949450"/>
          <a:ext cx="203200" cy="292100"/>
        </p:xfrm>
        <a:graphic>
          <a:graphicData uri="http://schemas.openxmlformats.org/presentationml/2006/ole">
            <mc:AlternateContent xmlns:mc="http://schemas.openxmlformats.org/markup-compatibility/2006">
              <mc:Choice xmlns:v="urn:schemas-microsoft-com:vml" Requires="v">
                <p:oleObj spid="_x0000_s43042" name="Equation" r:id="rId24" imgW="203040" imgH="291960" progId="Equation.DSMT4">
                  <p:embed/>
                </p:oleObj>
              </mc:Choice>
              <mc:Fallback>
                <p:oleObj name="Equation" r:id="rId24" imgW="203040" imgH="291960" progId="Equation.DSMT4">
                  <p:embed/>
                  <p:pic>
                    <p:nvPicPr>
                      <p:cNvPr id="24" name="Object 9"/>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676900" y="194945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5" name="Rectangle 24"/>
          <p:cNvSpPr/>
          <p:nvPr/>
        </p:nvSpPr>
        <p:spPr>
          <a:xfrm>
            <a:off x="6096000" y="3352800"/>
            <a:ext cx="2603405" cy="400110"/>
          </a:xfrm>
          <a:prstGeom prst="rect">
            <a:avLst/>
          </a:prstGeom>
        </p:spPr>
        <p:txBody>
          <a:bodyPr wrap="none">
            <a:spAutoFit/>
          </a:bodyPr>
          <a:lstStyle/>
          <a:p>
            <a:r>
              <a:rPr lang="en-US" sz="2000" dirty="0">
                <a:solidFill>
                  <a:srgbClr val="007E7E"/>
                </a:solidFill>
              </a:rPr>
              <a:t>The remainder is not 0.</a:t>
            </a:r>
          </a:p>
        </p:txBody>
      </p:sp>
      <p:sp>
        <p:nvSpPr>
          <p:cNvPr id="21" name="Rectangle 20"/>
          <p:cNvSpPr/>
          <p:nvPr/>
        </p:nvSpPr>
        <p:spPr>
          <a:xfrm>
            <a:off x="533400" y="4734580"/>
            <a:ext cx="3934090" cy="523220"/>
          </a:xfrm>
          <a:prstGeom prst="rect">
            <a:avLst/>
          </a:prstGeom>
        </p:spPr>
        <p:txBody>
          <a:bodyPr wrap="none">
            <a:spAutoFit/>
          </a:bodyPr>
          <a:lstStyle/>
          <a:p>
            <a:r>
              <a:rPr lang="en-US" sz="2800" dirty="0"/>
              <a:t>The number </a:t>
            </a:r>
            <a:r>
              <a:rPr lang="en-US" sz="2800" dirty="0">
                <a:solidFill>
                  <a:srgbClr val="FF0000"/>
                </a:solidFill>
              </a:rPr>
              <a:t>103 is prime</a:t>
            </a:r>
            <a:r>
              <a:rPr lang="en-US" sz="2800" dirty="0"/>
              <a:t>.</a:t>
            </a: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23"/>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6" grpId="0"/>
      <p:bldP spid="17" grpId="0"/>
      <p:bldP spid="25" grpId="0"/>
      <p:bldP spid="21"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23: Determining Whether a </a:t>
            </a:r>
            <a:br>
              <a:rPr lang="en-US" dirty="0">
                <a:solidFill>
                  <a:schemeClr val="accent1"/>
                </a:solidFill>
              </a:rPr>
            </a:br>
            <a:r>
              <a:rPr lang="en-US" dirty="0">
                <a:solidFill>
                  <a:schemeClr val="accent1"/>
                </a:solidFill>
              </a:rPr>
              <a:t>Number is Prime (cont.)</a:t>
            </a:r>
            <a:endParaRPr lang="en-US" dirty="0"/>
          </a:p>
        </p:txBody>
      </p:sp>
      <p:sp>
        <p:nvSpPr>
          <p:cNvPr id="4" name="Content Placeholder 3"/>
          <p:cNvSpPr txBox="1">
            <a:spLocks noGrp="1"/>
          </p:cNvSpPr>
          <p:nvPr>
            <p:ph idx="1"/>
          </p:nvPr>
        </p:nvSpPr>
        <p:spPr>
          <a:xfrm>
            <a:off x="457200" y="1280160"/>
            <a:ext cx="8229600" cy="2246769"/>
          </a:xfrm>
          <a:prstGeom prst="rect">
            <a:avLst/>
          </a:prstGeom>
          <a:noFill/>
        </p:spPr>
        <p:txBody>
          <a:bodyPr wrap="square" rtlCol="0">
            <a:spAutoFit/>
          </a:bodyPr>
          <a:lstStyle/>
          <a:p>
            <a:r>
              <a:rPr lang="en-US" sz="2800" b="1" dirty="0"/>
              <a:t>Note:</a:t>
            </a:r>
            <a:r>
              <a:rPr lang="en-US" sz="2800" dirty="0"/>
              <a:t> There is no point in dividing by larger numbers such as 13 or 17 because the quotient would only get smaller, and if any of these larger numbers were a divisor, the smaller quotient would have been found to be a divisor earlier in the procedure.</a:t>
            </a:r>
          </a:p>
        </p:txBody>
      </p:sp>
    </p:spTree>
    <p:custDataLst>
      <p:tags r:id="rId1"/>
    </p:custData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prstGeom prst="rect">
            <a:avLst/>
          </a:prstGeom>
        </p:spPr>
        <p:txBody>
          <a:bodyPr>
            <a:normAutofit/>
          </a:bodyPr>
          <a:lstStyle/>
          <a:p>
            <a:r>
              <a:rPr lang="en-US" dirty="0">
                <a:solidFill>
                  <a:schemeClr val="accent1"/>
                </a:solidFill>
                <a:latin typeface="+mn-lt"/>
              </a:rPr>
              <a:t>Example 24: Determining Whether a </a:t>
            </a:r>
            <a:br>
              <a:rPr lang="en-US" dirty="0">
                <a:solidFill>
                  <a:schemeClr val="accent1"/>
                </a:solidFill>
                <a:latin typeface="+mn-lt"/>
              </a:rPr>
            </a:br>
            <a:r>
              <a:rPr lang="en-US" dirty="0">
                <a:solidFill>
                  <a:schemeClr val="accent1"/>
                </a:solidFill>
                <a:latin typeface="+mn-lt"/>
              </a:rPr>
              <a:t>Number is Prime</a:t>
            </a:r>
          </a:p>
        </p:txBody>
      </p:sp>
      <p:sp>
        <p:nvSpPr>
          <p:cNvPr id="6" name="Content Placeholder 5"/>
          <p:cNvSpPr>
            <a:spLocks noGrp="1"/>
          </p:cNvSpPr>
          <p:nvPr>
            <p:ph idx="1"/>
          </p:nvPr>
        </p:nvSpPr>
        <p:spPr>
          <a:xfrm>
            <a:off x="457200" y="1280160"/>
            <a:ext cx="4038600" cy="4572000"/>
          </a:xfrm>
        </p:spPr>
        <p:txBody>
          <a:bodyPr>
            <a:normAutofit/>
          </a:bodyPr>
          <a:lstStyle/>
          <a:p>
            <a:pPr marL="342900" indent="-342900" eaLnBrk="0" hangingPunct="0">
              <a:spcBef>
                <a:spcPts val="0"/>
              </a:spcBef>
              <a:spcAft>
                <a:spcPts val="600"/>
              </a:spcAft>
            </a:pPr>
            <a:r>
              <a:rPr lang="en-US" dirty="0">
                <a:latin typeface="+mn-lt"/>
              </a:rPr>
              <a:t>Is </a:t>
            </a:r>
            <a:r>
              <a:rPr lang="en-US" dirty="0">
                <a:solidFill>
                  <a:srgbClr val="0000FF"/>
                </a:solidFill>
                <a:latin typeface="+mn-lt"/>
              </a:rPr>
              <a:t>221</a:t>
            </a:r>
            <a:r>
              <a:rPr lang="en-US" dirty="0">
                <a:latin typeface="+mn-lt"/>
              </a:rPr>
              <a:t> a prime number? </a:t>
            </a:r>
          </a:p>
          <a:p>
            <a:pPr marL="342900" indent="-342900" eaLnBrk="0" hangingPunct="0">
              <a:spcBef>
                <a:spcPts val="0"/>
              </a:spcBef>
              <a:spcAft>
                <a:spcPts val="600"/>
              </a:spcAft>
            </a:pPr>
            <a:r>
              <a:rPr lang="en-US" b="1" dirty="0">
                <a:latin typeface="+mn-lt"/>
              </a:rPr>
              <a:t>Solution</a:t>
            </a:r>
          </a:p>
          <a:p>
            <a:pPr eaLnBrk="0" hangingPunct="0">
              <a:spcBef>
                <a:spcPts val="0"/>
              </a:spcBef>
              <a:spcAft>
                <a:spcPts val="600"/>
              </a:spcAft>
            </a:pPr>
            <a:r>
              <a:rPr lang="en-US" dirty="0">
                <a:latin typeface="+mn-lt"/>
              </a:rPr>
              <a:t>Tests for </a:t>
            </a:r>
            <a:r>
              <a:rPr lang="en-US" dirty="0">
                <a:solidFill>
                  <a:srgbClr val="00007E"/>
                </a:solidFill>
                <a:latin typeface="+mn-lt"/>
              </a:rPr>
              <a:t>2</a:t>
            </a:r>
            <a:r>
              <a:rPr lang="en-US" dirty="0">
                <a:latin typeface="+mn-lt"/>
              </a:rPr>
              <a:t>, </a:t>
            </a:r>
            <a:r>
              <a:rPr lang="en-US" dirty="0">
                <a:solidFill>
                  <a:srgbClr val="00007E"/>
                </a:solidFill>
                <a:latin typeface="+mn-lt"/>
              </a:rPr>
              <a:t>3</a:t>
            </a:r>
            <a:r>
              <a:rPr lang="en-US" dirty="0">
                <a:latin typeface="+mn-lt"/>
              </a:rPr>
              <a:t>, and </a:t>
            </a:r>
            <a:r>
              <a:rPr lang="en-US" dirty="0">
                <a:solidFill>
                  <a:srgbClr val="000099"/>
                </a:solidFill>
                <a:latin typeface="+mn-lt"/>
              </a:rPr>
              <a:t>5</a:t>
            </a:r>
            <a:r>
              <a:rPr lang="en-US" dirty="0">
                <a:latin typeface="+mn-lt"/>
              </a:rPr>
              <a:t> fail. (The number </a:t>
            </a:r>
            <a:r>
              <a:rPr lang="en-US" dirty="0">
                <a:solidFill>
                  <a:srgbClr val="0000FF"/>
                </a:solidFill>
                <a:latin typeface="+mn-lt"/>
              </a:rPr>
              <a:t>221</a:t>
            </a:r>
            <a:r>
              <a:rPr lang="en-US" dirty="0">
                <a:latin typeface="+mn-lt"/>
              </a:rPr>
              <a:t> is not even; </a:t>
            </a:r>
            <a:r>
              <a:rPr lang="en-US" dirty="0">
                <a:solidFill>
                  <a:srgbClr val="00007E"/>
                </a:solidFill>
                <a:latin typeface="+mn-lt"/>
              </a:rPr>
              <a:t>2 + 2 + 1 </a:t>
            </a:r>
            <a:r>
              <a:rPr lang="en-US" dirty="0">
                <a:solidFill>
                  <a:srgbClr val="000099"/>
                </a:solidFill>
                <a:latin typeface="+mn-lt"/>
              </a:rPr>
              <a:t>= </a:t>
            </a:r>
            <a:r>
              <a:rPr lang="en-US" dirty="0">
                <a:solidFill>
                  <a:srgbClr val="00007E"/>
                </a:solidFill>
                <a:latin typeface="+mn-lt"/>
              </a:rPr>
              <a:t>5</a:t>
            </a:r>
            <a:r>
              <a:rPr lang="en-US" dirty="0">
                <a:latin typeface="+mn-lt"/>
              </a:rPr>
              <a:t> and </a:t>
            </a:r>
            <a:r>
              <a:rPr lang="en-US" dirty="0">
                <a:solidFill>
                  <a:srgbClr val="00007E"/>
                </a:solidFill>
                <a:latin typeface="+mn-lt"/>
              </a:rPr>
              <a:t>5</a:t>
            </a:r>
            <a:r>
              <a:rPr lang="en-US" dirty="0">
                <a:latin typeface="+mn-lt"/>
              </a:rPr>
              <a:t> is not divisible by 3; and the ones digit is not </a:t>
            </a:r>
            <a:r>
              <a:rPr lang="en-US" dirty="0">
                <a:solidFill>
                  <a:srgbClr val="00007E"/>
                </a:solidFill>
                <a:latin typeface="+mn-lt"/>
              </a:rPr>
              <a:t>0</a:t>
            </a:r>
            <a:r>
              <a:rPr lang="en-US" dirty="0">
                <a:latin typeface="+mn-lt"/>
              </a:rPr>
              <a:t> or </a:t>
            </a:r>
            <a:r>
              <a:rPr lang="en-US" dirty="0">
                <a:solidFill>
                  <a:srgbClr val="00007E"/>
                </a:solidFill>
                <a:latin typeface="+mn-lt"/>
              </a:rPr>
              <a:t>5</a:t>
            </a:r>
            <a:r>
              <a:rPr lang="en-US" dirty="0">
                <a:latin typeface="+mn-lt"/>
              </a:rPr>
              <a:t>.)</a:t>
            </a:r>
          </a:p>
        </p:txBody>
      </p:sp>
      <p:sp>
        <p:nvSpPr>
          <p:cNvPr id="7" name="Rectangle 6"/>
          <p:cNvSpPr/>
          <p:nvPr/>
        </p:nvSpPr>
        <p:spPr>
          <a:xfrm>
            <a:off x="5029200" y="1752600"/>
            <a:ext cx="1890133" cy="523220"/>
          </a:xfrm>
          <a:prstGeom prst="rect">
            <a:avLst/>
          </a:prstGeom>
        </p:spPr>
        <p:txBody>
          <a:bodyPr wrap="none">
            <a:spAutoFit/>
          </a:bodyPr>
          <a:lstStyle/>
          <a:p>
            <a:r>
              <a:rPr lang="en-US" sz="2800" dirty="0"/>
              <a:t>Divide by 7:</a:t>
            </a:r>
          </a:p>
        </p:txBody>
      </p:sp>
      <p:sp>
        <p:nvSpPr>
          <p:cNvPr id="9" name="Rectangle 8"/>
          <p:cNvSpPr/>
          <p:nvPr/>
        </p:nvSpPr>
        <p:spPr>
          <a:xfrm>
            <a:off x="6220855" y="2331720"/>
            <a:ext cx="2618345" cy="707886"/>
          </a:xfrm>
          <a:prstGeom prst="rect">
            <a:avLst/>
          </a:prstGeom>
        </p:spPr>
        <p:txBody>
          <a:bodyPr wrap="none">
            <a:spAutoFit/>
          </a:bodyPr>
          <a:lstStyle/>
          <a:p>
            <a:r>
              <a:rPr lang="en-US" sz="2000" dirty="0">
                <a:solidFill>
                  <a:srgbClr val="007E7E"/>
                </a:solidFill>
              </a:rPr>
              <a:t>The quotient is greater </a:t>
            </a:r>
          </a:p>
          <a:p>
            <a:r>
              <a:rPr lang="en-US" sz="2000" dirty="0">
                <a:solidFill>
                  <a:srgbClr val="007E7E"/>
                </a:solidFill>
              </a:rPr>
              <a:t>than the divisor.</a:t>
            </a:r>
          </a:p>
        </p:txBody>
      </p:sp>
      <p:graphicFrame>
        <p:nvGraphicFramePr>
          <p:cNvPr id="10" name="Object 4"/>
          <p:cNvGraphicFramePr>
            <a:graphicFrameLocks noChangeAspect="1"/>
          </p:cNvGraphicFramePr>
          <p:nvPr/>
        </p:nvGraphicFramePr>
        <p:xfrm>
          <a:off x="5077855" y="2346468"/>
          <a:ext cx="919163" cy="931863"/>
        </p:xfrm>
        <a:graphic>
          <a:graphicData uri="http://schemas.openxmlformats.org/presentationml/2006/ole">
            <mc:AlternateContent xmlns:mc="http://schemas.openxmlformats.org/markup-compatibility/2006">
              <mc:Choice xmlns:v="urn:schemas-microsoft-com:vml" Requires="v">
                <p:oleObj spid="_x0000_s44048" name="Equation" r:id="rId4" imgW="888614" imgH="901309" progId="Equation.DSMT4">
                  <p:embed/>
                </p:oleObj>
              </mc:Choice>
              <mc:Fallback>
                <p:oleObj name="Equation" r:id="rId4" imgW="888614" imgH="901309" progId="Equation.DSMT4">
                  <p:embed/>
                  <p:pic>
                    <p:nvPicPr>
                      <p:cNvPr id="1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77855" y="2346468"/>
                        <a:ext cx="919163" cy="93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p:cNvGraphicFramePr>
            <a:graphicFrameLocks noChangeAspect="1"/>
          </p:cNvGraphicFramePr>
          <p:nvPr/>
        </p:nvGraphicFramePr>
        <p:xfrm>
          <a:off x="5241925" y="3235325"/>
          <a:ext cx="584200" cy="393700"/>
        </p:xfrm>
        <a:graphic>
          <a:graphicData uri="http://schemas.openxmlformats.org/presentationml/2006/ole">
            <mc:AlternateContent xmlns:mc="http://schemas.openxmlformats.org/markup-compatibility/2006">
              <mc:Choice xmlns:v="urn:schemas-microsoft-com:vml" Requires="v">
                <p:oleObj spid="_x0000_s44049" name="Equation" r:id="rId6" imgW="583920" imgH="393480" progId="Equation.DSMT4">
                  <p:embed/>
                </p:oleObj>
              </mc:Choice>
              <mc:Fallback>
                <p:oleObj name="Equation" r:id="rId6" imgW="583920" imgH="393480" progId="Equation.DSMT4">
                  <p:embed/>
                  <p:pic>
                    <p:nvPicPr>
                      <p:cNvPr id="11"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41925" y="3235325"/>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5"/>
          <p:cNvGraphicFramePr>
            <a:graphicFrameLocks noChangeAspect="1"/>
          </p:cNvGraphicFramePr>
          <p:nvPr/>
        </p:nvGraphicFramePr>
        <p:xfrm>
          <a:off x="5565218" y="2376170"/>
          <a:ext cx="190500" cy="292100"/>
        </p:xfrm>
        <a:graphic>
          <a:graphicData uri="http://schemas.openxmlformats.org/presentationml/2006/ole">
            <mc:AlternateContent xmlns:mc="http://schemas.openxmlformats.org/markup-compatibility/2006">
              <mc:Choice xmlns:v="urn:schemas-microsoft-com:vml" Requires="v">
                <p:oleObj spid="_x0000_s44050" name="Equation" r:id="rId8" imgW="190440" imgH="291960" progId="Equation.DSMT4">
                  <p:embed/>
                </p:oleObj>
              </mc:Choice>
              <mc:Fallback>
                <p:oleObj name="Equation" r:id="rId8" imgW="190440" imgH="291960" progId="Equation.DSMT4">
                  <p:embed/>
                  <p:pic>
                    <p:nvPicPr>
                      <p:cNvPr id="12"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65218" y="237617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6"/>
          <p:cNvGraphicFramePr>
            <a:graphicFrameLocks noChangeAspect="1"/>
          </p:cNvGraphicFramePr>
          <p:nvPr/>
        </p:nvGraphicFramePr>
        <p:xfrm>
          <a:off x="5612843" y="3735070"/>
          <a:ext cx="368300" cy="279400"/>
        </p:xfrm>
        <a:graphic>
          <a:graphicData uri="http://schemas.openxmlformats.org/presentationml/2006/ole">
            <mc:AlternateContent xmlns:mc="http://schemas.openxmlformats.org/markup-compatibility/2006">
              <mc:Choice xmlns:v="urn:schemas-microsoft-com:vml" Requires="v">
                <p:oleObj spid="_x0000_s44051" name="Equation" r:id="rId10" imgW="368300" imgH="279400" progId="Equation.DSMT4">
                  <p:embed/>
                </p:oleObj>
              </mc:Choice>
              <mc:Fallback>
                <p:oleObj name="Equation" r:id="rId10" imgW="368300" imgH="279400" progId="Equation.DSMT4">
                  <p:embed/>
                  <p:pic>
                    <p:nvPicPr>
                      <p:cNvPr id="13"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12843" y="373507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7"/>
          <p:cNvGraphicFramePr>
            <a:graphicFrameLocks noChangeAspect="1"/>
          </p:cNvGraphicFramePr>
          <p:nvPr/>
        </p:nvGraphicFramePr>
        <p:xfrm>
          <a:off x="5562600" y="4079875"/>
          <a:ext cx="406400" cy="393700"/>
        </p:xfrm>
        <a:graphic>
          <a:graphicData uri="http://schemas.openxmlformats.org/presentationml/2006/ole">
            <mc:AlternateContent xmlns:mc="http://schemas.openxmlformats.org/markup-compatibility/2006">
              <mc:Choice xmlns:v="urn:schemas-microsoft-com:vml" Requires="v">
                <p:oleObj spid="_x0000_s44052" name="Equation" r:id="rId12" imgW="406080" imgH="393480" progId="Equation.DSMT4">
                  <p:embed/>
                </p:oleObj>
              </mc:Choice>
              <mc:Fallback>
                <p:oleObj name="Equation" r:id="rId12" imgW="406080" imgH="393480" progId="Equation.DSMT4">
                  <p:embed/>
                  <p:pic>
                    <p:nvPicPr>
                      <p:cNvPr id="14"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562600" y="4079875"/>
                        <a:ext cx="4064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8"/>
          <p:cNvGraphicFramePr>
            <a:graphicFrameLocks noChangeAspect="1"/>
          </p:cNvGraphicFramePr>
          <p:nvPr/>
        </p:nvGraphicFramePr>
        <p:xfrm>
          <a:off x="5752543" y="4574858"/>
          <a:ext cx="215900" cy="279400"/>
        </p:xfrm>
        <a:graphic>
          <a:graphicData uri="http://schemas.openxmlformats.org/presentationml/2006/ole">
            <mc:AlternateContent xmlns:mc="http://schemas.openxmlformats.org/markup-compatibility/2006">
              <mc:Choice xmlns:v="urn:schemas-microsoft-com:vml" Requires="v">
                <p:oleObj spid="_x0000_s44053" name="Equation" r:id="rId14" imgW="215806" imgH="279279" progId="Equation.DSMT4">
                  <p:embed/>
                </p:oleObj>
              </mc:Choice>
              <mc:Fallback>
                <p:oleObj name="Equation" r:id="rId14" imgW="215806" imgH="279279" progId="Equation.DSMT4">
                  <p:embed/>
                  <p:pic>
                    <p:nvPicPr>
                      <p:cNvPr id="15"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752543" y="4574858"/>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9"/>
          <p:cNvGraphicFramePr>
            <a:graphicFrameLocks noChangeAspect="1"/>
          </p:cNvGraphicFramePr>
          <p:nvPr/>
        </p:nvGraphicFramePr>
        <p:xfrm>
          <a:off x="5770005" y="2382520"/>
          <a:ext cx="190500" cy="279400"/>
        </p:xfrm>
        <a:graphic>
          <a:graphicData uri="http://schemas.openxmlformats.org/presentationml/2006/ole">
            <mc:AlternateContent xmlns:mc="http://schemas.openxmlformats.org/markup-compatibility/2006">
              <mc:Choice xmlns:v="urn:schemas-microsoft-com:vml" Requires="v">
                <p:oleObj spid="_x0000_s44054" name="Equation" r:id="rId16" imgW="190440" imgH="279360" progId="Equation.DSMT4">
                  <p:embed/>
                </p:oleObj>
              </mc:Choice>
              <mc:Fallback>
                <p:oleObj name="Equation" r:id="rId16" imgW="190440" imgH="279360" progId="Equation.DSMT4">
                  <p:embed/>
                  <p:pic>
                    <p:nvPicPr>
                      <p:cNvPr id="16"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770005" y="238252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7" name="Rectangle 16"/>
          <p:cNvSpPr/>
          <p:nvPr/>
        </p:nvSpPr>
        <p:spPr>
          <a:xfrm>
            <a:off x="6220855" y="4446210"/>
            <a:ext cx="2603405" cy="400110"/>
          </a:xfrm>
          <a:prstGeom prst="rect">
            <a:avLst/>
          </a:prstGeom>
        </p:spPr>
        <p:txBody>
          <a:bodyPr wrap="none">
            <a:spAutoFit/>
          </a:bodyPr>
          <a:lstStyle/>
          <a:p>
            <a:r>
              <a:rPr lang="en-US" sz="2000" dirty="0">
                <a:solidFill>
                  <a:srgbClr val="007E7E"/>
                </a:solidFill>
              </a:rPr>
              <a:t>The remainder is not 0.</a:t>
            </a: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7"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prstGeom prst="rect">
            <a:avLst/>
          </a:prstGeom>
        </p:spPr>
        <p:txBody>
          <a:bodyPr/>
          <a:lstStyle/>
          <a:p>
            <a:r>
              <a:rPr lang="en-US" dirty="0">
                <a:solidFill>
                  <a:schemeClr val="accent1"/>
                </a:solidFill>
                <a:latin typeface="+mn-lt"/>
              </a:rPr>
              <a:t>Example 24: Determining Whether a </a:t>
            </a:r>
            <a:br>
              <a:rPr lang="en-US" dirty="0">
                <a:solidFill>
                  <a:schemeClr val="accent1"/>
                </a:solidFill>
                <a:latin typeface="+mn-lt"/>
              </a:rPr>
            </a:br>
            <a:r>
              <a:rPr lang="en-US" dirty="0">
                <a:solidFill>
                  <a:schemeClr val="accent1"/>
                </a:solidFill>
                <a:latin typeface="+mn-lt"/>
              </a:rPr>
              <a:t>Number is Prime</a:t>
            </a:r>
            <a:r>
              <a:rPr lang="en-US" sz="3200" dirty="0">
                <a:solidFill>
                  <a:schemeClr val="accent1"/>
                </a:solidFill>
                <a:latin typeface="+mn-lt"/>
              </a:rPr>
              <a:t> (cont.)</a:t>
            </a:r>
          </a:p>
        </p:txBody>
      </p:sp>
      <p:sp>
        <p:nvSpPr>
          <p:cNvPr id="7" name="Rectangle 6"/>
          <p:cNvSpPr/>
          <p:nvPr/>
        </p:nvSpPr>
        <p:spPr>
          <a:xfrm>
            <a:off x="457200" y="1257300"/>
            <a:ext cx="2072875" cy="523220"/>
          </a:xfrm>
          <a:prstGeom prst="rect">
            <a:avLst/>
          </a:prstGeom>
        </p:spPr>
        <p:txBody>
          <a:bodyPr wrap="none">
            <a:spAutoFit/>
          </a:bodyPr>
          <a:lstStyle/>
          <a:p>
            <a:r>
              <a:rPr lang="en-US" sz="2800" dirty="0"/>
              <a:t>Divide by 11:</a:t>
            </a:r>
          </a:p>
        </p:txBody>
      </p:sp>
      <p:sp>
        <p:nvSpPr>
          <p:cNvPr id="8" name="Rectangle 7"/>
          <p:cNvSpPr/>
          <p:nvPr/>
        </p:nvSpPr>
        <p:spPr>
          <a:xfrm>
            <a:off x="4724400" y="1257300"/>
            <a:ext cx="2072875" cy="523220"/>
          </a:xfrm>
          <a:prstGeom prst="rect">
            <a:avLst/>
          </a:prstGeom>
        </p:spPr>
        <p:txBody>
          <a:bodyPr wrap="none">
            <a:spAutoFit/>
          </a:bodyPr>
          <a:lstStyle/>
          <a:p>
            <a:r>
              <a:rPr lang="en-US" sz="2800" dirty="0"/>
              <a:t>Divide by 13:</a:t>
            </a:r>
          </a:p>
        </p:txBody>
      </p:sp>
      <p:sp>
        <p:nvSpPr>
          <p:cNvPr id="9" name="Rectangle 8"/>
          <p:cNvSpPr/>
          <p:nvPr/>
        </p:nvSpPr>
        <p:spPr>
          <a:xfrm>
            <a:off x="1828800" y="1943100"/>
            <a:ext cx="2618345" cy="707886"/>
          </a:xfrm>
          <a:prstGeom prst="rect">
            <a:avLst/>
          </a:prstGeom>
        </p:spPr>
        <p:txBody>
          <a:bodyPr wrap="none">
            <a:spAutoFit/>
          </a:bodyPr>
          <a:lstStyle/>
          <a:p>
            <a:r>
              <a:rPr lang="en-US" sz="2000" dirty="0">
                <a:solidFill>
                  <a:srgbClr val="007E7E"/>
                </a:solidFill>
              </a:rPr>
              <a:t>The quotient is greater </a:t>
            </a:r>
          </a:p>
          <a:p>
            <a:r>
              <a:rPr lang="en-US" sz="2000" dirty="0">
                <a:solidFill>
                  <a:srgbClr val="007E7E"/>
                </a:solidFill>
              </a:rPr>
              <a:t>than the divisor.</a:t>
            </a:r>
          </a:p>
        </p:txBody>
      </p:sp>
      <p:graphicFrame>
        <p:nvGraphicFramePr>
          <p:cNvPr id="10" name="Object 4"/>
          <p:cNvGraphicFramePr>
            <a:graphicFrameLocks noChangeAspect="1"/>
          </p:cNvGraphicFramePr>
          <p:nvPr/>
        </p:nvGraphicFramePr>
        <p:xfrm>
          <a:off x="601663" y="1957388"/>
          <a:ext cx="1089025" cy="931862"/>
        </p:xfrm>
        <a:graphic>
          <a:graphicData uri="http://schemas.openxmlformats.org/presentationml/2006/ole">
            <mc:AlternateContent xmlns:mc="http://schemas.openxmlformats.org/markup-compatibility/2006">
              <mc:Choice xmlns:v="urn:schemas-microsoft-com:vml" Requires="v">
                <p:oleObj spid="_x0000_s45086" name="Equation" r:id="rId4" imgW="1054100" imgH="901700" progId="Equation.DSMT4">
                  <p:embed/>
                </p:oleObj>
              </mc:Choice>
              <mc:Fallback>
                <p:oleObj name="Equation" r:id="rId4" imgW="1054100" imgH="901700" progId="Equation.DSMT4">
                  <p:embed/>
                  <p:pic>
                    <p:nvPicPr>
                      <p:cNvPr id="1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663" y="1957388"/>
                        <a:ext cx="1089025" cy="931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p:cNvGraphicFramePr>
            <a:graphicFrameLocks noChangeAspect="1"/>
          </p:cNvGraphicFramePr>
          <p:nvPr/>
        </p:nvGraphicFramePr>
        <p:xfrm>
          <a:off x="863600" y="2857500"/>
          <a:ext cx="584200" cy="393700"/>
        </p:xfrm>
        <a:graphic>
          <a:graphicData uri="http://schemas.openxmlformats.org/presentationml/2006/ole">
            <mc:AlternateContent xmlns:mc="http://schemas.openxmlformats.org/markup-compatibility/2006">
              <mc:Choice xmlns:v="urn:schemas-microsoft-com:vml" Requires="v">
                <p:oleObj spid="_x0000_s45087" name="Equation" r:id="rId6" imgW="583920" imgH="393480" progId="Equation.DSMT4">
                  <p:embed/>
                </p:oleObj>
              </mc:Choice>
              <mc:Fallback>
                <p:oleObj name="Equation" r:id="rId6" imgW="583920" imgH="393480" progId="Equation.DSMT4">
                  <p:embed/>
                  <p:pic>
                    <p:nvPicPr>
                      <p:cNvPr id="11"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63600" y="2857500"/>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5"/>
          <p:cNvGraphicFramePr>
            <a:graphicFrameLocks noChangeAspect="1"/>
          </p:cNvGraphicFramePr>
          <p:nvPr/>
        </p:nvGraphicFramePr>
        <p:xfrm>
          <a:off x="1236663" y="1993900"/>
          <a:ext cx="190500" cy="279400"/>
        </p:xfrm>
        <a:graphic>
          <a:graphicData uri="http://schemas.openxmlformats.org/presentationml/2006/ole">
            <mc:AlternateContent xmlns:mc="http://schemas.openxmlformats.org/markup-compatibility/2006">
              <mc:Choice xmlns:v="urn:schemas-microsoft-com:vml" Requires="v">
                <p:oleObj spid="_x0000_s45088" name="Equation" r:id="rId8" imgW="190440" imgH="279360" progId="Equation.DSMT4">
                  <p:embed/>
                </p:oleObj>
              </mc:Choice>
              <mc:Fallback>
                <p:oleObj name="Equation" r:id="rId8" imgW="190440" imgH="279360" progId="Equation.DSMT4">
                  <p:embed/>
                  <p:pic>
                    <p:nvPicPr>
                      <p:cNvPr id="12"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36663" y="19939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6"/>
          <p:cNvGraphicFramePr>
            <a:graphicFrameLocks noChangeAspect="1"/>
          </p:cNvGraphicFramePr>
          <p:nvPr/>
        </p:nvGraphicFramePr>
        <p:xfrm>
          <a:off x="1270000" y="3370580"/>
          <a:ext cx="381000" cy="292100"/>
        </p:xfrm>
        <a:graphic>
          <a:graphicData uri="http://schemas.openxmlformats.org/presentationml/2006/ole">
            <mc:AlternateContent xmlns:mc="http://schemas.openxmlformats.org/markup-compatibility/2006">
              <mc:Choice xmlns:v="urn:schemas-microsoft-com:vml" Requires="v">
                <p:oleObj spid="_x0000_s45089" name="Equation" r:id="rId10" imgW="380880" imgH="291960" progId="Equation.DSMT4">
                  <p:embed/>
                </p:oleObj>
              </mc:Choice>
              <mc:Fallback>
                <p:oleObj name="Equation" r:id="rId10" imgW="380880" imgH="291960" progId="Equation.DSMT4">
                  <p:embed/>
                  <p:pic>
                    <p:nvPicPr>
                      <p:cNvPr id="13"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70000" y="337058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7"/>
          <p:cNvGraphicFramePr>
            <a:graphicFrameLocks noChangeAspect="1"/>
          </p:cNvGraphicFramePr>
          <p:nvPr/>
        </p:nvGraphicFramePr>
        <p:xfrm>
          <a:off x="1219200" y="3721100"/>
          <a:ext cx="419100" cy="406400"/>
        </p:xfrm>
        <a:graphic>
          <a:graphicData uri="http://schemas.openxmlformats.org/presentationml/2006/ole">
            <mc:AlternateContent xmlns:mc="http://schemas.openxmlformats.org/markup-compatibility/2006">
              <mc:Choice xmlns:v="urn:schemas-microsoft-com:vml" Requires="v">
                <p:oleObj spid="_x0000_s45090" name="Equation" r:id="rId12" imgW="419040" imgH="406080" progId="Equation.DSMT4">
                  <p:embed/>
                </p:oleObj>
              </mc:Choice>
              <mc:Fallback>
                <p:oleObj name="Equation" r:id="rId12" imgW="419040" imgH="406080" progId="Equation.DSMT4">
                  <p:embed/>
                  <p:pic>
                    <p:nvPicPr>
                      <p:cNvPr id="14"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219200" y="3721100"/>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8"/>
          <p:cNvGraphicFramePr>
            <a:graphicFrameLocks noChangeAspect="1"/>
          </p:cNvGraphicFramePr>
          <p:nvPr/>
        </p:nvGraphicFramePr>
        <p:xfrm>
          <a:off x="1460500" y="4198620"/>
          <a:ext cx="190500" cy="279400"/>
        </p:xfrm>
        <a:graphic>
          <a:graphicData uri="http://schemas.openxmlformats.org/presentationml/2006/ole">
            <mc:AlternateContent xmlns:mc="http://schemas.openxmlformats.org/markup-compatibility/2006">
              <mc:Choice xmlns:v="urn:schemas-microsoft-com:vml" Requires="v">
                <p:oleObj spid="_x0000_s45091" name="Equation" r:id="rId14" imgW="190440" imgH="279360" progId="Equation.DSMT4">
                  <p:embed/>
                </p:oleObj>
              </mc:Choice>
              <mc:Fallback>
                <p:oleObj name="Equation" r:id="rId14" imgW="190440" imgH="279360" progId="Equation.DSMT4">
                  <p:embed/>
                  <p:pic>
                    <p:nvPicPr>
                      <p:cNvPr id="15"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460500" y="419862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9"/>
          <p:cNvGraphicFramePr>
            <a:graphicFrameLocks noChangeAspect="1"/>
          </p:cNvGraphicFramePr>
          <p:nvPr/>
        </p:nvGraphicFramePr>
        <p:xfrm>
          <a:off x="1400905" y="1998078"/>
          <a:ext cx="215900" cy="292100"/>
        </p:xfrm>
        <a:graphic>
          <a:graphicData uri="http://schemas.openxmlformats.org/presentationml/2006/ole">
            <mc:AlternateContent xmlns:mc="http://schemas.openxmlformats.org/markup-compatibility/2006">
              <mc:Choice xmlns:v="urn:schemas-microsoft-com:vml" Requires="v">
                <p:oleObj spid="_x0000_s45092" name="Equation" r:id="rId16" imgW="215640" imgH="291960" progId="Equation.DSMT4">
                  <p:embed/>
                </p:oleObj>
              </mc:Choice>
              <mc:Fallback>
                <p:oleObj name="Equation" r:id="rId16" imgW="215640" imgH="291960" progId="Equation.DSMT4">
                  <p:embed/>
                  <p:pic>
                    <p:nvPicPr>
                      <p:cNvPr id="16"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400905" y="1998078"/>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7" name="Rectangle 16"/>
          <p:cNvSpPr/>
          <p:nvPr/>
        </p:nvSpPr>
        <p:spPr>
          <a:xfrm>
            <a:off x="1828800" y="4148126"/>
            <a:ext cx="2603405" cy="400110"/>
          </a:xfrm>
          <a:prstGeom prst="rect">
            <a:avLst/>
          </a:prstGeom>
        </p:spPr>
        <p:txBody>
          <a:bodyPr wrap="none">
            <a:spAutoFit/>
          </a:bodyPr>
          <a:lstStyle/>
          <a:p>
            <a:r>
              <a:rPr lang="en-US" sz="2000" dirty="0">
                <a:solidFill>
                  <a:srgbClr val="007E7E"/>
                </a:solidFill>
              </a:rPr>
              <a:t>The remainder is not 0.</a:t>
            </a:r>
          </a:p>
        </p:txBody>
      </p:sp>
      <p:graphicFrame>
        <p:nvGraphicFramePr>
          <p:cNvPr id="19" name="Object 4"/>
          <p:cNvGraphicFramePr>
            <a:graphicFrameLocks noChangeAspect="1"/>
          </p:cNvGraphicFramePr>
          <p:nvPr/>
        </p:nvGraphicFramePr>
        <p:xfrm>
          <a:off x="4746625" y="1957388"/>
          <a:ext cx="1089025" cy="931862"/>
        </p:xfrm>
        <a:graphic>
          <a:graphicData uri="http://schemas.openxmlformats.org/presentationml/2006/ole">
            <mc:AlternateContent xmlns:mc="http://schemas.openxmlformats.org/markup-compatibility/2006">
              <mc:Choice xmlns:v="urn:schemas-microsoft-com:vml" Requires="v">
                <p:oleObj spid="_x0000_s45093" name="Equation" r:id="rId18" imgW="1054100" imgH="901700" progId="Equation.DSMT4">
                  <p:embed/>
                </p:oleObj>
              </mc:Choice>
              <mc:Fallback>
                <p:oleObj name="Equation" r:id="rId18" imgW="1054100" imgH="901700" progId="Equation.DSMT4">
                  <p:embed/>
                  <p:pic>
                    <p:nvPicPr>
                      <p:cNvPr id="19" name="Object 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746625" y="1957388"/>
                        <a:ext cx="1089025" cy="931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 name="Object 4"/>
          <p:cNvGraphicFramePr>
            <a:graphicFrameLocks noChangeAspect="1"/>
          </p:cNvGraphicFramePr>
          <p:nvPr/>
        </p:nvGraphicFramePr>
        <p:xfrm>
          <a:off x="5016500" y="2844800"/>
          <a:ext cx="584200" cy="406400"/>
        </p:xfrm>
        <a:graphic>
          <a:graphicData uri="http://schemas.openxmlformats.org/presentationml/2006/ole">
            <mc:AlternateContent xmlns:mc="http://schemas.openxmlformats.org/markup-compatibility/2006">
              <mc:Choice xmlns:v="urn:schemas-microsoft-com:vml" Requires="v">
                <p:oleObj spid="_x0000_s45094" name="Equation" r:id="rId20" imgW="583920" imgH="406080" progId="Equation.DSMT4">
                  <p:embed/>
                </p:oleObj>
              </mc:Choice>
              <mc:Fallback>
                <p:oleObj name="Equation" r:id="rId20" imgW="583920" imgH="406080" progId="Equation.DSMT4">
                  <p:embed/>
                  <p:pic>
                    <p:nvPicPr>
                      <p:cNvPr id="20" name="Object 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016500" y="28448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 name="Object 8"/>
          <p:cNvGraphicFramePr>
            <a:graphicFrameLocks noChangeAspect="1"/>
          </p:cNvGraphicFramePr>
          <p:nvPr/>
        </p:nvGraphicFramePr>
        <p:xfrm>
          <a:off x="5401596" y="3359150"/>
          <a:ext cx="368300" cy="292100"/>
        </p:xfrm>
        <a:graphic>
          <a:graphicData uri="http://schemas.openxmlformats.org/presentationml/2006/ole">
            <mc:AlternateContent xmlns:mc="http://schemas.openxmlformats.org/markup-compatibility/2006">
              <mc:Choice xmlns:v="urn:schemas-microsoft-com:vml" Requires="v">
                <p:oleObj spid="_x0000_s45095" name="Equation" r:id="rId22" imgW="368280" imgH="291960" progId="Equation.DSMT4">
                  <p:embed/>
                </p:oleObj>
              </mc:Choice>
              <mc:Fallback>
                <p:oleObj name="Equation" r:id="rId22" imgW="368280" imgH="291960" progId="Equation.DSMT4">
                  <p:embed/>
                  <p:pic>
                    <p:nvPicPr>
                      <p:cNvPr id="21" name="Object 8"/>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401596" y="33591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 name="Object 9"/>
          <p:cNvGraphicFramePr>
            <a:graphicFrameLocks noChangeAspect="1"/>
          </p:cNvGraphicFramePr>
          <p:nvPr/>
        </p:nvGraphicFramePr>
        <p:xfrm>
          <a:off x="5410200" y="2031079"/>
          <a:ext cx="190500" cy="279400"/>
        </p:xfrm>
        <a:graphic>
          <a:graphicData uri="http://schemas.openxmlformats.org/presentationml/2006/ole">
            <mc:AlternateContent xmlns:mc="http://schemas.openxmlformats.org/markup-compatibility/2006">
              <mc:Choice xmlns:v="urn:schemas-microsoft-com:vml" Requires="v">
                <p:oleObj spid="_x0000_s45096" name="Equation" r:id="rId24" imgW="190440" imgH="279360" progId="Equation.DSMT4">
                  <p:embed/>
                </p:oleObj>
              </mc:Choice>
              <mc:Fallback>
                <p:oleObj name="Equation" r:id="rId24" imgW="190440" imgH="279360" progId="Equation.DSMT4">
                  <p:embed/>
                  <p:pic>
                    <p:nvPicPr>
                      <p:cNvPr id="22" name="Object 9"/>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410200" y="2031079"/>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3" name="Rectangle 22"/>
          <p:cNvSpPr/>
          <p:nvPr/>
        </p:nvSpPr>
        <p:spPr>
          <a:xfrm>
            <a:off x="6078792" y="4140200"/>
            <a:ext cx="2189830" cy="400110"/>
          </a:xfrm>
          <a:prstGeom prst="rect">
            <a:avLst/>
          </a:prstGeom>
        </p:spPr>
        <p:txBody>
          <a:bodyPr wrap="none">
            <a:spAutoFit/>
          </a:bodyPr>
          <a:lstStyle/>
          <a:p>
            <a:r>
              <a:rPr lang="en-US" sz="2000" dirty="0">
                <a:solidFill>
                  <a:srgbClr val="007E7E"/>
                </a:solidFill>
              </a:rPr>
              <a:t>The remainder is 0.</a:t>
            </a:r>
          </a:p>
        </p:txBody>
      </p:sp>
      <p:graphicFrame>
        <p:nvGraphicFramePr>
          <p:cNvPr id="32782" name="Object 7"/>
          <p:cNvGraphicFramePr>
            <a:graphicFrameLocks noChangeAspect="1"/>
          </p:cNvGraphicFramePr>
          <p:nvPr/>
        </p:nvGraphicFramePr>
        <p:xfrm>
          <a:off x="5194300" y="3721100"/>
          <a:ext cx="584200" cy="406400"/>
        </p:xfrm>
        <a:graphic>
          <a:graphicData uri="http://schemas.openxmlformats.org/presentationml/2006/ole">
            <mc:AlternateContent xmlns:mc="http://schemas.openxmlformats.org/markup-compatibility/2006">
              <mc:Choice xmlns:v="urn:schemas-microsoft-com:vml" Requires="v">
                <p:oleObj spid="_x0000_s45097" name="Equation" r:id="rId26" imgW="583920" imgH="406080" progId="Equation.DSMT4">
                  <p:embed/>
                </p:oleObj>
              </mc:Choice>
              <mc:Fallback>
                <p:oleObj name="Equation" r:id="rId26" imgW="583920" imgH="406080" progId="Equation.DSMT4">
                  <p:embed/>
                  <p:pic>
                    <p:nvPicPr>
                      <p:cNvPr id="32782" name="Object 7"/>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5194300" y="37211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83" name="Object 8"/>
          <p:cNvGraphicFramePr>
            <a:graphicFrameLocks noChangeAspect="1"/>
          </p:cNvGraphicFramePr>
          <p:nvPr/>
        </p:nvGraphicFramePr>
        <p:xfrm>
          <a:off x="5592096" y="4190794"/>
          <a:ext cx="215900" cy="292100"/>
        </p:xfrm>
        <a:graphic>
          <a:graphicData uri="http://schemas.openxmlformats.org/presentationml/2006/ole">
            <mc:AlternateContent xmlns:mc="http://schemas.openxmlformats.org/markup-compatibility/2006">
              <mc:Choice xmlns:v="urn:schemas-microsoft-com:vml" Requires="v">
                <p:oleObj spid="_x0000_s45098" name="Equation" r:id="rId28" imgW="215640" imgH="291960" progId="Equation.DSMT4">
                  <p:embed/>
                </p:oleObj>
              </mc:Choice>
              <mc:Fallback>
                <p:oleObj name="Equation" r:id="rId28" imgW="215640" imgH="291960" progId="Equation.DSMT4">
                  <p:embed/>
                  <p:pic>
                    <p:nvPicPr>
                      <p:cNvPr id="32783" name="Object 8"/>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5592096" y="4190794"/>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84" name="Object 16"/>
          <p:cNvGraphicFramePr>
            <a:graphicFrameLocks noChangeAspect="1"/>
          </p:cNvGraphicFramePr>
          <p:nvPr/>
        </p:nvGraphicFramePr>
        <p:xfrm>
          <a:off x="5605208" y="2031079"/>
          <a:ext cx="203200" cy="279400"/>
        </p:xfrm>
        <a:graphic>
          <a:graphicData uri="http://schemas.openxmlformats.org/presentationml/2006/ole">
            <mc:AlternateContent xmlns:mc="http://schemas.openxmlformats.org/markup-compatibility/2006">
              <mc:Choice xmlns:v="urn:schemas-microsoft-com:vml" Requires="v">
                <p:oleObj spid="_x0000_s45099" name="Equation" r:id="rId30" imgW="203040" imgH="279360" progId="Equation.DSMT4">
                  <p:embed/>
                </p:oleObj>
              </mc:Choice>
              <mc:Fallback>
                <p:oleObj name="Equation" r:id="rId30" imgW="203040" imgH="279360" progId="Equation.DSMT4">
                  <p:embed/>
                  <p:pic>
                    <p:nvPicPr>
                      <p:cNvPr id="32784" name="Object 16"/>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5605208" y="2031079"/>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7" name="Rectangle 26"/>
          <p:cNvSpPr/>
          <p:nvPr/>
        </p:nvSpPr>
        <p:spPr>
          <a:xfrm>
            <a:off x="457200" y="4876801"/>
            <a:ext cx="8382000" cy="1040285"/>
          </a:xfrm>
          <a:prstGeom prst="rect">
            <a:avLst/>
          </a:prstGeom>
        </p:spPr>
        <p:txBody>
          <a:bodyPr wrap="square">
            <a:spAutoFit/>
          </a:bodyPr>
          <a:lstStyle/>
          <a:p>
            <a:pPr eaLnBrk="0" hangingPunct="0">
              <a:spcBef>
                <a:spcPct val="20000"/>
              </a:spcBef>
              <a:buFont typeface="Courier New" pitchFamily="49" charset="0"/>
              <a:buNone/>
            </a:pPr>
            <a:r>
              <a:rPr lang="en-US" sz="2800" dirty="0">
                <a:latin typeface="Calibri" pitchFamily="34" charset="0"/>
              </a:rPr>
              <a:t>The number </a:t>
            </a:r>
            <a:r>
              <a:rPr lang="en-US" sz="2800" dirty="0">
                <a:solidFill>
                  <a:srgbClr val="FF0000"/>
                </a:solidFill>
                <a:latin typeface="Calibri" pitchFamily="34" charset="0"/>
              </a:rPr>
              <a:t>221 is composite</a:t>
            </a:r>
            <a:r>
              <a:rPr lang="en-US" sz="2800" dirty="0">
                <a:latin typeface="Calibri" pitchFamily="34" charset="0"/>
              </a:rPr>
              <a:t>.                         </a:t>
            </a:r>
          </a:p>
          <a:p>
            <a:pPr eaLnBrk="0" hangingPunct="0">
              <a:spcBef>
                <a:spcPct val="20000"/>
              </a:spcBef>
              <a:buFont typeface="Courier New" pitchFamily="49" charset="0"/>
              <a:buNone/>
            </a:pPr>
            <a:r>
              <a:rPr lang="en-US" sz="2800" b="1" dirty="0">
                <a:latin typeface="Calibri" pitchFamily="34" charset="0"/>
              </a:rPr>
              <a:t>Note:</a:t>
            </a:r>
            <a:r>
              <a:rPr lang="en-US" sz="2800" dirty="0">
                <a:latin typeface="Calibri" pitchFamily="34" charset="0"/>
              </a:rPr>
              <a:t> 221 = 13 ⋅ 17; that is, 13 and 17 are factors of 221.</a:t>
            </a: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278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2782"/>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32783"/>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3"/>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7" grpId="0"/>
      <p:bldP spid="23" grpId="0"/>
      <p:bldP spid="27"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normAutofit/>
          </a:bodyPr>
          <a:lstStyle/>
          <a:p>
            <a:r>
              <a:rPr lang="en-US" dirty="0">
                <a:solidFill>
                  <a:schemeClr val="accent1"/>
                </a:solidFill>
                <a:latin typeface="+mn-lt"/>
              </a:rPr>
              <a:t>Completion Example 25: Determining Whether a Number is Prime </a:t>
            </a:r>
          </a:p>
        </p:txBody>
      </p:sp>
      <p:sp>
        <p:nvSpPr>
          <p:cNvPr id="6" name="Content Placeholder 5"/>
          <p:cNvSpPr>
            <a:spLocks noGrp="1"/>
          </p:cNvSpPr>
          <p:nvPr>
            <p:ph idx="1"/>
          </p:nvPr>
        </p:nvSpPr>
        <p:spPr>
          <a:xfrm>
            <a:off x="457200" y="1023258"/>
            <a:ext cx="8229600" cy="4876800"/>
          </a:xfrm>
        </p:spPr>
        <p:txBody>
          <a:bodyPr>
            <a:noAutofit/>
          </a:bodyPr>
          <a:lstStyle/>
          <a:p>
            <a:pPr>
              <a:spcBef>
                <a:spcPts val="0"/>
              </a:spcBef>
            </a:pPr>
            <a:r>
              <a:rPr lang="en-US" dirty="0">
                <a:latin typeface="+mn-lt"/>
              </a:rPr>
              <a:t>Is </a:t>
            </a:r>
            <a:r>
              <a:rPr lang="en-US" dirty="0">
                <a:solidFill>
                  <a:srgbClr val="0000FF"/>
                </a:solidFill>
                <a:latin typeface="+mn-lt"/>
              </a:rPr>
              <a:t>199</a:t>
            </a:r>
            <a:r>
              <a:rPr lang="en-US" dirty="0">
                <a:latin typeface="+mn-lt"/>
              </a:rPr>
              <a:t> a prime number? </a:t>
            </a:r>
          </a:p>
          <a:p>
            <a:pPr marL="1588" indent="-1588">
              <a:spcBef>
                <a:spcPts val="1200"/>
              </a:spcBef>
              <a:tabLst>
                <a:tab pos="341313" algn="l"/>
              </a:tabLst>
            </a:pPr>
            <a:r>
              <a:rPr lang="en-US" b="1" dirty="0">
                <a:solidFill>
                  <a:schemeClr val="tx1"/>
                </a:solidFill>
                <a:latin typeface="+mn-lt"/>
              </a:rPr>
              <a:t>Solution </a:t>
            </a:r>
          </a:p>
          <a:p>
            <a:r>
              <a:rPr lang="en-US" dirty="0">
                <a:latin typeface="+mn-lt"/>
              </a:rPr>
              <a:t>Tests for </a:t>
            </a:r>
            <a:r>
              <a:rPr lang="en-US" dirty="0">
                <a:solidFill>
                  <a:srgbClr val="00007E"/>
                </a:solidFill>
                <a:latin typeface="+mn-lt"/>
              </a:rPr>
              <a:t>2</a:t>
            </a:r>
            <a:r>
              <a:rPr lang="en-US" dirty="0">
                <a:latin typeface="+mn-lt"/>
              </a:rPr>
              <a:t>, </a:t>
            </a:r>
            <a:r>
              <a:rPr lang="en-US" dirty="0">
                <a:solidFill>
                  <a:srgbClr val="00007E"/>
                </a:solidFill>
                <a:latin typeface="+mn-lt"/>
              </a:rPr>
              <a:t>3</a:t>
            </a:r>
            <a:r>
              <a:rPr lang="en-US" dirty="0">
                <a:latin typeface="+mn-lt"/>
              </a:rPr>
              <a:t>, and </a:t>
            </a:r>
            <a:r>
              <a:rPr lang="en-US" dirty="0">
                <a:solidFill>
                  <a:srgbClr val="00007E"/>
                </a:solidFill>
                <a:latin typeface="+mn-lt"/>
              </a:rPr>
              <a:t>5</a:t>
            </a:r>
            <a:r>
              <a:rPr lang="en-US" dirty="0">
                <a:latin typeface="+mn-lt"/>
              </a:rPr>
              <a:t> fail. (The number </a:t>
            </a:r>
            <a:r>
              <a:rPr lang="en-US" dirty="0">
                <a:solidFill>
                  <a:srgbClr val="0000FF"/>
                </a:solidFill>
                <a:latin typeface="+mn-lt"/>
              </a:rPr>
              <a:t>199</a:t>
            </a:r>
            <a:r>
              <a:rPr lang="en-US" dirty="0">
                <a:latin typeface="+mn-lt"/>
              </a:rPr>
              <a:t> is not </a:t>
            </a:r>
            <a:r>
              <a:rPr lang="en-US" dirty="0">
                <a:solidFill>
                  <a:schemeClr val="tx1"/>
                </a:solidFill>
                <a:latin typeface="+mn-lt"/>
              </a:rPr>
              <a:t>_____ </a:t>
            </a:r>
            <a:r>
              <a:rPr lang="en-US" dirty="0">
                <a:latin typeface="+mn-lt"/>
              </a:rPr>
              <a:t>; </a:t>
            </a:r>
            <a:r>
              <a:rPr lang="en-US" dirty="0">
                <a:solidFill>
                  <a:srgbClr val="00007E"/>
                </a:solidFill>
                <a:latin typeface="+mn-lt"/>
              </a:rPr>
              <a:t>1 + 9 + 9 </a:t>
            </a:r>
            <a:r>
              <a:rPr lang="en-US" dirty="0">
                <a:solidFill>
                  <a:srgbClr val="000099"/>
                </a:solidFill>
                <a:latin typeface="+mn-lt"/>
              </a:rPr>
              <a:t>= </a:t>
            </a:r>
            <a:r>
              <a:rPr lang="en-US" dirty="0">
                <a:latin typeface="+mn-lt"/>
              </a:rPr>
              <a:t> </a:t>
            </a:r>
            <a:r>
              <a:rPr lang="en-US" dirty="0">
                <a:solidFill>
                  <a:schemeClr val="tx1"/>
                </a:solidFill>
                <a:latin typeface="+mn-lt"/>
              </a:rPr>
              <a:t>___ </a:t>
            </a:r>
            <a:r>
              <a:rPr lang="en-US" dirty="0">
                <a:latin typeface="+mn-lt"/>
              </a:rPr>
              <a:t>which is not divisible by 3; and the ones digit is not </a:t>
            </a:r>
            <a:r>
              <a:rPr lang="en-US" dirty="0">
                <a:solidFill>
                  <a:srgbClr val="000099"/>
                </a:solidFill>
                <a:latin typeface="+mn-lt"/>
              </a:rPr>
              <a:t>0</a:t>
            </a:r>
            <a:r>
              <a:rPr lang="en-US" dirty="0">
                <a:latin typeface="+mn-lt"/>
              </a:rPr>
              <a:t> or </a:t>
            </a:r>
            <a:r>
              <a:rPr lang="en-US" dirty="0">
                <a:solidFill>
                  <a:srgbClr val="00007E"/>
                </a:solidFill>
                <a:latin typeface="+mn-lt"/>
              </a:rPr>
              <a:t>5</a:t>
            </a:r>
            <a:r>
              <a:rPr lang="en-US" dirty="0">
                <a:latin typeface="+mn-lt"/>
              </a:rPr>
              <a:t>.) </a:t>
            </a: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00007E"/>
                </a:solidFill>
              </a:rPr>
              <a:t>7</a:t>
            </a:r>
            <a:r>
              <a:rPr lang="en-US" dirty="0">
                <a:latin typeface="+mn-lt"/>
              </a:rPr>
              <a:t>: ______</a:t>
            </a: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00007E"/>
                </a:solidFill>
              </a:rPr>
              <a:t>11</a:t>
            </a:r>
            <a:r>
              <a:rPr lang="en-US" dirty="0">
                <a:latin typeface="+mn-lt"/>
              </a:rPr>
              <a:t>: </a:t>
            </a:r>
            <a:r>
              <a:rPr lang="en-US" dirty="0"/>
              <a:t>______</a:t>
            </a:r>
            <a:endParaRPr lang="en-US" dirty="0">
              <a:latin typeface="+mn-lt"/>
            </a:endParaRP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00007E"/>
                </a:solidFill>
              </a:rPr>
              <a:t>13</a:t>
            </a:r>
            <a:r>
              <a:rPr lang="en-US" dirty="0">
                <a:latin typeface="+mn-lt"/>
              </a:rPr>
              <a:t>: </a:t>
            </a:r>
            <a:r>
              <a:rPr lang="en-US" dirty="0"/>
              <a:t>______</a:t>
            </a:r>
            <a:endParaRPr lang="en-US" dirty="0">
              <a:latin typeface="+mn-lt"/>
            </a:endParaRP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00007E"/>
                </a:solidFill>
              </a:rPr>
              <a:t>17</a:t>
            </a:r>
            <a:r>
              <a:rPr lang="en-US" dirty="0">
                <a:latin typeface="+mn-lt"/>
              </a:rPr>
              <a:t> : </a:t>
            </a:r>
            <a:r>
              <a:rPr lang="en-US" dirty="0"/>
              <a:t>_______</a:t>
            </a:r>
            <a:endParaRPr lang="en-US" dirty="0">
              <a:latin typeface="+mn-lt"/>
            </a:endParaRPr>
          </a:p>
          <a:p>
            <a:r>
              <a:rPr lang="en-US" dirty="0"/>
              <a:t>199 is a _______ number. </a:t>
            </a:r>
          </a:p>
        </p:txBody>
      </p:sp>
      <p:sp>
        <p:nvSpPr>
          <p:cNvPr id="7" name="Text Box 9"/>
          <p:cNvSpPr txBox="1">
            <a:spLocks noChangeArrowheads="1"/>
          </p:cNvSpPr>
          <p:nvPr/>
        </p:nvSpPr>
        <p:spPr bwMode="auto">
          <a:xfrm>
            <a:off x="7477523" y="2137003"/>
            <a:ext cx="886333" cy="523220"/>
          </a:xfrm>
          <a:prstGeom prst="rect">
            <a:avLst/>
          </a:prstGeom>
          <a:noFill/>
          <a:ln w="9525">
            <a:noFill/>
            <a:miter lim="800000"/>
            <a:headEnd/>
            <a:tailEnd/>
          </a:ln>
        </p:spPr>
        <p:txBody>
          <a:bodyPr wrap="none">
            <a:spAutoFit/>
          </a:bodyPr>
          <a:lstStyle/>
          <a:p>
            <a:r>
              <a:rPr lang="en-US" sz="2800" dirty="0">
                <a:solidFill>
                  <a:srgbClr val="FF0008"/>
                </a:solidFill>
              </a:rPr>
              <a:t>even</a:t>
            </a:r>
          </a:p>
        </p:txBody>
      </p:sp>
      <p:sp>
        <p:nvSpPr>
          <p:cNvPr id="8" name="Text Box 9"/>
          <p:cNvSpPr txBox="1">
            <a:spLocks noChangeArrowheads="1"/>
          </p:cNvSpPr>
          <p:nvPr/>
        </p:nvSpPr>
        <p:spPr bwMode="auto">
          <a:xfrm>
            <a:off x="2178050" y="2556075"/>
            <a:ext cx="546100" cy="519113"/>
          </a:xfrm>
          <a:prstGeom prst="rect">
            <a:avLst/>
          </a:prstGeom>
          <a:noFill/>
          <a:ln w="9525">
            <a:noFill/>
            <a:miter lim="800000"/>
            <a:headEnd/>
            <a:tailEnd/>
          </a:ln>
        </p:spPr>
        <p:txBody>
          <a:bodyPr wrap="none">
            <a:spAutoFit/>
          </a:bodyPr>
          <a:lstStyle/>
          <a:p>
            <a:r>
              <a:rPr lang="en-US" sz="2800" dirty="0">
                <a:solidFill>
                  <a:srgbClr val="FF0008"/>
                </a:solidFill>
              </a:rPr>
              <a:t>19</a:t>
            </a:r>
          </a:p>
        </p:txBody>
      </p:sp>
      <p:sp>
        <p:nvSpPr>
          <p:cNvPr id="9" name="Text Box 6"/>
          <p:cNvSpPr txBox="1">
            <a:spLocks noChangeArrowheads="1"/>
          </p:cNvSpPr>
          <p:nvPr/>
        </p:nvSpPr>
        <p:spPr bwMode="auto">
          <a:xfrm>
            <a:off x="2952187" y="3484989"/>
            <a:ext cx="1010213" cy="523220"/>
          </a:xfrm>
          <a:prstGeom prst="rect">
            <a:avLst/>
          </a:prstGeom>
          <a:noFill/>
          <a:ln w="9525">
            <a:noFill/>
            <a:miter lim="800000"/>
            <a:headEnd/>
            <a:tailEnd/>
          </a:ln>
        </p:spPr>
        <p:txBody>
          <a:bodyPr wrap="none">
            <a:spAutoFit/>
          </a:bodyPr>
          <a:lstStyle/>
          <a:p>
            <a:r>
              <a:rPr lang="en-US" sz="2800" dirty="0">
                <a:solidFill>
                  <a:srgbClr val="FF0008"/>
                </a:solidFill>
              </a:rPr>
              <a:t>28 R3</a:t>
            </a:r>
          </a:p>
        </p:txBody>
      </p:sp>
      <p:sp>
        <p:nvSpPr>
          <p:cNvPr id="10" name="Text Box 6"/>
          <p:cNvSpPr txBox="1">
            <a:spLocks noChangeArrowheads="1"/>
          </p:cNvSpPr>
          <p:nvPr/>
        </p:nvSpPr>
        <p:spPr bwMode="auto">
          <a:xfrm>
            <a:off x="3104587" y="4003171"/>
            <a:ext cx="1010213" cy="523220"/>
          </a:xfrm>
          <a:prstGeom prst="rect">
            <a:avLst/>
          </a:prstGeom>
          <a:noFill/>
          <a:ln w="9525">
            <a:noFill/>
            <a:miter lim="800000"/>
            <a:headEnd/>
            <a:tailEnd/>
          </a:ln>
        </p:spPr>
        <p:txBody>
          <a:bodyPr wrap="none">
            <a:spAutoFit/>
          </a:bodyPr>
          <a:lstStyle/>
          <a:p>
            <a:r>
              <a:rPr lang="en-US" sz="2800" dirty="0">
                <a:solidFill>
                  <a:srgbClr val="FF0008"/>
                </a:solidFill>
              </a:rPr>
              <a:t>18 R1</a:t>
            </a:r>
          </a:p>
        </p:txBody>
      </p:sp>
      <p:sp>
        <p:nvSpPr>
          <p:cNvPr id="11" name="Text Box 6"/>
          <p:cNvSpPr txBox="1">
            <a:spLocks noChangeArrowheads="1"/>
          </p:cNvSpPr>
          <p:nvPr/>
        </p:nvSpPr>
        <p:spPr bwMode="auto">
          <a:xfrm>
            <a:off x="3104587" y="4522761"/>
            <a:ext cx="1010213" cy="523220"/>
          </a:xfrm>
          <a:prstGeom prst="rect">
            <a:avLst/>
          </a:prstGeom>
          <a:noFill/>
          <a:ln w="9525">
            <a:noFill/>
            <a:miter lim="800000"/>
            <a:headEnd/>
            <a:tailEnd/>
          </a:ln>
        </p:spPr>
        <p:txBody>
          <a:bodyPr wrap="none">
            <a:spAutoFit/>
          </a:bodyPr>
          <a:lstStyle/>
          <a:p>
            <a:r>
              <a:rPr lang="en-US" sz="2800" dirty="0">
                <a:solidFill>
                  <a:srgbClr val="FF0008"/>
                </a:solidFill>
              </a:rPr>
              <a:t>15 R4</a:t>
            </a:r>
          </a:p>
        </p:txBody>
      </p:sp>
      <p:sp>
        <p:nvSpPr>
          <p:cNvPr id="12" name="Text Box 6"/>
          <p:cNvSpPr txBox="1">
            <a:spLocks noChangeArrowheads="1"/>
          </p:cNvSpPr>
          <p:nvPr/>
        </p:nvSpPr>
        <p:spPr bwMode="auto">
          <a:xfrm>
            <a:off x="3214914" y="5022799"/>
            <a:ext cx="1192955" cy="523220"/>
          </a:xfrm>
          <a:prstGeom prst="rect">
            <a:avLst/>
          </a:prstGeom>
          <a:noFill/>
          <a:ln w="9525">
            <a:noFill/>
            <a:miter lim="800000"/>
            <a:headEnd/>
            <a:tailEnd/>
          </a:ln>
        </p:spPr>
        <p:txBody>
          <a:bodyPr wrap="none">
            <a:spAutoFit/>
          </a:bodyPr>
          <a:lstStyle/>
          <a:p>
            <a:r>
              <a:rPr lang="en-US" sz="2800" dirty="0">
                <a:solidFill>
                  <a:srgbClr val="FF0008"/>
                </a:solidFill>
              </a:rPr>
              <a:t>11 R12</a:t>
            </a:r>
          </a:p>
        </p:txBody>
      </p:sp>
      <p:sp>
        <p:nvSpPr>
          <p:cNvPr id="13" name="Text Box 6"/>
          <p:cNvSpPr txBox="1">
            <a:spLocks noChangeArrowheads="1"/>
          </p:cNvSpPr>
          <p:nvPr/>
        </p:nvSpPr>
        <p:spPr bwMode="auto">
          <a:xfrm>
            <a:off x="1781628" y="5541685"/>
            <a:ext cx="1045479" cy="523220"/>
          </a:xfrm>
          <a:prstGeom prst="rect">
            <a:avLst/>
          </a:prstGeom>
          <a:noFill/>
          <a:ln w="9525">
            <a:noFill/>
            <a:miter lim="800000"/>
            <a:headEnd/>
            <a:tailEnd/>
          </a:ln>
        </p:spPr>
        <p:txBody>
          <a:bodyPr wrap="none">
            <a:spAutoFit/>
          </a:bodyPr>
          <a:lstStyle/>
          <a:p>
            <a:r>
              <a:rPr lang="en-US" sz="2800" dirty="0">
                <a:solidFill>
                  <a:srgbClr val="FF0008"/>
                </a:solidFill>
              </a:rPr>
              <a:t>prime</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P spid="13"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b="1" dirty="0">
              <a:solidFill>
                <a:srgbClr val="000000"/>
              </a:solidFill>
              <a:latin typeface="+mn-lt"/>
            </a:endParaRPr>
          </a:p>
          <a:p>
            <a:pPr eaLnBrk="0" hangingPunct="0"/>
            <a:r>
              <a:rPr lang="en-US" dirty="0">
                <a:solidFill>
                  <a:srgbClr val="000000"/>
                </a:solidFill>
                <a:latin typeface="+mn-lt"/>
              </a:rPr>
              <a:t>Every composite number has exactly one prime factorization.</a:t>
            </a:r>
          </a:p>
        </p:txBody>
      </p:sp>
      <p:sp>
        <p:nvSpPr>
          <p:cNvPr id="4" name="Title 3"/>
          <p:cNvSpPr>
            <a:spLocks noGrp="1"/>
          </p:cNvSpPr>
          <p:nvPr>
            <p:ph type="title"/>
          </p:nvPr>
        </p:nvSpPr>
        <p:spPr/>
        <p:txBody>
          <a:bodyPr/>
          <a:lstStyle/>
          <a:p>
            <a:r>
              <a:rPr lang="en-US" dirty="0"/>
              <a:t>The Fundamental Theorem of Arithmetic </a:t>
            </a:r>
          </a:p>
        </p:txBody>
      </p:sp>
    </p:spTree>
    <p:custDataLst>
      <p:tags r:id="rId1"/>
    </p:custData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2074414"/>
          </a:xfrm>
          <a:solidFill>
            <a:srgbClr val="FFFFCC"/>
          </a:solidFill>
          <a:ln w="28575">
            <a:solidFill>
              <a:srgbClr val="000000"/>
            </a:solidFill>
          </a:ln>
        </p:spPr>
        <p:txBody>
          <a:bodyPr>
            <a:spAutoFit/>
          </a:bodyPr>
          <a:lstStyle/>
          <a:p>
            <a:pPr algn="ctr"/>
            <a:r>
              <a:rPr lang="en-US" b="1" dirty="0">
                <a:solidFill>
                  <a:srgbClr val="000000"/>
                </a:solidFill>
              </a:rPr>
              <a:t>Procedure</a:t>
            </a:r>
          </a:p>
          <a:p>
            <a:pPr marL="514350" indent="-514350">
              <a:buFont typeface="+mj-lt"/>
              <a:buAutoNum type="arabicPeriod"/>
            </a:pPr>
            <a:r>
              <a:rPr lang="en-US" dirty="0">
                <a:solidFill>
                  <a:srgbClr val="000000"/>
                </a:solidFill>
              </a:rPr>
              <a:t>Factor the composite number into any two factors. </a:t>
            </a:r>
          </a:p>
          <a:p>
            <a:pPr marL="514350" indent="-514350">
              <a:buFont typeface="+mj-lt"/>
              <a:buAutoNum type="arabicPeriod"/>
            </a:pPr>
            <a:r>
              <a:rPr lang="en-US" dirty="0">
                <a:solidFill>
                  <a:srgbClr val="000000"/>
                </a:solidFill>
              </a:rPr>
              <a:t>Factor each factor that is not prime. </a:t>
            </a:r>
          </a:p>
          <a:p>
            <a:pPr marL="514350" indent="-514350">
              <a:buFont typeface="+mj-lt"/>
              <a:buAutoNum type="arabicPeriod"/>
            </a:pPr>
            <a:r>
              <a:rPr lang="en-US" dirty="0">
                <a:solidFill>
                  <a:srgbClr val="000000"/>
                </a:solidFill>
              </a:rPr>
              <a:t>Continue this process until all factors are prime. </a:t>
            </a:r>
          </a:p>
        </p:txBody>
      </p:sp>
      <p:sp>
        <p:nvSpPr>
          <p:cNvPr id="4" name="Title 3"/>
          <p:cNvSpPr>
            <a:spLocks noGrp="1"/>
          </p:cNvSpPr>
          <p:nvPr>
            <p:ph type="title"/>
          </p:nvPr>
        </p:nvSpPr>
        <p:spPr/>
        <p:txBody>
          <a:bodyPr>
            <a:normAutofit/>
          </a:bodyPr>
          <a:lstStyle/>
          <a:p>
            <a:r>
              <a:rPr lang="en-US" dirty="0"/>
              <a:t>To Find the Prime Factorization of a Composite Number </a:t>
            </a:r>
          </a:p>
        </p:txBody>
      </p:sp>
    </p:spTree>
    <p:custDataLst>
      <p:tags r:id="rId1"/>
    </p:custData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normAutofit/>
          </a:bodyPr>
          <a:lstStyle/>
          <a:p>
            <a:r>
              <a:rPr lang="en-US" dirty="0">
                <a:solidFill>
                  <a:schemeClr val="accent1"/>
                </a:solidFill>
                <a:latin typeface="+mn-lt"/>
              </a:rPr>
              <a:t>Example 26: Finding the Prime Factorization </a:t>
            </a:r>
            <a:br>
              <a:rPr lang="en-US" dirty="0">
                <a:solidFill>
                  <a:schemeClr val="accent1"/>
                </a:solidFill>
                <a:latin typeface="+mn-lt"/>
              </a:rPr>
            </a:br>
            <a:r>
              <a:rPr lang="en-US" dirty="0">
                <a:solidFill>
                  <a:schemeClr val="accent1"/>
                </a:solidFill>
                <a:latin typeface="+mn-lt"/>
              </a:rPr>
              <a:t>of a Number </a:t>
            </a:r>
          </a:p>
        </p:txBody>
      </p:sp>
      <p:sp>
        <p:nvSpPr>
          <p:cNvPr id="6" name="Content Placeholder 5"/>
          <p:cNvSpPr>
            <a:spLocks noGrp="1"/>
          </p:cNvSpPr>
          <p:nvPr>
            <p:ph idx="1"/>
          </p:nvPr>
        </p:nvSpPr>
        <p:spPr/>
        <p:txBody>
          <a:bodyPr/>
          <a:lstStyle/>
          <a:p>
            <a:pPr marL="342900" indent="-342900" eaLnBrk="0" hangingPunct="0">
              <a:spcAft>
                <a:spcPts val="1200"/>
              </a:spcAft>
            </a:pPr>
            <a:r>
              <a:rPr lang="en-US" dirty="0">
                <a:latin typeface="+mn-lt"/>
              </a:rPr>
              <a:t>Find the prime factorization of </a:t>
            </a:r>
            <a:r>
              <a:rPr lang="en-US" dirty="0">
                <a:solidFill>
                  <a:srgbClr val="0000FF"/>
                </a:solidFill>
                <a:latin typeface="+mn-lt"/>
              </a:rPr>
              <a:t>90</a:t>
            </a:r>
            <a:r>
              <a:rPr lang="en-US" dirty="0">
                <a:latin typeface="+mn-lt"/>
              </a:rPr>
              <a:t>.</a:t>
            </a:r>
          </a:p>
          <a:p>
            <a:pPr marL="342900" indent="-342900" eaLnBrk="0" hangingPunct="0">
              <a:spcAft>
                <a:spcPts val="1200"/>
              </a:spcAft>
            </a:pPr>
            <a:r>
              <a:rPr lang="en-US" b="1" dirty="0">
                <a:latin typeface="+mn-lt"/>
              </a:rPr>
              <a:t>Solution</a:t>
            </a:r>
          </a:p>
          <a:p>
            <a:pPr marL="342900" indent="-342900" eaLnBrk="0" hangingPunct="0">
              <a:spcAft>
                <a:spcPts val="1200"/>
              </a:spcAft>
            </a:pPr>
            <a:endParaRPr lang="en-US" dirty="0">
              <a:latin typeface="+mn-lt"/>
            </a:endParaRPr>
          </a:p>
          <a:p>
            <a:pPr marL="342900" indent="-342900" eaLnBrk="0" hangingPunct="0">
              <a:spcAft>
                <a:spcPts val="1200"/>
              </a:spcAft>
            </a:pPr>
            <a:endParaRPr lang="en-US" dirty="0">
              <a:latin typeface="+mn-lt"/>
            </a:endParaRPr>
          </a:p>
          <a:p>
            <a:pPr marL="342900" indent="-342900" eaLnBrk="0" hangingPunct="0">
              <a:spcAft>
                <a:spcPts val="1200"/>
              </a:spcAft>
            </a:pPr>
            <a:endParaRPr lang="en-US" dirty="0">
              <a:latin typeface="+mn-lt"/>
            </a:endParaRPr>
          </a:p>
          <a:p>
            <a:endParaRPr lang="en-US" dirty="0">
              <a:latin typeface="+mn-lt"/>
            </a:endParaRPr>
          </a:p>
        </p:txBody>
      </p:sp>
      <p:sp>
        <p:nvSpPr>
          <p:cNvPr id="19459" name="Rectangle 3"/>
          <p:cNvSpPr>
            <a:spLocks/>
          </p:cNvSpPr>
          <p:nvPr/>
        </p:nvSpPr>
        <p:spPr bwMode="auto">
          <a:xfrm>
            <a:off x="457200" y="1752600"/>
            <a:ext cx="8229600" cy="4800600"/>
          </a:xfrm>
          <a:prstGeom prst="rect">
            <a:avLst/>
          </a:prstGeom>
          <a:noFill/>
          <a:ln w="9525">
            <a:noFill/>
            <a:miter lim="800000"/>
            <a:headEnd/>
            <a:tailEnd/>
          </a:ln>
        </p:spPr>
        <p:txBody>
          <a:bodyPr/>
          <a:lstStyle/>
          <a:p>
            <a:pPr marL="342900" indent="-342900" eaLnBrk="0" hangingPunct="0">
              <a:spcBef>
                <a:spcPct val="20000"/>
              </a:spcBef>
              <a:spcAft>
                <a:spcPts val="1200"/>
              </a:spcAft>
              <a:buFont typeface="Courier New" pitchFamily="49" charset="0"/>
              <a:buNone/>
            </a:pPr>
            <a:endParaRPr lang="en-US" sz="2800" b="1" dirty="0">
              <a:latin typeface="Calibri" pitchFamily="34" charset="0"/>
            </a:endParaRPr>
          </a:p>
        </p:txBody>
      </p:sp>
      <p:sp>
        <p:nvSpPr>
          <p:cNvPr id="7" name="Rectangle 6"/>
          <p:cNvSpPr/>
          <p:nvPr/>
        </p:nvSpPr>
        <p:spPr>
          <a:xfrm>
            <a:off x="703008" y="2743200"/>
            <a:ext cx="550151" cy="523220"/>
          </a:xfrm>
          <a:prstGeom prst="rect">
            <a:avLst/>
          </a:prstGeom>
        </p:spPr>
        <p:txBody>
          <a:bodyPr wrap="none">
            <a:spAutoFit/>
          </a:bodyPr>
          <a:lstStyle/>
          <a:p>
            <a:r>
              <a:rPr lang="en-US" sz="2800" dirty="0">
                <a:solidFill>
                  <a:srgbClr val="0000FF"/>
                </a:solidFill>
                <a:latin typeface="Calibri" pitchFamily="34" charset="0"/>
              </a:rPr>
              <a:t>90</a:t>
            </a:r>
            <a:endParaRPr lang="en-US" sz="2800" dirty="0">
              <a:solidFill>
                <a:srgbClr val="002060"/>
              </a:solidFill>
            </a:endParaRPr>
          </a:p>
        </p:txBody>
      </p:sp>
      <p:sp>
        <p:nvSpPr>
          <p:cNvPr id="8" name="Rectangle 7"/>
          <p:cNvSpPr/>
          <p:nvPr/>
        </p:nvSpPr>
        <p:spPr>
          <a:xfrm>
            <a:off x="1324896" y="3991896"/>
            <a:ext cx="2263761"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3</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3   </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2</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5</a:t>
            </a:r>
            <a:endParaRPr lang="en-US" sz="2800" dirty="0">
              <a:solidFill>
                <a:srgbClr val="FF0000"/>
              </a:solidFill>
            </a:endParaRPr>
          </a:p>
        </p:txBody>
      </p:sp>
      <p:sp>
        <p:nvSpPr>
          <p:cNvPr id="9" name="Rectangle 8"/>
          <p:cNvSpPr/>
          <p:nvPr/>
        </p:nvSpPr>
        <p:spPr>
          <a:xfrm>
            <a:off x="3789523" y="2721114"/>
            <a:ext cx="3297077" cy="707886"/>
          </a:xfrm>
          <a:prstGeom prst="rect">
            <a:avLst/>
          </a:prstGeom>
        </p:spPr>
        <p:txBody>
          <a:bodyPr wrap="square">
            <a:spAutoFit/>
          </a:bodyPr>
          <a:lstStyle/>
          <a:p>
            <a:r>
              <a:rPr lang="en-US" sz="2000" dirty="0">
                <a:solidFill>
                  <a:srgbClr val="007E7E"/>
                </a:solidFill>
              </a:rPr>
              <a:t>Since the units digit is 0, we know that 10 is a factor. </a:t>
            </a:r>
          </a:p>
        </p:txBody>
      </p:sp>
      <p:sp>
        <p:nvSpPr>
          <p:cNvPr id="10" name="Rectangle 9"/>
          <p:cNvSpPr/>
          <p:nvPr/>
        </p:nvSpPr>
        <p:spPr>
          <a:xfrm>
            <a:off x="3778871" y="3733800"/>
            <a:ext cx="4572000" cy="1015663"/>
          </a:xfrm>
          <a:prstGeom prst="rect">
            <a:avLst/>
          </a:prstGeom>
        </p:spPr>
        <p:txBody>
          <a:bodyPr>
            <a:spAutoFit/>
          </a:bodyPr>
          <a:lstStyle/>
          <a:p>
            <a:r>
              <a:rPr lang="en-US" sz="2000" dirty="0">
                <a:solidFill>
                  <a:srgbClr val="007E7E"/>
                </a:solidFill>
              </a:rPr>
              <a:t>9 and 10 can both be factored so that each factor is a prime number. This is the prime factorization.</a:t>
            </a:r>
          </a:p>
        </p:txBody>
      </p:sp>
      <p:grpSp>
        <p:nvGrpSpPr>
          <p:cNvPr id="15" name="Group 14"/>
          <p:cNvGrpSpPr/>
          <p:nvPr/>
        </p:nvGrpSpPr>
        <p:grpSpPr>
          <a:xfrm>
            <a:off x="1778000" y="3352800"/>
            <a:ext cx="381000" cy="609600"/>
            <a:chOff x="1752600" y="3352800"/>
            <a:chExt cx="381000" cy="609600"/>
          </a:xfrm>
        </p:grpSpPr>
        <p:cxnSp>
          <p:nvCxnSpPr>
            <p:cNvPr id="12" name="Straight Connector 11"/>
            <p:cNvCxnSpPr/>
            <p:nvPr/>
          </p:nvCxnSpPr>
          <p:spPr>
            <a:xfrm rot="5400000">
              <a:off x="1562100" y="3543300"/>
              <a:ext cx="609600" cy="2286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752600" y="3581400"/>
              <a:ext cx="609600" cy="1524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16" name="Group 15"/>
          <p:cNvGrpSpPr/>
          <p:nvPr/>
        </p:nvGrpSpPr>
        <p:grpSpPr>
          <a:xfrm>
            <a:off x="2939844" y="3352800"/>
            <a:ext cx="381000" cy="609600"/>
            <a:chOff x="1752600" y="3352800"/>
            <a:chExt cx="381000" cy="609600"/>
          </a:xfrm>
        </p:grpSpPr>
        <p:cxnSp>
          <p:nvCxnSpPr>
            <p:cNvPr id="17" name="Straight Connector 16"/>
            <p:cNvCxnSpPr/>
            <p:nvPr/>
          </p:nvCxnSpPr>
          <p:spPr>
            <a:xfrm rot="5400000">
              <a:off x="1562100" y="3543300"/>
              <a:ext cx="609600" cy="2286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1752600" y="3581400"/>
              <a:ext cx="609600" cy="1524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19" name="Rectangle 18"/>
          <p:cNvSpPr/>
          <p:nvPr/>
        </p:nvSpPr>
        <p:spPr>
          <a:xfrm>
            <a:off x="457200" y="5191780"/>
            <a:ext cx="7145418" cy="523220"/>
          </a:xfrm>
          <a:prstGeom prst="rect">
            <a:avLst/>
          </a:prstGeom>
        </p:spPr>
        <p:txBody>
          <a:bodyPr wrap="none">
            <a:spAutoFit/>
          </a:bodyPr>
          <a:lstStyle/>
          <a:p>
            <a:pPr marL="342900" indent="-342900" eaLnBrk="0" hangingPunct="0">
              <a:spcAft>
                <a:spcPts val="1200"/>
              </a:spcAft>
            </a:pPr>
            <a:r>
              <a:rPr lang="en-US" sz="2800" dirty="0">
                <a:latin typeface="Calibri" pitchFamily="34" charset="0"/>
              </a:rPr>
              <a:t>We can also start with a different set of factors.</a:t>
            </a:r>
          </a:p>
        </p:txBody>
      </p:sp>
      <p:sp>
        <p:nvSpPr>
          <p:cNvPr id="20" name="Rectangle 19"/>
          <p:cNvSpPr/>
          <p:nvPr/>
        </p:nvSpPr>
        <p:spPr>
          <a:xfrm>
            <a:off x="1333500" y="2743200"/>
            <a:ext cx="2146742"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9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10</a:t>
            </a:r>
            <a:endParaRPr lang="en-US" sz="2800" dirty="0">
              <a:solidFill>
                <a:srgbClr val="00007E"/>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20"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dirty="0">
                <a:solidFill>
                  <a:schemeClr val="accent1"/>
                </a:solidFill>
              </a:rPr>
              <a:t>Example 26: Finding the Prime Factorization </a:t>
            </a:r>
            <a:br>
              <a:rPr lang="en-US" dirty="0">
                <a:solidFill>
                  <a:schemeClr val="accent1"/>
                </a:solidFill>
              </a:rPr>
            </a:br>
            <a:r>
              <a:rPr lang="en-US" dirty="0">
                <a:solidFill>
                  <a:schemeClr val="accent1"/>
                </a:solidFill>
              </a:rPr>
              <a:t>of a Number  (cont.)</a:t>
            </a:r>
            <a:endParaRPr lang="en-US" sz="3200" dirty="0">
              <a:solidFill>
                <a:schemeClr val="accent1"/>
              </a:solidFill>
              <a:latin typeface="+mn-lt"/>
            </a:endParaRPr>
          </a:p>
        </p:txBody>
      </p:sp>
      <p:sp>
        <p:nvSpPr>
          <p:cNvPr id="6" name="Content Placeholder 5"/>
          <p:cNvSpPr>
            <a:spLocks noGrp="1"/>
          </p:cNvSpPr>
          <p:nvPr>
            <p:ph idx="1"/>
          </p:nvPr>
        </p:nvSpPr>
        <p:spPr/>
        <p:txBody>
          <a:bodyPr/>
          <a:lstStyle/>
          <a:p>
            <a:endParaRPr lang="en-US" dirty="0">
              <a:solidFill>
                <a:schemeClr val="tx1"/>
              </a:solidFill>
              <a:latin typeface="+mn-lt"/>
            </a:endParaRPr>
          </a:p>
          <a:p>
            <a:endParaRPr lang="en-US" dirty="0">
              <a:solidFill>
                <a:schemeClr val="tx1"/>
              </a:solidFill>
              <a:latin typeface="+mn-lt"/>
            </a:endParaRPr>
          </a:p>
          <a:p>
            <a:pPr>
              <a:spcBef>
                <a:spcPts val="0"/>
              </a:spcBef>
            </a:pPr>
            <a:endParaRPr lang="en-US" dirty="0">
              <a:solidFill>
                <a:schemeClr val="tx1"/>
              </a:solidFill>
              <a:latin typeface="+mn-lt"/>
            </a:endParaRPr>
          </a:p>
          <a:p>
            <a:pPr>
              <a:spcBef>
                <a:spcPts val="0"/>
              </a:spcBef>
            </a:pPr>
            <a:endParaRPr lang="en-US" dirty="0">
              <a:solidFill>
                <a:schemeClr val="tx1"/>
              </a:solidFill>
              <a:latin typeface="+mn-lt"/>
            </a:endParaRPr>
          </a:p>
          <a:p>
            <a:pPr>
              <a:spcBef>
                <a:spcPts val="0"/>
              </a:spcBef>
            </a:pPr>
            <a:endParaRPr lang="en-US" dirty="0">
              <a:solidFill>
                <a:schemeClr val="tx1"/>
              </a:solidFill>
              <a:latin typeface="+mn-lt"/>
            </a:endParaRPr>
          </a:p>
          <a:p>
            <a:pPr>
              <a:spcBef>
                <a:spcPts val="0"/>
              </a:spcBef>
            </a:pPr>
            <a:endParaRPr lang="en-US" dirty="0">
              <a:solidFill>
                <a:schemeClr val="tx1"/>
              </a:solidFill>
              <a:latin typeface="+mn-lt"/>
            </a:endParaRPr>
          </a:p>
          <a:p>
            <a:r>
              <a:rPr lang="en-US" b="1" dirty="0">
                <a:solidFill>
                  <a:schemeClr val="tx1"/>
                </a:solidFill>
              </a:rPr>
              <a:t>Note:</a:t>
            </a:r>
            <a:r>
              <a:rPr lang="en-US" dirty="0">
                <a:solidFill>
                  <a:schemeClr val="tx1"/>
                </a:solidFill>
              </a:rPr>
              <a:t> The final prime factorization was the same in both factor trees even though the first pair of factors was different.</a:t>
            </a:r>
            <a:r>
              <a:rPr lang="en-US" dirty="0">
                <a:solidFill>
                  <a:schemeClr val="tx1"/>
                </a:solidFill>
                <a:latin typeface="+mn-lt"/>
              </a:rPr>
              <a:t> </a:t>
            </a:r>
          </a:p>
          <a:p>
            <a:endParaRPr lang="en-US" dirty="0">
              <a:latin typeface="+mn-lt"/>
            </a:endParaRPr>
          </a:p>
        </p:txBody>
      </p:sp>
      <p:sp>
        <p:nvSpPr>
          <p:cNvPr id="19459" name="Rectangle 3"/>
          <p:cNvSpPr>
            <a:spLocks/>
          </p:cNvSpPr>
          <p:nvPr/>
        </p:nvSpPr>
        <p:spPr bwMode="auto">
          <a:xfrm>
            <a:off x="457200" y="1752600"/>
            <a:ext cx="8229600" cy="4800600"/>
          </a:xfrm>
          <a:prstGeom prst="rect">
            <a:avLst/>
          </a:prstGeom>
          <a:noFill/>
          <a:ln w="9525">
            <a:noFill/>
            <a:miter lim="800000"/>
            <a:headEnd/>
            <a:tailEnd/>
          </a:ln>
        </p:spPr>
        <p:txBody>
          <a:bodyPr/>
          <a:lstStyle/>
          <a:p>
            <a:pPr marL="342900" indent="-342900" eaLnBrk="0" hangingPunct="0">
              <a:spcBef>
                <a:spcPct val="20000"/>
              </a:spcBef>
              <a:spcAft>
                <a:spcPts val="1200"/>
              </a:spcAft>
              <a:buFont typeface="Courier New" pitchFamily="49" charset="0"/>
              <a:buNone/>
            </a:pPr>
            <a:endParaRPr lang="en-US" sz="2800" b="1" dirty="0">
              <a:latin typeface="Calibri" pitchFamily="34" charset="0"/>
            </a:endParaRPr>
          </a:p>
        </p:txBody>
      </p:sp>
      <p:sp>
        <p:nvSpPr>
          <p:cNvPr id="11" name="Rectangle 10"/>
          <p:cNvSpPr/>
          <p:nvPr/>
        </p:nvSpPr>
        <p:spPr>
          <a:xfrm>
            <a:off x="457200" y="1295400"/>
            <a:ext cx="550151" cy="523220"/>
          </a:xfrm>
          <a:prstGeom prst="rect">
            <a:avLst/>
          </a:prstGeom>
        </p:spPr>
        <p:txBody>
          <a:bodyPr wrap="none">
            <a:spAutoFit/>
          </a:bodyPr>
          <a:lstStyle/>
          <a:p>
            <a:r>
              <a:rPr lang="en-US" sz="2800" dirty="0">
                <a:solidFill>
                  <a:srgbClr val="0000FF"/>
                </a:solidFill>
                <a:latin typeface="Calibri" pitchFamily="34" charset="0"/>
              </a:rPr>
              <a:t>90</a:t>
            </a:r>
            <a:endParaRPr lang="en-US" sz="2800" dirty="0">
              <a:solidFill>
                <a:srgbClr val="002060"/>
              </a:solidFill>
            </a:endParaRPr>
          </a:p>
        </p:txBody>
      </p:sp>
      <p:sp>
        <p:nvSpPr>
          <p:cNvPr id="12" name="Rectangle 11"/>
          <p:cNvSpPr/>
          <p:nvPr/>
        </p:nvSpPr>
        <p:spPr>
          <a:xfrm>
            <a:off x="1079088" y="3370008"/>
            <a:ext cx="2836033"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3</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2    </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5</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3</a:t>
            </a:r>
            <a:endParaRPr lang="en-US" sz="2800" dirty="0">
              <a:solidFill>
                <a:srgbClr val="FF0000"/>
              </a:solidFill>
            </a:endParaRPr>
          </a:p>
        </p:txBody>
      </p:sp>
      <p:sp>
        <p:nvSpPr>
          <p:cNvPr id="19" name="Rectangle 18"/>
          <p:cNvSpPr/>
          <p:nvPr/>
        </p:nvSpPr>
        <p:spPr>
          <a:xfrm>
            <a:off x="4540825" y="1352490"/>
            <a:ext cx="2698175" cy="400110"/>
          </a:xfrm>
          <a:prstGeom prst="rect">
            <a:avLst/>
          </a:prstGeom>
        </p:spPr>
        <p:txBody>
          <a:bodyPr wrap="none">
            <a:spAutoFit/>
          </a:bodyPr>
          <a:lstStyle/>
          <a:p>
            <a:r>
              <a:rPr lang="en-US" sz="2000" dirty="0">
                <a:solidFill>
                  <a:srgbClr val="007E7E"/>
                </a:solidFill>
              </a:rPr>
              <a:t>3 is prime, but 30 is not.</a:t>
            </a:r>
          </a:p>
        </p:txBody>
      </p:sp>
      <p:sp>
        <p:nvSpPr>
          <p:cNvPr id="20" name="Rectangle 19"/>
          <p:cNvSpPr/>
          <p:nvPr/>
        </p:nvSpPr>
        <p:spPr>
          <a:xfrm>
            <a:off x="4540825" y="2414370"/>
            <a:ext cx="1814920" cy="400110"/>
          </a:xfrm>
          <a:prstGeom prst="rect">
            <a:avLst/>
          </a:prstGeom>
        </p:spPr>
        <p:txBody>
          <a:bodyPr wrap="none">
            <a:spAutoFit/>
          </a:bodyPr>
          <a:lstStyle/>
          <a:p>
            <a:r>
              <a:rPr lang="en-US" sz="2000" dirty="0">
                <a:solidFill>
                  <a:srgbClr val="007E7E"/>
                </a:solidFill>
              </a:rPr>
              <a:t>10 is not prime.</a:t>
            </a:r>
          </a:p>
        </p:txBody>
      </p:sp>
      <p:sp>
        <p:nvSpPr>
          <p:cNvPr id="21" name="Rectangle 20"/>
          <p:cNvSpPr/>
          <p:nvPr/>
        </p:nvSpPr>
        <p:spPr>
          <a:xfrm>
            <a:off x="4540825" y="3424638"/>
            <a:ext cx="2355901" cy="400110"/>
          </a:xfrm>
          <a:prstGeom prst="rect">
            <a:avLst/>
          </a:prstGeom>
        </p:spPr>
        <p:txBody>
          <a:bodyPr wrap="none">
            <a:spAutoFit/>
          </a:bodyPr>
          <a:lstStyle/>
          <a:p>
            <a:r>
              <a:rPr lang="en-US" sz="2000" dirty="0">
                <a:solidFill>
                  <a:srgbClr val="007E7E"/>
                </a:solidFill>
              </a:rPr>
              <a:t>All factors are prime.</a:t>
            </a:r>
          </a:p>
        </p:txBody>
      </p:sp>
      <p:sp>
        <p:nvSpPr>
          <p:cNvPr id="22" name="Rectangle 21"/>
          <p:cNvSpPr/>
          <p:nvPr/>
        </p:nvSpPr>
        <p:spPr>
          <a:xfrm>
            <a:off x="1066800" y="2315848"/>
            <a:ext cx="2255746"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10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a:t>
            </a:r>
            <a:endParaRPr lang="en-US" sz="2800" dirty="0">
              <a:solidFill>
                <a:srgbClr val="00007E"/>
              </a:solidFill>
            </a:endParaRPr>
          </a:p>
        </p:txBody>
      </p:sp>
      <p:cxnSp>
        <p:nvCxnSpPr>
          <p:cNvPr id="28" name="Straight Connector 27"/>
          <p:cNvCxnSpPr/>
          <p:nvPr/>
        </p:nvCxnSpPr>
        <p:spPr>
          <a:xfrm rot="5400000">
            <a:off x="1418304" y="2074608"/>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16200000" flipH="1">
            <a:off x="2590799" y="1846804"/>
            <a:ext cx="533403" cy="3810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1066800" y="1295400"/>
            <a:ext cx="1656223"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30</a:t>
            </a:r>
            <a:endParaRPr lang="en-US" sz="2800" dirty="0">
              <a:solidFill>
                <a:srgbClr val="00007E"/>
              </a:solidFill>
            </a:endParaRPr>
          </a:p>
        </p:txBody>
      </p:sp>
      <p:cxnSp>
        <p:nvCxnSpPr>
          <p:cNvPr id="27" name="Straight Connector 26"/>
          <p:cNvCxnSpPr/>
          <p:nvPr/>
        </p:nvCxnSpPr>
        <p:spPr>
          <a:xfrm rot="5400000">
            <a:off x="2134394" y="2074608"/>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5400000">
            <a:off x="1448594" y="3123406"/>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2058194" y="3123406"/>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2590798" y="2895601"/>
            <a:ext cx="533403" cy="3810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16200000" flipH="1">
            <a:off x="3200398" y="2895601"/>
            <a:ext cx="533403" cy="3810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5"/>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9" grpId="0"/>
      <p:bldP spid="20" grpId="0"/>
      <p:bldP spid="21" grpId="0"/>
      <p:bldP spid="22" grpId="0"/>
      <p:bldP spid="2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normAutofit/>
          </a:bodyPr>
          <a:lstStyle/>
          <a:p>
            <a:r>
              <a:rPr lang="en-US" dirty="0">
                <a:solidFill>
                  <a:schemeClr val="accent1"/>
                </a:solidFill>
              </a:rPr>
              <a:t>Example 2: Writing Expressions </a:t>
            </a:r>
            <a:br>
              <a:rPr lang="en-US" dirty="0">
                <a:solidFill>
                  <a:schemeClr val="accent1"/>
                </a:solidFill>
              </a:rPr>
            </a:br>
            <a:r>
              <a:rPr lang="en-US" dirty="0">
                <a:solidFill>
                  <a:schemeClr val="accent1"/>
                </a:solidFill>
              </a:rPr>
              <a:t>Using Exponents</a:t>
            </a:r>
          </a:p>
        </p:txBody>
      </p:sp>
      <p:sp>
        <p:nvSpPr>
          <p:cNvPr id="7171" name="Rectangle 3"/>
          <p:cNvSpPr>
            <a:spLocks noGrp="1"/>
          </p:cNvSpPr>
          <p:nvPr>
            <p:ph idx="1"/>
          </p:nvPr>
        </p:nvSpPr>
        <p:spPr>
          <a:xfrm>
            <a:off x="457199" y="1219200"/>
            <a:ext cx="8375073" cy="4876800"/>
          </a:xfrm>
          <a:prstGeom prst="rect">
            <a:avLst/>
          </a:prstGeom>
        </p:spPr>
        <p:txBody>
          <a:bodyPr>
            <a:normAutofit/>
          </a:bodyPr>
          <a:lstStyle/>
          <a:p>
            <a:r>
              <a:rPr lang="en-US" dirty="0"/>
              <a:t>In order to illustrate exponential notation, we show several products written with repeated multiplication and the equivalent exponential expressions.</a:t>
            </a:r>
          </a:p>
          <a:p>
            <a:endParaRPr lang="en-US" dirty="0"/>
          </a:p>
          <a:p>
            <a:r>
              <a:rPr lang="en-US" b="1" dirty="0"/>
              <a:t>	</a:t>
            </a:r>
          </a:p>
          <a:p>
            <a:pPr marL="457200" indent="-457200" eaLnBrk="1" hangingPunct="1">
              <a:buFont typeface="Courier New" pitchFamily="49" charset="0"/>
              <a:buNone/>
            </a:pPr>
            <a:r>
              <a:rPr lang="en-US" b="1" i="0" dirty="0">
                <a:solidFill>
                  <a:schemeClr val="tx1"/>
                </a:solidFill>
              </a:rPr>
              <a:t>                 </a:t>
            </a:r>
            <a:endParaRPr lang="en-US" i="0" dirty="0">
              <a:solidFill>
                <a:schemeClr val="tx1"/>
              </a:solidFill>
            </a:endParaRPr>
          </a:p>
          <a:p>
            <a:pPr marL="457200" indent="-457200" eaLnBrk="1" hangingPunct="1">
              <a:spcBef>
                <a:spcPts val="2400"/>
              </a:spcBef>
              <a:buFont typeface="Courier New" pitchFamily="49" charset="0"/>
              <a:buNone/>
            </a:pPr>
            <a:r>
              <a:rPr lang="en-US" b="1" i="0" dirty="0">
                <a:solidFill>
                  <a:schemeClr val="tx1"/>
                </a:solidFill>
              </a:rPr>
              <a:t>                     </a:t>
            </a:r>
            <a:endParaRPr lang="en-US" i="0" dirty="0">
              <a:solidFill>
                <a:schemeClr val="tx1"/>
              </a:solidFill>
            </a:endParaRPr>
          </a:p>
        </p:txBody>
      </p:sp>
      <p:sp>
        <p:nvSpPr>
          <p:cNvPr id="4" name="Rectangle 3"/>
          <p:cNvSpPr/>
          <p:nvPr/>
        </p:nvSpPr>
        <p:spPr>
          <a:xfrm>
            <a:off x="457200" y="3793868"/>
            <a:ext cx="2196435" cy="523220"/>
          </a:xfrm>
          <a:prstGeom prst="rect">
            <a:avLst/>
          </a:prstGeom>
        </p:spPr>
        <p:txBody>
          <a:bodyPr wrap="none">
            <a:spAutoFit/>
          </a:bodyPr>
          <a:lstStyle/>
          <a:p>
            <a:pPr marL="514350" indent="-514350">
              <a:buFont typeface="+mj-lt"/>
              <a:buAutoNum type="alphaLcPeriod"/>
              <a:tabLst>
                <a:tab pos="457200" algn="l"/>
              </a:tabLst>
            </a:pPr>
            <a:r>
              <a:rPr lang="en-US" sz="2800" dirty="0"/>
              <a:t> </a:t>
            </a:r>
            <a:r>
              <a:rPr lang="en-US" sz="2800" dirty="0">
                <a:solidFill>
                  <a:srgbClr val="0000FF"/>
                </a:solidFill>
              </a:rPr>
              <a:t>7 </a:t>
            </a:r>
            <a:r>
              <a:rPr lang="en-US" sz="2800" dirty="0">
                <a:solidFill>
                  <a:srgbClr val="0000FF"/>
                </a:solidFill>
                <a:cs typeface="Times New Roman"/>
              </a:rPr>
              <a:t>· 7</a:t>
            </a:r>
            <a:r>
              <a:rPr lang="en-US" sz="2800" dirty="0">
                <a:solidFill>
                  <a:srgbClr val="0000FF"/>
                </a:solidFill>
              </a:rPr>
              <a:t> = 49</a:t>
            </a:r>
            <a:r>
              <a:rPr lang="en-US" sz="2800" dirty="0"/>
              <a:t> </a:t>
            </a:r>
          </a:p>
        </p:txBody>
      </p:sp>
      <p:sp>
        <p:nvSpPr>
          <p:cNvPr id="5" name="Rectangle 4"/>
          <p:cNvSpPr/>
          <p:nvPr/>
        </p:nvSpPr>
        <p:spPr>
          <a:xfrm>
            <a:off x="457200" y="4837093"/>
            <a:ext cx="2013693" cy="523220"/>
          </a:xfrm>
          <a:prstGeom prst="rect">
            <a:avLst/>
          </a:prstGeom>
        </p:spPr>
        <p:txBody>
          <a:bodyPr wrap="none">
            <a:spAutoFit/>
          </a:bodyPr>
          <a:lstStyle/>
          <a:p>
            <a:pPr marL="514350" indent="-514350">
              <a:buFont typeface="+mj-lt"/>
              <a:buAutoNum type="alphaLcPeriod" startAt="2"/>
              <a:tabLst>
                <a:tab pos="457200" algn="l"/>
              </a:tabLst>
            </a:pPr>
            <a:r>
              <a:rPr lang="en-US" sz="2800" dirty="0"/>
              <a:t> </a:t>
            </a:r>
            <a:r>
              <a:rPr lang="en-US" sz="2800" dirty="0">
                <a:solidFill>
                  <a:srgbClr val="0000FF"/>
                </a:solidFill>
              </a:rPr>
              <a:t>3 </a:t>
            </a:r>
            <a:r>
              <a:rPr lang="en-US" sz="2800" dirty="0">
                <a:solidFill>
                  <a:srgbClr val="0000FF"/>
                </a:solidFill>
                <a:cs typeface="Times New Roman"/>
              </a:rPr>
              <a:t>· 3</a:t>
            </a:r>
            <a:r>
              <a:rPr lang="en-US" sz="2800" dirty="0">
                <a:solidFill>
                  <a:srgbClr val="0000FF"/>
                </a:solidFill>
              </a:rPr>
              <a:t> = 9</a:t>
            </a:r>
            <a:r>
              <a:rPr lang="en-US" sz="2800" b="1" dirty="0"/>
              <a:t> </a:t>
            </a:r>
            <a:endParaRPr lang="en-US" sz="2800" dirty="0"/>
          </a:p>
        </p:txBody>
      </p:sp>
      <p:sp>
        <p:nvSpPr>
          <p:cNvPr id="7" name="Rectangle 6"/>
          <p:cNvSpPr/>
          <p:nvPr/>
        </p:nvSpPr>
        <p:spPr>
          <a:xfrm>
            <a:off x="3487882" y="2793088"/>
            <a:ext cx="2684318" cy="523220"/>
          </a:xfrm>
          <a:prstGeom prst="rect">
            <a:avLst/>
          </a:prstGeom>
        </p:spPr>
        <p:txBody>
          <a:bodyPr wrap="square">
            <a:spAutoFit/>
          </a:bodyPr>
          <a:lstStyle/>
          <a:p>
            <a:r>
              <a:rPr lang="en-US" sz="2800" b="1" dirty="0"/>
              <a:t>With Exponents</a:t>
            </a:r>
          </a:p>
        </p:txBody>
      </p:sp>
      <p:sp>
        <p:nvSpPr>
          <p:cNvPr id="8" name="Rectangle 7"/>
          <p:cNvSpPr/>
          <p:nvPr/>
        </p:nvSpPr>
        <p:spPr>
          <a:xfrm>
            <a:off x="457200" y="2803268"/>
            <a:ext cx="2499274" cy="954107"/>
          </a:xfrm>
          <a:prstGeom prst="rect">
            <a:avLst/>
          </a:prstGeom>
        </p:spPr>
        <p:txBody>
          <a:bodyPr wrap="none">
            <a:spAutoFit/>
          </a:bodyPr>
          <a:lstStyle/>
          <a:p>
            <a:r>
              <a:rPr lang="en-US" sz="2800" b="1" dirty="0"/>
              <a:t>With Repeated </a:t>
            </a:r>
            <a:br>
              <a:rPr lang="en-US" sz="2800" b="1" dirty="0"/>
            </a:br>
            <a:r>
              <a:rPr lang="en-US" sz="2800" b="1" dirty="0"/>
              <a:t>Multiplication</a:t>
            </a:r>
            <a:endParaRPr lang="en-US" sz="2800" dirty="0"/>
          </a:p>
        </p:txBody>
      </p:sp>
      <p:sp>
        <p:nvSpPr>
          <p:cNvPr id="9" name="Rectangle 8"/>
          <p:cNvSpPr/>
          <p:nvPr/>
        </p:nvSpPr>
        <p:spPr>
          <a:xfrm>
            <a:off x="3505200" y="3793868"/>
            <a:ext cx="1226127" cy="523220"/>
          </a:xfrm>
          <a:prstGeom prst="rect">
            <a:avLst/>
          </a:prstGeom>
        </p:spPr>
        <p:txBody>
          <a:bodyPr wrap="square">
            <a:spAutoFit/>
          </a:bodyPr>
          <a:lstStyle/>
          <a:p>
            <a:r>
              <a:rPr lang="en-US" sz="2800" dirty="0">
                <a:solidFill>
                  <a:srgbClr val="000099"/>
                </a:solidFill>
              </a:rPr>
              <a:t>7</a:t>
            </a:r>
            <a:r>
              <a:rPr lang="en-US" sz="2800" baseline="30000" dirty="0">
                <a:solidFill>
                  <a:srgbClr val="000099"/>
                </a:solidFill>
              </a:rPr>
              <a:t>2</a:t>
            </a:r>
            <a:r>
              <a:rPr lang="en-US" sz="2800" dirty="0">
                <a:solidFill>
                  <a:srgbClr val="000099"/>
                </a:solidFill>
              </a:rPr>
              <a:t> = </a:t>
            </a:r>
            <a:r>
              <a:rPr lang="en-US" sz="2800" dirty="0">
                <a:solidFill>
                  <a:srgbClr val="FF0000"/>
                </a:solidFill>
              </a:rPr>
              <a:t>49</a:t>
            </a:r>
          </a:p>
        </p:txBody>
      </p:sp>
      <p:sp>
        <p:nvSpPr>
          <p:cNvPr id="10" name="Rectangle 9"/>
          <p:cNvSpPr/>
          <p:nvPr/>
        </p:nvSpPr>
        <p:spPr>
          <a:xfrm>
            <a:off x="4876800" y="3603156"/>
            <a:ext cx="4114800" cy="954107"/>
          </a:xfrm>
          <a:prstGeom prst="rect">
            <a:avLst/>
          </a:prstGeom>
        </p:spPr>
        <p:txBody>
          <a:bodyPr wrap="square">
            <a:spAutoFit/>
          </a:bodyPr>
          <a:lstStyle/>
          <a:p>
            <a:r>
              <a:rPr lang="en-US" sz="2800" dirty="0"/>
              <a:t>7</a:t>
            </a:r>
            <a:r>
              <a:rPr lang="en-US" sz="2800" baseline="30000" dirty="0"/>
              <a:t>2 </a:t>
            </a:r>
            <a:r>
              <a:rPr lang="en-US" sz="2800" dirty="0"/>
              <a:t>is read “</a:t>
            </a:r>
            <a:r>
              <a:rPr lang="en-US" sz="2800" dirty="0">
                <a:solidFill>
                  <a:srgbClr val="FF0000"/>
                </a:solidFill>
              </a:rPr>
              <a:t>7 to the second power</a:t>
            </a:r>
            <a:r>
              <a:rPr lang="en-US" sz="2800" dirty="0"/>
              <a:t>”</a:t>
            </a:r>
            <a:r>
              <a:rPr lang="en-US" sz="2800" dirty="0">
                <a:solidFill>
                  <a:srgbClr val="FF0000"/>
                </a:solidFill>
              </a:rPr>
              <a:t> </a:t>
            </a:r>
            <a:r>
              <a:rPr lang="en-US" sz="2800" dirty="0"/>
              <a:t>or</a:t>
            </a:r>
            <a:r>
              <a:rPr lang="en-US" sz="2800" dirty="0">
                <a:solidFill>
                  <a:srgbClr val="FF0000"/>
                </a:solidFill>
              </a:rPr>
              <a:t> </a:t>
            </a:r>
            <a:r>
              <a:rPr lang="en-US" sz="2800" dirty="0"/>
              <a:t>“</a:t>
            </a:r>
            <a:r>
              <a:rPr lang="en-US" sz="2800" dirty="0">
                <a:solidFill>
                  <a:srgbClr val="FF0000"/>
                </a:solidFill>
              </a:rPr>
              <a:t>7 squared.</a:t>
            </a:r>
            <a:r>
              <a:rPr lang="en-US" sz="2800" dirty="0"/>
              <a:t>”</a:t>
            </a:r>
          </a:p>
        </p:txBody>
      </p:sp>
      <p:sp>
        <p:nvSpPr>
          <p:cNvPr id="11" name="Rectangle 10"/>
          <p:cNvSpPr/>
          <p:nvPr/>
        </p:nvSpPr>
        <p:spPr>
          <a:xfrm>
            <a:off x="3511950" y="4936868"/>
            <a:ext cx="1028700" cy="523220"/>
          </a:xfrm>
          <a:prstGeom prst="rect">
            <a:avLst/>
          </a:prstGeom>
        </p:spPr>
        <p:txBody>
          <a:bodyPr wrap="square">
            <a:spAutoFit/>
          </a:bodyPr>
          <a:lstStyle/>
          <a:p>
            <a:r>
              <a:rPr lang="en-US" sz="2800" dirty="0">
                <a:solidFill>
                  <a:srgbClr val="000099"/>
                </a:solidFill>
              </a:rPr>
              <a:t>3</a:t>
            </a:r>
            <a:r>
              <a:rPr lang="en-US" sz="2800" baseline="30000" dirty="0">
                <a:solidFill>
                  <a:srgbClr val="000099"/>
                </a:solidFill>
              </a:rPr>
              <a:t>2</a:t>
            </a:r>
            <a:r>
              <a:rPr lang="en-US" sz="2800" dirty="0">
                <a:solidFill>
                  <a:srgbClr val="000099"/>
                </a:solidFill>
              </a:rPr>
              <a:t> = </a:t>
            </a:r>
            <a:r>
              <a:rPr lang="en-US" sz="2800" dirty="0">
                <a:solidFill>
                  <a:srgbClr val="FF0000"/>
                </a:solidFill>
              </a:rPr>
              <a:t>9</a:t>
            </a:r>
          </a:p>
        </p:txBody>
      </p:sp>
      <p:sp>
        <p:nvSpPr>
          <p:cNvPr id="12" name="Rectangle 11"/>
          <p:cNvSpPr/>
          <p:nvPr/>
        </p:nvSpPr>
        <p:spPr>
          <a:xfrm>
            <a:off x="4899950" y="4837093"/>
            <a:ext cx="4091650" cy="954107"/>
          </a:xfrm>
          <a:prstGeom prst="rect">
            <a:avLst/>
          </a:prstGeom>
        </p:spPr>
        <p:txBody>
          <a:bodyPr wrap="square">
            <a:spAutoFit/>
          </a:bodyPr>
          <a:lstStyle/>
          <a:p>
            <a:r>
              <a:rPr lang="en-US" sz="2800" dirty="0"/>
              <a:t>3</a:t>
            </a:r>
            <a:r>
              <a:rPr lang="en-US" sz="2800" baseline="30000" dirty="0"/>
              <a:t>2</a:t>
            </a:r>
            <a:r>
              <a:rPr lang="en-US" sz="2800" dirty="0"/>
              <a:t> is read “</a:t>
            </a:r>
            <a:r>
              <a:rPr lang="en-US" sz="2800" dirty="0">
                <a:solidFill>
                  <a:srgbClr val="FF0000"/>
                </a:solidFill>
              </a:rPr>
              <a:t>3 to the second power</a:t>
            </a:r>
            <a:r>
              <a:rPr lang="en-US" sz="2800" dirty="0"/>
              <a:t>”</a:t>
            </a:r>
            <a:r>
              <a:rPr lang="en-US" sz="2800" dirty="0">
                <a:solidFill>
                  <a:srgbClr val="FF0000"/>
                </a:solidFill>
              </a:rPr>
              <a:t> </a:t>
            </a:r>
            <a:r>
              <a:rPr lang="en-US" sz="2800" dirty="0"/>
              <a:t>or</a:t>
            </a:r>
            <a:r>
              <a:rPr lang="en-US" sz="2800" dirty="0">
                <a:solidFill>
                  <a:srgbClr val="FF0000"/>
                </a:solidFill>
              </a:rPr>
              <a:t> </a:t>
            </a:r>
            <a:r>
              <a:rPr lang="en-US" sz="2800" dirty="0"/>
              <a:t>“</a:t>
            </a:r>
            <a:r>
              <a:rPr lang="en-US" sz="2800" dirty="0">
                <a:solidFill>
                  <a:srgbClr val="FF0000"/>
                </a:solidFill>
              </a:rPr>
              <a:t>3 squared.</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9" grpId="0"/>
      <p:bldP spid="10" grpId="0"/>
      <p:bldP spid="11" grpId="0"/>
      <p:bldP spid="12"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26: Finding the Prime Factorization </a:t>
            </a:r>
            <a:br>
              <a:rPr lang="en-US" dirty="0">
                <a:solidFill>
                  <a:schemeClr val="accent1"/>
                </a:solidFill>
              </a:rPr>
            </a:br>
            <a:r>
              <a:rPr lang="en-US" dirty="0">
                <a:solidFill>
                  <a:schemeClr val="accent1"/>
                </a:solidFill>
              </a:rPr>
              <a:t>of a Number  (cont.)</a:t>
            </a:r>
            <a:endParaRPr lang="en-US" dirty="0"/>
          </a:p>
        </p:txBody>
      </p:sp>
      <p:sp>
        <p:nvSpPr>
          <p:cNvPr id="3" name="Content Placeholder 2"/>
          <p:cNvSpPr>
            <a:spLocks noGrp="1"/>
          </p:cNvSpPr>
          <p:nvPr>
            <p:ph idx="1"/>
          </p:nvPr>
        </p:nvSpPr>
        <p:spPr/>
        <p:txBody>
          <a:bodyPr/>
          <a:lstStyle/>
          <a:p>
            <a:r>
              <a:rPr lang="en-US" dirty="0"/>
              <a:t>Since multiplication is commutative, the order of the factors is not important. What is important is that all the factors are prime. Writing the factors in ascending order, we can write 90 = 2 ⋅ 3 ⋅ 3 ⋅ 5 or, with exponents, </a:t>
            </a:r>
          </a:p>
        </p:txBody>
      </p:sp>
      <p:graphicFrame>
        <p:nvGraphicFramePr>
          <p:cNvPr id="60419" name="Object 3"/>
          <p:cNvGraphicFramePr>
            <a:graphicFrameLocks noChangeAspect="1"/>
          </p:cNvGraphicFramePr>
          <p:nvPr/>
        </p:nvGraphicFramePr>
        <p:xfrm>
          <a:off x="561975" y="3057525"/>
          <a:ext cx="1765300" cy="393700"/>
        </p:xfrm>
        <a:graphic>
          <a:graphicData uri="http://schemas.openxmlformats.org/presentationml/2006/ole">
            <mc:AlternateContent xmlns:mc="http://schemas.openxmlformats.org/markup-compatibility/2006">
              <mc:Choice xmlns:v="urn:schemas-microsoft-com:vml" Requires="v">
                <p:oleObj spid="_x0000_s46084" name="Equation" r:id="rId4" imgW="1765080" imgH="393480" progId="Equation.DSMT4">
                  <p:embed/>
                </p:oleObj>
              </mc:Choice>
              <mc:Fallback>
                <p:oleObj name="Equation" r:id="rId4" imgW="1765080" imgH="393480" progId="Equation.DSMT4">
                  <p:embed/>
                  <p:pic>
                    <p:nvPicPr>
                      <p:cNvPr id="60419"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1975" y="3057525"/>
                        <a:ext cx="17653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27: </a:t>
            </a:r>
            <a:r>
              <a:rPr lang="en-US" dirty="0">
                <a:solidFill>
                  <a:schemeClr val="accent1"/>
                </a:solidFill>
                <a:latin typeface="+mn-lt"/>
              </a:rPr>
              <a:t>Finding the Prime Factorization of a Number</a:t>
            </a:r>
          </a:p>
        </p:txBody>
      </p:sp>
      <p:sp>
        <p:nvSpPr>
          <p:cNvPr id="21507" name="Rectangle 3"/>
          <p:cNvSpPr>
            <a:spLocks noGrp="1"/>
          </p:cNvSpPr>
          <p:nvPr>
            <p:ph idx="1"/>
          </p:nvPr>
        </p:nvSpPr>
        <p:spPr>
          <a:xfrm>
            <a:off x="457200" y="1280160"/>
            <a:ext cx="8229600" cy="4511040"/>
          </a:xfrm>
          <a:prstGeom prst="rect">
            <a:avLst/>
          </a:prstGeom>
        </p:spPr>
        <p:txBody>
          <a:bodyPr>
            <a:normAutofit/>
          </a:bodyPr>
          <a:lstStyle/>
          <a:p>
            <a:pPr marL="457200" indent="-457200" eaLnBrk="1" hangingPunct="1">
              <a:spcBef>
                <a:spcPts val="672"/>
              </a:spcBef>
              <a:buFont typeface="Courier New" pitchFamily="49" charset="0"/>
              <a:buNone/>
            </a:pPr>
            <a:r>
              <a:rPr lang="en-US" i="0" dirty="0">
                <a:solidFill>
                  <a:schemeClr val="tx1"/>
                </a:solidFill>
                <a:latin typeface="+mn-lt"/>
              </a:rPr>
              <a:t>Find the prime factorization of each number.</a:t>
            </a:r>
          </a:p>
          <a:p>
            <a:pPr marL="457200" indent="-457200" eaLnBrk="1" hangingPunct="1">
              <a:spcBef>
                <a:spcPts val="672"/>
              </a:spcBef>
              <a:buFont typeface="Courier New" pitchFamily="49" charset="0"/>
              <a:buNone/>
            </a:pPr>
            <a:r>
              <a:rPr lang="en-US" dirty="0"/>
              <a:t>a.</a:t>
            </a:r>
            <a:r>
              <a:rPr lang="en-US" dirty="0">
                <a:solidFill>
                  <a:schemeClr val="tx1"/>
                </a:solidFill>
              </a:rPr>
              <a:t>	</a:t>
            </a:r>
            <a:r>
              <a:rPr lang="en-US" i="0" dirty="0">
                <a:solidFill>
                  <a:srgbClr val="0000FF"/>
                </a:solidFill>
                <a:latin typeface="+mn-lt"/>
              </a:rPr>
              <a:t>65</a:t>
            </a:r>
            <a:endParaRPr lang="en-US" i="0" dirty="0">
              <a:solidFill>
                <a:schemeClr val="tx1"/>
              </a:solidFill>
              <a:latin typeface="+mn-lt"/>
            </a:endParaRPr>
          </a:p>
          <a:p>
            <a:pPr marL="457200" indent="-457200" eaLnBrk="1" hangingPunct="1">
              <a:spcBef>
                <a:spcPts val="672"/>
              </a:spcBef>
              <a:buFont typeface="Courier New" pitchFamily="49" charset="0"/>
              <a:buNone/>
            </a:pPr>
            <a:r>
              <a:rPr lang="en-US" dirty="0"/>
              <a:t>b.</a:t>
            </a:r>
            <a:r>
              <a:rPr lang="en-US" dirty="0">
                <a:solidFill>
                  <a:srgbClr val="0000FF"/>
                </a:solidFill>
              </a:rPr>
              <a:t>	72</a:t>
            </a:r>
          </a:p>
          <a:p>
            <a:pPr marL="457200" indent="-457200" eaLnBrk="1" hangingPunct="1">
              <a:spcBef>
                <a:spcPts val="672"/>
              </a:spcBef>
              <a:buFont typeface="Courier New" pitchFamily="49" charset="0"/>
              <a:buNone/>
            </a:pPr>
            <a:r>
              <a:rPr lang="en-US" dirty="0"/>
              <a:t>c.	</a:t>
            </a:r>
            <a:r>
              <a:rPr lang="en-US" dirty="0">
                <a:solidFill>
                  <a:srgbClr val="0000FF"/>
                </a:solidFill>
              </a:rPr>
              <a:t>294</a:t>
            </a:r>
          </a:p>
          <a:p>
            <a:pPr eaLnBrk="1" hangingPunct="1">
              <a:lnSpc>
                <a:spcPct val="120000"/>
              </a:lnSpc>
              <a:spcBef>
                <a:spcPts val="2400"/>
              </a:spcBef>
              <a:spcAft>
                <a:spcPts val="1200"/>
              </a:spcAft>
              <a:buFont typeface="Courier New" pitchFamily="49" charset="0"/>
              <a:buNone/>
            </a:pPr>
            <a:r>
              <a:rPr lang="en-US" b="1" i="0" dirty="0">
                <a:solidFill>
                  <a:schemeClr val="tx1"/>
                </a:solidFill>
                <a:latin typeface="+mn-lt"/>
              </a:rPr>
              <a:t>Solution</a:t>
            </a:r>
          </a:p>
          <a:p>
            <a:pPr marL="457200" indent="-457200">
              <a:spcBef>
                <a:spcPts val="600"/>
              </a:spcBef>
            </a:pPr>
            <a:r>
              <a:rPr lang="en-US" i="0" dirty="0">
                <a:solidFill>
                  <a:schemeClr val="tx1"/>
                </a:solidFill>
                <a:latin typeface="+mn-lt"/>
              </a:rPr>
              <a:t>a.	</a:t>
            </a:r>
            <a:r>
              <a:rPr lang="en-US" dirty="0">
                <a:solidFill>
                  <a:srgbClr val="0000FF"/>
                </a:solidFill>
              </a:rPr>
              <a:t>65 </a:t>
            </a:r>
            <a:r>
              <a:rPr lang="en-US" dirty="0"/>
              <a:t>=</a:t>
            </a:r>
            <a:r>
              <a:rPr lang="en-US" dirty="0">
                <a:solidFill>
                  <a:srgbClr val="0000FF"/>
                </a:solidFill>
              </a:rPr>
              <a:t> </a:t>
            </a:r>
            <a:r>
              <a:rPr lang="en-US" dirty="0">
                <a:solidFill>
                  <a:srgbClr val="00007E"/>
                </a:solidFill>
              </a:rPr>
              <a:t>5 · 13</a:t>
            </a:r>
          </a:p>
          <a:p>
            <a:pPr marL="457200" indent="-457200">
              <a:lnSpc>
                <a:spcPct val="110000"/>
              </a:lnSpc>
            </a:pPr>
            <a:endParaRPr lang="en-US" b="1" i="0" dirty="0">
              <a:solidFill>
                <a:schemeClr val="tx1"/>
              </a:solidFill>
              <a:latin typeface="+mn-lt"/>
            </a:endParaRPr>
          </a:p>
        </p:txBody>
      </p:sp>
      <p:sp>
        <p:nvSpPr>
          <p:cNvPr id="43" name="Rectangle 42"/>
          <p:cNvSpPr/>
          <p:nvPr/>
        </p:nvSpPr>
        <p:spPr>
          <a:xfrm>
            <a:off x="2743200" y="4325387"/>
            <a:ext cx="5562600" cy="707886"/>
          </a:xfrm>
          <a:prstGeom prst="rect">
            <a:avLst/>
          </a:prstGeom>
        </p:spPr>
        <p:txBody>
          <a:bodyPr wrap="square">
            <a:spAutoFit/>
          </a:bodyPr>
          <a:lstStyle/>
          <a:p>
            <a:r>
              <a:rPr lang="en-US" sz="2000" dirty="0">
                <a:solidFill>
                  <a:srgbClr val="007E7E"/>
                </a:solidFill>
              </a:rPr>
              <a:t>5 is a factor because the units digit is 5. Since both </a:t>
            </a:r>
            <a:br>
              <a:rPr lang="en-US" sz="2000" dirty="0">
                <a:solidFill>
                  <a:srgbClr val="007E7E"/>
                </a:solidFill>
              </a:rPr>
            </a:br>
            <a:r>
              <a:rPr lang="en-US" sz="2000" dirty="0">
                <a:solidFill>
                  <a:srgbClr val="007E7E"/>
                </a:solidFill>
              </a:rPr>
              <a:t>5 and 13 are prime, 5 ⋅ 13 is the prime factorization.</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27: </a:t>
            </a:r>
            <a:r>
              <a:rPr lang="en-US" dirty="0">
                <a:solidFill>
                  <a:schemeClr val="accent1"/>
                </a:solidFill>
                <a:latin typeface="+mn-lt"/>
              </a:rPr>
              <a:t>Finding the Prime Factorization of a Number (cont.)</a:t>
            </a:r>
          </a:p>
        </p:txBody>
      </p:sp>
      <p:sp>
        <p:nvSpPr>
          <p:cNvPr id="21507" name="Rectangle 3"/>
          <p:cNvSpPr>
            <a:spLocks noGrp="1"/>
          </p:cNvSpPr>
          <p:nvPr>
            <p:ph idx="1"/>
          </p:nvPr>
        </p:nvSpPr>
        <p:spPr>
          <a:prstGeom prst="rect">
            <a:avLst/>
          </a:prstGeom>
        </p:spPr>
        <p:txBody>
          <a:bodyPr>
            <a:normAutofit/>
          </a:bodyPr>
          <a:lstStyle/>
          <a:p>
            <a:pPr marL="457200" indent="-457200"/>
            <a:r>
              <a:rPr lang="en-US" i="0" dirty="0">
                <a:solidFill>
                  <a:schemeClr val="tx1"/>
                </a:solidFill>
                <a:latin typeface="+mn-lt"/>
              </a:rPr>
              <a:t>b.	</a:t>
            </a:r>
            <a:r>
              <a:rPr lang="en-US" dirty="0">
                <a:solidFill>
                  <a:srgbClr val="0000FF"/>
                </a:solidFill>
                <a:latin typeface="Calibri" pitchFamily="34" charset="0"/>
              </a:rPr>
              <a:t>72</a:t>
            </a:r>
            <a:r>
              <a:rPr lang="en-US" dirty="0">
                <a:solidFill>
                  <a:srgbClr val="FF0000"/>
                </a:solidFill>
                <a:latin typeface="Calibri" pitchFamily="34" charset="0"/>
              </a:rPr>
              <a:t>	</a:t>
            </a:r>
            <a:r>
              <a:rPr lang="en-US" dirty="0">
                <a:solidFill>
                  <a:schemeClr val="tx1"/>
                </a:solidFill>
                <a:latin typeface="Calibri" pitchFamily="34" charset="0"/>
              </a:rPr>
              <a:t>=</a:t>
            </a:r>
            <a:r>
              <a:rPr lang="en-US" dirty="0">
                <a:solidFill>
                  <a:srgbClr val="FF0000"/>
                </a:solidFill>
                <a:latin typeface="Calibri" pitchFamily="34" charset="0"/>
              </a:rPr>
              <a:t>  </a:t>
            </a:r>
            <a:r>
              <a:rPr lang="en-US" dirty="0">
                <a:solidFill>
                  <a:srgbClr val="00007E"/>
                </a:solidFill>
                <a:latin typeface="Calibri" pitchFamily="34" charset="0"/>
              </a:rPr>
              <a:t>8   ·   9</a:t>
            </a:r>
            <a:r>
              <a:rPr lang="en-US" dirty="0"/>
              <a:t>	</a:t>
            </a:r>
          </a:p>
          <a:p>
            <a:pPr marL="457200" indent="-457200">
              <a:lnSpc>
                <a:spcPct val="110000"/>
              </a:lnSpc>
            </a:pPr>
            <a:endParaRPr lang="en-US" dirty="0"/>
          </a:p>
          <a:p>
            <a:pPr marL="457200" indent="-457200"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r>
              <a:rPr lang="en-US" i="0" dirty="0">
                <a:solidFill>
                  <a:schemeClr val="tx1"/>
                </a:solidFill>
                <a:latin typeface="+mn-lt"/>
              </a:rPr>
              <a:t>					</a:t>
            </a:r>
            <a:endParaRPr lang="en-US" b="1" i="0" dirty="0">
              <a:solidFill>
                <a:schemeClr val="tx1"/>
              </a:solidFill>
              <a:latin typeface="+mn-lt"/>
            </a:endParaRPr>
          </a:p>
        </p:txBody>
      </p:sp>
      <p:sp>
        <p:nvSpPr>
          <p:cNvPr id="7" name="Rectangle 6"/>
          <p:cNvSpPr/>
          <p:nvPr/>
        </p:nvSpPr>
        <p:spPr>
          <a:xfrm>
            <a:off x="1419057" y="3553481"/>
            <a:ext cx="1471878"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2</a:t>
            </a:r>
            <a:r>
              <a:rPr lang="en-US" sz="2800" baseline="30000" dirty="0">
                <a:solidFill>
                  <a:srgbClr val="FF0000"/>
                </a:solidFill>
                <a:latin typeface="Calibri" pitchFamily="34" charset="0"/>
              </a:rPr>
              <a:t>3</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3</a:t>
            </a:r>
            <a:r>
              <a:rPr lang="en-US" sz="2800" baseline="30000" dirty="0">
                <a:solidFill>
                  <a:srgbClr val="FF0000"/>
                </a:solidFill>
                <a:latin typeface="Calibri" pitchFamily="34" charset="0"/>
              </a:rPr>
              <a:t>2</a:t>
            </a:r>
            <a:endParaRPr lang="en-US" sz="2800" dirty="0">
              <a:solidFill>
                <a:srgbClr val="FF0000"/>
              </a:solidFill>
            </a:endParaRPr>
          </a:p>
        </p:txBody>
      </p:sp>
      <p:sp>
        <p:nvSpPr>
          <p:cNvPr id="11" name="Rectangle 10"/>
          <p:cNvSpPr/>
          <p:nvPr/>
        </p:nvSpPr>
        <p:spPr>
          <a:xfrm>
            <a:off x="1376997" y="2127457"/>
            <a:ext cx="2999539"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4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3</a:t>
            </a:r>
          </a:p>
        </p:txBody>
      </p:sp>
      <p:sp>
        <p:nvSpPr>
          <p:cNvPr id="28" name="Rectangle 27"/>
          <p:cNvSpPr/>
          <p:nvPr/>
        </p:nvSpPr>
        <p:spPr>
          <a:xfrm>
            <a:off x="1378909" y="2958629"/>
            <a:ext cx="3762568"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2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3</a:t>
            </a:r>
          </a:p>
        </p:txBody>
      </p:sp>
      <p:cxnSp>
        <p:nvCxnSpPr>
          <p:cNvPr id="31" name="Straight Connector 30"/>
          <p:cNvCxnSpPr/>
          <p:nvPr/>
        </p:nvCxnSpPr>
        <p:spPr>
          <a:xfrm>
            <a:off x="2082800" y="1752601"/>
            <a:ext cx="431800" cy="45719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1649447" y="2795255"/>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47" name="Rectangle 46"/>
          <p:cNvSpPr/>
          <p:nvPr/>
        </p:nvSpPr>
        <p:spPr>
          <a:xfrm>
            <a:off x="5207000" y="1282700"/>
            <a:ext cx="3860800" cy="707886"/>
          </a:xfrm>
          <a:prstGeom prst="rect">
            <a:avLst/>
          </a:prstGeom>
        </p:spPr>
        <p:txBody>
          <a:bodyPr wrap="square">
            <a:spAutoFit/>
          </a:bodyPr>
          <a:lstStyle/>
          <a:p>
            <a:r>
              <a:rPr lang="en-US" sz="2000" dirty="0">
                <a:solidFill>
                  <a:srgbClr val="007E7E"/>
                </a:solidFill>
              </a:rPr>
              <a:t>9 is a factor because the sum of the digits is 9.	</a:t>
            </a:r>
          </a:p>
        </p:txBody>
      </p:sp>
      <p:cxnSp>
        <p:nvCxnSpPr>
          <p:cNvPr id="48" name="Straight Connector 47"/>
          <p:cNvCxnSpPr/>
          <p:nvPr/>
        </p:nvCxnSpPr>
        <p:spPr>
          <a:xfrm rot="5400000">
            <a:off x="1650206" y="19804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895600" y="1752602"/>
            <a:ext cx="322386" cy="4191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2895600" y="1752600"/>
            <a:ext cx="1066800" cy="5334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5400000">
            <a:off x="2439194" y="2795255"/>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2872448" y="2567648"/>
            <a:ext cx="381002" cy="457202"/>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3505200" y="2567450"/>
            <a:ext cx="533402" cy="480552"/>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65" name="Rectangle 64"/>
          <p:cNvSpPr/>
          <p:nvPr/>
        </p:nvSpPr>
        <p:spPr>
          <a:xfrm>
            <a:off x="5207000" y="2997200"/>
            <a:ext cx="2946400" cy="400110"/>
          </a:xfrm>
          <a:prstGeom prst="rect">
            <a:avLst/>
          </a:prstGeom>
        </p:spPr>
        <p:txBody>
          <a:bodyPr wrap="square">
            <a:spAutoFit/>
          </a:bodyPr>
          <a:lstStyle/>
          <a:p>
            <a:r>
              <a:rPr lang="en-US" sz="2000" dirty="0">
                <a:solidFill>
                  <a:srgbClr val="007E7E"/>
                </a:solidFill>
              </a:rPr>
              <a:t>Prime factorization</a:t>
            </a:r>
          </a:p>
        </p:txBody>
      </p:sp>
      <p:sp>
        <p:nvSpPr>
          <p:cNvPr id="68" name="Rectangle 67"/>
          <p:cNvSpPr/>
          <p:nvPr/>
        </p:nvSpPr>
        <p:spPr>
          <a:xfrm>
            <a:off x="5207000" y="3632200"/>
            <a:ext cx="2946400" cy="400110"/>
          </a:xfrm>
          <a:prstGeom prst="rect">
            <a:avLst/>
          </a:prstGeom>
        </p:spPr>
        <p:txBody>
          <a:bodyPr wrap="square">
            <a:spAutoFit/>
          </a:bodyPr>
          <a:lstStyle/>
          <a:p>
            <a:r>
              <a:rPr lang="en-US" sz="2000" dirty="0">
                <a:solidFill>
                  <a:srgbClr val="007E7E"/>
                </a:solidFill>
              </a:rPr>
              <a:t>Using exponents</a:t>
            </a:r>
          </a:p>
        </p:txBody>
      </p:sp>
      <p:cxnSp>
        <p:nvCxnSpPr>
          <p:cNvPr id="36" name="Straight Connector 35"/>
          <p:cNvCxnSpPr/>
          <p:nvPr/>
        </p:nvCxnSpPr>
        <p:spPr>
          <a:xfrm>
            <a:off x="4244048" y="2579225"/>
            <a:ext cx="533402" cy="480552"/>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28" grpId="0"/>
      <p:bldP spid="47" grpId="0"/>
      <p:bldP spid="65" grpId="0"/>
      <p:bldP spid="68"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27: </a:t>
            </a:r>
            <a:r>
              <a:rPr lang="en-US" dirty="0">
                <a:solidFill>
                  <a:schemeClr val="accent1"/>
                </a:solidFill>
                <a:latin typeface="+mn-lt"/>
              </a:rPr>
              <a:t>Finding the Prime Factorization of a Number (cont.)</a:t>
            </a:r>
          </a:p>
        </p:txBody>
      </p:sp>
      <p:sp>
        <p:nvSpPr>
          <p:cNvPr id="21507" name="Rectangle 3"/>
          <p:cNvSpPr>
            <a:spLocks noGrp="1"/>
          </p:cNvSpPr>
          <p:nvPr>
            <p:ph idx="1"/>
          </p:nvPr>
        </p:nvSpPr>
        <p:spPr>
          <a:xfrm>
            <a:off x="457200" y="1280160"/>
            <a:ext cx="8229600" cy="3672840"/>
          </a:xfrm>
          <a:prstGeom prst="rect">
            <a:avLst/>
          </a:prstGeom>
        </p:spPr>
        <p:txBody>
          <a:bodyPr>
            <a:normAutofit/>
          </a:bodyPr>
          <a:lstStyle/>
          <a:p>
            <a:pPr marL="457200" indent="-457200"/>
            <a:r>
              <a:rPr lang="en-US" i="0" dirty="0">
                <a:solidFill>
                  <a:schemeClr val="tx1"/>
                </a:solidFill>
                <a:latin typeface="+mn-lt"/>
              </a:rPr>
              <a:t>c.	</a:t>
            </a:r>
            <a:r>
              <a:rPr lang="en-US" dirty="0">
                <a:solidFill>
                  <a:srgbClr val="0000FF"/>
                </a:solidFill>
                <a:latin typeface="Calibri" pitchFamily="34" charset="0"/>
              </a:rPr>
              <a:t>294</a:t>
            </a:r>
            <a:r>
              <a:rPr lang="en-US" dirty="0">
                <a:latin typeface="Calibri" pitchFamily="34" charset="0"/>
              </a:rPr>
              <a:t> =</a:t>
            </a:r>
            <a:r>
              <a:rPr lang="en-US" dirty="0">
                <a:solidFill>
                  <a:srgbClr val="0000FF"/>
                </a:solidFill>
                <a:latin typeface="Calibri" pitchFamily="34" charset="0"/>
              </a:rPr>
              <a:t>  </a:t>
            </a:r>
            <a:r>
              <a:rPr lang="en-US" dirty="0">
                <a:solidFill>
                  <a:srgbClr val="00007E"/>
                </a:solidFill>
                <a:latin typeface="Calibri" pitchFamily="34" charset="0"/>
              </a:rPr>
              <a:t>2    ·   147</a:t>
            </a:r>
            <a:r>
              <a:rPr lang="en-US" dirty="0"/>
              <a:t>	</a:t>
            </a:r>
          </a:p>
          <a:p>
            <a:pPr marL="457200" indent="-457200">
              <a:lnSpc>
                <a:spcPct val="110000"/>
              </a:lnSpc>
            </a:pPr>
            <a:endParaRPr lang="en-US" dirty="0"/>
          </a:p>
          <a:p>
            <a:pPr marL="457200" indent="-457200"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r>
              <a:rPr lang="en-US" i="0" dirty="0">
                <a:solidFill>
                  <a:schemeClr val="tx1"/>
                </a:solidFill>
                <a:latin typeface="+mn-lt"/>
              </a:rPr>
              <a:t>					</a:t>
            </a:r>
          </a:p>
          <a:p>
            <a:pPr eaLnBrk="1" hangingPunct="1">
              <a:buFont typeface="Courier New" pitchFamily="49" charset="0"/>
              <a:buNone/>
            </a:pPr>
            <a:endParaRPr lang="en-US" b="1" i="0" dirty="0">
              <a:solidFill>
                <a:schemeClr val="tx1"/>
              </a:solidFill>
              <a:latin typeface="+mn-lt"/>
            </a:endParaRPr>
          </a:p>
        </p:txBody>
      </p:sp>
      <p:sp>
        <p:nvSpPr>
          <p:cNvPr id="7" name="Rectangle 6"/>
          <p:cNvSpPr/>
          <p:nvPr/>
        </p:nvSpPr>
        <p:spPr>
          <a:xfrm>
            <a:off x="1541705" y="3516987"/>
            <a:ext cx="3339376"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2  </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3    </a:t>
            </a:r>
            <a:r>
              <a:rPr lang="en-US" sz="2800" dirty="0">
                <a:solidFill>
                  <a:srgbClr val="FF0000"/>
                </a:solidFill>
                <a:latin typeface="Calibri" pitchFamily="34" charset="0"/>
                <a:sym typeface="Symbol"/>
              </a:rPr>
              <a:t>    7</a:t>
            </a:r>
            <a:r>
              <a:rPr lang="en-US" sz="2800" baseline="30000" dirty="0">
                <a:solidFill>
                  <a:srgbClr val="FF0000"/>
                </a:solidFill>
                <a:latin typeface="Calibri" pitchFamily="34" charset="0"/>
                <a:sym typeface="Symbol"/>
              </a:rPr>
              <a:t>2</a:t>
            </a:r>
            <a:r>
              <a:rPr lang="en-US" sz="2800" dirty="0">
                <a:solidFill>
                  <a:srgbClr val="FF0000"/>
                </a:solidFill>
                <a:latin typeface="Calibri" pitchFamily="34" charset="0"/>
              </a:rPr>
              <a:t>        </a:t>
            </a:r>
            <a:endParaRPr lang="en-US" sz="2800" dirty="0">
              <a:solidFill>
                <a:srgbClr val="FF0000"/>
              </a:solidFill>
            </a:endParaRPr>
          </a:p>
        </p:txBody>
      </p:sp>
      <p:sp>
        <p:nvSpPr>
          <p:cNvPr id="11" name="Rectangle 10"/>
          <p:cNvSpPr/>
          <p:nvPr/>
        </p:nvSpPr>
        <p:spPr>
          <a:xfrm>
            <a:off x="1525045" y="2090963"/>
            <a:ext cx="2746265"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49</a:t>
            </a:r>
          </a:p>
        </p:txBody>
      </p:sp>
      <p:sp>
        <p:nvSpPr>
          <p:cNvPr id="28" name="Rectangle 27"/>
          <p:cNvSpPr/>
          <p:nvPr/>
        </p:nvSpPr>
        <p:spPr>
          <a:xfrm>
            <a:off x="1526957" y="2922135"/>
            <a:ext cx="3326552"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3</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7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7</a:t>
            </a:r>
          </a:p>
        </p:txBody>
      </p:sp>
      <p:cxnSp>
        <p:nvCxnSpPr>
          <p:cNvPr id="32" name="Straight Connector 31"/>
          <p:cNvCxnSpPr/>
          <p:nvPr/>
        </p:nvCxnSpPr>
        <p:spPr>
          <a:xfrm rot="5400000">
            <a:off x="1802606" y="2758761"/>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47" name="Rectangle 46"/>
          <p:cNvSpPr/>
          <p:nvPr/>
        </p:nvSpPr>
        <p:spPr>
          <a:xfrm>
            <a:off x="4864100" y="1349514"/>
            <a:ext cx="3860800" cy="707886"/>
          </a:xfrm>
          <a:prstGeom prst="rect">
            <a:avLst/>
          </a:prstGeom>
        </p:spPr>
        <p:txBody>
          <a:bodyPr wrap="square">
            <a:spAutoFit/>
          </a:bodyPr>
          <a:lstStyle/>
          <a:p>
            <a:r>
              <a:rPr lang="en-US" sz="2000" dirty="0">
                <a:solidFill>
                  <a:srgbClr val="007E7E"/>
                </a:solidFill>
              </a:rPr>
              <a:t>2 is a factor because the units digit is even.	</a:t>
            </a:r>
          </a:p>
        </p:txBody>
      </p:sp>
      <p:cxnSp>
        <p:nvCxnSpPr>
          <p:cNvPr id="48" name="Straight Connector 47"/>
          <p:cNvCxnSpPr/>
          <p:nvPr/>
        </p:nvCxnSpPr>
        <p:spPr>
          <a:xfrm rot="5400000">
            <a:off x="1802606" y="1943912"/>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5400000">
            <a:off x="2704306" y="2758761"/>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65" name="Rectangle 64"/>
          <p:cNvSpPr/>
          <p:nvPr/>
        </p:nvSpPr>
        <p:spPr>
          <a:xfrm>
            <a:off x="4864100" y="2103736"/>
            <a:ext cx="4051300" cy="707886"/>
          </a:xfrm>
          <a:prstGeom prst="rect">
            <a:avLst/>
          </a:prstGeom>
        </p:spPr>
        <p:txBody>
          <a:bodyPr wrap="square">
            <a:spAutoFit/>
          </a:bodyPr>
          <a:lstStyle/>
          <a:p>
            <a:r>
              <a:rPr lang="en-US" sz="2000" dirty="0">
                <a:solidFill>
                  <a:srgbClr val="007E7E"/>
                </a:solidFill>
              </a:rPr>
              <a:t>3 is a factor of 147 because the sum </a:t>
            </a:r>
            <a:br>
              <a:rPr lang="en-US" sz="2000" dirty="0">
                <a:solidFill>
                  <a:srgbClr val="007E7E"/>
                </a:solidFill>
              </a:rPr>
            </a:br>
            <a:r>
              <a:rPr lang="en-US" sz="2000" dirty="0">
                <a:solidFill>
                  <a:srgbClr val="007E7E"/>
                </a:solidFill>
              </a:rPr>
              <a:t>of the digits is divisible by 3.</a:t>
            </a:r>
          </a:p>
        </p:txBody>
      </p:sp>
      <p:grpSp>
        <p:nvGrpSpPr>
          <p:cNvPr id="22" name="Group 21"/>
          <p:cNvGrpSpPr/>
          <p:nvPr/>
        </p:nvGrpSpPr>
        <p:grpSpPr>
          <a:xfrm>
            <a:off x="2945275" y="1727681"/>
            <a:ext cx="381000" cy="469901"/>
            <a:chOff x="2743200" y="2476499"/>
            <a:chExt cx="381000" cy="469901"/>
          </a:xfrm>
        </p:grpSpPr>
        <p:cxnSp>
          <p:nvCxnSpPr>
            <p:cNvPr id="53" name="Straight Connector 52"/>
            <p:cNvCxnSpPr/>
            <p:nvPr/>
          </p:nvCxnSpPr>
          <p:spPr>
            <a:xfrm rot="16200000" flipH="1">
              <a:off x="2724953" y="2494746"/>
              <a:ext cx="417494" cy="3810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2526506" y="27170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23" name="Group 22"/>
          <p:cNvGrpSpPr/>
          <p:nvPr/>
        </p:nvGrpSpPr>
        <p:grpSpPr>
          <a:xfrm>
            <a:off x="3860800" y="2530955"/>
            <a:ext cx="533400" cy="469901"/>
            <a:chOff x="2743200" y="2476499"/>
            <a:chExt cx="533400" cy="469901"/>
          </a:xfrm>
        </p:grpSpPr>
        <p:cxnSp>
          <p:nvCxnSpPr>
            <p:cNvPr id="24" name="Straight Connector 23"/>
            <p:cNvCxnSpPr/>
            <p:nvPr/>
          </p:nvCxnSpPr>
          <p:spPr>
            <a:xfrm>
              <a:off x="2743200" y="2476499"/>
              <a:ext cx="533400" cy="4191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5400000">
              <a:off x="2526506" y="27170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6" name="Rectangle 25"/>
          <p:cNvSpPr/>
          <p:nvPr/>
        </p:nvSpPr>
        <p:spPr>
          <a:xfrm>
            <a:off x="4864100" y="2967335"/>
            <a:ext cx="2667000" cy="400110"/>
          </a:xfrm>
          <a:prstGeom prst="rect">
            <a:avLst/>
          </a:prstGeom>
        </p:spPr>
        <p:txBody>
          <a:bodyPr wrap="square">
            <a:spAutoFit/>
          </a:bodyPr>
          <a:lstStyle/>
          <a:p>
            <a:r>
              <a:rPr lang="en-US" sz="2000" dirty="0">
                <a:solidFill>
                  <a:srgbClr val="007E7E"/>
                </a:solidFill>
              </a:rPr>
              <a:t>Prime factorization</a:t>
            </a:r>
          </a:p>
        </p:txBody>
      </p:sp>
      <p:sp>
        <p:nvSpPr>
          <p:cNvPr id="27" name="Rectangle 26"/>
          <p:cNvSpPr/>
          <p:nvPr/>
        </p:nvSpPr>
        <p:spPr>
          <a:xfrm>
            <a:off x="4864100" y="3551535"/>
            <a:ext cx="2286000" cy="400110"/>
          </a:xfrm>
          <a:prstGeom prst="rect">
            <a:avLst/>
          </a:prstGeom>
        </p:spPr>
        <p:txBody>
          <a:bodyPr wrap="square">
            <a:spAutoFit/>
          </a:bodyPr>
          <a:lstStyle/>
          <a:p>
            <a:r>
              <a:rPr lang="en-US" sz="2000" dirty="0">
                <a:solidFill>
                  <a:srgbClr val="007E7E"/>
                </a:solidFill>
              </a:rPr>
              <a:t>Using exponents</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28" grpId="0"/>
      <p:bldP spid="47" grpId="0"/>
      <p:bldP spid="65" grpId="0"/>
      <p:bldP spid="26" grpId="0"/>
      <p:bldP spid="27"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27: </a:t>
            </a:r>
            <a:r>
              <a:rPr lang="en-US" dirty="0">
                <a:solidFill>
                  <a:schemeClr val="accent1"/>
                </a:solidFill>
                <a:latin typeface="+mn-lt"/>
              </a:rPr>
              <a:t>Finding the Prime Factorization of a Number (cont.)</a:t>
            </a:r>
          </a:p>
        </p:txBody>
      </p:sp>
      <p:sp>
        <p:nvSpPr>
          <p:cNvPr id="21507" name="Rectangle 3"/>
          <p:cNvSpPr>
            <a:spLocks noGrp="1"/>
          </p:cNvSpPr>
          <p:nvPr>
            <p:ph idx="1"/>
          </p:nvPr>
        </p:nvSpPr>
        <p:spPr>
          <a:prstGeom prst="rect">
            <a:avLst/>
          </a:prstGeom>
        </p:spPr>
        <p:txBody>
          <a:bodyPr>
            <a:normAutofit/>
          </a:bodyPr>
          <a:lstStyle/>
          <a:p>
            <a:pPr eaLnBrk="1" hangingPunct="1">
              <a:lnSpc>
                <a:spcPct val="120000"/>
              </a:lnSpc>
              <a:spcBef>
                <a:spcPts val="672"/>
              </a:spcBef>
              <a:spcAft>
                <a:spcPts val="1200"/>
              </a:spcAft>
              <a:buFont typeface="Courier New" pitchFamily="49" charset="0"/>
              <a:buNone/>
            </a:pPr>
            <a:endParaRPr lang="en-US" b="1" i="0" dirty="0">
              <a:solidFill>
                <a:schemeClr val="tx1"/>
              </a:solidFill>
              <a:latin typeface="+mn-lt"/>
            </a:endParaRPr>
          </a:p>
          <a:p>
            <a:endParaRPr lang="en-US" dirty="0">
              <a:solidFill>
                <a:srgbClr val="FF0000"/>
              </a:solidFill>
              <a:latin typeface="Calibri" pitchFamily="34" charset="0"/>
            </a:endParaRPr>
          </a:p>
          <a:p>
            <a:r>
              <a:rPr lang="en-US" dirty="0">
                <a:solidFill>
                  <a:srgbClr val="FF0000"/>
                </a:solidFill>
                <a:latin typeface="Calibri" pitchFamily="34" charset="0"/>
              </a:rPr>
              <a:t>      </a:t>
            </a:r>
            <a:r>
              <a:rPr lang="en-US" dirty="0">
                <a:solidFill>
                  <a:srgbClr val="0000FF"/>
                </a:solidFill>
                <a:latin typeface="Calibri" pitchFamily="34" charset="0"/>
              </a:rPr>
              <a:t>294</a:t>
            </a:r>
            <a:r>
              <a:rPr lang="en-US" dirty="0">
                <a:latin typeface="Calibri" pitchFamily="34" charset="0"/>
              </a:rPr>
              <a:t> =</a:t>
            </a:r>
            <a:r>
              <a:rPr lang="en-US" dirty="0">
                <a:solidFill>
                  <a:srgbClr val="0000FF"/>
                </a:solidFill>
                <a:latin typeface="Calibri" pitchFamily="34" charset="0"/>
              </a:rPr>
              <a:t>  </a:t>
            </a:r>
            <a:r>
              <a:rPr lang="en-US" dirty="0">
                <a:solidFill>
                  <a:srgbClr val="00007E"/>
                </a:solidFill>
                <a:latin typeface="Calibri" pitchFamily="34" charset="0"/>
              </a:rPr>
              <a:t>6      ·      49</a:t>
            </a:r>
          </a:p>
          <a:p>
            <a:endParaRPr lang="en-US" b="1" i="0" dirty="0">
              <a:solidFill>
                <a:schemeClr val="tx1"/>
              </a:solidFill>
              <a:latin typeface="+mn-lt"/>
            </a:endParaRPr>
          </a:p>
        </p:txBody>
      </p:sp>
      <p:sp>
        <p:nvSpPr>
          <p:cNvPr id="47" name="Rectangle 46"/>
          <p:cNvSpPr/>
          <p:nvPr/>
        </p:nvSpPr>
        <p:spPr>
          <a:xfrm>
            <a:off x="457200" y="1280160"/>
            <a:ext cx="8153400" cy="954107"/>
          </a:xfrm>
          <a:prstGeom prst="rect">
            <a:avLst/>
          </a:prstGeom>
        </p:spPr>
        <p:txBody>
          <a:bodyPr wrap="square">
            <a:spAutoFit/>
          </a:bodyPr>
          <a:lstStyle/>
          <a:p>
            <a:r>
              <a:rPr lang="en-US" sz="2800" dirty="0"/>
              <a:t>If we begin with the product 294 = 6 ⋅ 49, we see that the prime factorization is the same.</a:t>
            </a:r>
            <a:endParaRPr lang="en-US" sz="2800" dirty="0">
              <a:solidFill>
                <a:srgbClr val="366092"/>
              </a:solidFill>
            </a:endParaRPr>
          </a:p>
        </p:txBody>
      </p:sp>
      <p:sp>
        <p:nvSpPr>
          <p:cNvPr id="21" name="Rectangle 20"/>
          <p:cNvSpPr/>
          <p:nvPr/>
        </p:nvSpPr>
        <p:spPr>
          <a:xfrm>
            <a:off x="1563145" y="3359356"/>
            <a:ext cx="2672526"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7    7</a:t>
            </a:r>
            <a:endParaRPr lang="en-US" sz="2800" dirty="0">
              <a:solidFill>
                <a:srgbClr val="00007E"/>
              </a:solidFill>
              <a:latin typeface="Calibri" pitchFamily="34" charset="0"/>
            </a:endParaRPr>
          </a:p>
        </p:txBody>
      </p:sp>
      <p:sp>
        <p:nvSpPr>
          <p:cNvPr id="22" name="Rectangle 21"/>
          <p:cNvSpPr/>
          <p:nvPr/>
        </p:nvSpPr>
        <p:spPr>
          <a:xfrm>
            <a:off x="1565057" y="3873500"/>
            <a:ext cx="2194832"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2</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3 </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7</a:t>
            </a:r>
            <a:r>
              <a:rPr lang="en-US" sz="2800" baseline="30000" dirty="0">
                <a:solidFill>
                  <a:srgbClr val="FF0000"/>
                </a:solidFill>
                <a:latin typeface="Calibri" pitchFamily="34" charset="0"/>
              </a:rPr>
              <a:t>2</a:t>
            </a:r>
            <a:endParaRPr lang="en-US" sz="2800" dirty="0">
              <a:solidFill>
                <a:srgbClr val="FF0000"/>
              </a:solidFill>
              <a:latin typeface="Calibri" pitchFamily="34" charset="0"/>
            </a:endParaRPr>
          </a:p>
        </p:txBody>
      </p:sp>
      <p:grpSp>
        <p:nvGrpSpPr>
          <p:cNvPr id="35" name="Group 34"/>
          <p:cNvGrpSpPr/>
          <p:nvPr/>
        </p:nvGrpSpPr>
        <p:grpSpPr>
          <a:xfrm>
            <a:off x="2044700" y="2971800"/>
            <a:ext cx="622300" cy="469900"/>
            <a:chOff x="2044700" y="3492500"/>
            <a:chExt cx="622300" cy="469900"/>
          </a:xfrm>
        </p:grpSpPr>
        <p:cxnSp>
          <p:nvCxnSpPr>
            <p:cNvPr id="29" name="Straight Connector 28"/>
            <p:cNvCxnSpPr/>
            <p:nvPr/>
          </p:nvCxnSpPr>
          <p:spPr>
            <a:xfrm>
              <a:off x="2044700" y="3505199"/>
              <a:ext cx="622300" cy="4572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5400000">
              <a:off x="1828006" y="37203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36" name="Group 35"/>
          <p:cNvGrpSpPr/>
          <p:nvPr/>
        </p:nvGrpSpPr>
        <p:grpSpPr>
          <a:xfrm>
            <a:off x="3403600" y="2971800"/>
            <a:ext cx="558800" cy="469900"/>
            <a:chOff x="2044700" y="3492500"/>
            <a:chExt cx="558800" cy="469900"/>
          </a:xfrm>
        </p:grpSpPr>
        <p:cxnSp>
          <p:nvCxnSpPr>
            <p:cNvPr id="37" name="Straight Connector 36"/>
            <p:cNvCxnSpPr/>
            <p:nvPr/>
          </p:nvCxnSpPr>
          <p:spPr>
            <a:xfrm>
              <a:off x="2044700" y="3505199"/>
              <a:ext cx="558800" cy="4572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a:off x="1828006" y="37203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latin typeface="+mn-lt"/>
              </a:rPr>
              <a:t>Completion Example 28: </a:t>
            </a:r>
            <a:r>
              <a:rPr lang="en-US" dirty="0">
                <a:solidFill>
                  <a:schemeClr val="accent1"/>
                </a:solidFill>
                <a:latin typeface="+mn-lt"/>
              </a:rPr>
              <a:t>Finding the Prime Factorization of a Number</a:t>
            </a:r>
          </a:p>
        </p:txBody>
      </p:sp>
      <p:sp>
        <p:nvSpPr>
          <p:cNvPr id="22531" name="Rectangle 3"/>
          <p:cNvSpPr>
            <a:spLocks noGrp="1"/>
          </p:cNvSpPr>
          <p:nvPr>
            <p:ph idx="1"/>
          </p:nvPr>
        </p:nvSpPr>
        <p:spPr>
          <a:xfrm>
            <a:off x="457200" y="1280160"/>
            <a:ext cx="8229600" cy="3293209"/>
          </a:xfrm>
          <a:prstGeom prst="rect">
            <a:avLst/>
          </a:prstGeom>
        </p:spPr>
        <p:txBody>
          <a:bodyPr wrap="square">
            <a:spAutoFit/>
          </a:bodyPr>
          <a:lstStyle/>
          <a:p>
            <a:r>
              <a:rPr lang="en-US" dirty="0">
                <a:solidFill>
                  <a:schemeClr val="tx1"/>
                </a:solidFill>
              </a:rPr>
              <a:t>Find the prime factorization of each number.</a:t>
            </a:r>
          </a:p>
          <a:p>
            <a:pPr marL="514350" indent="-514350">
              <a:buAutoNum type="alphaLcPeriod"/>
            </a:pPr>
            <a:r>
              <a:rPr lang="en-US" dirty="0">
                <a:solidFill>
                  <a:schemeClr val="tx1"/>
                </a:solidFill>
              </a:rPr>
              <a:t> </a:t>
            </a:r>
            <a:r>
              <a:rPr lang="en-US" dirty="0">
                <a:solidFill>
                  <a:srgbClr val="0000FF"/>
                </a:solidFill>
              </a:rPr>
              <a:t>60</a:t>
            </a:r>
          </a:p>
          <a:p>
            <a:pPr marL="514350" indent="-514350">
              <a:buAutoNum type="alphaLcPeriod"/>
            </a:pPr>
            <a:r>
              <a:rPr lang="en-US" dirty="0">
                <a:solidFill>
                  <a:schemeClr val="tx1"/>
                </a:solidFill>
              </a:rPr>
              <a:t> </a:t>
            </a:r>
            <a:r>
              <a:rPr lang="en-US" dirty="0">
                <a:solidFill>
                  <a:srgbClr val="0000FF"/>
                </a:solidFill>
              </a:rPr>
              <a:t>308</a:t>
            </a:r>
          </a:p>
          <a:p>
            <a:pPr marL="457200" indent="-457200"/>
            <a:endParaRPr lang="en-US" sz="1000" dirty="0">
              <a:solidFill>
                <a:srgbClr val="0000FF"/>
              </a:solidFill>
            </a:endParaRPr>
          </a:p>
          <a:p>
            <a:r>
              <a:rPr lang="en-US" b="1" i="0" dirty="0">
                <a:solidFill>
                  <a:schemeClr val="tx1"/>
                </a:solidFill>
                <a:latin typeface="+mn-lt"/>
              </a:rPr>
              <a:t>Solution</a:t>
            </a:r>
          </a:p>
          <a:p>
            <a:pPr marL="457200" indent="-457200"/>
            <a:r>
              <a:rPr lang="en-US" dirty="0">
                <a:solidFill>
                  <a:schemeClr val="tx1"/>
                </a:solidFill>
              </a:rPr>
              <a:t>a.	</a:t>
            </a:r>
          </a:p>
          <a:p>
            <a:pPr marL="457200" indent="-457200"/>
            <a:r>
              <a:rPr lang="en-US" dirty="0">
                <a:solidFill>
                  <a:schemeClr val="tx1"/>
                </a:solidFill>
              </a:rPr>
              <a:t>		</a:t>
            </a:r>
            <a:endParaRPr lang="en-US" i="0" dirty="0">
              <a:solidFill>
                <a:schemeClr val="tx1"/>
              </a:solidFill>
              <a:latin typeface="+mn-lt"/>
            </a:endParaRPr>
          </a:p>
        </p:txBody>
      </p:sp>
      <p:sp>
        <p:nvSpPr>
          <p:cNvPr id="9" name="Rectangle 8"/>
          <p:cNvSpPr/>
          <p:nvPr/>
        </p:nvSpPr>
        <p:spPr>
          <a:xfrm>
            <a:off x="914400" y="3531466"/>
            <a:ext cx="3829895" cy="523220"/>
          </a:xfrm>
          <a:prstGeom prst="rect">
            <a:avLst/>
          </a:prstGeom>
        </p:spPr>
        <p:txBody>
          <a:bodyPr wrap="none">
            <a:spAutoFit/>
          </a:bodyPr>
          <a:lstStyle/>
          <a:p>
            <a:r>
              <a:rPr lang="en-US" sz="2800" dirty="0">
                <a:solidFill>
                  <a:srgbClr val="0000FF"/>
                </a:solidFill>
                <a:latin typeface="Calibri" pitchFamily="34" charset="0"/>
              </a:rPr>
              <a:t>60</a:t>
            </a:r>
            <a:r>
              <a:rPr lang="en-US" sz="2800" dirty="0">
                <a:latin typeface="Calibri" pitchFamily="34" charset="0"/>
              </a:rPr>
              <a:t>   =         </a:t>
            </a:r>
            <a:r>
              <a:rPr lang="en-US" sz="2800" dirty="0">
                <a:solidFill>
                  <a:srgbClr val="00007E"/>
                </a:solidFill>
                <a:latin typeface="Calibri" pitchFamily="34" charset="0"/>
              </a:rPr>
              <a:t>6         </a:t>
            </a:r>
            <a:r>
              <a:rPr lang="en-US" sz="2800" dirty="0">
                <a:solidFill>
                  <a:srgbClr val="00007E"/>
                </a:solidFill>
                <a:latin typeface="Calibri" pitchFamily="34" charset="0"/>
                <a:sym typeface="Symbol"/>
              </a:rPr>
              <a:t></a:t>
            </a:r>
            <a:r>
              <a:rPr lang="en-US" sz="2800" dirty="0">
                <a:solidFill>
                  <a:srgbClr val="000099"/>
                </a:solidFill>
                <a:latin typeface="Calibri" pitchFamily="34" charset="0"/>
                <a:sym typeface="Symbol"/>
              </a:rPr>
              <a:t>       ___</a:t>
            </a:r>
            <a:endParaRPr lang="en-US" sz="2800" dirty="0">
              <a:solidFill>
                <a:srgbClr val="000099"/>
              </a:solidFill>
            </a:endParaRPr>
          </a:p>
        </p:txBody>
      </p:sp>
      <p:sp>
        <p:nvSpPr>
          <p:cNvPr id="11" name="Rectangle 10"/>
          <p:cNvSpPr/>
          <p:nvPr/>
        </p:nvSpPr>
        <p:spPr>
          <a:xfrm>
            <a:off x="1511300" y="4353580"/>
            <a:ext cx="3679212" cy="523220"/>
          </a:xfrm>
          <a:prstGeom prst="rect">
            <a:avLst/>
          </a:prstGeom>
        </p:spPr>
        <p:txBody>
          <a:bodyPr wrap="none">
            <a:spAutoFit/>
          </a:bodyPr>
          <a:lstStyle/>
          <a:p>
            <a:r>
              <a:rPr lang="en-US" sz="2800">
                <a:solidFill>
                  <a:srgbClr val="00007E"/>
                </a:solidFill>
                <a:latin typeface="Calibri" pitchFamily="34" charset="0"/>
              </a:rPr>
              <a:t>=  2</a:t>
            </a:r>
            <a:r>
              <a:rPr lang="en-US" sz="2800">
                <a:solidFill>
                  <a:srgbClr val="00007E"/>
                </a:solidFill>
                <a:latin typeface="Calibri" pitchFamily="34" charset="0"/>
                <a:sym typeface="Symbol"/>
              </a:rPr>
              <a:t>          3   </a:t>
            </a:r>
            <a:r>
              <a:rPr lang="en-US" sz="2800">
                <a:solidFill>
                  <a:srgbClr val="002060"/>
                </a:solidFill>
                <a:latin typeface="Calibri" pitchFamily="34" charset="0"/>
                <a:sym typeface="Symbol"/>
              </a:rPr>
              <a:t>   __   </a:t>
            </a:r>
            <a:r>
              <a:rPr lang="en-US" sz="2800">
                <a:solidFill>
                  <a:srgbClr val="000099"/>
                </a:solidFill>
                <a:latin typeface="Calibri" pitchFamily="34" charset="0"/>
                <a:sym typeface="Symbol"/>
              </a:rPr>
              <a:t>   __</a:t>
            </a:r>
            <a:endParaRPr lang="en-US" sz="2800" dirty="0">
              <a:solidFill>
                <a:srgbClr val="002060"/>
              </a:solidFill>
            </a:endParaRPr>
          </a:p>
        </p:txBody>
      </p:sp>
      <p:grpSp>
        <p:nvGrpSpPr>
          <p:cNvPr id="26" name="Group 25"/>
          <p:cNvGrpSpPr/>
          <p:nvPr/>
        </p:nvGrpSpPr>
        <p:grpSpPr>
          <a:xfrm>
            <a:off x="2354580" y="4013200"/>
            <a:ext cx="525216" cy="387145"/>
            <a:chOff x="6820793" y="4375356"/>
            <a:chExt cx="525216" cy="387145"/>
          </a:xfrm>
        </p:grpSpPr>
        <p:cxnSp>
          <p:nvCxnSpPr>
            <p:cNvPr id="22" name="Straight Connector 21"/>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8" name="Rectangle 27"/>
          <p:cNvSpPr/>
          <p:nvPr/>
        </p:nvSpPr>
        <p:spPr>
          <a:xfrm>
            <a:off x="1511300" y="4963180"/>
            <a:ext cx="3218177" cy="523220"/>
          </a:xfrm>
          <a:prstGeom prst="rect">
            <a:avLst/>
          </a:prstGeom>
        </p:spPr>
        <p:txBody>
          <a:bodyPr wrap="square">
            <a:spAutoFit/>
          </a:bodyPr>
          <a:lstStyle/>
          <a:p>
            <a:r>
              <a:rPr lang="en-US" sz="2800" dirty="0">
                <a:latin typeface="Calibri" pitchFamily="34" charset="0"/>
              </a:rPr>
              <a:t>=  _____________</a:t>
            </a:r>
            <a:endParaRPr lang="en-US" sz="2800" dirty="0">
              <a:solidFill>
                <a:srgbClr val="002060"/>
              </a:solidFill>
            </a:endParaRPr>
          </a:p>
        </p:txBody>
      </p:sp>
      <p:sp>
        <p:nvSpPr>
          <p:cNvPr id="27" name="Rectangle 26"/>
          <p:cNvSpPr/>
          <p:nvPr/>
        </p:nvSpPr>
        <p:spPr>
          <a:xfrm>
            <a:off x="5410200" y="4375090"/>
            <a:ext cx="2590800" cy="400110"/>
          </a:xfrm>
          <a:prstGeom prst="rect">
            <a:avLst/>
          </a:prstGeom>
        </p:spPr>
        <p:txBody>
          <a:bodyPr wrap="square">
            <a:spAutoFit/>
          </a:bodyPr>
          <a:lstStyle/>
          <a:p>
            <a:r>
              <a:rPr lang="en-US" sz="2000" dirty="0">
                <a:solidFill>
                  <a:srgbClr val="007E7E"/>
                </a:solidFill>
              </a:rPr>
              <a:t>Prime factorization</a:t>
            </a:r>
          </a:p>
        </p:txBody>
      </p:sp>
      <p:sp>
        <p:nvSpPr>
          <p:cNvPr id="32" name="Rectangle 31"/>
          <p:cNvSpPr/>
          <p:nvPr/>
        </p:nvSpPr>
        <p:spPr>
          <a:xfrm>
            <a:off x="5410200" y="4991100"/>
            <a:ext cx="2235200" cy="400110"/>
          </a:xfrm>
          <a:prstGeom prst="rect">
            <a:avLst/>
          </a:prstGeom>
        </p:spPr>
        <p:txBody>
          <a:bodyPr wrap="square">
            <a:spAutoFit/>
          </a:bodyPr>
          <a:lstStyle/>
          <a:p>
            <a:r>
              <a:rPr lang="en-US" sz="2000" dirty="0">
                <a:solidFill>
                  <a:srgbClr val="007E7E"/>
                </a:solidFill>
              </a:rPr>
              <a:t>Using exponents	</a:t>
            </a:r>
          </a:p>
        </p:txBody>
      </p:sp>
      <p:grpSp>
        <p:nvGrpSpPr>
          <p:cNvPr id="13" name="Group 12"/>
          <p:cNvGrpSpPr/>
          <p:nvPr/>
        </p:nvGrpSpPr>
        <p:grpSpPr>
          <a:xfrm>
            <a:off x="4138224" y="4013200"/>
            <a:ext cx="525216" cy="387145"/>
            <a:chOff x="6820793" y="4375356"/>
            <a:chExt cx="525216" cy="387145"/>
          </a:xfrm>
        </p:grpSpPr>
        <p:cxnSp>
          <p:nvCxnSpPr>
            <p:cNvPr id="14" name="Straight Connector 13"/>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0" name="Rectangle 19"/>
          <p:cNvSpPr/>
          <p:nvPr/>
        </p:nvSpPr>
        <p:spPr>
          <a:xfrm>
            <a:off x="4057650" y="3505200"/>
            <a:ext cx="550151" cy="523220"/>
          </a:xfrm>
          <a:prstGeom prst="rect">
            <a:avLst/>
          </a:prstGeom>
        </p:spPr>
        <p:txBody>
          <a:bodyPr wrap="none">
            <a:spAutoFit/>
          </a:bodyPr>
          <a:lstStyle/>
          <a:p>
            <a:r>
              <a:rPr lang="en-US" sz="2800" dirty="0">
                <a:solidFill>
                  <a:srgbClr val="FF0000"/>
                </a:solidFill>
                <a:latin typeface="Calibri" pitchFamily="34" charset="0"/>
              </a:rPr>
              <a:t>10</a:t>
            </a:r>
            <a:endParaRPr lang="en-US" sz="2800" dirty="0"/>
          </a:p>
        </p:txBody>
      </p:sp>
      <p:sp>
        <p:nvSpPr>
          <p:cNvPr id="21" name="Rectangle 20"/>
          <p:cNvSpPr/>
          <p:nvPr/>
        </p:nvSpPr>
        <p:spPr>
          <a:xfrm>
            <a:off x="3762375" y="4343400"/>
            <a:ext cx="367408" cy="523220"/>
          </a:xfrm>
          <a:prstGeom prst="rect">
            <a:avLst/>
          </a:prstGeom>
        </p:spPr>
        <p:txBody>
          <a:bodyPr wrap="none">
            <a:spAutoFit/>
          </a:bodyPr>
          <a:lstStyle/>
          <a:p>
            <a:r>
              <a:rPr lang="en-US" sz="2800" dirty="0">
                <a:solidFill>
                  <a:srgbClr val="FF0000"/>
                </a:solidFill>
                <a:latin typeface="Calibri" pitchFamily="34" charset="0"/>
                <a:sym typeface="Symbol"/>
              </a:rPr>
              <a:t>2</a:t>
            </a:r>
            <a:endParaRPr lang="en-US" sz="2800" dirty="0"/>
          </a:p>
        </p:txBody>
      </p:sp>
      <p:sp>
        <p:nvSpPr>
          <p:cNvPr id="24" name="Rectangle 23"/>
          <p:cNvSpPr/>
          <p:nvPr/>
        </p:nvSpPr>
        <p:spPr>
          <a:xfrm>
            <a:off x="4686300" y="4343400"/>
            <a:ext cx="367408" cy="523220"/>
          </a:xfrm>
          <a:prstGeom prst="rect">
            <a:avLst/>
          </a:prstGeom>
        </p:spPr>
        <p:txBody>
          <a:bodyPr wrap="none">
            <a:spAutoFit/>
          </a:bodyPr>
          <a:lstStyle/>
          <a:p>
            <a:r>
              <a:rPr lang="en-US" sz="2800" dirty="0">
                <a:solidFill>
                  <a:srgbClr val="FF0000"/>
                </a:solidFill>
                <a:latin typeface="Calibri" pitchFamily="34" charset="0"/>
                <a:sym typeface="Symbol"/>
              </a:rPr>
              <a:t>5</a:t>
            </a:r>
            <a:endParaRPr lang="en-US" sz="2800" dirty="0"/>
          </a:p>
        </p:txBody>
      </p:sp>
      <p:sp>
        <p:nvSpPr>
          <p:cNvPr id="25" name="Rectangle 24"/>
          <p:cNvSpPr/>
          <p:nvPr/>
        </p:nvSpPr>
        <p:spPr>
          <a:xfrm>
            <a:off x="2286000" y="4953000"/>
            <a:ext cx="1527982" cy="523220"/>
          </a:xfrm>
          <a:prstGeom prst="rect">
            <a:avLst/>
          </a:prstGeom>
        </p:spPr>
        <p:txBody>
          <a:bodyPr wrap="none">
            <a:spAutoFit/>
          </a:bodyPr>
          <a:lstStyle/>
          <a:p>
            <a:r>
              <a:rPr lang="en-US" sz="2800" dirty="0">
                <a:solidFill>
                  <a:srgbClr val="FF0000"/>
                </a:solidFill>
              </a:rPr>
              <a:t>2</a:t>
            </a:r>
            <a:r>
              <a:rPr lang="en-US" sz="2800" baseline="30000" dirty="0">
                <a:solidFill>
                  <a:srgbClr val="FF0000"/>
                </a:solidFill>
              </a:rPr>
              <a:t>2</a:t>
            </a:r>
            <a:r>
              <a:rPr lang="en-US" sz="2800" dirty="0">
                <a:solidFill>
                  <a:srgbClr val="FF0000"/>
                </a:solidFill>
              </a:rPr>
              <a:t>  ·  3 · 5</a:t>
            </a:r>
            <a:endParaRPr lang="en-US" sz="2800"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4" grpId="0"/>
      <p:bldP spid="25"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latin typeface="+mn-lt"/>
              </a:rPr>
              <a:t>Completion Example 28: </a:t>
            </a:r>
            <a:r>
              <a:rPr lang="en-US" dirty="0">
                <a:solidFill>
                  <a:schemeClr val="accent1"/>
                </a:solidFill>
                <a:latin typeface="+mn-lt"/>
              </a:rPr>
              <a:t>Finding the Prime Factorization of a Number (cont.)</a:t>
            </a:r>
          </a:p>
        </p:txBody>
      </p:sp>
      <p:sp>
        <p:nvSpPr>
          <p:cNvPr id="22531" name="Rectangle 3"/>
          <p:cNvSpPr>
            <a:spLocks noGrp="1"/>
          </p:cNvSpPr>
          <p:nvPr>
            <p:ph idx="1"/>
          </p:nvPr>
        </p:nvSpPr>
        <p:spPr>
          <a:xfrm>
            <a:off x="457200" y="1280160"/>
            <a:ext cx="8229600" cy="1040285"/>
          </a:xfrm>
          <a:prstGeom prst="rect">
            <a:avLst/>
          </a:prstGeom>
        </p:spPr>
        <p:txBody>
          <a:bodyPr wrap="square">
            <a:spAutoFit/>
          </a:bodyPr>
          <a:lstStyle/>
          <a:p>
            <a:pPr marL="457200" indent="-457200"/>
            <a:r>
              <a:rPr lang="en-US" dirty="0">
                <a:solidFill>
                  <a:schemeClr val="tx1"/>
                </a:solidFill>
              </a:rPr>
              <a:t>b.	</a:t>
            </a:r>
          </a:p>
          <a:p>
            <a:pPr marL="457200" indent="-457200"/>
            <a:r>
              <a:rPr lang="en-US" dirty="0">
                <a:solidFill>
                  <a:schemeClr val="tx1"/>
                </a:solidFill>
              </a:rPr>
              <a:t>		</a:t>
            </a:r>
            <a:endParaRPr lang="en-US" i="0" dirty="0">
              <a:solidFill>
                <a:schemeClr val="tx1"/>
              </a:solidFill>
              <a:latin typeface="+mn-lt"/>
            </a:endParaRPr>
          </a:p>
        </p:txBody>
      </p:sp>
      <p:sp>
        <p:nvSpPr>
          <p:cNvPr id="9" name="Rectangle 8"/>
          <p:cNvSpPr/>
          <p:nvPr/>
        </p:nvSpPr>
        <p:spPr>
          <a:xfrm>
            <a:off x="914400" y="1295400"/>
            <a:ext cx="4094391" cy="523220"/>
          </a:xfrm>
          <a:prstGeom prst="rect">
            <a:avLst/>
          </a:prstGeom>
        </p:spPr>
        <p:txBody>
          <a:bodyPr wrap="none">
            <a:spAutoFit/>
          </a:bodyPr>
          <a:lstStyle/>
          <a:p>
            <a:r>
              <a:rPr lang="en-US" sz="2800" dirty="0">
                <a:solidFill>
                  <a:srgbClr val="0000FF"/>
                </a:solidFill>
                <a:latin typeface="Calibri" pitchFamily="34" charset="0"/>
              </a:rPr>
              <a:t>308</a:t>
            </a:r>
            <a:r>
              <a:rPr lang="en-US" sz="2800" dirty="0">
                <a:latin typeface="Calibri" pitchFamily="34" charset="0"/>
              </a:rPr>
              <a:t>   =         </a:t>
            </a:r>
            <a:r>
              <a:rPr lang="en-US" sz="2800" dirty="0">
                <a:solidFill>
                  <a:srgbClr val="00007E"/>
                </a:solidFill>
                <a:latin typeface="Calibri" pitchFamily="34" charset="0"/>
              </a:rPr>
              <a:t>4         </a:t>
            </a:r>
            <a:r>
              <a:rPr lang="en-US" sz="2800" dirty="0">
                <a:solidFill>
                  <a:srgbClr val="00007E"/>
                </a:solidFill>
                <a:latin typeface="Calibri" pitchFamily="34" charset="0"/>
                <a:sym typeface="Symbol"/>
              </a:rPr>
              <a:t>        ___</a:t>
            </a:r>
            <a:endParaRPr lang="en-US" sz="2800" dirty="0">
              <a:solidFill>
                <a:srgbClr val="000099"/>
              </a:solidFill>
            </a:endParaRPr>
          </a:p>
        </p:txBody>
      </p:sp>
      <p:sp>
        <p:nvSpPr>
          <p:cNvPr id="11" name="Rectangle 10"/>
          <p:cNvSpPr/>
          <p:nvPr/>
        </p:nvSpPr>
        <p:spPr>
          <a:xfrm>
            <a:off x="1701800" y="2143780"/>
            <a:ext cx="3860352" cy="523220"/>
          </a:xfrm>
          <a:prstGeom prst="rect">
            <a:avLst/>
          </a:prstGeom>
        </p:spPr>
        <p:txBody>
          <a:bodyPr wrap="none">
            <a:spAutoFit/>
          </a:bodyPr>
          <a:lstStyle/>
          <a:p>
            <a:r>
              <a:rPr lang="en-US" sz="2800" dirty="0">
                <a:latin typeface="Calibri" pitchFamily="34" charset="0"/>
              </a:rPr>
              <a:t>= __         __      __      ___ </a:t>
            </a:r>
            <a:endParaRPr lang="en-US" sz="2800" dirty="0">
              <a:solidFill>
                <a:srgbClr val="002060"/>
              </a:solidFill>
            </a:endParaRPr>
          </a:p>
        </p:txBody>
      </p:sp>
      <p:grpSp>
        <p:nvGrpSpPr>
          <p:cNvPr id="2" name="Group 25"/>
          <p:cNvGrpSpPr/>
          <p:nvPr/>
        </p:nvGrpSpPr>
        <p:grpSpPr>
          <a:xfrm>
            <a:off x="2548184" y="1816100"/>
            <a:ext cx="525216" cy="387145"/>
            <a:chOff x="6820793" y="4375356"/>
            <a:chExt cx="525216" cy="387145"/>
          </a:xfrm>
        </p:grpSpPr>
        <p:cxnSp>
          <p:nvCxnSpPr>
            <p:cNvPr id="22" name="Straight Connector 21"/>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8" name="Rectangle 27"/>
          <p:cNvSpPr/>
          <p:nvPr/>
        </p:nvSpPr>
        <p:spPr>
          <a:xfrm>
            <a:off x="1701800" y="2766080"/>
            <a:ext cx="3218177" cy="523220"/>
          </a:xfrm>
          <a:prstGeom prst="rect">
            <a:avLst/>
          </a:prstGeom>
        </p:spPr>
        <p:txBody>
          <a:bodyPr wrap="square">
            <a:spAutoFit/>
          </a:bodyPr>
          <a:lstStyle/>
          <a:p>
            <a:r>
              <a:rPr lang="en-US" sz="2800" dirty="0">
                <a:latin typeface="Calibri" pitchFamily="34" charset="0"/>
              </a:rPr>
              <a:t>=  ______________</a:t>
            </a:r>
            <a:endParaRPr lang="en-US" sz="2800" dirty="0">
              <a:solidFill>
                <a:srgbClr val="002060"/>
              </a:solidFill>
            </a:endParaRPr>
          </a:p>
        </p:txBody>
      </p:sp>
      <p:sp>
        <p:nvSpPr>
          <p:cNvPr id="27" name="Rectangle 26"/>
          <p:cNvSpPr/>
          <p:nvPr/>
        </p:nvSpPr>
        <p:spPr>
          <a:xfrm>
            <a:off x="5600700" y="2177990"/>
            <a:ext cx="2590800" cy="400110"/>
          </a:xfrm>
          <a:prstGeom prst="rect">
            <a:avLst/>
          </a:prstGeom>
        </p:spPr>
        <p:txBody>
          <a:bodyPr wrap="square">
            <a:spAutoFit/>
          </a:bodyPr>
          <a:lstStyle/>
          <a:p>
            <a:r>
              <a:rPr lang="en-US" sz="2000" dirty="0">
                <a:solidFill>
                  <a:srgbClr val="007E7E"/>
                </a:solidFill>
              </a:rPr>
              <a:t>Prime factorization</a:t>
            </a:r>
          </a:p>
        </p:txBody>
      </p:sp>
      <p:sp>
        <p:nvSpPr>
          <p:cNvPr id="32" name="Rectangle 31"/>
          <p:cNvSpPr/>
          <p:nvPr/>
        </p:nvSpPr>
        <p:spPr>
          <a:xfrm>
            <a:off x="5600700" y="2794000"/>
            <a:ext cx="2235200" cy="400110"/>
          </a:xfrm>
          <a:prstGeom prst="rect">
            <a:avLst/>
          </a:prstGeom>
        </p:spPr>
        <p:txBody>
          <a:bodyPr wrap="square">
            <a:spAutoFit/>
          </a:bodyPr>
          <a:lstStyle/>
          <a:p>
            <a:r>
              <a:rPr lang="en-US" sz="2000" dirty="0">
                <a:solidFill>
                  <a:srgbClr val="007E7E"/>
                </a:solidFill>
              </a:rPr>
              <a:t>Using exponents	</a:t>
            </a:r>
          </a:p>
        </p:txBody>
      </p:sp>
      <p:grpSp>
        <p:nvGrpSpPr>
          <p:cNvPr id="3" name="Group 12"/>
          <p:cNvGrpSpPr/>
          <p:nvPr/>
        </p:nvGrpSpPr>
        <p:grpSpPr>
          <a:xfrm>
            <a:off x="4343400" y="1816100"/>
            <a:ext cx="525216" cy="387145"/>
            <a:chOff x="6820793" y="4375356"/>
            <a:chExt cx="525216" cy="387145"/>
          </a:xfrm>
        </p:grpSpPr>
        <p:cxnSp>
          <p:nvCxnSpPr>
            <p:cNvPr id="14" name="Straight Connector 13"/>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4" name="Rectangle 23"/>
          <p:cNvSpPr/>
          <p:nvPr/>
        </p:nvSpPr>
        <p:spPr>
          <a:xfrm>
            <a:off x="4324350" y="1295400"/>
            <a:ext cx="550151" cy="523220"/>
          </a:xfrm>
          <a:prstGeom prst="rect">
            <a:avLst/>
          </a:prstGeom>
        </p:spPr>
        <p:txBody>
          <a:bodyPr wrap="none">
            <a:spAutoFit/>
          </a:bodyPr>
          <a:lstStyle/>
          <a:p>
            <a:r>
              <a:rPr lang="en-US" sz="2800" dirty="0">
                <a:solidFill>
                  <a:srgbClr val="FF0000"/>
                </a:solidFill>
                <a:latin typeface="Calibri" pitchFamily="34" charset="0"/>
              </a:rPr>
              <a:t>77</a:t>
            </a:r>
            <a:endParaRPr lang="en-US" sz="2800" dirty="0"/>
          </a:p>
        </p:txBody>
      </p:sp>
      <p:sp>
        <p:nvSpPr>
          <p:cNvPr id="25" name="Rectangle 24"/>
          <p:cNvSpPr/>
          <p:nvPr/>
        </p:nvSpPr>
        <p:spPr>
          <a:xfrm>
            <a:off x="2009775" y="2133600"/>
            <a:ext cx="3411511" cy="523220"/>
          </a:xfrm>
          <a:prstGeom prst="rect">
            <a:avLst/>
          </a:prstGeom>
        </p:spPr>
        <p:txBody>
          <a:bodyPr wrap="none">
            <a:spAutoFit/>
          </a:bodyPr>
          <a:lstStyle/>
          <a:p>
            <a:r>
              <a:rPr lang="en-US" sz="2800" dirty="0">
                <a:solidFill>
                  <a:srgbClr val="FF0000"/>
                </a:solidFill>
                <a:latin typeface="Calibri" pitchFamily="34" charset="0"/>
              </a:rPr>
              <a:t>2</a:t>
            </a:r>
            <a:r>
              <a:rPr lang="en-US" sz="2800" dirty="0">
                <a:solidFill>
                  <a:srgbClr val="002060"/>
                </a:solidFill>
                <a:latin typeface="Calibri" pitchFamily="34" charset="0"/>
                <a:sym typeface="Symbol"/>
              </a:rPr>
              <a:t>          </a:t>
            </a:r>
            <a:r>
              <a:rPr lang="en-US" sz="2800" dirty="0">
                <a:solidFill>
                  <a:srgbClr val="FF0000"/>
                </a:solidFill>
                <a:latin typeface="Calibri" pitchFamily="34" charset="0"/>
                <a:sym typeface="Symbol"/>
              </a:rPr>
              <a:t>2</a:t>
            </a:r>
            <a:r>
              <a:rPr lang="en-US" sz="2800" dirty="0">
                <a:solidFill>
                  <a:srgbClr val="002060"/>
                </a:solidFill>
                <a:latin typeface="Calibri" pitchFamily="34" charset="0"/>
                <a:sym typeface="Symbol"/>
              </a:rPr>
              <a:t>       </a:t>
            </a:r>
            <a:r>
              <a:rPr lang="en-US" sz="2800" dirty="0">
                <a:solidFill>
                  <a:srgbClr val="FF0000"/>
                </a:solidFill>
                <a:latin typeface="Calibri" pitchFamily="34" charset="0"/>
                <a:sym typeface="Symbol"/>
              </a:rPr>
              <a:t>7</a:t>
            </a:r>
            <a:r>
              <a:rPr lang="en-US" sz="2800" dirty="0">
                <a:solidFill>
                  <a:srgbClr val="002060"/>
                </a:solidFill>
                <a:latin typeface="Calibri" pitchFamily="34" charset="0"/>
                <a:sym typeface="Symbol"/>
              </a:rPr>
              <a:t>    </a:t>
            </a:r>
            <a:r>
              <a:rPr lang="en-US" sz="2800" dirty="0">
                <a:solidFill>
                  <a:srgbClr val="000099"/>
                </a:solidFill>
                <a:latin typeface="Calibri" pitchFamily="34" charset="0"/>
                <a:sym typeface="Symbol"/>
              </a:rPr>
              <a:t>    </a:t>
            </a:r>
            <a:r>
              <a:rPr lang="en-US" sz="2800" dirty="0">
                <a:solidFill>
                  <a:srgbClr val="FF0000"/>
                </a:solidFill>
                <a:latin typeface="Calibri" pitchFamily="34" charset="0"/>
                <a:sym typeface="Symbol"/>
              </a:rPr>
              <a:t>11</a:t>
            </a:r>
            <a:endParaRPr lang="en-US" sz="2800" dirty="0"/>
          </a:p>
        </p:txBody>
      </p:sp>
      <p:sp>
        <p:nvSpPr>
          <p:cNvPr id="26" name="Rectangle 25"/>
          <p:cNvSpPr/>
          <p:nvPr/>
        </p:nvSpPr>
        <p:spPr>
          <a:xfrm>
            <a:off x="2400300" y="2743200"/>
            <a:ext cx="1710725" cy="523220"/>
          </a:xfrm>
          <a:prstGeom prst="rect">
            <a:avLst/>
          </a:prstGeom>
        </p:spPr>
        <p:txBody>
          <a:bodyPr wrap="none">
            <a:spAutoFit/>
          </a:bodyPr>
          <a:lstStyle/>
          <a:p>
            <a:r>
              <a:rPr lang="en-US" sz="2800" dirty="0">
                <a:solidFill>
                  <a:srgbClr val="FF0000"/>
                </a:solidFill>
              </a:rPr>
              <a:t>2</a:t>
            </a:r>
            <a:r>
              <a:rPr lang="en-US" sz="2800" baseline="30000" dirty="0">
                <a:solidFill>
                  <a:srgbClr val="FF0000"/>
                </a:solidFill>
              </a:rPr>
              <a:t>2</a:t>
            </a:r>
            <a:r>
              <a:rPr lang="en-US" sz="2800" dirty="0">
                <a:solidFill>
                  <a:srgbClr val="FF0000"/>
                </a:solidFill>
              </a:rPr>
              <a:t>  ·  7 · 11</a:t>
            </a:r>
            <a:endParaRPr lang="en-US" sz="2800"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26"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3108543"/>
          </a:xfrm>
          <a:solidFill>
            <a:srgbClr val="FFFFCC"/>
          </a:solidFill>
          <a:ln w="28575">
            <a:solidFill>
              <a:srgbClr val="000000"/>
            </a:solidFill>
          </a:ln>
        </p:spPr>
        <p:txBody>
          <a:bodyPr>
            <a:spAutoFit/>
          </a:bodyPr>
          <a:lstStyle/>
          <a:p>
            <a:pPr algn="ctr">
              <a:spcBef>
                <a:spcPts val="0"/>
              </a:spcBef>
              <a:tabLst>
                <a:tab pos="457200" algn="l"/>
              </a:tabLst>
            </a:pPr>
            <a:r>
              <a:rPr lang="en-US" b="1" dirty="0">
                <a:solidFill>
                  <a:srgbClr val="000000"/>
                </a:solidFill>
                <a:latin typeface="+mn-lt"/>
              </a:rPr>
              <a:t>Definition</a:t>
            </a:r>
          </a:p>
          <a:p>
            <a:pPr>
              <a:spcBef>
                <a:spcPts val="0"/>
              </a:spcBef>
              <a:tabLst>
                <a:tab pos="457200" algn="l"/>
              </a:tabLst>
            </a:pPr>
            <a:r>
              <a:rPr lang="en-US" dirty="0">
                <a:solidFill>
                  <a:srgbClr val="000000"/>
                </a:solidFill>
                <a:latin typeface="+mn-lt"/>
              </a:rPr>
              <a:t>The only factors (or divisors) of a composite number are</a:t>
            </a:r>
          </a:p>
          <a:p>
            <a:pPr marL="514350" indent="-514350">
              <a:spcBef>
                <a:spcPts val="0"/>
              </a:spcBef>
              <a:buFont typeface="+mj-lt"/>
              <a:buAutoNum type="arabicPeriod"/>
              <a:tabLst>
                <a:tab pos="457200" algn="l"/>
              </a:tabLst>
            </a:pPr>
            <a:r>
              <a:rPr lang="en-US" dirty="0">
                <a:solidFill>
                  <a:srgbClr val="000000"/>
                </a:solidFill>
                <a:latin typeface="+mn-lt"/>
              </a:rPr>
              <a:t>1 and the number itself,</a:t>
            </a:r>
          </a:p>
          <a:p>
            <a:pPr marL="514350" indent="-514350">
              <a:spcBef>
                <a:spcPts val="0"/>
              </a:spcBef>
              <a:buFont typeface="+mj-lt"/>
              <a:buAutoNum type="arabicPeriod"/>
              <a:tabLst>
                <a:tab pos="457200" algn="l"/>
              </a:tabLst>
            </a:pPr>
            <a:r>
              <a:rPr lang="en-US" dirty="0">
                <a:solidFill>
                  <a:srgbClr val="000000"/>
                </a:solidFill>
                <a:latin typeface="+mn-lt"/>
              </a:rPr>
              <a:t>each prime factor, and </a:t>
            </a:r>
          </a:p>
          <a:p>
            <a:pPr marL="514350" indent="-514350">
              <a:spcBef>
                <a:spcPts val="0"/>
              </a:spcBef>
              <a:buFont typeface="+mj-lt"/>
              <a:buAutoNum type="arabicPeriod"/>
              <a:tabLst>
                <a:tab pos="457200" algn="l"/>
              </a:tabLst>
            </a:pPr>
            <a:r>
              <a:rPr lang="en-US" dirty="0">
                <a:solidFill>
                  <a:srgbClr val="000000"/>
                </a:solidFill>
                <a:latin typeface="+mn-lt"/>
              </a:rPr>
              <a:t>products formed by all combinations of the prime       factors (including repeated factors).</a:t>
            </a:r>
          </a:p>
        </p:txBody>
      </p:sp>
      <p:sp>
        <p:nvSpPr>
          <p:cNvPr id="4" name="Title 3"/>
          <p:cNvSpPr>
            <a:spLocks noGrp="1"/>
          </p:cNvSpPr>
          <p:nvPr>
            <p:ph type="title"/>
          </p:nvPr>
        </p:nvSpPr>
        <p:spPr/>
        <p:txBody>
          <a:bodyPr>
            <a:normAutofit/>
          </a:bodyPr>
          <a:lstStyle/>
          <a:p>
            <a:r>
              <a:rPr lang="en-US" dirty="0"/>
              <a:t>Factors of a Composite Number </a:t>
            </a:r>
            <a:endParaRPr lang="en-US" dirty="0">
              <a:solidFill>
                <a:schemeClr val="accent1"/>
              </a:solidFill>
              <a:latin typeface="+mn-lt"/>
            </a:endParaRPr>
          </a:p>
        </p:txBody>
      </p:sp>
    </p:spTree>
    <p:custDataLst>
      <p:tags r:id="rId1"/>
    </p:custData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pPr eaLnBrk="1" hangingPunct="1"/>
            <a:r>
              <a:rPr lang="en-US" sz="3200" dirty="0">
                <a:solidFill>
                  <a:schemeClr val="accent1"/>
                </a:solidFill>
                <a:latin typeface="+mn-lt"/>
              </a:rPr>
              <a:t>Example 29: Finding the Factors </a:t>
            </a:r>
            <a:br>
              <a:rPr lang="en-US" sz="3200" dirty="0">
                <a:solidFill>
                  <a:schemeClr val="accent1"/>
                </a:solidFill>
                <a:latin typeface="+mn-lt"/>
              </a:rPr>
            </a:br>
            <a:r>
              <a:rPr lang="en-US" sz="3200" dirty="0">
                <a:solidFill>
                  <a:schemeClr val="accent1"/>
                </a:solidFill>
                <a:latin typeface="+mn-lt"/>
              </a:rPr>
              <a:t>of a Composite Number</a:t>
            </a:r>
          </a:p>
        </p:txBody>
      </p:sp>
      <p:sp>
        <p:nvSpPr>
          <p:cNvPr id="24579" name="Rectangle 3"/>
          <p:cNvSpPr>
            <a:spLocks noGrp="1"/>
          </p:cNvSpPr>
          <p:nvPr>
            <p:ph idx="1"/>
          </p:nvPr>
        </p:nvSpPr>
        <p:spPr>
          <a:xfrm>
            <a:off x="457200" y="1280160"/>
            <a:ext cx="8407400" cy="4942892"/>
          </a:xfrm>
          <a:prstGeom prst="rect">
            <a:avLst/>
          </a:prstGeom>
        </p:spPr>
        <p:txBody>
          <a:bodyPr wrap="square">
            <a:spAutoFit/>
          </a:bodyPr>
          <a:lstStyle/>
          <a:p>
            <a:pPr marL="0" indent="0" eaLnBrk="1" hangingPunct="1">
              <a:buFont typeface="Courier New" pitchFamily="49" charset="0"/>
              <a:buNone/>
              <a:tabLst>
                <a:tab pos="457200" algn="l"/>
              </a:tabLst>
            </a:pPr>
            <a:r>
              <a:rPr lang="en-US" i="0" dirty="0">
                <a:solidFill>
                  <a:schemeClr val="tx1"/>
                </a:solidFill>
                <a:latin typeface="+mn-lt"/>
              </a:rPr>
              <a:t>Find all the factors of </a:t>
            </a:r>
            <a:r>
              <a:rPr lang="en-US" i="0" dirty="0">
                <a:solidFill>
                  <a:srgbClr val="0000FF"/>
                </a:solidFill>
                <a:latin typeface="+mn-lt"/>
              </a:rPr>
              <a:t>60</a:t>
            </a:r>
            <a:r>
              <a:rPr lang="en-US" i="0" dirty="0">
                <a:solidFill>
                  <a:schemeClr val="tx1"/>
                </a:solidFill>
                <a:latin typeface="+mn-lt"/>
              </a:rPr>
              <a:t>.</a:t>
            </a:r>
          </a:p>
          <a:p>
            <a:pPr marL="0" indent="0" eaLnBrk="1" hangingPunct="1">
              <a:buFont typeface="Courier New" pitchFamily="49" charset="0"/>
              <a:buNone/>
              <a:tabLst>
                <a:tab pos="457200" algn="l"/>
              </a:tabLst>
            </a:pPr>
            <a:r>
              <a:rPr lang="en-US" b="1" i="0" dirty="0">
                <a:solidFill>
                  <a:schemeClr val="tx1"/>
                </a:solidFill>
                <a:latin typeface="+mn-lt"/>
              </a:rPr>
              <a:t>Solution</a:t>
            </a:r>
          </a:p>
          <a:p>
            <a:pPr>
              <a:tabLst>
                <a:tab pos="457200" algn="l"/>
              </a:tabLst>
            </a:pPr>
            <a:r>
              <a:rPr lang="en-US" dirty="0">
                <a:solidFill>
                  <a:schemeClr val="tx1"/>
                </a:solidFill>
              </a:rPr>
              <a:t>The prime factorization of </a:t>
            </a:r>
            <a:r>
              <a:rPr lang="en-US" dirty="0">
                <a:solidFill>
                  <a:srgbClr val="0000FF"/>
                </a:solidFill>
              </a:rPr>
              <a:t>60</a:t>
            </a:r>
            <a:r>
              <a:rPr lang="en-US" dirty="0">
                <a:solidFill>
                  <a:schemeClr val="tx1"/>
                </a:solidFill>
              </a:rPr>
              <a:t> is </a:t>
            </a:r>
            <a:r>
              <a:rPr lang="en-US" dirty="0">
                <a:solidFill>
                  <a:srgbClr val="00007E"/>
                </a:solidFill>
              </a:rPr>
              <a:t>2</a:t>
            </a:r>
            <a:r>
              <a:rPr lang="en-US" baseline="30000" dirty="0">
                <a:solidFill>
                  <a:srgbClr val="00007E"/>
                </a:solidFill>
              </a:rPr>
              <a:t>2</a:t>
            </a:r>
            <a:r>
              <a:rPr lang="en-US" dirty="0">
                <a:solidFill>
                  <a:srgbClr val="00007E"/>
                </a:solidFill>
              </a:rPr>
              <a:t> ⋅ 3 ⋅ 5</a:t>
            </a:r>
            <a:r>
              <a:rPr lang="en-US" dirty="0">
                <a:solidFill>
                  <a:schemeClr val="tx1"/>
                </a:solidFill>
              </a:rPr>
              <a:t>. Thus, the factors are</a:t>
            </a:r>
          </a:p>
          <a:p>
            <a:pPr marL="514350" indent="-514350" eaLnBrk="1" hangingPunct="1">
              <a:spcBef>
                <a:spcPts val="0"/>
              </a:spcBef>
              <a:buFont typeface="+mj-lt"/>
              <a:buAutoNum type="arabicPeriod"/>
              <a:tabLst>
                <a:tab pos="457200" algn="l"/>
              </a:tabLst>
            </a:pPr>
            <a:r>
              <a:rPr lang="en-US" i="0" dirty="0">
                <a:solidFill>
                  <a:schemeClr val="tx1"/>
                </a:solidFill>
                <a:latin typeface="+mn-lt"/>
              </a:rPr>
              <a:t> </a:t>
            </a:r>
            <a:r>
              <a:rPr lang="en-US" i="0" dirty="0">
                <a:solidFill>
                  <a:srgbClr val="000099"/>
                </a:solidFill>
                <a:latin typeface="+mn-lt"/>
              </a:rPr>
              <a:t>1</a:t>
            </a:r>
            <a:r>
              <a:rPr lang="en-US" i="0" dirty="0">
                <a:solidFill>
                  <a:schemeClr val="tx1"/>
                </a:solidFill>
                <a:latin typeface="+mn-lt"/>
              </a:rPr>
              <a:t> and the number itself, </a:t>
            </a:r>
            <a:r>
              <a:rPr lang="en-US" i="0" dirty="0">
                <a:solidFill>
                  <a:srgbClr val="00007E"/>
                </a:solidFill>
                <a:latin typeface="+mn-lt"/>
              </a:rPr>
              <a:t>60</a:t>
            </a:r>
            <a:r>
              <a:rPr lang="en-US" i="0" dirty="0">
                <a:solidFill>
                  <a:schemeClr val="tx1"/>
                </a:solidFill>
                <a:latin typeface="+mn-lt"/>
              </a:rPr>
              <a:t>.</a:t>
            </a:r>
          </a:p>
          <a:p>
            <a:pPr marL="514350" indent="-514350" eaLnBrk="1" hangingPunct="1">
              <a:buFont typeface="+mj-lt"/>
              <a:buAutoNum type="arabicPeriod"/>
              <a:tabLst>
                <a:tab pos="457200" algn="l"/>
              </a:tabLst>
            </a:pPr>
            <a:r>
              <a:rPr lang="en-US" i="0" dirty="0">
                <a:solidFill>
                  <a:schemeClr val="tx1"/>
                </a:solidFill>
                <a:latin typeface="+mn-lt"/>
              </a:rPr>
              <a:t> Each prime factor: </a:t>
            </a:r>
            <a:r>
              <a:rPr lang="en-US" i="0" dirty="0">
                <a:solidFill>
                  <a:srgbClr val="00007E"/>
                </a:solidFill>
                <a:latin typeface="+mn-lt"/>
              </a:rPr>
              <a:t>2</a:t>
            </a:r>
            <a:r>
              <a:rPr lang="en-US" i="0" dirty="0">
                <a:solidFill>
                  <a:schemeClr val="tx1"/>
                </a:solidFill>
                <a:latin typeface="+mn-lt"/>
              </a:rPr>
              <a:t>,</a:t>
            </a:r>
            <a:r>
              <a:rPr lang="en-US" i="0" dirty="0">
                <a:solidFill>
                  <a:srgbClr val="000099"/>
                </a:solidFill>
                <a:latin typeface="+mn-lt"/>
              </a:rPr>
              <a:t> </a:t>
            </a:r>
            <a:r>
              <a:rPr lang="en-US" i="0" dirty="0">
                <a:solidFill>
                  <a:srgbClr val="00007E"/>
                </a:solidFill>
                <a:latin typeface="+mn-lt"/>
              </a:rPr>
              <a:t>3</a:t>
            </a:r>
            <a:r>
              <a:rPr lang="en-US" i="0" dirty="0">
                <a:solidFill>
                  <a:schemeClr val="tx1"/>
                </a:solidFill>
                <a:latin typeface="+mn-lt"/>
              </a:rPr>
              <a:t>,</a:t>
            </a:r>
            <a:r>
              <a:rPr lang="en-US" i="0" dirty="0">
                <a:solidFill>
                  <a:srgbClr val="00007E"/>
                </a:solidFill>
                <a:latin typeface="+mn-lt"/>
              </a:rPr>
              <a:t> 5</a:t>
            </a:r>
            <a:r>
              <a:rPr lang="en-US" i="0" dirty="0">
                <a:solidFill>
                  <a:schemeClr val="tx1"/>
                </a:solidFill>
                <a:latin typeface="+mn-lt"/>
              </a:rPr>
              <a:t>.</a:t>
            </a:r>
          </a:p>
          <a:p>
            <a:pPr marL="514350" indent="-514350" eaLnBrk="1" hangingPunct="1">
              <a:buFont typeface="+mj-lt"/>
              <a:buAutoNum type="arabicPeriod"/>
              <a:tabLst>
                <a:tab pos="457200" algn="l"/>
              </a:tabLst>
            </a:pPr>
            <a:r>
              <a:rPr lang="en-US" dirty="0">
                <a:solidFill>
                  <a:schemeClr val="tx1"/>
                </a:solidFill>
              </a:rPr>
              <a:t> </a:t>
            </a:r>
            <a:r>
              <a:rPr lang="en-US" i="0" dirty="0">
                <a:solidFill>
                  <a:schemeClr val="tx1"/>
                </a:solidFill>
                <a:latin typeface="+mn-lt"/>
              </a:rPr>
              <a:t>Products of all combinations of the prime factors:</a:t>
            </a:r>
          </a:p>
          <a:p>
            <a:pPr marL="0" indent="0" eaLnBrk="1" hangingPunct="1">
              <a:buFont typeface="Courier New" pitchFamily="49" charset="0"/>
              <a:buNone/>
              <a:tabLst>
                <a:tab pos="457200" algn="l"/>
              </a:tabLst>
            </a:pPr>
            <a:endParaRPr lang="en-US" sz="2000" i="0" dirty="0">
              <a:solidFill>
                <a:schemeClr val="tx1"/>
              </a:solidFill>
              <a:latin typeface="+mn-lt"/>
            </a:endParaRPr>
          </a:p>
          <a:p>
            <a:pPr marL="0" indent="0" eaLnBrk="1" hangingPunct="1">
              <a:buFont typeface="Courier New" pitchFamily="49" charset="0"/>
              <a:buNone/>
              <a:tabLst>
                <a:tab pos="457200" algn="l"/>
              </a:tabLst>
            </a:pPr>
            <a:r>
              <a:rPr lang="en-US" sz="2000" i="0" dirty="0">
                <a:solidFill>
                  <a:schemeClr val="tx1"/>
                </a:solidFill>
                <a:latin typeface="+mn-lt"/>
              </a:rPr>
              <a:t>	</a:t>
            </a:r>
            <a:r>
              <a:rPr lang="en-US" i="0" dirty="0">
                <a:solidFill>
                  <a:schemeClr val="tx1"/>
                </a:solidFill>
                <a:latin typeface="+mn-lt"/>
              </a:rPr>
              <a:t>		</a:t>
            </a:r>
          </a:p>
          <a:p>
            <a:pPr marL="0" indent="0" eaLnBrk="1" hangingPunct="1">
              <a:buFont typeface="Courier New" pitchFamily="49" charset="0"/>
              <a:buNone/>
              <a:tabLst>
                <a:tab pos="457200" algn="l"/>
              </a:tabLst>
            </a:pPr>
            <a:r>
              <a:rPr lang="en-US" i="0" dirty="0">
                <a:solidFill>
                  <a:schemeClr val="tx1"/>
                </a:solidFill>
                <a:latin typeface="+mn-lt"/>
              </a:rPr>
              <a:t>The factors are </a:t>
            </a:r>
            <a:r>
              <a:rPr lang="en-US" i="0" dirty="0">
                <a:solidFill>
                  <a:srgbClr val="FF0008"/>
                </a:solidFill>
                <a:latin typeface="+mn-lt"/>
              </a:rPr>
              <a:t>1, 2, 3, 4, 5, 6, 10, 12, 15, 20, 30, and 60</a:t>
            </a:r>
            <a:r>
              <a:rPr lang="en-US" i="0" dirty="0">
                <a:solidFill>
                  <a:schemeClr val="tx1"/>
                </a:solidFill>
                <a:latin typeface="+mn-lt"/>
              </a:rPr>
              <a:t>.</a:t>
            </a:r>
          </a:p>
        </p:txBody>
      </p:sp>
      <p:graphicFrame>
        <p:nvGraphicFramePr>
          <p:cNvPr id="24581" name="Object 5"/>
          <p:cNvGraphicFramePr>
            <a:graphicFrameLocks noChangeAspect="1"/>
          </p:cNvGraphicFramePr>
          <p:nvPr/>
        </p:nvGraphicFramePr>
        <p:xfrm>
          <a:off x="1149350" y="4737100"/>
          <a:ext cx="7023100" cy="901700"/>
        </p:xfrm>
        <a:graphic>
          <a:graphicData uri="http://schemas.openxmlformats.org/presentationml/2006/ole">
            <mc:AlternateContent xmlns:mc="http://schemas.openxmlformats.org/markup-compatibility/2006">
              <mc:Choice xmlns:v="urn:schemas-microsoft-com:vml" Requires="v">
                <p:oleObj spid="_x0000_s47108" name="Equation" r:id="rId4" imgW="7022880" imgH="901440" progId="Equation.DSMT4">
                  <p:embed/>
                </p:oleObj>
              </mc:Choice>
              <mc:Fallback>
                <p:oleObj name="Equation" r:id="rId4" imgW="7022880" imgH="901440" progId="Equation.DSMT4">
                  <p:embed/>
                  <p:pic>
                    <p:nvPicPr>
                      <p:cNvPr id="24581"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9350" y="4737100"/>
                        <a:ext cx="70231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57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579">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5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457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dirty="0">
                <a:solidFill>
                  <a:schemeClr val="accent1"/>
                </a:solidFill>
              </a:rPr>
              <a:t>Completion Example 30: Finding the Factors of a </a:t>
            </a:r>
            <a:br>
              <a:rPr lang="en-US" dirty="0">
                <a:solidFill>
                  <a:schemeClr val="accent1"/>
                </a:solidFill>
              </a:rPr>
            </a:br>
            <a:r>
              <a:rPr lang="en-US" dirty="0">
                <a:solidFill>
                  <a:schemeClr val="accent1"/>
                </a:solidFill>
              </a:rPr>
              <a:t>Composite Number</a:t>
            </a:r>
            <a:endParaRPr lang="en-US" sz="3200" dirty="0">
              <a:solidFill>
                <a:schemeClr val="accent1"/>
              </a:solidFill>
              <a:latin typeface="+mn-lt"/>
            </a:endParaRPr>
          </a:p>
        </p:txBody>
      </p:sp>
      <p:sp>
        <p:nvSpPr>
          <p:cNvPr id="24579" name="Rectangle 3"/>
          <p:cNvSpPr>
            <a:spLocks noGrp="1"/>
          </p:cNvSpPr>
          <p:nvPr>
            <p:ph idx="1"/>
          </p:nvPr>
        </p:nvSpPr>
        <p:spPr>
          <a:xfrm>
            <a:off x="457200" y="1280160"/>
            <a:ext cx="8407400" cy="4880823"/>
          </a:xfrm>
          <a:prstGeom prst="rect">
            <a:avLst/>
          </a:prstGeom>
        </p:spPr>
        <p:txBody>
          <a:bodyPr wrap="square">
            <a:spAutoFit/>
          </a:bodyPr>
          <a:lstStyle/>
          <a:p>
            <a:pPr marL="0" indent="0" eaLnBrk="1" hangingPunct="1">
              <a:buFont typeface="Courier New" pitchFamily="49" charset="0"/>
              <a:buNone/>
              <a:tabLst>
                <a:tab pos="457200" algn="l"/>
              </a:tabLst>
            </a:pPr>
            <a:r>
              <a:rPr lang="en-US" i="0" dirty="0">
                <a:solidFill>
                  <a:schemeClr val="tx1"/>
                </a:solidFill>
                <a:latin typeface="+mn-lt"/>
              </a:rPr>
              <a:t>Find all the factors of </a:t>
            </a:r>
            <a:r>
              <a:rPr lang="en-US" i="0" dirty="0">
                <a:solidFill>
                  <a:srgbClr val="0000FF"/>
                </a:solidFill>
                <a:latin typeface="+mn-lt"/>
              </a:rPr>
              <a:t>154</a:t>
            </a:r>
            <a:r>
              <a:rPr lang="en-US" i="0" dirty="0">
                <a:solidFill>
                  <a:schemeClr val="tx1"/>
                </a:solidFill>
                <a:latin typeface="+mn-lt"/>
              </a:rPr>
              <a:t>.</a:t>
            </a:r>
          </a:p>
          <a:p>
            <a:pPr marL="0" indent="0" eaLnBrk="1" hangingPunct="1">
              <a:spcBef>
                <a:spcPts val="0"/>
              </a:spcBef>
              <a:buFont typeface="Courier New" pitchFamily="49" charset="0"/>
              <a:buNone/>
              <a:tabLst>
                <a:tab pos="457200" algn="l"/>
              </a:tabLst>
            </a:pPr>
            <a:r>
              <a:rPr lang="en-US" b="1" i="0" dirty="0">
                <a:solidFill>
                  <a:schemeClr val="tx1"/>
                </a:solidFill>
                <a:latin typeface="+mn-lt"/>
              </a:rPr>
              <a:t>Solution</a:t>
            </a:r>
          </a:p>
          <a:p>
            <a:pPr>
              <a:spcBef>
                <a:spcPts val="0"/>
              </a:spcBef>
              <a:tabLst>
                <a:tab pos="457200" algn="l"/>
              </a:tabLst>
            </a:pPr>
            <a:r>
              <a:rPr lang="en-US" dirty="0">
                <a:solidFill>
                  <a:schemeClr val="tx1"/>
                </a:solidFill>
              </a:rPr>
              <a:t>The prime factorization of </a:t>
            </a:r>
            <a:r>
              <a:rPr lang="en-US" dirty="0">
                <a:solidFill>
                  <a:srgbClr val="0000FF"/>
                </a:solidFill>
              </a:rPr>
              <a:t>154</a:t>
            </a:r>
            <a:r>
              <a:rPr lang="en-US" dirty="0">
                <a:solidFill>
                  <a:schemeClr val="tx1"/>
                </a:solidFill>
              </a:rPr>
              <a:t> is </a:t>
            </a:r>
            <a:r>
              <a:rPr lang="en-US" dirty="0">
                <a:solidFill>
                  <a:srgbClr val="00007E"/>
                </a:solidFill>
              </a:rPr>
              <a:t>2 ⋅ 7 ⋅ 11</a:t>
            </a:r>
            <a:r>
              <a:rPr lang="en-US" dirty="0">
                <a:solidFill>
                  <a:schemeClr val="tx1"/>
                </a:solidFill>
              </a:rPr>
              <a:t>. Thus, the factors are</a:t>
            </a:r>
          </a:p>
          <a:p>
            <a:pPr marL="514350" indent="-514350">
              <a:spcBef>
                <a:spcPts val="0"/>
              </a:spcBef>
              <a:buFont typeface="+mj-lt"/>
              <a:buAutoNum type="arabicPeriod"/>
              <a:tabLst>
                <a:tab pos="457200" algn="l"/>
              </a:tabLst>
            </a:pPr>
            <a:r>
              <a:rPr lang="en-US" i="0" dirty="0">
                <a:solidFill>
                  <a:schemeClr val="tx1"/>
                </a:solidFill>
                <a:latin typeface="+mn-lt"/>
              </a:rPr>
              <a:t> </a:t>
            </a:r>
            <a:r>
              <a:rPr lang="en-US" i="0" dirty="0">
                <a:solidFill>
                  <a:srgbClr val="000099"/>
                </a:solidFill>
                <a:latin typeface="+mn-lt"/>
              </a:rPr>
              <a:t>1</a:t>
            </a:r>
            <a:r>
              <a:rPr lang="en-US" i="0" dirty="0">
                <a:solidFill>
                  <a:schemeClr val="tx1"/>
                </a:solidFill>
                <a:latin typeface="+mn-lt"/>
              </a:rPr>
              <a:t> and </a:t>
            </a:r>
            <a:r>
              <a:rPr lang="en-US" dirty="0"/>
              <a:t>______</a:t>
            </a:r>
            <a:r>
              <a:rPr lang="en-US" i="0" dirty="0">
                <a:solidFill>
                  <a:schemeClr val="tx1"/>
                </a:solidFill>
                <a:latin typeface="+mn-lt"/>
              </a:rPr>
              <a:t>.</a:t>
            </a:r>
          </a:p>
          <a:p>
            <a:pPr marL="514350" indent="-514350">
              <a:spcBef>
                <a:spcPts val="400"/>
              </a:spcBef>
              <a:buFont typeface="+mj-lt"/>
              <a:buAutoNum type="arabicPeriod"/>
              <a:tabLst>
                <a:tab pos="457200" algn="l"/>
              </a:tabLst>
            </a:pPr>
            <a:r>
              <a:rPr lang="en-US" i="0" dirty="0">
                <a:solidFill>
                  <a:schemeClr val="tx1"/>
                </a:solidFill>
                <a:latin typeface="+mn-lt"/>
              </a:rPr>
              <a:t> Each prime factor: </a:t>
            </a:r>
            <a:r>
              <a:rPr lang="en-US" dirty="0"/>
              <a:t>___</a:t>
            </a:r>
            <a:r>
              <a:rPr lang="en-US" dirty="0">
                <a:solidFill>
                  <a:schemeClr val="tx1"/>
                </a:solidFill>
              </a:rPr>
              <a:t>,</a:t>
            </a:r>
            <a:r>
              <a:rPr lang="en-US" i="0" dirty="0">
                <a:solidFill>
                  <a:srgbClr val="000099"/>
                </a:solidFill>
                <a:latin typeface="+mn-lt"/>
              </a:rPr>
              <a:t> </a:t>
            </a:r>
            <a:r>
              <a:rPr lang="en-US" dirty="0"/>
              <a:t>___</a:t>
            </a:r>
            <a:r>
              <a:rPr lang="en-US" dirty="0">
                <a:solidFill>
                  <a:schemeClr val="tx1"/>
                </a:solidFill>
              </a:rPr>
              <a:t>, and </a:t>
            </a:r>
            <a:r>
              <a:rPr lang="en-US" dirty="0"/>
              <a:t>___</a:t>
            </a:r>
            <a:r>
              <a:rPr lang="en-US" i="0" dirty="0">
                <a:solidFill>
                  <a:schemeClr val="tx1"/>
                </a:solidFill>
                <a:latin typeface="+mn-lt"/>
              </a:rPr>
              <a:t>.</a:t>
            </a:r>
          </a:p>
          <a:p>
            <a:pPr marL="514350" indent="-514350" eaLnBrk="1" hangingPunct="1">
              <a:spcBef>
                <a:spcPts val="400"/>
              </a:spcBef>
              <a:buFont typeface="+mj-lt"/>
              <a:buAutoNum type="arabicPeriod"/>
              <a:tabLst>
                <a:tab pos="457200" algn="l"/>
              </a:tabLst>
            </a:pPr>
            <a:r>
              <a:rPr lang="en-US" dirty="0">
                <a:solidFill>
                  <a:schemeClr val="tx1"/>
                </a:solidFill>
              </a:rPr>
              <a:t> </a:t>
            </a:r>
            <a:r>
              <a:rPr lang="en-US" i="0" dirty="0">
                <a:solidFill>
                  <a:schemeClr val="tx1"/>
                </a:solidFill>
                <a:latin typeface="+mn-lt"/>
              </a:rPr>
              <a:t>Products of all combinations of the prime factors:</a:t>
            </a:r>
          </a:p>
          <a:p>
            <a:pPr>
              <a:spcBef>
                <a:spcPts val="200"/>
              </a:spcBef>
              <a:spcAft>
                <a:spcPts val="200"/>
              </a:spcAft>
              <a:tabLst>
                <a:tab pos="457200" algn="l"/>
              </a:tabLst>
            </a:pPr>
            <a:r>
              <a:rPr lang="en-US" i="0" dirty="0">
                <a:solidFill>
                  <a:schemeClr val="tx1"/>
                </a:solidFill>
                <a:latin typeface="+mn-lt"/>
              </a:rPr>
              <a:t>	</a:t>
            </a:r>
            <a:r>
              <a:rPr lang="en-US" sz="2000" dirty="0"/>
              <a:t>_____ </a:t>
            </a:r>
            <a:r>
              <a:rPr lang="en-US" sz="2000" dirty="0">
                <a:solidFill>
                  <a:schemeClr val="tx1"/>
                </a:solidFill>
              </a:rPr>
              <a:t>· </a:t>
            </a:r>
            <a:r>
              <a:rPr lang="en-US" sz="2000" dirty="0"/>
              <a:t>_____ </a:t>
            </a:r>
            <a:r>
              <a:rPr lang="en-US" sz="2000" dirty="0">
                <a:solidFill>
                  <a:schemeClr val="tx1"/>
                </a:solidFill>
              </a:rPr>
              <a:t>= </a:t>
            </a:r>
            <a:r>
              <a:rPr lang="en-US" sz="2000" dirty="0"/>
              <a:t>_____</a:t>
            </a:r>
            <a:r>
              <a:rPr lang="en-US" sz="2000" dirty="0">
                <a:solidFill>
                  <a:schemeClr val="tx1"/>
                </a:solidFill>
              </a:rPr>
              <a:t>,</a:t>
            </a:r>
          </a:p>
          <a:p>
            <a:pPr>
              <a:spcBef>
                <a:spcPts val="200"/>
              </a:spcBef>
              <a:spcAft>
                <a:spcPts val="200"/>
              </a:spcAft>
              <a:tabLst>
                <a:tab pos="457200" algn="l"/>
              </a:tabLst>
            </a:pPr>
            <a:r>
              <a:rPr lang="en-US" sz="2000" dirty="0">
                <a:solidFill>
                  <a:srgbClr val="0000FF"/>
                </a:solidFill>
              </a:rPr>
              <a:t>	</a:t>
            </a:r>
            <a:r>
              <a:rPr lang="en-US" sz="2000" dirty="0"/>
              <a:t>_____ </a:t>
            </a:r>
            <a:r>
              <a:rPr lang="en-US" sz="2000" dirty="0">
                <a:solidFill>
                  <a:schemeClr val="tx1"/>
                </a:solidFill>
              </a:rPr>
              <a:t>· </a:t>
            </a:r>
            <a:r>
              <a:rPr lang="en-US" sz="2000" dirty="0"/>
              <a:t>_____ </a:t>
            </a:r>
            <a:r>
              <a:rPr lang="en-US" sz="2000" dirty="0">
                <a:solidFill>
                  <a:schemeClr val="tx1"/>
                </a:solidFill>
              </a:rPr>
              <a:t>= </a:t>
            </a:r>
            <a:r>
              <a:rPr lang="en-US" sz="2000" dirty="0"/>
              <a:t>_____</a:t>
            </a:r>
            <a:r>
              <a:rPr lang="en-US" sz="2000" dirty="0">
                <a:solidFill>
                  <a:schemeClr val="tx1"/>
                </a:solidFill>
              </a:rPr>
              <a:t>,</a:t>
            </a:r>
          </a:p>
          <a:p>
            <a:pPr>
              <a:spcBef>
                <a:spcPts val="200"/>
              </a:spcBef>
              <a:spcAft>
                <a:spcPts val="200"/>
              </a:spcAft>
              <a:tabLst>
                <a:tab pos="457200" algn="l"/>
              </a:tabLst>
            </a:pPr>
            <a:r>
              <a:rPr lang="en-US" sz="2000" dirty="0"/>
              <a:t>	_____ </a:t>
            </a:r>
            <a:r>
              <a:rPr lang="en-US" sz="2000" dirty="0">
                <a:solidFill>
                  <a:schemeClr val="tx1"/>
                </a:solidFill>
              </a:rPr>
              <a:t>· </a:t>
            </a:r>
            <a:r>
              <a:rPr lang="en-US" sz="2000" dirty="0"/>
              <a:t>_____ </a:t>
            </a:r>
            <a:r>
              <a:rPr lang="en-US" sz="2000" dirty="0">
                <a:solidFill>
                  <a:schemeClr val="tx1"/>
                </a:solidFill>
              </a:rPr>
              <a:t>= </a:t>
            </a:r>
            <a:r>
              <a:rPr lang="en-US" sz="2000" dirty="0"/>
              <a:t>_____</a:t>
            </a:r>
          </a:p>
          <a:p>
            <a:pPr>
              <a:spcBef>
                <a:spcPts val="0"/>
              </a:spcBef>
              <a:tabLst>
                <a:tab pos="457200" algn="l"/>
              </a:tabLst>
            </a:pPr>
            <a:r>
              <a:rPr lang="en-US" i="0" dirty="0">
                <a:solidFill>
                  <a:schemeClr val="tx1"/>
                </a:solidFill>
                <a:latin typeface="+mn-lt"/>
              </a:rPr>
              <a:t>The factors of </a:t>
            </a:r>
            <a:r>
              <a:rPr lang="en-US" i="0" dirty="0">
                <a:solidFill>
                  <a:srgbClr val="0000FF"/>
                </a:solidFill>
                <a:latin typeface="+mn-lt"/>
              </a:rPr>
              <a:t>154</a:t>
            </a:r>
            <a:r>
              <a:rPr lang="en-US" i="0" dirty="0">
                <a:solidFill>
                  <a:schemeClr val="tx1"/>
                </a:solidFill>
                <a:latin typeface="+mn-lt"/>
              </a:rPr>
              <a:t> are </a:t>
            </a:r>
            <a:r>
              <a:rPr lang="en-US" dirty="0"/>
              <a:t>___________________________</a:t>
            </a:r>
            <a:r>
              <a:rPr lang="en-US" i="0" dirty="0">
                <a:solidFill>
                  <a:schemeClr val="tx1"/>
                </a:solidFill>
                <a:latin typeface="+mn-lt"/>
              </a:rPr>
              <a:t>.</a:t>
            </a:r>
          </a:p>
        </p:txBody>
      </p:sp>
      <p:sp>
        <p:nvSpPr>
          <p:cNvPr id="6" name="Rectangle 5"/>
          <p:cNvSpPr/>
          <p:nvPr/>
        </p:nvSpPr>
        <p:spPr>
          <a:xfrm>
            <a:off x="1170708" y="4324427"/>
            <a:ext cx="367408" cy="523220"/>
          </a:xfrm>
          <a:prstGeom prst="rect">
            <a:avLst/>
          </a:prstGeom>
        </p:spPr>
        <p:txBody>
          <a:bodyPr wrap="none">
            <a:spAutoFit/>
          </a:bodyPr>
          <a:lstStyle/>
          <a:p>
            <a:r>
              <a:rPr lang="en-US" sz="2800" dirty="0">
                <a:solidFill>
                  <a:srgbClr val="FF0000"/>
                </a:solidFill>
                <a:latin typeface="Calibri" pitchFamily="34" charset="0"/>
              </a:rPr>
              <a:t>2</a:t>
            </a:r>
            <a:endParaRPr lang="en-US" sz="2800" dirty="0">
              <a:solidFill>
                <a:srgbClr val="FF0000"/>
              </a:solidFill>
            </a:endParaRPr>
          </a:p>
        </p:txBody>
      </p:sp>
      <p:sp>
        <p:nvSpPr>
          <p:cNvPr id="7" name="Rectangle 6"/>
          <p:cNvSpPr/>
          <p:nvPr/>
        </p:nvSpPr>
        <p:spPr>
          <a:xfrm>
            <a:off x="1953228" y="4324638"/>
            <a:ext cx="367408" cy="523220"/>
          </a:xfrm>
          <a:prstGeom prst="rect">
            <a:avLst/>
          </a:prstGeom>
        </p:spPr>
        <p:txBody>
          <a:bodyPr wrap="none">
            <a:spAutoFit/>
          </a:bodyPr>
          <a:lstStyle/>
          <a:p>
            <a:r>
              <a:rPr lang="en-US" sz="2800" dirty="0">
                <a:solidFill>
                  <a:srgbClr val="FF0000"/>
                </a:solidFill>
                <a:latin typeface="Calibri" pitchFamily="34" charset="0"/>
              </a:rPr>
              <a:t>7</a:t>
            </a:r>
            <a:endParaRPr lang="en-US" sz="2800" dirty="0">
              <a:solidFill>
                <a:srgbClr val="FF0000"/>
              </a:solidFill>
            </a:endParaRPr>
          </a:p>
        </p:txBody>
      </p:sp>
      <p:sp>
        <p:nvSpPr>
          <p:cNvPr id="8" name="Rectangle 7"/>
          <p:cNvSpPr/>
          <p:nvPr/>
        </p:nvSpPr>
        <p:spPr>
          <a:xfrm>
            <a:off x="2701636" y="4324638"/>
            <a:ext cx="550151" cy="523220"/>
          </a:xfrm>
          <a:prstGeom prst="rect">
            <a:avLst/>
          </a:prstGeom>
        </p:spPr>
        <p:txBody>
          <a:bodyPr wrap="none">
            <a:spAutoFit/>
          </a:bodyPr>
          <a:lstStyle/>
          <a:p>
            <a:r>
              <a:rPr lang="en-US" sz="2800" dirty="0">
                <a:solidFill>
                  <a:srgbClr val="FF0000"/>
                </a:solidFill>
                <a:latin typeface="Calibri" pitchFamily="34" charset="0"/>
              </a:rPr>
              <a:t>14</a:t>
            </a:r>
            <a:endParaRPr lang="en-US" sz="2800" dirty="0">
              <a:solidFill>
                <a:srgbClr val="FF0000"/>
              </a:solidFill>
            </a:endParaRPr>
          </a:p>
        </p:txBody>
      </p:sp>
      <p:sp>
        <p:nvSpPr>
          <p:cNvPr id="10" name="Rectangle 9"/>
          <p:cNvSpPr/>
          <p:nvPr/>
        </p:nvSpPr>
        <p:spPr>
          <a:xfrm>
            <a:off x="1167245" y="4726131"/>
            <a:ext cx="367408" cy="523220"/>
          </a:xfrm>
          <a:prstGeom prst="rect">
            <a:avLst/>
          </a:prstGeom>
        </p:spPr>
        <p:txBody>
          <a:bodyPr wrap="none">
            <a:spAutoFit/>
          </a:bodyPr>
          <a:lstStyle/>
          <a:p>
            <a:r>
              <a:rPr lang="en-US" sz="2800" dirty="0">
                <a:solidFill>
                  <a:srgbClr val="FF0000"/>
                </a:solidFill>
                <a:latin typeface="Calibri" pitchFamily="34" charset="0"/>
              </a:rPr>
              <a:t>2</a:t>
            </a:r>
            <a:endParaRPr lang="en-US" sz="2800" dirty="0">
              <a:solidFill>
                <a:srgbClr val="FF0000"/>
              </a:solidFill>
            </a:endParaRPr>
          </a:p>
        </p:txBody>
      </p:sp>
      <p:sp>
        <p:nvSpPr>
          <p:cNvPr id="11" name="Rectangle 10"/>
          <p:cNvSpPr/>
          <p:nvPr/>
        </p:nvSpPr>
        <p:spPr>
          <a:xfrm>
            <a:off x="1839191" y="4726131"/>
            <a:ext cx="550151" cy="523220"/>
          </a:xfrm>
          <a:prstGeom prst="rect">
            <a:avLst/>
          </a:prstGeom>
        </p:spPr>
        <p:txBody>
          <a:bodyPr wrap="none">
            <a:spAutoFit/>
          </a:bodyPr>
          <a:lstStyle/>
          <a:p>
            <a:r>
              <a:rPr lang="en-US" sz="2800" dirty="0">
                <a:solidFill>
                  <a:srgbClr val="FF0000"/>
                </a:solidFill>
                <a:latin typeface="Calibri" pitchFamily="34" charset="0"/>
              </a:rPr>
              <a:t>11</a:t>
            </a:r>
            <a:endParaRPr lang="en-US" sz="2800" dirty="0">
              <a:solidFill>
                <a:srgbClr val="FF0000"/>
              </a:solidFill>
            </a:endParaRPr>
          </a:p>
        </p:txBody>
      </p:sp>
      <p:sp>
        <p:nvSpPr>
          <p:cNvPr id="12" name="Rectangle 11"/>
          <p:cNvSpPr/>
          <p:nvPr/>
        </p:nvSpPr>
        <p:spPr>
          <a:xfrm>
            <a:off x="2708564" y="4726131"/>
            <a:ext cx="550151" cy="523220"/>
          </a:xfrm>
          <a:prstGeom prst="rect">
            <a:avLst/>
          </a:prstGeom>
        </p:spPr>
        <p:txBody>
          <a:bodyPr wrap="none">
            <a:spAutoFit/>
          </a:bodyPr>
          <a:lstStyle/>
          <a:p>
            <a:r>
              <a:rPr lang="en-US" sz="2800" dirty="0">
                <a:solidFill>
                  <a:srgbClr val="FF0000"/>
                </a:solidFill>
                <a:latin typeface="Calibri" pitchFamily="34" charset="0"/>
              </a:rPr>
              <a:t>22</a:t>
            </a:r>
            <a:endParaRPr lang="en-US" sz="2800" dirty="0">
              <a:solidFill>
                <a:srgbClr val="FF0000"/>
              </a:solidFill>
            </a:endParaRPr>
          </a:p>
        </p:txBody>
      </p:sp>
      <p:sp>
        <p:nvSpPr>
          <p:cNvPr id="13" name="Rectangle 12"/>
          <p:cNvSpPr/>
          <p:nvPr/>
        </p:nvSpPr>
        <p:spPr>
          <a:xfrm>
            <a:off x="1170446" y="5092414"/>
            <a:ext cx="367408" cy="523220"/>
          </a:xfrm>
          <a:prstGeom prst="rect">
            <a:avLst/>
          </a:prstGeom>
        </p:spPr>
        <p:txBody>
          <a:bodyPr wrap="none">
            <a:spAutoFit/>
          </a:bodyPr>
          <a:lstStyle/>
          <a:p>
            <a:r>
              <a:rPr lang="en-US" sz="2800" dirty="0">
                <a:solidFill>
                  <a:srgbClr val="FF0000"/>
                </a:solidFill>
                <a:latin typeface="Calibri" pitchFamily="34" charset="0"/>
              </a:rPr>
              <a:t>7</a:t>
            </a:r>
            <a:endParaRPr lang="en-US" sz="2800" dirty="0">
              <a:solidFill>
                <a:srgbClr val="FF0000"/>
              </a:solidFill>
            </a:endParaRPr>
          </a:p>
        </p:txBody>
      </p:sp>
      <p:sp>
        <p:nvSpPr>
          <p:cNvPr id="14" name="Rectangle 13"/>
          <p:cNvSpPr/>
          <p:nvPr/>
        </p:nvSpPr>
        <p:spPr>
          <a:xfrm>
            <a:off x="1853045" y="5095877"/>
            <a:ext cx="550151" cy="523220"/>
          </a:xfrm>
          <a:prstGeom prst="rect">
            <a:avLst/>
          </a:prstGeom>
        </p:spPr>
        <p:txBody>
          <a:bodyPr wrap="none">
            <a:spAutoFit/>
          </a:bodyPr>
          <a:lstStyle/>
          <a:p>
            <a:r>
              <a:rPr lang="en-US" sz="2800" dirty="0">
                <a:solidFill>
                  <a:srgbClr val="FF0000"/>
                </a:solidFill>
                <a:latin typeface="Calibri" pitchFamily="34" charset="0"/>
              </a:rPr>
              <a:t>11</a:t>
            </a:r>
            <a:endParaRPr lang="en-US" sz="2800" dirty="0">
              <a:solidFill>
                <a:srgbClr val="FF0000"/>
              </a:solidFill>
            </a:endParaRPr>
          </a:p>
        </p:txBody>
      </p:sp>
      <p:sp>
        <p:nvSpPr>
          <p:cNvPr id="15" name="Rectangle 14"/>
          <p:cNvSpPr/>
          <p:nvPr/>
        </p:nvSpPr>
        <p:spPr>
          <a:xfrm>
            <a:off x="2708564" y="5106055"/>
            <a:ext cx="550151" cy="523220"/>
          </a:xfrm>
          <a:prstGeom prst="rect">
            <a:avLst/>
          </a:prstGeom>
        </p:spPr>
        <p:txBody>
          <a:bodyPr wrap="none">
            <a:spAutoFit/>
          </a:bodyPr>
          <a:lstStyle/>
          <a:p>
            <a:r>
              <a:rPr lang="en-US" sz="2800" dirty="0">
                <a:solidFill>
                  <a:srgbClr val="FF0000"/>
                </a:solidFill>
                <a:latin typeface="Calibri" pitchFamily="34" charset="0"/>
              </a:rPr>
              <a:t>77</a:t>
            </a:r>
            <a:endParaRPr lang="en-US" sz="2800" dirty="0">
              <a:solidFill>
                <a:srgbClr val="FF0000"/>
              </a:solidFill>
            </a:endParaRPr>
          </a:p>
        </p:txBody>
      </p:sp>
      <p:sp>
        <p:nvSpPr>
          <p:cNvPr id="16" name="Rectangle 15"/>
          <p:cNvSpPr/>
          <p:nvPr/>
        </p:nvSpPr>
        <p:spPr>
          <a:xfrm>
            <a:off x="3882909" y="5521691"/>
            <a:ext cx="4575291" cy="523220"/>
          </a:xfrm>
          <a:prstGeom prst="rect">
            <a:avLst/>
          </a:prstGeom>
        </p:spPr>
        <p:txBody>
          <a:bodyPr wrap="none">
            <a:spAutoFit/>
          </a:bodyPr>
          <a:lstStyle/>
          <a:p>
            <a:r>
              <a:rPr lang="en-US" sz="2800" dirty="0">
                <a:solidFill>
                  <a:srgbClr val="FF0008"/>
                </a:solidFill>
              </a:rPr>
              <a:t>1, 2, 7, 11, 14, 22, 77, and 154</a:t>
            </a:r>
            <a:endParaRPr lang="en-US" sz="2800" dirty="0"/>
          </a:p>
        </p:txBody>
      </p:sp>
      <p:sp>
        <p:nvSpPr>
          <p:cNvPr id="17" name="Rectangle 16"/>
          <p:cNvSpPr/>
          <p:nvPr/>
        </p:nvSpPr>
        <p:spPr>
          <a:xfrm>
            <a:off x="2209800" y="2924175"/>
            <a:ext cx="732893" cy="523220"/>
          </a:xfrm>
          <a:prstGeom prst="rect">
            <a:avLst/>
          </a:prstGeom>
        </p:spPr>
        <p:txBody>
          <a:bodyPr wrap="none">
            <a:spAutoFit/>
          </a:bodyPr>
          <a:lstStyle/>
          <a:p>
            <a:r>
              <a:rPr lang="en-US" sz="2800" dirty="0">
                <a:solidFill>
                  <a:srgbClr val="FF0000"/>
                </a:solidFill>
              </a:rPr>
              <a:t>154</a:t>
            </a:r>
          </a:p>
        </p:txBody>
      </p:sp>
      <p:sp>
        <p:nvSpPr>
          <p:cNvPr id="18" name="Rectangle 17"/>
          <p:cNvSpPr/>
          <p:nvPr/>
        </p:nvSpPr>
        <p:spPr>
          <a:xfrm>
            <a:off x="3968461" y="3451302"/>
            <a:ext cx="367408" cy="523220"/>
          </a:xfrm>
          <a:prstGeom prst="rect">
            <a:avLst/>
          </a:prstGeom>
        </p:spPr>
        <p:txBody>
          <a:bodyPr wrap="none">
            <a:spAutoFit/>
          </a:bodyPr>
          <a:lstStyle/>
          <a:p>
            <a:r>
              <a:rPr lang="en-US" sz="2800" dirty="0">
                <a:solidFill>
                  <a:srgbClr val="FF0000"/>
                </a:solidFill>
              </a:rPr>
              <a:t>2</a:t>
            </a:r>
          </a:p>
        </p:txBody>
      </p:sp>
      <p:sp>
        <p:nvSpPr>
          <p:cNvPr id="19" name="Rectangle 18"/>
          <p:cNvSpPr/>
          <p:nvPr/>
        </p:nvSpPr>
        <p:spPr>
          <a:xfrm>
            <a:off x="4667853" y="3447839"/>
            <a:ext cx="367408" cy="523220"/>
          </a:xfrm>
          <a:prstGeom prst="rect">
            <a:avLst/>
          </a:prstGeom>
        </p:spPr>
        <p:txBody>
          <a:bodyPr wrap="none">
            <a:spAutoFit/>
          </a:bodyPr>
          <a:lstStyle/>
          <a:p>
            <a:r>
              <a:rPr lang="en-US" sz="2800" dirty="0">
                <a:solidFill>
                  <a:srgbClr val="FF0000"/>
                </a:solidFill>
              </a:rPr>
              <a:t>7</a:t>
            </a:r>
          </a:p>
        </p:txBody>
      </p:sp>
      <p:sp>
        <p:nvSpPr>
          <p:cNvPr id="20" name="Rectangle 19"/>
          <p:cNvSpPr/>
          <p:nvPr/>
        </p:nvSpPr>
        <p:spPr>
          <a:xfrm>
            <a:off x="5898274" y="3461693"/>
            <a:ext cx="550151" cy="523220"/>
          </a:xfrm>
          <a:prstGeom prst="rect">
            <a:avLst/>
          </a:prstGeom>
        </p:spPr>
        <p:txBody>
          <a:bodyPr wrap="none">
            <a:spAutoFit/>
          </a:bodyPr>
          <a:lstStyle/>
          <a:p>
            <a:r>
              <a:rPr lang="en-US" sz="2800" dirty="0">
                <a:solidFill>
                  <a:srgbClr val="FF0000"/>
                </a:solidFill>
              </a:rPr>
              <a:t>11</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0" grpId="0"/>
      <p:bldP spid="11" grpId="0"/>
      <p:bldP spid="12" grpId="0"/>
      <p:bldP spid="13" grpId="0"/>
      <p:bldP spid="14" grpId="0"/>
      <p:bldP spid="15" grpId="0"/>
      <p:bldP spid="16" grpId="0"/>
      <p:bldP spid="17" grpId="0"/>
      <p:bldP spid="18" grpId="0"/>
      <p:bldP spid="19" grpId="0"/>
      <p:bldP spid="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normAutofit/>
          </a:bodyPr>
          <a:lstStyle/>
          <a:p>
            <a:r>
              <a:rPr lang="en-US" dirty="0">
                <a:solidFill>
                  <a:schemeClr val="accent1"/>
                </a:solidFill>
              </a:rPr>
              <a:t>Example 2: Writing Expressions </a:t>
            </a:r>
            <a:br>
              <a:rPr lang="en-US" dirty="0">
                <a:solidFill>
                  <a:schemeClr val="accent1"/>
                </a:solidFill>
              </a:rPr>
            </a:br>
            <a:r>
              <a:rPr lang="en-US" dirty="0">
                <a:solidFill>
                  <a:schemeClr val="accent1"/>
                </a:solidFill>
              </a:rPr>
              <a:t>Using Exponents (cont.)</a:t>
            </a:r>
          </a:p>
        </p:txBody>
      </p:sp>
      <p:sp>
        <p:nvSpPr>
          <p:cNvPr id="7171" name="Rectangle 3"/>
          <p:cNvSpPr>
            <a:spLocks noGrp="1"/>
          </p:cNvSpPr>
          <p:nvPr>
            <p:ph idx="1"/>
          </p:nvPr>
        </p:nvSpPr>
        <p:spPr>
          <a:xfrm>
            <a:off x="457199" y="1219200"/>
            <a:ext cx="8375073" cy="4876800"/>
          </a:xfrm>
          <a:prstGeom prst="rect">
            <a:avLst/>
          </a:prstGeom>
        </p:spPr>
        <p:txBody>
          <a:bodyPr>
            <a:normAutofit/>
          </a:bodyPr>
          <a:lstStyle/>
          <a:p>
            <a:pPr marL="457200" indent="-457200" eaLnBrk="1" hangingPunct="1">
              <a:buFont typeface="Courier New" pitchFamily="49" charset="0"/>
              <a:buNone/>
            </a:pPr>
            <a:r>
              <a:rPr lang="en-US" b="1" i="0" dirty="0">
                <a:solidFill>
                  <a:schemeClr val="tx1"/>
                </a:solidFill>
              </a:rPr>
              <a:t>               </a:t>
            </a:r>
            <a:endParaRPr lang="en-US" i="0" dirty="0">
              <a:solidFill>
                <a:schemeClr val="tx1"/>
              </a:solidFill>
            </a:endParaRPr>
          </a:p>
          <a:p>
            <a:pPr marL="457200" indent="-457200" eaLnBrk="1" hangingPunct="1">
              <a:spcBef>
                <a:spcPts val="2400"/>
              </a:spcBef>
              <a:buFont typeface="Courier New" pitchFamily="49" charset="0"/>
              <a:buNone/>
            </a:pPr>
            <a:r>
              <a:rPr lang="en-US" b="1" i="0" dirty="0">
                <a:solidFill>
                  <a:schemeClr val="tx1"/>
                </a:solidFill>
              </a:rPr>
              <a:t>                     </a:t>
            </a:r>
            <a:endParaRPr lang="en-US" i="0" dirty="0">
              <a:solidFill>
                <a:schemeClr val="tx1"/>
              </a:solidFill>
            </a:endParaRPr>
          </a:p>
        </p:txBody>
      </p:sp>
      <p:sp>
        <p:nvSpPr>
          <p:cNvPr id="4" name="Rectangle 3"/>
          <p:cNvSpPr/>
          <p:nvPr/>
        </p:nvSpPr>
        <p:spPr>
          <a:xfrm>
            <a:off x="457200" y="2372380"/>
            <a:ext cx="2451312" cy="523220"/>
          </a:xfrm>
          <a:prstGeom prst="rect">
            <a:avLst/>
          </a:prstGeom>
        </p:spPr>
        <p:txBody>
          <a:bodyPr wrap="none">
            <a:spAutoFit/>
          </a:bodyPr>
          <a:lstStyle/>
          <a:p>
            <a:pPr marL="457200" indent="-457200">
              <a:buFont typeface="+mj-lt"/>
              <a:buAutoNum type="alphaLcPeriod" startAt="3"/>
            </a:pPr>
            <a:r>
              <a:rPr lang="en-US" sz="2800" dirty="0"/>
              <a:t> </a:t>
            </a:r>
            <a:r>
              <a:rPr lang="en-US" sz="2800" dirty="0">
                <a:solidFill>
                  <a:srgbClr val="0000FF"/>
                </a:solidFill>
              </a:rPr>
              <a:t>2 </a:t>
            </a:r>
            <a:r>
              <a:rPr lang="en-US" sz="2800" dirty="0">
                <a:solidFill>
                  <a:srgbClr val="0000FF"/>
                </a:solidFill>
                <a:cs typeface="Times New Roman"/>
              </a:rPr>
              <a:t>· 2 · 2</a:t>
            </a:r>
            <a:r>
              <a:rPr lang="en-US" sz="2800" dirty="0">
                <a:solidFill>
                  <a:srgbClr val="0000FF"/>
                </a:solidFill>
              </a:rPr>
              <a:t> = 8</a:t>
            </a:r>
            <a:r>
              <a:rPr lang="en-US" sz="2800" dirty="0"/>
              <a:t> </a:t>
            </a:r>
          </a:p>
        </p:txBody>
      </p:sp>
      <p:sp>
        <p:nvSpPr>
          <p:cNvPr id="5" name="Rectangle 4"/>
          <p:cNvSpPr/>
          <p:nvPr/>
        </p:nvSpPr>
        <p:spPr>
          <a:xfrm>
            <a:off x="457200" y="3415605"/>
            <a:ext cx="4440639" cy="523220"/>
          </a:xfrm>
          <a:prstGeom prst="rect">
            <a:avLst/>
          </a:prstGeom>
        </p:spPr>
        <p:txBody>
          <a:bodyPr wrap="none">
            <a:spAutoFit/>
          </a:bodyPr>
          <a:lstStyle/>
          <a:p>
            <a:pPr marL="457200" indent="-457200">
              <a:buFont typeface="+mj-lt"/>
              <a:buAutoNum type="alphaLcPeriod" startAt="4"/>
            </a:pPr>
            <a:r>
              <a:rPr lang="en-US" sz="2800" dirty="0"/>
              <a:t> </a:t>
            </a:r>
            <a:r>
              <a:rPr lang="en-US" sz="2800" dirty="0">
                <a:solidFill>
                  <a:srgbClr val="0000FF"/>
                </a:solidFill>
              </a:rPr>
              <a:t>10 </a:t>
            </a:r>
            <a:r>
              <a:rPr lang="en-US" sz="2800" dirty="0">
                <a:solidFill>
                  <a:srgbClr val="0000FF"/>
                </a:solidFill>
                <a:cs typeface="Times New Roman"/>
              </a:rPr>
              <a:t>· 10 · 10 · 10</a:t>
            </a:r>
            <a:r>
              <a:rPr lang="en-US" sz="2800" dirty="0">
                <a:solidFill>
                  <a:srgbClr val="0000FF"/>
                </a:solidFill>
              </a:rPr>
              <a:t> = 10,000</a:t>
            </a:r>
            <a:r>
              <a:rPr lang="en-US" sz="2800" b="1" dirty="0"/>
              <a:t> </a:t>
            </a:r>
            <a:endParaRPr lang="en-US" sz="2800" dirty="0"/>
          </a:p>
        </p:txBody>
      </p:sp>
      <p:sp>
        <p:nvSpPr>
          <p:cNvPr id="7" name="Rectangle 6"/>
          <p:cNvSpPr/>
          <p:nvPr/>
        </p:nvSpPr>
        <p:spPr>
          <a:xfrm>
            <a:off x="4249882" y="1371600"/>
            <a:ext cx="2684318" cy="523220"/>
          </a:xfrm>
          <a:prstGeom prst="rect">
            <a:avLst/>
          </a:prstGeom>
        </p:spPr>
        <p:txBody>
          <a:bodyPr wrap="square">
            <a:spAutoFit/>
          </a:bodyPr>
          <a:lstStyle/>
          <a:p>
            <a:r>
              <a:rPr lang="en-US" sz="2800" b="1" dirty="0"/>
              <a:t>With Exponents</a:t>
            </a:r>
          </a:p>
        </p:txBody>
      </p:sp>
      <p:sp>
        <p:nvSpPr>
          <p:cNvPr id="8" name="Rectangle 7"/>
          <p:cNvSpPr/>
          <p:nvPr/>
        </p:nvSpPr>
        <p:spPr>
          <a:xfrm>
            <a:off x="457200" y="1381780"/>
            <a:ext cx="2499274" cy="954107"/>
          </a:xfrm>
          <a:prstGeom prst="rect">
            <a:avLst/>
          </a:prstGeom>
        </p:spPr>
        <p:txBody>
          <a:bodyPr wrap="none">
            <a:spAutoFit/>
          </a:bodyPr>
          <a:lstStyle/>
          <a:p>
            <a:r>
              <a:rPr lang="en-US" sz="2800" b="1" dirty="0"/>
              <a:t>With Repeated </a:t>
            </a:r>
            <a:br>
              <a:rPr lang="en-US" sz="2800" b="1" dirty="0"/>
            </a:br>
            <a:r>
              <a:rPr lang="en-US" sz="2800" b="1" dirty="0"/>
              <a:t>Multiplication</a:t>
            </a:r>
            <a:endParaRPr lang="en-US" sz="2800" dirty="0"/>
          </a:p>
        </p:txBody>
      </p:sp>
      <p:sp>
        <p:nvSpPr>
          <p:cNvPr id="9" name="Rectangle 8"/>
          <p:cNvSpPr/>
          <p:nvPr/>
        </p:nvSpPr>
        <p:spPr>
          <a:xfrm>
            <a:off x="4987548" y="2372380"/>
            <a:ext cx="1226127" cy="523220"/>
          </a:xfrm>
          <a:prstGeom prst="rect">
            <a:avLst/>
          </a:prstGeom>
        </p:spPr>
        <p:txBody>
          <a:bodyPr wrap="square">
            <a:spAutoFit/>
          </a:bodyPr>
          <a:lstStyle/>
          <a:p>
            <a:r>
              <a:rPr lang="en-US" sz="2800" dirty="0">
                <a:solidFill>
                  <a:srgbClr val="000099"/>
                </a:solidFill>
              </a:rPr>
              <a:t>2</a:t>
            </a:r>
            <a:r>
              <a:rPr lang="en-US" sz="2800" baseline="30000" dirty="0">
                <a:solidFill>
                  <a:srgbClr val="000099"/>
                </a:solidFill>
              </a:rPr>
              <a:t>3</a:t>
            </a:r>
            <a:r>
              <a:rPr lang="en-US" sz="2800" dirty="0">
                <a:solidFill>
                  <a:srgbClr val="000099"/>
                </a:solidFill>
              </a:rPr>
              <a:t> = </a:t>
            </a:r>
            <a:r>
              <a:rPr lang="en-US" sz="2800" dirty="0">
                <a:solidFill>
                  <a:srgbClr val="FF0000"/>
                </a:solidFill>
              </a:rPr>
              <a:t>8</a:t>
            </a:r>
          </a:p>
        </p:txBody>
      </p:sp>
      <p:sp>
        <p:nvSpPr>
          <p:cNvPr id="10" name="Rectangle 9"/>
          <p:cNvSpPr/>
          <p:nvPr/>
        </p:nvSpPr>
        <p:spPr>
          <a:xfrm>
            <a:off x="6400800" y="2340114"/>
            <a:ext cx="2743200" cy="707886"/>
          </a:xfrm>
          <a:prstGeom prst="rect">
            <a:avLst/>
          </a:prstGeom>
        </p:spPr>
        <p:txBody>
          <a:bodyPr wrap="square">
            <a:spAutoFit/>
          </a:bodyPr>
          <a:lstStyle/>
          <a:p>
            <a:r>
              <a:rPr lang="en-US" sz="2000" dirty="0"/>
              <a:t>2</a:t>
            </a:r>
            <a:r>
              <a:rPr lang="en-US" sz="2000" baseline="30000" dirty="0"/>
              <a:t>3 </a:t>
            </a:r>
            <a:r>
              <a:rPr lang="en-US" sz="2000" dirty="0"/>
              <a:t>is read “</a:t>
            </a:r>
            <a:r>
              <a:rPr lang="en-US" sz="2000" dirty="0">
                <a:solidFill>
                  <a:srgbClr val="FF0000"/>
                </a:solidFill>
              </a:rPr>
              <a:t>2 to the third power</a:t>
            </a:r>
            <a:r>
              <a:rPr lang="en-US" sz="2000" dirty="0"/>
              <a:t>”</a:t>
            </a:r>
            <a:r>
              <a:rPr lang="en-US" sz="2000" dirty="0">
                <a:solidFill>
                  <a:srgbClr val="FF0000"/>
                </a:solidFill>
              </a:rPr>
              <a:t> </a:t>
            </a:r>
            <a:r>
              <a:rPr lang="en-US" sz="2000" dirty="0"/>
              <a:t>or</a:t>
            </a:r>
            <a:r>
              <a:rPr lang="en-US" sz="2000" dirty="0">
                <a:solidFill>
                  <a:srgbClr val="FF0000"/>
                </a:solidFill>
              </a:rPr>
              <a:t> </a:t>
            </a:r>
            <a:r>
              <a:rPr lang="en-US" sz="2000" dirty="0"/>
              <a:t>“</a:t>
            </a:r>
            <a:r>
              <a:rPr lang="en-US" sz="2000" dirty="0">
                <a:solidFill>
                  <a:srgbClr val="FF0000"/>
                </a:solidFill>
              </a:rPr>
              <a:t>2 cubed.</a:t>
            </a:r>
            <a:r>
              <a:rPr lang="en-US" sz="2000" dirty="0"/>
              <a:t>”</a:t>
            </a:r>
          </a:p>
        </p:txBody>
      </p:sp>
      <p:sp>
        <p:nvSpPr>
          <p:cNvPr id="11" name="Rectangle 10"/>
          <p:cNvSpPr/>
          <p:nvPr/>
        </p:nvSpPr>
        <p:spPr>
          <a:xfrm>
            <a:off x="4807350" y="3429000"/>
            <a:ext cx="2050650" cy="523220"/>
          </a:xfrm>
          <a:prstGeom prst="rect">
            <a:avLst/>
          </a:prstGeom>
        </p:spPr>
        <p:txBody>
          <a:bodyPr wrap="square">
            <a:spAutoFit/>
          </a:bodyPr>
          <a:lstStyle/>
          <a:p>
            <a:r>
              <a:rPr lang="en-US" sz="2800" dirty="0">
                <a:solidFill>
                  <a:srgbClr val="000099"/>
                </a:solidFill>
              </a:rPr>
              <a:t>10</a:t>
            </a:r>
            <a:r>
              <a:rPr lang="en-US" sz="2800" baseline="30000" dirty="0">
                <a:solidFill>
                  <a:srgbClr val="000099"/>
                </a:solidFill>
              </a:rPr>
              <a:t>4</a:t>
            </a:r>
            <a:r>
              <a:rPr lang="en-US" sz="2800" dirty="0">
                <a:solidFill>
                  <a:srgbClr val="000099"/>
                </a:solidFill>
              </a:rPr>
              <a:t> = </a:t>
            </a:r>
            <a:r>
              <a:rPr lang="en-US" sz="2800" dirty="0">
                <a:solidFill>
                  <a:srgbClr val="FF0000"/>
                </a:solidFill>
              </a:rPr>
              <a:t>10,000</a:t>
            </a:r>
          </a:p>
        </p:txBody>
      </p:sp>
      <p:sp>
        <p:nvSpPr>
          <p:cNvPr id="12" name="Rectangle 11"/>
          <p:cNvSpPr/>
          <p:nvPr/>
        </p:nvSpPr>
        <p:spPr>
          <a:xfrm>
            <a:off x="7033550" y="3406914"/>
            <a:ext cx="2110450" cy="707886"/>
          </a:xfrm>
          <a:prstGeom prst="rect">
            <a:avLst/>
          </a:prstGeom>
        </p:spPr>
        <p:txBody>
          <a:bodyPr wrap="square">
            <a:spAutoFit/>
          </a:bodyPr>
          <a:lstStyle/>
          <a:p>
            <a:r>
              <a:rPr lang="en-US" sz="2000" dirty="0"/>
              <a:t>10</a:t>
            </a:r>
            <a:r>
              <a:rPr lang="en-US" sz="2000" baseline="30000" dirty="0"/>
              <a:t>4</a:t>
            </a:r>
            <a:r>
              <a:rPr lang="en-US" sz="2000" dirty="0"/>
              <a:t> is read “</a:t>
            </a:r>
            <a:r>
              <a:rPr lang="en-US" sz="2000" dirty="0">
                <a:solidFill>
                  <a:srgbClr val="FF0000"/>
                </a:solidFill>
              </a:rPr>
              <a:t>10 to the fourth power.</a:t>
            </a:r>
            <a:r>
              <a:rPr lang="en-US" sz="20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0" grpId="0"/>
      <p:bldP spid="11" grpId="0"/>
      <p:bldP spid="12"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eaLnBrk="0" hangingPunct="0"/>
            <a:r>
              <a:rPr lang="en-US" dirty="0">
                <a:solidFill>
                  <a:schemeClr val="accent1"/>
                </a:solidFill>
                <a:latin typeface="+mn-lt"/>
              </a:rPr>
              <a:t>Example 31: Using Factors of Counting Numbers</a:t>
            </a:r>
          </a:p>
        </p:txBody>
      </p:sp>
      <p:sp>
        <p:nvSpPr>
          <p:cNvPr id="26626" name="Rectangle 3"/>
          <p:cNvSpPr>
            <a:spLocks noGrp="1"/>
          </p:cNvSpPr>
          <p:nvPr>
            <p:ph idx="1"/>
          </p:nvPr>
        </p:nvSpPr>
        <p:spPr>
          <a:xfrm>
            <a:off x="457199" y="2133600"/>
            <a:ext cx="4724401" cy="2754600"/>
          </a:xfrm>
          <a:prstGeom prst="rect">
            <a:avLst/>
          </a:prstGeom>
        </p:spPr>
        <p:txBody>
          <a:bodyPr wrap="square">
            <a:spAutoFit/>
          </a:bodyPr>
          <a:lstStyle/>
          <a:p>
            <a:pPr>
              <a:spcBef>
                <a:spcPct val="0"/>
              </a:spcBef>
              <a:spcAft>
                <a:spcPts val="600"/>
              </a:spcAft>
            </a:pPr>
            <a:r>
              <a:rPr lang="en-US" b="1" dirty="0">
                <a:solidFill>
                  <a:schemeClr val="tx1"/>
                </a:solidFill>
              </a:rPr>
              <a:t>Solution</a:t>
            </a:r>
            <a:r>
              <a:rPr lang="en-US" dirty="0"/>
              <a:t> </a:t>
            </a:r>
          </a:p>
          <a:p>
            <a:pPr>
              <a:spcBef>
                <a:spcPct val="0"/>
              </a:spcBef>
              <a:spcAft>
                <a:spcPts val="600"/>
              </a:spcAft>
            </a:pPr>
            <a:r>
              <a:rPr lang="en-US" dirty="0">
                <a:solidFill>
                  <a:schemeClr val="tx1"/>
                </a:solidFill>
              </a:rPr>
              <a:t>Here we have listed the pairs of factors and their sums in a table format. The pair we are looking for can be found by looking at the list of sums.</a:t>
            </a:r>
          </a:p>
        </p:txBody>
      </p:sp>
      <p:graphicFrame>
        <p:nvGraphicFramePr>
          <p:cNvPr id="6" name="Table 5"/>
          <p:cNvGraphicFramePr>
            <a:graphicFrameLocks noGrp="1"/>
          </p:cNvGraphicFramePr>
          <p:nvPr/>
        </p:nvGraphicFramePr>
        <p:xfrm>
          <a:off x="4965700" y="2542541"/>
          <a:ext cx="4038600" cy="2169159"/>
        </p:xfrm>
        <a:graphic>
          <a:graphicData uri="http://schemas.openxmlformats.org/drawingml/2006/table">
            <a:tbl>
              <a:tblPr firstRow="1" bandRow="1">
                <a:tableStyleId>{5C22544A-7EE6-4342-B048-85BDC9FD1C3A}</a:tableStyleId>
              </a:tblPr>
              <a:tblGrid>
                <a:gridCol w="2019300">
                  <a:extLst>
                    <a:ext uri="{9D8B030D-6E8A-4147-A177-3AD203B41FA5}">
                      <a16:colId xmlns:a16="http://schemas.microsoft.com/office/drawing/2014/main" val="20000"/>
                    </a:ext>
                  </a:extLst>
                </a:gridCol>
                <a:gridCol w="2019300">
                  <a:extLst>
                    <a:ext uri="{9D8B030D-6E8A-4147-A177-3AD203B41FA5}">
                      <a16:colId xmlns:a16="http://schemas.microsoft.com/office/drawing/2014/main" val="20001"/>
                    </a:ext>
                  </a:extLst>
                </a:gridCol>
              </a:tblGrid>
              <a:tr h="511059">
                <a:tc>
                  <a:txBody>
                    <a:bodyPr/>
                    <a:lstStyle/>
                    <a:p>
                      <a:pPr algn="ctr">
                        <a:spcBef>
                          <a:spcPts val="0"/>
                        </a:spcBef>
                      </a:pPr>
                      <a:r>
                        <a:rPr lang="en-US" sz="2000" kern="1200" baseline="0" dirty="0"/>
                        <a:t>Factors of 70</a:t>
                      </a:r>
                      <a:endParaRPr lang="en-US" sz="2000" baseline="0" dirty="0">
                        <a:solidFill>
                          <a:srgbClr val="000000"/>
                        </a:solidFill>
                      </a:endParaRPr>
                    </a:p>
                  </a:txBody>
                  <a:tcPr anchor="b"/>
                </a:tc>
                <a:tc>
                  <a:txBody>
                    <a:bodyPr/>
                    <a:lstStyle/>
                    <a:p>
                      <a:pPr algn="ctr">
                        <a:spcBef>
                          <a:spcPts val="0"/>
                        </a:spcBef>
                      </a:pPr>
                      <a:r>
                        <a:rPr lang="en-US" sz="2000" kern="1200" baseline="0" dirty="0"/>
                        <a:t>Sum of Factors</a:t>
                      </a:r>
                      <a:endParaRPr lang="en-US" sz="2000" baseline="0" dirty="0">
                        <a:solidFill>
                          <a:srgbClr val="000000"/>
                        </a:solidFill>
                      </a:endParaRPr>
                    </a:p>
                  </a:txBody>
                  <a:tcPr anchor="b"/>
                </a:tc>
                <a:extLst>
                  <a:ext uri="{0D108BD9-81ED-4DB2-BD59-A6C34878D82A}">
                    <a16:rowId xmlns:a16="http://schemas.microsoft.com/office/drawing/2014/main" val="10000"/>
                  </a:ext>
                </a:extLst>
              </a:tr>
              <a:tr h="414525">
                <a:tc>
                  <a:txBody>
                    <a:bodyPr/>
                    <a:lstStyle/>
                    <a:p>
                      <a:pPr algn="ctr">
                        <a:spcBef>
                          <a:spcPts val="0"/>
                        </a:spcBef>
                      </a:pPr>
                      <a:r>
                        <a:rPr lang="en-US" sz="2000" kern="1200" baseline="0" dirty="0">
                          <a:solidFill>
                            <a:srgbClr val="000000"/>
                          </a:solidFill>
                        </a:rPr>
                        <a:t>1 ⋅ 70 = 70</a:t>
                      </a:r>
                      <a:endParaRPr lang="en-US" sz="2000" baseline="0" dirty="0">
                        <a:solidFill>
                          <a:srgbClr val="000000"/>
                        </a:solidFill>
                      </a:endParaRPr>
                    </a:p>
                  </a:txBody>
                  <a:tcPr anchor="b"/>
                </a:tc>
                <a:tc>
                  <a:txBody>
                    <a:bodyPr/>
                    <a:lstStyle/>
                    <a:p>
                      <a:pPr algn="ctr">
                        <a:spcBef>
                          <a:spcPts val="0"/>
                        </a:spcBef>
                      </a:pPr>
                      <a:r>
                        <a:rPr lang="en-US" sz="2000" kern="1200" baseline="0" dirty="0">
                          <a:solidFill>
                            <a:srgbClr val="000000"/>
                          </a:solidFill>
                        </a:rPr>
                        <a:t>1 + 70 = 71</a:t>
                      </a:r>
                      <a:endParaRPr lang="en-US" sz="2000" baseline="0" dirty="0">
                        <a:solidFill>
                          <a:srgbClr val="000000"/>
                        </a:solidFill>
                      </a:endParaRPr>
                    </a:p>
                  </a:txBody>
                  <a:tcPr anchor="b"/>
                </a:tc>
                <a:extLst>
                  <a:ext uri="{0D108BD9-81ED-4DB2-BD59-A6C34878D82A}">
                    <a16:rowId xmlns:a16="http://schemas.microsoft.com/office/drawing/2014/main" val="10001"/>
                  </a:ext>
                </a:extLst>
              </a:tr>
              <a:tr h="414525">
                <a:tc>
                  <a:txBody>
                    <a:bodyPr/>
                    <a:lstStyle/>
                    <a:p>
                      <a:pPr algn="ctr">
                        <a:spcBef>
                          <a:spcPts val="0"/>
                        </a:spcBef>
                      </a:pPr>
                      <a:r>
                        <a:rPr lang="en-US" sz="2000" kern="1200" baseline="0" dirty="0">
                          <a:solidFill>
                            <a:srgbClr val="000000"/>
                          </a:solidFill>
                        </a:rPr>
                        <a:t>2 ⋅ 35 = 70</a:t>
                      </a:r>
                      <a:endParaRPr lang="en-US" sz="2000" baseline="0" dirty="0">
                        <a:solidFill>
                          <a:srgbClr val="000000"/>
                        </a:solidFill>
                      </a:endParaRPr>
                    </a:p>
                  </a:txBody>
                  <a:tcPr anchor="b"/>
                </a:tc>
                <a:tc>
                  <a:txBody>
                    <a:bodyPr/>
                    <a:lstStyle/>
                    <a:p>
                      <a:pPr algn="ctr">
                        <a:spcBef>
                          <a:spcPts val="0"/>
                        </a:spcBef>
                      </a:pPr>
                      <a:r>
                        <a:rPr lang="en-US" sz="2000" kern="1200" baseline="0" dirty="0">
                          <a:solidFill>
                            <a:srgbClr val="000000"/>
                          </a:solidFill>
                        </a:rPr>
                        <a:t>2 + 35 = 37</a:t>
                      </a:r>
                      <a:endParaRPr lang="en-US" sz="2000" baseline="0" dirty="0">
                        <a:solidFill>
                          <a:srgbClr val="000000"/>
                        </a:solidFill>
                      </a:endParaRPr>
                    </a:p>
                  </a:txBody>
                  <a:tcPr anchor="b"/>
                </a:tc>
                <a:extLst>
                  <a:ext uri="{0D108BD9-81ED-4DB2-BD59-A6C34878D82A}">
                    <a16:rowId xmlns:a16="http://schemas.microsoft.com/office/drawing/2014/main" val="10002"/>
                  </a:ext>
                </a:extLst>
              </a:tr>
              <a:tr h="414525">
                <a:tc>
                  <a:txBody>
                    <a:bodyPr/>
                    <a:lstStyle/>
                    <a:p>
                      <a:pPr algn="ctr">
                        <a:spcBef>
                          <a:spcPts val="0"/>
                        </a:spcBef>
                      </a:pPr>
                      <a:r>
                        <a:rPr lang="en-US" sz="2000" kern="1200" baseline="0" dirty="0">
                          <a:solidFill>
                            <a:srgbClr val="C00000"/>
                          </a:solidFill>
                        </a:rPr>
                        <a:t>5 ⋅ 14 = 70</a:t>
                      </a:r>
                      <a:endParaRPr lang="en-US" sz="2000" baseline="0" dirty="0">
                        <a:solidFill>
                          <a:srgbClr val="C00000"/>
                        </a:solidFill>
                      </a:endParaRPr>
                    </a:p>
                  </a:txBody>
                  <a:tcPr anchor="b"/>
                </a:tc>
                <a:tc>
                  <a:txBody>
                    <a:bodyPr/>
                    <a:lstStyle/>
                    <a:p>
                      <a:pPr algn="ctr">
                        <a:spcBef>
                          <a:spcPts val="0"/>
                        </a:spcBef>
                      </a:pPr>
                      <a:r>
                        <a:rPr lang="en-US" sz="2000" kern="1200" baseline="0" dirty="0">
                          <a:solidFill>
                            <a:srgbClr val="C00000"/>
                          </a:solidFill>
                        </a:rPr>
                        <a:t>5 + 14 = 19</a:t>
                      </a:r>
                      <a:endParaRPr lang="en-US" sz="2000" baseline="0" dirty="0">
                        <a:solidFill>
                          <a:srgbClr val="C00000"/>
                        </a:solidFill>
                      </a:endParaRPr>
                    </a:p>
                  </a:txBody>
                  <a:tcPr anchor="b"/>
                </a:tc>
                <a:extLst>
                  <a:ext uri="{0D108BD9-81ED-4DB2-BD59-A6C34878D82A}">
                    <a16:rowId xmlns:a16="http://schemas.microsoft.com/office/drawing/2014/main" val="10003"/>
                  </a:ext>
                </a:extLst>
              </a:tr>
              <a:tr h="414525">
                <a:tc>
                  <a:txBody>
                    <a:bodyPr/>
                    <a:lstStyle/>
                    <a:p>
                      <a:pPr algn="ctr">
                        <a:spcBef>
                          <a:spcPts val="0"/>
                        </a:spcBef>
                      </a:pPr>
                      <a:r>
                        <a:rPr lang="en-US" sz="2000" kern="1200" baseline="0" dirty="0">
                          <a:solidFill>
                            <a:srgbClr val="000000"/>
                          </a:solidFill>
                        </a:rPr>
                        <a:t>7 ⋅ 10 = 70</a:t>
                      </a:r>
                      <a:endParaRPr lang="en-US" sz="2000" baseline="0" dirty="0">
                        <a:solidFill>
                          <a:srgbClr val="000000"/>
                        </a:solidFill>
                      </a:endParaRPr>
                    </a:p>
                  </a:txBody>
                  <a:tcPr anchor="b"/>
                </a:tc>
                <a:tc>
                  <a:txBody>
                    <a:bodyPr/>
                    <a:lstStyle/>
                    <a:p>
                      <a:pPr algn="ctr">
                        <a:spcBef>
                          <a:spcPts val="0"/>
                        </a:spcBef>
                      </a:pPr>
                      <a:r>
                        <a:rPr lang="en-US" sz="2000" kern="1200" baseline="0" dirty="0">
                          <a:solidFill>
                            <a:srgbClr val="000000"/>
                          </a:solidFill>
                        </a:rPr>
                        <a:t>7 + 10 = 17</a:t>
                      </a:r>
                      <a:endParaRPr lang="en-US" sz="2000" baseline="0" dirty="0">
                        <a:solidFill>
                          <a:srgbClr val="000000"/>
                        </a:solidFill>
                      </a:endParaRPr>
                    </a:p>
                  </a:txBody>
                  <a:tcPr anchor="b"/>
                </a:tc>
                <a:extLst>
                  <a:ext uri="{0D108BD9-81ED-4DB2-BD59-A6C34878D82A}">
                    <a16:rowId xmlns:a16="http://schemas.microsoft.com/office/drawing/2014/main" val="10004"/>
                  </a:ext>
                </a:extLst>
              </a:tr>
            </a:tbl>
          </a:graphicData>
        </a:graphic>
      </p:graphicFrame>
      <p:sp>
        <p:nvSpPr>
          <p:cNvPr id="7" name="Rectangle 6"/>
          <p:cNvSpPr/>
          <p:nvPr/>
        </p:nvSpPr>
        <p:spPr>
          <a:xfrm>
            <a:off x="457200" y="1280160"/>
            <a:ext cx="8153400" cy="954107"/>
          </a:xfrm>
          <a:prstGeom prst="rect">
            <a:avLst/>
          </a:prstGeom>
        </p:spPr>
        <p:txBody>
          <a:bodyPr wrap="square">
            <a:spAutoFit/>
          </a:bodyPr>
          <a:lstStyle/>
          <a:p>
            <a:pPr>
              <a:spcBef>
                <a:spcPct val="0"/>
              </a:spcBef>
              <a:spcAft>
                <a:spcPts val="1200"/>
              </a:spcAft>
            </a:pPr>
            <a:r>
              <a:rPr lang="en-US" sz="2800" dirty="0"/>
              <a:t>Find two factors of </a:t>
            </a:r>
            <a:r>
              <a:rPr lang="en-US" sz="2800" dirty="0">
                <a:solidFill>
                  <a:srgbClr val="0000FF"/>
                </a:solidFill>
              </a:rPr>
              <a:t>70</a:t>
            </a:r>
            <a:r>
              <a:rPr lang="en-US" sz="2800" dirty="0"/>
              <a:t> such that their product is </a:t>
            </a:r>
            <a:r>
              <a:rPr lang="en-US" sz="2800" dirty="0">
                <a:solidFill>
                  <a:srgbClr val="0000FF"/>
                </a:solidFill>
              </a:rPr>
              <a:t>70</a:t>
            </a:r>
            <a:r>
              <a:rPr lang="en-US" sz="2800" dirty="0"/>
              <a:t> and their sum is </a:t>
            </a:r>
            <a:r>
              <a:rPr lang="en-US" sz="2800" dirty="0">
                <a:solidFill>
                  <a:srgbClr val="0000FF"/>
                </a:solidFill>
              </a:rPr>
              <a:t>19</a:t>
            </a:r>
            <a:r>
              <a:rPr lang="en-US" sz="2800" dirty="0"/>
              <a:t>.</a:t>
            </a:r>
          </a:p>
        </p:txBody>
      </p:sp>
      <p:sp>
        <p:nvSpPr>
          <p:cNvPr id="8" name="Rectangle 7"/>
          <p:cNvSpPr/>
          <p:nvPr/>
        </p:nvSpPr>
        <p:spPr>
          <a:xfrm>
            <a:off x="457200" y="4976049"/>
            <a:ext cx="8534400" cy="1031051"/>
          </a:xfrm>
          <a:prstGeom prst="rect">
            <a:avLst/>
          </a:prstGeom>
        </p:spPr>
        <p:txBody>
          <a:bodyPr wrap="square">
            <a:spAutoFit/>
          </a:bodyPr>
          <a:lstStyle/>
          <a:p>
            <a:pPr>
              <a:spcBef>
                <a:spcPts val="0"/>
              </a:spcBef>
              <a:spcAft>
                <a:spcPts val="600"/>
              </a:spcAft>
            </a:pPr>
            <a:r>
              <a:rPr lang="en-US" sz="2800" spc="-30" dirty="0"/>
              <a:t>Thus, the numbers we are looking for are </a:t>
            </a:r>
            <a:r>
              <a:rPr lang="en-US" sz="2800" spc="-30" dirty="0">
                <a:solidFill>
                  <a:srgbClr val="0000FF"/>
                </a:solidFill>
              </a:rPr>
              <a:t>5</a:t>
            </a:r>
            <a:r>
              <a:rPr lang="en-US" sz="2800" spc="-30" dirty="0"/>
              <a:t> and </a:t>
            </a:r>
            <a:r>
              <a:rPr lang="en-US" sz="2800" spc="-30" dirty="0">
                <a:solidFill>
                  <a:srgbClr val="0000FF"/>
                </a:solidFill>
              </a:rPr>
              <a:t>14</a:t>
            </a:r>
            <a:r>
              <a:rPr lang="en-US" sz="2800" spc="-30" dirty="0"/>
              <a:t> because</a:t>
            </a:r>
          </a:p>
          <a:p>
            <a:pPr algn="ctr">
              <a:spcBef>
                <a:spcPts val="0"/>
              </a:spcBef>
            </a:pPr>
            <a:r>
              <a:rPr lang="en-US" sz="2800" dirty="0">
                <a:solidFill>
                  <a:srgbClr val="FF0000"/>
                </a:solidFill>
              </a:rPr>
              <a:t>5 ⋅ 14 = 70 </a:t>
            </a:r>
            <a:r>
              <a:rPr lang="en-US" sz="2800" dirty="0"/>
              <a:t>and </a:t>
            </a:r>
            <a:r>
              <a:rPr lang="en-US" sz="2800" dirty="0">
                <a:solidFill>
                  <a:srgbClr val="FF0000"/>
                </a:solidFill>
              </a:rPr>
              <a:t>5 + 14 = 19</a:t>
            </a:r>
            <a:r>
              <a:rPr lang="en-US" sz="2800" dirty="0"/>
              <a:t>.</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1815882"/>
          </a:xfrm>
          <a:prstGeom prst="rect">
            <a:avLst/>
          </a:prstGeom>
          <a:solidFill>
            <a:srgbClr val="FFFFCC"/>
          </a:solidFill>
          <a:ln w="28575">
            <a:solidFill>
              <a:srgbClr val="000000"/>
            </a:solidFill>
          </a:ln>
        </p:spPr>
        <p:txBody>
          <a:bodyPr>
            <a:spAutoFit/>
          </a:bodyPr>
          <a:lstStyle/>
          <a:p>
            <a:pPr marL="55563" indent="-1588" algn="ctr"/>
            <a:r>
              <a:rPr lang="en-US" sz="2800" b="1" dirty="0">
                <a:solidFill>
                  <a:srgbClr val="000000"/>
                </a:solidFill>
              </a:rPr>
              <a:t>Definition</a:t>
            </a:r>
            <a:endParaRPr lang="en-US" sz="2800" b="1" dirty="0"/>
          </a:p>
          <a:p>
            <a:pPr marL="55563" indent="-1588">
              <a:tabLst>
                <a:tab pos="914400" algn="l"/>
              </a:tabLst>
            </a:pPr>
            <a:r>
              <a:rPr lang="en-US" sz="2800" dirty="0">
                <a:solidFill>
                  <a:srgbClr val="000000"/>
                </a:solidFill>
              </a:rPr>
              <a:t>The </a:t>
            </a:r>
            <a:r>
              <a:rPr lang="en-US" sz="2800" b="1" dirty="0">
                <a:solidFill>
                  <a:srgbClr val="C00000"/>
                </a:solidFill>
              </a:rPr>
              <a:t>least common multiple (LCM)</a:t>
            </a:r>
            <a:r>
              <a:rPr lang="en-US" sz="2800" dirty="0">
                <a:solidFill>
                  <a:srgbClr val="C00000"/>
                </a:solidFill>
              </a:rPr>
              <a:t> </a:t>
            </a:r>
            <a:r>
              <a:rPr lang="en-US" sz="2800" dirty="0">
                <a:solidFill>
                  <a:srgbClr val="000000"/>
                </a:solidFill>
              </a:rPr>
              <a:t>of two (or more) whole numbers is the smallest number that is a multiple of each of these numbers.</a:t>
            </a:r>
            <a:endParaRPr lang="en-US" sz="2800" dirty="0"/>
          </a:p>
        </p:txBody>
      </p:sp>
      <p:sp>
        <p:nvSpPr>
          <p:cNvPr id="6146" name="Rectangle 2"/>
          <p:cNvSpPr>
            <a:spLocks noGrp="1"/>
          </p:cNvSpPr>
          <p:nvPr>
            <p:ph type="title"/>
          </p:nvPr>
        </p:nvSpPr>
        <p:spPr>
          <a:prstGeom prst="rect">
            <a:avLst/>
          </a:prstGeom>
        </p:spPr>
        <p:txBody>
          <a:bodyPr/>
          <a:lstStyle/>
          <a:p>
            <a:r>
              <a:rPr lang="en-US" dirty="0"/>
              <a:t>Least Common Multiple (LCM)</a:t>
            </a:r>
            <a:endParaRPr lang="en-US" sz="3200" dirty="0">
              <a:solidFill>
                <a:schemeClr val="accent1"/>
              </a:solidFill>
            </a:endParaRPr>
          </a:p>
        </p:txBody>
      </p:sp>
    </p:spTree>
    <p:custDataLst>
      <p:tags r:id="rId1"/>
    </p:custData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3108543"/>
          </a:xfrm>
          <a:prstGeom prst="rect">
            <a:avLst/>
          </a:prstGeom>
          <a:solidFill>
            <a:srgbClr val="FFFFCC"/>
          </a:solidFill>
          <a:ln w="28575">
            <a:solidFill>
              <a:srgbClr val="000000"/>
            </a:solidFill>
          </a:ln>
        </p:spPr>
        <p:txBody>
          <a:bodyPr>
            <a:spAutoFit/>
          </a:bodyPr>
          <a:lstStyle/>
          <a:p>
            <a:pPr marL="17463" indent="-17463" algn="ctr">
              <a:buFont typeface="Courier New" pitchFamily="49" charset="0"/>
              <a:buNone/>
            </a:pPr>
            <a:r>
              <a:rPr lang="en-US" sz="2800" b="1" dirty="0">
                <a:solidFill>
                  <a:srgbClr val="000000"/>
                </a:solidFill>
              </a:rPr>
              <a:t>Procedure</a:t>
            </a:r>
          </a:p>
          <a:p>
            <a:pPr marL="587375" indent="-533400">
              <a:buFont typeface="Courier New" pitchFamily="49" charset="0"/>
              <a:buNone/>
              <a:tabLst>
                <a:tab pos="914400" algn="l"/>
              </a:tabLst>
            </a:pPr>
            <a:r>
              <a:rPr lang="en-US" sz="2800" b="1" dirty="0">
                <a:solidFill>
                  <a:srgbClr val="000000"/>
                </a:solidFill>
              </a:rPr>
              <a:t>1.	</a:t>
            </a:r>
            <a:r>
              <a:rPr lang="en-US" sz="2800" dirty="0">
                <a:solidFill>
                  <a:srgbClr val="000000"/>
                </a:solidFill>
              </a:rPr>
              <a:t>Find the prime factorization of each number.</a:t>
            </a:r>
          </a:p>
          <a:p>
            <a:pPr marL="587375" indent="-533400">
              <a:buFont typeface="Courier New" pitchFamily="49" charset="0"/>
              <a:buNone/>
              <a:tabLst>
                <a:tab pos="914400" algn="l"/>
              </a:tabLst>
            </a:pPr>
            <a:r>
              <a:rPr lang="en-US" sz="2800" b="1" dirty="0">
                <a:solidFill>
                  <a:srgbClr val="000000"/>
                </a:solidFill>
              </a:rPr>
              <a:t>2.	</a:t>
            </a:r>
            <a:r>
              <a:rPr lang="en-US" sz="2800" dirty="0">
                <a:solidFill>
                  <a:srgbClr val="000000"/>
                </a:solidFill>
              </a:rPr>
              <a:t>List the prime factors that appear in any one of the prime factorizations.</a:t>
            </a:r>
          </a:p>
          <a:p>
            <a:pPr marL="587375" indent="-533400">
              <a:buFont typeface="Courier New" pitchFamily="49" charset="0"/>
              <a:buNone/>
              <a:tabLst>
                <a:tab pos="914400" algn="l"/>
              </a:tabLst>
            </a:pPr>
            <a:r>
              <a:rPr lang="en-US" sz="2800" b="1" dirty="0">
                <a:solidFill>
                  <a:srgbClr val="000000"/>
                </a:solidFill>
              </a:rPr>
              <a:t>3.	</a:t>
            </a:r>
            <a:r>
              <a:rPr lang="en-US" sz="2800" dirty="0">
                <a:solidFill>
                  <a:srgbClr val="000000"/>
                </a:solidFill>
              </a:rPr>
              <a:t>Find the product of these primes using each prime the most number of times it appears in any one of the prime factorizations.</a:t>
            </a:r>
          </a:p>
        </p:txBody>
      </p:sp>
      <p:sp>
        <p:nvSpPr>
          <p:cNvPr id="7171" name="Rectangle 3"/>
          <p:cNvSpPr>
            <a:spLocks noGrp="1"/>
          </p:cNvSpPr>
          <p:nvPr>
            <p:ph type="title"/>
          </p:nvPr>
        </p:nvSpPr>
        <p:spPr>
          <a:prstGeom prst="rect">
            <a:avLst/>
          </a:prstGeom>
          <a:noFill/>
        </p:spPr>
        <p:txBody>
          <a:bodyPr/>
          <a:lstStyle/>
          <a:p>
            <a:r>
              <a:rPr lang="en-US" dirty="0"/>
              <a:t>To Find the LCM of a Set of Counting Numbers</a:t>
            </a:r>
            <a:endParaRPr lang="en-US" sz="3200" dirty="0">
              <a:solidFill>
                <a:schemeClr val="accent1"/>
              </a:solidFill>
            </a:endParaRPr>
          </a:p>
        </p:txBody>
      </p:sp>
    </p:spTree>
    <p:custDataLst>
      <p:tags r:id="rId1"/>
    </p:custData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20</a:t>
            </a:r>
            <a:r>
              <a:rPr lang="en-US" sz="2800" dirty="0">
                <a:latin typeface="Calibri" pitchFamily="34" charset="0"/>
              </a:rPr>
              <a:t> and </a:t>
            </a:r>
            <a:r>
              <a:rPr lang="en-US" sz="2800" dirty="0">
                <a:solidFill>
                  <a:srgbClr val="0000FF"/>
                </a:solidFill>
                <a:latin typeface="Calibri" pitchFamily="34" charset="0"/>
              </a:rPr>
              <a:t>45</a:t>
            </a:r>
            <a:r>
              <a:rPr lang="en-US" sz="2800" dirty="0">
                <a:latin typeface="Calibri" pitchFamily="34" charset="0"/>
              </a:rPr>
              <a:t>.</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endParaRPr lang="en-US" sz="2800" dirty="0">
              <a:solidFill>
                <a:srgbClr val="C00C08"/>
              </a:solidFill>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a:t>
            </a:r>
            <a:r>
              <a:rPr lang="en-US" sz="2800" dirty="0">
                <a:solidFill>
                  <a:srgbClr val="000099"/>
                </a:solidFill>
                <a:latin typeface="Calibri" pitchFamily="34" charset="0"/>
              </a:rPr>
              <a:t>2</a:t>
            </a:r>
            <a:r>
              <a:rPr lang="en-US" sz="2800" dirty="0">
                <a:latin typeface="Calibri" pitchFamily="34" charset="0"/>
              </a:rPr>
              <a:t>, </a:t>
            </a:r>
            <a:r>
              <a:rPr lang="en-US" sz="2800" dirty="0">
                <a:solidFill>
                  <a:srgbClr val="00007E"/>
                </a:solidFill>
                <a:latin typeface="Calibri" pitchFamily="34" charset="0"/>
              </a:rPr>
              <a:t>3</a:t>
            </a:r>
            <a:r>
              <a:rPr lang="en-US" sz="2800" dirty="0">
                <a:latin typeface="Calibri" pitchFamily="34" charset="0"/>
              </a:rPr>
              <a:t> and </a:t>
            </a:r>
            <a:r>
              <a:rPr lang="en-US" sz="2800" dirty="0">
                <a:solidFill>
                  <a:srgbClr val="000099"/>
                </a:solidFill>
                <a:latin typeface="Calibri" pitchFamily="34" charset="0"/>
              </a:rPr>
              <a:t>5</a:t>
            </a:r>
            <a:r>
              <a:rPr lang="en-US" sz="2800" dirty="0">
                <a:latin typeface="Calibri" pitchFamily="34" charset="0"/>
              </a:rPr>
              <a:t> are the only prime factors.</a:t>
            </a: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32: Finding the Least </a:t>
            </a:r>
            <a:br>
              <a:rPr lang="en-US" dirty="0">
                <a:solidFill>
                  <a:schemeClr val="accent1"/>
                </a:solidFill>
                <a:latin typeface="Calibri" pitchFamily="34" charset="0"/>
              </a:rPr>
            </a:br>
            <a:r>
              <a:rPr lang="en-US" dirty="0">
                <a:solidFill>
                  <a:schemeClr val="accent1"/>
                </a:solidFill>
                <a:latin typeface="Calibri" pitchFamily="34" charset="0"/>
              </a:rPr>
              <a:t>Common Multiple (LCM)</a:t>
            </a:r>
            <a:endParaRPr lang="en-US" dirty="0"/>
          </a:p>
        </p:txBody>
      </p:sp>
      <p:graphicFrame>
        <p:nvGraphicFramePr>
          <p:cNvPr id="1027" name="Object 3"/>
          <p:cNvGraphicFramePr>
            <a:graphicFrameLocks noChangeAspect="1"/>
          </p:cNvGraphicFramePr>
          <p:nvPr/>
        </p:nvGraphicFramePr>
        <p:xfrm>
          <a:off x="4578350" y="3467100"/>
          <a:ext cx="1384300" cy="254000"/>
        </p:xfrm>
        <a:graphic>
          <a:graphicData uri="http://schemas.openxmlformats.org/presentationml/2006/ole">
            <mc:AlternateContent xmlns:mc="http://schemas.openxmlformats.org/markup-compatibility/2006">
              <mc:Choice xmlns:v="urn:schemas-microsoft-com:vml" Requires="v">
                <p:oleObj spid="_x0000_s48136" name="Equation" r:id="rId4" imgW="1384200" imgH="253800" progId="Equation.DSMT4">
                  <p:embed/>
                </p:oleObj>
              </mc:Choice>
              <mc:Fallback>
                <p:oleObj name="Equation" r:id="rId4" imgW="1384200" imgH="253800" progId="Equation.DSMT4">
                  <p:embed/>
                  <p:pic>
                    <p:nvPicPr>
                      <p:cNvPr id="1027"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8350" y="34671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4578350" y="3905250"/>
          <a:ext cx="1384300" cy="254000"/>
        </p:xfrm>
        <a:graphic>
          <a:graphicData uri="http://schemas.openxmlformats.org/presentationml/2006/ole">
            <mc:AlternateContent xmlns:mc="http://schemas.openxmlformats.org/markup-compatibility/2006">
              <mc:Choice xmlns:v="urn:schemas-microsoft-com:vml" Requires="v">
                <p:oleObj spid="_x0000_s48137" name="Equation" r:id="rId6" imgW="1384200" imgH="253800" progId="Equation.DSMT4">
                  <p:embed/>
                </p:oleObj>
              </mc:Choice>
              <mc:Fallback>
                <p:oleObj name="Equation" r:id="rId6" imgW="1384200" imgH="253800" progId="Equation.DSMT4">
                  <p:embed/>
                  <p:pic>
                    <p:nvPicPr>
                      <p:cNvPr id="1028"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8350" y="390525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667000" y="3448050"/>
          <a:ext cx="381000" cy="292100"/>
        </p:xfrm>
        <a:graphic>
          <a:graphicData uri="http://schemas.openxmlformats.org/presentationml/2006/ole">
            <mc:AlternateContent xmlns:mc="http://schemas.openxmlformats.org/markup-compatibility/2006">
              <mc:Choice xmlns:v="urn:schemas-microsoft-com:vml" Requires="v">
                <p:oleObj spid="_x0000_s48138" name="Equation" r:id="rId8" imgW="380835" imgH="291973" progId="Equation.DSMT4">
                  <p:embed/>
                </p:oleObj>
              </mc:Choice>
              <mc:Fallback>
                <p:oleObj name="Equation" r:id="rId8" imgW="380835" imgH="291973" progId="Equation.DSMT4">
                  <p:embed/>
                  <p:pic>
                    <p:nvPicPr>
                      <p:cNvPr id="1029"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67000" y="344805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3200400" y="3448050"/>
          <a:ext cx="1130300" cy="292100"/>
        </p:xfrm>
        <a:graphic>
          <a:graphicData uri="http://schemas.openxmlformats.org/presentationml/2006/ole">
            <mc:AlternateContent xmlns:mc="http://schemas.openxmlformats.org/markup-compatibility/2006">
              <mc:Choice xmlns:v="urn:schemas-microsoft-com:vml" Requires="v">
                <p:oleObj spid="_x0000_s48139" name="Equation" r:id="rId10" imgW="1130040" imgH="291960" progId="Equation.DSMT4">
                  <p:embed/>
                </p:oleObj>
              </mc:Choice>
              <mc:Fallback>
                <p:oleObj name="Equation" r:id="rId10" imgW="1130040" imgH="291960" progId="Equation.DSMT4">
                  <p:embed/>
                  <p:pic>
                    <p:nvPicPr>
                      <p:cNvPr id="1031"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00400" y="3448050"/>
                        <a:ext cx="113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2667000" y="3886200"/>
          <a:ext cx="381000" cy="292100"/>
        </p:xfrm>
        <a:graphic>
          <a:graphicData uri="http://schemas.openxmlformats.org/presentationml/2006/ole">
            <mc:AlternateContent xmlns:mc="http://schemas.openxmlformats.org/markup-compatibility/2006">
              <mc:Choice xmlns:v="urn:schemas-microsoft-com:vml" Requires="v">
                <p:oleObj spid="_x0000_s48140" name="Equation" r:id="rId12" imgW="380835" imgH="291973" progId="Equation.DSMT4">
                  <p:embed/>
                </p:oleObj>
              </mc:Choice>
              <mc:Fallback>
                <p:oleObj name="Equation" r:id="rId12" imgW="380835" imgH="291973" progId="Equation.DSMT4">
                  <p:embed/>
                  <p:pic>
                    <p:nvPicPr>
                      <p:cNvPr id="1032" name="Object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67000" y="38862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3200400" y="3886200"/>
          <a:ext cx="1130300" cy="292100"/>
        </p:xfrm>
        <a:graphic>
          <a:graphicData uri="http://schemas.openxmlformats.org/presentationml/2006/ole">
            <mc:AlternateContent xmlns:mc="http://schemas.openxmlformats.org/markup-compatibility/2006">
              <mc:Choice xmlns:v="urn:schemas-microsoft-com:vml" Requires="v">
                <p:oleObj spid="_x0000_s48141" name="Equation" r:id="rId14" imgW="1130040" imgH="291960" progId="Equation.DSMT4">
                  <p:embed/>
                </p:oleObj>
              </mc:Choice>
              <mc:Fallback>
                <p:oleObj name="Equation" r:id="rId14" imgW="1130040" imgH="291960" progId="Equation.DSMT4">
                  <p:embed/>
                  <p:pic>
                    <p:nvPicPr>
                      <p:cNvPr id="1034" name="Object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200400" y="3886200"/>
                        <a:ext cx="113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p:cNvSpPr>
          <p:nvPr/>
        </p:nvSpPr>
        <p:spPr bwMode="auto">
          <a:xfrm>
            <a:off x="457200" y="1280160"/>
            <a:ext cx="8229600" cy="5029200"/>
          </a:xfrm>
          <a:prstGeom prst="rect">
            <a:avLst/>
          </a:prstGeom>
          <a:noFill/>
          <a:ln w="9525">
            <a:noFill/>
            <a:miter lim="800000"/>
            <a:headEnd/>
            <a:tailEnd/>
          </a:ln>
        </p:spPr>
        <p:txBody>
          <a:bodyPr/>
          <a:lstStyle/>
          <a:p>
            <a:pPr marL="6350" indent="-635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3:</a:t>
            </a:r>
            <a:r>
              <a:rPr lang="en-US" sz="2800" dirty="0">
                <a:latin typeface="Calibri" pitchFamily="34" charset="0"/>
              </a:rPr>
              <a:t>	The most number of times each prime factor appears in any one factorization:</a:t>
            </a:r>
          </a:p>
          <a:p>
            <a:pPr marL="6350" indent="-6350" algn="l" eaLnBrk="0" hangingPunct="0">
              <a:lnSpc>
                <a:spcPts val="3200"/>
              </a:lnSpc>
              <a:spcAft>
                <a:spcPts val="600"/>
              </a:spcAft>
              <a:buFont typeface="Courier New" pitchFamily="49" charset="0"/>
              <a:buNone/>
              <a:tabLst>
                <a:tab pos="1376363" algn="l"/>
              </a:tabLst>
            </a:pPr>
            <a:r>
              <a:rPr lang="en-US" sz="2800" dirty="0">
                <a:latin typeface="Calibri" pitchFamily="34" charset="0"/>
              </a:rPr>
              <a:t>		   </a:t>
            </a:r>
            <a:r>
              <a:rPr lang="en-US" sz="2800" dirty="0">
                <a:solidFill>
                  <a:srgbClr val="07FF3F"/>
                </a:solidFill>
                <a:latin typeface="Calibri" pitchFamily="34" charset="0"/>
              </a:rPr>
              <a:t>two 2s</a:t>
            </a:r>
            <a:r>
              <a:rPr lang="en-US" sz="2800" dirty="0">
                <a:latin typeface="Calibri" pitchFamily="34" charset="0"/>
              </a:rPr>
              <a:t>		</a:t>
            </a:r>
            <a:r>
              <a:rPr lang="en-US" sz="2000" dirty="0">
                <a:solidFill>
                  <a:srgbClr val="3C86A6"/>
                </a:solidFill>
                <a:latin typeface="Calibri" pitchFamily="34" charset="0"/>
              </a:rPr>
              <a:t>(In 20)</a:t>
            </a:r>
          </a:p>
          <a:p>
            <a:pPr marL="6350" indent="-6350" algn="l" eaLnBrk="0" hangingPunct="0">
              <a:lnSpc>
                <a:spcPts val="3200"/>
              </a:lnSpc>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0000FF"/>
                </a:solidFill>
                <a:latin typeface="Calibri" pitchFamily="34" charset="0"/>
              </a:rPr>
              <a:t>two 3s</a:t>
            </a:r>
            <a:r>
              <a:rPr lang="en-US" sz="2800" dirty="0">
                <a:latin typeface="Calibri" pitchFamily="34" charset="0"/>
              </a:rPr>
              <a:t>		</a:t>
            </a:r>
            <a:r>
              <a:rPr lang="en-US" sz="2000" dirty="0">
                <a:solidFill>
                  <a:srgbClr val="3C86A6"/>
                </a:solidFill>
                <a:latin typeface="Calibri" pitchFamily="34" charset="0"/>
              </a:rPr>
              <a:t>(In 45)</a:t>
            </a:r>
          </a:p>
          <a:p>
            <a:pPr marL="6350" indent="-6350" eaLnBrk="0" hangingPunct="0">
              <a:lnSpc>
                <a:spcPts val="3200"/>
              </a:lnSpc>
              <a:spcBef>
                <a:spcPct val="20000"/>
              </a:spcBef>
              <a:spcAft>
                <a:spcPts val="1200"/>
              </a:spcAft>
              <a:tabLst>
                <a:tab pos="1376363" algn="l"/>
              </a:tabLst>
            </a:pPr>
            <a:r>
              <a:rPr lang="en-US" sz="2800" dirty="0">
                <a:latin typeface="Calibri" pitchFamily="34" charset="0"/>
              </a:rPr>
              <a:t>		   </a:t>
            </a:r>
            <a:r>
              <a:rPr lang="en-US" sz="2800" dirty="0">
                <a:solidFill>
                  <a:srgbClr val="9900FF"/>
                </a:solidFill>
                <a:latin typeface="Calibri" pitchFamily="34" charset="0"/>
              </a:rPr>
              <a:t>one 5</a:t>
            </a:r>
            <a:r>
              <a:rPr lang="en-US" sz="2800" dirty="0">
                <a:latin typeface="Calibri" pitchFamily="34" charset="0"/>
              </a:rPr>
              <a:t>		</a:t>
            </a:r>
            <a:r>
              <a:rPr lang="en-US" sz="2000" dirty="0">
                <a:solidFill>
                  <a:srgbClr val="3C86A6"/>
                </a:solidFill>
                <a:latin typeface="Calibri" pitchFamily="34" charset="0"/>
              </a:rPr>
              <a:t>(One in 20 and one in 45)</a:t>
            </a:r>
          </a:p>
          <a:p>
            <a:pPr marL="6350" indent="-6350" algn="l" eaLnBrk="0" hangingPunct="0">
              <a:spcBef>
                <a:spcPts val="42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FF0000"/>
                </a:solidFill>
                <a:latin typeface="Calibri" pitchFamily="34" charset="0"/>
              </a:rPr>
              <a:t>180</a:t>
            </a:r>
            <a:r>
              <a:rPr lang="en-US" sz="2800" dirty="0">
                <a:latin typeface="Calibri" pitchFamily="34" charset="0"/>
              </a:rPr>
              <a:t> is the smallest number divisible by both </a:t>
            </a:r>
            <a:r>
              <a:rPr lang="en-US" sz="2800" dirty="0">
                <a:solidFill>
                  <a:srgbClr val="0000FF"/>
                </a:solidFill>
                <a:latin typeface="Calibri" pitchFamily="34" charset="0"/>
              </a:rPr>
              <a:t>20</a:t>
            </a:r>
            <a:r>
              <a:rPr lang="en-US" sz="2800" dirty="0">
                <a:latin typeface="Calibri" pitchFamily="34" charset="0"/>
              </a:rPr>
              <a:t> and </a:t>
            </a:r>
            <a:r>
              <a:rPr lang="en-US" sz="2800" dirty="0">
                <a:solidFill>
                  <a:srgbClr val="0000FF"/>
                </a:solidFill>
                <a:latin typeface="Calibri" pitchFamily="34" charset="0"/>
              </a:rPr>
              <a:t>45</a:t>
            </a:r>
            <a:r>
              <a:rPr lang="en-US" sz="2800" dirty="0">
                <a:latin typeface="Calibri" pitchFamily="34" charset="0"/>
              </a:rPr>
              <a:t>. (Note also that the LCM, 180, contains all the factors of the numbers 20 and 45.)</a:t>
            </a: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32: Finding the Least Common </a:t>
            </a:r>
            <a:br>
              <a:rPr lang="en-US" dirty="0">
                <a:solidFill>
                  <a:schemeClr val="accent1"/>
                </a:solidFill>
                <a:latin typeface="Calibri" pitchFamily="34" charset="0"/>
              </a:rPr>
            </a:br>
            <a:r>
              <a:rPr lang="en-US" dirty="0">
                <a:solidFill>
                  <a:schemeClr val="accent1"/>
                </a:solidFill>
                <a:latin typeface="Calibri" pitchFamily="34" charset="0"/>
              </a:rPr>
              <a:t>Multiple (LCM) (cont.)</a:t>
            </a:r>
            <a:endParaRPr lang="en-US" dirty="0"/>
          </a:p>
        </p:txBody>
      </p:sp>
      <p:graphicFrame>
        <p:nvGraphicFramePr>
          <p:cNvPr id="2051" name="Object 3"/>
          <p:cNvGraphicFramePr>
            <a:graphicFrameLocks noChangeAspect="1"/>
          </p:cNvGraphicFramePr>
          <p:nvPr/>
        </p:nvGraphicFramePr>
        <p:xfrm>
          <a:off x="2133600" y="4191000"/>
          <a:ext cx="1168400" cy="330200"/>
        </p:xfrm>
        <a:graphic>
          <a:graphicData uri="http://schemas.openxmlformats.org/presentationml/2006/ole">
            <mc:AlternateContent xmlns:mc="http://schemas.openxmlformats.org/markup-compatibility/2006">
              <mc:Choice xmlns:v="urn:schemas-microsoft-com:vml" Requires="v">
                <p:oleObj spid="_x0000_s49157" name="Equation" r:id="rId4" imgW="1168400" imgH="330200" progId="Equation.DSMT4">
                  <p:embed/>
                </p:oleObj>
              </mc:Choice>
              <mc:Fallback>
                <p:oleObj name="Equation" r:id="rId4" imgW="1168400" imgH="330200" progId="Equation.DSMT4">
                  <p:embed/>
                  <p:pic>
                    <p:nvPicPr>
                      <p:cNvPr id="2051"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3600" y="4191000"/>
                        <a:ext cx="1168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3378200" y="4203700"/>
          <a:ext cx="1778000" cy="292100"/>
        </p:xfrm>
        <a:graphic>
          <a:graphicData uri="http://schemas.openxmlformats.org/presentationml/2006/ole">
            <mc:AlternateContent xmlns:mc="http://schemas.openxmlformats.org/markup-compatibility/2006">
              <mc:Choice xmlns:v="urn:schemas-microsoft-com:vml" Requires="v">
                <p:oleObj spid="_x0000_s49158" name="Equation" r:id="rId6" imgW="1777680" imgH="291960" progId="Equation.DSMT4">
                  <p:embed/>
                </p:oleObj>
              </mc:Choice>
              <mc:Fallback>
                <p:oleObj name="Equation" r:id="rId6" imgW="1777680" imgH="291960" progId="Equation.DSMT4">
                  <p:embed/>
                  <p:pic>
                    <p:nvPicPr>
                      <p:cNvPr id="2052"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78200" y="4203700"/>
                        <a:ext cx="1778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5181600" y="4203700"/>
          <a:ext cx="901700" cy="292100"/>
        </p:xfrm>
        <a:graphic>
          <a:graphicData uri="http://schemas.openxmlformats.org/presentationml/2006/ole">
            <mc:AlternateContent xmlns:mc="http://schemas.openxmlformats.org/markup-compatibility/2006">
              <mc:Choice xmlns:v="urn:schemas-microsoft-com:vml" Requires="v">
                <p:oleObj spid="_x0000_s49159" name="Equation" r:id="rId8" imgW="901440" imgH="291960" progId="Equation.DSMT4">
                  <p:embed/>
                </p:oleObj>
              </mc:Choice>
              <mc:Fallback>
                <p:oleObj name="Equation" r:id="rId8" imgW="901440" imgH="291960" progId="Equation.DSMT4">
                  <p:embed/>
                  <p:pic>
                    <p:nvPicPr>
                      <p:cNvPr id="2054"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81600" y="42037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1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12</a:t>
            </a:r>
            <a:r>
              <a:rPr lang="en-US" sz="2800" dirty="0">
                <a:latin typeface="Calibri" pitchFamily="34" charset="0"/>
              </a:rPr>
              <a:t>, </a:t>
            </a:r>
            <a:r>
              <a:rPr lang="en-US" sz="2800" dirty="0">
                <a:solidFill>
                  <a:srgbClr val="0000FF"/>
                </a:solidFill>
                <a:latin typeface="Calibri" pitchFamily="34" charset="0"/>
              </a:rPr>
              <a:t>18</a:t>
            </a:r>
            <a:r>
              <a:rPr lang="en-US" sz="2800" dirty="0">
                <a:latin typeface="Calibri" pitchFamily="34" charset="0"/>
              </a:rPr>
              <a:t>, and </a:t>
            </a:r>
            <a:r>
              <a:rPr lang="en-US" sz="2800" dirty="0">
                <a:solidFill>
                  <a:srgbClr val="0000FF"/>
                </a:solidFill>
                <a:latin typeface="Calibri" pitchFamily="34" charset="0"/>
              </a:rPr>
              <a:t>48</a:t>
            </a:r>
            <a:r>
              <a:rPr lang="en-US" sz="2800" dirty="0">
                <a:latin typeface="Calibri" pitchFamily="34" charset="0"/>
              </a:rPr>
              <a:t>.</a:t>
            </a:r>
          </a:p>
          <a:p>
            <a:pPr marL="342900" indent="-342900" algn="l" eaLnBrk="0" hangingPunct="0">
              <a:spcBef>
                <a:spcPts val="200"/>
              </a:spcBef>
              <a:spcAft>
                <a:spcPts val="8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b="1" dirty="0">
              <a:latin typeface="Calibri" pitchFamily="34" charset="0"/>
            </a:endParaRPr>
          </a:p>
          <a:p>
            <a:pPr marL="342900" indent="-342900" algn="l" eaLnBrk="0" hangingPunct="0">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a:t>
            </a:r>
            <a:r>
              <a:rPr lang="en-US" sz="2800" dirty="0">
                <a:solidFill>
                  <a:srgbClr val="07FF3F"/>
                </a:solidFill>
                <a:latin typeface="Calibri" pitchFamily="34" charset="0"/>
              </a:rPr>
              <a:t>2</a:t>
            </a:r>
            <a:r>
              <a:rPr lang="en-US" sz="2800" dirty="0">
                <a:latin typeface="Calibri" pitchFamily="34" charset="0"/>
              </a:rPr>
              <a:t> and </a:t>
            </a:r>
            <a:r>
              <a:rPr lang="en-US" sz="2800" dirty="0">
                <a:solidFill>
                  <a:srgbClr val="00007E"/>
                </a:solidFill>
                <a:latin typeface="Calibri" pitchFamily="34" charset="0"/>
              </a:rPr>
              <a:t>3</a:t>
            </a:r>
            <a:r>
              <a:rPr lang="en-US" sz="2800" dirty="0">
                <a:latin typeface="Calibri" pitchFamily="34" charset="0"/>
              </a:rPr>
              <a:t> are the only prime factors.</a:t>
            </a:r>
          </a:p>
        </p:txBody>
      </p:sp>
      <p:sp>
        <p:nvSpPr>
          <p:cNvPr id="5" name="Title 4"/>
          <p:cNvSpPr>
            <a:spLocks noGrp="1"/>
          </p:cNvSpPr>
          <p:nvPr>
            <p:ph type="title"/>
          </p:nvPr>
        </p:nvSpPr>
        <p:spPr/>
        <p:txBody>
          <a:bodyPr>
            <a:normAutofit/>
          </a:bodyPr>
          <a:lstStyle/>
          <a:p>
            <a:r>
              <a:rPr lang="en-US" dirty="0">
                <a:latin typeface="Calibri" pitchFamily="34" charset="0"/>
              </a:rPr>
              <a:t>Example 33: Finding the Least </a:t>
            </a:r>
            <a:br>
              <a:rPr lang="en-US" dirty="0">
                <a:latin typeface="Calibri" pitchFamily="34" charset="0"/>
              </a:rPr>
            </a:br>
            <a:r>
              <a:rPr lang="en-US" dirty="0">
                <a:latin typeface="Calibri" pitchFamily="34" charset="0"/>
              </a:rPr>
              <a:t>Common Multiple (LCM)</a:t>
            </a:r>
            <a:endParaRPr lang="en-US" dirty="0"/>
          </a:p>
        </p:txBody>
      </p:sp>
      <p:graphicFrame>
        <p:nvGraphicFramePr>
          <p:cNvPr id="3075" name="Object 3"/>
          <p:cNvGraphicFramePr>
            <a:graphicFrameLocks noChangeAspect="1"/>
          </p:cNvGraphicFramePr>
          <p:nvPr/>
        </p:nvGraphicFramePr>
        <p:xfrm>
          <a:off x="5080000" y="3200400"/>
          <a:ext cx="1384300" cy="254000"/>
        </p:xfrm>
        <a:graphic>
          <a:graphicData uri="http://schemas.openxmlformats.org/presentationml/2006/ole">
            <mc:AlternateContent xmlns:mc="http://schemas.openxmlformats.org/markup-compatibility/2006">
              <mc:Choice xmlns:v="urn:schemas-microsoft-com:vml" Requires="v">
                <p:oleObj spid="_x0000_s50187" name="Equation" r:id="rId4" imgW="1384200" imgH="253800" progId="Equation.DSMT4">
                  <p:embed/>
                </p:oleObj>
              </mc:Choice>
              <mc:Fallback>
                <p:oleObj name="Equation" r:id="rId4" imgW="1384200" imgH="253800" progId="Equation.DSMT4">
                  <p:embed/>
                  <p:pic>
                    <p:nvPicPr>
                      <p:cNvPr id="3075"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80000" y="32004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5086350" y="3810000"/>
          <a:ext cx="1384300" cy="254000"/>
        </p:xfrm>
        <a:graphic>
          <a:graphicData uri="http://schemas.openxmlformats.org/presentationml/2006/ole">
            <mc:AlternateContent xmlns:mc="http://schemas.openxmlformats.org/markup-compatibility/2006">
              <mc:Choice xmlns:v="urn:schemas-microsoft-com:vml" Requires="v">
                <p:oleObj spid="_x0000_s50188" name="Equation" r:id="rId6" imgW="1384200" imgH="253800" progId="Equation.DSMT4">
                  <p:embed/>
                </p:oleObj>
              </mc:Choice>
              <mc:Fallback>
                <p:oleObj name="Equation" r:id="rId6" imgW="1384200" imgH="253800" progId="Equation.DSMT4">
                  <p:embed/>
                  <p:pic>
                    <p:nvPicPr>
                      <p:cNvPr id="3076"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86350" y="38100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5099050" y="4349750"/>
          <a:ext cx="1397000" cy="254000"/>
        </p:xfrm>
        <a:graphic>
          <a:graphicData uri="http://schemas.openxmlformats.org/presentationml/2006/ole">
            <mc:AlternateContent xmlns:mc="http://schemas.openxmlformats.org/markup-compatibility/2006">
              <mc:Choice xmlns:v="urn:schemas-microsoft-com:vml" Requires="v">
                <p:oleObj spid="_x0000_s50189" name="Equation" r:id="rId8" imgW="1396800" imgH="253800" progId="Equation.DSMT4">
                  <p:embed/>
                </p:oleObj>
              </mc:Choice>
              <mc:Fallback>
                <p:oleObj name="Equation" r:id="rId8" imgW="1396800" imgH="253800" progId="Equation.DSMT4">
                  <p:embed/>
                  <p:pic>
                    <p:nvPicPr>
                      <p:cNvPr id="3077"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99050" y="4349750"/>
                        <a:ext cx="13970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2209800" y="3225800"/>
          <a:ext cx="368300" cy="279400"/>
        </p:xfrm>
        <a:graphic>
          <a:graphicData uri="http://schemas.openxmlformats.org/presentationml/2006/ole">
            <mc:AlternateContent xmlns:mc="http://schemas.openxmlformats.org/markup-compatibility/2006">
              <mc:Choice xmlns:v="urn:schemas-microsoft-com:vml" Requires="v">
                <p:oleObj spid="_x0000_s50190" name="Equation" r:id="rId10" imgW="368300" imgH="279400" progId="Equation.DSMT4">
                  <p:embed/>
                </p:oleObj>
              </mc:Choice>
              <mc:Fallback>
                <p:oleObj name="Equation" r:id="rId10" imgW="368300" imgH="279400" progId="Equation.DSMT4">
                  <p:embed/>
                  <p:pic>
                    <p:nvPicPr>
                      <p:cNvPr id="3078"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09800" y="32258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2667000" y="3213100"/>
          <a:ext cx="1104900" cy="292100"/>
        </p:xfrm>
        <a:graphic>
          <a:graphicData uri="http://schemas.openxmlformats.org/presentationml/2006/ole">
            <mc:AlternateContent xmlns:mc="http://schemas.openxmlformats.org/markup-compatibility/2006">
              <mc:Choice xmlns:v="urn:schemas-microsoft-com:vml" Requires="v">
                <p:oleObj spid="_x0000_s50191" name="Equation" r:id="rId12" imgW="1104840" imgH="291960" progId="Equation.DSMT4">
                  <p:embed/>
                </p:oleObj>
              </mc:Choice>
              <mc:Fallback>
                <p:oleObj name="Equation" r:id="rId12" imgW="1104840" imgH="291960" progId="Equation.DSMT4">
                  <p:embed/>
                  <p:pic>
                    <p:nvPicPr>
                      <p:cNvPr id="3079"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67000" y="32131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2209800" y="3822700"/>
          <a:ext cx="368300" cy="292100"/>
        </p:xfrm>
        <a:graphic>
          <a:graphicData uri="http://schemas.openxmlformats.org/presentationml/2006/ole">
            <mc:AlternateContent xmlns:mc="http://schemas.openxmlformats.org/markup-compatibility/2006">
              <mc:Choice xmlns:v="urn:schemas-microsoft-com:vml" Requires="v">
                <p:oleObj spid="_x0000_s50192" name="Equation" r:id="rId14" imgW="368140" imgH="291973" progId="Equation.DSMT4">
                  <p:embed/>
                </p:oleObj>
              </mc:Choice>
              <mc:Fallback>
                <p:oleObj name="Equation" r:id="rId14" imgW="368140" imgH="291973" progId="Equation.DSMT4">
                  <p:embed/>
                  <p:pic>
                    <p:nvPicPr>
                      <p:cNvPr id="3081" name="Object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209800" y="38227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2628900" y="3822700"/>
          <a:ext cx="1104900" cy="292100"/>
        </p:xfrm>
        <a:graphic>
          <a:graphicData uri="http://schemas.openxmlformats.org/presentationml/2006/ole">
            <mc:AlternateContent xmlns:mc="http://schemas.openxmlformats.org/markup-compatibility/2006">
              <mc:Choice xmlns:v="urn:schemas-microsoft-com:vml" Requires="v">
                <p:oleObj spid="_x0000_s50193" name="Equation" r:id="rId16" imgW="1104840" imgH="291960" progId="Equation.DSMT4">
                  <p:embed/>
                </p:oleObj>
              </mc:Choice>
              <mc:Fallback>
                <p:oleObj name="Equation" r:id="rId16" imgW="1104840" imgH="291960" progId="Equation.DSMT4">
                  <p:embed/>
                  <p:pic>
                    <p:nvPicPr>
                      <p:cNvPr id="3082" name="Object 10"/>
                      <p:cNvPicPr>
                        <a:picLocks noChangeAspect="1" noChangeArrowheads="1"/>
                      </p:cNvPicPr>
                      <p:nvPr/>
                    </p:nvPicPr>
                    <p:blipFill>
                      <a:blip r:embed="rId17"/>
                      <a:srcRect/>
                      <a:stretch>
                        <a:fillRect/>
                      </a:stretch>
                    </p:blipFill>
                    <p:spPr bwMode="auto">
                      <a:xfrm>
                        <a:off x="2628900" y="38227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2209800" y="4356100"/>
          <a:ext cx="393700" cy="292100"/>
        </p:xfrm>
        <a:graphic>
          <a:graphicData uri="http://schemas.openxmlformats.org/presentationml/2006/ole">
            <mc:AlternateContent xmlns:mc="http://schemas.openxmlformats.org/markup-compatibility/2006">
              <mc:Choice xmlns:v="urn:schemas-microsoft-com:vml" Requires="v">
                <p:oleObj spid="_x0000_s50194" name="Equation" r:id="rId18" imgW="393529" imgH="291973" progId="Equation.DSMT4">
                  <p:embed/>
                </p:oleObj>
              </mc:Choice>
              <mc:Fallback>
                <p:oleObj name="Equation" r:id="rId18" imgW="393529" imgH="291973" progId="Equation.DSMT4">
                  <p:embed/>
                  <p:pic>
                    <p:nvPicPr>
                      <p:cNvPr id="3084" name="Object 1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209800" y="43561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23" name="Object 51"/>
          <p:cNvGraphicFramePr>
            <a:graphicFrameLocks noChangeAspect="1"/>
          </p:cNvGraphicFramePr>
          <p:nvPr/>
        </p:nvGraphicFramePr>
        <p:xfrm>
          <a:off x="2638425" y="4356100"/>
          <a:ext cx="1727200" cy="292100"/>
        </p:xfrm>
        <a:graphic>
          <a:graphicData uri="http://schemas.openxmlformats.org/presentationml/2006/ole">
            <mc:AlternateContent xmlns:mc="http://schemas.openxmlformats.org/markup-compatibility/2006">
              <mc:Choice xmlns:v="urn:schemas-microsoft-com:vml" Requires="v">
                <p:oleObj spid="_x0000_s50195" name="Equation" r:id="rId20" imgW="1726920" imgH="291960" progId="Equation.DSMT4">
                  <p:embed/>
                </p:oleObj>
              </mc:Choice>
              <mc:Fallback>
                <p:oleObj name="Equation" r:id="rId20" imgW="1726920" imgH="291960" progId="Equation.DSMT4">
                  <p:embed/>
                  <p:pic>
                    <p:nvPicPr>
                      <p:cNvPr id="3123" name="Object 51"/>
                      <p:cNvPicPr>
                        <a:picLocks noChangeAspect="1" noChangeArrowheads="1"/>
                      </p:cNvPicPr>
                      <p:nvPr/>
                    </p:nvPicPr>
                    <p:blipFill>
                      <a:blip r:embed="rId21"/>
                      <a:srcRect/>
                      <a:stretch>
                        <a:fillRect/>
                      </a:stretch>
                    </p:blipFill>
                    <p:spPr bwMode="auto">
                      <a:xfrm>
                        <a:off x="2638425" y="4356100"/>
                        <a:ext cx="172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7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08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12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07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2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p:cNvSpPr>
          <p:nvPr/>
        </p:nvSpPr>
        <p:spPr bwMode="auto">
          <a:xfrm>
            <a:off x="457200" y="1280161"/>
            <a:ext cx="8229600" cy="3637919"/>
          </a:xfrm>
          <a:prstGeom prst="rect">
            <a:avLst/>
          </a:prstGeom>
          <a:noFill/>
          <a:ln w="9525">
            <a:noFill/>
            <a:miter lim="800000"/>
            <a:headEnd/>
            <a:tailEnd/>
          </a:ln>
        </p:spPr>
        <p:txBody>
          <a:bodyPr wrap="square">
            <a:spAutoFit/>
          </a:bodyPr>
          <a:lstStyle/>
          <a:p>
            <a:pPr algn="l" eaLnBrk="0" hangingPunct="0">
              <a:spcBef>
                <a:spcPct val="20000"/>
              </a:spcBef>
              <a:spcAft>
                <a:spcPts val="1200"/>
              </a:spcAft>
              <a:buFont typeface="Courier New" pitchFamily="49" charset="0"/>
              <a:buNone/>
            </a:pPr>
            <a:r>
              <a:rPr lang="en-US" sz="2800" b="1" dirty="0">
                <a:latin typeface="Calibri" pitchFamily="34" charset="0"/>
              </a:rPr>
              <a:t>Step 3: </a:t>
            </a:r>
            <a:r>
              <a:rPr lang="en-US" sz="2800" dirty="0">
                <a:latin typeface="Calibri" pitchFamily="34" charset="0"/>
              </a:rPr>
              <a:t>The most number of times each factor in any one factorization:</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07FF3F"/>
                </a:solidFill>
                <a:latin typeface="Calibri" pitchFamily="34" charset="0"/>
              </a:rPr>
              <a:t>four 2s</a:t>
            </a:r>
            <a:r>
              <a:rPr lang="en-US" sz="2800" dirty="0">
                <a:latin typeface="Calibri" pitchFamily="34" charset="0"/>
              </a:rPr>
              <a:t>		</a:t>
            </a:r>
            <a:r>
              <a:rPr lang="en-US" sz="2000" dirty="0">
                <a:solidFill>
                  <a:srgbClr val="3C86A6"/>
                </a:solidFill>
                <a:latin typeface="Calibri" pitchFamily="34" charset="0"/>
              </a:rPr>
              <a:t>(In 48)</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9900CC"/>
                </a:solidFill>
                <a:latin typeface="Calibri" pitchFamily="34" charset="0"/>
              </a:rPr>
              <a:t>two 3s	</a:t>
            </a:r>
            <a:r>
              <a:rPr lang="en-US" sz="2800" dirty="0">
                <a:latin typeface="Calibri" pitchFamily="34" charset="0"/>
              </a:rPr>
              <a:t>	</a:t>
            </a:r>
            <a:r>
              <a:rPr lang="en-US" sz="2000" dirty="0">
                <a:solidFill>
                  <a:srgbClr val="3C86A6"/>
                </a:solidFill>
                <a:latin typeface="Calibri" pitchFamily="34" charset="0"/>
              </a:rPr>
              <a:t>(In 18)</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r>
              <a:rPr lang="en-US" sz="2800" dirty="0">
                <a:solidFill>
                  <a:srgbClr val="FF0000"/>
                </a:solidFill>
                <a:latin typeface="Calibri" pitchFamily="34" charset="0"/>
              </a:rPr>
              <a:t>144</a:t>
            </a:r>
            <a:r>
              <a:rPr lang="en-US" sz="2800" dirty="0">
                <a:latin typeface="Calibri" pitchFamily="34" charset="0"/>
              </a:rPr>
              <a:t> is the smallest number divisible by 12, 18, and 48.</a:t>
            </a:r>
          </a:p>
        </p:txBody>
      </p:sp>
      <p:sp>
        <p:nvSpPr>
          <p:cNvPr id="5" name="Title 4"/>
          <p:cNvSpPr>
            <a:spLocks noGrp="1"/>
          </p:cNvSpPr>
          <p:nvPr>
            <p:ph type="title"/>
          </p:nvPr>
        </p:nvSpPr>
        <p:spPr/>
        <p:txBody>
          <a:bodyPr>
            <a:normAutofit/>
          </a:bodyPr>
          <a:lstStyle/>
          <a:p>
            <a:r>
              <a:rPr lang="en-US" dirty="0">
                <a:latin typeface="Calibri" pitchFamily="34" charset="0"/>
              </a:rPr>
              <a:t>Example 33: Finding the Least Common </a:t>
            </a:r>
            <a:br>
              <a:rPr lang="en-US" dirty="0">
                <a:latin typeface="Calibri" pitchFamily="34" charset="0"/>
              </a:rPr>
            </a:br>
            <a:r>
              <a:rPr lang="en-US" dirty="0">
                <a:latin typeface="Calibri" pitchFamily="34" charset="0"/>
              </a:rPr>
              <a:t>Multiple (LCM) (cont.)</a:t>
            </a:r>
            <a:endParaRPr lang="en-US" dirty="0"/>
          </a:p>
        </p:txBody>
      </p:sp>
      <p:graphicFrame>
        <p:nvGraphicFramePr>
          <p:cNvPr id="4099" name="Object 3"/>
          <p:cNvGraphicFramePr>
            <a:graphicFrameLocks noChangeAspect="1"/>
          </p:cNvGraphicFramePr>
          <p:nvPr/>
        </p:nvGraphicFramePr>
        <p:xfrm>
          <a:off x="1828800" y="3819525"/>
          <a:ext cx="1168400" cy="330200"/>
        </p:xfrm>
        <a:graphic>
          <a:graphicData uri="http://schemas.openxmlformats.org/presentationml/2006/ole">
            <mc:AlternateContent xmlns:mc="http://schemas.openxmlformats.org/markup-compatibility/2006">
              <mc:Choice xmlns:v="urn:schemas-microsoft-com:vml" Requires="v">
                <p:oleObj spid="_x0000_s51205" name="Equation" r:id="rId4" imgW="1168400" imgH="330200" progId="Equation.DSMT4">
                  <p:embed/>
                </p:oleObj>
              </mc:Choice>
              <mc:Fallback>
                <p:oleObj name="Equation" r:id="rId4" imgW="1168400" imgH="330200" progId="Equation.DSMT4">
                  <p:embed/>
                  <p:pic>
                    <p:nvPicPr>
                      <p:cNvPr id="4099"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8800" y="3819525"/>
                        <a:ext cx="1168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3009900" y="3835400"/>
          <a:ext cx="2095500" cy="292100"/>
        </p:xfrm>
        <a:graphic>
          <a:graphicData uri="http://schemas.openxmlformats.org/presentationml/2006/ole">
            <mc:AlternateContent xmlns:mc="http://schemas.openxmlformats.org/markup-compatibility/2006">
              <mc:Choice xmlns:v="urn:schemas-microsoft-com:vml" Requires="v">
                <p:oleObj spid="_x0000_s51206" name="Equation" r:id="rId6" imgW="2095200" imgH="291960" progId="Equation.DSMT4">
                  <p:embed/>
                </p:oleObj>
              </mc:Choice>
              <mc:Fallback>
                <p:oleObj name="Equation" r:id="rId6" imgW="2095200" imgH="291960" progId="Equation.DSMT4">
                  <p:embed/>
                  <p:pic>
                    <p:nvPicPr>
                      <p:cNvPr id="410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09900" y="3835400"/>
                        <a:ext cx="209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5105400" y="3844925"/>
          <a:ext cx="901700" cy="279400"/>
        </p:xfrm>
        <a:graphic>
          <a:graphicData uri="http://schemas.openxmlformats.org/presentationml/2006/ole">
            <mc:AlternateContent xmlns:mc="http://schemas.openxmlformats.org/markup-compatibility/2006">
              <mc:Choice xmlns:v="urn:schemas-microsoft-com:vml" Requires="v">
                <p:oleObj spid="_x0000_s51207" name="Equation" r:id="rId8" imgW="901440" imgH="279360" progId="Equation.DSMT4">
                  <p:embed/>
                </p:oleObj>
              </mc:Choice>
              <mc:Fallback>
                <p:oleObj name="Equation" r:id="rId8" imgW="901440" imgH="279360" progId="Equation.DSMT4">
                  <p:embed/>
                  <p:pic>
                    <p:nvPicPr>
                      <p:cNvPr id="4102"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05400" y="3844925"/>
                        <a:ext cx="901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36</a:t>
            </a:r>
            <a:r>
              <a:rPr lang="en-US" sz="2800" dirty="0">
                <a:latin typeface="Calibri" pitchFamily="34" charset="0"/>
              </a:rPr>
              <a:t>, </a:t>
            </a:r>
            <a:r>
              <a:rPr lang="en-US" sz="2800" dirty="0">
                <a:solidFill>
                  <a:srgbClr val="0000FF"/>
                </a:solidFill>
                <a:latin typeface="Calibri" pitchFamily="34" charset="0"/>
              </a:rPr>
              <a:t>24</a:t>
            </a:r>
            <a:r>
              <a:rPr lang="en-US" sz="2800" dirty="0">
                <a:latin typeface="Calibri" pitchFamily="34" charset="0"/>
              </a:rPr>
              <a:t> and </a:t>
            </a:r>
            <a:r>
              <a:rPr lang="en-US" sz="2800" dirty="0">
                <a:solidFill>
                  <a:srgbClr val="0000FF"/>
                </a:solidFill>
                <a:latin typeface="Calibri" pitchFamily="34" charset="0"/>
              </a:rPr>
              <a:t>48</a:t>
            </a:r>
            <a:r>
              <a:rPr lang="en-US" sz="2800" dirty="0">
                <a:latin typeface="Calibri" pitchFamily="34" charset="0"/>
              </a:rPr>
              <a:t>.</a:t>
            </a:r>
          </a:p>
          <a:p>
            <a:pPr marL="342900" indent="-342900" algn="l" eaLnBrk="0" hangingPunct="0">
              <a:spcBef>
                <a:spcPts val="400"/>
              </a:spcBef>
              <a:spcAft>
                <a:spcPts val="5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ts val="3000"/>
              </a:spcBef>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_____ and _____ are the only prime factors.</a:t>
            </a:r>
          </a:p>
        </p:txBody>
      </p:sp>
      <p:sp>
        <p:nvSpPr>
          <p:cNvPr id="161796" name="Rectangle 4"/>
          <p:cNvSpPr>
            <a:spLocks noChangeArrowheads="1"/>
          </p:cNvSpPr>
          <p:nvPr/>
        </p:nvSpPr>
        <p:spPr bwMode="auto">
          <a:xfrm>
            <a:off x="3803650" y="4758355"/>
            <a:ext cx="365125" cy="519112"/>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3</a:t>
            </a:r>
          </a:p>
        </p:txBody>
      </p:sp>
      <p:sp>
        <p:nvSpPr>
          <p:cNvPr id="161797" name="Rectangle 5"/>
          <p:cNvSpPr>
            <a:spLocks noChangeArrowheads="1"/>
          </p:cNvSpPr>
          <p:nvPr/>
        </p:nvSpPr>
        <p:spPr bwMode="auto">
          <a:xfrm>
            <a:off x="2209800" y="4758355"/>
            <a:ext cx="365125" cy="519112"/>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2</a:t>
            </a:r>
          </a:p>
        </p:txBody>
      </p:sp>
      <p:sp>
        <p:nvSpPr>
          <p:cNvPr id="10" name="Title 9"/>
          <p:cNvSpPr>
            <a:spLocks noGrp="1"/>
          </p:cNvSpPr>
          <p:nvPr>
            <p:ph type="title"/>
          </p:nvPr>
        </p:nvSpPr>
        <p:spPr/>
        <p:txBody>
          <a:bodyPr>
            <a:normAutofit/>
          </a:bodyPr>
          <a:lstStyle/>
          <a:p>
            <a:r>
              <a:rPr lang="en-US" dirty="0">
                <a:latin typeface="Calibri" pitchFamily="34" charset="0"/>
              </a:rPr>
              <a:t>Completion Example 34: Finding the Least Common Multiple (LCM)</a:t>
            </a:r>
            <a:endParaRPr lang="en-US" dirty="0"/>
          </a:p>
        </p:txBody>
      </p:sp>
      <p:graphicFrame>
        <p:nvGraphicFramePr>
          <p:cNvPr id="5126" name="Object 6"/>
          <p:cNvGraphicFramePr>
            <a:graphicFrameLocks noChangeAspect="1"/>
          </p:cNvGraphicFramePr>
          <p:nvPr/>
        </p:nvGraphicFramePr>
        <p:xfrm>
          <a:off x="2982870" y="2978150"/>
          <a:ext cx="2933700" cy="495300"/>
        </p:xfrm>
        <a:graphic>
          <a:graphicData uri="http://schemas.openxmlformats.org/presentationml/2006/ole">
            <mc:AlternateContent xmlns:mc="http://schemas.openxmlformats.org/markup-compatibility/2006">
              <mc:Choice xmlns:v="urn:schemas-microsoft-com:vml" Requires="v">
                <p:oleObj spid="_x0000_s52242" name="Equation" r:id="rId4" imgW="2933640" imgH="495000" progId="Equation.DSMT4">
                  <p:embed/>
                </p:oleObj>
              </mc:Choice>
              <mc:Fallback>
                <p:oleObj name="Equation" r:id="rId4" imgW="2933640" imgH="495000" progId="Equation.DSMT4">
                  <p:embed/>
                  <p:pic>
                    <p:nvPicPr>
                      <p:cNvPr id="5126" name="Object 6"/>
                      <p:cNvPicPr>
                        <a:picLocks noChangeAspect="1" noChangeArrowheads="1"/>
                      </p:cNvPicPr>
                      <p:nvPr/>
                    </p:nvPicPr>
                    <p:blipFill>
                      <a:blip r:embed="rId5"/>
                      <a:srcRect/>
                      <a:stretch>
                        <a:fillRect/>
                      </a:stretch>
                    </p:blipFill>
                    <p:spPr bwMode="auto">
                      <a:xfrm>
                        <a:off x="2982870" y="2978150"/>
                        <a:ext cx="2933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2987675" y="3568700"/>
          <a:ext cx="2908300" cy="495300"/>
        </p:xfrm>
        <a:graphic>
          <a:graphicData uri="http://schemas.openxmlformats.org/presentationml/2006/ole">
            <mc:AlternateContent xmlns:mc="http://schemas.openxmlformats.org/markup-compatibility/2006">
              <mc:Choice xmlns:v="urn:schemas-microsoft-com:vml" Requires="v">
                <p:oleObj spid="_x0000_s52243" name="Equation" r:id="rId6" imgW="2908080" imgH="495000" progId="Equation.DSMT4">
                  <p:embed/>
                </p:oleObj>
              </mc:Choice>
              <mc:Fallback>
                <p:oleObj name="Equation" r:id="rId6" imgW="2908080" imgH="495000" progId="Equation.DSMT4">
                  <p:embed/>
                  <p:pic>
                    <p:nvPicPr>
                      <p:cNvPr id="5128" name="Object 8"/>
                      <p:cNvPicPr>
                        <a:picLocks noChangeAspect="1" noChangeArrowheads="1"/>
                      </p:cNvPicPr>
                      <p:nvPr/>
                    </p:nvPicPr>
                    <p:blipFill>
                      <a:blip r:embed="rId7"/>
                      <a:srcRect/>
                      <a:stretch>
                        <a:fillRect/>
                      </a:stretch>
                    </p:blipFill>
                    <p:spPr bwMode="auto">
                      <a:xfrm>
                        <a:off x="2987675" y="3568700"/>
                        <a:ext cx="2908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0" name="Object 10"/>
          <p:cNvGraphicFramePr>
            <a:graphicFrameLocks noChangeAspect="1"/>
          </p:cNvGraphicFramePr>
          <p:nvPr/>
        </p:nvGraphicFramePr>
        <p:xfrm>
          <a:off x="2962275" y="4092575"/>
          <a:ext cx="3568700" cy="495300"/>
        </p:xfrm>
        <a:graphic>
          <a:graphicData uri="http://schemas.openxmlformats.org/presentationml/2006/ole">
            <mc:AlternateContent xmlns:mc="http://schemas.openxmlformats.org/markup-compatibility/2006">
              <mc:Choice xmlns:v="urn:schemas-microsoft-com:vml" Requires="v">
                <p:oleObj spid="_x0000_s52244" name="Equation" r:id="rId8" imgW="3568680" imgH="495000" progId="Equation.DSMT4">
                  <p:embed/>
                </p:oleObj>
              </mc:Choice>
              <mc:Fallback>
                <p:oleObj name="Equation" r:id="rId8" imgW="3568680" imgH="495000" progId="Equation.DSMT4">
                  <p:embed/>
                  <p:pic>
                    <p:nvPicPr>
                      <p:cNvPr id="5130" name="Object 10"/>
                      <p:cNvPicPr>
                        <a:picLocks noChangeAspect="1" noChangeArrowheads="1"/>
                      </p:cNvPicPr>
                      <p:nvPr/>
                    </p:nvPicPr>
                    <p:blipFill>
                      <a:blip r:embed="rId9"/>
                      <a:srcRect/>
                      <a:stretch>
                        <a:fillRect/>
                      </a:stretch>
                    </p:blipFill>
                    <p:spPr bwMode="auto">
                      <a:xfrm>
                        <a:off x="2962275" y="4092575"/>
                        <a:ext cx="3568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2" name="Object 32"/>
          <p:cNvGraphicFramePr>
            <a:graphicFrameLocks noChangeAspect="1"/>
          </p:cNvGraphicFramePr>
          <p:nvPr/>
        </p:nvGraphicFramePr>
        <p:xfrm>
          <a:off x="4381500" y="3067050"/>
          <a:ext cx="190500" cy="279400"/>
        </p:xfrm>
        <a:graphic>
          <a:graphicData uri="http://schemas.openxmlformats.org/presentationml/2006/ole">
            <mc:AlternateContent xmlns:mc="http://schemas.openxmlformats.org/markup-compatibility/2006">
              <mc:Choice xmlns:v="urn:schemas-microsoft-com:vml" Requires="v">
                <p:oleObj spid="_x0000_s52245" name="Equation" r:id="rId10" imgW="190440" imgH="279360" progId="Equation.DSMT4">
                  <p:embed/>
                </p:oleObj>
              </mc:Choice>
              <mc:Fallback>
                <p:oleObj name="Equation" r:id="rId10" imgW="190440" imgH="279360" progId="Equation.DSMT4">
                  <p:embed/>
                  <p:pic>
                    <p:nvPicPr>
                      <p:cNvPr id="5152" name="Object 3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81500" y="306705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3" name="Object 33"/>
          <p:cNvGraphicFramePr>
            <a:graphicFrameLocks noChangeAspect="1"/>
          </p:cNvGraphicFramePr>
          <p:nvPr/>
        </p:nvGraphicFramePr>
        <p:xfrm>
          <a:off x="3861615" y="3086100"/>
          <a:ext cx="190500" cy="279400"/>
        </p:xfrm>
        <a:graphic>
          <a:graphicData uri="http://schemas.openxmlformats.org/presentationml/2006/ole">
            <mc:AlternateContent xmlns:mc="http://schemas.openxmlformats.org/markup-compatibility/2006">
              <mc:Choice xmlns:v="urn:schemas-microsoft-com:vml" Requires="v">
                <p:oleObj spid="_x0000_s52246" name="Equation" r:id="rId12" imgW="190440" imgH="279360" progId="Equation.DSMT4">
                  <p:embed/>
                </p:oleObj>
              </mc:Choice>
              <mc:Fallback>
                <p:oleObj name="Equation" r:id="rId12" imgW="190440" imgH="279360" progId="Equation.DSMT4">
                  <p:embed/>
                  <p:pic>
                    <p:nvPicPr>
                      <p:cNvPr id="5153" name="Object 3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61615" y="30861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4" name="Object 34"/>
          <p:cNvGraphicFramePr>
            <a:graphicFrameLocks noChangeAspect="1"/>
          </p:cNvGraphicFramePr>
          <p:nvPr/>
        </p:nvGraphicFramePr>
        <p:xfrm>
          <a:off x="5588129" y="4209535"/>
          <a:ext cx="255971" cy="263525"/>
        </p:xfrm>
        <a:graphic>
          <a:graphicData uri="http://schemas.openxmlformats.org/presentationml/2006/ole">
            <mc:AlternateContent xmlns:mc="http://schemas.openxmlformats.org/markup-compatibility/2006">
              <mc:Choice xmlns:v="urn:schemas-microsoft-com:vml" Requires="v">
                <p:oleObj spid="_x0000_s52247" name="Equation" r:id="rId13" imgW="190440" imgH="279360" progId="Equation.DSMT4">
                  <p:embed/>
                </p:oleObj>
              </mc:Choice>
              <mc:Fallback>
                <p:oleObj name="Equation" r:id="rId13" imgW="190440" imgH="279360" progId="Equation.DSMT4">
                  <p:embed/>
                  <p:pic>
                    <p:nvPicPr>
                      <p:cNvPr id="5154" name="Object 3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88129" y="4209535"/>
                        <a:ext cx="255971" cy="263525"/>
                      </a:xfrm>
                      <a:prstGeom prst="rect">
                        <a:avLst/>
                      </a:prstGeom>
                      <a:noFill/>
                      <a:ln>
                        <a:noFill/>
                      </a:ln>
                      <a:effectLst/>
                    </p:spPr>
                  </p:pic>
                </p:oleObj>
              </mc:Fallback>
            </mc:AlternateContent>
          </a:graphicData>
        </a:graphic>
      </p:graphicFrame>
      <p:graphicFrame>
        <p:nvGraphicFramePr>
          <p:cNvPr id="5155" name="Object 35"/>
          <p:cNvGraphicFramePr>
            <a:graphicFrameLocks noChangeAspect="1"/>
          </p:cNvGraphicFramePr>
          <p:nvPr/>
        </p:nvGraphicFramePr>
        <p:xfrm>
          <a:off x="5033963" y="4200525"/>
          <a:ext cx="190500" cy="279400"/>
        </p:xfrm>
        <a:graphic>
          <a:graphicData uri="http://schemas.openxmlformats.org/presentationml/2006/ole">
            <mc:AlternateContent xmlns:mc="http://schemas.openxmlformats.org/markup-compatibility/2006">
              <mc:Choice xmlns:v="urn:schemas-microsoft-com:vml" Requires="v">
                <p:oleObj spid="_x0000_s52248" name="Equation" r:id="rId14" imgW="190440" imgH="279360" progId="Equation.DSMT4">
                  <p:embed/>
                </p:oleObj>
              </mc:Choice>
              <mc:Fallback>
                <p:oleObj name="Equation" r:id="rId14" imgW="190440" imgH="279360" progId="Equation.DSMT4">
                  <p:embed/>
                  <p:pic>
                    <p:nvPicPr>
                      <p:cNvPr id="5155" name="Object 3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33963" y="420052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6" name="Object 36"/>
          <p:cNvGraphicFramePr>
            <a:graphicFrameLocks noChangeAspect="1"/>
          </p:cNvGraphicFramePr>
          <p:nvPr/>
        </p:nvGraphicFramePr>
        <p:xfrm>
          <a:off x="4495800" y="4200525"/>
          <a:ext cx="190500" cy="279400"/>
        </p:xfrm>
        <a:graphic>
          <a:graphicData uri="http://schemas.openxmlformats.org/presentationml/2006/ole">
            <mc:AlternateContent xmlns:mc="http://schemas.openxmlformats.org/markup-compatibility/2006">
              <mc:Choice xmlns:v="urn:schemas-microsoft-com:vml" Requires="v">
                <p:oleObj spid="_x0000_s52249" name="Equation" r:id="rId15" imgW="190440" imgH="279360" progId="Equation.DSMT4">
                  <p:embed/>
                </p:oleObj>
              </mc:Choice>
              <mc:Fallback>
                <p:oleObj name="Equation" r:id="rId15" imgW="190440" imgH="279360" progId="Equation.DSMT4">
                  <p:embed/>
                  <p:pic>
                    <p:nvPicPr>
                      <p:cNvPr id="5156" name="Object 3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95800" y="420052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7" name="Object 37"/>
          <p:cNvGraphicFramePr>
            <a:graphicFrameLocks noChangeAspect="1"/>
          </p:cNvGraphicFramePr>
          <p:nvPr/>
        </p:nvGraphicFramePr>
        <p:xfrm>
          <a:off x="3890962" y="4196663"/>
          <a:ext cx="190500" cy="279400"/>
        </p:xfrm>
        <a:graphic>
          <a:graphicData uri="http://schemas.openxmlformats.org/presentationml/2006/ole">
            <mc:AlternateContent xmlns:mc="http://schemas.openxmlformats.org/markup-compatibility/2006">
              <mc:Choice xmlns:v="urn:schemas-microsoft-com:vml" Requires="v">
                <p:oleObj spid="_x0000_s52250" name="Equation" r:id="rId16" imgW="190440" imgH="279360" progId="Equation.DSMT4">
                  <p:embed/>
                </p:oleObj>
              </mc:Choice>
              <mc:Fallback>
                <p:oleObj name="Equation" r:id="rId16" imgW="190440" imgH="279360" progId="Equation.DSMT4">
                  <p:embed/>
                  <p:pic>
                    <p:nvPicPr>
                      <p:cNvPr id="5157" name="Object 3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90962" y="4196663"/>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8" name="Object 38"/>
          <p:cNvGraphicFramePr>
            <a:graphicFrameLocks noChangeAspect="1"/>
          </p:cNvGraphicFramePr>
          <p:nvPr/>
        </p:nvGraphicFramePr>
        <p:xfrm>
          <a:off x="5057517" y="3630295"/>
          <a:ext cx="190500" cy="279400"/>
        </p:xfrm>
        <a:graphic>
          <a:graphicData uri="http://schemas.openxmlformats.org/presentationml/2006/ole">
            <mc:AlternateContent xmlns:mc="http://schemas.openxmlformats.org/markup-compatibility/2006">
              <mc:Choice xmlns:v="urn:schemas-microsoft-com:vml" Requires="v">
                <p:oleObj spid="_x0000_s52251" name="Equation" r:id="rId17" imgW="190440" imgH="279360" progId="Equation.DSMT4">
                  <p:embed/>
                </p:oleObj>
              </mc:Choice>
              <mc:Fallback>
                <p:oleObj name="Equation" r:id="rId17" imgW="190440" imgH="279360" progId="Equation.DSMT4">
                  <p:embed/>
                  <p:pic>
                    <p:nvPicPr>
                      <p:cNvPr id="5158" name="Object 3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57517" y="363029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9" name="Object 39"/>
          <p:cNvGraphicFramePr>
            <a:graphicFrameLocks noChangeAspect="1"/>
          </p:cNvGraphicFramePr>
          <p:nvPr/>
        </p:nvGraphicFramePr>
        <p:xfrm>
          <a:off x="4448175" y="3633298"/>
          <a:ext cx="190500" cy="279400"/>
        </p:xfrm>
        <a:graphic>
          <a:graphicData uri="http://schemas.openxmlformats.org/presentationml/2006/ole">
            <mc:AlternateContent xmlns:mc="http://schemas.openxmlformats.org/markup-compatibility/2006">
              <mc:Choice xmlns:v="urn:schemas-microsoft-com:vml" Requires="v">
                <p:oleObj spid="_x0000_s52252" name="Equation" r:id="rId18" imgW="190440" imgH="279360" progId="Equation.DSMT4">
                  <p:embed/>
                </p:oleObj>
              </mc:Choice>
              <mc:Fallback>
                <p:oleObj name="Equation" r:id="rId18" imgW="190440" imgH="279360" progId="Equation.DSMT4">
                  <p:embed/>
                  <p:pic>
                    <p:nvPicPr>
                      <p:cNvPr id="5159" name="Object 3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48175" y="3633298"/>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0" name="Object 40"/>
          <p:cNvGraphicFramePr>
            <a:graphicFrameLocks noChangeAspect="1"/>
          </p:cNvGraphicFramePr>
          <p:nvPr/>
        </p:nvGraphicFramePr>
        <p:xfrm>
          <a:off x="3856595" y="3621096"/>
          <a:ext cx="190500" cy="279400"/>
        </p:xfrm>
        <a:graphic>
          <a:graphicData uri="http://schemas.openxmlformats.org/presentationml/2006/ole">
            <mc:AlternateContent xmlns:mc="http://schemas.openxmlformats.org/markup-compatibility/2006">
              <mc:Choice xmlns:v="urn:schemas-microsoft-com:vml" Requires="v">
                <p:oleObj spid="_x0000_s52253" name="Equation" r:id="rId19" imgW="190440" imgH="279360" progId="Equation.DSMT4">
                  <p:embed/>
                </p:oleObj>
              </mc:Choice>
              <mc:Fallback>
                <p:oleObj name="Equation" r:id="rId19" imgW="190440" imgH="279360" progId="Equation.DSMT4">
                  <p:embed/>
                  <p:pic>
                    <p:nvPicPr>
                      <p:cNvPr id="5160" name="Object 4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56595" y="3621096"/>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1" name="Object 41"/>
          <p:cNvGraphicFramePr>
            <a:graphicFrameLocks noChangeAspect="1"/>
          </p:cNvGraphicFramePr>
          <p:nvPr/>
        </p:nvGraphicFramePr>
        <p:xfrm>
          <a:off x="4953000" y="3079750"/>
          <a:ext cx="190500" cy="292100"/>
        </p:xfrm>
        <a:graphic>
          <a:graphicData uri="http://schemas.openxmlformats.org/presentationml/2006/ole">
            <mc:AlternateContent xmlns:mc="http://schemas.openxmlformats.org/markup-compatibility/2006">
              <mc:Choice xmlns:v="urn:schemas-microsoft-com:vml" Requires="v">
                <p:oleObj spid="_x0000_s52254" name="Equation" r:id="rId20" imgW="190440" imgH="291960" progId="Equation.DSMT4">
                  <p:embed/>
                </p:oleObj>
              </mc:Choice>
              <mc:Fallback>
                <p:oleObj name="Equation" r:id="rId20" imgW="190440" imgH="291960" progId="Equation.DSMT4">
                  <p:embed/>
                  <p:pic>
                    <p:nvPicPr>
                      <p:cNvPr id="5161" name="Object 4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953000" y="307975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3" name="Object 43"/>
          <p:cNvGraphicFramePr>
            <a:graphicFrameLocks noChangeAspect="1"/>
          </p:cNvGraphicFramePr>
          <p:nvPr/>
        </p:nvGraphicFramePr>
        <p:xfrm>
          <a:off x="5554276" y="3067050"/>
          <a:ext cx="190500" cy="292100"/>
        </p:xfrm>
        <a:graphic>
          <a:graphicData uri="http://schemas.openxmlformats.org/presentationml/2006/ole">
            <mc:AlternateContent xmlns:mc="http://schemas.openxmlformats.org/markup-compatibility/2006">
              <mc:Choice xmlns:v="urn:schemas-microsoft-com:vml" Requires="v">
                <p:oleObj spid="_x0000_s52255" name="Equation" r:id="rId22" imgW="190440" imgH="291960" progId="Equation.DSMT4">
                  <p:embed/>
                </p:oleObj>
              </mc:Choice>
              <mc:Fallback>
                <p:oleObj name="Equation" r:id="rId22" imgW="190440" imgH="291960" progId="Equation.DSMT4">
                  <p:embed/>
                  <p:pic>
                    <p:nvPicPr>
                      <p:cNvPr id="5163" name="Object 4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554276" y="306705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4" name="Object 44"/>
          <p:cNvGraphicFramePr>
            <a:graphicFrameLocks noChangeAspect="1"/>
          </p:cNvGraphicFramePr>
          <p:nvPr/>
        </p:nvGraphicFramePr>
        <p:xfrm>
          <a:off x="5569681" y="3632286"/>
          <a:ext cx="190500" cy="292100"/>
        </p:xfrm>
        <a:graphic>
          <a:graphicData uri="http://schemas.openxmlformats.org/presentationml/2006/ole">
            <mc:AlternateContent xmlns:mc="http://schemas.openxmlformats.org/markup-compatibility/2006">
              <mc:Choice xmlns:v="urn:schemas-microsoft-com:vml" Requires="v">
                <p:oleObj spid="_x0000_s52256" name="Equation" r:id="rId23" imgW="190440" imgH="291960" progId="Equation.DSMT4">
                  <p:embed/>
                </p:oleObj>
              </mc:Choice>
              <mc:Fallback>
                <p:oleObj name="Equation" r:id="rId23" imgW="190440" imgH="291960" progId="Equation.DSMT4">
                  <p:embed/>
                  <p:pic>
                    <p:nvPicPr>
                      <p:cNvPr id="5164" name="Object 4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569681" y="3632286"/>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5" name="Object 45"/>
          <p:cNvGraphicFramePr>
            <a:graphicFrameLocks noChangeAspect="1"/>
          </p:cNvGraphicFramePr>
          <p:nvPr/>
        </p:nvGraphicFramePr>
        <p:xfrm>
          <a:off x="6124575" y="4200525"/>
          <a:ext cx="190500" cy="292100"/>
        </p:xfrm>
        <a:graphic>
          <a:graphicData uri="http://schemas.openxmlformats.org/presentationml/2006/ole">
            <mc:AlternateContent xmlns:mc="http://schemas.openxmlformats.org/markup-compatibility/2006">
              <mc:Choice xmlns:v="urn:schemas-microsoft-com:vml" Requires="v">
                <p:oleObj spid="_x0000_s52257" name="Equation" r:id="rId24" imgW="190440" imgH="291960" progId="Equation.DSMT4">
                  <p:embed/>
                </p:oleObj>
              </mc:Choice>
              <mc:Fallback>
                <p:oleObj name="Equation" r:id="rId24" imgW="190440" imgH="291960" progId="Equation.DSMT4">
                  <p:embed/>
                  <p:pic>
                    <p:nvPicPr>
                      <p:cNvPr id="5165" name="Object 4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124575" y="4200525"/>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5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5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16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6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16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15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5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16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5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15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15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15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16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179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617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6" grpId="0"/>
      <p:bldP spid="161797" grpId="0"/>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11"/>
          <p:cNvSpPr>
            <a:spLocks noGrp="1"/>
          </p:cNvSpPr>
          <p:nvPr>
            <p:ph idx="1"/>
          </p:nvPr>
        </p:nvSpPr>
        <p:spPr/>
        <p:txBody>
          <a:bodyPr/>
          <a:lstStyle/>
          <a:p>
            <a:endParaRPr lang="en-US" dirty="0"/>
          </a:p>
          <a:p>
            <a:endParaRPr lang="en-US" dirty="0"/>
          </a:p>
        </p:txBody>
      </p:sp>
      <p:sp>
        <p:nvSpPr>
          <p:cNvPr id="13314" name="Rectangle 3"/>
          <p:cNvSpPr>
            <a:spLocks/>
          </p:cNvSpPr>
          <p:nvPr/>
        </p:nvSpPr>
        <p:spPr bwMode="auto">
          <a:xfrm>
            <a:off x="457200" y="1280160"/>
            <a:ext cx="8229600" cy="4572000"/>
          </a:xfrm>
          <a:prstGeom prst="rect">
            <a:avLst/>
          </a:prstGeom>
          <a:noFill/>
          <a:ln w="9525">
            <a:noFill/>
            <a:miter lim="800000"/>
            <a:headEnd/>
            <a:tailEnd/>
          </a:ln>
        </p:spPr>
        <p:txBody>
          <a:bodyPr/>
          <a:lstStyle/>
          <a:p>
            <a:pPr algn="l" eaLnBrk="0" hangingPunct="0">
              <a:spcBef>
                <a:spcPct val="20000"/>
              </a:spcBef>
              <a:spcAft>
                <a:spcPts val="1200"/>
              </a:spcAft>
              <a:buFont typeface="Courier New" pitchFamily="49" charset="0"/>
              <a:buNone/>
            </a:pPr>
            <a:r>
              <a:rPr lang="en-US" sz="2800" b="1" dirty="0">
                <a:latin typeface="Calibri" pitchFamily="34" charset="0"/>
              </a:rPr>
              <a:t>Step 3: </a:t>
            </a:r>
            <a:r>
              <a:rPr lang="en-US" sz="2800" dirty="0">
                <a:latin typeface="Calibri" pitchFamily="34" charset="0"/>
              </a:rPr>
              <a:t>The most number of times each prime factor appears in any one factorization:</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(in 48)</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(in 36)</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So,  LCM = _______________  = ____.</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is the smallest number divisible by 	the numbers 36, 24, and 48.</a:t>
            </a:r>
          </a:p>
        </p:txBody>
      </p:sp>
      <p:sp>
        <p:nvSpPr>
          <p:cNvPr id="162819" name="Rectangle 3"/>
          <p:cNvSpPr>
            <a:spLocks noChangeArrowheads="1"/>
          </p:cNvSpPr>
          <p:nvPr/>
        </p:nvSpPr>
        <p:spPr bwMode="auto">
          <a:xfrm>
            <a:off x="1905000" y="3029605"/>
            <a:ext cx="1192186" cy="523220"/>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Two 3s</a:t>
            </a:r>
          </a:p>
        </p:txBody>
      </p:sp>
      <p:sp>
        <p:nvSpPr>
          <p:cNvPr id="162820" name="Rectangle 4"/>
          <p:cNvSpPr>
            <a:spLocks noChangeArrowheads="1"/>
          </p:cNvSpPr>
          <p:nvPr/>
        </p:nvSpPr>
        <p:spPr bwMode="auto">
          <a:xfrm>
            <a:off x="1931987" y="2362200"/>
            <a:ext cx="1253741" cy="523220"/>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Four 2s</a:t>
            </a:r>
          </a:p>
        </p:txBody>
      </p:sp>
      <p:sp>
        <p:nvSpPr>
          <p:cNvPr id="162821" name="Rectangle 5"/>
          <p:cNvSpPr>
            <a:spLocks noChangeArrowheads="1"/>
          </p:cNvSpPr>
          <p:nvPr/>
        </p:nvSpPr>
        <p:spPr bwMode="auto">
          <a:xfrm>
            <a:off x="6511925" y="3671887"/>
            <a:ext cx="727075" cy="519113"/>
          </a:xfrm>
          <a:prstGeom prst="rect">
            <a:avLst/>
          </a:prstGeom>
          <a:noFill/>
          <a:ln w="9525">
            <a:noFill/>
            <a:miter lim="800000"/>
            <a:headEnd/>
            <a:tailEnd/>
          </a:ln>
        </p:spPr>
        <p:txBody>
          <a:bodyPr wrap="none">
            <a:spAutoFit/>
          </a:bodyPr>
          <a:lstStyle/>
          <a:p>
            <a:pPr algn="l"/>
            <a:r>
              <a:rPr lang="en-US" sz="2800" dirty="0">
                <a:solidFill>
                  <a:srgbClr val="FF0008"/>
                </a:solidFill>
                <a:latin typeface="Calibri" pitchFamily="34" charset="0"/>
              </a:rPr>
              <a:t>144</a:t>
            </a:r>
          </a:p>
        </p:txBody>
      </p:sp>
      <p:sp>
        <p:nvSpPr>
          <p:cNvPr id="162822" name="Rectangle 6"/>
          <p:cNvSpPr>
            <a:spLocks noChangeArrowheads="1"/>
          </p:cNvSpPr>
          <p:nvPr/>
        </p:nvSpPr>
        <p:spPr bwMode="auto">
          <a:xfrm>
            <a:off x="3505200" y="3657600"/>
            <a:ext cx="2590800" cy="523220"/>
          </a:xfrm>
          <a:prstGeom prst="rect">
            <a:avLst/>
          </a:prstGeom>
          <a:noFill/>
          <a:ln w="9525">
            <a:noFill/>
            <a:miter lim="800000"/>
            <a:headEnd/>
            <a:tailEnd/>
          </a:ln>
        </p:spPr>
        <p:txBody>
          <a:bodyPr wrap="square">
            <a:spAutoFit/>
          </a:bodyPr>
          <a:lstStyle/>
          <a:p>
            <a:r>
              <a:rPr lang="en-US" sz="2800" dirty="0">
                <a:solidFill>
                  <a:srgbClr val="FF0000"/>
                </a:solidFill>
                <a:latin typeface="Calibri" pitchFamily="34" charset="0"/>
              </a:rPr>
              <a:t>2 · 2 · 2 · 2 · 3 · 3 </a:t>
            </a:r>
          </a:p>
        </p:txBody>
      </p:sp>
      <p:sp>
        <p:nvSpPr>
          <p:cNvPr id="8" name="Title 7"/>
          <p:cNvSpPr>
            <a:spLocks noGrp="1"/>
          </p:cNvSpPr>
          <p:nvPr>
            <p:ph type="title"/>
          </p:nvPr>
        </p:nvSpPr>
        <p:spPr/>
        <p:txBody>
          <a:bodyPr>
            <a:normAutofit/>
          </a:bodyPr>
          <a:lstStyle/>
          <a:p>
            <a:r>
              <a:rPr lang="en-US" dirty="0">
                <a:latin typeface="Calibri" pitchFamily="34" charset="0"/>
              </a:rPr>
              <a:t>Completion Example 34: Finding the Least Common Multiple (LCM) (cont.)</a:t>
            </a:r>
            <a:endParaRPr lang="en-US" dirty="0"/>
          </a:p>
        </p:txBody>
      </p:sp>
      <p:sp>
        <p:nvSpPr>
          <p:cNvPr id="9" name="Rectangle 8"/>
          <p:cNvSpPr/>
          <p:nvPr/>
        </p:nvSpPr>
        <p:spPr>
          <a:xfrm>
            <a:off x="2209800" y="4343400"/>
            <a:ext cx="732893" cy="523220"/>
          </a:xfrm>
          <a:prstGeom prst="rect">
            <a:avLst/>
          </a:prstGeom>
        </p:spPr>
        <p:txBody>
          <a:bodyPr wrap="none">
            <a:spAutoFit/>
          </a:bodyPr>
          <a:lstStyle/>
          <a:p>
            <a:r>
              <a:rPr lang="en-US" sz="2800" dirty="0">
                <a:solidFill>
                  <a:srgbClr val="FF0008"/>
                </a:solidFill>
                <a:latin typeface="Calibri" pitchFamily="34" charset="0"/>
              </a:rPr>
              <a:t>144</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28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28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28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2821">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19" grpId="0"/>
      <p:bldP spid="162820" grpId="0"/>
      <p:bldP spid="162822" grpId="0"/>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tx1"/>
                </a:solidFill>
              </a:rPr>
              <a:t>Example 35: Finding the Least Common </a:t>
            </a:r>
            <a:br>
              <a:rPr lang="en-US" sz="3200" dirty="0">
                <a:solidFill>
                  <a:schemeClr val="tx1"/>
                </a:solidFill>
              </a:rPr>
            </a:br>
            <a:r>
              <a:rPr lang="en-US" sz="3200" dirty="0">
                <a:solidFill>
                  <a:schemeClr val="tx1"/>
                </a:solidFill>
              </a:rPr>
              <a:t>Multiple (LCM)</a:t>
            </a:r>
          </a:p>
        </p:txBody>
      </p:sp>
      <p:sp>
        <p:nvSpPr>
          <p:cNvPr id="14339" name="Rectangle 3"/>
          <p:cNvSpPr>
            <a:spLocks noGrp="1"/>
          </p:cNvSpPr>
          <p:nvPr>
            <p:ph idx="1"/>
          </p:nvPr>
        </p:nvSpPr>
        <p:spPr>
          <a:xfrm>
            <a:off x="457200" y="1280160"/>
            <a:ext cx="8229600" cy="1040285"/>
          </a:xfrm>
          <a:prstGeom prst="rect">
            <a:avLst/>
          </a:prstGeom>
        </p:spPr>
        <p:txBody>
          <a:bodyPr>
            <a:spAutoFit/>
          </a:bodyPr>
          <a:lstStyle/>
          <a:p>
            <a:r>
              <a:rPr lang="en-US" i="0" dirty="0">
                <a:solidFill>
                  <a:schemeClr val="tx1"/>
                </a:solidFill>
              </a:rPr>
              <a:t>Find the LCM of </a:t>
            </a:r>
            <a:r>
              <a:rPr lang="en-US" dirty="0">
                <a:solidFill>
                  <a:srgbClr val="0000FF"/>
                </a:solidFill>
                <a:latin typeface="Calibri" pitchFamily="34" charset="0"/>
              </a:rPr>
              <a:t>27</a:t>
            </a:r>
            <a:r>
              <a:rPr lang="en-US" i="0" dirty="0">
                <a:solidFill>
                  <a:schemeClr val="tx1"/>
                </a:solidFill>
              </a:rPr>
              <a:t>, </a:t>
            </a:r>
            <a:r>
              <a:rPr lang="en-US" dirty="0">
                <a:solidFill>
                  <a:srgbClr val="0000FF"/>
                </a:solidFill>
                <a:latin typeface="Calibri" pitchFamily="34" charset="0"/>
              </a:rPr>
              <a:t>30</a:t>
            </a:r>
            <a:r>
              <a:rPr lang="en-US" i="0" dirty="0">
                <a:solidFill>
                  <a:schemeClr val="tx1"/>
                </a:solidFill>
              </a:rPr>
              <a:t>, and </a:t>
            </a:r>
            <a:r>
              <a:rPr lang="en-US" dirty="0">
                <a:solidFill>
                  <a:srgbClr val="0000FF"/>
                </a:solidFill>
                <a:latin typeface="Calibri" pitchFamily="34" charset="0"/>
              </a:rPr>
              <a:t>42</a:t>
            </a:r>
            <a:r>
              <a:rPr lang="en-US" i="0" dirty="0">
                <a:solidFill>
                  <a:schemeClr val="tx1"/>
                </a:solidFill>
              </a:rPr>
              <a:t>.</a:t>
            </a:r>
          </a:p>
          <a:p>
            <a:pPr>
              <a:buFont typeface="Courier New" pitchFamily="49" charset="0"/>
              <a:buNone/>
            </a:pPr>
            <a:r>
              <a:rPr lang="en-US" b="1" i="0" dirty="0">
                <a:solidFill>
                  <a:schemeClr val="tx1"/>
                </a:solidFill>
              </a:rPr>
              <a:t>Solution</a:t>
            </a:r>
          </a:p>
        </p:txBody>
      </p:sp>
      <p:graphicFrame>
        <p:nvGraphicFramePr>
          <p:cNvPr id="15362" name="Object 2"/>
          <p:cNvGraphicFramePr>
            <a:graphicFrameLocks noChangeAspect="1"/>
          </p:cNvGraphicFramePr>
          <p:nvPr/>
        </p:nvGraphicFramePr>
        <p:xfrm>
          <a:off x="1143000" y="2616200"/>
          <a:ext cx="368300" cy="279400"/>
        </p:xfrm>
        <a:graphic>
          <a:graphicData uri="http://schemas.openxmlformats.org/presentationml/2006/ole">
            <mc:AlternateContent xmlns:mc="http://schemas.openxmlformats.org/markup-compatibility/2006">
              <mc:Choice xmlns:v="urn:schemas-microsoft-com:vml" Requires="v">
                <p:oleObj spid="_x0000_s53260" name="Equation" r:id="rId4" imgW="368300" imgH="279400" progId="Equation.DSMT4">
                  <p:embed/>
                </p:oleObj>
              </mc:Choice>
              <mc:Fallback>
                <p:oleObj name="Equation" r:id="rId4" imgW="368300" imgH="279400" progId="Equation.DSMT4">
                  <p:embed/>
                  <p:pic>
                    <p:nvPicPr>
                      <p:cNvPr id="15362"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26162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1600200" y="2603500"/>
          <a:ext cx="1117600" cy="292100"/>
        </p:xfrm>
        <a:graphic>
          <a:graphicData uri="http://schemas.openxmlformats.org/presentationml/2006/ole">
            <mc:AlternateContent xmlns:mc="http://schemas.openxmlformats.org/markup-compatibility/2006">
              <mc:Choice xmlns:v="urn:schemas-microsoft-com:vml" Requires="v">
                <p:oleObj spid="_x0000_s53261" name="Equation" r:id="rId6" imgW="1117440" imgH="291960" progId="Equation.DSMT4">
                  <p:embed/>
                </p:oleObj>
              </mc:Choice>
              <mc:Fallback>
                <p:oleObj name="Equation" r:id="rId6" imgW="1117440" imgH="291960" progId="Equation.DSMT4">
                  <p:embed/>
                  <p:pic>
                    <p:nvPicPr>
                      <p:cNvPr id="15364"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00200" y="26035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1143000" y="3200400"/>
          <a:ext cx="381000" cy="292100"/>
        </p:xfrm>
        <a:graphic>
          <a:graphicData uri="http://schemas.openxmlformats.org/presentationml/2006/ole">
            <mc:AlternateContent xmlns:mc="http://schemas.openxmlformats.org/markup-compatibility/2006">
              <mc:Choice xmlns:v="urn:schemas-microsoft-com:vml" Requires="v">
                <p:oleObj spid="_x0000_s53262" name="Equation" r:id="rId8" imgW="380835" imgH="291973" progId="Equation.DSMT4">
                  <p:embed/>
                </p:oleObj>
              </mc:Choice>
              <mc:Fallback>
                <p:oleObj name="Equation" r:id="rId8" imgW="380835" imgH="291973" progId="Equation.DSMT4">
                  <p:embed/>
                  <p:pic>
                    <p:nvPicPr>
                      <p:cNvPr id="15366"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43000" y="32004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1625600" y="3200400"/>
          <a:ext cx="1104900" cy="292100"/>
        </p:xfrm>
        <a:graphic>
          <a:graphicData uri="http://schemas.openxmlformats.org/presentationml/2006/ole">
            <mc:AlternateContent xmlns:mc="http://schemas.openxmlformats.org/markup-compatibility/2006">
              <mc:Choice xmlns:v="urn:schemas-microsoft-com:vml" Requires="v">
                <p:oleObj spid="_x0000_s53263" name="Equation" r:id="rId10" imgW="1104840" imgH="291960" progId="Equation.DSMT4">
                  <p:embed/>
                </p:oleObj>
              </mc:Choice>
              <mc:Fallback>
                <p:oleObj name="Equation" r:id="rId10" imgW="1104840" imgH="291960" progId="Equation.DSMT4">
                  <p:embed/>
                  <p:pic>
                    <p:nvPicPr>
                      <p:cNvPr id="15368" name="Object 8"/>
                      <p:cNvPicPr>
                        <a:picLocks noChangeAspect="1" noChangeArrowheads="1"/>
                      </p:cNvPicPr>
                      <p:nvPr/>
                    </p:nvPicPr>
                    <p:blipFill>
                      <a:blip r:embed="rId11"/>
                      <a:srcRect/>
                      <a:stretch>
                        <a:fillRect/>
                      </a:stretch>
                    </p:blipFill>
                    <p:spPr bwMode="auto">
                      <a:xfrm>
                        <a:off x="1625600" y="32004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9" name="Object 9"/>
          <p:cNvGraphicFramePr>
            <a:graphicFrameLocks noChangeAspect="1"/>
          </p:cNvGraphicFramePr>
          <p:nvPr/>
        </p:nvGraphicFramePr>
        <p:xfrm>
          <a:off x="1143000" y="3810000"/>
          <a:ext cx="381000" cy="279400"/>
        </p:xfrm>
        <a:graphic>
          <a:graphicData uri="http://schemas.openxmlformats.org/presentationml/2006/ole">
            <mc:AlternateContent xmlns:mc="http://schemas.openxmlformats.org/markup-compatibility/2006">
              <mc:Choice xmlns:v="urn:schemas-microsoft-com:vml" Requires="v">
                <p:oleObj spid="_x0000_s53264" name="Equation" r:id="rId12" imgW="380835" imgH="279279" progId="Equation.DSMT4">
                  <p:embed/>
                </p:oleObj>
              </mc:Choice>
              <mc:Fallback>
                <p:oleObj name="Equation" r:id="rId12" imgW="380835" imgH="279279" progId="Equation.DSMT4">
                  <p:embed/>
                  <p:pic>
                    <p:nvPicPr>
                      <p:cNvPr id="15369" name="Object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143000" y="3810000"/>
                        <a:ext cx="38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1" name="Object 11"/>
          <p:cNvGraphicFramePr>
            <a:graphicFrameLocks noChangeAspect="1"/>
          </p:cNvGraphicFramePr>
          <p:nvPr/>
        </p:nvGraphicFramePr>
        <p:xfrm>
          <a:off x="1612900" y="3797300"/>
          <a:ext cx="1104900" cy="292100"/>
        </p:xfrm>
        <a:graphic>
          <a:graphicData uri="http://schemas.openxmlformats.org/presentationml/2006/ole">
            <mc:AlternateContent xmlns:mc="http://schemas.openxmlformats.org/markup-compatibility/2006">
              <mc:Choice xmlns:v="urn:schemas-microsoft-com:vml" Requires="v">
                <p:oleObj spid="_x0000_s53265" name="Equation" r:id="rId14" imgW="1104840" imgH="291960" progId="Equation.DSMT4">
                  <p:embed/>
                </p:oleObj>
              </mc:Choice>
              <mc:Fallback>
                <p:oleObj name="Equation" r:id="rId14" imgW="1104840" imgH="291960" progId="Equation.DSMT4">
                  <p:embed/>
                  <p:pic>
                    <p:nvPicPr>
                      <p:cNvPr id="15371" name="Object 11"/>
                      <p:cNvPicPr>
                        <a:picLocks noChangeAspect="1" noChangeArrowheads="1"/>
                      </p:cNvPicPr>
                      <p:nvPr/>
                    </p:nvPicPr>
                    <p:blipFill>
                      <a:blip r:embed="rId15"/>
                      <a:srcRect/>
                      <a:stretch>
                        <a:fillRect/>
                      </a:stretch>
                    </p:blipFill>
                    <p:spPr bwMode="auto">
                      <a:xfrm>
                        <a:off x="1612900" y="37973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2" name="Object 12"/>
          <p:cNvGraphicFramePr>
            <a:graphicFrameLocks noChangeAspect="1"/>
          </p:cNvGraphicFramePr>
          <p:nvPr/>
        </p:nvGraphicFramePr>
        <p:xfrm>
          <a:off x="2667000" y="2565400"/>
          <a:ext cx="381000" cy="1562100"/>
        </p:xfrm>
        <a:graphic>
          <a:graphicData uri="http://schemas.openxmlformats.org/presentationml/2006/ole">
            <mc:AlternateContent xmlns:mc="http://schemas.openxmlformats.org/markup-compatibility/2006">
              <mc:Choice xmlns:v="urn:schemas-microsoft-com:vml" Requires="v">
                <p:oleObj spid="_x0000_s53266" name="Equation" r:id="rId16" imgW="381000" imgH="1562100" progId="Equation.DSMT4">
                  <p:embed/>
                </p:oleObj>
              </mc:Choice>
              <mc:Fallback>
                <p:oleObj name="Equation" r:id="rId16" imgW="381000" imgH="1562100" progId="Equation.DSMT4">
                  <p:embed/>
                  <p:pic>
                    <p:nvPicPr>
                      <p:cNvPr id="15372" name="Object 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667000" y="2565400"/>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3" name="Object 13"/>
          <p:cNvGraphicFramePr>
            <a:graphicFrameLocks noChangeAspect="1"/>
          </p:cNvGraphicFramePr>
          <p:nvPr/>
        </p:nvGraphicFramePr>
        <p:xfrm>
          <a:off x="3124200" y="3213100"/>
          <a:ext cx="635000" cy="292100"/>
        </p:xfrm>
        <a:graphic>
          <a:graphicData uri="http://schemas.openxmlformats.org/presentationml/2006/ole">
            <mc:AlternateContent xmlns:mc="http://schemas.openxmlformats.org/markup-compatibility/2006">
              <mc:Choice xmlns:v="urn:schemas-microsoft-com:vml" Requires="v">
                <p:oleObj spid="_x0000_s53267" name="Equation" r:id="rId18" imgW="634680" imgH="291960" progId="Equation.DSMT4">
                  <p:embed/>
                </p:oleObj>
              </mc:Choice>
              <mc:Fallback>
                <p:oleObj name="Equation" r:id="rId18" imgW="634680" imgH="291960" progId="Equation.DSMT4">
                  <p:embed/>
                  <p:pic>
                    <p:nvPicPr>
                      <p:cNvPr id="15373" name="Object 1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124200" y="3213100"/>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4" name="Object 14"/>
          <p:cNvGraphicFramePr>
            <a:graphicFrameLocks noChangeAspect="1"/>
          </p:cNvGraphicFramePr>
          <p:nvPr/>
        </p:nvGraphicFramePr>
        <p:xfrm>
          <a:off x="3816350" y="3213100"/>
          <a:ext cx="2057400" cy="292100"/>
        </p:xfrm>
        <a:graphic>
          <a:graphicData uri="http://schemas.openxmlformats.org/presentationml/2006/ole">
            <mc:AlternateContent xmlns:mc="http://schemas.openxmlformats.org/markup-compatibility/2006">
              <mc:Choice xmlns:v="urn:schemas-microsoft-com:vml" Requires="v">
                <p:oleObj spid="_x0000_s53268" name="Equation" r:id="rId20" imgW="2057400" imgH="291960" progId="Equation.DSMT4">
                  <p:embed/>
                </p:oleObj>
              </mc:Choice>
              <mc:Fallback>
                <p:oleObj name="Equation" r:id="rId20" imgW="2057400" imgH="291960" progId="Equation.DSMT4">
                  <p:embed/>
                  <p:pic>
                    <p:nvPicPr>
                      <p:cNvPr id="15374" name="Object 14"/>
                      <p:cNvPicPr>
                        <a:picLocks noChangeAspect="1" noChangeArrowheads="1"/>
                      </p:cNvPicPr>
                      <p:nvPr/>
                    </p:nvPicPr>
                    <p:blipFill>
                      <a:blip r:embed="rId21"/>
                      <a:srcRect/>
                      <a:stretch>
                        <a:fillRect/>
                      </a:stretch>
                    </p:blipFill>
                    <p:spPr bwMode="auto">
                      <a:xfrm>
                        <a:off x="3816350" y="3213100"/>
                        <a:ext cx="205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5" name="Object 15"/>
          <p:cNvGraphicFramePr>
            <a:graphicFrameLocks noChangeAspect="1"/>
          </p:cNvGraphicFramePr>
          <p:nvPr/>
        </p:nvGraphicFramePr>
        <p:xfrm>
          <a:off x="5930900" y="3213100"/>
          <a:ext cx="1003300" cy="292100"/>
        </p:xfrm>
        <a:graphic>
          <a:graphicData uri="http://schemas.openxmlformats.org/presentationml/2006/ole">
            <mc:AlternateContent xmlns:mc="http://schemas.openxmlformats.org/markup-compatibility/2006">
              <mc:Choice xmlns:v="urn:schemas-microsoft-com:vml" Requires="v">
                <p:oleObj spid="_x0000_s53269" name="Equation" r:id="rId22" imgW="1002960" imgH="291960" progId="Equation.DSMT4">
                  <p:embed/>
                </p:oleObj>
              </mc:Choice>
              <mc:Fallback>
                <p:oleObj name="Equation" r:id="rId22" imgW="1002960" imgH="291960" progId="Equation.DSMT4">
                  <p:embed/>
                  <p:pic>
                    <p:nvPicPr>
                      <p:cNvPr id="15375" name="Object 1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930900" y="321310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7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7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537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37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3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1280160"/>
            <a:ext cx="8229600" cy="4572000"/>
          </a:xfrm>
          <a:prstGeom prst="rect">
            <a:avLst/>
          </a:prstGeom>
        </p:spPr>
        <p:txBody>
          <a:bodyPr>
            <a:noAutofit/>
          </a:bodyPr>
          <a:lstStyle/>
          <a:p>
            <a:pPr>
              <a:lnSpc>
                <a:spcPct val="90000"/>
              </a:lnSpc>
            </a:pPr>
            <a:r>
              <a:rPr lang="en-US" sz="2800" dirty="0"/>
              <a:t>Evaluate each exponential expression.</a:t>
            </a:r>
          </a:p>
          <a:p>
            <a:pPr marL="514350" indent="-514350">
              <a:lnSpc>
                <a:spcPct val="90000"/>
              </a:lnSpc>
              <a:spcBef>
                <a:spcPts val="1200"/>
              </a:spcBef>
              <a:buFont typeface="+mj-lt"/>
              <a:buAutoNum type="alphaLcPeriod"/>
              <a:tabLst>
                <a:tab pos="457200" algn="l"/>
              </a:tabLst>
            </a:pPr>
            <a:r>
              <a:rPr lang="en-US" sz="2800" dirty="0"/>
              <a:t> </a:t>
            </a:r>
            <a:r>
              <a:rPr lang="en-US" sz="2800" dirty="0">
                <a:solidFill>
                  <a:srgbClr val="0000FF"/>
                </a:solidFill>
              </a:rPr>
              <a:t>6</a:t>
            </a:r>
            <a:r>
              <a:rPr lang="en-US" sz="2800" baseline="30000" dirty="0">
                <a:solidFill>
                  <a:srgbClr val="0000FF"/>
                </a:solidFill>
              </a:rPr>
              <a:t>3</a:t>
            </a:r>
          </a:p>
          <a:p>
            <a:pPr marL="514350" indent="-514350">
              <a:lnSpc>
                <a:spcPct val="90000"/>
              </a:lnSpc>
              <a:spcBef>
                <a:spcPts val="1200"/>
              </a:spcBef>
              <a:buFont typeface="+mj-lt"/>
              <a:buAutoNum type="alphaLcPeriod"/>
              <a:tabLst>
                <a:tab pos="457200" algn="l"/>
              </a:tabLst>
            </a:pPr>
            <a:r>
              <a:rPr lang="en-US" sz="2800" baseline="30000" dirty="0"/>
              <a:t> </a:t>
            </a:r>
            <a:r>
              <a:rPr lang="en-US" sz="2800" dirty="0">
                <a:solidFill>
                  <a:srgbClr val="0000FF"/>
                </a:solidFill>
              </a:rPr>
              <a:t>5</a:t>
            </a:r>
            <a:r>
              <a:rPr lang="en-US" sz="2800" baseline="30000" dirty="0">
                <a:solidFill>
                  <a:srgbClr val="0000FF"/>
                </a:solidFill>
              </a:rPr>
              <a:t>2</a:t>
            </a:r>
          </a:p>
          <a:p>
            <a:pPr marL="514350" indent="-514350">
              <a:lnSpc>
                <a:spcPct val="90000"/>
              </a:lnSpc>
              <a:spcBef>
                <a:spcPts val="1200"/>
              </a:spcBef>
              <a:buFont typeface="+mj-lt"/>
              <a:buAutoNum type="alphaLcPeriod"/>
              <a:tabLst>
                <a:tab pos="457200" algn="l"/>
              </a:tabLst>
            </a:pPr>
            <a:r>
              <a:rPr lang="en-US" sz="2800" baseline="30000" dirty="0"/>
              <a:t> </a:t>
            </a:r>
            <a:r>
              <a:rPr lang="en-US" sz="2800" dirty="0">
                <a:solidFill>
                  <a:srgbClr val="0000FF"/>
                </a:solidFill>
              </a:rPr>
              <a:t>2</a:t>
            </a:r>
            <a:r>
              <a:rPr lang="en-US" sz="2800" baseline="30000" dirty="0">
                <a:solidFill>
                  <a:srgbClr val="0000FF"/>
                </a:solidFill>
              </a:rPr>
              <a:t>6</a:t>
            </a:r>
            <a:endParaRPr lang="en-US" sz="2800" baseline="30000" dirty="0"/>
          </a:p>
          <a:p>
            <a:pPr>
              <a:lnSpc>
                <a:spcPct val="90000"/>
              </a:lnSpc>
              <a:spcBef>
                <a:spcPts val="1800"/>
              </a:spcBef>
            </a:pPr>
            <a:r>
              <a:rPr lang="en-US" sz="2800" b="1" dirty="0"/>
              <a:t>Solution</a:t>
            </a:r>
          </a:p>
          <a:p>
            <a:pPr marL="514350" indent="-514350">
              <a:lnSpc>
                <a:spcPct val="90000"/>
              </a:lnSpc>
              <a:buFont typeface="+mj-lt"/>
              <a:buAutoNum type="alphaLcPeriod"/>
            </a:pPr>
            <a:r>
              <a:rPr lang="en-US" sz="2800" dirty="0"/>
              <a:t> </a:t>
            </a:r>
          </a:p>
          <a:p>
            <a:pPr marL="514350" indent="-514350">
              <a:lnSpc>
                <a:spcPct val="90000"/>
              </a:lnSpc>
              <a:buFont typeface="+mj-lt"/>
              <a:buAutoNum type="alphaLcPeriod"/>
            </a:pPr>
            <a:endParaRPr lang="en-US" sz="2800" dirty="0"/>
          </a:p>
          <a:p>
            <a:pPr marL="514350" indent="-514350">
              <a:lnSpc>
                <a:spcPct val="90000"/>
              </a:lnSpc>
              <a:buFont typeface="+mj-lt"/>
              <a:buAutoNum type="alphaLcPeriod"/>
            </a:pPr>
            <a:r>
              <a:rPr lang="en-US" sz="2800" dirty="0"/>
              <a:t> </a:t>
            </a:r>
          </a:p>
          <a:p>
            <a:pPr marL="514350" indent="-514350">
              <a:lnSpc>
                <a:spcPct val="90000"/>
              </a:lnSpc>
              <a:buFont typeface="+mj-lt"/>
              <a:buAutoNum type="alphaLcPeriod"/>
            </a:pPr>
            <a:endParaRPr lang="en-US" sz="2800" dirty="0"/>
          </a:p>
          <a:p>
            <a:pPr marL="514350" indent="-514350">
              <a:lnSpc>
                <a:spcPct val="90000"/>
              </a:lnSpc>
              <a:buFont typeface="+mj-lt"/>
              <a:buAutoNum type="alphaLcPeriod"/>
            </a:pPr>
            <a:r>
              <a:rPr lang="en-US" sz="2800" dirty="0"/>
              <a:t> </a:t>
            </a:r>
          </a:p>
        </p:txBody>
      </p:sp>
      <p:sp>
        <p:nvSpPr>
          <p:cNvPr id="8194" name="Rectangle 2"/>
          <p:cNvSpPr>
            <a:spLocks noGrp="1"/>
          </p:cNvSpPr>
          <p:nvPr>
            <p:ph type="title"/>
          </p:nvPr>
        </p:nvSpPr>
        <p:spPr>
          <a:prstGeom prst="rect">
            <a:avLst/>
          </a:prstGeom>
        </p:spPr>
        <p:txBody>
          <a:bodyPr>
            <a:normAutofit/>
          </a:bodyPr>
          <a:lstStyle/>
          <a:p>
            <a:r>
              <a:rPr lang="en-US" dirty="0">
                <a:solidFill>
                  <a:schemeClr val="accent1"/>
                </a:solidFill>
              </a:rPr>
              <a:t>Example 3: Evaluating Exponential Expressions</a:t>
            </a:r>
          </a:p>
        </p:txBody>
      </p:sp>
      <p:graphicFrame>
        <p:nvGraphicFramePr>
          <p:cNvPr id="2053" name="Object 5"/>
          <p:cNvGraphicFramePr>
            <a:graphicFrameLocks noChangeAspect="1"/>
          </p:cNvGraphicFramePr>
          <p:nvPr/>
        </p:nvGraphicFramePr>
        <p:xfrm>
          <a:off x="981075" y="3905250"/>
          <a:ext cx="2362201" cy="381000"/>
        </p:xfrm>
        <a:graphic>
          <a:graphicData uri="http://schemas.openxmlformats.org/presentationml/2006/ole">
            <mc:AlternateContent xmlns:mc="http://schemas.openxmlformats.org/markup-compatibility/2006">
              <mc:Choice xmlns:v="urn:schemas-microsoft-com:vml" Requires="v">
                <p:oleObj spid="_x0000_s2089" name="Equation" r:id="rId3" imgW="2361960" imgH="380880" progId="Equation.DSMT4">
                  <p:embed/>
                </p:oleObj>
              </mc:Choice>
              <mc:Fallback>
                <p:oleObj name="Equation" r:id="rId3" imgW="2361960" imgH="380880" progId="Equation.DSMT4">
                  <p:embed/>
                  <p:pic>
                    <p:nvPicPr>
                      <p:cNvPr id="0" name="Picture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1075" y="3905250"/>
                        <a:ext cx="2362201"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8" name="Object 20"/>
          <p:cNvGraphicFramePr>
            <a:graphicFrameLocks noChangeAspect="1"/>
          </p:cNvGraphicFramePr>
          <p:nvPr/>
        </p:nvGraphicFramePr>
        <p:xfrm>
          <a:off x="990600" y="4657725"/>
          <a:ext cx="1816100" cy="381000"/>
        </p:xfrm>
        <a:graphic>
          <a:graphicData uri="http://schemas.openxmlformats.org/presentationml/2006/ole">
            <mc:AlternateContent xmlns:mc="http://schemas.openxmlformats.org/markup-compatibility/2006">
              <mc:Choice xmlns:v="urn:schemas-microsoft-com:vml" Requires="v">
                <p:oleObj spid="_x0000_s2090" name="Equation" r:id="rId5" imgW="1815840" imgH="380880" progId="Equation.DSMT4">
                  <p:embed/>
                </p:oleObj>
              </mc:Choice>
              <mc:Fallback>
                <p:oleObj name="Equation" r:id="rId5" imgW="1815840" imgH="380880" progId="Equation.DSMT4">
                  <p:embed/>
                  <p:pic>
                    <p:nvPicPr>
                      <p:cNvPr id="0" name="Picture 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4657725"/>
                        <a:ext cx="1816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9" name="Object 21"/>
          <p:cNvGraphicFramePr>
            <a:graphicFrameLocks noChangeAspect="1"/>
          </p:cNvGraphicFramePr>
          <p:nvPr/>
        </p:nvGraphicFramePr>
        <p:xfrm>
          <a:off x="1019175" y="5410200"/>
          <a:ext cx="3111500" cy="381000"/>
        </p:xfrm>
        <a:graphic>
          <a:graphicData uri="http://schemas.openxmlformats.org/presentationml/2006/ole">
            <mc:AlternateContent xmlns:mc="http://schemas.openxmlformats.org/markup-compatibility/2006">
              <mc:Choice xmlns:v="urn:schemas-microsoft-com:vml" Requires="v">
                <p:oleObj spid="_x0000_s2091" name="Equation" r:id="rId7" imgW="3111480" imgH="380880" progId="Equation.DSMT4">
                  <p:embed/>
                </p:oleObj>
              </mc:Choice>
              <mc:Fallback>
                <p:oleObj name="Equation" r:id="rId7" imgW="3111480" imgH="380880" progId="Equation.DSMT4">
                  <p:embed/>
                  <p:pic>
                    <p:nvPicPr>
                      <p:cNvPr id="0" name="Picture 2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19175" y="5410200"/>
                        <a:ext cx="3111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5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6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p:cNvSpPr>
          <p:nvPr>
            <p:ph idx="1"/>
          </p:nvPr>
        </p:nvSpPr>
        <p:spPr>
          <a:prstGeom prst="rect">
            <a:avLst/>
          </a:prstGeom>
        </p:spPr>
        <p:txBody>
          <a:bodyPr/>
          <a:lstStyle/>
          <a:p>
            <a:pPr marL="0" indent="3175">
              <a:lnSpc>
                <a:spcPct val="90000"/>
              </a:lnSpc>
              <a:buFont typeface="Courier New" pitchFamily="49" charset="0"/>
              <a:buNone/>
            </a:pPr>
            <a:r>
              <a:rPr lang="en-US" i="0" dirty="0">
                <a:solidFill>
                  <a:schemeClr val="tx1"/>
                </a:solidFill>
              </a:rPr>
              <a:t>Find the LCM of </a:t>
            </a:r>
            <a:r>
              <a:rPr lang="en-US" i="0" dirty="0">
                <a:solidFill>
                  <a:srgbClr val="0000FF"/>
                </a:solidFill>
              </a:rPr>
              <a:t>8</a:t>
            </a:r>
            <a:r>
              <a:rPr lang="en-US" i="0" dirty="0">
                <a:solidFill>
                  <a:schemeClr val="tx1"/>
                </a:solidFill>
              </a:rPr>
              <a:t> and </a:t>
            </a:r>
            <a:r>
              <a:rPr lang="en-US" i="0" dirty="0">
                <a:solidFill>
                  <a:srgbClr val="0000FF"/>
                </a:solidFill>
              </a:rPr>
              <a:t>25</a:t>
            </a:r>
            <a:r>
              <a:rPr lang="en-US" i="0" dirty="0">
                <a:solidFill>
                  <a:schemeClr val="tx1"/>
                </a:solidFill>
              </a:rPr>
              <a:t>.</a:t>
            </a:r>
          </a:p>
          <a:p>
            <a:pPr marL="0" indent="3175">
              <a:lnSpc>
                <a:spcPct val="90000"/>
              </a:lnSpc>
              <a:buFont typeface="Courier New" pitchFamily="49" charset="0"/>
              <a:buNone/>
            </a:pPr>
            <a:r>
              <a:rPr lang="en-US" b="1" i="0" dirty="0">
                <a:solidFill>
                  <a:schemeClr val="tx1"/>
                </a:solidFill>
              </a:rPr>
              <a:t>Solution</a:t>
            </a: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r>
              <a:rPr lang="en-US" i="0" dirty="0">
                <a:solidFill>
                  <a:schemeClr val="tx1"/>
                </a:solidFill>
              </a:rPr>
              <a:t>In this case, where the two numbers have no common prime factors, the LCM is the product of the two numbers.</a:t>
            </a:r>
            <a:endParaRPr lang="en-US" dirty="0">
              <a:solidFill>
                <a:schemeClr val="tx1"/>
              </a:solidFill>
            </a:endParaRPr>
          </a:p>
        </p:txBody>
      </p:sp>
      <p:sp>
        <p:nvSpPr>
          <p:cNvPr id="15362" name="Rectangle 2"/>
          <p:cNvSpPr>
            <a:spLocks noGrp="1"/>
          </p:cNvSpPr>
          <p:nvPr>
            <p:ph type="title"/>
          </p:nvPr>
        </p:nvSpPr>
        <p:spPr>
          <a:prstGeom prst="rect">
            <a:avLst/>
          </a:prstGeom>
        </p:spPr>
        <p:txBody>
          <a:bodyPr/>
          <a:lstStyle/>
          <a:p>
            <a:r>
              <a:rPr lang="en-US" sz="3200" dirty="0">
                <a:solidFill>
                  <a:schemeClr val="tx1"/>
                </a:solidFill>
              </a:rPr>
              <a:t>Example 36: Finding the Least Common </a:t>
            </a:r>
            <a:br>
              <a:rPr lang="en-US" sz="3200" dirty="0">
                <a:solidFill>
                  <a:schemeClr val="tx1"/>
                </a:solidFill>
              </a:rPr>
            </a:br>
            <a:r>
              <a:rPr lang="en-US" sz="3200" dirty="0">
                <a:solidFill>
                  <a:schemeClr val="tx1"/>
                </a:solidFill>
              </a:rPr>
              <a:t>Multiple (LCM)</a:t>
            </a:r>
          </a:p>
        </p:txBody>
      </p:sp>
      <p:graphicFrame>
        <p:nvGraphicFramePr>
          <p:cNvPr id="14339" name="Object 3"/>
          <p:cNvGraphicFramePr>
            <a:graphicFrameLocks noChangeAspect="1"/>
          </p:cNvGraphicFramePr>
          <p:nvPr/>
        </p:nvGraphicFramePr>
        <p:xfrm>
          <a:off x="2286000" y="2514600"/>
          <a:ext cx="203200" cy="292100"/>
        </p:xfrm>
        <a:graphic>
          <a:graphicData uri="http://schemas.openxmlformats.org/presentationml/2006/ole">
            <mc:AlternateContent xmlns:mc="http://schemas.openxmlformats.org/markup-compatibility/2006">
              <mc:Choice xmlns:v="urn:schemas-microsoft-com:vml" Requires="v">
                <p:oleObj spid="_x0000_s54282" name="Equation" r:id="rId4" imgW="203112" imgH="291973" progId="Equation.DSMT4">
                  <p:embed/>
                </p:oleObj>
              </mc:Choice>
              <mc:Fallback>
                <p:oleObj name="Equation" r:id="rId4" imgW="203112" imgH="291973" progId="Equation.DSMT4">
                  <p:embed/>
                  <p:pic>
                    <p:nvPicPr>
                      <p:cNvPr id="14339"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0" y="25146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2286000" y="3213100"/>
          <a:ext cx="368300" cy="292100"/>
        </p:xfrm>
        <a:graphic>
          <a:graphicData uri="http://schemas.openxmlformats.org/presentationml/2006/ole">
            <mc:AlternateContent xmlns:mc="http://schemas.openxmlformats.org/markup-compatibility/2006">
              <mc:Choice xmlns:v="urn:schemas-microsoft-com:vml" Requires="v">
                <p:oleObj spid="_x0000_s54283" name="Equation" r:id="rId6" imgW="368140" imgH="291973" progId="Equation.DSMT4">
                  <p:embed/>
                </p:oleObj>
              </mc:Choice>
              <mc:Fallback>
                <p:oleObj name="Equation" r:id="rId6" imgW="368140" imgH="291973" progId="Equation.DSMT4">
                  <p:embed/>
                  <p:pic>
                    <p:nvPicPr>
                      <p:cNvPr id="1434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6000" y="32131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3962400" y="2908300"/>
          <a:ext cx="635000" cy="292100"/>
        </p:xfrm>
        <a:graphic>
          <a:graphicData uri="http://schemas.openxmlformats.org/presentationml/2006/ole">
            <mc:AlternateContent xmlns:mc="http://schemas.openxmlformats.org/markup-compatibility/2006">
              <mc:Choice xmlns:v="urn:schemas-microsoft-com:vml" Requires="v">
                <p:oleObj spid="_x0000_s54284" name="Equation" r:id="rId8" imgW="634680" imgH="291960" progId="Equation.DSMT4">
                  <p:embed/>
                </p:oleObj>
              </mc:Choice>
              <mc:Fallback>
                <p:oleObj name="Equation" r:id="rId8" imgW="634680" imgH="291960" progId="Equation.DSMT4">
                  <p:embed/>
                  <p:pic>
                    <p:nvPicPr>
                      <p:cNvPr id="14341"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62400" y="2908300"/>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2520950" y="2527300"/>
          <a:ext cx="1104900" cy="279400"/>
        </p:xfrm>
        <a:graphic>
          <a:graphicData uri="http://schemas.openxmlformats.org/presentationml/2006/ole">
            <mc:AlternateContent xmlns:mc="http://schemas.openxmlformats.org/markup-compatibility/2006">
              <mc:Choice xmlns:v="urn:schemas-microsoft-com:vml" Requires="v">
                <p:oleObj spid="_x0000_s54285" name="Equation" r:id="rId10" imgW="1104840" imgH="279360" progId="Equation.DSMT4">
                  <p:embed/>
                </p:oleObj>
              </mc:Choice>
              <mc:Fallback>
                <p:oleObj name="Equation" r:id="rId10" imgW="1104840" imgH="279360" progId="Equation.DSMT4">
                  <p:embed/>
                  <p:pic>
                    <p:nvPicPr>
                      <p:cNvPr id="14342" name="Object 6"/>
                      <p:cNvPicPr>
                        <a:picLocks noChangeAspect="1" noChangeArrowheads="1"/>
                      </p:cNvPicPr>
                      <p:nvPr/>
                    </p:nvPicPr>
                    <p:blipFill>
                      <a:blip r:embed="rId11"/>
                      <a:srcRect/>
                      <a:stretch>
                        <a:fillRect/>
                      </a:stretch>
                    </p:blipFill>
                    <p:spPr bwMode="auto">
                      <a:xfrm>
                        <a:off x="2520950" y="2527300"/>
                        <a:ext cx="1104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2667000" y="3213100"/>
          <a:ext cx="800100" cy="292100"/>
        </p:xfrm>
        <a:graphic>
          <a:graphicData uri="http://schemas.openxmlformats.org/presentationml/2006/ole">
            <mc:AlternateContent xmlns:mc="http://schemas.openxmlformats.org/markup-compatibility/2006">
              <mc:Choice xmlns:v="urn:schemas-microsoft-com:vml" Requires="v">
                <p:oleObj spid="_x0000_s54286" name="Equation" r:id="rId12" imgW="799920" imgH="291960" progId="Equation.DSMT4">
                  <p:embed/>
                </p:oleObj>
              </mc:Choice>
              <mc:Fallback>
                <p:oleObj name="Equation" r:id="rId12" imgW="799920" imgH="291960" progId="Equation.DSMT4">
                  <p:embed/>
                  <p:pic>
                    <p:nvPicPr>
                      <p:cNvPr id="14344" name="Object 8"/>
                      <p:cNvPicPr>
                        <a:picLocks noChangeAspect="1" noChangeArrowheads="1"/>
                      </p:cNvPicPr>
                      <p:nvPr/>
                    </p:nvPicPr>
                    <p:blipFill>
                      <a:blip r:embed="rId13"/>
                      <a:srcRect/>
                      <a:stretch>
                        <a:fillRect/>
                      </a:stretch>
                    </p:blipFill>
                    <p:spPr bwMode="auto">
                      <a:xfrm>
                        <a:off x="2667000" y="3213100"/>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4654550" y="2908300"/>
          <a:ext cx="1739900" cy="292100"/>
        </p:xfrm>
        <a:graphic>
          <a:graphicData uri="http://schemas.openxmlformats.org/presentationml/2006/ole">
            <mc:AlternateContent xmlns:mc="http://schemas.openxmlformats.org/markup-compatibility/2006">
              <mc:Choice xmlns:v="urn:schemas-microsoft-com:vml" Requires="v">
                <p:oleObj spid="_x0000_s54287" name="Equation" r:id="rId14" imgW="1739880" imgH="291960" progId="Equation.DSMT4">
                  <p:embed/>
                </p:oleObj>
              </mc:Choice>
              <mc:Fallback>
                <p:oleObj name="Equation" r:id="rId14" imgW="1739880" imgH="291960" progId="Equation.DSMT4">
                  <p:embed/>
                  <p:pic>
                    <p:nvPicPr>
                      <p:cNvPr id="14346" name="Object 10"/>
                      <p:cNvPicPr>
                        <a:picLocks noChangeAspect="1" noChangeArrowheads="1"/>
                      </p:cNvPicPr>
                      <p:nvPr/>
                    </p:nvPicPr>
                    <p:blipFill>
                      <a:blip r:embed="rId15"/>
                      <a:srcRect/>
                      <a:stretch>
                        <a:fillRect/>
                      </a:stretch>
                    </p:blipFill>
                    <p:spPr bwMode="auto">
                      <a:xfrm>
                        <a:off x="4654550" y="2908300"/>
                        <a:ext cx="173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6464300" y="2908300"/>
          <a:ext cx="825500" cy="292100"/>
        </p:xfrm>
        <a:graphic>
          <a:graphicData uri="http://schemas.openxmlformats.org/presentationml/2006/ole">
            <mc:AlternateContent xmlns:mc="http://schemas.openxmlformats.org/markup-compatibility/2006">
              <mc:Choice xmlns:v="urn:schemas-microsoft-com:vml" Requires="v">
                <p:oleObj spid="_x0000_s54288" name="Equation" r:id="rId16" imgW="825480" imgH="291960" progId="Equation.DSMT4">
                  <p:embed/>
                </p:oleObj>
              </mc:Choice>
              <mc:Fallback>
                <p:oleObj name="Equation" r:id="rId16" imgW="825480" imgH="291960" progId="Equation.DSMT4">
                  <p:embed/>
                  <p:pic>
                    <p:nvPicPr>
                      <p:cNvPr id="14347" name="Object 11"/>
                      <p:cNvPicPr>
                        <a:picLocks noChangeAspect="1" noChangeArrowheads="1"/>
                      </p:cNvPicPr>
                      <p:nvPr/>
                    </p:nvPicPr>
                    <p:blipFill>
                      <a:blip r:embed="rId17"/>
                      <a:srcRect/>
                      <a:stretch>
                        <a:fillRect/>
                      </a:stretch>
                    </p:blipFill>
                    <p:spPr bwMode="auto">
                      <a:xfrm>
                        <a:off x="6464300" y="290830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3505200" y="2527300"/>
          <a:ext cx="381000" cy="1028700"/>
        </p:xfrm>
        <a:graphic>
          <a:graphicData uri="http://schemas.openxmlformats.org/presentationml/2006/ole">
            <mc:AlternateContent xmlns:mc="http://schemas.openxmlformats.org/markup-compatibility/2006">
              <mc:Choice xmlns:v="urn:schemas-microsoft-com:vml" Requires="v">
                <p:oleObj spid="_x0000_s54289" name="Equation" r:id="rId18" imgW="381000" imgH="1028700" progId="Equation.DSMT4">
                  <p:embed/>
                </p:oleObj>
              </mc:Choice>
              <mc:Fallback>
                <p:oleObj name="Equation" r:id="rId18" imgW="381000" imgH="1028700" progId="Equation.DSMT4">
                  <p:embed/>
                  <p:pic>
                    <p:nvPicPr>
                      <p:cNvPr id="14348" name="Object 1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505200" y="2527300"/>
                        <a:ext cx="3810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4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34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34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34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36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p:cNvSpPr>
          <p:nvPr>
            <p:ph type="body" sz="half" idx="4294967295"/>
          </p:nvPr>
        </p:nvSpPr>
        <p:spPr>
          <a:xfrm>
            <a:off x="457200" y="1280160"/>
            <a:ext cx="8229600" cy="3397853"/>
          </a:xfrm>
          <a:prstGeom prst="rect">
            <a:avLst/>
          </a:prstGeom>
        </p:spPr>
        <p:txBody>
          <a:bodyPr wrap="square">
            <a:spAutoFit/>
          </a:bodyPr>
          <a:lstStyle/>
          <a:p>
            <a:pPr marL="0" indent="3175">
              <a:spcAft>
                <a:spcPts val="1200"/>
              </a:spcAft>
              <a:buFont typeface="Courier New" pitchFamily="49" charset="0"/>
              <a:buNone/>
            </a:pPr>
            <a:r>
              <a:rPr lang="en-US" sz="2800" i="0" dirty="0">
                <a:solidFill>
                  <a:schemeClr val="tx1"/>
                </a:solidFill>
              </a:rPr>
              <a:t>Find the LCM for </a:t>
            </a:r>
            <a:r>
              <a:rPr lang="en-US" sz="2800" i="0" dirty="0">
                <a:solidFill>
                  <a:srgbClr val="0000FF"/>
                </a:solidFill>
              </a:rPr>
              <a:t>27</a:t>
            </a:r>
            <a:r>
              <a:rPr lang="en-US" sz="2800" i="0" dirty="0">
                <a:solidFill>
                  <a:schemeClr val="tx1"/>
                </a:solidFill>
              </a:rPr>
              <a:t>, </a:t>
            </a:r>
            <a:r>
              <a:rPr lang="en-US" sz="2800" i="0" dirty="0">
                <a:solidFill>
                  <a:srgbClr val="0000FF"/>
                </a:solidFill>
              </a:rPr>
              <a:t>30</a:t>
            </a:r>
            <a:r>
              <a:rPr lang="en-US" sz="2800" i="0" dirty="0">
                <a:solidFill>
                  <a:schemeClr val="tx1"/>
                </a:solidFill>
              </a:rPr>
              <a:t>, and </a:t>
            </a:r>
            <a:r>
              <a:rPr lang="en-US" sz="2800" i="0" dirty="0">
                <a:solidFill>
                  <a:srgbClr val="0000FF"/>
                </a:solidFill>
              </a:rPr>
              <a:t>42</a:t>
            </a:r>
            <a:r>
              <a:rPr lang="en-US" sz="2800" i="0" dirty="0">
                <a:solidFill>
                  <a:schemeClr val="tx1"/>
                </a:solidFill>
              </a:rPr>
              <a:t> and then state how many times each number divides into the LCM.</a:t>
            </a:r>
          </a:p>
          <a:p>
            <a:pPr marL="0" indent="3175">
              <a:spcAft>
                <a:spcPts val="1200"/>
              </a:spcAft>
              <a:buFont typeface="Courier New" pitchFamily="49" charset="0"/>
              <a:buNone/>
            </a:pPr>
            <a:r>
              <a:rPr lang="en-US" sz="2800" b="1" i="0" dirty="0">
                <a:solidFill>
                  <a:schemeClr val="tx1"/>
                </a:solidFill>
              </a:rPr>
              <a:t>Solution</a:t>
            </a:r>
          </a:p>
          <a:p>
            <a:pPr marL="0" indent="3175">
              <a:spcAft>
                <a:spcPts val="1200"/>
              </a:spcAft>
              <a:buFont typeface="Courier New" pitchFamily="49" charset="0"/>
              <a:buNone/>
            </a:pPr>
            <a:r>
              <a:rPr lang="en-US" sz="2800" i="0" dirty="0">
                <a:solidFill>
                  <a:schemeClr val="tx1"/>
                </a:solidFill>
              </a:rPr>
              <a:t>Recall from Example 4,</a:t>
            </a:r>
            <a:r>
              <a:rPr lang="en-US" sz="2800" dirty="0">
                <a:solidFill>
                  <a:schemeClr val="tx1"/>
                </a:solidFill>
              </a:rPr>
              <a:t> </a:t>
            </a:r>
          </a:p>
          <a:p>
            <a:pPr marL="0" indent="3175">
              <a:spcAft>
                <a:spcPts val="1200"/>
              </a:spcAft>
              <a:buFont typeface="Courier New" pitchFamily="49" charset="0"/>
              <a:buNone/>
            </a:pPr>
            <a:r>
              <a:rPr lang="en-US" sz="2800" dirty="0"/>
              <a:t>Now determine how many times each number divides into the LCM.</a:t>
            </a:r>
            <a:endParaRPr lang="en-US" sz="2800" dirty="0">
              <a:solidFill>
                <a:schemeClr val="tx1"/>
              </a:solidFill>
            </a:endParaRPr>
          </a:p>
        </p:txBody>
      </p:sp>
      <p:sp>
        <p:nvSpPr>
          <p:cNvPr id="16386" name="Rectangle 2"/>
          <p:cNvSpPr>
            <a:spLocks noGrp="1"/>
          </p:cNvSpPr>
          <p:nvPr>
            <p:ph type="title"/>
          </p:nvPr>
        </p:nvSpPr>
        <p:spPr>
          <a:prstGeom prst="rect">
            <a:avLst/>
          </a:prstGeom>
        </p:spPr>
        <p:txBody>
          <a:bodyPr/>
          <a:lstStyle/>
          <a:p>
            <a:r>
              <a:rPr lang="en-US" sz="3200" dirty="0">
                <a:solidFill>
                  <a:schemeClr val="accent2"/>
                </a:solidFill>
              </a:rPr>
              <a:t>Example 37: Finding the Least Common Multiple (LCM)</a:t>
            </a:r>
          </a:p>
        </p:txBody>
      </p:sp>
      <p:graphicFrame>
        <p:nvGraphicFramePr>
          <p:cNvPr id="16388" name="Object 4"/>
          <p:cNvGraphicFramePr>
            <a:graphicFrameLocks noGrp="1" noChangeAspect="1"/>
          </p:cNvGraphicFramePr>
          <p:nvPr>
            <p:ph idx="1"/>
          </p:nvPr>
        </p:nvGraphicFramePr>
        <p:xfrm>
          <a:off x="3886200" y="3175000"/>
          <a:ext cx="3378200" cy="254000"/>
        </p:xfrm>
        <a:graphic>
          <a:graphicData uri="http://schemas.openxmlformats.org/presentationml/2006/ole">
            <mc:AlternateContent xmlns:mc="http://schemas.openxmlformats.org/markup-compatibility/2006">
              <mc:Choice xmlns:v="urn:schemas-microsoft-com:vml" Requires="v">
                <p:oleObj spid="_x0000_s55303" name="Equation" r:id="rId4" imgW="3886200" imgH="291960" progId="Equation.DSMT4">
                  <p:embed/>
                </p:oleObj>
              </mc:Choice>
              <mc:Fallback>
                <p:oleObj name="Equation" r:id="rId4" imgW="3886200" imgH="291960" progId="Equation.DSMT4">
                  <p:embed/>
                  <p:pic>
                    <p:nvPicPr>
                      <p:cNvPr id="16388" name="Object 4"/>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86200" y="3175000"/>
                        <a:ext cx="33782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1600200" y="4749800"/>
          <a:ext cx="723900" cy="292100"/>
        </p:xfrm>
        <a:graphic>
          <a:graphicData uri="http://schemas.openxmlformats.org/presentationml/2006/ole">
            <mc:AlternateContent xmlns:mc="http://schemas.openxmlformats.org/markup-compatibility/2006">
              <mc:Choice xmlns:v="urn:schemas-microsoft-com:vml" Requires="v">
                <p:oleObj spid="_x0000_s55304" name="Equation" r:id="rId6" imgW="723600" imgH="291960" progId="Equation.DSMT4">
                  <p:embed/>
                </p:oleObj>
              </mc:Choice>
              <mc:Fallback>
                <p:oleObj name="Equation" r:id="rId6" imgW="723600" imgH="291960" progId="Equation.DSMT4">
                  <p:embed/>
                  <p:pic>
                    <p:nvPicPr>
                      <p:cNvPr id="6148"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00200" y="47498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2362200" y="4749800"/>
          <a:ext cx="2108200" cy="292100"/>
        </p:xfrm>
        <a:graphic>
          <a:graphicData uri="http://schemas.openxmlformats.org/presentationml/2006/ole">
            <mc:AlternateContent xmlns:mc="http://schemas.openxmlformats.org/markup-compatibility/2006">
              <mc:Choice xmlns:v="urn:schemas-microsoft-com:vml" Requires="v">
                <p:oleObj spid="_x0000_s55305" name="Equation" r:id="rId8" imgW="2108160" imgH="291960" progId="Equation.DSMT4">
                  <p:embed/>
                </p:oleObj>
              </mc:Choice>
              <mc:Fallback>
                <p:oleObj name="Equation" r:id="rId8" imgW="2108160" imgH="291960" progId="Equation.DSMT4">
                  <p:embed/>
                  <p:pic>
                    <p:nvPicPr>
                      <p:cNvPr id="6149"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62200" y="4749800"/>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4533900" y="4686300"/>
          <a:ext cx="2527300" cy="469900"/>
        </p:xfrm>
        <a:graphic>
          <a:graphicData uri="http://schemas.openxmlformats.org/presentationml/2006/ole">
            <mc:AlternateContent xmlns:mc="http://schemas.openxmlformats.org/markup-compatibility/2006">
              <mc:Choice xmlns:v="urn:schemas-microsoft-com:vml" Requires="v">
                <p:oleObj spid="_x0000_s55306" name="Equation" r:id="rId10" imgW="2527200" imgH="469800" progId="Equation.DSMT4">
                  <p:embed/>
                </p:oleObj>
              </mc:Choice>
              <mc:Fallback>
                <p:oleObj name="Equation" r:id="rId10" imgW="2527200" imgH="469800" progId="Equation.DSMT4">
                  <p:embed/>
                  <p:pic>
                    <p:nvPicPr>
                      <p:cNvPr id="6150"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33900" y="4686300"/>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4540250" y="5486400"/>
          <a:ext cx="2222500" cy="381000"/>
        </p:xfrm>
        <a:graphic>
          <a:graphicData uri="http://schemas.openxmlformats.org/presentationml/2006/ole">
            <mc:AlternateContent xmlns:mc="http://schemas.openxmlformats.org/markup-compatibility/2006">
              <mc:Choice xmlns:v="urn:schemas-microsoft-com:vml" Requires="v">
                <p:oleObj spid="_x0000_s55307" name="Equation" r:id="rId12" imgW="2222280" imgH="380880" progId="Equation.DSMT4">
                  <p:embed/>
                </p:oleObj>
              </mc:Choice>
              <mc:Fallback>
                <p:oleObj name="Equation" r:id="rId12" imgW="2222280" imgH="380880" progId="Equation.DSMT4">
                  <p:embed/>
                  <p:pic>
                    <p:nvPicPr>
                      <p:cNvPr id="6151"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540250" y="5486400"/>
                        <a:ext cx="222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Left Brace 8"/>
          <p:cNvSpPr/>
          <p:nvPr/>
        </p:nvSpPr>
        <p:spPr>
          <a:xfrm rot="16200000">
            <a:off x="5200650" y="4857751"/>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Left Brace 9"/>
          <p:cNvSpPr/>
          <p:nvPr/>
        </p:nvSpPr>
        <p:spPr>
          <a:xfrm rot="16200000">
            <a:off x="6391275" y="4857751"/>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38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387">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14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14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15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61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2"/>
                </a:solidFill>
              </a:rPr>
              <a:t>Example 37: Prime Factorizations and the </a:t>
            </a:r>
            <a:br>
              <a:rPr lang="en-US" sz="3200" dirty="0">
                <a:solidFill>
                  <a:schemeClr val="accent2"/>
                </a:solidFill>
              </a:rPr>
            </a:br>
            <a:r>
              <a:rPr lang="en-US" sz="3200" dirty="0">
                <a:solidFill>
                  <a:schemeClr val="accent2"/>
                </a:solidFill>
              </a:rPr>
              <a:t>Least Common Multiple (LCM)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8435" name="Object 3"/>
          <p:cNvGraphicFramePr>
            <a:graphicFrameLocks noChangeAspect="1"/>
          </p:cNvGraphicFramePr>
          <p:nvPr/>
        </p:nvGraphicFramePr>
        <p:xfrm>
          <a:off x="1600200" y="1473200"/>
          <a:ext cx="723900" cy="292100"/>
        </p:xfrm>
        <a:graphic>
          <a:graphicData uri="http://schemas.openxmlformats.org/presentationml/2006/ole">
            <mc:AlternateContent xmlns:mc="http://schemas.openxmlformats.org/markup-compatibility/2006">
              <mc:Choice xmlns:v="urn:schemas-microsoft-com:vml" Requires="v">
                <p:oleObj spid="_x0000_s56330" name="Equation" r:id="rId4" imgW="723600" imgH="291960" progId="Equation.DSMT4">
                  <p:embed/>
                </p:oleObj>
              </mc:Choice>
              <mc:Fallback>
                <p:oleObj name="Equation" r:id="rId4" imgW="723600" imgH="291960" progId="Equation.DSMT4">
                  <p:embed/>
                  <p:pic>
                    <p:nvPicPr>
                      <p:cNvPr id="18435"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0200" y="14732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2362200" y="1473200"/>
          <a:ext cx="2108200" cy="292100"/>
        </p:xfrm>
        <a:graphic>
          <a:graphicData uri="http://schemas.openxmlformats.org/presentationml/2006/ole">
            <mc:AlternateContent xmlns:mc="http://schemas.openxmlformats.org/markup-compatibility/2006">
              <mc:Choice xmlns:v="urn:schemas-microsoft-com:vml" Requires="v">
                <p:oleObj spid="_x0000_s56331" name="Equation" r:id="rId6" imgW="2108160" imgH="291960" progId="Equation.DSMT4">
                  <p:embed/>
                </p:oleObj>
              </mc:Choice>
              <mc:Fallback>
                <p:oleObj name="Equation" r:id="rId6" imgW="2108160" imgH="291960" progId="Equation.DSMT4">
                  <p:embed/>
                  <p:pic>
                    <p:nvPicPr>
                      <p:cNvPr id="18436"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62200" y="1473200"/>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4521200" y="1390650"/>
          <a:ext cx="2527300" cy="469900"/>
        </p:xfrm>
        <a:graphic>
          <a:graphicData uri="http://schemas.openxmlformats.org/presentationml/2006/ole">
            <mc:AlternateContent xmlns:mc="http://schemas.openxmlformats.org/markup-compatibility/2006">
              <mc:Choice xmlns:v="urn:schemas-microsoft-com:vml" Requires="v">
                <p:oleObj spid="_x0000_s56332" name="Equation" r:id="rId8" imgW="2527200" imgH="469800" progId="Equation.DSMT4">
                  <p:embed/>
                </p:oleObj>
              </mc:Choice>
              <mc:Fallback>
                <p:oleObj name="Equation" r:id="rId8" imgW="2527200" imgH="469800" progId="Equation.DSMT4">
                  <p:embed/>
                  <p:pic>
                    <p:nvPicPr>
                      <p:cNvPr id="18437"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21200" y="1390650"/>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4502150" y="2076450"/>
          <a:ext cx="2222500" cy="381000"/>
        </p:xfrm>
        <a:graphic>
          <a:graphicData uri="http://schemas.openxmlformats.org/presentationml/2006/ole">
            <mc:AlternateContent xmlns:mc="http://schemas.openxmlformats.org/markup-compatibility/2006">
              <mc:Choice xmlns:v="urn:schemas-microsoft-com:vml" Requires="v">
                <p:oleObj spid="_x0000_s56333" name="Equation" r:id="rId10" imgW="2222280" imgH="380880" progId="Equation.DSMT4">
                  <p:embed/>
                </p:oleObj>
              </mc:Choice>
              <mc:Fallback>
                <p:oleObj name="Equation" r:id="rId10" imgW="2222280" imgH="380880" progId="Equation.DSMT4">
                  <p:embed/>
                  <p:pic>
                    <p:nvPicPr>
                      <p:cNvPr id="18438"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02150" y="2076450"/>
                        <a:ext cx="222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1600200" y="2692400"/>
          <a:ext cx="723900" cy="292100"/>
        </p:xfrm>
        <a:graphic>
          <a:graphicData uri="http://schemas.openxmlformats.org/presentationml/2006/ole">
            <mc:AlternateContent xmlns:mc="http://schemas.openxmlformats.org/markup-compatibility/2006">
              <mc:Choice xmlns:v="urn:schemas-microsoft-com:vml" Requires="v">
                <p:oleObj spid="_x0000_s56334" name="Equation" r:id="rId12" imgW="723600" imgH="291960" progId="Equation.DSMT4">
                  <p:embed/>
                </p:oleObj>
              </mc:Choice>
              <mc:Fallback>
                <p:oleObj name="Equation" r:id="rId12" imgW="723600" imgH="291960" progId="Equation.DSMT4">
                  <p:embed/>
                  <p:pic>
                    <p:nvPicPr>
                      <p:cNvPr id="18439"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00200" y="26924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2362200" y="2692400"/>
          <a:ext cx="2108200" cy="292100"/>
        </p:xfrm>
        <a:graphic>
          <a:graphicData uri="http://schemas.openxmlformats.org/presentationml/2006/ole">
            <mc:AlternateContent xmlns:mc="http://schemas.openxmlformats.org/markup-compatibility/2006">
              <mc:Choice xmlns:v="urn:schemas-microsoft-com:vml" Requires="v">
                <p:oleObj spid="_x0000_s56335" name="Equation" r:id="rId14" imgW="2108160" imgH="291960" progId="Equation.DSMT4">
                  <p:embed/>
                </p:oleObj>
              </mc:Choice>
              <mc:Fallback>
                <p:oleObj name="Equation" r:id="rId14" imgW="2108160" imgH="291960" progId="Equation.DSMT4">
                  <p:embed/>
                  <p:pic>
                    <p:nvPicPr>
                      <p:cNvPr id="18440"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362200" y="2692400"/>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1" name="Object 9"/>
          <p:cNvGraphicFramePr>
            <a:graphicFrameLocks noChangeAspect="1"/>
          </p:cNvGraphicFramePr>
          <p:nvPr/>
        </p:nvGraphicFramePr>
        <p:xfrm>
          <a:off x="4521200" y="2600325"/>
          <a:ext cx="2527300" cy="469900"/>
        </p:xfrm>
        <a:graphic>
          <a:graphicData uri="http://schemas.openxmlformats.org/presentationml/2006/ole">
            <mc:AlternateContent xmlns:mc="http://schemas.openxmlformats.org/markup-compatibility/2006">
              <mc:Choice xmlns:v="urn:schemas-microsoft-com:vml" Requires="v">
                <p:oleObj spid="_x0000_s56336" name="Equation" r:id="rId16" imgW="2527200" imgH="469800" progId="Equation.DSMT4">
                  <p:embed/>
                </p:oleObj>
              </mc:Choice>
              <mc:Fallback>
                <p:oleObj name="Equation" r:id="rId16" imgW="2527200" imgH="469800" progId="Equation.DSMT4">
                  <p:embed/>
                  <p:pic>
                    <p:nvPicPr>
                      <p:cNvPr id="18441"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521200" y="2600325"/>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2" name="Object 10"/>
          <p:cNvGraphicFramePr>
            <a:graphicFrameLocks noChangeAspect="1"/>
          </p:cNvGraphicFramePr>
          <p:nvPr/>
        </p:nvGraphicFramePr>
        <p:xfrm>
          <a:off x="4489450" y="3352800"/>
          <a:ext cx="2235200" cy="381000"/>
        </p:xfrm>
        <a:graphic>
          <a:graphicData uri="http://schemas.openxmlformats.org/presentationml/2006/ole">
            <mc:AlternateContent xmlns:mc="http://schemas.openxmlformats.org/markup-compatibility/2006">
              <mc:Choice xmlns:v="urn:schemas-microsoft-com:vml" Requires="v">
                <p:oleObj spid="_x0000_s56337" name="Equation" r:id="rId18" imgW="2234880" imgH="380880" progId="Equation.DSMT4">
                  <p:embed/>
                </p:oleObj>
              </mc:Choice>
              <mc:Fallback>
                <p:oleObj name="Equation" r:id="rId18" imgW="2234880" imgH="380880" progId="Equation.DSMT4">
                  <p:embed/>
                  <p:pic>
                    <p:nvPicPr>
                      <p:cNvPr id="18442" name="Object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489450" y="3352800"/>
                        <a:ext cx="2235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3"/>
          <p:cNvSpPr txBox="1">
            <a:spLocks/>
          </p:cNvSpPr>
          <p:nvPr/>
        </p:nvSpPr>
        <p:spPr>
          <a:xfrm>
            <a:off x="457200" y="4005251"/>
            <a:ext cx="8229600" cy="1557349"/>
          </a:xfrm>
          <a:prstGeom prst="rect">
            <a:avLst/>
          </a:prstGeom>
        </p:spPr>
        <p:txBody>
          <a:bodyPr>
            <a:spAutoFit/>
          </a:bodyPr>
          <a:lstStyle/>
          <a:p>
            <a:pPr marL="0" marR="0" lvl="0" indent="3175"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27</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1890</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70</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a:p>
            <a:pPr marL="0" marR="0" lvl="0" indent="3175"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 30 </a:t>
            </a:r>
            <a:r>
              <a:rPr kumimoji="0" lang="en-US" sz="2800" b="0" i="0" u="none" strike="noStrike" kern="1200" cap="none" spc="0" normalizeH="0" baseline="0" noProof="0" dirty="0">
                <a:ln>
                  <a:noFill/>
                </a:ln>
                <a:solidFill>
                  <a:schemeClr val="tx1"/>
                </a:solidFill>
                <a:effectLst/>
                <a:uLnTx/>
                <a:uFillTx/>
                <a:latin typeface="+mn-lt"/>
                <a:ea typeface="+mn-ea"/>
                <a:cs typeface="+mn-cs"/>
              </a:rPr>
              <a:t>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1890</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63 </a:t>
            </a:r>
            <a:r>
              <a:rPr kumimoji="0" lang="en-US" sz="2800" b="0" i="0" u="none" strike="noStrike" kern="1200" cap="none" spc="0" normalizeH="0" baseline="0" noProof="0" dirty="0">
                <a:ln>
                  <a:noFill/>
                </a:ln>
                <a:solidFill>
                  <a:schemeClr val="tx1"/>
                </a:solidFill>
                <a:effectLst/>
                <a:uLnTx/>
                <a:uFillTx/>
                <a:latin typeface="+mn-lt"/>
                <a:ea typeface="+mn-ea"/>
                <a:cs typeface="+mn-cs"/>
              </a:rPr>
              <a:t>times;</a:t>
            </a:r>
          </a:p>
          <a:p>
            <a:pPr marL="0" marR="0" lvl="0" indent="3175"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42</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1890 </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45</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p:txBody>
      </p:sp>
      <p:sp>
        <p:nvSpPr>
          <p:cNvPr id="14" name="Left Brace 13"/>
          <p:cNvSpPr/>
          <p:nvPr/>
        </p:nvSpPr>
        <p:spPr>
          <a:xfrm rot="16200000">
            <a:off x="5191125" y="1533525"/>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Left Brace 14"/>
          <p:cNvSpPr/>
          <p:nvPr/>
        </p:nvSpPr>
        <p:spPr>
          <a:xfrm rot="16200000">
            <a:off x="6372225" y="15621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Left Brace 15"/>
          <p:cNvSpPr/>
          <p:nvPr/>
        </p:nvSpPr>
        <p:spPr>
          <a:xfrm rot="16200000">
            <a:off x="5162550" y="27432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Left Brace 16"/>
          <p:cNvSpPr/>
          <p:nvPr/>
        </p:nvSpPr>
        <p:spPr>
          <a:xfrm rot="16200000">
            <a:off x="6362700" y="276225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4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4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844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animBg="1"/>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idx="1"/>
          </p:nvPr>
        </p:nvSpPr>
        <p:spPr>
          <a:xfrm>
            <a:off x="457200" y="1280160"/>
            <a:ext cx="8229600" cy="2123658"/>
          </a:xfrm>
          <a:prstGeom prst="rect">
            <a:avLst/>
          </a:prstGeom>
        </p:spPr>
        <p:txBody>
          <a:bodyPr>
            <a:spAutoFit/>
          </a:bodyPr>
          <a:lstStyle/>
          <a:p>
            <a:pPr marL="0" indent="3175">
              <a:spcAft>
                <a:spcPts val="1200"/>
              </a:spcAft>
              <a:buFont typeface="Courier New" pitchFamily="49" charset="0"/>
              <a:buNone/>
            </a:pPr>
            <a:r>
              <a:rPr lang="en-US" i="0" dirty="0">
                <a:solidFill>
                  <a:schemeClr val="tx1"/>
                </a:solidFill>
              </a:rPr>
              <a:t>Find the LCM for </a:t>
            </a:r>
            <a:r>
              <a:rPr lang="en-US" i="0" dirty="0">
                <a:solidFill>
                  <a:srgbClr val="0000FF"/>
                </a:solidFill>
              </a:rPr>
              <a:t>12</a:t>
            </a:r>
            <a:r>
              <a:rPr lang="en-US" i="0" dirty="0">
                <a:solidFill>
                  <a:schemeClr val="tx1"/>
                </a:solidFill>
              </a:rPr>
              <a:t>, </a:t>
            </a:r>
            <a:r>
              <a:rPr lang="en-US" i="0" dirty="0">
                <a:solidFill>
                  <a:srgbClr val="0000FF"/>
                </a:solidFill>
              </a:rPr>
              <a:t>18</a:t>
            </a:r>
            <a:r>
              <a:rPr lang="en-US" i="0" dirty="0">
                <a:solidFill>
                  <a:schemeClr val="tx1"/>
                </a:solidFill>
              </a:rPr>
              <a:t>, and </a:t>
            </a:r>
            <a:r>
              <a:rPr lang="en-US" i="0" dirty="0">
                <a:solidFill>
                  <a:srgbClr val="0000FF"/>
                </a:solidFill>
              </a:rPr>
              <a:t>66;</a:t>
            </a:r>
            <a:r>
              <a:rPr lang="en-US" i="0" dirty="0">
                <a:solidFill>
                  <a:schemeClr val="tx1"/>
                </a:solidFill>
              </a:rPr>
              <a:t> and then state how many times each number divides into the LCM.</a:t>
            </a:r>
          </a:p>
          <a:p>
            <a:pPr marL="0" indent="3175">
              <a:spcBef>
                <a:spcPts val="0"/>
              </a:spcBef>
              <a:spcAft>
                <a:spcPts val="1200"/>
              </a:spcAft>
              <a:buFont typeface="Courier New" pitchFamily="49" charset="0"/>
              <a:buNone/>
            </a:pPr>
            <a:r>
              <a:rPr lang="en-US" b="1" i="0" dirty="0">
                <a:solidFill>
                  <a:schemeClr val="tx1"/>
                </a:solidFill>
              </a:rPr>
              <a:t>Solution</a:t>
            </a:r>
          </a:p>
          <a:p>
            <a:pPr indent="3175">
              <a:spcBef>
                <a:spcPts val="0"/>
              </a:spcBef>
              <a:spcAft>
                <a:spcPts val="1200"/>
              </a:spcAft>
            </a:pPr>
            <a:r>
              <a:rPr lang="en-US" dirty="0"/>
              <a:t>Begin by finding the LCM. </a:t>
            </a:r>
            <a:endParaRPr lang="en-US" dirty="0">
              <a:solidFill>
                <a:schemeClr val="tx1"/>
              </a:solidFill>
            </a:endParaRPr>
          </a:p>
        </p:txBody>
      </p:sp>
      <p:sp>
        <p:nvSpPr>
          <p:cNvPr id="19458" name="Rectangle 2"/>
          <p:cNvSpPr>
            <a:spLocks noGrp="1"/>
          </p:cNvSpPr>
          <p:nvPr>
            <p:ph type="title"/>
          </p:nvPr>
        </p:nvSpPr>
        <p:spPr>
          <a:prstGeom prst="rect">
            <a:avLst/>
          </a:prstGeom>
        </p:spPr>
        <p:txBody>
          <a:bodyPr/>
          <a:lstStyle/>
          <a:p>
            <a:r>
              <a:rPr lang="en-US" sz="3200" dirty="0">
                <a:solidFill>
                  <a:schemeClr val="accent2"/>
                </a:solidFill>
              </a:rPr>
              <a:t>Example 38: Finding the Least Common Multiple (LCM)</a:t>
            </a:r>
          </a:p>
        </p:txBody>
      </p:sp>
      <p:graphicFrame>
        <p:nvGraphicFramePr>
          <p:cNvPr id="19460" name="Object 4"/>
          <p:cNvGraphicFramePr>
            <a:graphicFrameLocks noChangeAspect="1"/>
          </p:cNvGraphicFramePr>
          <p:nvPr/>
        </p:nvGraphicFramePr>
        <p:xfrm>
          <a:off x="1371600" y="3835400"/>
          <a:ext cx="368300" cy="279400"/>
        </p:xfrm>
        <a:graphic>
          <a:graphicData uri="http://schemas.openxmlformats.org/presentationml/2006/ole">
            <mc:AlternateContent xmlns:mc="http://schemas.openxmlformats.org/markup-compatibility/2006">
              <mc:Choice xmlns:v="urn:schemas-microsoft-com:vml" Requires="v">
                <p:oleObj spid="_x0000_s57356" name="Equation" r:id="rId4" imgW="368300" imgH="279400" progId="Equation.DSMT4">
                  <p:embed/>
                </p:oleObj>
              </mc:Choice>
              <mc:Fallback>
                <p:oleObj name="Equation" r:id="rId4" imgW="368300" imgH="279400" progId="Equation.DSMT4">
                  <p:embed/>
                  <p:pic>
                    <p:nvPicPr>
                      <p:cNvPr id="1946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38354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1371600" y="4375150"/>
          <a:ext cx="368300" cy="292100"/>
        </p:xfrm>
        <a:graphic>
          <a:graphicData uri="http://schemas.openxmlformats.org/presentationml/2006/ole">
            <mc:AlternateContent xmlns:mc="http://schemas.openxmlformats.org/markup-compatibility/2006">
              <mc:Choice xmlns:v="urn:schemas-microsoft-com:vml" Requires="v">
                <p:oleObj spid="_x0000_s57357" name="Equation" r:id="rId6" imgW="368140" imgH="291973" progId="Equation.DSMT4">
                  <p:embed/>
                </p:oleObj>
              </mc:Choice>
              <mc:Fallback>
                <p:oleObj name="Equation" r:id="rId6" imgW="368140" imgH="291973" progId="Equation.DSMT4">
                  <p:embed/>
                  <p:pic>
                    <p:nvPicPr>
                      <p:cNvPr id="19461"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71600" y="43751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1371600" y="4927600"/>
          <a:ext cx="381000" cy="292100"/>
        </p:xfrm>
        <a:graphic>
          <a:graphicData uri="http://schemas.openxmlformats.org/presentationml/2006/ole">
            <mc:AlternateContent xmlns:mc="http://schemas.openxmlformats.org/markup-compatibility/2006">
              <mc:Choice xmlns:v="urn:schemas-microsoft-com:vml" Requires="v">
                <p:oleObj spid="_x0000_s57358" name="Equation" r:id="rId8" imgW="380835" imgH="291973" progId="Equation.DSMT4">
                  <p:embed/>
                </p:oleObj>
              </mc:Choice>
              <mc:Fallback>
                <p:oleObj name="Equation" r:id="rId8" imgW="380835" imgH="291973" progId="Equation.DSMT4">
                  <p:embed/>
                  <p:pic>
                    <p:nvPicPr>
                      <p:cNvPr id="19462"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71600" y="49276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3" name="Object 7"/>
          <p:cNvGraphicFramePr>
            <a:graphicFrameLocks noChangeAspect="1"/>
          </p:cNvGraphicFramePr>
          <p:nvPr/>
        </p:nvGraphicFramePr>
        <p:xfrm>
          <a:off x="3403600" y="4298950"/>
          <a:ext cx="635000" cy="298450"/>
        </p:xfrm>
        <a:graphic>
          <a:graphicData uri="http://schemas.openxmlformats.org/presentationml/2006/ole">
            <mc:AlternateContent xmlns:mc="http://schemas.openxmlformats.org/markup-compatibility/2006">
              <mc:Choice xmlns:v="urn:schemas-microsoft-com:vml" Requires="v">
                <p:oleObj spid="_x0000_s57359" name="Equation" r:id="rId10" imgW="634725" imgH="291973" progId="Equation.DSMT4">
                  <p:embed/>
                </p:oleObj>
              </mc:Choice>
              <mc:Fallback>
                <p:oleObj name="Equation" r:id="rId10" imgW="634725" imgH="291973" progId="Equation.DSMT4">
                  <p:embed/>
                  <p:pic>
                    <p:nvPicPr>
                      <p:cNvPr id="19463"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03600" y="4298950"/>
                        <a:ext cx="635000"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2971800" y="3743325"/>
          <a:ext cx="381000" cy="1562100"/>
        </p:xfrm>
        <a:graphic>
          <a:graphicData uri="http://schemas.openxmlformats.org/presentationml/2006/ole">
            <mc:AlternateContent xmlns:mc="http://schemas.openxmlformats.org/markup-compatibility/2006">
              <mc:Choice xmlns:v="urn:schemas-microsoft-com:vml" Requires="v">
                <p:oleObj spid="_x0000_s57360" name="Equation" r:id="rId12" imgW="381000" imgH="1562100" progId="Equation.DSMT4">
                  <p:embed/>
                </p:oleObj>
              </mc:Choice>
              <mc:Fallback>
                <p:oleObj name="Equation" r:id="rId12" imgW="381000" imgH="1562100" progId="Equation.DSMT4">
                  <p:embed/>
                  <p:pic>
                    <p:nvPicPr>
                      <p:cNvPr id="19464" name="Object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971800" y="3743325"/>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nvGraphicFramePr>
        <p:xfrm>
          <a:off x="1793875" y="3848100"/>
          <a:ext cx="1117600" cy="292100"/>
        </p:xfrm>
        <a:graphic>
          <a:graphicData uri="http://schemas.openxmlformats.org/presentationml/2006/ole">
            <mc:AlternateContent xmlns:mc="http://schemas.openxmlformats.org/markup-compatibility/2006">
              <mc:Choice xmlns:v="urn:schemas-microsoft-com:vml" Requires="v">
                <p:oleObj spid="_x0000_s57361" name="Equation" r:id="rId14" imgW="1117440" imgH="291960" progId="Equation.DSMT4">
                  <p:embed/>
                </p:oleObj>
              </mc:Choice>
              <mc:Fallback>
                <p:oleObj name="Equation" r:id="rId14" imgW="1117440" imgH="291960" progId="Equation.DSMT4">
                  <p:embed/>
                  <p:pic>
                    <p:nvPicPr>
                      <p:cNvPr id="19465" name="Object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793875" y="38481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6" name="Object 10"/>
          <p:cNvGraphicFramePr>
            <a:graphicFrameLocks noChangeAspect="1"/>
          </p:cNvGraphicFramePr>
          <p:nvPr/>
        </p:nvGraphicFramePr>
        <p:xfrm>
          <a:off x="1803400" y="4394200"/>
          <a:ext cx="1117600" cy="292100"/>
        </p:xfrm>
        <a:graphic>
          <a:graphicData uri="http://schemas.openxmlformats.org/presentationml/2006/ole">
            <mc:AlternateContent xmlns:mc="http://schemas.openxmlformats.org/markup-compatibility/2006">
              <mc:Choice xmlns:v="urn:schemas-microsoft-com:vml" Requires="v">
                <p:oleObj spid="_x0000_s57362" name="Equation" r:id="rId16" imgW="1117440" imgH="291960" progId="Equation.DSMT4">
                  <p:embed/>
                </p:oleObj>
              </mc:Choice>
              <mc:Fallback>
                <p:oleObj name="Equation" r:id="rId16" imgW="1117440" imgH="291960" progId="Equation.DSMT4">
                  <p:embed/>
                  <p:pic>
                    <p:nvPicPr>
                      <p:cNvPr id="19466" name="Object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803400" y="43942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7" name="Object 11"/>
          <p:cNvGraphicFramePr>
            <a:graphicFrameLocks noChangeAspect="1"/>
          </p:cNvGraphicFramePr>
          <p:nvPr/>
        </p:nvGraphicFramePr>
        <p:xfrm>
          <a:off x="1806575" y="4927600"/>
          <a:ext cx="1270000" cy="292100"/>
        </p:xfrm>
        <a:graphic>
          <a:graphicData uri="http://schemas.openxmlformats.org/presentationml/2006/ole">
            <mc:AlternateContent xmlns:mc="http://schemas.openxmlformats.org/markup-compatibility/2006">
              <mc:Choice xmlns:v="urn:schemas-microsoft-com:vml" Requires="v">
                <p:oleObj spid="_x0000_s57363" name="Equation" r:id="rId18" imgW="1269720" imgH="291960" progId="Equation.DSMT4">
                  <p:embed/>
                </p:oleObj>
              </mc:Choice>
              <mc:Fallback>
                <p:oleObj name="Equation" r:id="rId18" imgW="1269720" imgH="291960" progId="Equation.DSMT4">
                  <p:embed/>
                  <p:pic>
                    <p:nvPicPr>
                      <p:cNvPr id="19467" name="Object 11"/>
                      <p:cNvPicPr>
                        <a:picLocks noChangeAspect="1" noChangeArrowheads="1"/>
                      </p:cNvPicPr>
                      <p:nvPr/>
                    </p:nvPicPr>
                    <p:blipFill>
                      <a:blip r:embed="rId19"/>
                      <a:srcRect/>
                      <a:stretch>
                        <a:fillRect/>
                      </a:stretch>
                    </p:blipFill>
                    <p:spPr bwMode="auto">
                      <a:xfrm>
                        <a:off x="1806575" y="4927600"/>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8" name="Object 12"/>
          <p:cNvGraphicFramePr>
            <a:graphicFrameLocks noChangeAspect="1"/>
          </p:cNvGraphicFramePr>
          <p:nvPr/>
        </p:nvGraphicFramePr>
        <p:xfrm>
          <a:off x="4044950" y="4305300"/>
          <a:ext cx="1892300" cy="292100"/>
        </p:xfrm>
        <a:graphic>
          <a:graphicData uri="http://schemas.openxmlformats.org/presentationml/2006/ole">
            <mc:AlternateContent xmlns:mc="http://schemas.openxmlformats.org/markup-compatibility/2006">
              <mc:Choice xmlns:v="urn:schemas-microsoft-com:vml" Requires="v">
                <p:oleObj spid="_x0000_s57364" name="Equation" r:id="rId20" imgW="1892160" imgH="291960" progId="Equation.DSMT4">
                  <p:embed/>
                </p:oleObj>
              </mc:Choice>
              <mc:Fallback>
                <p:oleObj name="Equation" r:id="rId20" imgW="1892160" imgH="291960" progId="Equation.DSMT4">
                  <p:embed/>
                  <p:pic>
                    <p:nvPicPr>
                      <p:cNvPr id="19468" name="Object 12"/>
                      <p:cNvPicPr>
                        <a:picLocks noChangeAspect="1" noChangeArrowheads="1"/>
                      </p:cNvPicPr>
                      <p:nvPr/>
                    </p:nvPicPr>
                    <p:blipFill>
                      <a:blip r:embed="rId21"/>
                      <a:srcRect/>
                      <a:stretch>
                        <a:fillRect/>
                      </a:stretch>
                    </p:blipFill>
                    <p:spPr bwMode="auto">
                      <a:xfrm>
                        <a:off x="4044950" y="4305300"/>
                        <a:ext cx="1892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9" name="Object 13"/>
          <p:cNvGraphicFramePr>
            <a:graphicFrameLocks noChangeAspect="1"/>
          </p:cNvGraphicFramePr>
          <p:nvPr/>
        </p:nvGraphicFramePr>
        <p:xfrm>
          <a:off x="5943600" y="4318000"/>
          <a:ext cx="838200" cy="292100"/>
        </p:xfrm>
        <a:graphic>
          <a:graphicData uri="http://schemas.openxmlformats.org/presentationml/2006/ole">
            <mc:AlternateContent xmlns:mc="http://schemas.openxmlformats.org/markup-compatibility/2006">
              <mc:Choice xmlns:v="urn:schemas-microsoft-com:vml" Requires="v">
                <p:oleObj spid="_x0000_s57365" name="Equation" r:id="rId22" imgW="838080" imgH="291960" progId="Equation.DSMT4">
                  <p:embed/>
                </p:oleObj>
              </mc:Choice>
              <mc:Fallback>
                <p:oleObj name="Equation" r:id="rId22" imgW="838080" imgH="291960" progId="Equation.DSMT4">
                  <p:embed/>
                  <p:pic>
                    <p:nvPicPr>
                      <p:cNvPr id="19469" name="Object 1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943600" y="4318000"/>
                        <a:ext cx="83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6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6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4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46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6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6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946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946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94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idx="1"/>
          </p:nvPr>
        </p:nvSpPr>
        <p:spPr>
          <a:xfrm>
            <a:off x="457200" y="1280160"/>
            <a:ext cx="8229600" cy="954107"/>
          </a:xfrm>
          <a:prstGeom prst="rect">
            <a:avLst/>
          </a:prstGeom>
        </p:spPr>
        <p:txBody>
          <a:bodyPr>
            <a:spAutoFit/>
          </a:bodyPr>
          <a:lstStyle/>
          <a:p>
            <a:pPr indent="3175">
              <a:spcBef>
                <a:spcPts val="0"/>
              </a:spcBef>
              <a:spcAft>
                <a:spcPts val="1200"/>
              </a:spcAft>
            </a:pPr>
            <a:r>
              <a:rPr lang="en-US" dirty="0"/>
              <a:t>Now determine how many times each number divides into the LCM. </a:t>
            </a:r>
            <a:endParaRPr lang="en-US" dirty="0">
              <a:solidFill>
                <a:schemeClr val="tx1"/>
              </a:solidFill>
            </a:endParaRPr>
          </a:p>
        </p:txBody>
      </p:sp>
      <p:sp>
        <p:nvSpPr>
          <p:cNvPr id="19458" name="Rectangle 2"/>
          <p:cNvSpPr>
            <a:spLocks noGrp="1"/>
          </p:cNvSpPr>
          <p:nvPr>
            <p:ph type="title"/>
          </p:nvPr>
        </p:nvSpPr>
        <p:spPr>
          <a:prstGeom prst="rect">
            <a:avLst/>
          </a:prstGeom>
        </p:spPr>
        <p:txBody>
          <a:bodyPr/>
          <a:lstStyle/>
          <a:p>
            <a:r>
              <a:rPr lang="en-US" sz="3200" dirty="0">
                <a:solidFill>
                  <a:schemeClr val="accent2"/>
                </a:solidFill>
              </a:rPr>
              <a:t>Example 38: Finding the Least Common Multiple (LCM)</a:t>
            </a:r>
          </a:p>
        </p:txBody>
      </p:sp>
      <p:graphicFrame>
        <p:nvGraphicFramePr>
          <p:cNvPr id="19471" name="Object 15"/>
          <p:cNvGraphicFramePr>
            <a:graphicFrameLocks noChangeAspect="1"/>
          </p:cNvGraphicFramePr>
          <p:nvPr/>
        </p:nvGraphicFramePr>
        <p:xfrm>
          <a:off x="2286000" y="2819400"/>
          <a:ext cx="558800" cy="292100"/>
        </p:xfrm>
        <a:graphic>
          <a:graphicData uri="http://schemas.openxmlformats.org/presentationml/2006/ole">
            <mc:AlternateContent xmlns:mc="http://schemas.openxmlformats.org/markup-compatibility/2006">
              <mc:Choice xmlns:v="urn:schemas-microsoft-com:vml" Requires="v">
                <p:oleObj spid="_x0000_s58378" name="Equation" r:id="rId4" imgW="558720" imgH="291960" progId="Equation.DSMT4">
                  <p:embed/>
                </p:oleObj>
              </mc:Choice>
              <mc:Fallback>
                <p:oleObj name="Equation" r:id="rId4" imgW="558720" imgH="291960" progId="Equation.DSMT4">
                  <p:embed/>
                  <p:pic>
                    <p:nvPicPr>
                      <p:cNvPr id="19471" name="Object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0" y="28194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2" name="Object 16"/>
          <p:cNvGraphicFramePr>
            <a:graphicFrameLocks noChangeAspect="1"/>
          </p:cNvGraphicFramePr>
          <p:nvPr/>
        </p:nvGraphicFramePr>
        <p:xfrm>
          <a:off x="2895600" y="2819400"/>
          <a:ext cx="1930400" cy="292100"/>
        </p:xfrm>
        <a:graphic>
          <a:graphicData uri="http://schemas.openxmlformats.org/presentationml/2006/ole">
            <mc:AlternateContent xmlns:mc="http://schemas.openxmlformats.org/markup-compatibility/2006">
              <mc:Choice xmlns:v="urn:schemas-microsoft-com:vml" Requires="v">
                <p:oleObj spid="_x0000_s58379" name="Equation" r:id="rId6" imgW="1930320" imgH="291960" progId="Equation.DSMT4">
                  <p:embed/>
                </p:oleObj>
              </mc:Choice>
              <mc:Fallback>
                <p:oleObj name="Equation" r:id="rId6" imgW="1930320" imgH="291960" progId="Equation.DSMT4">
                  <p:embed/>
                  <p:pic>
                    <p:nvPicPr>
                      <p:cNvPr id="19472" name="Object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95600" y="28194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3" name="Object 17"/>
          <p:cNvGraphicFramePr>
            <a:graphicFrameLocks noChangeAspect="1"/>
          </p:cNvGraphicFramePr>
          <p:nvPr/>
        </p:nvGraphicFramePr>
        <p:xfrm>
          <a:off x="4895850" y="2743200"/>
          <a:ext cx="2374900" cy="469900"/>
        </p:xfrm>
        <a:graphic>
          <a:graphicData uri="http://schemas.openxmlformats.org/presentationml/2006/ole">
            <mc:AlternateContent xmlns:mc="http://schemas.openxmlformats.org/markup-compatibility/2006">
              <mc:Choice xmlns:v="urn:schemas-microsoft-com:vml" Requires="v">
                <p:oleObj spid="_x0000_s58380" name="Equation" r:id="rId8" imgW="2374560" imgH="469800" progId="Equation.DSMT4">
                  <p:embed/>
                </p:oleObj>
              </mc:Choice>
              <mc:Fallback>
                <p:oleObj name="Equation" r:id="rId8" imgW="2374560" imgH="469800" progId="Equation.DSMT4">
                  <p:embed/>
                  <p:pic>
                    <p:nvPicPr>
                      <p:cNvPr id="19473" name="Object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95850" y="27432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4" name="Object 18"/>
          <p:cNvGraphicFramePr>
            <a:graphicFrameLocks noChangeAspect="1"/>
          </p:cNvGraphicFramePr>
          <p:nvPr/>
        </p:nvGraphicFramePr>
        <p:xfrm>
          <a:off x="4895850" y="3467100"/>
          <a:ext cx="2095500" cy="381000"/>
        </p:xfrm>
        <a:graphic>
          <a:graphicData uri="http://schemas.openxmlformats.org/presentationml/2006/ole">
            <mc:AlternateContent xmlns:mc="http://schemas.openxmlformats.org/markup-compatibility/2006">
              <mc:Choice xmlns:v="urn:schemas-microsoft-com:vml" Requires="v">
                <p:oleObj spid="_x0000_s58381" name="Equation" r:id="rId10" imgW="2095200" imgH="380880" progId="Equation.DSMT4">
                  <p:embed/>
                </p:oleObj>
              </mc:Choice>
              <mc:Fallback>
                <p:oleObj name="Equation" r:id="rId10" imgW="2095200" imgH="380880" progId="Equation.DSMT4">
                  <p:embed/>
                  <p:pic>
                    <p:nvPicPr>
                      <p:cNvPr id="19474" name="Object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895850" y="3467100"/>
                        <a:ext cx="209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4" name="Object 16"/>
          <p:cNvGraphicFramePr>
            <a:graphicFrameLocks noChangeAspect="1"/>
          </p:cNvGraphicFramePr>
          <p:nvPr/>
        </p:nvGraphicFramePr>
        <p:xfrm>
          <a:off x="2286000" y="4267200"/>
          <a:ext cx="558800" cy="292100"/>
        </p:xfrm>
        <a:graphic>
          <a:graphicData uri="http://schemas.openxmlformats.org/presentationml/2006/ole">
            <mc:AlternateContent xmlns:mc="http://schemas.openxmlformats.org/markup-compatibility/2006">
              <mc:Choice xmlns:v="urn:schemas-microsoft-com:vml" Requires="v">
                <p:oleObj spid="_x0000_s58382" name="Equation" r:id="rId12" imgW="558720" imgH="291960" progId="Equation.DSMT4">
                  <p:embed/>
                </p:oleObj>
              </mc:Choice>
              <mc:Fallback>
                <p:oleObj name="Equation" r:id="rId12" imgW="558720" imgH="291960" progId="Equation.DSMT4">
                  <p:embed/>
                  <p:pic>
                    <p:nvPicPr>
                      <p:cNvPr id="27664" name="Object 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86000" y="4267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5" name="Object 17"/>
          <p:cNvGraphicFramePr>
            <a:graphicFrameLocks noChangeAspect="1"/>
          </p:cNvGraphicFramePr>
          <p:nvPr/>
        </p:nvGraphicFramePr>
        <p:xfrm>
          <a:off x="2895600" y="4267200"/>
          <a:ext cx="1930400" cy="292100"/>
        </p:xfrm>
        <a:graphic>
          <a:graphicData uri="http://schemas.openxmlformats.org/presentationml/2006/ole">
            <mc:AlternateContent xmlns:mc="http://schemas.openxmlformats.org/markup-compatibility/2006">
              <mc:Choice xmlns:v="urn:schemas-microsoft-com:vml" Requires="v">
                <p:oleObj spid="_x0000_s58383" name="Equation" r:id="rId14" imgW="1930320" imgH="291960" progId="Equation.DSMT4">
                  <p:embed/>
                </p:oleObj>
              </mc:Choice>
              <mc:Fallback>
                <p:oleObj name="Equation" r:id="rId14" imgW="1930320" imgH="291960" progId="Equation.DSMT4">
                  <p:embed/>
                  <p:pic>
                    <p:nvPicPr>
                      <p:cNvPr id="27665" name="Object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895600" y="42672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6" name="Object 18"/>
          <p:cNvGraphicFramePr>
            <a:graphicFrameLocks noChangeAspect="1"/>
          </p:cNvGraphicFramePr>
          <p:nvPr/>
        </p:nvGraphicFramePr>
        <p:xfrm>
          <a:off x="4895850" y="4191000"/>
          <a:ext cx="2374900" cy="469900"/>
        </p:xfrm>
        <a:graphic>
          <a:graphicData uri="http://schemas.openxmlformats.org/presentationml/2006/ole">
            <mc:AlternateContent xmlns:mc="http://schemas.openxmlformats.org/markup-compatibility/2006">
              <mc:Choice xmlns:v="urn:schemas-microsoft-com:vml" Requires="v">
                <p:oleObj spid="_x0000_s58384" name="Equation" r:id="rId16" imgW="2374560" imgH="469800" progId="Equation.DSMT4">
                  <p:embed/>
                </p:oleObj>
              </mc:Choice>
              <mc:Fallback>
                <p:oleObj name="Equation" r:id="rId16" imgW="2374560" imgH="469800" progId="Equation.DSMT4">
                  <p:embed/>
                  <p:pic>
                    <p:nvPicPr>
                      <p:cNvPr id="27666" name="Object 1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895850" y="41910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7" name="Object 19"/>
          <p:cNvGraphicFramePr>
            <a:graphicFrameLocks noChangeAspect="1"/>
          </p:cNvGraphicFramePr>
          <p:nvPr/>
        </p:nvGraphicFramePr>
        <p:xfrm>
          <a:off x="4895850" y="4953000"/>
          <a:ext cx="2095500" cy="381000"/>
        </p:xfrm>
        <a:graphic>
          <a:graphicData uri="http://schemas.openxmlformats.org/presentationml/2006/ole">
            <mc:AlternateContent xmlns:mc="http://schemas.openxmlformats.org/markup-compatibility/2006">
              <mc:Choice xmlns:v="urn:schemas-microsoft-com:vml" Requires="v">
                <p:oleObj spid="_x0000_s58385" name="Equation" r:id="rId18" imgW="2095200" imgH="380880" progId="Equation.DSMT4">
                  <p:embed/>
                </p:oleObj>
              </mc:Choice>
              <mc:Fallback>
                <p:oleObj name="Equation" r:id="rId18" imgW="2095200" imgH="380880" progId="Equation.DSMT4">
                  <p:embed/>
                  <p:pic>
                    <p:nvPicPr>
                      <p:cNvPr id="27667" name="Object 1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895850" y="4953000"/>
                        <a:ext cx="209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Left Brace 11"/>
          <p:cNvSpPr/>
          <p:nvPr/>
        </p:nvSpPr>
        <p:spPr>
          <a:xfrm rot="16200000">
            <a:off x="5553075" y="28956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Left Brace 12"/>
          <p:cNvSpPr/>
          <p:nvPr/>
        </p:nvSpPr>
        <p:spPr>
          <a:xfrm rot="16200000">
            <a:off x="6667500" y="2971800"/>
            <a:ext cx="266700" cy="5715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Left Brace 13"/>
          <p:cNvSpPr/>
          <p:nvPr/>
        </p:nvSpPr>
        <p:spPr>
          <a:xfrm rot="16200000">
            <a:off x="5562600" y="4343401"/>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Left Brace 14"/>
          <p:cNvSpPr/>
          <p:nvPr/>
        </p:nvSpPr>
        <p:spPr>
          <a:xfrm rot="16200000">
            <a:off x="6677025" y="4419601"/>
            <a:ext cx="266700" cy="5715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47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766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766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766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6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dirty="0">
                <a:solidFill>
                  <a:schemeClr val="accent2"/>
                </a:solidFill>
              </a:rPr>
              <a:t>Example 38: Finding the Least Common Multiple (LCM)(</a:t>
            </a:r>
            <a:r>
              <a:rPr lang="en-US" sz="3200" dirty="0">
                <a:solidFill>
                  <a:schemeClr val="accent2"/>
                </a:solidFill>
              </a:rPr>
              <a:t>cont.)</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20487" name="Object 7"/>
          <p:cNvGraphicFramePr>
            <a:graphicFrameLocks noChangeAspect="1"/>
          </p:cNvGraphicFramePr>
          <p:nvPr/>
        </p:nvGraphicFramePr>
        <p:xfrm>
          <a:off x="2286000" y="1600200"/>
          <a:ext cx="558800" cy="292100"/>
        </p:xfrm>
        <a:graphic>
          <a:graphicData uri="http://schemas.openxmlformats.org/presentationml/2006/ole">
            <mc:AlternateContent xmlns:mc="http://schemas.openxmlformats.org/markup-compatibility/2006">
              <mc:Choice xmlns:v="urn:schemas-microsoft-com:vml" Requires="v">
                <p:oleObj spid="_x0000_s59398" name="Equation" r:id="rId4" imgW="558720" imgH="291960" progId="Equation.DSMT4">
                  <p:embed/>
                </p:oleObj>
              </mc:Choice>
              <mc:Fallback>
                <p:oleObj name="Equation" r:id="rId4" imgW="558720" imgH="291960" progId="Equation.DSMT4">
                  <p:embed/>
                  <p:pic>
                    <p:nvPicPr>
                      <p:cNvPr id="20487"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0" y="1600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8" name="Object 8"/>
          <p:cNvGraphicFramePr>
            <a:graphicFrameLocks noChangeAspect="1"/>
          </p:cNvGraphicFramePr>
          <p:nvPr/>
        </p:nvGraphicFramePr>
        <p:xfrm>
          <a:off x="2895600" y="1600200"/>
          <a:ext cx="1930400" cy="292100"/>
        </p:xfrm>
        <a:graphic>
          <a:graphicData uri="http://schemas.openxmlformats.org/presentationml/2006/ole">
            <mc:AlternateContent xmlns:mc="http://schemas.openxmlformats.org/markup-compatibility/2006">
              <mc:Choice xmlns:v="urn:schemas-microsoft-com:vml" Requires="v">
                <p:oleObj spid="_x0000_s59399" name="Equation" r:id="rId6" imgW="1930320" imgH="291960" progId="Equation.DSMT4">
                  <p:embed/>
                </p:oleObj>
              </mc:Choice>
              <mc:Fallback>
                <p:oleObj name="Equation" r:id="rId6" imgW="1930320" imgH="291960" progId="Equation.DSMT4">
                  <p:embed/>
                  <p:pic>
                    <p:nvPicPr>
                      <p:cNvPr id="20488"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95600" y="16002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9" name="Object 9"/>
          <p:cNvGraphicFramePr>
            <a:graphicFrameLocks noChangeAspect="1"/>
          </p:cNvGraphicFramePr>
          <p:nvPr/>
        </p:nvGraphicFramePr>
        <p:xfrm>
          <a:off x="4895850" y="1524000"/>
          <a:ext cx="2374900" cy="469900"/>
        </p:xfrm>
        <a:graphic>
          <a:graphicData uri="http://schemas.openxmlformats.org/presentationml/2006/ole">
            <mc:AlternateContent xmlns:mc="http://schemas.openxmlformats.org/markup-compatibility/2006">
              <mc:Choice xmlns:v="urn:schemas-microsoft-com:vml" Requires="v">
                <p:oleObj spid="_x0000_s59400" name="Equation" r:id="rId8" imgW="2374560" imgH="469800" progId="Equation.DSMT4">
                  <p:embed/>
                </p:oleObj>
              </mc:Choice>
              <mc:Fallback>
                <p:oleObj name="Equation" r:id="rId8" imgW="2374560" imgH="469800" progId="Equation.DSMT4">
                  <p:embed/>
                  <p:pic>
                    <p:nvPicPr>
                      <p:cNvPr id="20489"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95850" y="15240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90" name="Object 10"/>
          <p:cNvGraphicFramePr>
            <a:graphicFrameLocks noChangeAspect="1"/>
          </p:cNvGraphicFramePr>
          <p:nvPr/>
        </p:nvGraphicFramePr>
        <p:xfrm>
          <a:off x="4889500" y="2286000"/>
          <a:ext cx="2057400" cy="381000"/>
        </p:xfrm>
        <a:graphic>
          <a:graphicData uri="http://schemas.openxmlformats.org/presentationml/2006/ole">
            <mc:AlternateContent xmlns:mc="http://schemas.openxmlformats.org/markup-compatibility/2006">
              <mc:Choice xmlns:v="urn:schemas-microsoft-com:vml" Requires="v">
                <p:oleObj spid="_x0000_s59401" name="Equation" r:id="rId10" imgW="2057400" imgH="380880" progId="Equation.DSMT4">
                  <p:embed/>
                </p:oleObj>
              </mc:Choice>
              <mc:Fallback>
                <p:oleObj name="Equation" r:id="rId10" imgW="2057400" imgH="380880" progId="Equation.DSMT4">
                  <p:embed/>
                  <p:pic>
                    <p:nvPicPr>
                      <p:cNvPr id="20490" name="Object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889500" y="2286000"/>
                        <a:ext cx="2057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3"/>
          <p:cNvSpPr txBox="1">
            <a:spLocks/>
          </p:cNvSpPr>
          <p:nvPr/>
        </p:nvSpPr>
        <p:spPr>
          <a:xfrm>
            <a:off x="457200" y="3124200"/>
            <a:ext cx="8229600" cy="1557349"/>
          </a:xfrm>
          <a:prstGeom prst="rect">
            <a:avLst/>
          </a:prstGeom>
        </p:spPr>
        <p:txBody>
          <a:bodyPr>
            <a:spAutoFit/>
          </a:bodyPr>
          <a:lstStyle/>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12</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396</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33</a:t>
            </a:r>
            <a:r>
              <a:rPr kumimoji="0" lang="en-US" sz="2800" b="0" i="0" u="none" strike="noStrike" kern="1200" cap="none" spc="0" normalizeH="0" baseline="0" noProof="0" dirty="0">
                <a:ln>
                  <a:noFill/>
                </a:ln>
                <a:solidFill>
                  <a:schemeClr val="tx1"/>
                </a:solidFill>
                <a:effectLst/>
                <a:uLnTx/>
                <a:uFillTx/>
                <a:latin typeface="+mn-lt"/>
                <a:ea typeface="+mn-ea"/>
                <a:cs typeface="+mn-cs"/>
              </a:rPr>
              <a:t> times; </a:t>
            </a:r>
          </a:p>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18</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396</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22</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66</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396</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6</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p:txBody>
      </p:sp>
      <p:sp>
        <p:nvSpPr>
          <p:cNvPr id="9" name="Left Brace 8"/>
          <p:cNvSpPr/>
          <p:nvPr/>
        </p:nvSpPr>
        <p:spPr>
          <a:xfrm rot="16200000">
            <a:off x="5629275" y="16764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Left Brace 9"/>
          <p:cNvSpPr/>
          <p:nvPr/>
        </p:nvSpPr>
        <p:spPr>
          <a:xfrm rot="16200000">
            <a:off x="6743700" y="1819275"/>
            <a:ext cx="266700" cy="43815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4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276600" y="3724930"/>
            <a:ext cx="5867400" cy="523220"/>
          </a:xfrm>
          <a:prstGeom prst="rect">
            <a:avLst/>
          </a:prstGeom>
          <a:noFill/>
        </p:spPr>
        <p:txBody>
          <a:bodyPr wrap="square" rtlCol="0">
            <a:spAutoFit/>
          </a:bodyPr>
          <a:lstStyle/>
          <a:p>
            <a:r>
              <a:rPr lang="en-US" sz="2800" dirty="0"/>
              <a:t>LCM = ______________ = 3150</a:t>
            </a:r>
          </a:p>
        </p:txBody>
      </p:sp>
      <p:sp>
        <p:nvSpPr>
          <p:cNvPr id="2" name="Title 1"/>
          <p:cNvSpPr>
            <a:spLocks noGrp="1"/>
          </p:cNvSpPr>
          <p:nvPr>
            <p:ph type="title"/>
          </p:nvPr>
        </p:nvSpPr>
        <p:spPr/>
        <p:txBody>
          <a:bodyPr/>
          <a:lstStyle/>
          <a:p>
            <a:r>
              <a:rPr lang="en-US" dirty="0"/>
              <a:t>Completion Example 39: Finding the Least Common Multiple (LCM) </a:t>
            </a:r>
          </a:p>
        </p:txBody>
      </p:sp>
      <p:sp>
        <p:nvSpPr>
          <p:cNvPr id="3" name="Content Placeholder 2"/>
          <p:cNvSpPr>
            <a:spLocks noGrp="1"/>
          </p:cNvSpPr>
          <p:nvPr>
            <p:ph idx="1"/>
          </p:nvPr>
        </p:nvSpPr>
        <p:spPr/>
        <p:txBody>
          <a:bodyPr/>
          <a:lstStyle/>
          <a:p>
            <a:r>
              <a:rPr lang="en-US" dirty="0"/>
              <a:t>Find the LCM of </a:t>
            </a:r>
            <a:r>
              <a:rPr lang="en-US" dirty="0">
                <a:solidFill>
                  <a:srgbClr val="0000FF"/>
                </a:solidFill>
              </a:rPr>
              <a:t>30</a:t>
            </a:r>
            <a:r>
              <a:rPr lang="en-US" dirty="0"/>
              <a:t>, </a:t>
            </a:r>
            <a:r>
              <a:rPr lang="en-US" dirty="0">
                <a:solidFill>
                  <a:srgbClr val="0000FF"/>
                </a:solidFill>
              </a:rPr>
              <a:t>50</a:t>
            </a:r>
            <a:r>
              <a:rPr lang="en-US" dirty="0"/>
              <a:t>, and </a:t>
            </a:r>
            <a:r>
              <a:rPr lang="en-US" dirty="0">
                <a:solidFill>
                  <a:srgbClr val="0000FF"/>
                </a:solidFill>
              </a:rPr>
              <a:t>63</a:t>
            </a:r>
            <a:r>
              <a:rPr lang="en-US" dirty="0"/>
              <a:t>; then state how many times each number divides into the LCM. </a:t>
            </a:r>
          </a:p>
          <a:p>
            <a:r>
              <a:rPr lang="en-US" b="1" dirty="0"/>
              <a:t>Solution </a:t>
            </a:r>
          </a:p>
          <a:p>
            <a:r>
              <a:rPr lang="en-US" dirty="0"/>
              <a:t>Begin by finding the LCM.</a:t>
            </a:r>
          </a:p>
          <a:p>
            <a:r>
              <a:rPr lang="en-US" dirty="0">
                <a:solidFill>
                  <a:srgbClr val="0000FF"/>
                </a:solidFill>
              </a:rPr>
              <a:t>30</a:t>
            </a:r>
            <a:r>
              <a:rPr lang="en-US" dirty="0"/>
              <a:t> = ________</a:t>
            </a:r>
          </a:p>
          <a:p>
            <a:r>
              <a:rPr lang="en-US" dirty="0">
                <a:solidFill>
                  <a:srgbClr val="0000FF"/>
                </a:solidFill>
              </a:rPr>
              <a:t>50</a:t>
            </a:r>
            <a:r>
              <a:rPr lang="en-US" dirty="0"/>
              <a:t> </a:t>
            </a:r>
            <a:r>
              <a:rPr lang="en-US" dirty="0">
                <a:solidFill>
                  <a:schemeClr val="tx1"/>
                </a:solidFill>
              </a:rPr>
              <a:t>= ________</a:t>
            </a:r>
            <a:r>
              <a:rPr lang="en-US" dirty="0"/>
              <a:t>	</a:t>
            </a:r>
          </a:p>
          <a:p>
            <a:r>
              <a:rPr lang="en-US" dirty="0">
                <a:solidFill>
                  <a:srgbClr val="0000FF"/>
                </a:solidFill>
              </a:rPr>
              <a:t>63 </a:t>
            </a:r>
            <a:r>
              <a:rPr lang="en-US" dirty="0"/>
              <a:t>= ________</a:t>
            </a:r>
          </a:p>
          <a:p>
            <a:endParaRPr lang="en-US" dirty="0"/>
          </a:p>
        </p:txBody>
      </p:sp>
      <p:sp>
        <p:nvSpPr>
          <p:cNvPr id="4" name="TextBox 3"/>
          <p:cNvSpPr txBox="1"/>
          <p:nvPr/>
        </p:nvSpPr>
        <p:spPr>
          <a:xfrm>
            <a:off x="1295400" y="3200400"/>
            <a:ext cx="12954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rPr>
              <a:t>3</a:t>
            </a:r>
            <a:r>
              <a:rPr lang="en-US" sz="2800" dirty="0">
                <a:solidFill>
                  <a:srgbClr val="FF0000"/>
                </a:solidFill>
                <a:latin typeface="Calibri" pitchFamily="34" charset="0"/>
              </a:rPr>
              <a:t> ·</a:t>
            </a:r>
            <a:r>
              <a:rPr lang="en-US" sz="2800" dirty="0">
                <a:solidFill>
                  <a:srgbClr val="FF0000"/>
                </a:solidFill>
                <a:sym typeface="Symbol"/>
              </a:rPr>
              <a:t> </a:t>
            </a:r>
            <a:r>
              <a:rPr lang="en-US" sz="2800" dirty="0">
                <a:solidFill>
                  <a:srgbClr val="FF0000"/>
                </a:solidFill>
              </a:rPr>
              <a:t>5</a:t>
            </a:r>
          </a:p>
        </p:txBody>
      </p:sp>
      <p:sp>
        <p:nvSpPr>
          <p:cNvPr id="5" name="TextBox 4"/>
          <p:cNvSpPr txBox="1"/>
          <p:nvPr/>
        </p:nvSpPr>
        <p:spPr>
          <a:xfrm>
            <a:off x="1295400" y="3733800"/>
            <a:ext cx="1295400" cy="523220"/>
          </a:xfrm>
          <a:prstGeom prst="rect">
            <a:avLst/>
          </a:prstGeom>
          <a:noFill/>
        </p:spPr>
        <p:txBody>
          <a:bodyPr wrap="square" rtlCol="0">
            <a:spAutoFit/>
          </a:bodyPr>
          <a:lstStyle/>
          <a:p>
            <a:r>
              <a:rPr lang="en-US" sz="2800" dirty="0">
                <a:solidFill>
                  <a:srgbClr val="FF0000"/>
                </a:solidFill>
              </a:rPr>
              <a:t>2</a:t>
            </a:r>
            <a:r>
              <a:rPr lang="en-US" sz="2800" dirty="0">
                <a:solidFill>
                  <a:srgbClr val="FF0000"/>
                </a:solidFill>
                <a:latin typeface="Calibri" pitchFamily="34" charset="0"/>
              </a:rPr>
              <a:t> ·</a:t>
            </a:r>
            <a:r>
              <a:rPr lang="en-US" sz="2800" dirty="0">
                <a:solidFill>
                  <a:srgbClr val="FF0000"/>
                </a:solidFill>
                <a:sym typeface="Symbol"/>
              </a:rPr>
              <a:t> 5 </a:t>
            </a:r>
            <a:r>
              <a:rPr lang="en-US" sz="2800" dirty="0">
                <a:solidFill>
                  <a:srgbClr val="FF0000"/>
                </a:solidFill>
                <a:latin typeface="Calibri" pitchFamily="34" charset="0"/>
              </a:rPr>
              <a:t>· </a:t>
            </a:r>
            <a:r>
              <a:rPr lang="en-US" sz="2800" dirty="0">
                <a:solidFill>
                  <a:srgbClr val="FF0000"/>
                </a:solidFill>
              </a:rPr>
              <a:t>5</a:t>
            </a:r>
          </a:p>
        </p:txBody>
      </p:sp>
      <p:sp>
        <p:nvSpPr>
          <p:cNvPr id="6" name="TextBox 5"/>
          <p:cNvSpPr txBox="1"/>
          <p:nvPr/>
        </p:nvSpPr>
        <p:spPr>
          <a:xfrm>
            <a:off x="1295400" y="4277380"/>
            <a:ext cx="1295400" cy="523220"/>
          </a:xfrm>
          <a:prstGeom prst="rect">
            <a:avLst/>
          </a:prstGeom>
          <a:noFill/>
        </p:spPr>
        <p:txBody>
          <a:bodyPr wrap="square" rtlCol="0">
            <a:spAutoFit/>
          </a:bodyPr>
          <a:lstStyle/>
          <a:p>
            <a:r>
              <a:rPr lang="en-US" sz="2800" dirty="0">
                <a:solidFill>
                  <a:srgbClr val="FF0000"/>
                </a:solidFill>
              </a:rPr>
              <a:t>3</a:t>
            </a:r>
            <a:r>
              <a:rPr lang="en-US" sz="2800" dirty="0">
                <a:solidFill>
                  <a:srgbClr val="FF0000"/>
                </a:solidFill>
                <a:latin typeface="Calibri" pitchFamily="34" charset="0"/>
              </a:rPr>
              <a:t> ·</a:t>
            </a:r>
            <a:r>
              <a:rPr lang="en-US" sz="2800" dirty="0">
                <a:solidFill>
                  <a:srgbClr val="FF0000"/>
                </a:solidFill>
                <a:sym typeface="Symbol"/>
              </a:rPr>
              <a:t> 3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sp>
        <p:nvSpPr>
          <p:cNvPr id="7" name="Right Brace 6"/>
          <p:cNvSpPr/>
          <p:nvPr/>
        </p:nvSpPr>
        <p:spPr>
          <a:xfrm>
            <a:off x="2819400" y="3352800"/>
            <a:ext cx="304800" cy="13716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TextBox 7"/>
          <p:cNvSpPr txBox="1"/>
          <p:nvPr/>
        </p:nvSpPr>
        <p:spPr>
          <a:xfrm>
            <a:off x="4333875" y="3714750"/>
            <a:ext cx="26670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39: Finding the Least Common Multiple (LCM) (cont.)</a:t>
            </a:r>
          </a:p>
        </p:txBody>
      </p:sp>
      <p:sp>
        <p:nvSpPr>
          <p:cNvPr id="3" name="Content Placeholder 2"/>
          <p:cNvSpPr>
            <a:spLocks noGrp="1"/>
          </p:cNvSpPr>
          <p:nvPr>
            <p:ph idx="1"/>
          </p:nvPr>
        </p:nvSpPr>
        <p:spPr/>
        <p:txBody>
          <a:bodyPr>
            <a:normAutofit fontScale="92500" lnSpcReduction="20000"/>
          </a:bodyPr>
          <a:lstStyle/>
          <a:p>
            <a:r>
              <a:rPr lang="en-US" dirty="0"/>
              <a:t>Now determine how many times each number divides into the LCM:  </a:t>
            </a:r>
          </a:p>
          <a:p>
            <a:endParaRPr lang="en-US" dirty="0"/>
          </a:p>
          <a:p>
            <a:r>
              <a:rPr lang="en-US" dirty="0"/>
              <a:t>3150 =______________   = (2</a:t>
            </a:r>
            <a:r>
              <a:rPr lang="en-US" dirty="0">
                <a:sym typeface="Symbol"/>
              </a:rPr>
              <a:t> </a:t>
            </a:r>
            <a:r>
              <a:rPr lang="en-US" dirty="0"/>
              <a:t>·</a:t>
            </a:r>
            <a:r>
              <a:rPr lang="en-US" dirty="0">
                <a:solidFill>
                  <a:srgbClr val="FF0000"/>
                </a:solidFill>
                <a:latin typeface="Calibri" pitchFamily="34" charset="0"/>
              </a:rPr>
              <a:t> </a:t>
            </a:r>
            <a:r>
              <a:rPr lang="en-US" dirty="0">
                <a:sym typeface="Symbol"/>
              </a:rPr>
              <a:t>3 </a:t>
            </a:r>
            <a:r>
              <a:rPr lang="en-US" dirty="0"/>
              <a:t>·</a:t>
            </a:r>
            <a:r>
              <a:rPr lang="en-US" dirty="0">
                <a:solidFill>
                  <a:srgbClr val="FF0000"/>
                </a:solidFill>
                <a:latin typeface="Calibri" pitchFamily="34" charset="0"/>
              </a:rPr>
              <a:t> </a:t>
            </a:r>
            <a:r>
              <a:rPr lang="en-US" dirty="0">
                <a:sym typeface="Symbol"/>
              </a:rPr>
              <a:t>5)  ( ______ )</a:t>
            </a:r>
            <a:endParaRPr lang="en-US" dirty="0"/>
          </a:p>
          <a:p>
            <a:r>
              <a:rPr lang="en-US" dirty="0"/>
              <a:t>			          </a:t>
            </a:r>
          </a:p>
          <a:p>
            <a:r>
              <a:rPr lang="en-US" dirty="0"/>
              <a:t>				=    30      </a:t>
            </a:r>
            <a:r>
              <a:rPr lang="en-US" dirty="0">
                <a:sym typeface="Symbol"/>
              </a:rPr>
              <a:t></a:t>
            </a:r>
            <a:r>
              <a:rPr lang="en-US" dirty="0"/>
              <a:t>·</a:t>
            </a:r>
            <a:r>
              <a:rPr lang="en-US" dirty="0">
                <a:solidFill>
                  <a:srgbClr val="FF0000"/>
                </a:solidFill>
                <a:latin typeface="Calibri" pitchFamily="34" charset="0"/>
              </a:rPr>
              <a:t> </a:t>
            </a:r>
            <a:r>
              <a:rPr lang="en-US" dirty="0">
                <a:sym typeface="Symbol"/>
              </a:rPr>
              <a:t>	___	</a:t>
            </a:r>
            <a:endParaRPr lang="en-US" dirty="0"/>
          </a:p>
          <a:p>
            <a:r>
              <a:rPr lang="en-US" sz="3000" dirty="0">
                <a:solidFill>
                  <a:srgbClr val="3C86A6"/>
                </a:solidFill>
              </a:rPr>
              <a:t>			</a:t>
            </a:r>
          </a:p>
          <a:p>
            <a:r>
              <a:rPr lang="en-US" sz="3000" dirty="0">
                <a:solidFill>
                  <a:srgbClr val="007F7F"/>
                </a:solidFill>
              </a:rPr>
              <a:t>So, </a:t>
            </a:r>
            <a:r>
              <a:rPr lang="en-US" sz="3000" dirty="0">
                <a:solidFill>
                  <a:srgbClr val="0000FF"/>
                </a:solidFill>
              </a:rPr>
              <a:t>30</a:t>
            </a:r>
            <a:r>
              <a:rPr lang="en-US" sz="3000" dirty="0">
                <a:solidFill>
                  <a:srgbClr val="007F7F"/>
                </a:solidFill>
              </a:rPr>
              <a:t> divides into</a:t>
            </a:r>
            <a:r>
              <a:rPr lang="en-US" sz="3000" dirty="0">
                <a:sym typeface="Symbol"/>
              </a:rPr>
              <a:t> </a:t>
            </a:r>
            <a:r>
              <a:rPr lang="en-US" sz="3000" dirty="0">
                <a:solidFill>
                  <a:srgbClr val="7030A0"/>
                </a:solidFill>
              </a:rPr>
              <a:t>3150</a:t>
            </a:r>
            <a:r>
              <a:rPr lang="en-US" sz="3000" dirty="0">
                <a:solidFill>
                  <a:srgbClr val="007F7F"/>
                </a:solidFill>
              </a:rPr>
              <a:t> </a:t>
            </a:r>
            <a:r>
              <a:rPr lang="en-US" sz="3000" dirty="0">
                <a:sym typeface="Symbol"/>
              </a:rPr>
              <a:t>___ </a:t>
            </a:r>
            <a:r>
              <a:rPr lang="en-US" sz="3000" dirty="0">
                <a:solidFill>
                  <a:srgbClr val="007F7F"/>
                </a:solidFill>
              </a:rPr>
              <a:t>times.</a:t>
            </a:r>
            <a:endParaRPr lang="en-US" sz="3000" dirty="0">
              <a:sym typeface="Symbol"/>
            </a:endParaRPr>
          </a:p>
          <a:p>
            <a:r>
              <a:rPr lang="en-US" dirty="0"/>
              <a:t>	</a:t>
            </a:r>
          </a:p>
          <a:p>
            <a:endParaRPr lang="en-US" dirty="0">
              <a:sym typeface="Symbol"/>
            </a:endParaRPr>
          </a:p>
          <a:p>
            <a:r>
              <a:rPr lang="en-US" dirty="0">
                <a:sym typeface="Symbol"/>
              </a:rPr>
              <a:t>	</a:t>
            </a:r>
            <a:endParaRPr lang="en-US" dirty="0"/>
          </a:p>
        </p:txBody>
      </p:sp>
      <p:sp>
        <p:nvSpPr>
          <p:cNvPr id="6" name="TextBox 5"/>
          <p:cNvSpPr txBox="1"/>
          <p:nvPr/>
        </p:nvSpPr>
        <p:spPr>
          <a:xfrm>
            <a:off x="5921976" y="3108700"/>
            <a:ext cx="838200" cy="523220"/>
          </a:xfrm>
          <a:prstGeom prst="rect">
            <a:avLst/>
          </a:prstGeom>
          <a:noFill/>
        </p:spPr>
        <p:txBody>
          <a:bodyPr wrap="square" rtlCol="0">
            <a:spAutoFit/>
          </a:bodyPr>
          <a:lstStyle/>
          <a:p>
            <a:r>
              <a:rPr lang="en-US" sz="2800" dirty="0">
                <a:solidFill>
                  <a:srgbClr val="FF0000"/>
                </a:solidFill>
              </a:rPr>
              <a:t>105</a:t>
            </a:r>
          </a:p>
        </p:txBody>
      </p:sp>
      <p:sp>
        <p:nvSpPr>
          <p:cNvPr id="8" name="TextBox 7"/>
          <p:cNvSpPr txBox="1"/>
          <p:nvPr/>
        </p:nvSpPr>
        <p:spPr>
          <a:xfrm>
            <a:off x="1381898" y="2305374"/>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    </a:t>
            </a:r>
            <a:endParaRPr lang="en-US" sz="2800" dirty="0">
              <a:solidFill>
                <a:srgbClr val="FF0000"/>
              </a:solidFill>
            </a:endParaRPr>
          </a:p>
        </p:txBody>
      </p:sp>
      <p:sp>
        <p:nvSpPr>
          <p:cNvPr id="9" name="TextBox 8"/>
          <p:cNvSpPr txBox="1"/>
          <p:nvPr/>
        </p:nvSpPr>
        <p:spPr>
          <a:xfrm>
            <a:off x="5655276" y="2276542"/>
            <a:ext cx="1371600" cy="523220"/>
          </a:xfrm>
          <a:prstGeom prst="rect">
            <a:avLst/>
          </a:prstGeom>
          <a:noFill/>
        </p:spPr>
        <p:txBody>
          <a:bodyPr wrap="square" rtlCol="0">
            <a:spAutoFit/>
          </a:bodyPr>
          <a:lstStyle/>
          <a:p>
            <a:r>
              <a:rPr lang="en-US" sz="2800" dirty="0">
                <a:solidFill>
                  <a:srgbClr val="FF0000"/>
                </a:solidFill>
              </a:rPr>
              <a:t>3</a:t>
            </a:r>
            <a:r>
              <a:rPr lang="en-US" sz="2800" dirty="0">
                <a:solidFill>
                  <a:srgbClr val="FF0000"/>
                </a:solidFill>
                <a:sym typeface="Symbol"/>
              </a:rPr>
              <a:t> </a:t>
            </a:r>
            <a:r>
              <a:rPr lang="en-US" sz="2800" dirty="0">
                <a:solidFill>
                  <a:srgbClr val="FF0000"/>
                </a:solidFill>
                <a:latin typeface="Calibri" pitchFamily="34" charset="0"/>
              </a:rPr>
              <a:t>· </a:t>
            </a:r>
            <a:r>
              <a:rPr lang="en-US" sz="2800" dirty="0">
                <a:solidFill>
                  <a:srgbClr val="FF0000"/>
                </a:solidFill>
              </a:rPr>
              <a:t>5</a:t>
            </a:r>
            <a:r>
              <a:rPr lang="en-US" sz="2800" dirty="0">
                <a:solidFill>
                  <a:srgbClr val="FF0000"/>
                </a:solidFill>
                <a:sym typeface="Symbol"/>
              </a:rPr>
              <a:t>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graphicFrame>
        <p:nvGraphicFramePr>
          <p:cNvPr id="28674" name="Object 2"/>
          <p:cNvGraphicFramePr>
            <a:graphicFrameLocks noChangeAspect="1"/>
          </p:cNvGraphicFramePr>
          <p:nvPr/>
        </p:nvGraphicFramePr>
        <p:xfrm>
          <a:off x="4267200" y="2743200"/>
          <a:ext cx="1028700" cy="673100"/>
        </p:xfrm>
        <a:graphic>
          <a:graphicData uri="http://schemas.openxmlformats.org/presentationml/2006/ole">
            <mc:AlternateContent xmlns:mc="http://schemas.openxmlformats.org/markup-compatibility/2006">
              <mc:Choice xmlns:v="urn:schemas-microsoft-com:vml" Requires="v">
                <p:oleObj spid="_x0000_s60420" name="Equation" r:id="rId4" imgW="1028520" imgH="672840" progId="Equation.DSMT4">
                  <p:embed/>
                </p:oleObj>
              </mc:Choice>
              <mc:Fallback>
                <p:oleObj name="Equation" r:id="rId4" imgW="1028520" imgH="672840" progId="Equation.DSMT4">
                  <p:embed/>
                  <p:pic>
                    <p:nvPicPr>
                      <p:cNvPr id="28674"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67200" y="2743200"/>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nvGraphicFramePr>
        <p:xfrm>
          <a:off x="5791200" y="2743200"/>
          <a:ext cx="1028700" cy="685800"/>
        </p:xfrm>
        <a:graphic>
          <a:graphicData uri="http://schemas.openxmlformats.org/presentationml/2006/ole">
            <mc:AlternateContent xmlns:mc="http://schemas.openxmlformats.org/markup-compatibility/2006">
              <mc:Choice xmlns:v="urn:schemas-microsoft-com:vml" Requires="v">
                <p:oleObj spid="_x0000_s60421" name="Equation" r:id="rId6" imgW="1028520" imgH="672840" progId="Equation.DSMT4">
                  <p:embed/>
                </p:oleObj>
              </mc:Choice>
              <mc:Fallback>
                <p:oleObj name="Equation" r:id="rId6" imgW="1028520" imgH="672840" progId="Equation.DSMT4">
                  <p:embed/>
                  <p:pic>
                    <p:nvPicPr>
                      <p:cNvPr id="28675"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791200" y="2743200"/>
                        <a:ext cx="10287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TextBox 15"/>
          <p:cNvSpPr txBox="1"/>
          <p:nvPr/>
        </p:nvSpPr>
        <p:spPr>
          <a:xfrm>
            <a:off x="3886200" y="3944112"/>
            <a:ext cx="1151238" cy="523220"/>
          </a:xfrm>
          <a:prstGeom prst="rect">
            <a:avLst/>
          </a:prstGeom>
          <a:noFill/>
        </p:spPr>
        <p:txBody>
          <a:bodyPr wrap="square" rtlCol="0">
            <a:spAutoFit/>
          </a:bodyPr>
          <a:lstStyle/>
          <a:p>
            <a:r>
              <a:rPr lang="en-US" sz="2800" dirty="0">
                <a:sym typeface="Symbol"/>
              </a:rPr>
              <a:t> </a:t>
            </a:r>
            <a:r>
              <a:rPr lang="en-US" sz="2800" dirty="0">
                <a:solidFill>
                  <a:srgbClr val="FF0000"/>
                </a:solidFill>
                <a:sym typeface="Symbol"/>
              </a:rPr>
              <a:t>105</a:t>
            </a:r>
            <a:endParaRPr lang="en-US" sz="2800" dirty="0">
              <a:solidFill>
                <a:srgbClr val="FF0000"/>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6" grpId="0"/>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39: Finding the Least Common Multiple (LCM) (cont.)</a:t>
            </a:r>
          </a:p>
        </p:txBody>
      </p:sp>
      <p:sp>
        <p:nvSpPr>
          <p:cNvPr id="3" name="Content Placeholder 2"/>
          <p:cNvSpPr>
            <a:spLocks noGrp="1"/>
          </p:cNvSpPr>
          <p:nvPr>
            <p:ph idx="1"/>
          </p:nvPr>
        </p:nvSpPr>
        <p:spPr/>
        <p:txBody>
          <a:bodyPr>
            <a:normAutofit fontScale="92500" lnSpcReduction="20000"/>
          </a:bodyPr>
          <a:lstStyle/>
          <a:p>
            <a:r>
              <a:rPr lang="en-US" dirty="0"/>
              <a:t>Now determine how many times each number divides into the LCM:  </a:t>
            </a:r>
          </a:p>
          <a:p>
            <a:r>
              <a:rPr lang="en-US" dirty="0"/>
              <a:t>3150 =______________   = (2 ·</a:t>
            </a:r>
            <a:r>
              <a:rPr lang="en-US" dirty="0">
                <a:sym typeface="Symbol"/>
              </a:rPr>
              <a:t> 5</a:t>
            </a:r>
            <a:r>
              <a:rPr lang="en-US" dirty="0"/>
              <a:t> ·</a:t>
            </a:r>
            <a:r>
              <a:rPr lang="en-US" dirty="0">
                <a:sym typeface="Symbol"/>
              </a:rPr>
              <a:t> 5)  ( ______ )</a:t>
            </a:r>
            <a:endParaRPr lang="en-US" dirty="0"/>
          </a:p>
          <a:p>
            <a:endParaRPr lang="en-US" dirty="0"/>
          </a:p>
          <a:p>
            <a:r>
              <a:rPr lang="en-US" dirty="0"/>
              <a:t>				 =    50     ·    </a:t>
            </a:r>
            <a:r>
              <a:rPr lang="en-US" dirty="0">
                <a:sym typeface="Symbol"/>
              </a:rPr>
              <a:t>	  ____	</a:t>
            </a:r>
          </a:p>
          <a:p>
            <a:r>
              <a:rPr lang="en-US" sz="3000" dirty="0">
                <a:solidFill>
                  <a:srgbClr val="007F7F"/>
                </a:solidFill>
              </a:rPr>
              <a:t>So, </a:t>
            </a:r>
            <a:r>
              <a:rPr lang="en-US" sz="3000" dirty="0">
                <a:solidFill>
                  <a:srgbClr val="0000FF"/>
                </a:solidFill>
              </a:rPr>
              <a:t>50</a:t>
            </a:r>
            <a:r>
              <a:rPr lang="en-US" sz="3000" dirty="0">
                <a:solidFill>
                  <a:srgbClr val="007F7F"/>
                </a:solidFill>
              </a:rPr>
              <a:t> divides into</a:t>
            </a:r>
            <a:r>
              <a:rPr lang="en-US" sz="3000" dirty="0">
                <a:sym typeface="Symbol"/>
              </a:rPr>
              <a:t> </a:t>
            </a:r>
            <a:r>
              <a:rPr lang="en-US" sz="3000" dirty="0">
                <a:solidFill>
                  <a:srgbClr val="7030A0"/>
                </a:solidFill>
              </a:rPr>
              <a:t>3150</a:t>
            </a:r>
            <a:r>
              <a:rPr lang="en-US" sz="3000" dirty="0">
                <a:solidFill>
                  <a:srgbClr val="007F7F"/>
                </a:solidFill>
              </a:rPr>
              <a:t> </a:t>
            </a:r>
            <a:r>
              <a:rPr lang="en-US" sz="3000" dirty="0">
                <a:sym typeface="Symbol"/>
              </a:rPr>
              <a:t>___ </a:t>
            </a:r>
            <a:r>
              <a:rPr lang="en-US" sz="3000" dirty="0">
                <a:solidFill>
                  <a:srgbClr val="007F7F"/>
                </a:solidFill>
              </a:rPr>
              <a:t>times.</a:t>
            </a:r>
            <a:endParaRPr lang="en-US" sz="3000" dirty="0">
              <a:sym typeface="Symbol"/>
            </a:endParaRPr>
          </a:p>
          <a:p>
            <a:r>
              <a:rPr lang="en-US" dirty="0"/>
              <a:t>	</a:t>
            </a:r>
          </a:p>
          <a:p>
            <a:r>
              <a:rPr lang="en-US" dirty="0"/>
              <a:t>3150 =______________   = (3</a:t>
            </a:r>
            <a:r>
              <a:rPr lang="en-US" dirty="0">
                <a:sym typeface="Symbol"/>
              </a:rPr>
              <a:t> </a:t>
            </a:r>
            <a:r>
              <a:rPr lang="en-US" dirty="0"/>
              <a:t>· </a:t>
            </a:r>
            <a:r>
              <a:rPr lang="en-US" dirty="0">
                <a:sym typeface="Symbol"/>
              </a:rPr>
              <a:t>3 </a:t>
            </a:r>
            <a:r>
              <a:rPr lang="en-US" dirty="0"/>
              <a:t>· </a:t>
            </a:r>
            <a:r>
              <a:rPr lang="en-US" dirty="0">
                <a:sym typeface="Symbol"/>
              </a:rPr>
              <a:t>7)  ( </a:t>
            </a:r>
            <a:r>
              <a:rPr lang="en-US" dirty="0">
                <a:solidFill>
                  <a:schemeClr val="tx1"/>
                </a:solidFill>
                <a:sym typeface="Symbol"/>
              </a:rPr>
              <a:t>______</a:t>
            </a:r>
            <a:r>
              <a:rPr lang="en-US" dirty="0">
                <a:sym typeface="Symbol"/>
              </a:rPr>
              <a:t> )</a:t>
            </a:r>
          </a:p>
          <a:p>
            <a:pPr>
              <a:lnSpc>
                <a:spcPct val="150000"/>
              </a:lnSpc>
            </a:pPr>
            <a:r>
              <a:rPr lang="en-US" dirty="0">
                <a:sym typeface="Symbol"/>
              </a:rPr>
              <a:t>	</a:t>
            </a:r>
            <a:r>
              <a:rPr lang="en-US" dirty="0"/>
              <a:t> 		            =     63     ·     </a:t>
            </a:r>
            <a:r>
              <a:rPr lang="en-US" dirty="0">
                <a:sym typeface="Symbol"/>
              </a:rPr>
              <a:t>	  ____	                        </a:t>
            </a:r>
            <a:r>
              <a:rPr lang="en-US" sz="3000" dirty="0">
                <a:solidFill>
                  <a:srgbClr val="007F7F"/>
                </a:solidFill>
              </a:rPr>
              <a:t>So, </a:t>
            </a:r>
            <a:r>
              <a:rPr lang="en-US" sz="3000" dirty="0">
                <a:solidFill>
                  <a:srgbClr val="0000FF"/>
                </a:solidFill>
              </a:rPr>
              <a:t>63</a:t>
            </a:r>
            <a:r>
              <a:rPr lang="en-US" sz="3000" dirty="0">
                <a:solidFill>
                  <a:srgbClr val="007F7F"/>
                </a:solidFill>
              </a:rPr>
              <a:t> divides into</a:t>
            </a:r>
            <a:r>
              <a:rPr lang="en-US" sz="3000" dirty="0">
                <a:sym typeface="Symbol"/>
              </a:rPr>
              <a:t> </a:t>
            </a:r>
            <a:r>
              <a:rPr lang="en-US" sz="3000" dirty="0">
                <a:solidFill>
                  <a:srgbClr val="7030A0"/>
                </a:solidFill>
              </a:rPr>
              <a:t>3150</a:t>
            </a:r>
            <a:r>
              <a:rPr lang="en-US" sz="3000" dirty="0">
                <a:solidFill>
                  <a:srgbClr val="007F7F"/>
                </a:solidFill>
              </a:rPr>
              <a:t> </a:t>
            </a:r>
            <a:r>
              <a:rPr lang="en-US" sz="3000" dirty="0">
                <a:sym typeface="Symbol"/>
              </a:rPr>
              <a:t>___ </a:t>
            </a:r>
            <a:r>
              <a:rPr lang="en-US" sz="3000" dirty="0">
                <a:solidFill>
                  <a:srgbClr val="007F7F"/>
                </a:solidFill>
              </a:rPr>
              <a:t>times.</a:t>
            </a:r>
            <a:endParaRPr lang="en-US" sz="3000" dirty="0">
              <a:sym typeface="Symbol"/>
            </a:endParaRPr>
          </a:p>
        </p:txBody>
      </p:sp>
      <p:sp>
        <p:nvSpPr>
          <p:cNvPr id="6" name="TextBox 5"/>
          <p:cNvSpPr txBox="1"/>
          <p:nvPr/>
        </p:nvSpPr>
        <p:spPr>
          <a:xfrm>
            <a:off x="6064818" y="2680050"/>
            <a:ext cx="762000" cy="523220"/>
          </a:xfrm>
          <a:prstGeom prst="rect">
            <a:avLst/>
          </a:prstGeom>
          <a:noFill/>
        </p:spPr>
        <p:txBody>
          <a:bodyPr wrap="square" rtlCol="0">
            <a:spAutoFit/>
          </a:bodyPr>
          <a:lstStyle/>
          <a:p>
            <a:r>
              <a:rPr lang="en-US" sz="2800" dirty="0">
                <a:solidFill>
                  <a:srgbClr val="FF0000"/>
                </a:solidFill>
              </a:rPr>
              <a:t> 63</a:t>
            </a:r>
          </a:p>
        </p:txBody>
      </p:sp>
      <p:sp>
        <p:nvSpPr>
          <p:cNvPr id="8" name="TextBox 7"/>
          <p:cNvSpPr txBox="1"/>
          <p:nvPr/>
        </p:nvSpPr>
        <p:spPr>
          <a:xfrm>
            <a:off x="1458824" y="1869466"/>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    </a:t>
            </a:r>
            <a:endParaRPr lang="en-US" sz="2800" dirty="0">
              <a:solidFill>
                <a:srgbClr val="FF0000"/>
              </a:solidFill>
            </a:endParaRPr>
          </a:p>
        </p:txBody>
      </p:sp>
      <p:sp>
        <p:nvSpPr>
          <p:cNvPr id="9" name="TextBox 8"/>
          <p:cNvSpPr txBox="1"/>
          <p:nvPr/>
        </p:nvSpPr>
        <p:spPr>
          <a:xfrm>
            <a:off x="5719859" y="1913038"/>
            <a:ext cx="1371600" cy="523220"/>
          </a:xfrm>
          <a:prstGeom prst="rect">
            <a:avLst/>
          </a:prstGeom>
          <a:noFill/>
        </p:spPr>
        <p:txBody>
          <a:bodyPr wrap="square" rtlCol="0">
            <a:spAutoFit/>
          </a:bodyPr>
          <a:lstStyle/>
          <a:p>
            <a:r>
              <a:rPr lang="en-US" sz="2800" dirty="0">
                <a:solidFill>
                  <a:srgbClr val="FF0000"/>
                </a:solidFill>
              </a:rPr>
              <a:t>3</a:t>
            </a:r>
            <a:r>
              <a:rPr lang="en-US" sz="2800" dirty="0">
                <a:solidFill>
                  <a:srgbClr val="FF0000"/>
                </a:solidFill>
                <a:sym typeface="Symbol"/>
              </a:rPr>
              <a:t>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graphicFrame>
        <p:nvGraphicFramePr>
          <p:cNvPr id="28674" name="Object 2"/>
          <p:cNvGraphicFramePr>
            <a:graphicFrameLocks noChangeAspect="1"/>
          </p:cNvGraphicFramePr>
          <p:nvPr/>
        </p:nvGraphicFramePr>
        <p:xfrm>
          <a:off x="4320619" y="2185056"/>
          <a:ext cx="1028700" cy="673100"/>
        </p:xfrm>
        <a:graphic>
          <a:graphicData uri="http://schemas.openxmlformats.org/presentationml/2006/ole">
            <mc:AlternateContent xmlns:mc="http://schemas.openxmlformats.org/markup-compatibility/2006">
              <mc:Choice xmlns:v="urn:schemas-microsoft-com:vml" Requires="v">
                <p:oleObj spid="_x0000_s61446" name="Equation" r:id="rId4" imgW="1028520" imgH="672840" progId="Equation.DSMT4">
                  <p:embed/>
                </p:oleObj>
              </mc:Choice>
              <mc:Fallback>
                <p:oleObj name="Equation" r:id="rId4" imgW="1028520" imgH="672840" progId="Equation.DSMT4">
                  <p:embed/>
                  <p:pic>
                    <p:nvPicPr>
                      <p:cNvPr id="28674"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20619" y="2185056"/>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nvGraphicFramePr>
        <p:xfrm>
          <a:off x="5786727" y="2185056"/>
          <a:ext cx="1028700" cy="685800"/>
        </p:xfrm>
        <a:graphic>
          <a:graphicData uri="http://schemas.openxmlformats.org/presentationml/2006/ole">
            <mc:AlternateContent xmlns:mc="http://schemas.openxmlformats.org/markup-compatibility/2006">
              <mc:Choice xmlns:v="urn:schemas-microsoft-com:vml" Requires="v">
                <p:oleObj spid="_x0000_s61447" name="Equation" r:id="rId6" imgW="1028520" imgH="672840" progId="Equation.DSMT4">
                  <p:embed/>
                </p:oleObj>
              </mc:Choice>
              <mc:Fallback>
                <p:oleObj name="Equation" r:id="rId6" imgW="1028520" imgH="672840" progId="Equation.DSMT4">
                  <p:embed/>
                  <p:pic>
                    <p:nvPicPr>
                      <p:cNvPr id="28675"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786727" y="2185056"/>
                        <a:ext cx="10287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0" name="Object 4"/>
          <p:cNvGraphicFramePr>
            <a:graphicFrameLocks noChangeAspect="1"/>
          </p:cNvGraphicFramePr>
          <p:nvPr/>
        </p:nvGraphicFramePr>
        <p:xfrm>
          <a:off x="4292296" y="4101530"/>
          <a:ext cx="1028700" cy="673100"/>
        </p:xfrm>
        <a:graphic>
          <a:graphicData uri="http://schemas.openxmlformats.org/presentationml/2006/ole">
            <mc:AlternateContent xmlns:mc="http://schemas.openxmlformats.org/markup-compatibility/2006">
              <mc:Choice xmlns:v="urn:schemas-microsoft-com:vml" Requires="v">
                <p:oleObj spid="_x0000_s61448" name="Equation" r:id="rId8" imgW="1028520" imgH="672840" progId="Equation.DSMT4">
                  <p:embed/>
                </p:oleObj>
              </mc:Choice>
              <mc:Fallback>
                <p:oleObj name="Equation" r:id="rId8" imgW="1028520" imgH="672840" progId="Equation.DSMT4">
                  <p:embed/>
                  <p:pic>
                    <p:nvPicPr>
                      <p:cNvPr id="2970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92296" y="4101530"/>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TextBox 10"/>
          <p:cNvSpPr txBox="1"/>
          <p:nvPr/>
        </p:nvSpPr>
        <p:spPr>
          <a:xfrm>
            <a:off x="1360272" y="3899013"/>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    </a:t>
            </a:r>
            <a:endParaRPr lang="en-US" sz="2800" dirty="0">
              <a:solidFill>
                <a:srgbClr val="FF0000"/>
              </a:solidFill>
            </a:endParaRPr>
          </a:p>
        </p:txBody>
      </p:sp>
      <p:sp>
        <p:nvSpPr>
          <p:cNvPr id="12" name="TextBox 11"/>
          <p:cNvSpPr txBox="1"/>
          <p:nvPr/>
        </p:nvSpPr>
        <p:spPr>
          <a:xfrm>
            <a:off x="5635719" y="3927475"/>
            <a:ext cx="1371600" cy="523220"/>
          </a:xfrm>
          <a:prstGeom prst="rect">
            <a:avLst/>
          </a:prstGeom>
          <a:noFill/>
        </p:spPr>
        <p:txBody>
          <a:bodyPr wrap="square" rtlCol="0">
            <a:spAutoFit/>
          </a:bodyPr>
          <a:lstStyle/>
          <a:p>
            <a:r>
              <a:rPr lang="en-US" sz="2800" dirty="0">
                <a:solidFill>
                  <a:srgbClr val="FF0000"/>
                </a:solidFill>
                <a:sym typeface="Symbol"/>
              </a:rPr>
              <a:t> 2</a:t>
            </a:r>
            <a:r>
              <a:rPr lang="en-US" sz="2800" dirty="0">
                <a:solidFill>
                  <a:srgbClr val="FF0000"/>
                </a:solidFill>
                <a:latin typeface="Calibri" pitchFamily="34" charset="0"/>
              </a:rPr>
              <a:t> ·</a:t>
            </a:r>
            <a:r>
              <a:rPr lang="en-US" sz="2800" dirty="0">
                <a:solidFill>
                  <a:srgbClr val="FF0000"/>
                </a:solidFill>
                <a:sym typeface="Symbol"/>
              </a:rPr>
              <a:t> 5</a:t>
            </a:r>
            <a:r>
              <a:rPr lang="en-US" sz="2800" dirty="0">
                <a:solidFill>
                  <a:srgbClr val="FF0000"/>
                </a:solidFill>
                <a:latin typeface="Calibri" pitchFamily="34" charset="0"/>
              </a:rPr>
              <a:t> ·</a:t>
            </a:r>
            <a:r>
              <a:rPr lang="en-US" sz="2800" dirty="0">
                <a:solidFill>
                  <a:srgbClr val="FF0000"/>
                </a:solidFill>
                <a:sym typeface="Symbol"/>
              </a:rPr>
              <a:t> 5</a:t>
            </a:r>
            <a:endParaRPr lang="en-US" sz="2800" dirty="0">
              <a:solidFill>
                <a:srgbClr val="FF0000"/>
              </a:solidFill>
            </a:endParaRPr>
          </a:p>
        </p:txBody>
      </p:sp>
      <p:graphicFrame>
        <p:nvGraphicFramePr>
          <p:cNvPr id="29701" name="Object 5"/>
          <p:cNvGraphicFramePr>
            <a:graphicFrameLocks noChangeAspect="1"/>
          </p:cNvGraphicFramePr>
          <p:nvPr/>
        </p:nvGraphicFramePr>
        <p:xfrm>
          <a:off x="5812534" y="4114145"/>
          <a:ext cx="1028700" cy="673100"/>
        </p:xfrm>
        <a:graphic>
          <a:graphicData uri="http://schemas.openxmlformats.org/presentationml/2006/ole">
            <mc:AlternateContent xmlns:mc="http://schemas.openxmlformats.org/markup-compatibility/2006">
              <mc:Choice xmlns:v="urn:schemas-microsoft-com:vml" Requires="v">
                <p:oleObj spid="_x0000_s61449" name="Equation" r:id="rId10" imgW="1028520" imgH="672840" progId="Equation.DSMT4">
                  <p:embed/>
                </p:oleObj>
              </mc:Choice>
              <mc:Fallback>
                <p:oleObj name="Equation" r:id="rId10" imgW="1028520" imgH="672840" progId="Equation.DSMT4">
                  <p:embed/>
                  <p:pic>
                    <p:nvPicPr>
                      <p:cNvPr id="29701"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12534" y="4114145"/>
                        <a:ext cx="1028700" cy="673100"/>
                      </a:xfrm>
                      <a:prstGeom prst="rect">
                        <a:avLst/>
                      </a:prstGeom>
                      <a:noFill/>
                      <a:ln>
                        <a:noFill/>
                      </a:ln>
                      <a:effectLst/>
                    </p:spPr>
                  </p:pic>
                </p:oleObj>
              </mc:Fallback>
            </mc:AlternateContent>
          </a:graphicData>
        </a:graphic>
      </p:graphicFrame>
      <p:sp>
        <p:nvSpPr>
          <p:cNvPr id="14" name="TextBox 13"/>
          <p:cNvSpPr txBox="1"/>
          <p:nvPr/>
        </p:nvSpPr>
        <p:spPr>
          <a:xfrm>
            <a:off x="6024659" y="4438080"/>
            <a:ext cx="762000" cy="523220"/>
          </a:xfrm>
          <a:prstGeom prst="rect">
            <a:avLst/>
          </a:prstGeom>
          <a:noFill/>
        </p:spPr>
        <p:txBody>
          <a:bodyPr wrap="square" rtlCol="0">
            <a:spAutoFit/>
          </a:bodyPr>
          <a:lstStyle/>
          <a:p>
            <a:r>
              <a:rPr lang="en-US" sz="2800" dirty="0">
                <a:solidFill>
                  <a:srgbClr val="FF0000"/>
                </a:solidFill>
              </a:rPr>
              <a:t>  50</a:t>
            </a:r>
          </a:p>
        </p:txBody>
      </p:sp>
      <p:sp>
        <p:nvSpPr>
          <p:cNvPr id="17" name="TextBox 16">
            <a:extLst>
              <a:ext uri="{FF2B5EF4-FFF2-40B4-BE49-F238E27FC236}">
                <a16:creationId xmlns:a16="http://schemas.microsoft.com/office/drawing/2014/main" id="{B6744621-3FC4-4483-A1FC-42F23349BD0A}"/>
              </a:ext>
            </a:extLst>
          </p:cNvPr>
          <p:cNvSpPr txBox="1"/>
          <p:nvPr/>
        </p:nvSpPr>
        <p:spPr>
          <a:xfrm>
            <a:off x="3874583" y="4985816"/>
            <a:ext cx="762000" cy="523220"/>
          </a:xfrm>
          <a:prstGeom prst="rect">
            <a:avLst/>
          </a:prstGeom>
          <a:noFill/>
        </p:spPr>
        <p:txBody>
          <a:bodyPr wrap="square" rtlCol="0">
            <a:spAutoFit/>
          </a:bodyPr>
          <a:lstStyle/>
          <a:p>
            <a:r>
              <a:rPr lang="en-US" sz="2800" dirty="0">
                <a:solidFill>
                  <a:srgbClr val="FF0000"/>
                </a:solidFill>
              </a:rPr>
              <a:t>  50</a:t>
            </a:r>
          </a:p>
        </p:txBody>
      </p:sp>
      <p:sp>
        <p:nvSpPr>
          <p:cNvPr id="18" name="TextBox 17">
            <a:extLst>
              <a:ext uri="{FF2B5EF4-FFF2-40B4-BE49-F238E27FC236}">
                <a16:creationId xmlns:a16="http://schemas.microsoft.com/office/drawing/2014/main" id="{3A2ED047-4CB2-41B9-AF8D-67A7FE1812CA}"/>
              </a:ext>
            </a:extLst>
          </p:cNvPr>
          <p:cNvSpPr txBox="1"/>
          <p:nvPr/>
        </p:nvSpPr>
        <p:spPr>
          <a:xfrm>
            <a:off x="3978585" y="3104858"/>
            <a:ext cx="762000" cy="523220"/>
          </a:xfrm>
          <a:prstGeom prst="rect">
            <a:avLst/>
          </a:prstGeom>
          <a:noFill/>
        </p:spPr>
        <p:txBody>
          <a:bodyPr wrap="square" rtlCol="0">
            <a:spAutoFit/>
          </a:bodyPr>
          <a:lstStyle/>
          <a:p>
            <a:r>
              <a:rPr lang="en-US" sz="2800" dirty="0">
                <a:solidFill>
                  <a:srgbClr val="FF0000"/>
                </a:solidFill>
              </a:rPr>
              <a:t> 63</a:t>
            </a: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1" grpId="0"/>
      <p:bldP spid="12" grpId="0"/>
      <p:bldP spid="14" grpId="0"/>
      <p:bldP spid="17" grpId="0"/>
      <p:bldP spid="18" grpId="0"/>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40: Application: Finding the LCM </a:t>
            </a:r>
          </a:p>
        </p:txBody>
      </p:sp>
      <p:sp>
        <p:nvSpPr>
          <p:cNvPr id="22531" name="Rectangle 3"/>
          <p:cNvSpPr>
            <a:spLocks noGrp="1"/>
          </p:cNvSpPr>
          <p:nvPr>
            <p:ph idx="1"/>
          </p:nvPr>
        </p:nvSpPr>
        <p:spPr>
          <a:xfrm>
            <a:off x="457200" y="1165653"/>
            <a:ext cx="8229600" cy="2491947"/>
          </a:xfrm>
          <a:prstGeom prst="rect">
            <a:avLst/>
          </a:prstGeom>
        </p:spPr>
        <p:txBody>
          <a:bodyPr>
            <a:normAutofit fontScale="92500" lnSpcReduction="20000"/>
          </a:bodyPr>
          <a:lstStyle/>
          <a:p>
            <a:r>
              <a:rPr lang="en-US" i="0" dirty="0">
                <a:solidFill>
                  <a:schemeClr val="tx1"/>
                </a:solidFill>
              </a:rPr>
              <a:t>Suppose it takes three weather satellites—</a:t>
            </a:r>
            <a:r>
              <a:rPr lang="en-US" i="0" dirty="0">
                <a:solidFill>
                  <a:srgbClr val="FF0000"/>
                </a:solidFill>
              </a:rPr>
              <a:t>A</a:t>
            </a:r>
            <a:r>
              <a:rPr lang="en-US" i="0" dirty="0">
                <a:solidFill>
                  <a:schemeClr val="tx1"/>
                </a:solidFill>
              </a:rPr>
              <a:t>, </a:t>
            </a:r>
            <a:r>
              <a:rPr lang="en-US" i="0" dirty="0">
                <a:solidFill>
                  <a:srgbClr val="9900FF"/>
                </a:solidFill>
              </a:rPr>
              <a:t>B</a:t>
            </a:r>
            <a:r>
              <a:rPr lang="en-US" i="0" dirty="0">
                <a:solidFill>
                  <a:schemeClr val="tx1"/>
                </a:solidFill>
              </a:rPr>
              <a:t>, and </a:t>
            </a:r>
            <a:r>
              <a:rPr lang="en-US" i="0" dirty="0">
                <a:solidFill>
                  <a:srgbClr val="07FF3F"/>
                </a:solidFill>
              </a:rPr>
              <a:t>C</a:t>
            </a:r>
            <a:r>
              <a:rPr lang="en-US" dirty="0">
                <a:solidFill>
                  <a:schemeClr val="tx1"/>
                </a:solidFill>
              </a:rPr>
              <a:t>—</a:t>
            </a:r>
            <a:r>
              <a:rPr lang="en-US" i="0" dirty="0">
                <a:solidFill>
                  <a:schemeClr val="tx1"/>
                </a:solidFill>
              </a:rPr>
              <a:t> different lengths of time to orbit the earth. Satellite </a:t>
            </a:r>
            <a:r>
              <a:rPr lang="en-US" i="0" dirty="0">
                <a:solidFill>
                  <a:srgbClr val="FF0000"/>
                </a:solidFill>
              </a:rPr>
              <a:t>A</a:t>
            </a:r>
            <a:r>
              <a:rPr lang="en-US" i="0" dirty="0">
                <a:solidFill>
                  <a:schemeClr val="tx1"/>
                </a:solidFill>
              </a:rPr>
              <a:t> takes </a:t>
            </a:r>
            <a:r>
              <a:rPr lang="en-US" i="0" dirty="0">
                <a:solidFill>
                  <a:srgbClr val="0000FF"/>
                </a:solidFill>
              </a:rPr>
              <a:t>24</a:t>
            </a:r>
            <a:r>
              <a:rPr lang="en-US" i="0" dirty="0">
                <a:solidFill>
                  <a:schemeClr val="tx1"/>
                </a:solidFill>
              </a:rPr>
              <a:t> hours, </a:t>
            </a:r>
            <a:r>
              <a:rPr lang="en-US" i="0" dirty="0">
                <a:solidFill>
                  <a:srgbClr val="9900FF"/>
                </a:solidFill>
              </a:rPr>
              <a:t>B</a:t>
            </a:r>
            <a:r>
              <a:rPr lang="en-US" i="0" dirty="0">
                <a:solidFill>
                  <a:schemeClr val="tx1"/>
                </a:solidFill>
              </a:rPr>
              <a:t> takes </a:t>
            </a:r>
            <a:r>
              <a:rPr lang="en-US" i="0" dirty="0">
                <a:solidFill>
                  <a:srgbClr val="0000FF"/>
                </a:solidFill>
              </a:rPr>
              <a:t>18</a:t>
            </a:r>
            <a:r>
              <a:rPr lang="en-US" i="0" dirty="0">
                <a:solidFill>
                  <a:schemeClr val="tx1"/>
                </a:solidFill>
              </a:rPr>
              <a:t> hours, and </a:t>
            </a:r>
            <a:r>
              <a:rPr lang="en-US" i="0" dirty="0">
                <a:solidFill>
                  <a:srgbClr val="07FF3F"/>
                </a:solidFill>
              </a:rPr>
              <a:t>C</a:t>
            </a:r>
            <a:r>
              <a:rPr lang="en-US" i="0" dirty="0">
                <a:solidFill>
                  <a:schemeClr val="tx1"/>
                </a:solidFill>
              </a:rPr>
              <a:t> takes </a:t>
            </a:r>
            <a:r>
              <a:rPr lang="en-US" i="0" dirty="0">
                <a:solidFill>
                  <a:srgbClr val="0000FF"/>
                </a:solidFill>
              </a:rPr>
              <a:t>12</a:t>
            </a:r>
            <a:r>
              <a:rPr lang="en-US" i="0" dirty="0">
                <a:solidFill>
                  <a:schemeClr val="tx1"/>
                </a:solidFill>
              </a:rPr>
              <a:t> hours. If they are directly above each other now, as shown in part </a:t>
            </a:r>
            <a:r>
              <a:rPr lang="en-US" b="1" i="0" dirty="0">
                <a:solidFill>
                  <a:schemeClr val="tx1"/>
                </a:solidFill>
              </a:rPr>
              <a:t>a. </a:t>
            </a:r>
            <a:r>
              <a:rPr lang="en-US" i="0" dirty="0">
                <a:solidFill>
                  <a:schemeClr val="tx1"/>
                </a:solidFill>
              </a:rPr>
              <a:t>of the given figure, in how many hours will they again be directly above each other in the position shown in part </a:t>
            </a:r>
            <a:r>
              <a:rPr lang="en-US" b="1" i="0" dirty="0">
                <a:solidFill>
                  <a:schemeClr val="tx1"/>
                </a:solidFill>
              </a:rPr>
              <a:t>a.</a:t>
            </a:r>
            <a:r>
              <a:rPr lang="en-US" i="0" dirty="0">
                <a:solidFill>
                  <a:schemeClr val="tx1"/>
                </a:solidFill>
              </a:rPr>
              <a:t>? How many orbits will each satellite have made in that time?</a:t>
            </a:r>
            <a:r>
              <a:rPr lang="en-US" dirty="0">
                <a:solidFill>
                  <a:schemeClr val="tx1"/>
                </a:solidFill>
              </a:rPr>
              <a:t> </a:t>
            </a:r>
          </a:p>
        </p:txBody>
      </p:sp>
      <p:pic>
        <p:nvPicPr>
          <p:cNvPr id="4" name="Picture 1">
            <a:extLst>
              <a:ext uri="{FF2B5EF4-FFF2-40B4-BE49-F238E27FC236}">
                <a16:creationId xmlns:a16="http://schemas.microsoft.com/office/drawing/2014/main" id="{89F13C0D-0B5D-4157-8EF9-6F818863652A}"/>
              </a:ext>
            </a:extLst>
          </p:cNvPr>
          <p:cNvPicPr>
            <a:picLocks noChangeAspect="1" noChangeArrowheads="1"/>
          </p:cNvPicPr>
          <p:nvPr/>
        </p:nvPicPr>
        <p:blipFill>
          <a:blip r:embed="rId3" cstate="print"/>
          <a:srcRect/>
          <a:stretch>
            <a:fillRect/>
          </a:stretch>
        </p:blipFill>
        <p:spPr bwMode="auto">
          <a:xfrm>
            <a:off x="1066800" y="3429000"/>
            <a:ext cx="6652260" cy="2543175"/>
          </a:xfrm>
          <a:prstGeom prst="rect">
            <a:avLst/>
          </a:prstGeom>
          <a:noFill/>
          <a:ln w="9525">
            <a:noFill/>
            <a:miter lim="800000"/>
            <a:headEnd/>
            <a:tailEnd/>
          </a:ln>
        </p:spPr>
      </p:pic>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prstGeom prst="rect">
            <a:avLst/>
          </a:prstGeom>
        </p:spPr>
        <p:txBody>
          <a:bodyPr>
            <a:normAutofit/>
          </a:bodyPr>
          <a:lstStyle/>
          <a:p>
            <a:r>
              <a:rPr lang="en-US" dirty="0">
                <a:solidFill>
                  <a:schemeClr val="accent1"/>
                </a:solidFill>
              </a:rPr>
              <a:t>Evaluating Expressions with Exponents</a:t>
            </a:r>
          </a:p>
        </p:txBody>
      </p:sp>
      <p:sp>
        <p:nvSpPr>
          <p:cNvPr id="11" name="Content Placeholder 10"/>
          <p:cNvSpPr>
            <a:spLocks noGrp="1"/>
          </p:cNvSpPr>
          <p:nvPr>
            <p:ph idx="1"/>
          </p:nvPr>
        </p:nvSpPr>
        <p:spPr>
          <a:xfrm>
            <a:off x="457200" y="1280160"/>
            <a:ext cx="8229600" cy="3825240"/>
          </a:xfrm>
          <a:ln w="28575">
            <a:solidFill>
              <a:srgbClr val="FF0000"/>
            </a:solidFill>
          </a:ln>
        </p:spPr>
        <p:txBody>
          <a:bodyPr/>
          <a:lstStyle/>
          <a:p>
            <a:pPr algn="ctr"/>
            <a:r>
              <a:rPr lang="en-US" b="1" dirty="0">
                <a:solidFill>
                  <a:srgbClr val="FF0008"/>
                </a:solidFill>
                <a:latin typeface="Calibri" pitchFamily="34" charset="0"/>
              </a:rPr>
              <a:t>Common Error</a:t>
            </a:r>
          </a:p>
          <a:p>
            <a:pPr algn="ctr"/>
            <a:endParaRPr lang="en-US" b="1" dirty="0">
              <a:solidFill>
                <a:srgbClr val="FF0008"/>
              </a:solidFill>
              <a:latin typeface="Calibri" pitchFamily="34" charset="0"/>
            </a:endParaRPr>
          </a:p>
          <a:p>
            <a:pPr algn="ctr"/>
            <a:endParaRPr lang="en-US" b="1" dirty="0">
              <a:solidFill>
                <a:srgbClr val="000000"/>
              </a:solidFill>
              <a:latin typeface="Calibri" pitchFamily="34" charset="0"/>
            </a:endParaRPr>
          </a:p>
          <a:p>
            <a:pPr algn="ctr"/>
            <a:endParaRPr lang="en-US" b="1" dirty="0">
              <a:solidFill>
                <a:srgbClr val="000000"/>
              </a:solidFill>
              <a:latin typeface="Calibri" pitchFamily="34" charset="0"/>
            </a:endParaRPr>
          </a:p>
          <a:p>
            <a:pPr algn="ctr"/>
            <a:endParaRPr lang="en-US" b="1" dirty="0">
              <a:solidFill>
                <a:srgbClr val="000000"/>
              </a:solidFill>
              <a:latin typeface="Calibri" pitchFamily="34" charset="0"/>
            </a:endParaRPr>
          </a:p>
          <a:p>
            <a:pPr algn="ctr"/>
            <a:endParaRPr lang="en-US" b="1" dirty="0">
              <a:solidFill>
                <a:srgbClr val="000000"/>
              </a:solidFill>
              <a:latin typeface="Calibri" pitchFamily="34" charset="0"/>
            </a:endParaRPr>
          </a:p>
          <a:p>
            <a:pPr algn="ctr"/>
            <a:endParaRPr lang="en-US" b="1" dirty="0">
              <a:solidFill>
                <a:srgbClr val="000000"/>
              </a:solidFill>
              <a:latin typeface="Calibri" pitchFamily="34" charset="0"/>
            </a:endParaRPr>
          </a:p>
          <a:p>
            <a:pPr algn="ctr"/>
            <a:endParaRPr lang="en-US" b="1" dirty="0">
              <a:solidFill>
                <a:srgbClr val="000000"/>
              </a:solidFill>
              <a:latin typeface="Calibri" pitchFamily="34" charset="0"/>
            </a:endParaRPr>
          </a:p>
          <a:p>
            <a:pPr algn="ctr"/>
            <a:endParaRPr lang="en-US" b="1" dirty="0">
              <a:solidFill>
                <a:srgbClr val="000000"/>
              </a:solidFill>
              <a:latin typeface="Calibri" pitchFamily="34" charset="0"/>
            </a:endParaRPr>
          </a:p>
          <a:p>
            <a:endParaRPr lang="en-US" dirty="0"/>
          </a:p>
        </p:txBody>
      </p:sp>
      <p:graphicFrame>
        <p:nvGraphicFramePr>
          <p:cNvPr id="260100" name="Group 4"/>
          <p:cNvGraphicFramePr>
            <a:graphicFrameLocks noGrp="1"/>
          </p:cNvGraphicFramePr>
          <p:nvPr/>
        </p:nvGraphicFramePr>
        <p:xfrm>
          <a:off x="457200" y="1752600"/>
          <a:ext cx="8229600" cy="2743200"/>
        </p:xfrm>
        <a:graphic>
          <a:graphicData uri="http://schemas.openxmlformats.org/drawingml/2006/table">
            <a:tbl>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2743200">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C00000"/>
                          </a:solidFill>
                          <a:effectLst/>
                          <a:latin typeface="Calibri" pitchFamily="34" charset="0"/>
                        </a:rPr>
                        <a:t>Wrong Solution</a:t>
                      </a:r>
                      <a:endParaRPr kumimoji="0" lang="en-US" sz="2800" b="1" i="0" u="none" strike="noStrike" cap="none" normalizeH="0" baseline="0" dirty="0">
                        <a:ln>
                          <a:noFill/>
                        </a:ln>
                        <a:solidFill>
                          <a:srgbClr val="000000"/>
                        </a:solidFill>
                        <a:effectLst/>
                        <a:latin typeface="Calibri" pitchFamily="34" charset="0"/>
                      </a:endParaRPr>
                    </a:p>
                    <a:p>
                      <a:pPr marL="0" marR="0" lvl="0" indent="0" algn="l"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000000"/>
                          </a:solidFill>
                          <a:effectLst/>
                          <a:latin typeface="Calibri" pitchFamily="34" charset="0"/>
                        </a:rPr>
                        <a:t>DO NOT </a:t>
                      </a:r>
                      <a:r>
                        <a:rPr kumimoji="0" lang="en-US" sz="2800" b="0" i="0" u="none" strike="noStrike" cap="none" normalizeH="0" baseline="0" dirty="0">
                          <a:ln>
                            <a:noFill/>
                          </a:ln>
                          <a:solidFill>
                            <a:srgbClr val="000000"/>
                          </a:solidFill>
                          <a:effectLst/>
                          <a:latin typeface="Calibri" pitchFamily="34" charset="0"/>
                        </a:rPr>
                        <a:t>multiply the base times the exponent.</a:t>
                      </a:r>
                    </a:p>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800" b="0" i="1" u="none" strike="noStrike" cap="none" normalizeH="0" baseline="0" dirty="0">
                        <a:ln>
                          <a:noFill/>
                        </a:ln>
                        <a:solidFill>
                          <a:srgbClr val="000000"/>
                        </a:solidFill>
                        <a:effectLst/>
                        <a:latin typeface="Calibri"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006600"/>
                          </a:solidFill>
                          <a:effectLst/>
                          <a:latin typeface="Calibri" pitchFamily="34" charset="0"/>
                        </a:rPr>
                        <a:t>Correct Solution</a:t>
                      </a:r>
                      <a:endParaRPr kumimoji="0" lang="en-US" sz="2800" b="1" i="0" u="none" strike="noStrike" cap="none" normalizeH="0" baseline="0" dirty="0">
                        <a:ln>
                          <a:noFill/>
                        </a:ln>
                        <a:solidFill>
                          <a:srgbClr val="000000"/>
                        </a:solidFill>
                        <a:effectLst/>
                        <a:latin typeface="Calibri" pitchFamily="34" charset="0"/>
                      </a:endParaRPr>
                    </a:p>
                    <a:p>
                      <a:pPr marL="0" marR="0" lvl="0" indent="0" algn="l"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000000"/>
                          </a:solidFill>
                          <a:effectLst/>
                          <a:latin typeface="Calibri" pitchFamily="34" charset="0"/>
                        </a:rPr>
                        <a:t>DO </a:t>
                      </a:r>
                      <a:r>
                        <a:rPr kumimoji="0" lang="en-US" sz="2800" b="0" i="0" u="none" strike="noStrike" cap="none" normalizeH="0" baseline="0" dirty="0">
                          <a:ln>
                            <a:noFill/>
                          </a:ln>
                          <a:solidFill>
                            <a:srgbClr val="000000"/>
                          </a:solidFill>
                          <a:effectLst/>
                          <a:latin typeface="Calibri" pitchFamily="34" charset="0"/>
                        </a:rPr>
                        <a:t>multiply the base times itself.</a:t>
                      </a:r>
                    </a:p>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800" b="0" i="1" u="none" strike="noStrike" cap="none" normalizeH="0" baseline="0" dirty="0">
                        <a:ln>
                          <a:noFill/>
                        </a:ln>
                        <a:solidFill>
                          <a:srgbClr val="000000"/>
                        </a:solidFill>
                        <a:effectLst/>
                        <a:latin typeface="Calibri" pitchFamily="34" charset="0"/>
                      </a:endParaRPr>
                    </a:p>
                  </a:txBody>
                  <a:tcP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9223" name="Object 13"/>
          <p:cNvGraphicFramePr>
            <a:graphicFrameLocks noChangeAspect="1"/>
          </p:cNvGraphicFramePr>
          <p:nvPr/>
        </p:nvGraphicFramePr>
        <p:xfrm>
          <a:off x="1219200" y="3827208"/>
          <a:ext cx="2908300" cy="1054100"/>
        </p:xfrm>
        <a:graphic>
          <a:graphicData uri="http://schemas.openxmlformats.org/presentationml/2006/ole">
            <mc:AlternateContent xmlns:mc="http://schemas.openxmlformats.org/markup-compatibility/2006">
              <mc:Choice xmlns:v="urn:schemas-microsoft-com:vml" Requires="v">
                <p:oleObj spid="_x0000_s3097" name="Equation" r:id="rId3" imgW="2908080" imgH="1054080" progId="Equation.DSMT4">
                  <p:embed/>
                </p:oleObj>
              </mc:Choice>
              <mc:Fallback>
                <p:oleObj name="Equation" r:id="rId3" imgW="2908080" imgH="105408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3827208"/>
                        <a:ext cx="29083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4" name="Object 14"/>
          <p:cNvGraphicFramePr>
            <a:graphicFrameLocks noChangeAspect="1"/>
          </p:cNvGraphicFramePr>
          <p:nvPr/>
        </p:nvGraphicFramePr>
        <p:xfrm>
          <a:off x="4864100" y="3822700"/>
          <a:ext cx="3365500" cy="1054100"/>
        </p:xfrm>
        <a:graphic>
          <a:graphicData uri="http://schemas.openxmlformats.org/presentationml/2006/ole">
            <mc:AlternateContent xmlns:mc="http://schemas.openxmlformats.org/markup-compatibility/2006">
              <mc:Choice xmlns:v="urn:schemas-microsoft-com:vml" Requires="v">
                <p:oleObj spid="_x0000_s3098" name="Equation" r:id="rId5" imgW="3365280" imgH="1054080" progId="Equation.DSMT4">
                  <p:embed/>
                </p:oleObj>
              </mc:Choice>
              <mc:Fallback>
                <p:oleObj name="Equation" r:id="rId5" imgW="3365280" imgH="105408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64100" y="3822700"/>
                        <a:ext cx="33655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V="1">
            <a:off x="1219200" y="3962400"/>
            <a:ext cx="1554480" cy="82296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1143000" y="3962400"/>
            <a:ext cx="1554480" cy="82296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13" name="Rounded Rectangle 12"/>
          <p:cNvSpPr/>
          <p:nvPr/>
        </p:nvSpPr>
        <p:spPr>
          <a:xfrm>
            <a:off x="4752975" y="3762375"/>
            <a:ext cx="2028825" cy="1197684"/>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dirty="0">
                <a:solidFill>
                  <a:schemeClr val="accent1"/>
                </a:solidFill>
              </a:rPr>
              <a:t>Example 40: Application: Finding the LCM (cont.) </a:t>
            </a:r>
            <a:endParaRPr lang="en-US" sz="3200" dirty="0">
              <a:solidFill>
                <a:schemeClr val="accent1"/>
              </a:solidFill>
            </a:endParaRPr>
          </a:p>
        </p:txBody>
      </p:sp>
      <p:sp>
        <p:nvSpPr>
          <p:cNvPr id="24579" name="Rectangle 3"/>
          <p:cNvSpPr>
            <a:spLocks noGrp="1"/>
          </p:cNvSpPr>
          <p:nvPr>
            <p:ph idx="1"/>
          </p:nvPr>
        </p:nvSpPr>
        <p:spPr>
          <a:prstGeom prst="rect">
            <a:avLst/>
          </a:prstGeom>
        </p:spPr>
        <p:txBody>
          <a:bodyPr>
            <a:normAutofit lnSpcReduction="10000"/>
          </a:bodyPr>
          <a:lstStyle/>
          <a:p>
            <a:pPr marL="0" indent="0">
              <a:buFont typeface="Courier New" pitchFamily="49" charset="0"/>
              <a:buNone/>
            </a:pPr>
            <a:r>
              <a:rPr lang="en-US" b="1" i="0" dirty="0">
                <a:solidFill>
                  <a:schemeClr val="tx1"/>
                </a:solidFill>
              </a:rPr>
              <a:t>Solution </a:t>
            </a:r>
          </a:p>
          <a:p>
            <a:r>
              <a:rPr lang="en-US" b="1" dirty="0">
                <a:latin typeface="Calibri" pitchFamily="34" charset="0"/>
              </a:rPr>
              <a:t>Step 1: </a:t>
            </a:r>
            <a:r>
              <a:rPr lang="en-US" dirty="0"/>
              <a:t>READ: Read the problem carefully and, in this situation, study the figures. Note that there are two questions to be answered. The answer to the number of orbits depends on the number of hours it takes for the satellites to align again.</a:t>
            </a:r>
            <a:endParaRPr lang="en-US" i="0" dirty="0">
              <a:solidFill>
                <a:schemeClr val="tx1"/>
              </a:solidFill>
            </a:endParaRPr>
          </a:p>
          <a:p>
            <a:r>
              <a:rPr lang="en-US" b="1" dirty="0"/>
              <a:t>Step 2: </a:t>
            </a:r>
            <a:r>
              <a:rPr lang="en-US" dirty="0"/>
              <a:t>SET UP: Since </a:t>
            </a:r>
            <a:r>
              <a:rPr lang="en-US" dirty="0">
                <a:solidFill>
                  <a:srgbClr val="C00000"/>
                </a:solidFill>
              </a:rPr>
              <a:t>A</a:t>
            </a:r>
            <a:r>
              <a:rPr lang="en-US" dirty="0"/>
              <a:t> takes </a:t>
            </a:r>
            <a:r>
              <a:rPr lang="en-US" dirty="0">
                <a:solidFill>
                  <a:srgbClr val="0000FF"/>
                </a:solidFill>
              </a:rPr>
              <a:t>24</a:t>
            </a:r>
            <a:r>
              <a:rPr lang="en-US" dirty="0"/>
              <a:t> hours to make one complete orbit, the solution must be a multiple of 24. Similarly, the solution must be a multiple of </a:t>
            </a:r>
            <a:r>
              <a:rPr lang="en-US" dirty="0">
                <a:solidFill>
                  <a:srgbClr val="0000FF"/>
                </a:solidFill>
              </a:rPr>
              <a:t>18</a:t>
            </a:r>
            <a:r>
              <a:rPr lang="en-US" dirty="0"/>
              <a:t> and a multiple of </a:t>
            </a:r>
            <a:r>
              <a:rPr lang="en-US" dirty="0">
                <a:solidFill>
                  <a:srgbClr val="0000FF"/>
                </a:solidFill>
              </a:rPr>
              <a:t>12 </a:t>
            </a:r>
            <a:r>
              <a:rPr lang="en-US" dirty="0"/>
              <a:t>to allow for complete orbits of satellites </a:t>
            </a:r>
            <a:r>
              <a:rPr lang="en-US" dirty="0">
                <a:solidFill>
                  <a:srgbClr val="9900FF"/>
                </a:solidFill>
              </a:rPr>
              <a:t>B</a:t>
            </a:r>
            <a:r>
              <a:rPr lang="en-US" dirty="0"/>
              <a:t> and </a:t>
            </a:r>
            <a:r>
              <a:rPr lang="en-US" dirty="0">
                <a:solidFill>
                  <a:srgbClr val="07FF3F"/>
                </a:solidFill>
              </a:rPr>
              <a:t>C</a:t>
            </a:r>
            <a:r>
              <a:rPr lang="en-US" dirty="0"/>
              <a:t>. </a:t>
            </a:r>
            <a:endParaRPr lang="en-US" dirty="0">
              <a:solidFill>
                <a:schemeClr val="tx1"/>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Object 8"/>
          <p:cNvGraphicFramePr>
            <a:graphicFrameLocks noChangeAspect="1"/>
          </p:cNvGraphicFramePr>
          <p:nvPr/>
        </p:nvGraphicFramePr>
        <p:xfrm>
          <a:off x="3810000" y="2057400"/>
          <a:ext cx="381000" cy="1562100"/>
        </p:xfrm>
        <a:graphic>
          <a:graphicData uri="http://schemas.openxmlformats.org/presentationml/2006/ole">
            <mc:AlternateContent xmlns:mc="http://schemas.openxmlformats.org/markup-compatibility/2006">
              <mc:Choice xmlns:v="urn:schemas-microsoft-com:vml" Requires="v">
                <p:oleObj spid="_x0000_s62476" name="Equation" r:id="rId4" imgW="381000" imgH="1562100" progId="Equation.DSMT4">
                  <p:embed/>
                </p:oleObj>
              </mc:Choice>
              <mc:Fallback>
                <p:oleObj name="Equation" r:id="rId4" imgW="381000" imgH="1562100" progId="Equation.DSMT4">
                  <p:embed/>
                  <p:pic>
                    <p:nvPicPr>
                      <p:cNvPr id="11"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0" y="2057400"/>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5602" name="Rectangle 2"/>
          <p:cNvSpPr>
            <a:spLocks noGrp="1"/>
          </p:cNvSpPr>
          <p:nvPr>
            <p:ph type="title"/>
          </p:nvPr>
        </p:nvSpPr>
        <p:spPr>
          <a:xfrm>
            <a:off x="457200" y="182880"/>
            <a:ext cx="8229600" cy="807720"/>
          </a:xfrm>
          <a:prstGeom prst="rect">
            <a:avLst/>
          </a:prstGeom>
        </p:spPr>
        <p:txBody>
          <a:bodyPr/>
          <a:lstStyle/>
          <a:p>
            <a:r>
              <a:rPr lang="en-US" dirty="0">
                <a:solidFill>
                  <a:schemeClr val="accent1"/>
                </a:solidFill>
              </a:rPr>
              <a:t>Example 40: Application: Finding the LCM (cont.)</a:t>
            </a:r>
            <a:endParaRPr lang="en-US" sz="3200" dirty="0">
              <a:solidFill>
                <a:schemeClr val="accent1"/>
              </a:solidFill>
            </a:endParaRPr>
          </a:p>
        </p:txBody>
      </p:sp>
      <p:sp>
        <p:nvSpPr>
          <p:cNvPr id="25603" name="Rectangle 3"/>
          <p:cNvSpPr>
            <a:spLocks noGrp="1"/>
          </p:cNvSpPr>
          <p:nvPr>
            <p:ph idx="1"/>
          </p:nvPr>
        </p:nvSpPr>
        <p:spPr>
          <a:xfrm>
            <a:off x="457200" y="3886200"/>
            <a:ext cx="8229600" cy="954107"/>
          </a:xfrm>
          <a:prstGeom prst="rect">
            <a:avLst/>
          </a:prstGeom>
        </p:spPr>
        <p:txBody>
          <a:bodyPr>
            <a:spAutoFit/>
          </a:bodyPr>
          <a:lstStyle/>
          <a:p>
            <a:pPr marL="0" indent="0">
              <a:buFont typeface="Courier New" pitchFamily="49" charset="0"/>
              <a:buNone/>
            </a:pPr>
            <a:r>
              <a:rPr lang="en-US" i="0" dirty="0">
                <a:solidFill>
                  <a:schemeClr val="tx1"/>
                </a:solidFill>
              </a:rPr>
              <a:t>Thus, the satellites will align again at the position shown in </a:t>
            </a:r>
            <a:r>
              <a:rPr lang="en-US" i="0" dirty="0">
                <a:solidFill>
                  <a:srgbClr val="FF0000"/>
                </a:solidFill>
              </a:rPr>
              <a:t>72</a:t>
            </a:r>
            <a:r>
              <a:rPr lang="en-US" i="0" dirty="0">
                <a:solidFill>
                  <a:schemeClr val="tx1"/>
                </a:solidFill>
              </a:rPr>
              <a:t> </a:t>
            </a:r>
            <a:r>
              <a:rPr lang="en-US" i="0" dirty="0">
                <a:solidFill>
                  <a:srgbClr val="FF0000"/>
                </a:solidFill>
              </a:rPr>
              <a:t>hours</a:t>
            </a:r>
            <a:r>
              <a:rPr lang="en-US" i="0" dirty="0">
                <a:solidFill>
                  <a:schemeClr val="tx1"/>
                </a:solidFill>
              </a:rPr>
              <a:t> (or </a:t>
            </a:r>
            <a:r>
              <a:rPr lang="en-US" i="0" dirty="0">
                <a:solidFill>
                  <a:srgbClr val="FF0000"/>
                </a:solidFill>
              </a:rPr>
              <a:t>3 days</a:t>
            </a:r>
            <a:r>
              <a:rPr lang="en-US" i="0" dirty="0">
                <a:solidFill>
                  <a:schemeClr val="tx1"/>
                </a:solidFill>
              </a:rPr>
              <a:t>). </a:t>
            </a:r>
          </a:p>
        </p:txBody>
      </p:sp>
      <p:graphicFrame>
        <p:nvGraphicFramePr>
          <p:cNvPr id="7" name="Object 4"/>
          <p:cNvGraphicFramePr>
            <a:graphicFrameLocks noChangeAspect="1"/>
          </p:cNvGraphicFramePr>
          <p:nvPr/>
        </p:nvGraphicFramePr>
        <p:xfrm>
          <a:off x="2051050" y="2097088"/>
          <a:ext cx="381000" cy="279400"/>
        </p:xfrm>
        <a:graphic>
          <a:graphicData uri="http://schemas.openxmlformats.org/presentationml/2006/ole">
            <mc:AlternateContent xmlns:mc="http://schemas.openxmlformats.org/markup-compatibility/2006">
              <mc:Choice xmlns:v="urn:schemas-microsoft-com:vml" Requires="v">
                <p:oleObj spid="_x0000_s62477" name="Equation" r:id="rId6" imgW="380835" imgH="279279" progId="Equation.DSMT4">
                  <p:embed/>
                </p:oleObj>
              </mc:Choice>
              <mc:Fallback>
                <p:oleObj name="Equation" r:id="rId6" imgW="380835" imgH="279279" progId="Equation.DSMT4">
                  <p:embed/>
                  <p:pic>
                    <p:nvPicPr>
                      <p:cNvPr id="7"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51050" y="2097088"/>
                        <a:ext cx="38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2057400" y="2686050"/>
          <a:ext cx="368300" cy="292100"/>
        </p:xfrm>
        <a:graphic>
          <a:graphicData uri="http://schemas.openxmlformats.org/presentationml/2006/ole">
            <mc:AlternateContent xmlns:mc="http://schemas.openxmlformats.org/markup-compatibility/2006">
              <mc:Choice xmlns:v="urn:schemas-microsoft-com:vml" Requires="v">
                <p:oleObj spid="_x0000_s62478" name="Equation" r:id="rId8" imgW="368140" imgH="291973" progId="Equation.DSMT4">
                  <p:embed/>
                </p:oleObj>
              </mc:Choice>
              <mc:Fallback>
                <p:oleObj name="Equation" r:id="rId8" imgW="368140" imgH="291973" progId="Equation.DSMT4">
                  <p:embed/>
                  <p:pic>
                    <p:nvPicPr>
                      <p:cNvPr id="8"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57400" y="26860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nvGraphicFramePr>
        <p:xfrm>
          <a:off x="2063750" y="3195638"/>
          <a:ext cx="368300" cy="279400"/>
        </p:xfrm>
        <a:graphic>
          <a:graphicData uri="http://schemas.openxmlformats.org/presentationml/2006/ole">
            <mc:AlternateContent xmlns:mc="http://schemas.openxmlformats.org/markup-compatibility/2006">
              <mc:Choice xmlns:v="urn:schemas-microsoft-com:vml" Requires="v">
                <p:oleObj spid="_x0000_s62479" name="Equation" r:id="rId10" imgW="368300" imgH="279400" progId="Equation.DSMT4">
                  <p:embed/>
                </p:oleObj>
              </mc:Choice>
              <mc:Fallback>
                <p:oleObj name="Equation" r:id="rId10" imgW="368300" imgH="279400" progId="Equation.DSMT4">
                  <p:embed/>
                  <p:pic>
                    <p:nvPicPr>
                      <p:cNvPr id="9"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63750" y="3195638"/>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7"/>
          <p:cNvGraphicFramePr>
            <a:graphicFrameLocks noChangeAspect="1"/>
          </p:cNvGraphicFramePr>
          <p:nvPr/>
        </p:nvGraphicFramePr>
        <p:xfrm>
          <a:off x="4432300" y="2698750"/>
          <a:ext cx="635000" cy="298450"/>
        </p:xfrm>
        <a:graphic>
          <a:graphicData uri="http://schemas.openxmlformats.org/presentationml/2006/ole">
            <mc:AlternateContent xmlns:mc="http://schemas.openxmlformats.org/markup-compatibility/2006">
              <mc:Choice xmlns:v="urn:schemas-microsoft-com:vml" Requires="v">
                <p:oleObj spid="_x0000_s62480" name="Equation" r:id="rId12" imgW="634725" imgH="291973" progId="Equation.DSMT4">
                  <p:embed/>
                </p:oleObj>
              </mc:Choice>
              <mc:Fallback>
                <p:oleObj name="Equation" r:id="rId12" imgW="634725" imgH="291973" progId="Equation.DSMT4">
                  <p:embed/>
                  <p:pic>
                    <p:nvPicPr>
                      <p:cNvPr id="10"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432300" y="2698750"/>
                        <a:ext cx="635000"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9"/>
          <p:cNvGraphicFramePr>
            <a:graphicFrameLocks noChangeAspect="1"/>
          </p:cNvGraphicFramePr>
          <p:nvPr/>
        </p:nvGraphicFramePr>
        <p:xfrm>
          <a:off x="2451100" y="2087563"/>
          <a:ext cx="1447800" cy="292100"/>
        </p:xfrm>
        <a:graphic>
          <a:graphicData uri="http://schemas.openxmlformats.org/presentationml/2006/ole">
            <mc:AlternateContent xmlns:mc="http://schemas.openxmlformats.org/markup-compatibility/2006">
              <mc:Choice xmlns:v="urn:schemas-microsoft-com:vml" Requires="v">
                <p:oleObj spid="_x0000_s62481" name="Equation" r:id="rId14" imgW="1447560" imgH="291960" progId="Equation.DSMT4">
                  <p:embed/>
                </p:oleObj>
              </mc:Choice>
              <mc:Fallback>
                <p:oleObj name="Equation" r:id="rId14" imgW="1447560" imgH="291960" progId="Equation.DSMT4">
                  <p:embed/>
                  <p:pic>
                    <p:nvPicPr>
                      <p:cNvPr id="12" name="Object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451100" y="2087563"/>
                        <a:ext cx="1447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10"/>
          <p:cNvGraphicFramePr>
            <a:graphicFrameLocks noChangeAspect="1"/>
          </p:cNvGraphicFramePr>
          <p:nvPr/>
        </p:nvGraphicFramePr>
        <p:xfrm>
          <a:off x="2476500" y="2646363"/>
          <a:ext cx="1104900" cy="292100"/>
        </p:xfrm>
        <a:graphic>
          <a:graphicData uri="http://schemas.openxmlformats.org/presentationml/2006/ole">
            <mc:AlternateContent xmlns:mc="http://schemas.openxmlformats.org/markup-compatibility/2006">
              <mc:Choice xmlns:v="urn:schemas-microsoft-com:vml" Requires="v">
                <p:oleObj spid="_x0000_s62482" name="Equation" r:id="rId16" imgW="1104840" imgH="291960" progId="Equation.DSMT4">
                  <p:embed/>
                </p:oleObj>
              </mc:Choice>
              <mc:Fallback>
                <p:oleObj name="Equation" r:id="rId16" imgW="1104840" imgH="291960" progId="Equation.DSMT4">
                  <p:embed/>
                  <p:pic>
                    <p:nvPicPr>
                      <p:cNvPr id="13" name="Object 10"/>
                      <p:cNvPicPr>
                        <a:picLocks noChangeAspect="1" noChangeArrowheads="1"/>
                      </p:cNvPicPr>
                      <p:nvPr/>
                    </p:nvPicPr>
                    <p:blipFill>
                      <a:blip r:embed="rId17"/>
                      <a:srcRect/>
                      <a:stretch>
                        <a:fillRect/>
                      </a:stretch>
                    </p:blipFill>
                    <p:spPr bwMode="auto">
                      <a:xfrm>
                        <a:off x="2476500" y="2646363"/>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1"/>
          <p:cNvGraphicFramePr>
            <a:graphicFrameLocks noChangeAspect="1"/>
          </p:cNvGraphicFramePr>
          <p:nvPr/>
        </p:nvGraphicFramePr>
        <p:xfrm>
          <a:off x="2476500" y="3193102"/>
          <a:ext cx="1104900" cy="292100"/>
        </p:xfrm>
        <a:graphic>
          <a:graphicData uri="http://schemas.openxmlformats.org/presentationml/2006/ole">
            <mc:AlternateContent xmlns:mc="http://schemas.openxmlformats.org/markup-compatibility/2006">
              <mc:Choice xmlns:v="urn:schemas-microsoft-com:vml" Requires="v">
                <p:oleObj spid="_x0000_s62483" name="Equation" r:id="rId18" imgW="1104840" imgH="291960" progId="Equation.DSMT4">
                  <p:embed/>
                </p:oleObj>
              </mc:Choice>
              <mc:Fallback>
                <p:oleObj name="Equation" r:id="rId18" imgW="1104840" imgH="291960" progId="Equation.DSMT4">
                  <p:embed/>
                  <p:pic>
                    <p:nvPicPr>
                      <p:cNvPr id="14" name="Object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476500" y="3193102"/>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2"/>
          <p:cNvGraphicFramePr>
            <a:graphicFrameLocks noChangeAspect="1"/>
          </p:cNvGraphicFramePr>
          <p:nvPr/>
        </p:nvGraphicFramePr>
        <p:xfrm>
          <a:off x="5191125" y="2711450"/>
          <a:ext cx="1727200" cy="292100"/>
        </p:xfrm>
        <a:graphic>
          <a:graphicData uri="http://schemas.openxmlformats.org/presentationml/2006/ole">
            <mc:AlternateContent xmlns:mc="http://schemas.openxmlformats.org/markup-compatibility/2006">
              <mc:Choice xmlns:v="urn:schemas-microsoft-com:vml" Requires="v">
                <p:oleObj spid="_x0000_s62484" name="Equation" r:id="rId20" imgW="1726920" imgH="291960" progId="Equation.DSMT4">
                  <p:embed/>
                </p:oleObj>
              </mc:Choice>
              <mc:Fallback>
                <p:oleObj name="Equation" r:id="rId20" imgW="1726920" imgH="291960" progId="Equation.DSMT4">
                  <p:embed/>
                  <p:pic>
                    <p:nvPicPr>
                      <p:cNvPr id="15" name="Object 12"/>
                      <p:cNvPicPr>
                        <a:picLocks noChangeAspect="1" noChangeArrowheads="1"/>
                      </p:cNvPicPr>
                      <p:nvPr/>
                    </p:nvPicPr>
                    <p:blipFill>
                      <a:blip r:embed="rId21"/>
                      <a:srcRect/>
                      <a:stretch>
                        <a:fillRect/>
                      </a:stretch>
                    </p:blipFill>
                    <p:spPr bwMode="auto">
                      <a:xfrm>
                        <a:off x="5191125" y="2711450"/>
                        <a:ext cx="172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13"/>
          <p:cNvGraphicFramePr>
            <a:graphicFrameLocks noChangeAspect="1"/>
          </p:cNvGraphicFramePr>
          <p:nvPr/>
        </p:nvGraphicFramePr>
        <p:xfrm>
          <a:off x="7000875" y="2705100"/>
          <a:ext cx="647700" cy="279400"/>
        </p:xfrm>
        <a:graphic>
          <a:graphicData uri="http://schemas.openxmlformats.org/presentationml/2006/ole">
            <mc:AlternateContent xmlns:mc="http://schemas.openxmlformats.org/markup-compatibility/2006">
              <mc:Choice xmlns:v="urn:schemas-microsoft-com:vml" Requires="v">
                <p:oleObj spid="_x0000_s62485" name="Equation" r:id="rId22" imgW="647700" imgH="279400" progId="Equation.DSMT4">
                  <p:embed/>
                </p:oleObj>
              </mc:Choice>
              <mc:Fallback>
                <p:oleObj name="Equation" r:id="rId22" imgW="647700" imgH="279400" progId="Equation.DSMT4">
                  <p:embed/>
                  <p:pic>
                    <p:nvPicPr>
                      <p:cNvPr id="16" name="Object 1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7000875" y="2705100"/>
                        <a:ext cx="647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7" name="Rectangle 16"/>
          <p:cNvSpPr/>
          <p:nvPr/>
        </p:nvSpPr>
        <p:spPr>
          <a:xfrm>
            <a:off x="381000" y="1153180"/>
            <a:ext cx="8382000" cy="523220"/>
          </a:xfrm>
          <a:prstGeom prst="rect">
            <a:avLst/>
          </a:prstGeom>
        </p:spPr>
        <p:txBody>
          <a:bodyPr wrap="square">
            <a:spAutoFit/>
          </a:bodyPr>
          <a:lstStyle/>
          <a:p>
            <a:r>
              <a:rPr lang="en-US" sz="2800" b="1" dirty="0"/>
              <a:t>Step 3:</a:t>
            </a:r>
            <a:r>
              <a:rPr lang="en-US" sz="2800" dirty="0"/>
              <a:t> SOLVE: The solution is the LCM of 24, 18, and 12. </a:t>
            </a: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807720"/>
          </a:xfrm>
          <a:prstGeom prst="rect">
            <a:avLst/>
          </a:prstGeom>
        </p:spPr>
        <p:txBody>
          <a:bodyPr/>
          <a:lstStyle/>
          <a:p>
            <a:r>
              <a:rPr lang="en-US" dirty="0">
                <a:solidFill>
                  <a:schemeClr val="accent1"/>
                </a:solidFill>
              </a:rPr>
              <a:t>Example 40: Application: Finding the LCM (cont.)</a:t>
            </a:r>
            <a:endParaRPr lang="en-US" sz="3200" dirty="0">
              <a:solidFill>
                <a:schemeClr val="accent1"/>
              </a:solidFill>
            </a:endParaRPr>
          </a:p>
        </p:txBody>
      </p:sp>
      <p:sp>
        <p:nvSpPr>
          <p:cNvPr id="25603" name="Rectangle 3"/>
          <p:cNvSpPr>
            <a:spLocks noGrp="1"/>
          </p:cNvSpPr>
          <p:nvPr>
            <p:ph idx="1"/>
          </p:nvPr>
        </p:nvSpPr>
        <p:spPr>
          <a:xfrm>
            <a:off x="457200" y="1125986"/>
            <a:ext cx="8229600" cy="4315027"/>
          </a:xfrm>
          <a:prstGeom prst="rect">
            <a:avLst/>
          </a:prstGeom>
        </p:spPr>
        <p:txBody>
          <a:bodyPr wrap="square">
            <a:spAutoFit/>
          </a:bodyPr>
          <a:lstStyle/>
          <a:p>
            <a:pPr marL="0" indent="0">
              <a:buFont typeface="Courier New" pitchFamily="49" charset="0"/>
              <a:buNone/>
            </a:pPr>
            <a:r>
              <a:rPr lang="en-US" i="0" dirty="0">
                <a:solidFill>
                  <a:schemeClr val="tx1"/>
                </a:solidFill>
              </a:rPr>
              <a:t>Note the following: </a:t>
            </a:r>
          </a:p>
          <a:p>
            <a:pPr marL="0" indent="0">
              <a:buFont typeface="Courier New" pitchFamily="49" charset="0"/>
              <a:buNone/>
            </a:pPr>
            <a:r>
              <a:rPr lang="en-US" i="0" dirty="0">
                <a:solidFill>
                  <a:schemeClr val="tx1"/>
                </a:solidFill>
              </a:rPr>
              <a:t>	Satellite </a:t>
            </a:r>
            <a:r>
              <a:rPr lang="en-US" i="0" dirty="0">
                <a:solidFill>
                  <a:srgbClr val="C00000"/>
                </a:solidFill>
              </a:rPr>
              <a:t>A</a:t>
            </a:r>
            <a:r>
              <a:rPr lang="en-US" i="0" dirty="0">
                <a:solidFill>
                  <a:schemeClr val="tx1"/>
                </a:solidFill>
              </a:rPr>
              <a:t> will have made 3 orbits: </a:t>
            </a:r>
            <a:r>
              <a:rPr lang="en-US" i="0" dirty="0">
                <a:solidFill>
                  <a:srgbClr val="0000FF"/>
                </a:solidFill>
              </a:rPr>
              <a:t>24⋅</a:t>
            </a:r>
            <a:r>
              <a:rPr lang="en-US" i="0" dirty="0">
                <a:solidFill>
                  <a:srgbClr val="000099"/>
                </a:solidFill>
              </a:rPr>
              <a:t>3</a:t>
            </a:r>
            <a:r>
              <a:rPr lang="en-US" i="0" dirty="0">
                <a:solidFill>
                  <a:srgbClr val="0000FF"/>
                </a:solidFill>
              </a:rPr>
              <a:t> = </a:t>
            </a:r>
            <a:r>
              <a:rPr lang="en-US" i="0" dirty="0">
                <a:solidFill>
                  <a:srgbClr val="FF0000"/>
                </a:solidFill>
              </a:rPr>
              <a:t>72</a:t>
            </a:r>
            <a:endParaRPr lang="en-US" i="0" dirty="0">
              <a:solidFill>
                <a:schemeClr val="tx1"/>
              </a:solidFill>
            </a:endParaRPr>
          </a:p>
          <a:p>
            <a:pPr marL="0" indent="0">
              <a:buFont typeface="Courier New" pitchFamily="49" charset="0"/>
              <a:buNone/>
            </a:pPr>
            <a:r>
              <a:rPr lang="en-US" i="0" dirty="0">
                <a:solidFill>
                  <a:schemeClr val="tx1"/>
                </a:solidFill>
              </a:rPr>
              <a:t>	Satellite </a:t>
            </a:r>
            <a:r>
              <a:rPr lang="en-US" i="0" dirty="0">
                <a:solidFill>
                  <a:srgbClr val="7030A0"/>
                </a:solidFill>
              </a:rPr>
              <a:t>B</a:t>
            </a:r>
            <a:r>
              <a:rPr lang="en-US" i="0" dirty="0">
                <a:solidFill>
                  <a:schemeClr val="tx1"/>
                </a:solidFill>
              </a:rPr>
              <a:t> will have made 4 orbits: </a:t>
            </a:r>
            <a:r>
              <a:rPr lang="en-US" i="0" dirty="0">
                <a:solidFill>
                  <a:srgbClr val="0000FF"/>
                </a:solidFill>
              </a:rPr>
              <a:t>18⋅</a:t>
            </a:r>
            <a:r>
              <a:rPr lang="en-US" i="0" dirty="0">
                <a:solidFill>
                  <a:srgbClr val="000099"/>
                </a:solidFill>
              </a:rPr>
              <a:t>4</a:t>
            </a:r>
            <a:r>
              <a:rPr lang="en-US" i="0" dirty="0">
                <a:solidFill>
                  <a:srgbClr val="0000FF"/>
                </a:solidFill>
              </a:rPr>
              <a:t> = </a:t>
            </a:r>
            <a:r>
              <a:rPr lang="en-US" i="0" dirty="0">
                <a:solidFill>
                  <a:srgbClr val="FF0000"/>
                </a:solidFill>
              </a:rPr>
              <a:t>72</a:t>
            </a:r>
            <a:endParaRPr lang="en-US" i="0" dirty="0">
              <a:solidFill>
                <a:schemeClr val="tx1"/>
              </a:solidFill>
            </a:endParaRPr>
          </a:p>
          <a:p>
            <a:pPr marL="0" indent="0">
              <a:buFont typeface="Courier New" pitchFamily="49" charset="0"/>
              <a:buNone/>
            </a:pPr>
            <a:r>
              <a:rPr lang="en-US" i="0" dirty="0">
                <a:solidFill>
                  <a:schemeClr val="tx1"/>
                </a:solidFill>
              </a:rPr>
              <a:t>	Satellite </a:t>
            </a:r>
            <a:r>
              <a:rPr lang="en-US" i="0" dirty="0">
                <a:solidFill>
                  <a:srgbClr val="07FF3F"/>
                </a:solidFill>
              </a:rPr>
              <a:t>C</a:t>
            </a:r>
            <a:r>
              <a:rPr lang="en-US" i="0" dirty="0">
                <a:solidFill>
                  <a:schemeClr val="tx1"/>
                </a:solidFill>
              </a:rPr>
              <a:t> will have made 6 orbits:</a:t>
            </a:r>
            <a:r>
              <a:rPr lang="en-US" dirty="0">
                <a:solidFill>
                  <a:schemeClr val="tx1"/>
                </a:solidFill>
              </a:rPr>
              <a:t> </a:t>
            </a:r>
            <a:r>
              <a:rPr lang="en-US" i="0" dirty="0">
                <a:solidFill>
                  <a:srgbClr val="0000FF"/>
                </a:solidFill>
              </a:rPr>
              <a:t>12⋅</a:t>
            </a:r>
            <a:r>
              <a:rPr lang="en-US" i="0" dirty="0">
                <a:solidFill>
                  <a:srgbClr val="000099"/>
                </a:solidFill>
              </a:rPr>
              <a:t>6</a:t>
            </a:r>
            <a:r>
              <a:rPr lang="en-US" i="0" dirty="0">
                <a:solidFill>
                  <a:srgbClr val="0000FF"/>
                </a:solidFill>
              </a:rPr>
              <a:t> = </a:t>
            </a:r>
            <a:r>
              <a:rPr lang="en-US" i="0" dirty="0">
                <a:solidFill>
                  <a:srgbClr val="FF0000"/>
                </a:solidFill>
              </a:rPr>
              <a:t>72</a:t>
            </a:r>
          </a:p>
          <a:p>
            <a:r>
              <a:rPr lang="en-US" b="1" dirty="0"/>
              <a:t>Step 4: </a:t>
            </a:r>
            <a:r>
              <a:rPr lang="en-US" dirty="0"/>
              <a:t>CHECK: Because </a:t>
            </a:r>
            <a:r>
              <a:rPr lang="en-US" dirty="0">
                <a:solidFill>
                  <a:srgbClr val="07FF3F"/>
                </a:solidFill>
              </a:rPr>
              <a:t>C</a:t>
            </a:r>
            <a:r>
              <a:rPr lang="en-US" dirty="0"/>
              <a:t> goes faster than either </a:t>
            </a:r>
            <a:r>
              <a:rPr lang="en-US" dirty="0">
                <a:solidFill>
                  <a:srgbClr val="C00000"/>
                </a:solidFill>
              </a:rPr>
              <a:t>A</a:t>
            </a:r>
            <a:r>
              <a:rPr lang="en-US" dirty="0"/>
              <a:t> or </a:t>
            </a:r>
            <a:r>
              <a:rPr lang="en-US" dirty="0">
                <a:solidFill>
                  <a:srgbClr val="9900FF"/>
                </a:solidFill>
              </a:rPr>
              <a:t>B</a:t>
            </a:r>
            <a:r>
              <a:rPr lang="en-US" dirty="0"/>
              <a:t>, it is reasonable that </a:t>
            </a:r>
            <a:r>
              <a:rPr lang="en-US" dirty="0">
                <a:solidFill>
                  <a:srgbClr val="07FF3F"/>
                </a:solidFill>
              </a:rPr>
              <a:t>C</a:t>
            </a:r>
            <a:r>
              <a:rPr lang="en-US" dirty="0"/>
              <a:t> makes more orbits in 72 hours than the other two satellites. Since </a:t>
            </a:r>
            <a:r>
              <a:rPr lang="en-US" dirty="0">
                <a:solidFill>
                  <a:srgbClr val="9900FF"/>
                </a:solidFill>
              </a:rPr>
              <a:t>B</a:t>
            </a:r>
            <a:r>
              <a:rPr lang="en-US" dirty="0"/>
              <a:t> goes faster than </a:t>
            </a:r>
            <a:r>
              <a:rPr lang="en-US" dirty="0">
                <a:solidFill>
                  <a:srgbClr val="C00000"/>
                </a:solidFill>
              </a:rPr>
              <a:t>A</a:t>
            </a:r>
            <a:r>
              <a:rPr lang="en-US" dirty="0"/>
              <a:t>, it is also reasonable that </a:t>
            </a:r>
            <a:r>
              <a:rPr lang="en-US" dirty="0">
                <a:solidFill>
                  <a:srgbClr val="9900FF"/>
                </a:solidFill>
              </a:rPr>
              <a:t>B</a:t>
            </a:r>
            <a:r>
              <a:rPr lang="en-US" dirty="0"/>
              <a:t> makes more orbits than </a:t>
            </a:r>
            <a:r>
              <a:rPr lang="en-US" dirty="0">
                <a:solidFill>
                  <a:srgbClr val="C00000"/>
                </a:solidFill>
              </a:rPr>
              <a:t>A</a:t>
            </a:r>
            <a:r>
              <a:rPr lang="en-US" dirty="0"/>
              <a:t> in 72 hours.</a:t>
            </a:r>
            <a:endParaRPr lang="en-US" i="0" dirty="0">
              <a:solidFill>
                <a:schemeClr val="tx1"/>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0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Equivalent Fractions</a:t>
            </a:r>
          </a:p>
        </p:txBody>
      </p:sp>
      <p:sp>
        <p:nvSpPr>
          <p:cNvPr id="8" name="Content Placeholder 2"/>
          <p:cNvSpPr txBox="1">
            <a:spLocks/>
          </p:cNvSpPr>
          <p:nvPr/>
        </p:nvSpPr>
        <p:spPr>
          <a:xfrm>
            <a:off x="457200" y="1219200"/>
            <a:ext cx="8229600" cy="4185761"/>
          </a:xfrm>
          <a:prstGeom prst="rect">
            <a:avLst/>
          </a:prstGeom>
          <a:solidFill>
            <a:srgbClr val="FFFFCC"/>
          </a:solidFill>
          <a:ln w="28575">
            <a:solidFill>
              <a:srgbClr val="000000"/>
            </a:solidFill>
          </a:ln>
        </p:spPr>
        <p:txBody>
          <a:bodyPr wrap="square">
            <a:spAutoFit/>
          </a:bodyPr>
          <a:lstStyle/>
          <a:p>
            <a:pPr marL="55563" indent="-1588" algn="ctr"/>
            <a:r>
              <a:rPr lang="en-US" sz="2800" b="1" dirty="0">
                <a:solidFill>
                  <a:srgbClr val="000000"/>
                </a:solidFill>
              </a:rPr>
              <a:t>Procedure</a:t>
            </a:r>
          </a:p>
          <a:p>
            <a:pPr>
              <a:lnSpc>
                <a:spcPct val="150000"/>
              </a:lnSpc>
            </a:pPr>
            <a:r>
              <a:rPr lang="en-US" sz="2800" dirty="0">
                <a:solidFill>
                  <a:srgbClr val="000000"/>
                </a:solidFill>
              </a:rPr>
              <a:t>To find a fraction equivalent to     , multiply the </a:t>
            </a:r>
          </a:p>
          <a:p>
            <a:r>
              <a:rPr lang="en-US" sz="2800" dirty="0">
                <a:solidFill>
                  <a:srgbClr val="000000"/>
                </a:solidFill>
              </a:rPr>
              <a:t>numerator and denominator by the same nonzero whole number. </a:t>
            </a:r>
          </a:p>
          <a:p>
            <a:pPr>
              <a:lnSpc>
                <a:spcPct val="150000"/>
              </a:lnSpc>
            </a:pPr>
            <a:r>
              <a:rPr lang="en-US" sz="2800" dirty="0">
                <a:solidFill>
                  <a:srgbClr val="000000"/>
                </a:solidFill>
              </a:rPr>
              <a:t>				where</a:t>
            </a:r>
          </a:p>
          <a:p>
            <a:pPr>
              <a:lnSpc>
                <a:spcPct val="250000"/>
              </a:lnSpc>
            </a:pPr>
            <a:r>
              <a:rPr lang="en-US" sz="2800" dirty="0">
                <a:solidFill>
                  <a:srgbClr val="000000"/>
                </a:solidFill>
              </a:rPr>
              <a:t>For example, </a:t>
            </a:r>
          </a:p>
          <a:p>
            <a:pPr marL="55563" indent="-1588">
              <a:tabLst>
                <a:tab pos="914400" algn="l"/>
              </a:tabLst>
            </a:pPr>
            <a:endParaRPr lang="en-US" sz="2800" dirty="0"/>
          </a:p>
        </p:txBody>
      </p:sp>
      <p:graphicFrame>
        <p:nvGraphicFramePr>
          <p:cNvPr id="31757" name="Object 13"/>
          <p:cNvGraphicFramePr>
            <a:graphicFrameLocks noChangeAspect="1"/>
          </p:cNvGraphicFramePr>
          <p:nvPr/>
        </p:nvGraphicFramePr>
        <p:xfrm>
          <a:off x="5022850" y="1657350"/>
          <a:ext cx="266700" cy="838200"/>
        </p:xfrm>
        <a:graphic>
          <a:graphicData uri="http://schemas.openxmlformats.org/presentationml/2006/ole">
            <mc:AlternateContent xmlns:mc="http://schemas.openxmlformats.org/markup-compatibility/2006">
              <mc:Choice xmlns:v="urn:schemas-microsoft-com:vml" Requires="v">
                <p:oleObj spid="_x0000_s63494" name="Equation" r:id="rId4" imgW="266400" imgH="838080" progId="Equation.DSMT4">
                  <p:embed/>
                </p:oleObj>
              </mc:Choice>
              <mc:Fallback>
                <p:oleObj name="Equation" r:id="rId4" imgW="266400" imgH="838080" progId="Equation.DSMT4">
                  <p:embed/>
                  <p:pic>
                    <p:nvPicPr>
                      <p:cNvPr id="31757" name="Object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22850" y="165735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9" name="Object 15"/>
          <p:cNvGraphicFramePr>
            <a:graphicFrameLocks noChangeAspect="1"/>
          </p:cNvGraphicFramePr>
          <p:nvPr/>
        </p:nvGraphicFramePr>
        <p:xfrm>
          <a:off x="1685925" y="3124200"/>
          <a:ext cx="2451100" cy="838200"/>
        </p:xfrm>
        <a:graphic>
          <a:graphicData uri="http://schemas.openxmlformats.org/presentationml/2006/ole">
            <mc:AlternateContent xmlns:mc="http://schemas.openxmlformats.org/markup-compatibility/2006">
              <mc:Choice xmlns:v="urn:schemas-microsoft-com:vml" Requires="v">
                <p:oleObj spid="_x0000_s63495" name="Equation" r:id="rId6" imgW="2450880" imgH="838080" progId="Equation.DSMT4">
                  <p:embed/>
                </p:oleObj>
              </mc:Choice>
              <mc:Fallback>
                <p:oleObj name="Equation" r:id="rId6" imgW="2450880" imgH="838080" progId="Equation.DSMT4">
                  <p:embed/>
                  <p:pic>
                    <p:nvPicPr>
                      <p:cNvPr id="31759" name="Object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85925" y="3124200"/>
                        <a:ext cx="245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60" name="Object 16"/>
          <p:cNvGraphicFramePr>
            <a:graphicFrameLocks noChangeAspect="1"/>
          </p:cNvGraphicFramePr>
          <p:nvPr/>
        </p:nvGraphicFramePr>
        <p:xfrm>
          <a:off x="5194300" y="3095625"/>
          <a:ext cx="2108200" cy="939800"/>
        </p:xfrm>
        <a:graphic>
          <a:graphicData uri="http://schemas.openxmlformats.org/presentationml/2006/ole">
            <mc:AlternateContent xmlns:mc="http://schemas.openxmlformats.org/markup-compatibility/2006">
              <mc:Choice xmlns:v="urn:schemas-microsoft-com:vml" Requires="v">
                <p:oleObj spid="_x0000_s63496" name="Equation" r:id="rId8" imgW="2108160" imgH="939600" progId="Equation.DSMT4">
                  <p:embed/>
                </p:oleObj>
              </mc:Choice>
              <mc:Fallback>
                <p:oleObj name="Equation" r:id="rId8" imgW="2108160" imgH="939600" progId="Equation.DSMT4">
                  <p:embed/>
                  <p:pic>
                    <p:nvPicPr>
                      <p:cNvPr id="31760" name="Object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94300" y="3095625"/>
                        <a:ext cx="2108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61" name="Object 17"/>
          <p:cNvGraphicFramePr>
            <a:graphicFrameLocks noChangeAspect="1"/>
          </p:cNvGraphicFramePr>
          <p:nvPr/>
        </p:nvGraphicFramePr>
        <p:xfrm>
          <a:off x="2495550" y="4143375"/>
          <a:ext cx="2133600" cy="838200"/>
        </p:xfrm>
        <a:graphic>
          <a:graphicData uri="http://schemas.openxmlformats.org/presentationml/2006/ole">
            <mc:AlternateContent xmlns:mc="http://schemas.openxmlformats.org/markup-compatibility/2006">
              <mc:Choice xmlns:v="urn:schemas-microsoft-com:vml" Requires="v">
                <p:oleObj spid="_x0000_s63497" name="Equation" r:id="rId10" imgW="2133360" imgH="838080" progId="Equation.DSMT4">
                  <p:embed/>
                </p:oleObj>
              </mc:Choice>
              <mc:Fallback>
                <p:oleObj name="Equation" r:id="rId10" imgW="2133360" imgH="838080" progId="Equation.DSMT4">
                  <p:embed/>
                  <p:pic>
                    <p:nvPicPr>
                      <p:cNvPr id="31761" name="Object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95550" y="4143375"/>
                        <a:ext cx="213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41: </a:t>
            </a:r>
            <a:r>
              <a:rPr lang="en-US" dirty="0"/>
              <a:t>Finding Equivalent Fractions</a:t>
            </a:r>
          </a:p>
        </p:txBody>
      </p:sp>
      <p:sp>
        <p:nvSpPr>
          <p:cNvPr id="4" name="Content Placeholder 3"/>
          <p:cNvSpPr>
            <a:spLocks noGrp="1"/>
          </p:cNvSpPr>
          <p:nvPr>
            <p:ph idx="1"/>
          </p:nvPr>
        </p:nvSpPr>
        <p:spPr>
          <a:xfrm>
            <a:off x="457200" y="106680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r>
              <a:rPr lang="en-US" b="1" dirty="0"/>
              <a:t>Solution</a:t>
            </a:r>
          </a:p>
          <a:p>
            <a:r>
              <a:rPr lang="en-US" dirty="0"/>
              <a:t>Because 	          multiply by </a:t>
            </a:r>
            <a:r>
              <a:rPr lang="en-US" b="1" dirty="0"/>
              <a:t>	</a:t>
            </a:r>
          </a:p>
          <a:p>
            <a:endParaRPr lang="en-US" dirty="0"/>
          </a:p>
          <a:p>
            <a:endParaRPr lang="en-US" dirty="0"/>
          </a:p>
          <a:p>
            <a:r>
              <a:rPr lang="en-US" dirty="0"/>
              <a:t>Thus, </a:t>
            </a:r>
          </a:p>
          <a:p>
            <a:endParaRPr lang="en-US" dirty="0">
              <a:solidFill>
                <a:schemeClr val="tx1"/>
              </a:solidFill>
            </a:endParaRPr>
          </a:p>
        </p:txBody>
      </p:sp>
      <p:graphicFrame>
        <p:nvGraphicFramePr>
          <p:cNvPr id="36870" name="Object 6"/>
          <p:cNvGraphicFramePr>
            <a:graphicFrameLocks noChangeAspect="1"/>
          </p:cNvGraphicFramePr>
          <p:nvPr/>
        </p:nvGraphicFramePr>
        <p:xfrm>
          <a:off x="4038600" y="1905000"/>
          <a:ext cx="1054100" cy="838200"/>
        </p:xfrm>
        <a:graphic>
          <a:graphicData uri="http://schemas.openxmlformats.org/presentationml/2006/ole">
            <mc:AlternateContent xmlns:mc="http://schemas.openxmlformats.org/markup-compatibility/2006">
              <mc:Choice xmlns:v="urn:schemas-microsoft-com:vml" Requires="v">
                <p:oleObj spid="_x0000_s64522" name="Equation" r:id="rId4" imgW="1054080" imgH="838080" progId="Equation.DSMT4">
                  <p:embed/>
                </p:oleObj>
              </mc:Choice>
              <mc:Fallback>
                <p:oleObj name="Equation" r:id="rId4" imgW="1054080" imgH="838080" progId="Equation.DSMT4">
                  <p:embed/>
                  <p:pic>
                    <p:nvPicPr>
                      <p:cNvPr id="3687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8600" y="19050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65300" y="3686175"/>
          <a:ext cx="1371600" cy="330200"/>
        </p:xfrm>
        <a:graphic>
          <a:graphicData uri="http://schemas.openxmlformats.org/presentationml/2006/ole">
            <mc:AlternateContent xmlns:mc="http://schemas.openxmlformats.org/markup-compatibility/2006">
              <mc:Choice xmlns:v="urn:schemas-microsoft-com:vml" Requires="v">
                <p:oleObj spid="_x0000_s64523" name="Equation" r:id="rId6" imgW="1371600" imgH="330120" progId="Equation.DSMT4">
                  <p:embed/>
                </p:oleObj>
              </mc:Choice>
              <mc:Fallback>
                <p:oleObj name="Equation" r:id="rId6" imgW="1371600" imgH="330120" progId="Equation.DSMT4">
                  <p:embed/>
                  <p:pic>
                    <p:nvPicPr>
                      <p:cNvPr id="36871"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65300" y="3686175"/>
                        <a:ext cx="1371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4851400" y="3400425"/>
          <a:ext cx="342900" cy="825500"/>
        </p:xfrm>
        <a:graphic>
          <a:graphicData uri="http://schemas.openxmlformats.org/presentationml/2006/ole">
            <mc:AlternateContent xmlns:mc="http://schemas.openxmlformats.org/markup-compatibility/2006">
              <mc:Choice xmlns:v="urn:schemas-microsoft-com:vml" Requires="v">
                <p:oleObj spid="_x0000_s64524" name="Equation" r:id="rId8" imgW="342720" imgH="825480" progId="Equation.DSMT4">
                  <p:embed/>
                </p:oleObj>
              </mc:Choice>
              <mc:Fallback>
                <p:oleObj name="Equation" r:id="rId8" imgW="342720" imgH="825480" progId="Equation.DSMT4">
                  <p:embed/>
                  <p:pic>
                    <p:nvPicPr>
                      <p:cNvPr id="36873"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51400" y="3400425"/>
                        <a:ext cx="342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371600" y="4953000"/>
          <a:ext cx="1155700" cy="838200"/>
        </p:xfrm>
        <a:graphic>
          <a:graphicData uri="http://schemas.openxmlformats.org/presentationml/2006/ole">
            <mc:AlternateContent xmlns:mc="http://schemas.openxmlformats.org/markup-compatibility/2006">
              <mc:Choice xmlns:v="urn:schemas-microsoft-com:vml" Requires="v">
                <p:oleObj spid="_x0000_s64525" name="Equation" r:id="rId10" imgW="1155600" imgH="838080" progId="Equation.DSMT4">
                  <p:embed/>
                </p:oleObj>
              </mc:Choice>
              <mc:Fallback>
                <p:oleObj name="Equation" r:id="rId10" imgW="1155600" imgH="838080" progId="Equation.DSMT4">
                  <p:embed/>
                  <p:pic>
                    <p:nvPicPr>
                      <p:cNvPr id="36876" name="Object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71600" y="49530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7" name="Object 13"/>
          <p:cNvGraphicFramePr>
            <a:graphicFrameLocks noChangeAspect="1"/>
          </p:cNvGraphicFramePr>
          <p:nvPr/>
        </p:nvGraphicFramePr>
        <p:xfrm>
          <a:off x="3200400" y="4419600"/>
          <a:ext cx="279400" cy="825500"/>
        </p:xfrm>
        <a:graphic>
          <a:graphicData uri="http://schemas.openxmlformats.org/presentationml/2006/ole">
            <mc:AlternateContent xmlns:mc="http://schemas.openxmlformats.org/markup-compatibility/2006">
              <mc:Choice xmlns:v="urn:schemas-microsoft-com:vml" Requires="v">
                <p:oleObj spid="_x0000_s64526" name="Equation" r:id="rId12" imgW="279360" imgH="825480" progId="Equation.DSMT4">
                  <p:embed/>
                </p:oleObj>
              </mc:Choice>
              <mc:Fallback>
                <p:oleObj name="Equation" r:id="rId12" imgW="279360" imgH="825480" progId="Equation.DSMT4">
                  <p:embed/>
                  <p:pic>
                    <p:nvPicPr>
                      <p:cNvPr id="36877" name="Object 1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00400" y="4419600"/>
                        <a:ext cx="279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9" name="Object 15"/>
          <p:cNvGraphicFramePr>
            <a:graphicFrameLocks noChangeAspect="1"/>
          </p:cNvGraphicFramePr>
          <p:nvPr/>
        </p:nvGraphicFramePr>
        <p:xfrm>
          <a:off x="3533775" y="4419600"/>
          <a:ext cx="990600" cy="825500"/>
        </p:xfrm>
        <a:graphic>
          <a:graphicData uri="http://schemas.openxmlformats.org/presentationml/2006/ole">
            <mc:AlternateContent xmlns:mc="http://schemas.openxmlformats.org/markup-compatibility/2006">
              <mc:Choice xmlns:v="urn:schemas-microsoft-com:vml" Requires="v">
                <p:oleObj spid="_x0000_s64527" name="Equation" r:id="rId14" imgW="990360" imgH="825480" progId="Equation.DSMT4">
                  <p:embed/>
                </p:oleObj>
              </mc:Choice>
              <mc:Fallback>
                <p:oleObj name="Equation" r:id="rId14" imgW="990360" imgH="825480" progId="Equation.DSMT4">
                  <p:embed/>
                  <p:pic>
                    <p:nvPicPr>
                      <p:cNvPr id="36879" name="Object 1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533775" y="4419600"/>
                        <a:ext cx="990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80" name="Object 16"/>
          <p:cNvGraphicFramePr>
            <a:graphicFrameLocks noChangeAspect="1"/>
          </p:cNvGraphicFramePr>
          <p:nvPr/>
        </p:nvGraphicFramePr>
        <p:xfrm>
          <a:off x="4572000" y="4419600"/>
          <a:ext cx="927100" cy="825500"/>
        </p:xfrm>
        <a:graphic>
          <a:graphicData uri="http://schemas.openxmlformats.org/presentationml/2006/ole">
            <mc:AlternateContent xmlns:mc="http://schemas.openxmlformats.org/markup-compatibility/2006">
              <mc:Choice xmlns:v="urn:schemas-microsoft-com:vml" Requires="v">
                <p:oleObj spid="_x0000_s64528" name="Equation" r:id="rId16" imgW="927000" imgH="825480" progId="Equation.DSMT4">
                  <p:embed/>
                </p:oleObj>
              </mc:Choice>
              <mc:Fallback>
                <p:oleObj name="Equation" r:id="rId16" imgW="927000" imgH="825480" progId="Equation.DSMT4">
                  <p:embed/>
                  <p:pic>
                    <p:nvPicPr>
                      <p:cNvPr id="36880" name="Object 1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572000" y="4419600"/>
                        <a:ext cx="927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81" name="Object 17"/>
          <p:cNvGraphicFramePr>
            <a:graphicFrameLocks noChangeAspect="1"/>
          </p:cNvGraphicFramePr>
          <p:nvPr/>
        </p:nvGraphicFramePr>
        <p:xfrm>
          <a:off x="5572125" y="4419600"/>
          <a:ext cx="749300" cy="838200"/>
        </p:xfrm>
        <a:graphic>
          <a:graphicData uri="http://schemas.openxmlformats.org/presentationml/2006/ole">
            <mc:AlternateContent xmlns:mc="http://schemas.openxmlformats.org/markup-compatibility/2006">
              <mc:Choice xmlns:v="urn:schemas-microsoft-com:vml" Requires="v">
                <p:oleObj spid="_x0000_s64529" name="Equation" r:id="rId18" imgW="749160" imgH="838080" progId="Equation.DSMT4">
                  <p:embed/>
                </p:oleObj>
              </mc:Choice>
              <mc:Fallback>
                <p:oleObj name="Equation" r:id="rId18" imgW="749160" imgH="838080" progId="Equation.DSMT4">
                  <p:embed/>
                  <p:pic>
                    <p:nvPicPr>
                      <p:cNvPr id="36881" name="Object 17"/>
                      <p:cNvPicPr>
                        <a:picLocks noChangeAspect="1" noChangeArrowheads="1"/>
                      </p:cNvPicPr>
                      <p:nvPr/>
                    </p:nvPicPr>
                    <p:blipFill>
                      <a:blip r:embed="rId19"/>
                      <a:srcRect/>
                      <a:stretch>
                        <a:fillRect/>
                      </a:stretch>
                    </p:blipFill>
                    <p:spPr bwMode="auto">
                      <a:xfrm>
                        <a:off x="5572125" y="4419600"/>
                        <a:ext cx="74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8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8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7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8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688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688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68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42: </a:t>
            </a:r>
            <a:r>
              <a:rPr lang="en-US" dirty="0"/>
              <a:t>Finding Equivalent Fractions</a:t>
            </a:r>
          </a:p>
        </p:txBody>
      </p:sp>
      <p:sp>
        <p:nvSpPr>
          <p:cNvPr id="4" name="Content Placeholder 3"/>
          <p:cNvSpPr>
            <a:spLocks noGrp="1"/>
          </p:cNvSpPr>
          <p:nvPr>
            <p:ph idx="1"/>
          </p:nvPr>
        </p:nvSpPr>
        <p:spPr>
          <a:xfrm>
            <a:off x="457200" y="106680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r>
              <a:rPr lang="en-US" b="1" dirty="0"/>
              <a:t>Solution</a:t>
            </a:r>
          </a:p>
          <a:p>
            <a:r>
              <a:rPr lang="en-US" dirty="0"/>
              <a:t>Because 	            multiply by </a:t>
            </a:r>
          </a:p>
          <a:p>
            <a:endParaRPr lang="en-US" dirty="0"/>
          </a:p>
          <a:p>
            <a:endParaRPr lang="en-US" dirty="0"/>
          </a:p>
          <a:p>
            <a:r>
              <a:rPr lang="en-US" dirty="0"/>
              <a:t>Thus, </a:t>
            </a:r>
          </a:p>
          <a:p>
            <a:endParaRPr lang="en-US" dirty="0">
              <a:solidFill>
                <a:schemeClr val="tx1"/>
              </a:solidFill>
            </a:endParaRPr>
          </a:p>
        </p:txBody>
      </p:sp>
      <p:graphicFrame>
        <p:nvGraphicFramePr>
          <p:cNvPr id="36870" name="Object 6"/>
          <p:cNvGraphicFramePr>
            <a:graphicFrameLocks noChangeAspect="1"/>
          </p:cNvGraphicFramePr>
          <p:nvPr/>
        </p:nvGraphicFramePr>
        <p:xfrm>
          <a:off x="3962400" y="2057400"/>
          <a:ext cx="1219200" cy="838200"/>
        </p:xfrm>
        <a:graphic>
          <a:graphicData uri="http://schemas.openxmlformats.org/presentationml/2006/ole">
            <mc:AlternateContent xmlns:mc="http://schemas.openxmlformats.org/markup-compatibility/2006">
              <mc:Choice xmlns:v="urn:schemas-microsoft-com:vml" Requires="v">
                <p:oleObj spid="_x0000_s65546" name="Equation" r:id="rId4" imgW="1218960" imgH="838080" progId="Equation.DSMT4">
                  <p:embed/>
                </p:oleObj>
              </mc:Choice>
              <mc:Fallback>
                <p:oleObj name="Equation" r:id="rId4" imgW="1218960" imgH="838080" progId="Equation.DSMT4">
                  <p:embed/>
                  <p:pic>
                    <p:nvPicPr>
                      <p:cNvPr id="3687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62400" y="20574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58950" y="3708400"/>
          <a:ext cx="1524000" cy="330200"/>
        </p:xfrm>
        <a:graphic>
          <a:graphicData uri="http://schemas.openxmlformats.org/presentationml/2006/ole">
            <mc:AlternateContent xmlns:mc="http://schemas.openxmlformats.org/markup-compatibility/2006">
              <mc:Choice xmlns:v="urn:schemas-microsoft-com:vml" Requires="v">
                <p:oleObj spid="_x0000_s65547" name="Equation" r:id="rId6" imgW="1523880" imgH="330120" progId="Equation.DSMT4">
                  <p:embed/>
                </p:oleObj>
              </mc:Choice>
              <mc:Fallback>
                <p:oleObj name="Equation" r:id="rId6" imgW="1523880" imgH="330120" progId="Equation.DSMT4">
                  <p:embed/>
                  <p:pic>
                    <p:nvPicPr>
                      <p:cNvPr id="36871"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8950" y="3708400"/>
                        <a:ext cx="1524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5029200" y="3429000"/>
          <a:ext cx="342900" cy="838200"/>
        </p:xfrm>
        <a:graphic>
          <a:graphicData uri="http://schemas.openxmlformats.org/presentationml/2006/ole">
            <mc:AlternateContent xmlns:mc="http://schemas.openxmlformats.org/markup-compatibility/2006">
              <mc:Choice xmlns:v="urn:schemas-microsoft-com:vml" Requires="v">
                <p:oleObj spid="_x0000_s65548" name="Equation" r:id="rId8" imgW="342720" imgH="838080" progId="Equation.DSMT4">
                  <p:embed/>
                </p:oleObj>
              </mc:Choice>
              <mc:Fallback>
                <p:oleObj name="Equation" r:id="rId8" imgW="342720" imgH="838080" progId="Equation.DSMT4">
                  <p:embed/>
                  <p:pic>
                    <p:nvPicPr>
                      <p:cNvPr id="36873"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29200" y="3429000"/>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422400" y="4953000"/>
          <a:ext cx="1320800" cy="838200"/>
        </p:xfrm>
        <a:graphic>
          <a:graphicData uri="http://schemas.openxmlformats.org/presentationml/2006/ole">
            <mc:AlternateContent xmlns:mc="http://schemas.openxmlformats.org/markup-compatibility/2006">
              <mc:Choice xmlns:v="urn:schemas-microsoft-com:vml" Requires="v">
                <p:oleObj spid="_x0000_s65549" name="Equation" r:id="rId10" imgW="1320480" imgH="838080" progId="Equation.DSMT4">
                  <p:embed/>
                </p:oleObj>
              </mc:Choice>
              <mc:Fallback>
                <p:oleObj name="Equation" r:id="rId10" imgW="1320480" imgH="838080" progId="Equation.DSMT4">
                  <p:embed/>
                  <p:pic>
                    <p:nvPicPr>
                      <p:cNvPr id="36876" name="Object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22400" y="4953000"/>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5" name="Object 7"/>
          <p:cNvGraphicFramePr>
            <a:graphicFrameLocks noChangeAspect="1"/>
          </p:cNvGraphicFramePr>
          <p:nvPr/>
        </p:nvGraphicFramePr>
        <p:xfrm>
          <a:off x="3200400" y="4343400"/>
          <a:ext cx="431800" cy="838200"/>
        </p:xfrm>
        <a:graphic>
          <a:graphicData uri="http://schemas.openxmlformats.org/presentationml/2006/ole">
            <mc:AlternateContent xmlns:mc="http://schemas.openxmlformats.org/markup-compatibility/2006">
              <mc:Choice xmlns:v="urn:schemas-microsoft-com:vml" Requires="v">
                <p:oleObj spid="_x0000_s65550" name="Equation" r:id="rId12" imgW="431640" imgH="838080" progId="Equation.DSMT4">
                  <p:embed/>
                </p:oleObj>
              </mc:Choice>
              <mc:Fallback>
                <p:oleObj name="Equation" r:id="rId12" imgW="431640" imgH="838080" progId="Equation.DSMT4">
                  <p:embed/>
                  <p:pic>
                    <p:nvPicPr>
                      <p:cNvPr id="37895"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00400" y="43434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6" name="Object 8"/>
          <p:cNvGraphicFramePr>
            <a:graphicFrameLocks noChangeAspect="1"/>
          </p:cNvGraphicFramePr>
          <p:nvPr/>
        </p:nvGraphicFramePr>
        <p:xfrm>
          <a:off x="3651250" y="4343400"/>
          <a:ext cx="1143000" cy="838200"/>
        </p:xfrm>
        <a:graphic>
          <a:graphicData uri="http://schemas.openxmlformats.org/presentationml/2006/ole">
            <mc:AlternateContent xmlns:mc="http://schemas.openxmlformats.org/markup-compatibility/2006">
              <mc:Choice xmlns:v="urn:schemas-microsoft-com:vml" Requires="v">
                <p:oleObj spid="_x0000_s65551" name="Equation" r:id="rId14" imgW="1143000" imgH="838080" progId="Equation.DSMT4">
                  <p:embed/>
                </p:oleObj>
              </mc:Choice>
              <mc:Fallback>
                <p:oleObj name="Equation" r:id="rId14" imgW="1143000" imgH="838080" progId="Equation.DSMT4">
                  <p:embed/>
                  <p:pic>
                    <p:nvPicPr>
                      <p:cNvPr id="37896"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51250" y="43434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7" name="Object 9"/>
          <p:cNvGraphicFramePr>
            <a:graphicFrameLocks noChangeAspect="1"/>
          </p:cNvGraphicFramePr>
          <p:nvPr/>
        </p:nvGraphicFramePr>
        <p:xfrm>
          <a:off x="4775200" y="4343400"/>
          <a:ext cx="1054100" cy="838200"/>
        </p:xfrm>
        <a:graphic>
          <a:graphicData uri="http://schemas.openxmlformats.org/presentationml/2006/ole">
            <mc:AlternateContent xmlns:mc="http://schemas.openxmlformats.org/markup-compatibility/2006">
              <mc:Choice xmlns:v="urn:schemas-microsoft-com:vml" Requires="v">
                <p:oleObj spid="_x0000_s65552" name="Equation" r:id="rId16" imgW="1054080" imgH="838080" progId="Equation.DSMT4">
                  <p:embed/>
                </p:oleObj>
              </mc:Choice>
              <mc:Fallback>
                <p:oleObj name="Equation" r:id="rId16" imgW="1054080" imgH="838080" progId="Equation.DSMT4">
                  <p:embed/>
                  <p:pic>
                    <p:nvPicPr>
                      <p:cNvPr id="37897" name="Object 9"/>
                      <p:cNvPicPr>
                        <a:picLocks noChangeAspect="1" noChangeArrowheads="1"/>
                      </p:cNvPicPr>
                      <p:nvPr/>
                    </p:nvPicPr>
                    <p:blipFill>
                      <a:blip r:embed="rId17"/>
                      <a:srcRect/>
                      <a:stretch>
                        <a:fillRect/>
                      </a:stretch>
                    </p:blipFill>
                    <p:spPr bwMode="auto">
                      <a:xfrm>
                        <a:off x="4775200" y="43434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8" name="Object 10"/>
          <p:cNvGraphicFramePr>
            <a:graphicFrameLocks noChangeAspect="1"/>
          </p:cNvGraphicFramePr>
          <p:nvPr/>
        </p:nvGraphicFramePr>
        <p:xfrm>
          <a:off x="5867400" y="4343400"/>
          <a:ext cx="762000" cy="838200"/>
        </p:xfrm>
        <a:graphic>
          <a:graphicData uri="http://schemas.openxmlformats.org/presentationml/2006/ole">
            <mc:AlternateContent xmlns:mc="http://schemas.openxmlformats.org/markup-compatibility/2006">
              <mc:Choice xmlns:v="urn:schemas-microsoft-com:vml" Requires="v">
                <p:oleObj spid="_x0000_s65553" name="Equation" r:id="rId18" imgW="761760" imgH="838080" progId="Equation.DSMT4">
                  <p:embed/>
                </p:oleObj>
              </mc:Choice>
              <mc:Fallback>
                <p:oleObj name="Equation" r:id="rId18" imgW="761760" imgH="838080" progId="Equation.DSMT4">
                  <p:embed/>
                  <p:pic>
                    <p:nvPicPr>
                      <p:cNvPr id="37898" name="Object 10"/>
                      <p:cNvPicPr>
                        <a:picLocks noChangeAspect="1" noChangeArrowheads="1"/>
                      </p:cNvPicPr>
                      <p:nvPr/>
                    </p:nvPicPr>
                    <p:blipFill>
                      <a:blip r:embed="rId19"/>
                      <a:srcRect/>
                      <a:stretch>
                        <a:fillRect/>
                      </a:stretch>
                    </p:blipFill>
                    <p:spPr bwMode="auto">
                      <a:xfrm>
                        <a:off x="5867400" y="434340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8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8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78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789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789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789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68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43: Finding Equivalent Fractions</a:t>
            </a:r>
          </a:p>
        </p:txBody>
      </p:sp>
      <p:sp>
        <p:nvSpPr>
          <p:cNvPr id="4" name="Content Placeholder 3"/>
          <p:cNvSpPr>
            <a:spLocks noGrp="1"/>
          </p:cNvSpPr>
          <p:nvPr>
            <p:ph idx="1"/>
          </p:nvPr>
        </p:nvSpPr>
        <p:spPr>
          <a:xfrm>
            <a:off x="457200" y="106680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r>
              <a:rPr lang="en-US" b="1" dirty="0"/>
              <a:t>Solution</a:t>
            </a:r>
          </a:p>
          <a:p>
            <a:r>
              <a:rPr lang="en-US" dirty="0"/>
              <a:t>Because     		  we have </a:t>
            </a:r>
          </a:p>
          <a:p>
            <a:endParaRPr lang="en-US" dirty="0"/>
          </a:p>
          <a:p>
            <a:r>
              <a:rPr lang="en-US" dirty="0"/>
              <a:t>Thus, </a:t>
            </a:r>
            <a:endParaRPr lang="en-US" dirty="0">
              <a:solidFill>
                <a:schemeClr val="tx1"/>
              </a:solidFill>
            </a:endParaRPr>
          </a:p>
        </p:txBody>
      </p:sp>
      <p:graphicFrame>
        <p:nvGraphicFramePr>
          <p:cNvPr id="36870" name="Object 6"/>
          <p:cNvGraphicFramePr>
            <a:graphicFrameLocks noChangeAspect="1"/>
          </p:cNvGraphicFramePr>
          <p:nvPr/>
        </p:nvGraphicFramePr>
        <p:xfrm>
          <a:off x="4051300" y="2057400"/>
          <a:ext cx="1041400" cy="838200"/>
        </p:xfrm>
        <a:graphic>
          <a:graphicData uri="http://schemas.openxmlformats.org/presentationml/2006/ole">
            <mc:AlternateContent xmlns:mc="http://schemas.openxmlformats.org/markup-compatibility/2006">
              <mc:Choice xmlns:v="urn:schemas-microsoft-com:vml" Requires="v">
                <p:oleObj spid="_x0000_s66570" name="Equation" r:id="rId4" imgW="1041120" imgH="838080" progId="Equation.DSMT4">
                  <p:embed/>
                </p:oleObj>
              </mc:Choice>
              <mc:Fallback>
                <p:oleObj name="Equation" r:id="rId4" imgW="1041120" imgH="838080" progId="Equation.DSMT4">
                  <p:embed/>
                  <p:pic>
                    <p:nvPicPr>
                      <p:cNvPr id="3687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51300" y="20574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58950" y="3635375"/>
          <a:ext cx="1651000" cy="393700"/>
        </p:xfrm>
        <a:graphic>
          <a:graphicData uri="http://schemas.openxmlformats.org/presentationml/2006/ole">
            <mc:AlternateContent xmlns:mc="http://schemas.openxmlformats.org/markup-compatibility/2006">
              <mc:Choice xmlns:v="urn:schemas-microsoft-com:vml" Requires="v">
                <p:oleObj spid="_x0000_s66571" name="Equation" r:id="rId6" imgW="1650960" imgH="393480" progId="Equation.DSMT4">
                  <p:embed/>
                </p:oleObj>
              </mc:Choice>
              <mc:Fallback>
                <p:oleObj name="Equation" r:id="rId6" imgW="1650960" imgH="393480" progId="Equation.DSMT4">
                  <p:embed/>
                  <p:pic>
                    <p:nvPicPr>
                      <p:cNvPr id="36871"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8950" y="3635375"/>
                        <a:ext cx="16510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4695825" y="3403600"/>
          <a:ext cx="2628900" cy="889000"/>
        </p:xfrm>
        <a:graphic>
          <a:graphicData uri="http://schemas.openxmlformats.org/presentationml/2006/ole">
            <mc:AlternateContent xmlns:mc="http://schemas.openxmlformats.org/markup-compatibility/2006">
              <mc:Choice xmlns:v="urn:schemas-microsoft-com:vml" Requires="v">
                <p:oleObj spid="_x0000_s66572" name="Equation" r:id="rId8" imgW="2628720" imgH="888840" progId="Equation.DSMT4">
                  <p:embed/>
                </p:oleObj>
              </mc:Choice>
              <mc:Fallback>
                <p:oleObj name="Equation" r:id="rId8" imgW="2628720" imgH="888840" progId="Equation.DSMT4">
                  <p:embed/>
                  <p:pic>
                    <p:nvPicPr>
                      <p:cNvPr id="36873"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95825" y="3403600"/>
                        <a:ext cx="2628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333500" y="4457700"/>
          <a:ext cx="1270000" cy="838200"/>
        </p:xfrm>
        <a:graphic>
          <a:graphicData uri="http://schemas.openxmlformats.org/presentationml/2006/ole">
            <mc:AlternateContent xmlns:mc="http://schemas.openxmlformats.org/markup-compatibility/2006">
              <mc:Choice xmlns:v="urn:schemas-microsoft-com:vml" Requires="v">
                <p:oleObj spid="_x0000_s66573" name="Equation" r:id="rId10" imgW="1269720" imgH="838080" progId="Equation.DSMT4">
                  <p:embed/>
                </p:oleObj>
              </mc:Choice>
              <mc:Fallback>
                <p:oleObj name="Equation" r:id="rId10" imgW="1269720" imgH="838080" progId="Equation.DSMT4">
                  <p:embed/>
                  <p:pic>
                    <p:nvPicPr>
                      <p:cNvPr id="36876" name="Object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33500" y="4457700"/>
                        <a:ext cx="1270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9" name="Object 7"/>
          <p:cNvGraphicFramePr>
            <a:graphicFrameLocks noChangeAspect="1"/>
          </p:cNvGraphicFramePr>
          <p:nvPr/>
        </p:nvGraphicFramePr>
        <p:xfrm>
          <a:off x="5848350" y="3409950"/>
          <a:ext cx="419100" cy="825500"/>
        </p:xfrm>
        <a:graphic>
          <a:graphicData uri="http://schemas.openxmlformats.org/presentationml/2006/ole">
            <mc:AlternateContent xmlns:mc="http://schemas.openxmlformats.org/markup-compatibility/2006">
              <mc:Choice xmlns:v="urn:schemas-microsoft-com:vml" Requires="v">
                <p:oleObj spid="_x0000_s66574" name="Equation" r:id="rId12" imgW="419040" imgH="825480" progId="Equation.DSMT4">
                  <p:embed/>
                </p:oleObj>
              </mc:Choice>
              <mc:Fallback>
                <p:oleObj name="Equation" r:id="rId12" imgW="419040" imgH="825480" progId="Equation.DSMT4">
                  <p:embed/>
                  <p:pic>
                    <p:nvPicPr>
                      <p:cNvPr id="38919"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848350" y="3409950"/>
                        <a:ext cx="419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0" name="Object 8"/>
          <p:cNvGraphicFramePr>
            <a:graphicFrameLocks noChangeAspect="1"/>
          </p:cNvGraphicFramePr>
          <p:nvPr/>
        </p:nvGraphicFramePr>
        <p:xfrm>
          <a:off x="6734175" y="3390900"/>
          <a:ext cx="431800" cy="838200"/>
        </p:xfrm>
        <a:graphic>
          <a:graphicData uri="http://schemas.openxmlformats.org/presentationml/2006/ole">
            <mc:AlternateContent xmlns:mc="http://schemas.openxmlformats.org/markup-compatibility/2006">
              <mc:Choice xmlns:v="urn:schemas-microsoft-com:vml" Requires="v">
                <p:oleObj spid="_x0000_s66575" name="Equation" r:id="rId14" imgW="431640" imgH="838080" progId="Equation.DSMT4">
                  <p:embed/>
                </p:oleObj>
              </mc:Choice>
              <mc:Fallback>
                <p:oleObj name="Equation" r:id="rId14" imgW="431640" imgH="838080" progId="Equation.DSMT4">
                  <p:embed/>
                  <p:pic>
                    <p:nvPicPr>
                      <p:cNvPr id="38920"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734175" y="33909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2152650" y="3657600"/>
          <a:ext cx="368300" cy="279400"/>
        </p:xfrm>
        <a:graphic>
          <a:graphicData uri="http://schemas.openxmlformats.org/presentationml/2006/ole">
            <mc:AlternateContent xmlns:mc="http://schemas.openxmlformats.org/markup-compatibility/2006">
              <mc:Choice xmlns:v="urn:schemas-microsoft-com:vml" Requires="v">
                <p:oleObj spid="_x0000_s66576" name="Equation" r:id="rId16" imgW="368280" imgH="279360" progId="Equation.DSMT4">
                  <p:embed/>
                </p:oleObj>
              </mc:Choice>
              <mc:Fallback>
                <p:oleObj name="Equation" r:id="rId16" imgW="368280" imgH="279360" progId="Equation.DSMT4">
                  <p:embed/>
                  <p:pic>
                    <p:nvPicPr>
                      <p:cNvPr id="38921"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152650" y="36576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2" name="Object 10"/>
          <p:cNvGraphicFramePr>
            <a:graphicFrameLocks noChangeAspect="1"/>
          </p:cNvGraphicFramePr>
          <p:nvPr/>
        </p:nvGraphicFramePr>
        <p:xfrm>
          <a:off x="2047875" y="4467225"/>
          <a:ext cx="368300" cy="292100"/>
        </p:xfrm>
        <a:graphic>
          <a:graphicData uri="http://schemas.openxmlformats.org/presentationml/2006/ole">
            <mc:AlternateContent xmlns:mc="http://schemas.openxmlformats.org/markup-compatibility/2006">
              <mc:Choice xmlns:v="urn:schemas-microsoft-com:vml" Requires="v">
                <p:oleObj spid="_x0000_s66577" name="Equation" r:id="rId18" imgW="368280" imgH="291960" progId="Equation.DSMT4">
                  <p:embed/>
                </p:oleObj>
              </mc:Choice>
              <mc:Fallback>
                <p:oleObj name="Equation" r:id="rId18" imgW="368280" imgH="291960" progId="Equation.DSMT4">
                  <p:embed/>
                  <p:pic>
                    <p:nvPicPr>
                      <p:cNvPr id="38922" name="Object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047875" y="4467225"/>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1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89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89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96"/>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1219</TotalTime>
  <Words>4347</Words>
  <Application>Microsoft Office PowerPoint</Application>
  <PresentationFormat>On-screen Show (4:3)</PresentationFormat>
  <Paragraphs>737</Paragraphs>
  <Slides>96</Slides>
  <Notes>2</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96</vt:i4>
      </vt:variant>
    </vt:vector>
  </HeadingPairs>
  <TitlesOfParts>
    <vt:vector size="101" baseType="lpstr">
      <vt:lpstr>Arial</vt:lpstr>
      <vt:lpstr>Calibri</vt:lpstr>
      <vt:lpstr>Courier New</vt:lpstr>
      <vt:lpstr>Office Theme</vt:lpstr>
      <vt:lpstr>Equation</vt:lpstr>
      <vt:lpstr>Section 1.R.1</vt:lpstr>
      <vt:lpstr>Objectives</vt:lpstr>
      <vt:lpstr>Objectives (cont.)</vt:lpstr>
      <vt:lpstr>Example 1: Identifying the Base and Exponent</vt:lpstr>
      <vt:lpstr>Exponents and Order of Operations</vt:lpstr>
      <vt:lpstr>Example 2: Writing Expressions  Using Exponents</vt:lpstr>
      <vt:lpstr>Example 2: Writing Expressions  Using Exponents (cont.)</vt:lpstr>
      <vt:lpstr>Example 3: Evaluating Exponential Expressions</vt:lpstr>
      <vt:lpstr>Evaluating Expressions with Exponents</vt:lpstr>
      <vt:lpstr>The Exponent 1</vt:lpstr>
      <vt:lpstr>The Exponent 0</vt:lpstr>
      <vt:lpstr>The Exponents 1 and 0</vt:lpstr>
      <vt:lpstr>Example 4: Evaluating Exponential Expressions</vt:lpstr>
      <vt:lpstr>Rules for Order of Operations </vt:lpstr>
      <vt:lpstr>Order of Operations with Whole Numbers</vt:lpstr>
      <vt:lpstr>Example 5: Using the Order of Operations with Whole Numbers</vt:lpstr>
      <vt:lpstr>Example 6: Using the Order of Operations with Whole Numbers </vt:lpstr>
      <vt:lpstr>Example 7: Using the Order of Operations with Whole Numbers</vt:lpstr>
      <vt:lpstr>Example 8: Using the Order of Operations with Whole Numbers</vt:lpstr>
      <vt:lpstr>Example 9: Using the Order of Operations with Whole Numbers</vt:lpstr>
      <vt:lpstr>Completion Example 10: Using the Order  of Operations</vt:lpstr>
      <vt:lpstr>Completion Example 11: Using the Order  of Operations</vt:lpstr>
      <vt:lpstr>Divisibility</vt:lpstr>
      <vt:lpstr>Divisibility by 2</vt:lpstr>
      <vt:lpstr>PowerPoint Presentation</vt:lpstr>
      <vt:lpstr>PowerPoint Presentation</vt:lpstr>
      <vt:lpstr>PowerPoint Presentation</vt:lpstr>
      <vt:lpstr>PowerPoint Presentation</vt:lpstr>
      <vt:lpstr>Example 14: Determining Divisibility by 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Completion Example 19: Using the Divisibility Rules</vt:lpstr>
      <vt:lpstr>Completion Example 19: Using the Divisibility Rules (cont.)</vt:lpstr>
      <vt:lpstr>Prime Number </vt:lpstr>
      <vt:lpstr>Composite Number </vt:lpstr>
      <vt:lpstr>Prime and Composite Numbers</vt:lpstr>
      <vt:lpstr>Example 20: Determining Prime Numbers</vt:lpstr>
      <vt:lpstr>Example 21: Determining Composite Numbers</vt:lpstr>
      <vt:lpstr>To Determine Whether a Number is Prime </vt:lpstr>
      <vt:lpstr>Determining Whether a Number is Prime</vt:lpstr>
      <vt:lpstr>Example 22: Determining Whether a  Number is Prime</vt:lpstr>
      <vt:lpstr>Example 23: Determining Whether a  Number is Prime</vt:lpstr>
      <vt:lpstr>Example 23: Determining Whether a  Number is Prime (cont.)</vt:lpstr>
      <vt:lpstr>Example 23: Determining Whether a  Number is Prime (cont.)</vt:lpstr>
      <vt:lpstr>Example 24: Determining Whether a  Number is Prime</vt:lpstr>
      <vt:lpstr>Example 24: Determining Whether a  Number is Prime (cont.)</vt:lpstr>
      <vt:lpstr>Completion Example 25: Determining Whether a Number is Prime </vt:lpstr>
      <vt:lpstr>The Fundamental Theorem of Arithmetic </vt:lpstr>
      <vt:lpstr>To Find the Prime Factorization of a Composite Number </vt:lpstr>
      <vt:lpstr>Example 26: Finding the Prime Factorization  of a Number </vt:lpstr>
      <vt:lpstr>Example 26: Finding the Prime Factorization  of a Number  (cont.)</vt:lpstr>
      <vt:lpstr>Example 26: Finding the Prime Factorization  of a Number  (cont.)</vt:lpstr>
      <vt:lpstr>Example 27: Finding the Prime Factorization of a Number</vt:lpstr>
      <vt:lpstr>Example 27: Finding the Prime Factorization of a Number (cont.)</vt:lpstr>
      <vt:lpstr>Example 27: Finding the Prime Factorization of a Number (cont.)</vt:lpstr>
      <vt:lpstr>Example 27: Finding the Prime Factorization of a Number (cont.)</vt:lpstr>
      <vt:lpstr>Completion Example 28: Finding the Prime Factorization of a Number</vt:lpstr>
      <vt:lpstr>Completion Example 28: Finding the Prime Factorization of a Number (cont.)</vt:lpstr>
      <vt:lpstr>Factors of a Composite Number </vt:lpstr>
      <vt:lpstr>Example 29: Finding the Factors  of a Composite Number</vt:lpstr>
      <vt:lpstr>Completion Example 30: Finding the Factors of a  Composite Number</vt:lpstr>
      <vt:lpstr>Example 31: Using Factors of Counting Numbers</vt:lpstr>
      <vt:lpstr>Least Common Multiple (LCM)</vt:lpstr>
      <vt:lpstr>To Find the LCM of a Set of Counting Numbers</vt:lpstr>
      <vt:lpstr>Example 32: Finding the Least  Common Multiple (LCM)</vt:lpstr>
      <vt:lpstr>Example 32: Finding the Least Common  Multiple (LCM) (cont.)</vt:lpstr>
      <vt:lpstr>Example 33: Finding the Least  Common Multiple (LCM)</vt:lpstr>
      <vt:lpstr>Example 33: Finding the Least Common  Multiple (LCM) (cont.)</vt:lpstr>
      <vt:lpstr>Completion Example 34: Finding the Least Common Multiple (LCM)</vt:lpstr>
      <vt:lpstr>Completion Example 34: Finding the Least Common Multiple (LCM) (cont.)</vt:lpstr>
      <vt:lpstr>Example 35: Finding the Least Common  Multiple (LCM)</vt:lpstr>
      <vt:lpstr>Example 36: Finding the Least Common  Multiple (LCM)</vt:lpstr>
      <vt:lpstr>Example 37: Finding the Least Common Multiple (LCM)</vt:lpstr>
      <vt:lpstr>Example 37: Prime Factorizations and the  Least Common Multiple (LCM) (cont.)</vt:lpstr>
      <vt:lpstr>Example 38: Finding the Least Common Multiple (LCM)</vt:lpstr>
      <vt:lpstr>Example 38: Finding the Least Common Multiple (LCM)</vt:lpstr>
      <vt:lpstr>Example 38: Finding the Least Common Multiple (LCM)(cont.)</vt:lpstr>
      <vt:lpstr>Completion Example 39: Finding the Least Common Multiple (LCM) </vt:lpstr>
      <vt:lpstr>Completion Example 39: Finding the Least Common Multiple (LCM) (cont.)</vt:lpstr>
      <vt:lpstr>Completion Example 39: Finding the Least Common Multiple (LCM) (cont.)</vt:lpstr>
      <vt:lpstr>Example 40: Application: Finding the LCM </vt:lpstr>
      <vt:lpstr>Example 40: Application: Finding the LCM (cont.) </vt:lpstr>
      <vt:lpstr>Example 40: Application: Finding the LCM (cont.)</vt:lpstr>
      <vt:lpstr>Example 40: Application: Finding the LCM (cont.)</vt:lpstr>
      <vt:lpstr>Finding Equivalent Fractions</vt:lpstr>
      <vt:lpstr>Example 41: Finding Equivalent Fractions</vt:lpstr>
      <vt:lpstr>Example 42: Finding Equivalent Fractions</vt:lpstr>
      <vt:lpstr>Completion Example 43: Finding Equivalent Fractions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Precalculus 3rd Edition Plus Integrate Review</dc:title>
  <dc:creator>Hawkes Learning</dc:creator>
  <cp:lastModifiedBy>Adam Flaherty</cp:lastModifiedBy>
  <cp:revision>186</cp:revision>
  <dcterms:created xsi:type="dcterms:W3CDTF">2013-04-26T14:43:13Z</dcterms:created>
  <dcterms:modified xsi:type="dcterms:W3CDTF">2020-05-07T18:15:51Z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C3990908-2D3E-4806-8312-2E220C33A150</vt:lpwstr>
  </property>
  <property fmtid="{D5CDD505-2E9C-101B-9397-08002B2CF9AE}" pid="3" name="ArticulatePath">
    <vt:lpwstr>DEV2e_1_7</vt:lpwstr>
  </property>
</Properties>
</file>