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60" r:id="rId4"/>
    <p:sldId id="279" r:id="rId5"/>
    <p:sldId id="280" r:id="rId6"/>
    <p:sldId id="281" r:id="rId7"/>
    <p:sldId id="261" r:id="rId8"/>
    <p:sldId id="282" r:id="rId9"/>
    <p:sldId id="262" r:id="rId10"/>
    <p:sldId id="26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4" r:id="rId19"/>
    <p:sldId id="290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2D7D9F"/>
    <a:srgbClr val="9900CC"/>
    <a:srgbClr val="000099"/>
    <a:srgbClr val="1F497D"/>
    <a:srgbClr val="00808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79536" autoAdjust="0"/>
  </p:normalViewPr>
  <p:slideViewPr>
    <p:cSldViewPr>
      <p:cViewPr varScale="1">
        <p:scale>
          <a:sx n="119" d="100"/>
          <a:sy n="119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0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1.wmf"/><Relationship Id="rId7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9A32-00D9-4776-A5C9-22E252FA436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6824-2202-4263-AE56-D375AB002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</a:t>
            </a:r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R.4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Proportions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Solving Proportions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49469"/>
              </p:ext>
            </p:extLst>
          </p:nvPr>
        </p:nvGraphicFramePr>
        <p:xfrm>
          <a:off x="3556000" y="11430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" imgW="927000" imgH="838080" progId="Equation.DSMT4">
                  <p:embed/>
                </p:oleObj>
              </mc:Choice>
              <mc:Fallback>
                <p:oleObj name="Equation" r:id="rId3" imgW="927000" imgH="838080" progId="Equation.DSMT4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43000"/>
                        <a:ext cx="927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79500" y="2755900"/>
          <a:ext cx="82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5" imgW="838292" imgH="838292" progId="Equation.DSMT4">
                  <p:embed/>
                </p:oleObj>
              </mc:Choice>
              <mc:Fallback>
                <p:oleObj name="Equation" r:id="rId5" imgW="838292" imgH="838292" progId="Equation.DSMT4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755900"/>
                        <a:ext cx="825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49300" y="3727450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7" imgW="1384001" imgH="292123" progId="Equation.DSMT4">
                  <p:embed/>
                </p:oleObj>
              </mc:Choice>
              <mc:Fallback>
                <p:oleObj name="Equation" r:id="rId7" imgW="1384001" imgH="292123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727450"/>
                        <a:ext cx="1384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1200" y="4273550"/>
          <a:ext cx="135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9" imgW="1358647" imgH="825110" progId="Equation.DSMT4">
                  <p:embed/>
                </p:oleObj>
              </mc:Choice>
              <mc:Fallback>
                <p:oleObj name="Equation" r:id="rId9" imgW="1358647" imgH="82511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73550"/>
                        <a:ext cx="1358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092200" y="53340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1" imgW="888510" imgH="291947" progId="Equation.DSMT4">
                  <p:embed/>
                </p:oleObj>
              </mc:Choice>
              <mc:Fallback>
                <p:oleObj name="Equation" r:id="rId11" imgW="888510" imgH="291947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3340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685801" y="431978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863601" y="482778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4600" y="2943165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4600" y="3667065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4473714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4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4600" y="525774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84200" y="3695700"/>
          <a:ext cx="171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Equation" r:id="rId3" imgW="1714156" imgH="355508" progId="Equation.DSMT4">
                  <p:embed/>
                </p:oleObj>
              </mc:Choice>
              <mc:Fallback>
                <p:oleObj name="Equation" r:id="rId3" imgW="1714156" imgH="355508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695700"/>
                        <a:ext cx="1714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1200" y="42672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Equation" r:id="rId5" imgW="1676124" imgH="837787" progId="Equation.DSMT4">
                  <p:embed/>
                </p:oleObj>
              </mc:Choice>
              <mc:Fallback>
                <p:oleObj name="Equation" r:id="rId5" imgW="1676124" imgH="83778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67200"/>
                        <a:ext cx="167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104900" y="530225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7" name="Equation" r:id="rId7" imgW="711016" imgH="355508" progId="Equation.DSMT4">
                  <p:embed/>
                </p:oleObj>
              </mc:Choice>
              <mc:Fallback>
                <p:oleObj name="Equation" r:id="rId7" imgW="711016" imgH="355508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302250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1612900" y="4216400"/>
            <a:ext cx="419100" cy="406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9145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657540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349889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16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41600" y="5267265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76300" y="2667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Equation" r:id="rId9" imgW="1167941" imgH="837787" progId="Equation.DSMT4">
                  <p:embed/>
                </p:oleObj>
              </mc:Choice>
              <mc:Fallback>
                <p:oleObj name="Equation" r:id="rId9" imgW="1167941" imgH="83778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6670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10800000" flipV="1">
            <a:off x="1790700" y="4775200"/>
            <a:ext cx="368300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74603"/>
              </p:ext>
            </p:extLst>
          </p:nvPr>
        </p:nvGraphicFramePr>
        <p:xfrm>
          <a:off x="3543300" y="1143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Equation" r:id="rId11" imgW="1257120" imgH="838080" progId="Equation.DSMT4">
                  <p:embed/>
                </p:oleObj>
              </mc:Choice>
              <mc:Fallback>
                <p:oleObj name="Equation" r:id="rId11" imgW="1257120" imgH="8380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143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Note that the variable may appear on the right side of the equation as well as on the left side of the equation. In either case, </a:t>
            </a:r>
            <a:r>
              <a:rPr lang="en-US" sz="2800" b="1" dirty="0"/>
              <a:t>we divide both sides of the equation by the number that multiplies the variable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Reduce the fraction       before solving the proportion to </a:t>
            </a:r>
          </a:p>
          <a:p>
            <a:pPr marL="0" indent="0">
              <a:buNone/>
            </a:pPr>
            <a:r>
              <a:rPr lang="en-US" sz="2800" dirty="0"/>
              <a:t>keep the numbers smaller and easier to work with.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08000" y="4343400"/>
          <a:ext cx="153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7" name="Equation" r:id="rId3" imgW="1536126" imgH="355508" progId="Equation.DSMT4">
                  <p:embed/>
                </p:oleObj>
              </mc:Choice>
              <mc:Fallback>
                <p:oleObj name="Equation" r:id="rId3" imgW="1536126" imgH="355508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343400"/>
                        <a:ext cx="1536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62000" y="4762500"/>
          <a:ext cx="133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8" name="Equation" r:id="rId5" imgW="1333293" imgH="837787" progId="Equation.DSMT4">
                  <p:embed/>
                </p:oleObj>
              </mc:Choice>
              <mc:Fallback>
                <p:oleObj name="Equation" r:id="rId5" imgW="1333293" imgH="837787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62500"/>
                        <a:ext cx="1333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990600" y="56642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Equation" r:id="rId7" imgW="711016" imgH="355508" progId="Equation.DSMT4">
                  <p:embed/>
                </p:oleObj>
              </mc:Choice>
              <mc:Fallback>
                <p:oleObj name="Equation" r:id="rId7" imgW="711016" imgH="355508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64200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990600"/>
            <a:ext cx="317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Alternative 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400175" y="4803775"/>
            <a:ext cx="393700" cy="26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6478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559941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Reduce the fraction: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267200"/>
            <a:ext cx="307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Proceed to solve as before.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0" y="24384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" name="Equation" r:id="rId9" imgW="1167941" imgH="837787" progId="Equation.DSMT4">
                  <p:embed/>
                </p:oleObj>
              </mc:Choice>
              <mc:Fallback>
                <p:oleObj name="Equation" r:id="rId9" imgW="1167941" imgH="837787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39800" y="33528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" name="Equation" r:id="rId11" imgW="990462" imgH="837787" progId="Equation.DSMT4">
                  <p:embed/>
                </p:oleObj>
              </mc:Choice>
              <mc:Fallback>
                <p:oleObj name="Equation" r:id="rId11" imgW="990462" imgH="837787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3528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1590675" y="5299075"/>
            <a:ext cx="393700" cy="26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4876800" y="3610741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2" name="Equation" r:id="rId13" imgW="228600" imgH="355294" progId="Equation.DSMT4">
                  <p:embed/>
                </p:oleObj>
              </mc:Choice>
              <mc:Fallback>
                <p:oleObj name="Equation" r:id="rId13" imgW="228600" imgH="355294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10741"/>
                        <a:ext cx="22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105400" y="3610741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3" name="Equation" r:id="rId15" imgW="583894" imgH="355294" progId="Equation.DSMT4">
                  <p:embed/>
                </p:oleObj>
              </mc:Choice>
              <mc:Fallback>
                <p:oleObj name="Equation" r:id="rId15" imgW="583894" imgH="355294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10741"/>
                        <a:ext cx="58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715000" y="3610741"/>
          <a:ext cx="43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4" name="Equation" r:id="rId17" imgW="431570" imgH="355508" progId="Equation.DSMT4">
                  <p:embed/>
                </p:oleObj>
              </mc:Choice>
              <mc:Fallback>
                <p:oleObj name="Equation" r:id="rId17" imgW="431570" imgH="355508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10741"/>
                        <a:ext cx="431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H="1">
            <a:off x="5334000" y="3636141"/>
            <a:ext cx="15240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298832" y="3819525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33304"/>
              </p:ext>
            </p:extLst>
          </p:nvPr>
        </p:nvGraphicFramePr>
        <p:xfrm>
          <a:off x="3412553" y="1280562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5" name="Equation" r:id="rId19" imgW="431570" imgH="837787" progId="Equation.DSMT4">
                  <p:embed/>
                </p:oleObj>
              </mc:Choice>
              <mc:Fallback>
                <p:oleObj name="Equation" r:id="rId19" imgW="431570" imgH="837787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553" y="1280562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28650" y="3695700"/>
          <a:ext cx="162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3" imgW="1625416" imgH="355508" progId="Equation.DSMT4">
                  <p:embed/>
                </p:oleObj>
              </mc:Choice>
              <mc:Fallback>
                <p:oleObj name="Equation" r:id="rId3" imgW="1625416" imgH="355508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695700"/>
                        <a:ext cx="1625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30250" y="42672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5" imgW="1587385" imgH="837787" progId="Equation.DSMT4">
                  <p:embed/>
                </p:oleObj>
              </mc:Choice>
              <mc:Fallback>
                <p:oleObj name="Equation" r:id="rId5" imgW="1587385" imgH="837787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2672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952500" y="530225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Equation" r:id="rId7" imgW="965108" imgH="355508" progId="Equation.DSMT4">
                  <p:embed/>
                </p:oleObj>
              </mc:Choice>
              <mc:Fallback>
                <p:oleObj name="Equation" r:id="rId7" imgW="965108" imgH="355508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302250"/>
                        <a:ext cx="965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657350" y="4324350"/>
            <a:ext cx="33020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8764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663204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294542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9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41600" y="5290176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93800" y="266700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Equation" r:id="rId9" imgW="1079201" imgH="837787" progId="Equation.DSMT4">
                  <p:embed/>
                </p:oleObj>
              </mc:Choice>
              <mc:Fallback>
                <p:oleObj name="Equation" r:id="rId9" imgW="1079201" imgH="837787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667000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11079"/>
              </p:ext>
            </p:extLst>
          </p:nvPr>
        </p:nvGraphicFramePr>
        <p:xfrm>
          <a:off x="3556000" y="1143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430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>
            <a:off x="1822450" y="4845050"/>
            <a:ext cx="33020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641600" y="33336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4705290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38250" y="3124200"/>
          <a:ext cx="990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Equation" r:id="rId3" imgW="990462" imgH="1269908" progId="Equation.DSMT4">
                  <p:embed/>
                </p:oleObj>
              </mc:Choice>
              <mc:Fallback>
                <p:oleObj name="Equation" r:id="rId3" imgW="990462" imgH="1269908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124200"/>
                        <a:ext cx="9906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35814"/>
              </p:ext>
            </p:extLst>
          </p:nvPr>
        </p:nvGraphicFramePr>
        <p:xfrm>
          <a:off x="3568700" y="1143000"/>
          <a:ext cx="1092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Equation" r:id="rId5" imgW="1091880" imgH="1269720" progId="Equation.DSMT4">
                  <p:embed/>
                </p:oleObj>
              </mc:Choice>
              <mc:Fallback>
                <p:oleObj name="Equation" r:id="rId5" imgW="1091880" imgH="126972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143000"/>
                        <a:ext cx="1092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14400" y="44958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Equation" r:id="rId7" imgW="1587385" imgH="837787" progId="Equation.DSMT4">
                  <p:embed/>
                </p:oleObj>
              </mc:Choice>
              <mc:Fallback>
                <p:oleObj name="Equation" r:id="rId7" imgW="1587385" imgH="837787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Solving Proportions (cont.)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289550" y="1784350"/>
          <a:ext cx="19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Equation" r:id="rId3" imgW="190592" imgH="621902" progId="Equation.DSMT4">
                  <p:embed/>
                </p:oleObj>
              </mc:Choice>
              <mc:Fallback>
                <p:oleObj name="Equation" r:id="rId3" imgW="190592" imgH="621902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784350"/>
                        <a:ext cx="190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371600" y="4330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Equation" r:id="rId5" imgW="1066524" imgH="292123" progId="Equation.DSMT4">
                  <p:embed/>
                </p:oleObj>
              </mc:Choice>
              <mc:Fallback>
                <p:oleObj name="Equation" r:id="rId5" imgW="1066524" imgH="292123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0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762000" y="17145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8000" y="1892300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    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0" y="430524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58850" y="1524000"/>
          <a:ext cx="1549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Equation" r:id="rId7" imgW="1549354" imgH="1676124" progId="Equation.DSMT4">
                  <p:embed/>
                </p:oleObj>
              </mc:Choice>
              <mc:Fallback>
                <p:oleObj name="Equation" r:id="rId7" imgW="1549354" imgH="1676124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524000"/>
                        <a:ext cx="1549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889000" y="26289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84300" y="3276600"/>
          <a:ext cx="143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1" name="Equation" r:id="rId9" imgW="1434710" imgH="825110" progId="Equation.DSMT4">
                  <p:embed/>
                </p:oleObj>
              </mc:Choice>
              <mc:Fallback>
                <p:oleObj name="Equation" r:id="rId9" imgW="1434710" imgH="82511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76600"/>
                        <a:ext cx="143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048000" y="3486090"/>
            <a:ext cx="291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by the reciprocal.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7: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7500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76821"/>
              </p:ext>
            </p:extLst>
          </p:nvPr>
        </p:nvGraphicFramePr>
        <p:xfrm>
          <a:off x="3536950" y="1136650"/>
          <a:ext cx="1155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Equation" r:id="rId3" imgW="1155600" imgH="1282680" progId="Equation.DSMT4">
                  <p:embed/>
                </p:oleObj>
              </mc:Choice>
              <mc:Fallback>
                <p:oleObj name="Equation" r:id="rId3" imgW="1155600" imgH="12826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136650"/>
                        <a:ext cx="11557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514600" y="4572000"/>
          <a:ext cx="1066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5" imgW="1066524" imgH="1282585" progId="Equation.DSMT4">
                  <p:embed/>
                </p:oleObj>
              </mc:Choice>
              <mc:Fallback>
                <p:oleObj name="Equation" r:id="rId5" imgW="1066524" imgH="1282585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10668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3058180"/>
            <a:ext cx="8229600" cy="1309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5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800" dirty="0"/>
              <a:t>First change the mixed number        to the improper fraction    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18100" y="30607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Equation" r:id="rId7" imgW="444247" imgH="825110" progId="Equation.DSMT4">
                  <p:embed/>
                </p:oleObj>
              </mc:Choice>
              <mc:Fallback>
                <p:oleObj name="Equation" r:id="rId7" imgW="444247" imgH="82511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0607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37084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Equation" r:id="rId9" imgW="254092" imgH="825110" progId="Equation.DSMT4">
                  <p:embed/>
                </p:oleObj>
              </mc:Choice>
              <mc:Fallback>
                <p:oleObj name="Equation" r:id="rId9" imgW="254092" imgH="82511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084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0" y="51497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</a:t>
            </a:r>
            <a:r>
              <a:rPr lang="en-US" sz="3200" dirty="0">
                <a:solidFill>
                  <a:schemeClr val="accent1"/>
                </a:solidFill>
              </a:rPr>
              <a:t>7: Solving Proportions (cont.)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16000" y="1409700"/>
          <a:ext cx="876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876369" imgH="1282585" progId="Equation.DSMT4">
                  <p:embed/>
                </p:oleObj>
              </mc:Choice>
              <mc:Fallback>
                <p:oleObj name="Equation" r:id="rId3" imgW="876369" imgH="1282585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409700"/>
                        <a:ext cx="8763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30500" y="203829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Change the mixed number to an improper fraction.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0500" y="3178155"/>
            <a:ext cx="614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30500" y="4394200"/>
            <a:ext cx="614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000" dirty="0">
                <a:solidFill>
                  <a:srgbClr val="008080"/>
                </a:solidFill>
              </a:rPr>
              <a:t>Divide both sides by     , the number that multiplies the variable.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53000" y="4527550"/>
          <a:ext cx="203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203261" imgH="621902" progId="Equation.DSMT4">
                  <p:embed/>
                </p:oleObj>
              </mc:Choice>
              <mc:Fallback>
                <p:oleObj name="Equation" r:id="rId5" imgW="203261" imgH="621902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27550"/>
                        <a:ext cx="203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B1D0E59-83A7-49C9-84EF-DCE2E9623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61206"/>
              </p:ext>
            </p:extLst>
          </p:nvPr>
        </p:nvGraphicFramePr>
        <p:xfrm>
          <a:off x="1739744" y="32321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7" imgW="368280" imgH="291960" progId="Equation.DSMT4">
                  <p:embed/>
                </p:oleObj>
              </mc:Choice>
              <mc:Fallback>
                <p:oleObj name="Equation" r:id="rId7" imgW="3682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AB9399-76DD-4A50-9ADD-175FBED7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9744" y="3232160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C0B5E43-1BA1-43A3-992A-D023CAF8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39709"/>
              </p:ext>
            </p:extLst>
          </p:nvPr>
        </p:nvGraphicFramePr>
        <p:xfrm>
          <a:off x="826429" y="2977842"/>
          <a:ext cx="130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9" imgW="1307880" imgH="838080" progId="Equation.DSMT4">
                  <p:embed/>
                </p:oleObj>
              </mc:Choice>
              <mc:Fallback>
                <p:oleObj name="Equation" r:id="rId9" imgW="1307880" imgH="8380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29" y="2977842"/>
                        <a:ext cx="1308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CB3F58F-32C0-4B67-95C5-A75AF67AF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6189"/>
              </p:ext>
            </p:extLst>
          </p:nvPr>
        </p:nvGraphicFramePr>
        <p:xfrm>
          <a:off x="774700" y="3938280"/>
          <a:ext cx="914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1" imgW="914400" imgH="1231560" progId="Equation.DSMT4">
                  <p:embed/>
                </p:oleObj>
              </mc:Choice>
              <mc:Fallback>
                <p:oleObj name="Equation" r:id="rId11" imgW="914400" imgH="12315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938280"/>
                        <a:ext cx="914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28852B1-C3F7-4372-A20B-837E7AFB2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77461"/>
              </p:ext>
            </p:extLst>
          </p:nvPr>
        </p:nvGraphicFramePr>
        <p:xfrm>
          <a:off x="827668" y="4912488"/>
          <a:ext cx="251363" cy="82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3" imgW="253800" imgH="838080" progId="Equation.DSMT4">
                  <p:embed/>
                </p:oleObj>
              </mc:Choice>
              <mc:Fallback>
                <p:oleObj name="Equation" r:id="rId13" imgW="25380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B580859-A296-4D19-AC2D-4B559B090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668" y="4912488"/>
                        <a:ext cx="251363" cy="829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6F1E6C9-FEEC-4C07-940E-1819554BA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01491"/>
              </p:ext>
            </p:extLst>
          </p:nvPr>
        </p:nvGraphicFramePr>
        <p:xfrm>
          <a:off x="673100" y="5741986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5" imgW="406080" imgH="88560" progId="Equation.DSMT4">
                  <p:embed/>
                </p:oleObj>
              </mc:Choice>
              <mc:Fallback>
                <p:oleObj name="Equation" r:id="rId15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3100" y="5741986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B943878-809A-478B-BF96-050561D93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8489"/>
              </p:ext>
            </p:extLst>
          </p:nvPr>
        </p:nvGraphicFramePr>
        <p:xfrm>
          <a:off x="1714500" y="5762255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5" imgW="406080" imgH="88560" progId="Equation.DSMT4">
                  <p:embed/>
                </p:oleObj>
              </mc:Choice>
              <mc:Fallback>
                <p:oleObj name="Equation" r:id="rId15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14500" y="5762255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F32F29A-35C7-4131-AABB-CA1116058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57709"/>
              </p:ext>
            </p:extLst>
          </p:nvPr>
        </p:nvGraphicFramePr>
        <p:xfrm>
          <a:off x="1702110" y="4802071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5" imgW="406080" imgH="88560" progId="Equation.DSMT4">
                  <p:embed/>
                </p:oleObj>
              </mc:Choice>
              <mc:Fallback>
                <p:oleObj name="Equation" r:id="rId15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2110" y="4802071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4BC893B-4DCA-4BA4-9520-372786688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20878"/>
              </p:ext>
            </p:extLst>
          </p:nvPr>
        </p:nvGraphicFramePr>
        <p:xfrm>
          <a:off x="1861244" y="4939437"/>
          <a:ext cx="251363" cy="82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13" imgW="253800" imgH="838080" progId="Equation.DSMT4">
                  <p:embed/>
                </p:oleObj>
              </mc:Choice>
              <mc:Fallback>
                <p:oleObj name="Equation" r:id="rId13" imgW="253800" imgH="8380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28852B1-C3F7-4372-A20B-837E7AFB2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61244" y="4939437"/>
                        <a:ext cx="251363" cy="829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920226E-DD0B-4F09-A601-E7BD4954A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65853"/>
              </p:ext>
            </p:extLst>
          </p:nvPr>
        </p:nvGraphicFramePr>
        <p:xfrm>
          <a:off x="1766229" y="4531779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17" imgW="368280" imgH="291960" progId="Equation.DSMT4">
                  <p:embed/>
                </p:oleObj>
              </mc:Choice>
              <mc:Fallback>
                <p:oleObj name="Equation" r:id="rId17" imgW="3682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AB9399-76DD-4A50-9ADD-175FBED7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6229" y="4531779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Completion Example </a:t>
            </a:r>
            <a:r>
              <a:rPr lang="en-US" sz="3200" dirty="0">
                <a:solidFill>
                  <a:schemeClr val="accent1"/>
                </a:solidFill>
              </a:rPr>
              <a:t>7: Solving Proportions (cont.)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0500" y="1828800"/>
            <a:ext cx="313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by the reciprocal.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0500" y="2819400"/>
            <a:ext cx="138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02603"/>
              </p:ext>
            </p:extLst>
          </p:nvPr>
        </p:nvGraphicFramePr>
        <p:xfrm>
          <a:off x="1066800" y="16002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Equation" r:id="rId3" imgW="1257120" imgH="838080" progId="Equation.DSMT4">
                  <p:embed/>
                </p:oleObj>
              </mc:Choice>
              <mc:Fallback>
                <p:oleObj name="Equation" r:id="rId3" imgW="1257120" imgH="8380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88934"/>
              </p:ext>
            </p:extLst>
          </p:nvPr>
        </p:nvGraphicFramePr>
        <p:xfrm>
          <a:off x="1250950" y="2844800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Equation" r:id="rId5" imgW="1002960" imgH="330120" progId="Equation.DSMT4">
                  <p:embed/>
                </p:oleObj>
              </mc:Choice>
              <mc:Fallback>
                <p:oleObj name="Equation" r:id="rId5" imgW="1002960" imgH="33012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844800"/>
                        <a:ext cx="1003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80381F-1CD4-4AB3-8249-3A2E3C32A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18712"/>
              </p:ext>
            </p:extLst>
          </p:nvPr>
        </p:nvGraphicFramePr>
        <p:xfrm>
          <a:off x="1900022" y="2583688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Equation" r:id="rId7" imgW="444240" imgH="838080" progId="Equation.DSMT4">
                  <p:embed/>
                </p:oleObj>
              </mc:Choice>
              <mc:Fallback>
                <p:oleObj name="Equation" r:id="rId7" imgW="44424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17D52F8-51A9-4B47-B575-67F28CE5B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0022" y="2583688"/>
                        <a:ext cx="44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AD3D29-7970-41DC-BDD3-093F8B197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50284"/>
              </p:ext>
            </p:extLst>
          </p:nvPr>
        </p:nvGraphicFramePr>
        <p:xfrm>
          <a:off x="1825589" y="3438396"/>
          <a:ext cx="498511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Equation" r:id="rId9" imgW="406080" imgH="88560" progId="Equation.DSMT4">
                  <p:embed/>
                </p:oleObj>
              </mc:Choice>
              <mc:Fallback>
                <p:oleObj name="Equation" r:id="rId9" imgW="406080" imgH="88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1C0A7E-4803-4F8C-9082-FEFC94791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5589" y="3438396"/>
                        <a:ext cx="498511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6067F25-0894-4AE6-84E4-D30799F28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52060"/>
              </p:ext>
            </p:extLst>
          </p:nvPr>
        </p:nvGraphicFramePr>
        <p:xfrm>
          <a:off x="1641439" y="188280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Equation" r:id="rId11" imgW="368280" imgH="291960" progId="Equation.DSMT4">
                  <p:embed/>
                </p:oleObj>
              </mc:Choice>
              <mc:Fallback>
                <p:oleObj name="Equation" r:id="rId11" imgW="36828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920226E-DD0B-4F09-A601-E7BD4954A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1439" y="1882805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328" indent="-338328">
              <a:buFont typeface="Courier New" pitchFamily="49" charset="0"/>
              <a:buChar char="o"/>
            </a:pPr>
            <a:r>
              <a:rPr lang="en-US" dirty="0"/>
              <a:t>Verify proportions.</a:t>
            </a:r>
          </a:p>
          <a:p>
            <a:pPr marL="338328" indent="-338328">
              <a:buFont typeface="Courier New" pitchFamily="49" charset="0"/>
              <a:buChar char="o"/>
            </a:pPr>
            <a:r>
              <a:rPr lang="en-US" dirty="0"/>
              <a:t>Solve proportions.</a:t>
            </a:r>
          </a:p>
          <a:p>
            <a:pPr marL="338328" indent="-338328">
              <a:buFont typeface="Courier New" pitchFamily="49" charset="0"/>
              <a:buChar char="o"/>
            </a:pPr>
            <a:r>
              <a:rPr lang="en-US" dirty="0"/>
              <a:t>Solve application problems using proportions.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Solve an Application Using a Proportion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8867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 algn="ctr">
              <a:lnSpc>
                <a:spcPct val="90000"/>
              </a:lnSpc>
              <a:tabLst>
                <a:tab pos="520700" algn="l"/>
              </a:tabLst>
              <a:defRPr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Procedure</a:t>
            </a:r>
          </a:p>
          <a:p>
            <a:pPr marL="568325" indent="-514350">
              <a:lnSpc>
                <a:spcPct val="90000"/>
              </a:lnSpc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Identify the unknown quantity and use a variable to represent this quantity.</a:t>
            </a:r>
          </a:p>
          <a:p>
            <a:pPr marL="568325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Set up a proportion in which the units are compared in the same order.  (Make sure that the units are labeled so they can be seen to be in the right order.)</a:t>
            </a:r>
          </a:p>
          <a:p>
            <a:pPr marL="568325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Solve the proportion.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2511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 motorcycle will travel </a:t>
            </a:r>
            <a:r>
              <a:rPr lang="en-US" sz="2800" i="0" dirty="0">
                <a:solidFill>
                  <a:srgbClr val="0000FF"/>
                </a:solidFill>
              </a:rPr>
              <a:t>352 miles </a:t>
            </a:r>
            <a:r>
              <a:rPr lang="en-US" sz="2800" i="0" dirty="0">
                <a:solidFill>
                  <a:schemeClr val="tx1"/>
                </a:solidFill>
              </a:rPr>
              <a:t>on </a:t>
            </a:r>
            <a:r>
              <a:rPr lang="en-US" sz="2800" i="0" dirty="0">
                <a:solidFill>
                  <a:srgbClr val="0000FF"/>
                </a:solidFill>
              </a:rPr>
              <a:t>11 gallons </a:t>
            </a:r>
            <a:r>
              <a:rPr lang="en-US" sz="2800" i="0" dirty="0">
                <a:solidFill>
                  <a:schemeClr val="tx1"/>
                </a:solidFill>
              </a:rPr>
              <a:t>of gas.  How many miles will this motorcycle travel on </a:t>
            </a:r>
            <a:r>
              <a:rPr lang="en-US" sz="2800" i="0" dirty="0">
                <a:solidFill>
                  <a:srgbClr val="0000FF"/>
                </a:solidFill>
              </a:rPr>
              <a:t>15 gallons </a:t>
            </a:r>
            <a:r>
              <a:rPr lang="en-US" sz="2800" i="0" dirty="0">
                <a:solidFill>
                  <a:schemeClr val="tx1"/>
                </a:solidFill>
              </a:rPr>
              <a:t>of gas?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Assign the variable:</a:t>
            </a:r>
            <a:r>
              <a:rPr lang="en-US" sz="2800" i="0" dirty="0">
                <a:solidFill>
                  <a:schemeClr val="tx1"/>
                </a:solidFill>
              </a:rPr>
              <a:t>  Let </a:t>
            </a:r>
            <a:r>
              <a:rPr lang="en-US" sz="2800" i="1" dirty="0">
                <a:solidFill>
                  <a:srgbClr val="002060"/>
                </a:solidFill>
              </a:rPr>
              <a:t>x</a:t>
            </a:r>
            <a:r>
              <a:rPr lang="en-US" sz="2800" i="0" dirty="0">
                <a:solidFill>
                  <a:srgbClr val="9900CC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= unknown number of miles.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62400" y="3908778"/>
          <a:ext cx="336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3364926" imgH="901723" progId="Equation.DSMT4">
                  <p:embed/>
                </p:oleObj>
              </mc:Choice>
              <mc:Fallback>
                <p:oleObj name="Equation" r:id="rId3" imgW="3364926" imgH="901723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08778"/>
                        <a:ext cx="3365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288280" y="5105400"/>
            <a:ext cx="34747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8080"/>
                </a:solidFill>
              </a:rPr>
              <a:t>The units are in the same order (miles to gallons) in each ratio.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119563"/>
            <a:ext cx="350570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spcAft>
                <a:spcPts val="300"/>
              </a:spcAft>
            </a:pPr>
            <a:r>
              <a:rPr lang="en-US" sz="2800" b="1" dirty="0"/>
              <a:t>Set up the proportion: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280161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Solve the proportion:</a:t>
            </a:r>
            <a:r>
              <a:rPr lang="en-US" sz="2800" b="0" dirty="0"/>
              <a:t>  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44950" y="1409700"/>
          <a:ext cx="204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2044310" imgH="292123" progId="Equation.DSMT4">
                  <p:embed/>
                </p:oleObj>
              </mc:Choice>
              <mc:Fallback>
                <p:oleObj name="Equation" r:id="rId3" imgW="2044310" imgH="292123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409700"/>
                        <a:ext cx="2044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292600" y="196850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1867406" imgH="838292" progId="Equation.DSMT4">
                  <p:embed/>
                </p:oleObj>
              </mc:Choice>
              <mc:Fallback>
                <p:oleObj name="Equation" r:id="rId5" imgW="1867406" imgH="838292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968500"/>
                        <a:ext cx="186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527550" y="31242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7" imgW="1091878" imgH="292123" progId="Equation.DSMT4">
                  <p:embed/>
                </p:oleObj>
              </mc:Choice>
              <mc:Fallback>
                <p:oleObj name="Equation" r:id="rId7" imgW="1091878" imgH="292123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124200"/>
                        <a:ext cx="1092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5486400" y="1993900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664200" y="2501900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3810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motorcycle will travel </a:t>
            </a:r>
            <a:r>
              <a:rPr lang="en-US" sz="2800" dirty="0">
                <a:solidFill>
                  <a:srgbClr val="FF0008"/>
                </a:solidFill>
              </a:rPr>
              <a:t>480 miles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15 gallons</a:t>
            </a:r>
            <a:r>
              <a:rPr lang="en-US" sz="2800" dirty="0"/>
              <a:t> of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914400"/>
            <a:ext cx="8226425" cy="192024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lnSpc>
                <a:spcPts val="4500"/>
              </a:lnSpc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An architect draws the plans for a building by using a scale of     </a:t>
            </a:r>
            <a:r>
              <a:rPr lang="en-US" sz="2800" i="0" dirty="0">
                <a:solidFill>
                  <a:srgbClr val="0000FF"/>
                </a:solidFill>
              </a:rPr>
              <a:t>inch</a:t>
            </a:r>
            <a:r>
              <a:rPr lang="en-US" sz="2800" i="0" dirty="0">
                <a:solidFill>
                  <a:schemeClr val="tx1"/>
                </a:solidFill>
              </a:rPr>
              <a:t> to represent </a:t>
            </a:r>
            <a:r>
              <a:rPr lang="en-US" sz="2800" i="0" dirty="0">
                <a:solidFill>
                  <a:srgbClr val="0000FF"/>
                </a:solidFill>
              </a:rPr>
              <a:t>10 feet</a:t>
            </a:r>
            <a:r>
              <a:rPr lang="en-US" sz="2800" i="0" dirty="0">
                <a:solidFill>
                  <a:schemeClr val="tx1"/>
                </a:solidFill>
              </a:rPr>
              <a:t>.  How many feet are represented by </a:t>
            </a:r>
            <a:r>
              <a:rPr lang="en-US" sz="2800" i="0" dirty="0">
                <a:solidFill>
                  <a:srgbClr val="0000FF"/>
                </a:solidFill>
              </a:rPr>
              <a:t>6 inches</a:t>
            </a:r>
            <a:r>
              <a:rPr lang="en-US" sz="2800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45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 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01800" y="1435443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254092" imgH="837787" progId="Equation.DSMT4">
                  <p:embed/>
                </p:oleObj>
              </mc:Choice>
              <mc:Fallback>
                <p:oleObj name="Equation" r:id="rId3" imgW="254092" imgH="837787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435443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038600" y="3745593"/>
          <a:ext cx="2692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2691941" imgH="1282585" progId="Equation.DSMT4">
                  <p:embed/>
                </p:oleObj>
              </mc:Choice>
              <mc:Fallback>
                <p:oleObj name="Equation" r:id="rId5" imgW="2691941" imgH="1282585" progId="Equation.DSMT4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45593"/>
                        <a:ext cx="26924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72878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200400"/>
            <a:ext cx="824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y</a:t>
            </a:r>
            <a:r>
              <a:rPr lang="en-US" sz="2800" dirty="0"/>
              <a:t>  = unknown number of feet.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58185"/>
            <a:ext cx="350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Set up the proportion: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5030909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For each ratio in the proportion, the units in the numerator and denominator are the same. Additionally, the numerators correspond and the denominators correspond.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51677"/>
            <a:ext cx="82264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425950" y="1295400"/>
          <a:ext cx="158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3" imgW="1587385" imgH="825110" progId="Equation.DSMT4">
                  <p:embed/>
                </p:oleObj>
              </mc:Choice>
              <mc:Fallback>
                <p:oleObj name="Equation" r:id="rId3" imgW="1587385" imgH="82511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295400"/>
                        <a:ext cx="1587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349750" y="2228850"/>
          <a:ext cx="13843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5" imgW="1384001" imgH="1650770" progId="Equation.DSMT4">
                  <p:embed/>
                </p:oleObj>
              </mc:Choice>
              <mc:Fallback>
                <p:oleObj name="Equation" r:id="rId5" imgW="1384001" imgH="165077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2228850"/>
                        <a:ext cx="13843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800600" y="4799571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7" imgW="1066524" imgH="355508" progId="Equation.DSMT4">
                  <p:embed/>
                </p:oleObj>
              </mc:Choice>
              <mc:Fallback>
                <p:oleObj name="Equation" r:id="rId7" imgW="1066524" imgH="355508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99571"/>
                        <a:ext cx="1066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7860000" flipV="1">
            <a:off x="4348343" y="3335129"/>
            <a:ext cx="64008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80400" y="2532990"/>
            <a:ext cx="721138" cy="214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00600" y="3879850"/>
          <a:ext cx="127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9" imgW="1269908" imgH="825110" progId="Equation.DSMT4">
                  <p:embed/>
                </p:oleObj>
              </mc:Choice>
              <mc:Fallback>
                <p:oleObj name="Equation" r:id="rId9" imgW="1269908" imgH="82511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79850"/>
                        <a:ext cx="1270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69900" y="5267980"/>
            <a:ext cx="684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 these plans, </a:t>
            </a:r>
            <a:r>
              <a:rPr lang="en-US" sz="2800" dirty="0">
                <a:solidFill>
                  <a:srgbClr val="0000FF"/>
                </a:solidFill>
              </a:rPr>
              <a:t>6 inches</a:t>
            </a:r>
            <a:r>
              <a:rPr lang="en-US" sz="2800" dirty="0"/>
              <a:t> represents </a:t>
            </a:r>
            <a:r>
              <a:rPr lang="en-US" sz="2800" dirty="0">
                <a:solidFill>
                  <a:srgbClr val="FF0008"/>
                </a:solidFill>
              </a:rPr>
              <a:t>120 feet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08204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tire on a car makes </a:t>
            </a:r>
            <a:r>
              <a:rPr lang="en-US" sz="2800" dirty="0">
                <a:solidFill>
                  <a:srgbClr val="0000FF"/>
                </a:solidFill>
              </a:rPr>
              <a:t>250 revolutions</a:t>
            </a:r>
            <a:r>
              <a:rPr lang="en-US" sz="2800" dirty="0"/>
              <a:t> per minute. How many revolutions will the tire make in one hour?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3666"/>
              </p:ext>
            </p:extLst>
          </p:nvPr>
        </p:nvGraphicFramePr>
        <p:xfrm>
          <a:off x="4735513" y="4662488"/>
          <a:ext cx="27320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662488"/>
                        <a:ext cx="27320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94567" y="3962400"/>
            <a:ext cx="4335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Since </a:t>
            </a:r>
            <a:r>
              <a:rPr lang="en-US" sz="2800" dirty="0">
                <a:solidFill>
                  <a:srgbClr val="0000FF"/>
                </a:solidFill>
              </a:rPr>
              <a:t>1 hr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FF0000"/>
                </a:solidFill>
              </a:rPr>
              <a:t>60 min</a:t>
            </a:r>
            <a:r>
              <a:rPr lang="en-US" sz="2800" dirty="0"/>
              <a:t>, we 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420029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2932093"/>
            <a:ext cx="824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the number of revolutions made in one hour.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936004"/>
            <a:ext cx="350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Set up the proportion: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6154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27513" y="1436687"/>
          <a:ext cx="2249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" imgW="1892185" imgH="863692" progId="Equation.DSMT4">
                  <p:embed/>
                </p:oleObj>
              </mc:Choice>
              <mc:Fallback>
                <p:oleObj name="Equation" r:id="rId3" imgW="1892185" imgH="863692" progId="Equation.DSMT4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436687"/>
                        <a:ext cx="2249487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7432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The tire will make </a:t>
            </a:r>
            <a:r>
              <a:rPr lang="en-US" sz="2800" dirty="0">
                <a:solidFill>
                  <a:srgbClr val="FF0000"/>
                </a:solidFill>
              </a:rPr>
              <a:t>15,000 revolutions</a:t>
            </a:r>
            <a:r>
              <a:rPr lang="en-US" sz="2800" dirty="0"/>
              <a:t> in one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69164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 recommended method of diluting weed killer is </a:t>
            </a:r>
            <a:r>
              <a:rPr lang="en-US" sz="2800" i="0" dirty="0">
                <a:solidFill>
                  <a:srgbClr val="0000FF"/>
                </a:solidFill>
              </a:rPr>
              <a:t>3 capfuls </a:t>
            </a:r>
            <a:r>
              <a:rPr lang="en-US" sz="2800" i="0" dirty="0">
                <a:solidFill>
                  <a:schemeClr val="tx1"/>
                </a:solidFill>
              </a:rPr>
              <a:t>of weed killer to </a:t>
            </a:r>
            <a:r>
              <a:rPr lang="en-US" sz="2800" i="0" dirty="0">
                <a:solidFill>
                  <a:srgbClr val="0000FF"/>
                </a:solidFill>
              </a:rPr>
              <a:t>2 gallons </a:t>
            </a:r>
            <a:r>
              <a:rPr lang="en-US" sz="2800" i="0" dirty="0">
                <a:solidFill>
                  <a:schemeClr val="tx1"/>
                </a:solidFill>
              </a:rPr>
              <a:t>of water.  How many capfuls of weed killer should be mixed with </a:t>
            </a:r>
            <a:r>
              <a:rPr lang="en-US" sz="2800" i="0" dirty="0">
                <a:solidFill>
                  <a:srgbClr val="0000FF"/>
                </a:solidFill>
              </a:rPr>
              <a:t>5 gallons </a:t>
            </a:r>
            <a:r>
              <a:rPr lang="en-US" sz="2800" i="0" dirty="0">
                <a:solidFill>
                  <a:schemeClr val="tx1"/>
                </a:solidFill>
              </a:rPr>
              <a:t>of water?</a:t>
            </a: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</a:t>
            </a:r>
            <a:r>
              <a:rPr lang="en-US" dirty="0">
                <a:solidFill>
                  <a:schemeClr val="accent1"/>
                </a:solidFill>
              </a:rPr>
              <a:t>letion Example 11: Application: Solving Proportions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610503"/>
              </p:ext>
            </p:extLst>
          </p:nvPr>
        </p:nvGraphicFramePr>
        <p:xfrm>
          <a:off x="4054475" y="4818063"/>
          <a:ext cx="30527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3" imgW="3085920" imgH="901440" progId="Equation.DSMT4">
                  <p:embed/>
                </p:oleObj>
              </mc:Choice>
              <mc:Fallback>
                <p:oleObj name="Equation" r:id="rId3" imgW="3085920" imgH="90144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818063"/>
                        <a:ext cx="305276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3689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3770293"/>
            <a:ext cx="8467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unknown number of capfuls of weed killer.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963180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Set up the proportion: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32156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	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Completion Example 11: Application: Solving Proportions (cont.)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34153" y="1435100"/>
          <a:ext cx="87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Equation" r:id="rId3" imgW="876369" imgH="380862" progId="Equation.DSMT4">
                  <p:embed/>
                </p:oleObj>
              </mc:Choice>
              <mc:Fallback>
                <p:oleObj name="Equation" r:id="rId3" imgW="876369" imgH="380862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153" y="1435100"/>
                        <a:ext cx="876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35000" y="4178300"/>
          <a:ext cx="134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Equation" r:id="rId5" imgW="1345970" imgH="825110" progId="Equation.DSMT4">
                  <p:embed/>
                </p:oleObj>
              </mc:Choice>
              <mc:Fallback>
                <p:oleObj name="Equation" r:id="rId5" imgW="1345970" imgH="82511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178300"/>
                        <a:ext cx="1346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588000" y="1422400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0" name="Equation" r:id="rId7" imgW="1155264" imgH="380862" progId="Equation.DSMT4">
                  <p:embed/>
                </p:oleObj>
              </mc:Choice>
              <mc:Fallback>
                <p:oleObj name="Equation" r:id="rId7" imgW="1155264" imgH="380862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1422400"/>
                        <a:ext cx="1155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59350" y="1993900"/>
          <a:ext cx="1752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Equation" r:id="rId9" imgW="1752187" imgH="825110" progId="Equation.DSMT4">
                  <p:embed/>
                </p:oleObj>
              </mc:Choice>
              <mc:Fallback>
                <p:oleObj name="Equation" r:id="rId9" imgW="1752187" imgH="82511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1993900"/>
                        <a:ext cx="17526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959350" y="297815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2" name="Equation" r:id="rId11" imgW="1117233" imgH="837787" progId="Equation.DSMT4">
                  <p:embed/>
                </p:oleObj>
              </mc:Choice>
              <mc:Fallback>
                <p:oleObj name="Equation" r:id="rId11" imgW="1117233" imgH="837787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978150"/>
                        <a:ext cx="111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00853" y="1435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253" y="1435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4100" y="25643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2585" y="25643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2957" y="35422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88576" y="2586964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28276" y="2100775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4608493"/>
            <a:ext cx="820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800" dirty="0"/>
              <a:t>_________ capfuls of weed killer should be mixed with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5 gallons </a:t>
            </a:r>
            <a:r>
              <a:rPr lang="en-US" sz="2800" dirty="0"/>
              <a:t>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13" grpId="0"/>
      <p:bldP spid="14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46304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jelly manufacturer puts </a:t>
            </a:r>
            <a:r>
              <a:rPr lang="en-US" sz="2800" dirty="0">
                <a:solidFill>
                  <a:srgbClr val="0000FF"/>
                </a:solidFill>
              </a:rPr>
              <a:t>2.5 ounces</a:t>
            </a:r>
            <a:r>
              <a:rPr lang="en-US" sz="2800" dirty="0"/>
              <a:t> of sugar into every </a:t>
            </a:r>
            <a:r>
              <a:rPr lang="en-US" sz="2800" dirty="0">
                <a:solidFill>
                  <a:srgbClr val="0000FF"/>
                </a:solidFill>
              </a:rPr>
              <a:t>6-ounce</a:t>
            </a:r>
            <a:r>
              <a:rPr lang="en-US" sz="2800" dirty="0"/>
              <a:t> jar of jelly. How many ounces of jelly can be made with </a:t>
            </a:r>
            <a:r>
              <a:rPr lang="en-US" sz="2800" dirty="0">
                <a:solidFill>
                  <a:srgbClr val="0000FF"/>
                </a:solidFill>
              </a:rPr>
              <a:t>300 ounces</a:t>
            </a:r>
            <a:r>
              <a:rPr lang="en-US" sz="2800" dirty="0"/>
              <a:t> of sugar?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</a:t>
            </a:r>
            <a:r>
              <a:rPr lang="en-US" dirty="0">
                <a:solidFill>
                  <a:schemeClr val="accent1"/>
                </a:solidFill>
              </a:rPr>
              <a:t>letion Example 12: Application: Solving Proportions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72757"/>
              </p:ext>
            </p:extLst>
          </p:nvPr>
        </p:nvGraphicFramePr>
        <p:xfrm>
          <a:off x="4057650" y="4343400"/>
          <a:ext cx="4025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Equation" r:id="rId3" imgW="4025880" imgH="901440" progId="Equation.DSMT4">
                  <p:embed/>
                </p:oleObj>
              </mc:Choice>
              <mc:Fallback>
                <p:oleObj name="Equation" r:id="rId3" imgW="4025880" imgH="901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343400"/>
                        <a:ext cx="4025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814417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451372"/>
            <a:ext cx="815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unknown amount of jelly.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507468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0"/>
              </a:spcBef>
              <a:spcAft>
                <a:spcPts val="1200"/>
              </a:spcAft>
            </a:pPr>
            <a:r>
              <a:rPr lang="en-US" sz="2800" b="1" dirty="0"/>
              <a:t>Set up the proportion: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Proportions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9169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 algn="ctr">
              <a:lnSpc>
                <a:spcPct val="90000"/>
              </a:lnSpc>
              <a:buFont typeface="Courier New" pitchFamily="49" charset="0"/>
              <a:buNone/>
              <a:tabLst>
                <a:tab pos="520700" algn="l"/>
              </a:tabLst>
              <a:defRPr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Definition</a:t>
            </a:r>
          </a:p>
          <a:p>
            <a:pPr marL="55563" indent="-1588">
              <a:lnSpc>
                <a:spcPct val="90000"/>
              </a:lnSpc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	A </a:t>
            </a:r>
            <a:r>
              <a:rPr lang="en-US" b="1" dirty="0">
                <a:solidFill>
                  <a:srgbClr val="C00000"/>
                </a:solidFill>
              </a:rPr>
              <a:t>proportion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is a statement that two ratios are equal.</a:t>
            </a:r>
          </a:p>
          <a:p>
            <a:pPr marL="55563" indent="-1588">
              <a:lnSpc>
                <a:spcPct val="90000"/>
              </a:lnSpc>
              <a:tabLst>
                <a:tab pos="520700" algn="l"/>
              </a:tabLst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In symbols,                                  is a proportion.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55563" indent="-1588">
              <a:lnSpc>
                <a:spcPct val="90000"/>
              </a:lnSpc>
              <a:spcBef>
                <a:spcPts val="1200"/>
              </a:spcBef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 proportion is true if the </a:t>
            </a:r>
            <a:r>
              <a:rPr lang="en-US" b="1" dirty="0">
                <a:solidFill>
                  <a:srgbClr val="C00000"/>
                </a:solidFill>
              </a:rPr>
              <a:t>cross products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       and       , are equal.</a:t>
            </a:r>
          </a:p>
        </p:txBody>
      </p:sp>
      <p:graphicFrame>
        <p:nvGraphicFramePr>
          <p:cNvPr id="32770" name="Object 2"/>
          <p:cNvGraphicFramePr>
            <a:graphicFrameLocks noGrp="1" noChangeAspect="1"/>
          </p:cNvGraphicFramePr>
          <p:nvPr/>
        </p:nvGraphicFramePr>
        <p:xfrm>
          <a:off x="2208213" y="2543175"/>
          <a:ext cx="266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3" imgW="2666587" imgH="837787" progId="Equation.DSMT4">
                  <p:embed/>
                </p:oleObj>
              </mc:Choice>
              <mc:Fallback>
                <p:oleObj name="Equation" r:id="rId3" imgW="2666587" imgH="837787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43175"/>
                        <a:ext cx="2667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Grp="1" noChangeAspect="1"/>
          </p:cNvGraphicFramePr>
          <p:nvPr/>
        </p:nvGraphicFramePr>
        <p:xfrm>
          <a:off x="6638472" y="3839028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5" imgW="571225" imgH="304616" progId="Equation.DSMT4">
                  <p:embed/>
                </p:oleObj>
              </mc:Choice>
              <mc:Fallback>
                <p:oleObj name="Equation" r:id="rId5" imgW="571225" imgH="304616" progId="Equation.DSMT4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472" y="3839028"/>
                        <a:ext cx="571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Grp="1" noChangeAspect="1"/>
          </p:cNvGraphicFramePr>
          <p:nvPr/>
        </p:nvGraphicFramePr>
        <p:xfrm>
          <a:off x="7819572" y="3843338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7" imgW="533216" imgH="304616" progId="Equation.DSMT4">
                  <p:embed/>
                </p:oleObj>
              </mc:Choice>
              <mc:Fallback>
                <p:oleObj name="Equation" r:id="rId7" imgW="533216" imgH="304616" progId="Equation.DSMT4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572" y="3843338"/>
                        <a:ext cx="533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24536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	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Completion Example 12: Application: Solving Proportions (cont.)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72000" y="1479550"/>
          <a:ext cx="80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Equation" r:id="rId3" imgW="799756" imgH="292123" progId="Equation.DSMT4">
                  <p:embed/>
                </p:oleObj>
              </mc:Choice>
              <mc:Fallback>
                <p:oleObj name="Equation" r:id="rId3" imgW="799756" imgH="29212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79550"/>
                        <a:ext cx="800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410200" y="146685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1" name="Equation" r:id="rId5" imgW="1155264" imgH="292123" progId="Equation.DSMT4">
                  <p:embed/>
                </p:oleObj>
              </mc:Choice>
              <mc:Fallback>
                <p:oleObj name="Equation" r:id="rId5" imgW="1155264" imgH="292123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66850"/>
                        <a:ext cx="115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198755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Equation" r:id="rId7" imgW="1930216" imgH="837787" progId="Equation.DSMT4">
                  <p:embed/>
                </p:oleObj>
              </mc:Choice>
              <mc:Fallback>
                <p:oleObj name="Equation" r:id="rId7" imgW="1930216" imgH="83778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987550"/>
                        <a:ext cx="1930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181600" y="3060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3" name="Equation" r:id="rId9" imgW="1066524" imgH="292123" progId="Equation.DSMT4">
                  <p:embed/>
                </p:oleObj>
              </mc:Choice>
              <mc:Fallback>
                <p:oleObj name="Equation" r:id="rId9" imgW="1066524" imgH="29212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60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483100" y="14859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943" y="14721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4929" y="25643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63514" y="25643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6329" y="3086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686304" y="2501900"/>
            <a:ext cx="419097" cy="313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521200" y="2010191"/>
            <a:ext cx="419097" cy="313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05400" y="36703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4" name="Equation" r:id="rId11" imgW="558555" imgH="291947" progId="Equation.DSMT4">
                  <p:embed/>
                </p:oleObj>
              </mc:Choice>
              <mc:Fallback>
                <p:oleObj name="Equation" r:id="rId11" imgW="558555" imgH="29194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70300"/>
                        <a:ext cx="558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3581400"/>
            <a:ext cx="806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300 ounces</a:t>
            </a:r>
            <a:r>
              <a:rPr lang="en-US" sz="2800" dirty="0"/>
              <a:t> of sugar will make _____ ounces of jelly.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13" grpId="0"/>
      <p:bldP spid="1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8226425" cy="45720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certain pain medicine is administered using a solution in the ratio of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 grams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pain medicine to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32 ounces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solution. A nurse is told to give a patient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10 grams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the pain medicine. Given the following proportion, how many ounces of solution should the nurse give the patient?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13: Application: Solving Proportions Written in Medical Notation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98600" y="4495800"/>
          <a:ext cx="609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Equation" r:id="rId3" imgW="6094898" imgH="355508" progId="Equation.DSMT4">
                  <p:embed/>
                </p:oleObj>
              </mc:Choice>
              <mc:Fallback>
                <p:oleObj name="Equation" r:id="rId3" imgW="6094898" imgH="35550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495800"/>
                        <a:ext cx="6096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457200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13: Application: Solving Proportions Written in Medical Notation (cont.)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65216" y="152400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3" name="Equation" r:id="rId3" imgW="1726920" imgH="291960" progId="Equation.DSMT4">
                  <p:embed/>
                </p:oleObj>
              </mc:Choice>
              <mc:Fallback>
                <p:oleObj name="Equation" r:id="rId3" imgW="1726920" imgH="29196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216" y="1524000"/>
                        <a:ext cx="172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70300" y="3975100"/>
          <a:ext cx="596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4" name="Equation" r:id="rId5" imgW="596923" imgH="825110" progId="Equation.DSMT4">
                  <p:embed/>
                </p:oleObj>
              </mc:Choice>
              <mc:Fallback>
                <p:oleObj name="Equation" r:id="rId5" imgW="596923" imgH="82511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975100"/>
                        <a:ext cx="596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2437"/>
              </p:ext>
            </p:extLst>
          </p:nvPr>
        </p:nvGraphicFramePr>
        <p:xfrm>
          <a:off x="4267200" y="3975100"/>
          <a:ext cx="87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5" name="Equation" r:id="rId7" imgW="876369" imgH="825110" progId="Equation.DSMT4">
                  <p:embed/>
                </p:oleObj>
              </mc:Choice>
              <mc:Fallback>
                <p:oleObj name="Equation" r:id="rId7" imgW="876369" imgH="82511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5100"/>
                        <a:ext cx="876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13200" y="4965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6" name="Equation" r:id="rId9" imgW="1066524" imgH="292123" progId="Equation.DSMT4">
                  <p:embed/>
                </p:oleObj>
              </mc:Choice>
              <mc:Fallback>
                <p:oleObj name="Equation" r:id="rId9" imgW="1066524" imgH="29212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4965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777175" y="4580863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0637" y="4085563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400" y="5344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nurse should give the patient </a:t>
            </a:r>
            <a:r>
              <a:rPr lang="en-US" sz="2800" dirty="0">
                <a:solidFill>
                  <a:srgbClr val="FF0000"/>
                </a:solidFill>
              </a:rPr>
              <a:t>160 ounces</a:t>
            </a:r>
            <a:r>
              <a:rPr lang="en-US" sz="2800" dirty="0"/>
              <a:t> of solution.</a:t>
            </a:r>
          </a:p>
        </p:txBody>
      </p:sp>
      <p:graphicFrame>
        <p:nvGraphicFramePr>
          <p:cNvPr id="63532" name="Object 44"/>
          <p:cNvGraphicFramePr>
            <a:graphicFrameLocks noChangeAspect="1"/>
          </p:cNvGraphicFramePr>
          <p:nvPr/>
        </p:nvGraphicFramePr>
        <p:xfrm>
          <a:off x="3818092" y="1937368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092" y="1937368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3" name="Object 45"/>
          <p:cNvGraphicFramePr>
            <a:graphicFrameLocks noChangeAspect="1"/>
          </p:cNvGraphicFramePr>
          <p:nvPr/>
        </p:nvGraphicFramePr>
        <p:xfrm>
          <a:off x="3676032" y="2939432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Equation" r:id="rId13" imgW="1726920" imgH="291960" progId="Equation.DSMT4">
                  <p:embed/>
                </p:oleObj>
              </mc:Choice>
              <mc:Fallback>
                <p:oleObj name="Equation" r:id="rId13" imgW="1726920" imgH="29196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032" y="2939432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4" name="Object 46"/>
          <p:cNvGraphicFramePr>
            <a:graphicFrameLocks noChangeAspect="1"/>
          </p:cNvGraphicFramePr>
          <p:nvPr/>
        </p:nvGraphicFramePr>
        <p:xfrm>
          <a:off x="3695700" y="3397868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Equation" r:id="rId15" imgW="1409400" imgH="291960" progId="Equation.DSMT4">
                  <p:embed/>
                </p:oleObj>
              </mc:Choice>
              <mc:Fallback>
                <p:oleObj name="Equation" r:id="rId15" imgW="1409400" imgH="2919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397868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71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Compare the cross products to determine whether each proportion is true or false.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			 </a:t>
            </a:r>
            <a:r>
              <a:rPr lang="en-US" dirty="0">
                <a:solidFill>
                  <a:schemeClr val="tx1"/>
                </a:solidFill>
              </a:rPr>
              <a:t>b. 			c.  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 eaLnBrk="1" hangingPunct="1">
              <a:spcBef>
                <a:spcPts val="15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dirty="0"/>
              <a:t>Therefore the cross products are equal and the proportion                is true.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96950" y="22669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3" imgW="1003139" imgH="837787" progId="Equation.DSMT4">
                  <p:embed/>
                </p:oleObj>
              </mc:Choice>
              <mc:Fallback>
                <p:oleObj name="Equation" r:id="rId3" imgW="1003139" imgH="837787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266950"/>
                        <a:ext cx="100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28700" y="4000500"/>
          <a:ext cx="379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Equation" r:id="rId5" imgW="3796496" imgH="304800" progId="Equation.DSMT4">
                  <p:embed/>
                </p:oleObj>
              </mc:Choice>
              <mc:Fallback>
                <p:oleObj name="Equation" r:id="rId5" imgW="3796496" imgH="304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000500"/>
                        <a:ext cx="3797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47900" y="5056188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7" imgW="990462" imgH="837787" progId="Equation.DSMT4">
                  <p:embed/>
                </p:oleObj>
              </mc:Choice>
              <mc:Fallback>
                <p:oleObj name="Equation" r:id="rId7" imgW="990462" imgH="837787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056188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38575" y="2257425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9" imgW="990462" imgH="837787" progId="Equation.DSMT4">
                  <p:embed/>
                </p:oleObj>
              </mc:Choice>
              <mc:Fallback>
                <p:oleObj name="Equation" r:id="rId9" imgW="990462" imgH="837787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257425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527800" y="2257425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Equation" r:id="rId11" imgW="1244554" imgH="837787" progId="Equation.DSMT4">
                  <p:embed/>
                </p:oleObj>
              </mc:Choice>
              <mc:Fallback>
                <p:oleObj name="Equation" r:id="rId11" imgW="1244554" imgH="837787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257425"/>
                        <a:ext cx="124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08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dirty="0"/>
              <a:t>Because the cross products are not equal (50 </a:t>
            </a:r>
            <a:r>
              <a:rPr lang="en-US" dirty="0">
                <a:latin typeface="Calibri"/>
              </a:rPr>
              <a:t>≠</a:t>
            </a:r>
            <a:r>
              <a:rPr lang="en-US" dirty="0"/>
              <a:t> 56), the proportion              is false.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3300" y="1381125"/>
          <a:ext cx="330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3" imgW="3301541" imgH="304800" progId="Equation.DSMT4">
                  <p:embed/>
                </p:oleObj>
              </mc:Choice>
              <mc:Fallback>
                <p:oleObj name="Equation" r:id="rId3" imgW="3301541" imgH="304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81125"/>
                        <a:ext cx="3302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81225" y="24384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5" imgW="990462" imgH="837787" progId="Equation.DSMT4">
                  <p:embed/>
                </p:oleObj>
              </mc:Choice>
              <mc:Fallback>
                <p:oleObj name="Equation" r:id="rId5" imgW="990462" imgH="837787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24384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741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5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500"/>
              </a:spcBef>
              <a:buFont typeface="Courier New" pitchFamily="49" charset="0"/>
              <a:buNone/>
            </a:pPr>
            <a:r>
              <a:rPr lang="en-US" b="1" dirty="0">
                <a:solidFill>
                  <a:schemeClr val="tx1"/>
                </a:solidFill>
              </a:rPr>
              <a:t>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ts val="5000"/>
              </a:lnSpc>
            </a:pPr>
            <a:r>
              <a:rPr lang="en-US" dirty="0"/>
              <a:t>Because the cross products are equal, the proportion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     is true.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6034" y="406717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3" imgW="1231877" imgH="837787" progId="Equation.DSMT4">
                  <p:embed/>
                </p:oleObj>
              </mc:Choice>
              <mc:Fallback>
                <p:oleObj name="Equation" r:id="rId3" imgW="1231877" imgH="837787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34" y="406717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243363" y="1247775"/>
          <a:ext cx="723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5" imgW="723693" imgH="812433" progId="Equation.DSMT4">
                  <p:embed/>
                </p:oleObj>
              </mc:Choice>
              <mc:Fallback>
                <p:oleObj name="Equation" r:id="rId5" imgW="723693" imgH="812433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363" y="1247775"/>
                        <a:ext cx="723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144483" y="2037670"/>
            <a:ext cx="950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58. 5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165600" y="1251203"/>
          <a:ext cx="876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7" imgW="876369" imgH="812433" progId="Equation.DSMT4">
                  <p:embed/>
                </p:oleObj>
              </mc:Choice>
              <mc:Fallback>
                <p:oleObj name="Equation" r:id="rId7" imgW="876369" imgH="812433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251203"/>
                        <a:ext cx="8763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220029" y="3032604"/>
            <a:ext cx="1070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5 8.5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266291" y="2246339"/>
          <a:ext cx="787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Equation" r:id="rId9" imgW="787078" imgH="812433" progId="Equation.DSMT4">
                  <p:embed/>
                </p:oleObj>
              </mc:Choice>
              <mc:Fallback>
                <p:oleObj name="Equation" r:id="rId9" imgW="787078" imgH="812433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291" y="2246339"/>
                        <a:ext cx="787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138714" y="1095375"/>
            <a:ext cx="747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Verifying Proportions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2784120"/>
          <a:ext cx="1600200" cy="201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320616" imgH="1663447" progId="Equation.DSMT4">
                  <p:embed/>
                </p:oleObj>
              </mc:Choice>
              <mc:Fallback>
                <p:oleObj name="Equation" r:id="rId3" imgW="1320616" imgH="1663447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84120"/>
                        <a:ext cx="1600200" cy="2016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0580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Determine whether the given proportion is true or false. (</a:t>
            </a:r>
            <a:r>
              <a:rPr lang="en-US" sz="2800" b="1" dirty="0"/>
              <a:t>Hint:</a:t>
            </a:r>
            <a:r>
              <a:rPr lang="en-US" sz="2800" dirty="0"/>
              <a:t> Change each mixed number to an improper fraction.)</a:t>
            </a:r>
            <a:endParaRPr lang="en-US" sz="2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Verifying Proportions (cont.)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430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917701" y="2806701"/>
            <a:ext cx="304800" cy="1777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362202" y="2222500"/>
            <a:ext cx="368299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09600" y="2197100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3" name="Equation" r:id="rId3" imgW="1041170" imgH="837787" progId="Equation.DSMT4">
                  <p:embed/>
                </p:oleObj>
              </mc:Choice>
              <mc:Fallback>
                <p:oleObj name="Equation" r:id="rId3" imgW="1041170" imgH="837787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97100"/>
                        <a:ext cx="1041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701800" y="2200275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name="Equation" r:id="rId5" imgW="1091878" imgH="837787" progId="Equation.DSMT4">
                  <p:embed/>
                </p:oleObj>
              </mc:Choice>
              <mc:Fallback>
                <p:oleObj name="Equation" r:id="rId5" imgW="1091878" imgH="837787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200275"/>
                        <a:ext cx="109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95600" y="2203450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" name="Equation" r:id="rId7" imgW="698339" imgH="825110" progId="Equation.DSMT4">
                  <p:embed/>
                </p:oleObj>
              </mc:Choice>
              <mc:Fallback>
                <p:oleObj name="Equation" r:id="rId7" imgW="698339" imgH="82511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3450"/>
                        <a:ext cx="69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607050" y="2177018"/>
          <a:ext cx="787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" name="Equation" r:id="rId9" imgW="787553" imgH="825607" progId="Equation.DSMT4">
                  <p:embed/>
                </p:oleObj>
              </mc:Choice>
              <mc:Fallback>
                <p:oleObj name="Equation" r:id="rId9" imgW="787553" imgH="825607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177018"/>
                        <a:ext cx="787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419850" y="2196068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Equation" r:id="rId11" imgW="1066524" imgH="825110" progId="Equation.DSMT4">
                  <p:embed/>
                </p:oleObj>
              </mc:Choice>
              <mc:Fallback>
                <p:oleObj name="Equation" r:id="rId11" imgW="1066524" imgH="82511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196068"/>
                        <a:ext cx="1066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499350" y="2202418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Equation" r:id="rId13" imgW="698339" imgH="825110" progId="Equation.DSMT4">
                  <p:embed/>
                </p:oleObj>
              </mc:Choice>
              <mc:Fallback>
                <p:oleObj name="Equation" r:id="rId13" imgW="698339" imgH="82511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202418"/>
                        <a:ext cx="69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4231204" y="2336800"/>
            <a:ext cx="73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900" y="3415605"/>
            <a:ext cx="798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the cross products are    </a:t>
            </a:r>
            <a:r>
              <a:rPr lang="en-US" sz="2800" dirty="0">
                <a:solidFill>
                  <a:srgbClr val="FF0000"/>
                </a:solidFill>
              </a:rPr>
              <a:t>equal</a:t>
            </a:r>
            <a:r>
              <a:rPr lang="en-US" sz="2800" dirty="0"/>
              <a:t>   , the proportion is   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r>
              <a:rPr lang="en-US" sz="2800" dirty="0"/>
              <a:t>   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55275" y="356131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___________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51100" y="397406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72053" y="27940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39303" y="27548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38400" y="1863725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" name="Equation" r:id="rId15" imgW="241124" imgH="203139" progId="Equation.DSMT4">
                  <p:embed/>
                </p:oleObj>
              </mc:Choice>
              <mc:Fallback>
                <p:oleObj name="Equation" r:id="rId15" imgW="241124" imgH="203139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63725"/>
                        <a:ext cx="241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Solve a Proportion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464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 algn="ctr">
              <a:lnSpc>
                <a:spcPct val="90000"/>
              </a:lnSpc>
              <a:spcAft>
                <a:spcPct val="5000"/>
              </a:spcAft>
              <a:tabLst>
                <a:tab pos="5207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Find the </a:t>
            </a:r>
            <a:r>
              <a:rPr lang="en-US" b="1" dirty="0">
                <a:solidFill>
                  <a:srgbClr val="C00000"/>
                </a:solidFill>
              </a:rPr>
              <a:t>cross products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(or </a:t>
            </a:r>
            <a:r>
              <a:rPr lang="en-US" b="1" dirty="0">
                <a:solidFill>
                  <a:srgbClr val="C00000"/>
                </a:solidFill>
              </a:rPr>
              <a:t>cross multiply</a:t>
            </a:r>
            <a:r>
              <a:rPr lang="en-US" dirty="0">
                <a:solidFill>
                  <a:srgbClr val="000000"/>
                </a:solidFill>
              </a:rPr>
              <a:t>) and then set the cross products equal to each other.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Divide both sides of the equation by the number that multiplies the variable.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Simplify.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1162</Words>
  <Application>Microsoft Office PowerPoint</Application>
  <PresentationFormat>On-screen Show (4:3)</PresentationFormat>
  <Paragraphs>177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Arial</vt:lpstr>
      <vt:lpstr>Courier New</vt:lpstr>
      <vt:lpstr>Office Theme</vt:lpstr>
      <vt:lpstr>Equation</vt:lpstr>
      <vt:lpstr>Section 1.R.4</vt:lpstr>
      <vt:lpstr>Objectives</vt:lpstr>
      <vt:lpstr>Proportions</vt:lpstr>
      <vt:lpstr> Example 1: Verifying Proportions</vt:lpstr>
      <vt:lpstr> Example 1: Verifying Proportions (cont.)</vt:lpstr>
      <vt:lpstr> Example 1: Verifying Proportions (cont.)</vt:lpstr>
      <vt:lpstr> Completion Example 2: Verifying Proportions</vt:lpstr>
      <vt:lpstr> Completion Example 2: Verifying Proportions (cont.)</vt:lpstr>
      <vt:lpstr>To Solve a Proportion</vt:lpstr>
      <vt:lpstr>Example 3: Solving Proportions</vt:lpstr>
      <vt:lpstr>Example 4: Solving Proportions</vt:lpstr>
      <vt:lpstr>Example 4: Solving Proportions (cont.)</vt:lpstr>
      <vt:lpstr>Example 4: Solving Proportions (cont.)</vt:lpstr>
      <vt:lpstr>Example 5: Solving Proportions</vt:lpstr>
      <vt:lpstr>Example 6: Solving Proportions</vt:lpstr>
      <vt:lpstr>Example 6: Solving Proportions (cont.)</vt:lpstr>
      <vt:lpstr>Completion Example 7: Solving Proportions</vt:lpstr>
      <vt:lpstr>Completion Example 7: Solving Proportions (cont.)</vt:lpstr>
      <vt:lpstr>Completion Example 7: Solving Proportions (cont.)</vt:lpstr>
      <vt:lpstr>To Solve an Application Using a Proportion</vt:lpstr>
      <vt:lpstr>Example 8: Application: Solving Proportions</vt:lpstr>
      <vt:lpstr>Example 8: Application: Solving Proportions (cont.)</vt:lpstr>
      <vt:lpstr>Example 9: Application: Solving Proportions</vt:lpstr>
      <vt:lpstr>Example 9: Application: Solving Proportions (cont.)</vt:lpstr>
      <vt:lpstr>Example 10: Application: Solving Proportions</vt:lpstr>
      <vt:lpstr>Example 10: Application: Solving Proportions (cont.)</vt:lpstr>
      <vt:lpstr>Completion Example 11: Application: Solving Proportions</vt:lpstr>
      <vt:lpstr>Completion Example 11: Application: Solving Proportions (cont.)</vt:lpstr>
      <vt:lpstr>Completion Example 12: Application: Solving Proportions</vt:lpstr>
      <vt:lpstr>Completion Example 12: Application: Solving Proportions (cont.)</vt:lpstr>
      <vt:lpstr>Example 13: Application: Solving Proportions Written in Medical Notation</vt:lpstr>
      <vt:lpstr>Example 13: Application: Solving Proportions Written in Medical Notation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 Systems</dc:creator>
  <cp:lastModifiedBy>Adam Flaherty</cp:lastModifiedBy>
  <cp:revision>191</cp:revision>
  <dcterms:created xsi:type="dcterms:W3CDTF">2013-04-26T14:43:13Z</dcterms:created>
  <dcterms:modified xsi:type="dcterms:W3CDTF">2020-05-07T17:15:15Z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2E5C29EE-1984-4376-958D-2D84D49640F9</vt:lpwstr>
  </property>
  <property fmtid="{D5CDD505-2E9C-101B-9397-08002B2CF9AE}" pid="3" name="ArticulatePath">
    <vt:lpwstr>PRC3R_1_R_3</vt:lpwstr>
  </property>
</Properties>
</file>