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1" r:id="rId13"/>
    <p:sldId id="282" r:id="rId14"/>
    <p:sldId id="283" r:id="rId15"/>
    <p:sldId id="284" r:id="rId16"/>
    <p:sldId id="279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75" r:id="rId29"/>
    <p:sldId id="276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7F7C"/>
    <a:srgbClr val="003231"/>
    <a:srgbClr val="006666"/>
    <a:srgbClr val="1F497D"/>
    <a:srgbClr val="000000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4679" autoAdjust="0"/>
  </p:normalViewPr>
  <p:slideViewPr>
    <p:cSldViewPr>
      <p:cViewPr varScale="1">
        <p:scale>
          <a:sx n="119" d="100"/>
          <a:sy n="119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9.wmf"/><Relationship Id="rId3" Type="http://schemas.openxmlformats.org/officeDocument/2006/relationships/image" Target="../media/image81.wmf"/><Relationship Id="rId7" Type="http://schemas.openxmlformats.org/officeDocument/2006/relationships/image" Target="../media/image52.wmf"/><Relationship Id="rId12" Type="http://schemas.openxmlformats.org/officeDocument/2006/relationships/image" Target="../media/image88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49.wmf"/><Relationship Id="rId11" Type="http://schemas.openxmlformats.org/officeDocument/2006/relationships/image" Target="../media/image87.wmf"/><Relationship Id="rId5" Type="http://schemas.openxmlformats.org/officeDocument/2006/relationships/image" Target="../media/image83.wmf"/><Relationship Id="rId15" Type="http://schemas.openxmlformats.org/officeDocument/2006/relationships/image" Target="../media/image91.wmf"/><Relationship Id="rId10" Type="http://schemas.openxmlformats.org/officeDocument/2006/relationships/image" Target="../media/image86.wmf"/><Relationship Id="rId4" Type="http://schemas.openxmlformats.org/officeDocument/2006/relationships/image" Target="../media/image82.wmf"/><Relationship Id="rId9" Type="http://schemas.openxmlformats.org/officeDocument/2006/relationships/image" Target="../media/image85.wmf"/><Relationship Id="rId14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3.wmf"/><Relationship Id="rId18" Type="http://schemas.openxmlformats.org/officeDocument/2006/relationships/image" Target="../media/image107.wmf"/><Relationship Id="rId3" Type="http://schemas.openxmlformats.org/officeDocument/2006/relationships/image" Target="../media/image95.wmf"/><Relationship Id="rId21" Type="http://schemas.openxmlformats.org/officeDocument/2006/relationships/image" Target="../media/image110.wmf"/><Relationship Id="rId7" Type="http://schemas.openxmlformats.org/officeDocument/2006/relationships/image" Target="../media/image97.wmf"/><Relationship Id="rId12" Type="http://schemas.openxmlformats.org/officeDocument/2006/relationships/image" Target="../media/image102.wmf"/><Relationship Id="rId17" Type="http://schemas.openxmlformats.org/officeDocument/2006/relationships/image" Target="../media/image106.wmf"/><Relationship Id="rId2" Type="http://schemas.openxmlformats.org/officeDocument/2006/relationships/image" Target="../media/image94.wmf"/><Relationship Id="rId16" Type="http://schemas.openxmlformats.org/officeDocument/2006/relationships/image" Target="../media/image105.wmf"/><Relationship Id="rId20" Type="http://schemas.openxmlformats.org/officeDocument/2006/relationships/image" Target="../media/image109.wmf"/><Relationship Id="rId1" Type="http://schemas.openxmlformats.org/officeDocument/2006/relationships/image" Target="../media/image93.wmf"/><Relationship Id="rId6" Type="http://schemas.openxmlformats.org/officeDocument/2006/relationships/image" Target="../media/image52.wmf"/><Relationship Id="rId11" Type="http://schemas.openxmlformats.org/officeDocument/2006/relationships/image" Target="../media/image101.wmf"/><Relationship Id="rId5" Type="http://schemas.openxmlformats.org/officeDocument/2006/relationships/image" Target="../media/image49.wmf"/><Relationship Id="rId15" Type="http://schemas.openxmlformats.org/officeDocument/2006/relationships/image" Target="../media/image104.wmf"/><Relationship Id="rId10" Type="http://schemas.openxmlformats.org/officeDocument/2006/relationships/image" Target="../media/image100.wmf"/><Relationship Id="rId19" Type="http://schemas.openxmlformats.org/officeDocument/2006/relationships/image" Target="../media/image108.wmf"/><Relationship Id="rId4" Type="http://schemas.openxmlformats.org/officeDocument/2006/relationships/image" Target="../media/image96.wmf"/><Relationship Id="rId9" Type="http://schemas.openxmlformats.org/officeDocument/2006/relationships/image" Target="../media/image99.wmf"/><Relationship Id="rId14" Type="http://schemas.openxmlformats.org/officeDocument/2006/relationships/image" Target="../media/image89.wmf"/><Relationship Id="rId22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4" Type="http://schemas.openxmlformats.org/officeDocument/2006/relationships/image" Target="../media/image1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1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65.wmf"/><Relationship Id="rId3" Type="http://schemas.openxmlformats.org/officeDocument/2006/relationships/image" Target="../media/image58.wmf"/><Relationship Id="rId7" Type="http://schemas.openxmlformats.org/officeDocument/2006/relationships/image" Target="../media/image61.wmf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image" Target="../media/image57.wmf"/><Relationship Id="rId16" Type="http://schemas.openxmlformats.org/officeDocument/2006/relationships/image" Target="../media/image68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67.wmf"/><Relationship Id="rId10" Type="http://schemas.openxmlformats.org/officeDocument/2006/relationships/image" Target="../media/image62.wmf"/><Relationship Id="rId4" Type="http://schemas.openxmlformats.org/officeDocument/2006/relationships/image" Target="../media/image43.wmf"/><Relationship Id="rId9" Type="http://schemas.openxmlformats.org/officeDocument/2006/relationships/image" Target="../media/image52.wmf"/><Relationship Id="rId14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7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6457-5E15-4FC0-8775-5568A1E099B0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8ADEB-44F7-4491-AC1C-C8CAAD40E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311D13F7-E188-48FE-A803-C1547E79A335}" type="slidenum">
              <a:rPr lang="en-US" sz="1200" b="0">
                <a:latin typeface="+mn-lt"/>
              </a:rPr>
              <a:pPr algn="r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8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338942" y="6005935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wmf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wmf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33" Type="http://schemas.openxmlformats.org/officeDocument/2006/relationships/image" Target="../media/image55.wmf"/><Relationship Id="rId2" Type="http://schemas.openxmlformats.org/officeDocument/2006/relationships/tags" Target="../tags/tag8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51.bin"/><Relationship Id="rId32" Type="http://schemas.openxmlformats.org/officeDocument/2006/relationships/oleObject" Target="../embeddings/oleObject55.bin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wmf"/><Relationship Id="rId31" Type="http://schemas.openxmlformats.org/officeDocument/2006/relationships/image" Target="../media/image54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2.wmf"/><Relationship Id="rId30" Type="http://schemas.openxmlformats.org/officeDocument/2006/relationships/oleObject" Target="../embeddings/oleObject54.bin"/><Relationship Id="rId8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21" Type="http://schemas.openxmlformats.org/officeDocument/2006/relationships/image" Target="../media/image52.wmf"/><Relationship Id="rId34" Type="http://schemas.openxmlformats.org/officeDocument/2006/relationships/oleObject" Target="../embeddings/oleObject71.bin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1.wmf"/><Relationship Id="rId25" Type="http://schemas.openxmlformats.org/officeDocument/2006/relationships/image" Target="../media/image63.wmf"/><Relationship Id="rId33" Type="http://schemas.openxmlformats.org/officeDocument/2006/relationships/image" Target="../media/image67.wmf"/><Relationship Id="rId2" Type="http://schemas.openxmlformats.org/officeDocument/2006/relationships/tags" Target="../tags/tag9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0.bin"/><Relationship Id="rId37" Type="http://schemas.openxmlformats.org/officeDocument/2006/relationships/image" Target="../media/image69.wmf"/><Relationship Id="rId5" Type="http://schemas.openxmlformats.org/officeDocument/2006/relationships/image" Target="../media/image56.wmf"/><Relationship Id="rId15" Type="http://schemas.openxmlformats.org/officeDocument/2006/relationships/image" Target="../media/image60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68.bin"/><Relationship Id="rId36" Type="http://schemas.openxmlformats.org/officeDocument/2006/relationships/oleObject" Target="../embeddings/oleObject72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49.wmf"/><Relationship Id="rId31" Type="http://schemas.openxmlformats.org/officeDocument/2006/relationships/image" Target="../media/image66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68.wmf"/><Relationship Id="rId8" Type="http://schemas.openxmlformats.org/officeDocument/2006/relationships/oleObject" Target="../embeddings/oleObject58.bin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77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8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83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wmf"/><Relationship Id="rId18" Type="http://schemas.openxmlformats.org/officeDocument/2006/relationships/oleObject" Target="../embeddings/oleObject91.bin"/><Relationship Id="rId26" Type="http://schemas.openxmlformats.org/officeDocument/2006/relationships/oleObject" Target="../embeddings/oleObject95.bin"/><Relationship Id="rId39" Type="http://schemas.openxmlformats.org/officeDocument/2006/relationships/image" Target="../media/image91.wmf"/><Relationship Id="rId21" Type="http://schemas.openxmlformats.org/officeDocument/2006/relationships/image" Target="../media/image85.wmf"/><Relationship Id="rId34" Type="http://schemas.openxmlformats.org/officeDocument/2006/relationships/oleObject" Target="../embeddings/oleObject101.bin"/><Relationship Id="rId42" Type="http://schemas.openxmlformats.org/officeDocument/2006/relationships/oleObject" Target="../embeddings/oleObject107.bin"/><Relationship Id="rId7" Type="http://schemas.openxmlformats.org/officeDocument/2006/relationships/image" Target="../media/image80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29" Type="http://schemas.openxmlformats.org/officeDocument/2006/relationships/oleObject" Target="../embeddings/oleObject97.bin"/><Relationship Id="rId41" Type="http://schemas.openxmlformats.org/officeDocument/2006/relationships/oleObject" Target="../embeddings/oleObject10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9.bin"/><Relationship Id="rId37" Type="http://schemas.openxmlformats.org/officeDocument/2006/relationships/image" Target="../media/image90.wmf"/><Relationship Id="rId40" Type="http://schemas.openxmlformats.org/officeDocument/2006/relationships/oleObject" Target="../embeddings/oleObject105.bin"/><Relationship Id="rId5" Type="http://schemas.openxmlformats.org/officeDocument/2006/relationships/image" Target="../media/image79.wmf"/><Relationship Id="rId15" Type="http://schemas.openxmlformats.org/officeDocument/2006/relationships/image" Target="../media/image49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96.bin"/><Relationship Id="rId36" Type="http://schemas.openxmlformats.org/officeDocument/2006/relationships/oleObject" Target="../embeddings/oleObject103.bin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84.wmf"/><Relationship Id="rId31" Type="http://schemas.openxmlformats.org/officeDocument/2006/relationships/image" Target="../media/image89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98.bin"/><Relationship Id="rId35" Type="http://schemas.openxmlformats.org/officeDocument/2006/relationships/oleObject" Target="../embeddings/oleObject102.bin"/><Relationship Id="rId43" Type="http://schemas.openxmlformats.org/officeDocument/2006/relationships/oleObject" Target="../embeddings/oleObject108.bin"/><Relationship Id="rId8" Type="http://schemas.openxmlformats.org/officeDocument/2006/relationships/oleObject" Target="../embeddings/oleObject86.bin"/><Relationship Id="rId3" Type="http://schemas.openxmlformats.org/officeDocument/2006/relationships/slideLayout" Target="../slideLayouts/slideLayout2.xml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52.wmf"/><Relationship Id="rId25" Type="http://schemas.openxmlformats.org/officeDocument/2006/relationships/image" Target="../media/image87.wmf"/><Relationship Id="rId33" Type="http://schemas.openxmlformats.org/officeDocument/2006/relationships/oleObject" Target="../embeddings/oleObject100.bin"/><Relationship Id="rId38" Type="http://schemas.openxmlformats.org/officeDocument/2006/relationships/oleObject" Target="../embeddings/oleObject10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0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wmf"/><Relationship Id="rId18" Type="http://schemas.openxmlformats.org/officeDocument/2006/relationships/oleObject" Target="../embeddings/oleObject117.bin"/><Relationship Id="rId26" Type="http://schemas.openxmlformats.org/officeDocument/2006/relationships/oleObject" Target="../embeddings/oleObject121.bin"/><Relationship Id="rId39" Type="http://schemas.openxmlformats.org/officeDocument/2006/relationships/image" Target="../media/image106.wmf"/><Relationship Id="rId21" Type="http://schemas.openxmlformats.org/officeDocument/2006/relationships/image" Target="../media/image99.wmf"/><Relationship Id="rId34" Type="http://schemas.openxmlformats.org/officeDocument/2006/relationships/oleObject" Target="../embeddings/oleObject125.bin"/><Relationship Id="rId42" Type="http://schemas.openxmlformats.org/officeDocument/2006/relationships/oleObject" Target="../embeddings/oleObject130.bin"/><Relationship Id="rId47" Type="http://schemas.openxmlformats.org/officeDocument/2006/relationships/image" Target="../media/image110.wmf"/><Relationship Id="rId7" Type="http://schemas.openxmlformats.org/officeDocument/2006/relationships/image" Target="../media/image94.wmf"/><Relationship Id="rId2" Type="http://schemas.openxmlformats.org/officeDocument/2006/relationships/tags" Target="../tags/tag14.xml"/><Relationship Id="rId16" Type="http://schemas.openxmlformats.org/officeDocument/2006/relationships/oleObject" Target="../embeddings/oleObject116.bin"/><Relationship Id="rId29" Type="http://schemas.openxmlformats.org/officeDocument/2006/relationships/image" Target="../media/image103.wmf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120.bin"/><Relationship Id="rId32" Type="http://schemas.openxmlformats.org/officeDocument/2006/relationships/oleObject" Target="../embeddings/oleObject124.bin"/><Relationship Id="rId37" Type="http://schemas.openxmlformats.org/officeDocument/2006/relationships/image" Target="../media/image105.wmf"/><Relationship Id="rId40" Type="http://schemas.openxmlformats.org/officeDocument/2006/relationships/oleObject" Target="../embeddings/oleObject129.bin"/><Relationship Id="rId45" Type="http://schemas.openxmlformats.org/officeDocument/2006/relationships/image" Target="../media/image109.wmf"/><Relationship Id="rId5" Type="http://schemas.openxmlformats.org/officeDocument/2006/relationships/image" Target="../media/image93.wmf"/><Relationship Id="rId15" Type="http://schemas.openxmlformats.org/officeDocument/2006/relationships/image" Target="../media/image52.wmf"/><Relationship Id="rId23" Type="http://schemas.openxmlformats.org/officeDocument/2006/relationships/image" Target="../media/image100.wmf"/><Relationship Id="rId28" Type="http://schemas.openxmlformats.org/officeDocument/2006/relationships/oleObject" Target="../embeddings/oleObject122.bin"/><Relationship Id="rId36" Type="http://schemas.openxmlformats.org/officeDocument/2006/relationships/oleObject" Target="../embeddings/oleObject127.bin"/><Relationship Id="rId49" Type="http://schemas.openxmlformats.org/officeDocument/2006/relationships/image" Target="../media/image111.wmf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98.wmf"/><Relationship Id="rId31" Type="http://schemas.openxmlformats.org/officeDocument/2006/relationships/image" Target="../media/image89.wmf"/><Relationship Id="rId44" Type="http://schemas.openxmlformats.org/officeDocument/2006/relationships/oleObject" Target="../embeddings/oleObject131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19.bin"/><Relationship Id="rId27" Type="http://schemas.openxmlformats.org/officeDocument/2006/relationships/image" Target="../media/image102.wmf"/><Relationship Id="rId30" Type="http://schemas.openxmlformats.org/officeDocument/2006/relationships/oleObject" Target="../embeddings/oleObject123.bin"/><Relationship Id="rId35" Type="http://schemas.openxmlformats.org/officeDocument/2006/relationships/oleObject" Target="../embeddings/oleObject126.bin"/><Relationship Id="rId43" Type="http://schemas.openxmlformats.org/officeDocument/2006/relationships/image" Target="../media/image108.wmf"/><Relationship Id="rId48" Type="http://schemas.openxmlformats.org/officeDocument/2006/relationships/oleObject" Target="../embeddings/oleObject133.bin"/><Relationship Id="rId8" Type="http://schemas.openxmlformats.org/officeDocument/2006/relationships/oleObject" Target="../embeddings/oleObject112.bin"/><Relationship Id="rId3" Type="http://schemas.openxmlformats.org/officeDocument/2006/relationships/slideLayout" Target="../slideLayouts/slideLayout2.xml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97.wmf"/><Relationship Id="rId25" Type="http://schemas.openxmlformats.org/officeDocument/2006/relationships/image" Target="../media/image101.wmf"/><Relationship Id="rId33" Type="http://schemas.openxmlformats.org/officeDocument/2006/relationships/image" Target="../media/image104.wmf"/><Relationship Id="rId38" Type="http://schemas.openxmlformats.org/officeDocument/2006/relationships/oleObject" Target="../embeddings/oleObject128.bin"/><Relationship Id="rId46" Type="http://schemas.openxmlformats.org/officeDocument/2006/relationships/oleObject" Target="../embeddings/oleObject132.bin"/><Relationship Id="rId20" Type="http://schemas.openxmlformats.org/officeDocument/2006/relationships/oleObject" Target="../embeddings/oleObject118.bin"/><Relationship Id="rId41" Type="http://schemas.openxmlformats.org/officeDocument/2006/relationships/image" Target="../media/image107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3.w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1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6.wm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1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23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45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4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6.wmf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2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0.wmf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32.wmf"/><Relationship Id="rId5" Type="http://schemas.openxmlformats.org/officeDocument/2006/relationships/image" Target="../media/image129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3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7.bin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6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55.bin"/><Relationship Id="rId9" Type="http://schemas.openxmlformats.org/officeDocument/2006/relationships/oleObject" Target="../embeddings/oleObject15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16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140.wmf"/><Relationship Id="rId2" Type="http://schemas.openxmlformats.org/officeDocument/2006/relationships/tags" Target="../tags/tag22.xml"/><Relationship Id="rId16" Type="http://schemas.openxmlformats.org/officeDocument/2006/relationships/oleObject" Target="../embeddings/oleObject16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37.wmf"/><Relationship Id="rId5" Type="http://schemas.openxmlformats.org/officeDocument/2006/relationships/image" Target="../media/image134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62.bin"/><Relationship Id="rId19" Type="http://schemas.openxmlformats.org/officeDocument/2006/relationships/image" Target="../media/image141.w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6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3.wmf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68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67.bin"/><Relationship Id="rId9" Type="http://schemas.openxmlformats.org/officeDocument/2006/relationships/image" Target="../media/image1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1.R.5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Decimals, Fractions, and </a:t>
            </a:r>
            <a:r>
              <a:rPr lang="en-US" b="1" i="1" dirty="0" err="1">
                <a:solidFill>
                  <a:srgbClr val="1F497D"/>
                </a:solidFill>
              </a:rPr>
              <a:t>Percents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hangingPunct="1">
              <a:buFont typeface="+mj-lt"/>
              <a:buAutoNum type="alphaLcPeriod" startAt="4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 startAt="4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 startAt="4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Changing </a:t>
            </a:r>
            <a:r>
              <a:rPr lang="en-US" sz="3200" dirty="0" err="1">
                <a:solidFill>
                  <a:schemeClr val="accent1"/>
                </a:solidFill>
              </a:rPr>
              <a:t>Percents</a:t>
            </a:r>
            <a:r>
              <a:rPr lang="en-US" sz="3200" dirty="0">
                <a:solidFill>
                  <a:schemeClr val="accent1"/>
                </a:solidFill>
              </a:rPr>
              <a:t> to Decimal Numbers (cont.)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028700" y="1400175"/>
          <a:ext cx="800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4" imgW="799920" imgH="304560" progId="Equation.DSMT4">
                  <p:embed/>
                </p:oleObj>
              </mc:Choice>
              <mc:Fallback>
                <p:oleObj name="Equation" r:id="rId4" imgW="79992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400175"/>
                        <a:ext cx="800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905000" y="14478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6" imgW="914400" imgH="292100" progId="Equation.DSMT4">
                  <p:embed/>
                </p:oleObj>
              </mc:Choice>
              <mc:Fallback>
                <p:oleObj name="Equation" r:id="rId6" imgW="9144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627964"/>
              </p:ext>
            </p:extLst>
          </p:nvPr>
        </p:nvGraphicFramePr>
        <p:xfrm>
          <a:off x="1041400" y="2409825"/>
          <a:ext cx="90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8" imgW="901440" imgH="304560" progId="Equation.DSMT4">
                  <p:embed/>
                </p:oleObj>
              </mc:Choice>
              <mc:Fallback>
                <p:oleObj name="Equation" r:id="rId8" imgW="90144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409825"/>
                        <a:ext cx="901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248207"/>
              </p:ext>
            </p:extLst>
          </p:nvPr>
        </p:nvGraphicFramePr>
        <p:xfrm>
          <a:off x="1961791" y="2422525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10" imgW="1269449" imgH="291973" progId="Equation.DSMT4">
                  <p:embed/>
                </p:oleObj>
              </mc:Choice>
              <mc:Fallback>
                <p:oleObj name="Equation" r:id="rId10" imgW="1269449" imgH="291973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791" y="2422525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718560" y="2333625"/>
            <a:ext cx="4892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Note that when moving the decimal point two places to the left, two zeros were added as placeholders.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Relationships Between Decimal Numbers and Percents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19472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 algn="ctr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533400" indent="-533400" algn="just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A decimal number that is</a:t>
            </a:r>
          </a:p>
          <a:p>
            <a:pPr marL="533400" indent="-533400" algn="just">
              <a:lnSpc>
                <a:spcPct val="20000"/>
              </a:lnSpc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</a:rPr>
              <a:t> less than 0.01 is less than 1%.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</a:rPr>
              <a:t> between 0.01 and 0.10 is between 1% and 10%.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</a:rPr>
              <a:t> between 0.10 and 1.00 is between 10% and 100%.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</a:rPr>
              <a:t>more than 1 is more than 100%.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325880"/>
            <a:ext cx="8229600" cy="196977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Change the fraction to a decimal number.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(Divide the numerator by the denominator.)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Change the decimal number to a percent. 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To Change a Fraction to a Percent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Changing Fractions to Percents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70104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     to a percent.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4" imgW="451710" imgH="652471" progId="Equation.DSMT4">
                  <p:embed/>
                </p:oleObj>
              </mc:Choice>
              <mc:Fallback>
                <p:oleObj name="Equation" r:id="rId4" imgW="451710" imgH="652471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730992" y="1254456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6" imgW="266584" imgH="837836" progId="Equation.DSMT4">
                  <p:embed/>
                </p:oleObj>
              </mc:Choice>
              <mc:Fallback>
                <p:oleObj name="Equation" r:id="rId6" imgW="266584" imgH="837836" progId="Equation.DSMT4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992" y="1254456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438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7940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Note that </a:t>
            </a:r>
            <a:r>
              <a:rPr lang="en-US" sz="2800" dirty="0">
                <a:solidFill>
                  <a:srgbClr val="000099"/>
                </a:solidFill>
              </a:rPr>
              <a:t>8</a:t>
            </a:r>
            <a:r>
              <a:rPr lang="en-US" sz="2800" dirty="0"/>
              <a:t> is not a factor of </a:t>
            </a:r>
            <a:r>
              <a:rPr lang="en-US" sz="2800" dirty="0">
                <a:solidFill>
                  <a:srgbClr val="1F497D"/>
                </a:solidFill>
              </a:rPr>
              <a:t>100,</a:t>
            </a:r>
            <a:r>
              <a:rPr lang="en-US" sz="2800" dirty="0"/>
              <a:t> so we divide using long division (or using a calculator). 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Changing Fractions to Percents (cont.)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08200" y="1516743"/>
          <a:ext cx="118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4" imgW="1180588" imgH="571252" progId="Equation.DSMT4">
                  <p:embed/>
                </p:oleObj>
              </mc:Choice>
              <mc:Fallback>
                <p:oleObj name="Equation" r:id="rId4" imgW="1180588" imgH="571252" progId="Equation.DSMT4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1516743"/>
                        <a:ext cx="118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121564" y="4863882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6" imgW="266400" imgH="838080" progId="Equation.DSMT4">
                  <p:embed/>
                </p:oleObj>
              </mc:Choice>
              <mc:Fallback>
                <p:oleObj name="Equation" r:id="rId6" imgW="266400" imgH="838080" progId="Equation.DSMT4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564" y="4863882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114800" y="1574800"/>
            <a:ext cx="3758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This can be done with a calculator.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3048000"/>
            <a:ext cx="4371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Now change </a:t>
            </a:r>
            <a:r>
              <a:rPr lang="en-US" sz="2800" dirty="0">
                <a:solidFill>
                  <a:srgbClr val="0000FF"/>
                </a:solidFill>
              </a:rPr>
              <a:t>0.625</a:t>
            </a:r>
            <a:r>
              <a:rPr lang="en-US" sz="2800" dirty="0"/>
              <a:t> to a percent. Move the decimal point two places to the right</a:t>
            </a:r>
          </a:p>
          <a:p>
            <a:r>
              <a:rPr lang="en-US" sz="2800" dirty="0"/>
              <a:t>and write the % sign.</a:t>
            </a:r>
            <a:endParaRPr lang="en-US" sz="2800" dirty="0">
              <a:solidFill>
                <a:srgbClr val="007F7C"/>
              </a:solidFill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035300" y="44196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8" imgW="215713" imgH="291847" progId="Equation.DSMT4">
                  <p:embed/>
                </p:oleObj>
              </mc:Choice>
              <mc:Fallback>
                <p:oleObj name="Equation" r:id="rId8" imgW="215713" imgH="291847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4196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656609" y="38989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10" imgW="583920" imgH="406080" progId="Equation.DSMT4">
                  <p:embed/>
                </p:oleObj>
              </mc:Choice>
              <mc:Fallback>
                <p:oleObj name="Equation" r:id="rId10" imgW="583920" imgH="40608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609" y="38989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857500" y="349758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2" imgW="393529" imgH="291973" progId="Equation.DSMT4">
                  <p:embed/>
                </p:oleObj>
              </mc:Choice>
              <mc:Fallback>
                <p:oleObj name="Equation" r:id="rId12" imgW="393529" imgH="291973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49758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514600" y="29718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14" imgW="583920" imgH="406080" progId="Equation.DSMT4">
                  <p:embed/>
                </p:oleObj>
              </mc:Choice>
              <mc:Fallback>
                <p:oleObj name="Equation" r:id="rId14" imgW="583920" imgH="40608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9718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705100" y="25755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57556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209800" y="2057400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18" imgW="685800" imgH="406080" progId="Equation.DSMT4">
                  <p:embed/>
                </p:oleObj>
              </mc:Choice>
              <mc:Fallback>
                <p:oleObj name="Equation" r:id="rId18" imgW="685800" imgH="406080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425700" y="12319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20" imgW="215713" imgH="291847" progId="Equation.DSMT4">
                  <p:embed/>
                </p:oleObj>
              </mc:Choice>
              <mc:Fallback>
                <p:oleObj name="Equation" r:id="rId20" imgW="215713" imgH="291847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2319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5429250" y="5143282"/>
          <a:ext cx="105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22" imgW="1054100" imgH="292100" progId="Equation.DSMT4">
                  <p:embed/>
                </p:oleObj>
              </mc:Choice>
              <mc:Fallback>
                <p:oleObj name="Equation" r:id="rId22" imgW="1054100" imgH="29210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5143282"/>
                        <a:ext cx="105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565900" y="5136932"/>
          <a:ext cx="1130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24" imgW="1129810" imgH="304668" progId="Equation.DSMT4">
                  <p:embed/>
                </p:oleObj>
              </mc:Choice>
              <mc:Fallback>
                <p:oleObj name="Equation" r:id="rId24" imgW="1129810" imgH="304668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5136932"/>
                        <a:ext cx="1130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2616200" y="13970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26" imgW="101512" imgH="101512" progId="Equation.DSMT4">
                  <p:embed/>
                </p:oleObj>
              </mc:Choice>
              <mc:Fallback>
                <p:oleObj name="Equation" r:id="rId26" imgW="101512" imgH="101512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970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2705100" y="12319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28" imgW="203112" imgH="291973" progId="Equation.DSMT4">
                  <p:embed/>
                </p:oleObj>
              </mc:Choice>
              <mc:Fallback>
                <p:oleObj name="Equation" r:id="rId28" imgW="203112" imgH="291973" progId="Equation.DSMT4">
                  <p:embed/>
                  <p:pic>
                    <p:nvPicPr>
                      <p:cNvPr id="2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2319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2908300" y="12319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30" imgW="190500" imgH="279400" progId="Equation.DSMT4">
                  <p:embed/>
                </p:oleObj>
              </mc:Choice>
              <mc:Fallback>
                <p:oleObj name="Equation" r:id="rId30" imgW="190500" imgH="279400" progId="Equation.DSMT4">
                  <p:embed/>
                  <p:pic>
                    <p:nvPicPr>
                      <p:cNvPr id="20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2319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3060700" y="12319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32" imgW="203112" imgH="291973" progId="Equation.DSMT4">
                  <p:embed/>
                </p:oleObj>
              </mc:Choice>
              <mc:Fallback>
                <p:oleObj name="Equation" r:id="rId32" imgW="203112" imgH="291973" progId="Equation.DSMT4">
                  <p:embed/>
                  <p:pic>
                    <p:nvPicPr>
                      <p:cNvPr id="20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2319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5: Changing Fractions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       to a percent.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720850" y="1143000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4" imgW="406080" imgH="825480" progId="Equation.DSMT4">
                  <p:embed/>
                </p:oleObj>
              </mc:Choice>
              <mc:Fallback>
                <p:oleObj name="Equation" r:id="rId4" imgW="406080" imgH="82548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143000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2025650" y="2711450"/>
          <a:ext cx="1346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6" imgW="1346040" imgH="583920" progId="Equation.DSMT4">
                  <p:embed/>
                </p:oleObj>
              </mc:Choice>
              <mc:Fallback>
                <p:oleObj name="Equation" r:id="rId6" imgW="1346040" imgH="583920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711450"/>
                        <a:ext cx="13462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549275" y="28321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8" imgW="1002960" imgH="304560" progId="Equation.DSMT4">
                  <p:embed/>
                </p:oleObj>
              </mc:Choice>
              <mc:Fallback>
                <p:oleObj name="Equation" r:id="rId8" imgW="1002960" imgH="304560" progId="Equation.DSMT4">
                  <p:embed/>
                  <p:pic>
                    <p:nvPicPr>
                      <p:cNvPr id="309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8321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187700" y="4603173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10" imgW="215713" imgH="291847" progId="Equation.DSMT4">
                  <p:embed/>
                </p:oleObj>
              </mc:Choice>
              <mc:Fallback>
                <p:oleObj name="Equation" r:id="rId10" imgW="215713" imgH="291847" progId="Equation.DSMT4">
                  <p:embed/>
                  <p:pic>
                    <p:nvPicPr>
                      <p:cNvPr id="30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4603173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0" name="Object 28"/>
          <p:cNvGraphicFramePr>
            <a:graphicFrameLocks noChangeAspect="1"/>
          </p:cNvGraphicFramePr>
          <p:nvPr/>
        </p:nvGraphicFramePr>
        <p:xfrm>
          <a:off x="2527300" y="4178300"/>
          <a:ext cx="86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12" imgW="863280" imgH="406080" progId="Equation.DSMT4">
                  <p:embed/>
                </p:oleObj>
              </mc:Choice>
              <mc:Fallback>
                <p:oleObj name="Equation" r:id="rId12" imgW="863280" imgH="406080" progId="Equation.DSMT4">
                  <p:embed/>
                  <p:pic>
                    <p:nvPicPr>
                      <p:cNvPr id="310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178300"/>
                        <a:ext cx="86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2743200" y="37719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14" imgW="647640" imgH="291960" progId="Equation.DSMT4">
                  <p:embed/>
                </p:oleObj>
              </mc:Choice>
              <mc:Fallback>
                <p:oleObj name="Equation" r:id="rId14" imgW="647640" imgH="291960" progId="Equation.DSMT4">
                  <p:embed/>
                  <p:pic>
                    <p:nvPicPr>
                      <p:cNvPr id="31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719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2306782" y="3263900"/>
          <a:ext cx="86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16" imgW="863280" imgH="406080" progId="Equation.DSMT4">
                  <p:embed/>
                </p:oleObj>
              </mc:Choice>
              <mc:Fallback>
                <p:oleObj name="Equation" r:id="rId16" imgW="863280" imgH="406080" progId="Equation.DSMT4">
                  <p:embed/>
                  <p:pic>
                    <p:nvPicPr>
                      <p:cNvPr id="31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782" y="3263900"/>
                        <a:ext cx="86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673350" y="24384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18" imgW="215713" imgH="291847" progId="Equation.DSMT4">
                  <p:embed/>
                </p:oleObj>
              </mc:Choice>
              <mc:Fallback>
                <p:oleObj name="Equation" r:id="rId18" imgW="215713" imgH="291847" progId="Equation.DSMT4">
                  <p:embed/>
                  <p:pic>
                    <p:nvPicPr>
                      <p:cNvPr id="31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4384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2863850" y="26035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20" imgW="101512" imgH="101512" progId="Equation.DSMT4">
                  <p:embed/>
                </p:oleObj>
              </mc:Choice>
              <mc:Fallback>
                <p:oleObj name="Equation" r:id="rId20" imgW="101512" imgH="101512" progId="Equation.DSMT4">
                  <p:embed/>
                  <p:pic>
                    <p:nvPicPr>
                      <p:cNvPr id="310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6035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2952750" y="24384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22" imgW="203040" imgH="291960" progId="Equation.DSMT4">
                  <p:embed/>
                </p:oleObj>
              </mc:Choice>
              <mc:Fallback>
                <p:oleObj name="Equation" r:id="rId22" imgW="203040" imgH="291960" progId="Equation.DSMT4">
                  <p:embed/>
                  <p:pic>
                    <p:nvPicPr>
                      <p:cNvPr id="310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4384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3149600" y="24320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24" imgW="203040" imgH="291960" progId="Equation.DSMT4">
                  <p:embed/>
                </p:oleObj>
              </mc:Choice>
              <mc:Fallback>
                <p:oleObj name="Equation" r:id="rId24" imgW="203040" imgH="291960" progId="Equation.DSMT4">
                  <p:embed/>
                  <p:pic>
                    <p:nvPicPr>
                      <p:cNvPr id="310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4320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4572000" y="23622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26" imgW="1257120" imgH="838080" progId="Equation.DSMT4">
                  <p:embed/>
                </p:oleObj>
              </mc:Choice>
              <mc:Fallback>
                <p:oleObj name="Equation" r:id="rId26" imgW="1257120" imgH="838080" progId="Equation.DSMT4">
                  <p:embed/>
                  <p:pic>
                    <p:nvPicPr>
                      <p:cNvPr id="310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5857009" y="2641600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28" imgW="876240" imgH="291960" progId="Equation.DSMT4">
                  <p:embed/>
                </p:oleObj>
              </mc:Choice>
              <mc:Fallback>
                <p:oleObj name="Equation" r:id="rId28" imgW="876240" imgH="291960" progId="Equation.DSMT4">
                  <p:embed/>
                  <p:pic>
                    <p:nvPicPr>
                      <p:cNvPr id="310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009" y="2641600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6809509" y="2635250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30" imgW="952200" imgH="304560" progId="Equation.DSMT4">
                  <p:embed/>
                </p:oleObj>
              </mc:Choice>
              <mc:Fallback>
                <p:oleObj name="Equation" r:id="rId30" imgW="952200" imgH="304560" progId="Equation.DSMT4">
                  <p:embed/>
                  <p:pic>
                    <p:nvPicPr>
                      <p:cNvPr id="31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09" y="2635250"/>
                        <a:ext cx="952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475018" y="3352800"/>
            <a:ext cx="4059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Or, we can note that </a:t>
            </a:r>
            <a:r>
              <a:rPr lang="en-US" sz="2800" dirty="0">
                <a:solidFill>
                  <a:srgbClr val="0000FF"/>
                </a:solidFill>
              </a:rPr>
              <a:t>20</a:t>
            </a:r>
            <a:r>
              <a:rPr lang="en-US" sz="2800" dirty="0"/>
              <a:t> is a factor of 100 and write</a:t>
            </a:r>
          </a:p>
        </p:txBody>
      </p:sp>
      <p:graphicFrame>
        <p:nvGraphicFramePr>
          <p:cNvPr id="26" name="Object 36"/>
          <p:cNvGraphicFramePr>
            <a:graphicFrameLocks noChangeAspect="1"/>
          </p:cNvGraphicFramePr>
          <p:nvPr/>
        </p:nvGraphicFramePr>
        <p:xfrm>
          <a:off x="4540250" y="448945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32" imgW="1625400" imgH="838080" progId="Equation.DSMT4">
                  <p:embed/>
                </p:oleObj>
              </mc:Choice>
              <mc:Fallback>
                <p:oleObj name="Equation" r:id="rId32" imgW="1625400" imgH="838080" progId="Equation.DSMT4">
                  <p:embed/>
                  <p:pic>
                    <p:nvPicPr>
                      <p:cNvPr id="2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4489450"/>
                        <a:ext cx="162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7"/>
          <p:cNvGraphicFramePr>
            <a:graphicFrameLocks noChangeAspect="1"/>
          </p:cNvGraphicFramePr>
          <p:nvPr/>
        </p:nvGraphicFramePr>
        <p:xfrm>
          <a:off x="6210300" y="4495800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34" imgW="876240" imgH="838080" progId="Equation.DSMT4">
                  <p:embed/>
                </p:oleObj>
              </mc:Choice>
              <mc:Fallback>
                <p:oleObj name="Equation" r:id="rId34" imgW="876240" imgH="838080" progId="Equation.DSMT4">
                  <p:embed/>
                  <p:pic>
                    <p:nvPicPr>
                      <p:cNvPr id="2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4495800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8"/>
          <p:cNvGraphicFramePr>
            <a:graphicFrameLocks noChangeAspect="1"/>
          </p:cNvGraphicFramePr>
          <p:nvPr/>
        </p:nvGraphicFramePr>
        <p:xfrm>
          <a:off x="7142018" y="47625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36" imgW="990360" imgH="304560" progId="Equation.DSMT4">
                  <p:embed/>
                </p:oleObj>
              </mc:Choice>
              <mc:Fallback>
                <p:oleObj name="Equation" r:id="rId36" imgW="990360" imgH="304560" progId="Equation.DSMT4">
                  <p:embed/>
                  <p:pic>
                    <p:nvPicPr>
                      <p:cNvPr id="2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018" y="4762500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0" y="19354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6: Changing Mixed Numbers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153160"/>
            <a:ext cx="8229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"/>
              </a:lnSpc>
              <a:buFont typeface="Courier New" pitchFamily="49" charset="0"/>
              <a:buNone/>
              <a:tabLst>
                <a:tab pos="17145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  <a:tabLst>
                <a:tab pos="17145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      to a</a:t>
            </a:r>
            <a:r>
              <a:rPr lang="en-US" dirty="0">
                <a:solidFill>
                  <a:schemeClr val="tx1"/>
                </a:solidFill>
              </a:rPr>
              <a:t> percent.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76400" y="11430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4" imgW="444307" imgH="825142" progId="Equation.DSMT4">
                  <p:embed/>
                </p:oleObj>
              </mc:Choice>
              <mc:Fallback>
                <p:oleObj name="Equation" r:id="rId4" imgW="444307" imgH="825142" progId="Equation.DSMT4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3157682" y="41148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6" imgW="444307" imgH="825142" progId="Equation.DSMT4">
                  <p:embed/>
                </p:oleObj>
              </mc:Choice>
              <mc:Fallback>
                <p:oleObj name="Equation" r:id="rId6" imgW="444307" imgH="825142" progId="Equation.DSMT4">
                  <p:embed/>
                  <p:pic>
                    <p:nvPicPr>
                      <p:cNvPr id="286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682" y="41148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656013" y="43815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8" imgW="914400" imgH="291960" progId="Equation.DSMT4">
                  <p:embed/>
                </p:oleObj>
              </mc:Choice>
              <mc:Fallback>
                <p:oleObj name="Equation" r:id="rId8" imgW="914400" imgH="291960" progId="Equation.DSMT4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438150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4635500" y="4375150"/>
          <a:ext cx="1079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10" imgW="1079280" imgH="304560" progId="Equation.DSMT4">
                  <p:embed/>
                </p:oleObj>
              </mc:Choice>
              <mc:Fallback>
                <p:oleObj name="Equation" r:id="rId10" imgW="1079280" imgH="304560" progId="Equation.DSMT4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375150"/>
                        <a:ext cx="1079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2057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2522682"/>
            <a:ext cx="8153400" cy="1309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Change       to decimal form, then change the decimal number to a percent as follows.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676400" y="25146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12" imgW="444307" imgH="825142" progId="Equation.DSMT4">
                  <p:embed/>
                </p:oleObj>
              </mc:Choice>
              <mc:Fallback>
                <p:oleObj name="Equation" r:id="rId12" imgW="444307" imgH="825142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Completion Example 7: Changing Mixed Numbers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153160"/>
            <a:ext cx="8229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"/>
              </a:lnSpc>
              <a:buFont typeface="Courier New" pitchFamily="49" charset="0"/>
              <a:buNone/>
              <a:tabLst>
                <a:tab pos="17145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  <a:tabLst>
                <a:tab pos="17145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      to a</a:t>
            </a:r>
            <a:r>
              <a:rPr lang="en-US" dirty="0">
                <a:solidFill>
                  <a:schemeClr val="tx1"/>
                </a:solidFill>
              </a:rPr>
              <a:t> percent.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89100" y="11430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4" imgW="419040" imgH="825480" progId="Equation.DSMT4">
                  <p:embed/>
                </p:oleObj>
              </mc:Choice>
              <mc:Fallback>
                <p:oleObj name="Equation" r:id="rId4" imgW="419040" imgH="825480" progId="Equation.DSMT4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1430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3170238" y="51181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6" imgW="419040" imgH="825480" progId="Equation.DSMT4">
                  <p:embed/>
                </p:oleObj>
              </mc:Choice>
              <mc:Fallback>
                <p:oleObj name="Equation" r:id="rId6" imgW="419040" imgH="825480" progId="Equation.DSMT4">
                  <p:embed/>
                  <p:pic>
                    <p:nvPicPr>
                      <p:cNvPr id="286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51181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626427" y="5382491"/>
          <a:ext cx="77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8" imgW="774360" imgH="317160" progId="Equation.DSMT4">
                  <p:embed/>
                </p:oleObj>
              </mc:Choice>
              <mc:Fallback>
                <p:oleObj name="Equation" r:id="rId8" imgW="774360" imgH="317160" progId="Equation.DSMT4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427" y="5382491"/>
                        <a:ext cx="774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4445722" y="5346700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10" imgW="1091880" imgH="368280" progId="Equation.DSMT4">
                  <p:embed/>
                </p:oleObj>
              </mc:Choice>
              <mc:Fallback>
                <p:oleObj name="Equation" r:id="rId10" imgW="1091880" imgH="368280" progId="Equation.DSMT4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722" y="5346700"/>
                        <a:ext cx="109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2057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2522682"/>
            <a:ext cx="81534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Since       is larger than 1, the percent will be more than 100%.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384300" y="25146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12" imgW="419040" imgH="825480" progId="Equation.DSMT4">
                  <p:embed/>
                </p:oleObj>
              </mc:Choice>
              <mc:Fallback>
                <p:oleObj name="Equation" r:id="rId12" imgW="419040" imgH="825480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5146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3872805"/>
            <a:ext cx="81534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Change       to decimal form, then change the decimal number to a percent.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683327" y="3878118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14" imgW="419040" imgH="825480" progId="Equation.DSMT4">
                  <p:embed/>
                </p:oleObj>
              </mc:Choice>
              <mc:Fallback>
                <p:oleObj name="Equation" r:id="rId14" imgW="419040" imgH="82548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27" y="3878118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8: Changing Fractions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087582"/>
            <a:ext cx="82296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i="0" dirty="0">
                <a:solidFill>
                  <a:schemeClr val="tx1"/>
                </a:solidFill>
              </a:rPr>
              <a:t>Change    to a percent </a:t>
            </a:r>
            <a:r>
              <a:rPr lang="en-US" dirty="0"/>
              <a:t>(rounded to the nearest tenth of a percent)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76400" y="109474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4" imgW="215640" imgH="825480" progId="Equation.DSMT4">
                  <p:embed/>
                </p:oleObj>
              </mc:Choice>
              <mc:Fallback>
                <p:oleObj name="Equation" r:id="rId4" imgW="215640" imgH="82548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9474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4800600" y="241761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6" imgW="1511280" imgH="583920" progId="Equation.DSMT4">
                  <p:embed/>
                </p:oleObj>
              </mc:Choice>
              <mc:Fallback>
                <p:oleObj name="Equation" r:id="rId6" imgW="1511280" imgH="583920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17618"/>
                        <a:ext cx="1511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6134100" y="569468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8" imgW="190440" imgH="279360" progId="Equation.DSMT4">
                  <p:embed/>
                </p:oleObj>
              </mc:Choice>
              <mc:Fallback>
                <p:oleObj name="Equation" r:id="rId8" imgW="190440" imgH="279360" progId="Equation.DSMT4">
                  <p:embed/>
                  <p:pic>
                    <p:nvPicPr>
                      <p:cNvPr id="30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69468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5406159" y="34336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10" imgW="431640" imgH="291960" progId="Equation.DSMT4">
                  <p:embed/>
                </p:oleObj>
              </mc:Choice>
              <mc:Fallback>
                <p:oleObj name="Equation" r:id="rId10" imgW="431640" imgH="291960" progId="Equation.DSMT4">
                  <p:embed/>
                  <p:pic>
                    <p:nvPicPr>
                      <p:cNvPr id="31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159" y="34336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4883150" y="2970068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12" imgW="711000" imgH="406080" progId="Equation.DSMT4">
                  <p:embed/>
                </p:oleObj>
              </mc:Choice>
              <mc:Fallback>
                <p:oleObj name="Equation" r:id="rId12" imgW="711000" imgH="406080" progId="Equation.DSMT4">
                  <p:embed/>
                  <p:pic>
                    <p:nvPicPr>
                      <p:cNvPr id="31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970068"/>
                        <a:ext cx="71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5090968" y="214456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14" imgW="215713" imgH="291847" progId="Equation.DSMT4">
                  <p:embed/>
                </p:oleObj>
              </mc:Choice>
              <mc:Fallback>
                <p:oleObj name="Equation" r:id="rId14" imgW="215713" imgH="291847" progId="Equation.DSMT4">
                  <p:embed/>
                  <p:pic>
                    <p:nvPicPr>
                      <p:cNvPr id="31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968" y="214456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5281468" y="2309668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16" imgW="101512" imgH="101512" progId="Equation.DSMT4">
                  <p:embed/>
                </p:oleObj>
              </mc:Choice>
              <mc:Fallback>
                <p:oleObj name="Equation" r:id="rId16" imgW="101512" imgH="101512" progId="Equation.DSMT4">
                  <p:embed/>
                  <p:pic>
                    <p:nvPicPr>
                      <p:cNvPr id="310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468" y="2309668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5370368" y="214456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18" imgW="203040" imgH="291960" progId="Equation.DSMT4">
                  <p:embed/>
                </p:oleObj>
              </mc:Choice>
              <mc:Fallback>
                <p:oleObj name="Equation" r:id="rId18" imgW="203040" imgH="291960" progId="Equation.DSMT4">
                  <p:embed/>
                  <p:pic>
                    <p:nvPicPr>
                      <p:cNvPr id="310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368" y="214456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5598391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20" imgW="203040" imgH="291960" progId="Equation.DSMT4">
                  <p:embed/>
                </p:oleObj>
              </mc:Choice>
              <mc:Fallback>
                <p:oleObj name="Equation" r:id="rId20" imgW="203040" imgH="291960" progId="Equation.DSMT4">
                  <p:embed/>
                  <p:pic>
                    <p:nvPicPr>
                      <p:cNvPr id="310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391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862013" y="5105400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22" imgW="1079280" imgH="838080" progId="Equation.DSMT4">
                  <p:embed/>
                </p:oleObj>
              </mc:Choice>
              <mc:Fallback>
                <p:oleObj name="Equation" r:id="rId22" imgW="1079280" imgH="838080" progId="Equation.DSMT4">
                  <p:embed/>
                  <p:pic>
                    <p:nvPicPr>
                      <p:cNvPr id="310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5105400"/>
                        <a:ext cx="107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1990725" y="53848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24" imgW="1091880" imgH="291960" progId="Equation.DSMT4">
                  <p:embed/>
                </p:oleObj>
              </mc:Choice>
              <mc:Fallback>
                <p:oleObj name="Equation" r:id="rId24" imgW="1091880" imgH="291960" progId="Equation.DSMT4">
                  <p:embed/>
                  <p:pic>
                    <p:nvPicPr>
                      <p:cNvPr id="310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538480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3111500" y="5378450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Equation" r:id="rId26" imgW="1244520" imgH="304560" progId="Equation.DSMT4">
                  <p:embed/>
                </p:oleObj>
              </mc:Choice>
              <mc:Fallback>
                <p:oleObj name="Equation" r:id="rId26" imgW="1244520" imgH="304560" progId="Equation.DSMT4">
                  <p:embed/>
                  <p:pic>
                    <p:nvPicPr>
                      <p:cNvPr id="31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378450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1" y="2895600"/>
            <a:ext cx="4073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Divide. To find the solution to the nearest tenth of a percent, we must round the decimal quotient to the nearest thousandth.</a:t>
            </a:r>
          </a:p>
        </p:txBody>
      </p:sp>
      <p:graphicFrame>
        <p:nvGraphicFramePr>
          <p:cNvPr id="23" name="Object 34"/>
          <p:cNvGraphicFramePr>
            <a:graphicFrameLocks noChangeAspect="1"/>
          </p:cNvGraphicFramePr>
          <p:nvPr/>
        </p:nvGraphicFramePr>
        <p:xfrm>
          <a:off x="5847196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28" imgW="203040" imgH="291960" progId="Equation.DSMT4">
                  <p:embed/>
                </p:oleObj>
              </mc:Choice>
              <mc:Fallback>
                <p:oleObj name="Equation" r:id="rId28" imgW="203040" imgH="291960" progId="Equation.DSMT4">
                  <p:embed/>
                  <p:pic>
                    <p:nvPicPr>
                      <p:cNvPr id="2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196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6082723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29" imgW="203040" imgH="291960" progId="Equation.DSMT4">
                  <p:embed/>
                </p:oleObj>
              </mc:Choice>
              <mc:Fallback>
                <p:oleObj name="Equation" r:id="rId29" imgW="203040" imgH="291960" progId="Equation.DSMT4">
                  <p:embed/>
                  <p:pic>
                    <p:nvPicPr>
                      <p:cNvPr id="2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723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4"/>
          <p:cNvGraphicFramePr>
            <a:graphicFrameLocks noChangeAspect="1"/>
          </p:cNvGraphicFramePr>
          <p:nvPr/>
        </p:nvGraphicFramePr>
        <p:xfrm>
          <a:off x="6317096" y="2193636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30" imgW="228600" imgH="203040" progId="Equation.DSMT4">
                  <p:embed/>
                </p:oleObj>
              </mc:Choice>
              <mc:Fallback>
                <p:oleObj name="Equation" r:id="rId30" imgW="228600" imgH="203040" progId="Equation.DSMT4">
                  <p:embed/>
                  <p:pic>
                    <p:nvPicPr>
                      <p:cNvPr id="29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096" y="2193636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4"/>
          <p:cNvGraphicFramePr>
            <a:graphicFrameLocks noChangeAspect="1"/>
          </p:cNvGraphicFramePr>
          <p:nvPr/>
        </p:nvGraphicFramePr>
        <p:xfrm>
          <a:off x="6840105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32" imgW="203040" imgH="291960" progId="Equation.DSMT4">
                  <p:embed/>
                </p:oleObj>
              </mc:Choice>
              <mc:Fallback>
                <p:oleObj name="Equation" r:id="rId32" imgW="203040" imgH="291960" progId="Equation.DSMT4">
                  <p:embed/>
                  <p:pic>
                    <p:nvPicPr>
                      <p:cNvPr id="3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105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6558396" y="213821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33" imgW="215713" imgH="291847" progId="Equation.DSMT4">
                  <p:embed/>
                </p:oleObj>
              </mc:Choice>
              <mc:Fallback>
                <p:oleObj name="Equation" r:id="rId33" imgW="215713" imgH="291847" progId="Equation.DSMT4">
                  <p:embed/>
                  <p:pic>
                    <p:nvPicPr>
                      <p:cNvPr id="3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396" y="213821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6753514" y="2301009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34" imgW="101512" imgH="101512" progId="Equation.DSMT4">
                  <p:embed/>
                </p:oleObj>
              </mc:Choice>
              <mc:Fallback>
                <p:oleObj name="Equation" r:id="rId34" imgW="101512" imgH="101512" progId="Equation.DSMT4">
                  <p:embed/>
                  <p:pic>
                    <p:nvPicPr>
                      <p:cNvPr id="3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514" y="2301009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038687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35" imgW="203040" imgH="291960" progId="Equation.DSMT4">
                  <p:embed/>
                </p:oleObj>
              </mc:Choice>
              <mc:Fallback>
                <p:oleObj name="Equation" r:id="rId35" imgW="203040" imgH="29196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687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236114" y="213821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36" imgW="203040" imgH="279360" progId="Equation.DSMT4">
                  <p:embed/>
                </p:oleObj>
              </mc:Choice>
              <mc:Fallback>
                <p:oleObj name="Equation" r:id="rId36" imgW="203040" imgH="2793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114" y="2138218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5217968" y="3729874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38" imgW="634680" imgH="406080" progId="Equation.DSMT4">
                  <p:embed/>
                </p:oleObj>
              </mc:Choice>
              <mc:Fallback>
                <p:oleObj name="Equation" r:id="rId38" imgW="634680" imgH="406080" progId="Equation.DSMT4">
                  <p:embed/>
                  <p:pic>
                    <p:nvPicPr>
                      <p:cNvPr id="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968" y="3729874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5664200" y="42083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40" imgW="431640" imgH="291960" progId="Equation.DSMT4">
                  <p:embed/>
                </p:oleObj>
              </mc:Choice>
              <mc:Fallback>
                <p:oleObj name="Equation" r:id="rId40" imgW="431640" imgH="291960" progId="Equation.DSMT4">
                  <p:embed/>
                  <p:pic>
                    <p:nvPicPr>
                      <p:cNvPr id="2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2083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5461000" y="451681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41" imgW="634680" imgH="406080" progId="Equation.DSMT4">
                  <p:embed/>
                </p:oleObj>
              </mc:Choice>
              <mc:Fallback>
                <p:oleObj name="Equation" r:id="rId41" imgW="634680" imgH="406080" progId="Equation.DSMT4">
                  <p:embed/>
                  <p:pic>
                    <p:nvPicPr>
                      <p:cNvPr id="2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51681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/>
        </p:nvGraphicFramePr>
        <p:xfrm>
          <a:off x="5892800" y="49703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42" imgW="431640" imgH="291960" progId="Equation.DSMT4">
                  <p:embed/>
                </p:oleObj>
              </mc:Choice>
              <mc:Fallback>
                <p:oleObj name="Equation" r:id="rId42" imgW="431640" imgH="291960" progId="Equation.DSMT4">
                  <p:embed/>
                  <p:pic>
                    <p:nvPicPr>
                      <p:cNvPr id="3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9703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/>
        </p:nvGraphicFramePr>
        <p:xfrm>
          <a:off x="5689600" y="5275118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43" imgW="634680" imgH="406080" progId="Equation.DSMT4">
                  <p:embed/>
                </p:oleObj>
              </mc:Choice>
              <mc:Fallback>
                <p:oleObj name="Equation" r:id="rId43" imgW="634680" imgH="406080" progId="Equation.DSMT4">
                  <p:embed/>
                  <p:pic>
                    <p:nvPicPr>
                      <p:cNvPr id="3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275118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7467600" y="205740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To the nearest thousandth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Application: Changing Fractions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Percents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087582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During the years 1921 to 2012, the Los Angeles Dodgers baseball team played in 18 World Series Championships and won 6 of them. What percent of these championships did the Dodgers win (rounded to the nearest tenth of a percent)?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3949005"/>
            <a:ext cx="8077199" cy="195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The percent won can be found by changing the fraction      to decimal form and then changing the decimal number to a percent.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347035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1708727" y="4564063"/>
          <a:ext cx="393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4" imgW="393480" imgH="825480" progId="Equation.DSMT4">
                  <p:embed/>
                </p:oleObj>
              </mc:Choice>
              <mc:Fallback>
                <p:oleObj name="Equation" r:id="rId4" imgW="393480" imgH="825480" progId="Equation.DSMT4">
                  <p:embed/>
                  <p:pic>
                    <p:nvPicPr>
                      <p:cNvPr id="512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27" y="4564063"/>
                        <a:ext cx="393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Understand percents.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decimal numbers to percents.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percents to decimal numbers.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Change fractions to </a:t>
            </a:r>
            <a:r>
              <a:rPr lang="en-US" dirty="0" err="1">
                <a:solidFill>
                  <a:schemeClr val="tx1"/>
                </a:solidFill>
              </a:rPr>
              <a:t>percents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Change </a:t>
            </a:r>
            <a:r>
              <a:rPr lang="en-US" dirty="0" err="1">
                <a:solidFill>
                  <a:schemeClr val="tx1"/>
                </a:solidFill>
              </a:rPr>
              <a:t>percents</a:t>
            </a:r>
            <a:r>
              <a:rPr lang="en-US" dirty="0">
                <a:solidFill>
                  <a:schemeClr val="tx1"/>
                </a:solidFill>
              </a:rPr>
              <a:t> to fractions.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endParaRPr lang="en-US" i="0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Courier New" pitchFamily="49" charset="0"/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Application: Changing Fractions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Percents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1946564" y="1574800"/>
          <a:ext cx="1689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4" imgW="1688760" imgH="583920" progId="Equation.DSMT4">
                  <p:embed/>
                </p:oleObj>
              </mc:Choice>
              <mc:Fallback>
                <p:oleObj name="Equation" r:id="rId4" imgW="1688760" imgH="583920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564" y="1574800"/>
                        <a:ext cx="16891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378200" y="484606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6" imgW="203040" imgH="291960" progId="Equation.DSMT4">
                  <p:embed/>
                </p:oleObj>
              </mc:Choice>
              <mc:Fallback>
                <p:oleObj name="Equation" r:id="rId6" imgW="203040" imgH="291960" progId="Equation.DSMT4">
                  <p:embed/>
                  <p:pic>
                    <p:nvPicPr>
                      <p:cNvPr id="30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846061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2690524" y="261158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8" imgW="444240" imgH="291960" progId="Equation.DSMT4">
                  <p:embed/>
                </p:oleObj>
              </mc:Choice>
              <mc:Fallback>
                <p:oleObj name="Equation" r:id="rId8" imgW="444240" imgH="291960" progId="Equation.DSMT4">
                  <p:embed/>
                  <p:pic>
                    <p:nvPicPr>
                      <p:cNvPr id="31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524" y="2611582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2254250" y="2127250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Equation" r:id="rId10" imgW="634680" imgH="406080" progId="Equation.DSMT4">
                  <p:embed/>
                </p:oleObj>
              </mc:Choice>
              <mc:Fallback>
                <p:oleObj name="Equation" r:id="rId10" imgW="634680" imgH="406080" progId="Equation.DSMT4">
                  <p:embed/>
                  <p:pic>
                    <p:nvPicPr>
                      <p:cNvPr id="31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27250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423968" y="130175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Equation" r:id="rId12" imgW="215713" imgH="291847" progId="Equation.DSMT4">
                  <p:embed/>
                </p:oleObj>
              </mc:Choice>
              <mc:Fallback>
                <p:oleObj name="Equation" r:id="rId12" imgW="215713" imgH="291847" progId="Equation.DSMT4">
                  <p:embed/>
                  <p:pic>
                    <p:nvPicPr>
                      <p:cNvPr id="31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968" y="130175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2614468" y="146685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14" imgW="101512" imgH="101512" progId="Equation.DSMT4">
                  <p:embed/>
                </p:oleObj>
              </mc:Choice>
              <mc:Fallback>
                <p:oleObj name="Equation" r:id="rId14" imgW="101512" imgH="101512" progId="Equation.DSMT4">
                  <p:embed/>
                  <p:pic>
                    <p:nvPicPr>
                      <p:cNvPr id="310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468" y="146685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2709863" y="13017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Equation" r:id="rId16" imgW="190440" imgH="291960" progId="Equation.DSMT4">
                  <p:embed/>
                </p:oleObj>
              </mc:Choice>
              <mc:Fallback>
                <p:oleObj name="Equation" r:id="rId16" imgW="190440" imgH="291960" progId="Equation.DSMT4">
                  <p:embed/>
                  <p:pic>
                    <p:nvPicPr>
                      <p:cNvPr id="310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3017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2938463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18" imgW="190440" imgH="291960" progId="Equation.DSMT4">
                  <p:embed/>
                </p:oleObj>
              </mc:Choice>
              <mc:Fallback>
                <p:oleObj name="Equation" r:id="rId18" imgW="190440" imgH="291960" progId="Equation.DSMT4">
                  <p:embed/>
                  <p:pic>
                    <p:nvPicPr>
                      <p:cNvPr id="310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4341813" y="41910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20" imgW="1257120" imgH="838080" progId="Equation.DSMT4">
                  <p:embed/>
                </p:oleObj>
              </mc:Choice>
              <mc:Fallback>
                <p:oleObj name="Equation" r:id="rId20" imgW="1257120" imgH="838080" progId="Equation.DSMT4">
                  <p:embed/>
                  <p:pic>
                    <p:nvPicPr>
                      <p:cNvPr id="310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1910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5658427" y="44704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22" imgW="1091880" imgH="291960" progId="Equation.DSMT4">
                  <p:embed/>
                </p:oleObj>
              </mc:Choice>
              <mc:Fallback>
                <p:oleObj name="Equation" r:id="rId22" imgW="1091880" imgH="291960" progId="Equation.DSMT4">
                  <p:embed/>
                  <p:pic>
                    <p:nvPicPr>
                      <p:cNvPr id="310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427" y="447040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6801427" y="4464050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24" imgW="1244520" imgH="304560" progId="Equation.DSMT4">
                  <p:embed/>
                </p:oleObj>
              </mc:Choice>
              <mc:Fallback>
                <p:oleObj name="Equation" r:id="rId24" imgW="1244520" imgH="304560" progId="Equation.DSMT4">
                  <p:embed/>
                  <p:pic>
                    <p:nvPicPr>
                      <p:cNvPr id="31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427" y="4464050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4"/>
          <p:cNvGraphicFramePr>
            <a:graphicFrameLocks noChangeAspect="1"/>
          </p:cNvGraphicFramePr>
          <p:nvPr/>
        </p:nvGraphicFramePr>
        <p:xfrm>
          <a:off x="3186113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26" imgW="190440" imgH="291960" progId="Equation.DSMT4">
                  <p:embed/>
                </p:oleObj>
              </mc:Choice>
              <mc:Fallback>
                <p:oleObj name="Equation" r:id="rId26" imgW="190440" imgH="291960" progId="Equation.DSMT4">
                  <p:embed/>
                  <p:pic>
                    <p:nvPicPr>
                      <p:cNvPr id="2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3422650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28" imgW="190440" imgH="291960" progId="Equation.DSMT4">
                  <p:embed/>
                </p:oleObj>
              </mc:Choice>
              <mc:Fallback>
                <p:oleObj name="Equation" r:id="rId28" imgW="190440" imgH="291960" progId="Equation.DSMT4">
                  <p:embed/>
                  <p:pic>
                    <p:nvPicPr>
                      <p:cNvPr id="2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4"/>
          <p:cNvGraphicFramePr>
            <a:graphicFrameLocks noChangeAspect="1"/>
          </p:cNvGraphicFramePr>
          <p:nvPr/>
        </p:nvGraphicFramePr>
        <p:xfrm>
          <a:off x="3650096" y="1350818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30" imgW="228600" imgH="203040" progId="Equation.DSMT4">
                  <p:embed/>
                </p:oleObj>
              </mc:Choice>
              <mc:Fallback>
                <p:oleObj name="Equation" r:id="rId30" imgW="228600" imgH="203040" progId="Equation.DSMT4">
                  <p:embed/>
                  <p:pic>
                    <p:nvPicPr>
                      <p:cNvPr id="29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096" y="1350818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4"/>
          <p:cNvGraphicFramePr>
            <a:graphicFrameLocks noChangeAspect="1"/>
          </p:cNvGraphicFramePr>
          <p:nvPr/>
        </p:nvGraphicFramePr>
        <p:xfrm>
          <a:off x="4179888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32" imgW="190440" imgH="291960" progId="Equation.DSMT4">
                  <p:embed/>
                </p:oleObj>
              </mc:Choice>
              <mc:Fallback>
                <p:oleObj name="Equation" r:id="rId32" imgW="190440" imgH="291960" progId="Equation.DSMT4">
                  <p:embed/>
                  <p:pic>
                    <p:nvPicPr>
                      <p:cNvPr id="3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3891396" y="13081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34" imgW="215713" imgH="291847" progId="Equation.DSMT4">
                  <p:embed/>
                </p:oleObj>
              </mc:Choice>
              <mc:Fallback>
                <p:oleObj name="Equation" r:id="rId34" imgW="215713" imgH="291847" progId="Equation.DSMT4">
                  <p:embed/>
                  <p:pic>
                    <p:nvPicPr>
                      <p:cNvPr id="3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396" y="13081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4086514" y="1458191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35" imgW="101512" imgH="101512" progId="Equation.DSMT4">
                  <p:embed/>
                </p:oleObj>
              </mc:Choice>
              <mc:Fallback>
                <p:oleObj name="Equation" r:id="rId35" imgW="101512" imgH="101512" progId="Equation.DSMT4">
                  <p:embed/>
                  <p:pic>
                    <p:nvPicPr>
                      <p:cNvPr id="3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514" y="1458191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378325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36" imgW="190440" imgH="291960" progId="Equation.DSMT4">
                  <p:embed/>
                </p:oleObj>
              </mc:Choice>
              <mc:Fallback>
                <p:oleObj name="Equation" r:id="rId36" imgW="190440" imgH="29196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575175" y="13017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38" imgW="190440" imgH="291960" progId="Equation.DSMT4">
                  <p:embed/>
                </p:oleObj>
              </mc:Choice>
              <mc:Fallback>
                <p:oleObj name="Equation" r:id="rId38" imgW="190440" imgH="2919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13017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2499013" y="290137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40" imgW="634680" imgH="406080" progId="Equation.DSMT4">
                  <p:embed/>
                </p:oleObj>
              </mc:Choice>
              <mc:Fallback>
                <p:oleObj name="Equation" r:id="rId40" imgW="634680" imgH="406080" progId="Equation.DSMT4">
                  <p:embed/>
                  <p:pic>
                    <p:nvPicPr>
                      <p:cNvPr id="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013" y="290137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2908300" y="3338946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42" imgW="444240" imgH="291960" progId="Equation.DSMT4">
                  <p:embed/>
                </p:oleObj>
              </mc:Choice>
              <mc:Fallback>
                <p:oleObj name="Equation" r:id="rId42" imgW="444240" imgH="291960" progId="Equation.DSMT4">
                  <p:embed/>
                  <p:pic>
                    <p:nvPicPr>
                      <p:cNvPr id="2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338946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2717800" y="3613728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44" imgW="634680" imgH="406080" progId="Equation.DSMT4">
                  <p:embed/>
                </p:oleObj>
              </mc:Choice>
              <mc:Fallback>
                <p:oleObj name="Equation" r:id="rId44" imgW="634680" imgH="406080" progId="Equation.DSMT4">
                  <p:embed/>
                  <p:pic>
                    <p:nvPicPr>
                      <p:cNvPr id="2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613728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/>
        </p:nvGraphicFramePr>
        <p:xfrm>
          <a:off x="3136900" y="4069773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46" imgW="444240" imgH="291960" progId="Equation.DSMT4">
                  <p:embed/>
                </p:oleObj>
              </mc:Choice>
              <mc:Fallback>
                <p:oleObj name="Equation" r:id="rId46" imgW="444240" imgH="291960" progId="Equation.DSMT4">
                  <p:embed/>
                  <p:pic>
                    <p:nvPicPr>
                      <p:cNvPr id="3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069773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/>
        </p:nvGraphicFramePr>
        <p:xfrm>
          <a:off x="2946400" y="437457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48" imgW="634680" imgH="406080" progId="Equation.DSMT4">
                  <p:embed/>
                </p:oleObj>
              </mc:Choice>
              <mc:Fallback>
                <p:oleObj name="Equation" r:id="rId48" imgW="634680" imgH="406080" progId="Equation.DSMT4">
                  <p:embed/>
                  <p:pic>
                    <p:nvPicPr>
                      <p:cNvPr id="3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37457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876800" y="12192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To the nearest thousandth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0382" y="5344180"/>
            <a:ext cx="7391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Dodgers won </a:t>
            </a:r>
            <a:r>
              <a:rPr lang="en-US" sz="2800" dirty="0">
                <a:solidFill>
                  <a:srgbClr val="FF0000"/>
                </a:solidFill>
              </a:rPr>
              <a:t>33.3%</a:t>
            </a:r>
            <a:r>
              <a:rPr lang="en-US" sz="2800" dirty="0"/>
              <a:t> of these championships.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325880"/>
            <a:ext cx="8229600" cy="196977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Write the percent as a fraction with 100 as the 	   denominator and delete the % sign.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0000"/>
                </a:solidFill>
              </a:rPr>
              <a:t>Reduce the fraction, if possible. 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Change a Percent to a Fraction or a Mixed Number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10: Changing Percents to Fractions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731818" y="3086100"/>
          <a:ext cx="635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4" imgW="634680" imgH="304560" progId="Equation.DSMT4">
                  <p:embed/>
                </p:oleObj>
              </mc:Choice>
              <mc:Fallback>
                <p:oleObj name="Equation" r:id="rId4" imgW="634680" imgH="30456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818" y="3086100"/>
                        <a:ext cx="635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413000" y="2825750"/>
          <a:ext cx="1930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6" imgW="1930320" imgH="825480" progId="Equation.DSMT4">
                  <p:embed/>
                </p:oleObj>
              </mc:Choice>
              <mc:Fallback>
                <p:oleObj name="Equation" r:id="rId6" imgW="1930320" imgH="82548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25750"/>
                        <a:ext cx="1930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387850" y="2825750"/>
          <a:ext cx="508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8" imgW="507960" imgH="825480" progId="Equation.DSMT4">
                  <p:embed/>
                </p:oleObj>
              </mc:Choice>
              <mc:Fallback>
                <p:oleObj name="Equation" r:id="rId8" imgW="507960" imgH="82548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2825750"/>
                        <a:ext cx="508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3896591" y="28401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896591" y="3332017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1229380"/>
            <a:ext cx="7263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Change </a:t>
            </a:r>
            <a:r>
              <a:rPr lang="en-US" sz="2800" dirty="0">
                <a:solidFill>
                  <a:srgbClr val="0000FF"/>
                </a:solidFill>
              </a:rPr>
              <a:t>60%</a:t>
            </a:r>
            <a:r>
              <a:rPr lang="en-US" sz="2800" dirty="0"/>
              <a:t> to a fraction and reduce, if possible.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9812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11: Changing Percents to Mixed Numbers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478973" y="3086100"/>
          <a:ext cx="800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4" imgW="799920" imgH="304560" progId="Equation.DSMT4">
                  <p:embed/>
                </p:oleObj>
              </mc:Choice>
              <mc:Fallback>
                <p:oleObj name="Equation" r:id="rId4" imgW="799920" imgH="30456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973" y="3086100"/>
                        <a:ext cx="800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330450" y="2825750"/>
          <a:ext cx="209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6" imgW="2095200" imgH="825480" progId="Equation.DSMT4">
                  <p:embed/>
                </p:oleObj>
              </mc:Choice>
              <mc:Fallback>
                <p:oleObj name="Equation" r:id="rId6" imgW="2095200" imgH="82548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825750"/>
                        <a:ext cx="2095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257800" y="2825750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8" imgW="863280" imgH="825480" progId="Equation.DSMT4">
                  <p:embed/>
                </p:oleObj>
              </mc:Choice>
              <mc:Fallback>
                <p:oleObj name="Equation" r:id="rId8" imgW="863280" imgH="82548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25750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4017818" y="28401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007427" y="3328555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12293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Change </a:t>
            </a:r>
            <a:r>
              <a:rPr lang="en-US" sz="2800" dirty="0">
                <a:solidFill>
                  <a:srgbClr val="0000FF"/>
                </a:solidFill>
              </a:rPr>
              <a:t>130%</a:t>
            </a:r>
            <a:r>
              <a:rPr lang="en-US" sz="2800" dirty="0"/>
              <a:t> to a mixed number and reduce, if possible.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9812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08500" y="2821709"/>
          <a:ext cx="67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10" imgW="672840" imgH="825480" progId="Equation.DSMT4">
                  <p:embed/>
                </p:oleObj>
              </mc:Choice>
              <mc:Fallback>
                <p:oleObj name="Equation" r:id="rId10" imgW="672840" imgH="825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821709"/>
                        <a:ext cx="673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80160"/>
            <a:ext cx="8229600" cy="426578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</a:t>
            </a: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The fractions    and     are often confused with the </a:t>
            </a:r>
          </a:p>
          <a:p>
            <a:pPr marL="533400" indent="-533400" algn="just">
              <a:lnSpc>
                <a:spcPct val="4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>
              <a:lnSpc>
                <a:spcPct val="4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percents        and          The differences can be clarified </a:t>
            </a:r>
          </a:p>
          <a:p>
            <a:pPr marL="533400" indent="-533400" algn="just"/>
            <a:endParaRPr lang="en-US" sz="15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by using decimal numbers.</a:t>
            </a:r>
          </a:p>
          <a:p>
            <a:pPr marL="533400" indent="-533400"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PERCENT 		DECIMAL NUMBER	FRACTION</a:t>
            </a:r>
            <a:r>
              <a:rPr lang="en-US" sz="2800" dirty="0"/>
              <a:t> </a:t>
            </a:r>
          </a:p>
          <a:p>
            <a:pPr marL="533400" indent="-533400" algn="just">
              <a:lnSpc>
                <a:spcPct val="175000"/>
              </a:lnSpc>
            </a:pPr>
            <a:r>
              <a:rPr lang="en-US" sz="2800" dirty="0"/>
              <a:t>				        </a:t>
            </a:r>
            <a:r>
              <a:rPr lang="en-US" sz="2800" dirty="0">
                <a:solidFill>
                  <a:srgbClr val="000000"/>
                </a:solidFill>
              </a:rPr>
              <a:t>0.0025</a:t>
            </a:r>
            <a:r>
              <a:rPr lang="en-US" sz="2800" dirty="0"/>
              <a:t>               </a:t>
            </a: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463800" y="1571625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4" imgW="241300" imgH="825500" progId="Equation.DSMT4">
                  <p:embed/>
                </p:oleObj>
              </mc:Choice>
              <mc:Fallback>
                <p:oleObj name="Equation" r:id="rId4" imgW="241300" imgH="825500" progId="Equation.DSMT4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571625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365500" y="156845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6" imgW="215806" imgH="825142" progId="Equation.DSMT4">
                  <p:embed/>
                </p:oleObj>
              </mc:Choice>
              <mc:Fallback>
                <p:oleObj name="Equation" r:id="rId6" imgW="215806" imgH="825142" progId="Equation.DSMT4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156845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866900" y="2387600"/>
          <a:ext cx="520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8" imgW="520700" imgH="825500" progId="Equation.DSMT4">
                  <p:embed/>
                </p:oleObj>
              </mc:Choice>
              <mc:Fallback>
                <p:oleObj name="Equation" r:id="rId8" imgW="520700" imgH="825500" progId="Equation.DSMT4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387600"/>
                        <a:ext cx="520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048000" y="23876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10" imgW="583947" imgH="812447" progId="Equation.DSMT4">
                  <p:embed/>
                </p:oleObj>
              </mc:Choice>
              <mc:Fallback>
                <p:oleObj name="Equation" r:id="rId10" imgW="583947" imgH="812447" progId="Equation.DSMT4">
                  <p:embed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876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685800" y="4322762"/>
          <a:ext cx="2070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12" imgW="2070100" imgH="825500" progId="Equation.DSMT4">
                  <p:embed/>
                </p:oleObj>
              </mc:Choice>
              <mc:Fallback>
                <p:oleObj name="Equation" r:id="rId12" imgW="2070100" imgH="825500" progId="Equation.DSMT4">
                  <p:embed/>
                  <p:pic>
                    <p:nvPicPr>
                      <p:cNvPr id="58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22762"/>
                        <a:ext cx="2070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7327900" y="4248150"/>
          <a:ext cx="59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14" imgW="596900" imgH="838200" progId="Equation.DSMT4">
                  <p:embed/>
                </p:oleObj>
              </mc:Choice>
              <mc:Fallback>
                <p:oleObj name="Equation" r:id="rId14" imgW="596900" imgH="838200" progId="Equation.DSMT4">
                  <p:embed/>
                  <p:pic>
                    <p:nvPicPr>
                      <p:cNvPr id="58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4248150"/>
                        <a:ext cx="59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431502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 (cont.)</a:t>
            </a:r>
          </a:p>
          <a:p>
            <a:pPr marL="533400" indent="-533400"/>
            <a:r>
              <a:rPr lang="en-US" sz="2800" b="1" dirty="0">
                <a:solidFill>
                  <a:srgbClr val="000000"/>
                </a:solidFill>
              </a:rPr>
              <a:t>PERCENT 		DECIMAL NUMBER	FRACTION</a:t>
            </a:r>
            <a:r>
              <a:rPr lang="en-US" sz="2800" dirty="0"/>
              <a:t> </a:t>
            </a:r>
          </a:p>
          <a:p>
            <a:pPr marL="533400" indent="-533400">
              <a:lnSpc>
                <a:spcPct val="150000"/>
              </a:lnSpc>
            </a:pPr>
            <a:r>
              <a:rPr lang="en-US" sz="2800" dirty="0"/>
              <a:t>				           </a:t>
            </a:r>
            <a:r>
              <a:rPr lang="en-US" sz="2800" dirty="0">
                <a:solidFill>
                  <a:srgbClr val="000000"/>
                </a:solidFill>
              </a:rPr>
              <a:t>0.005</a:t>
            </a:r>
            <a:r>
              <a:rPr lang="en-US" sz="2800" dirty="0"/>
              <a:t> </a:t>
            </a:r>
          </a:p>
          <a:p>
            <a:pPr marL="533400" indent="-533400">
              <a:lnSpc>
                <a:spcPct val="270000"/>
              </a:lnSpc>
            </a:pPr>
            <a:r>
              <a:rPr lang="en-US" sz="2800" dirty="0">
                <a:solidFill>
                  <a:srgbClr val="000000"/>
                </a:solidFill>
              </a:rPr>
              <a:t>          25%               	            0.25	</a:t>
            </a:r>
          </a:p>
          <a:p>
            <a:pPr marL="533400" indent="-533400">
              <a:lnSpc>
                <a:spcPct val="260000"/>
              </a:lnSpc>
            </a:pPr>
            <a:r>
              <a:rPr lang="en-US" sz="2800" dirty="0">
                <a:solidFill>
                  <a:srgbClr val="000000"/>
                </a:solidFill>
              </a:rPr>
              <a:t>          50%		            0.50</a:t>
            </a:r>
            <a:r>
              <a:rPr lang="en-US" sz="2800" dirty="0"/>
              <a:t>			</a:t>
            </a: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88975" y="2136775"/>
          <a:ext cx="1955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4" imgW="1955800" imgH="825500" progId="Equation.DSMT4">
                  <p:embed/>
                </p:oleObj>
              </mc:Choice>
              <mc:Fallback>
                <p:oleObj name="Equation" r:id="rId4" imgW="1955800" imgH="825500" progId="Equation.DSMT4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2136775"/>
                        <a:ext cx="1955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7264400" y="2105025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6" imgW="583947" imgH="837836" progId="Equation.DSMT4">
                  <p:embed/>
                </p:oleObj>
              </mc:Choice>
              <mc:Fallback>
                <p:oleObj name="Equation" r:id="rId6" imgW="583947" imgH="837836" progId="Equation.DSMT4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105025"/>
                        <a:ext cx="584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7443788" y="312420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8" imgW="241300" imgH="825500" progId="Equation.DSMT4">
                  <p:embed/>
                </p:oleObj>
              </mc:Choice>
              <mc:Fallback>
                <p:oleObj name="Equation" r:id="rId8" imgW="241300" imgH="825500" progId="Equation.DSMT4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312420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7469188" y="443230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10" imgW="215806" imgH="825142" progId="Equation.DSMT4">
                  <p:embed/>
                </p:oleObj>
              </mc:Choice>
              <mc:Fallback>
                <p:oleObj name="Equation" r:id="rId10" imgW="215806" imgH="825142" progId="Equation.DSMT4">
                  <p:embed/>
                  <p:pic>
                    <p:nvPicPr>
                      <p:cNvPr id="59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43230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43796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 (cont.)</a:t>
            </a: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Thus </a:t>
            </a: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>
              <a:lnSpc>
                <a:spcPct val="3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Similarly, 	</a:t>
            </a:r>
          </a:p>
          <a:p>
            <a:pPr marL="533400" indent="-533400">
              <a:lnSpc>
                <a:spcPct val="260000"/>
              </a:lnSpc>
            </a:pPr>
            <a:r>
              <a:rPr lang="en-US" sz="2800" dirty="0"/>
              <a:t>	</a:t>
            </a: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476500" y="2286000"/>
          <a:ext cx="4178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4" imgW="4178300" imgH="825500" progId="Equation.DSMT4">
                  <p:embed/>
                </p:oleObj>
              </mc:Choice>
              <mc:Fallback>
                <p:oleObj name="Equation" r:id="rId4" imgW="4178300" imgH="825500" progId="Equation.DSMT4">
                  <p:embed/>
                  <p:pic>
                    <p:nvPicPr>
                      <p:cNvPr id="60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286000"/>
                        <a:ext cx="4178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581400" y="334010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6" imgW="1968480" imgH="291960" progId="Equation.DSMT4">
                  <p:embed/>
                </p:oleObj>
              </mc:Choice>
              <mc:Fallback>
                <p:oleObj name="Equation" r:id="rId6" imgW="1968480" imgH="291960" progId="Equation.DSMT4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40100"/>
                        <a:ext cx="196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578100" y="4203700"/>
          <a:ext cx="3975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8" imgW="3975100" imgH="825500" progId="Equation.DSMT4">
                  <p:embed/>
                </p:oleObj>
              </mc:Choice>
              <mc:Fallback>
                <p:oleObj name="Equation" r:id="rId8" imgW="3975100" imgH="825500" progId="Equation.DSMT4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203700"/>
                        <a:ext cx="3975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676650" y="5168900"/>
          <a:ext cx="179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10" imgW="1790640" imgH="291960" progId="Equation.DSMT4">
                  <p:embed/>
                </p:oleObj>
              </mc:Choice>
              <mc:Fallback>
                <p:oleObj name="Equation" r:id="rId10" imgW="1790640" imgH="291960" progId="Equation.DSMT4">
                  <p:embed/>
                  <p:pic>
                    <p:nvPicPr>
                      <p:cNvPr id="60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5168900"/>
                        <a:ext cx="1790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38574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 (cont.)</a:t>
            </a:r>
          </a:p>
          <a:p>
            <a:pPr>
              <a:lnSpc>
                <a:spcPts val="6500"/>
              </a:lnSpc>
            </a:pPr>
            <a:r>
              <a:rPr lang="en-US" sz="2800" dirty="0">
                <a:solidFill>
                  <a:srgbClr val="000000"/>
                </a:solidFill>
              </a:rPr>
              <a:t>You can think of     as being one-fourth of a dollar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(a quarter) and    % as being one-fourth of a penny. Similarly,     can be thought of as one-half of a dollar and    % as one-half of a penny.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916238" y="182880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4" imgW="241300" imgH="825500" progId="Equation.DSMT4">
                  <p:embed/>
                </p:oleObj>
              </mc:Choice>
              <mc:Fallback>
                <p:oleObj name="Equation" r:id="rId4" imgW="241300" imgH="825500" progId="Equation.DSMT4">
                  <p:embed/>
                  <p:pic>
                    <p:nvPicPr>
                      <p:cNvPr id="614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2880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6"/>
          <p:cNvGraphicFramePr>
            <a:graphicFrameLocks noChangeAspect="1"/>
          </p:cNvGraphicFramePr>
          <p:nvPr/>
        </p:nvGraphicFramePr>
        <p:xfrm>
          <a:off x="2767013" y="2655887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6" imgW="241300" imgH="825500" progId="Equation.DSMT4">
                  <p:embed/>
                </p:oleObj>
              </mc:Choice>
              <mc:Fallback>
                <p:oleObj name="Equation" r:id="rId6" imgW="241300" imgH="825500" progId="Equation.DSMT4">
                  <p:embed/>
                  <p:pic>
                    <p:nvPicPr>
                      <p:cNvPr id="614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655887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919288" y="3508375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7" imgW="215640" imgH="825480" progId="Equation.DSMT4">
                  <p:embed/>
                </p:oleObj>
              </mc:Choice>
              <mc:Fallback>
                <p:oleObj name="Equation" r:id="rId7" imgW="215640" imgH="825480" progId="Equation.DSMT4">
                  <p:embed/>
                  <p:pic>
                    <p:nvPicPr>
                      <p:cNvPr id="6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508375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144588" y="4313237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9" imgW="215640" imgH="825480" progId="Equation.DSMT4">
                  <p:embed/>
                </p:oleObj>
              </mc:Choice>
              <mc:Fallback>
                <p:oleObj name="Equation" r:id="rId9" imgW="215640" imgH="825480" progId="Equation.DSMT4">
                  <p:embed/>
                  <p:pic>
                    <p:nvPicPr>
                      <p:cNvPr id="61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4313237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Common Equivalent Percent, Decimal</a:t>
            </a:r>
            <a:br>
              <a:rPr lang="en-US" dirty="0"/>
            </a:br>
            <a:r>
              <a:rPr lang="en-US" dirty="0"/>
              <a:t>Number, and Fraction Values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80158"/>
            <a:ext cx="8229600" cy="414267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en-US" b="1" dirty="0">
                <a:solidFill>
                  <a:srgbClr val="000000"/>
                </a:solidFill>
              </a:rPr>
              <a:t>Properties</a:t>
            </a: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33400" y="1981200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4" imgW="2260600" imgH="838200" progId="Equation.DSMT4">
                  <p:embed/>
                </p:oleObj>
              </mc:Choice>
              <mc:Fallback>
                <p:oleObj name="Equation" r:id="rId4" imgW="2260600" imgH="838200" progId="Equation.DSMT4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226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124200" y="1981200"/>
          <a:ext cx="250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6" imgW="2501900" imgH="838200" progId="Equation.DSMT4">
                  <p:embed/>
                </p:oleObj>
              </mc:Choice>
              <mc:Fallback>
                <p:oleObj name="Equation" r:id="rId6" imgW="2501900" imgH="838200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250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057900" y="198120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8" imgW="2514600" imgH="838200" progId="Equation.DSMT4">
                  <p:embed/>
                </p:oleObj>
              </mc:Choice>
              <mc:Fallback>
                <p:oleObj name="Equation" r:id="rId8" imgW="2514600" imgH="838200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981200"/>
                        <a:ext cx="2514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33400" y="317500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10" imgW="2108200" imgH="825500" progId="Equation.DSMT4">
                  <p:embed/>
                </p:oleObj>
              </mc:Choice>
              <mc:Fallback>
                <p:oleObj name="Equation" r:id="rId10" imgW="2108200" imgH="825500" progId="Equation.DSMT4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75000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124200" y="3168650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12" imgW="2540000" imgH="838200" progId="Equation.DSMT4">
                  <p:embed/>
                </p:oleObj>
              </mc:Choice>
              <mc:Fallback>
                <p:oleObj name="Equation" r:id="rId12" imgW="2540000" imgH="838200" progId="Equation.DSMT4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68650"/>
                        <a:ext cx="2540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057900" y="316865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14" imgW="2527300" imgH="838200" progId="Equation.DSMT4">
                  <p:embed/>
                </p:oleObj>
              </mc:Choice>
              <mc:Fallback>
                <p:oleObj name="Equation" r:id="rId14" imgW="2527300" imgH="838200" progId="Equation.DSMT4">
                  <p:embed/>
                  <p:pic>
                    <p:nvPicPr>
                      <p:cNvPr id="215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3168650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533400" y="439420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16" imgW="2108200" imgH="825500" progId="Equation.DSMT4">
                  <p:embed/>
                </p:oleObj>
              </mc:Choice>
              <mc:Fallback>
                <p:oleObj name="Equation" r:id="rId16" imgW="2108200" imgH="825500" progId="Equation.DSMT4">
                  <p:embed/>
                  <p:pic>
                    <p:nvPicPr>
                      <p:cNvPr id="215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94200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6057900" y="438785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18" imgW="2527300" imgH="838200" progId="Equation.DSMT4">
                  <p:embed/>
                </p:oleObj>
              </mc:Choice>
              <mc:Fallback>
                <p:oleObj name="Equation" r:id="rId18" imgW="2527300" imgH="838200" progId="Equation.DSMT4">
                  <p:embed/>
                  <p:pic>
                    <p:nvPicPr>
                      <p:cNvPr id="21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4387850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Changing Percents to Fractions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en-US" b="1" dirty="0">
                <a:solidFill>
                  <a:srgbClr val="000000"/>
                </a:solidFill>
              </a:rPr>
              <a:t>Properties (cont.)</a:t>
            </a:r>
          </a:p>
          <a:p>
            <a:pPr marL="533400" indent="-533400"/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09600" y="2063750"/>
          <a:ext cx="2120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4" imgW="2120900" imgH="825500" progId="Equation.DSMT4">
                  <p:embed/>
                </p:oleObj>
              </mc:Choice>
              <mc:Fallback>
                <p:oleObj name="Equation" r:id="rId4" imgW="2120900" imgH="825500" progId="Equation.DSMT4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63750"/>
                        <a:ext cx="2120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943600" y="205740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6" imgW="2527300" imgH="838200" progId="Equation.DSMT4">
                  <p:embed/>
                </p:oleObj>
              </mc:Choice>
              <mc:Fallback>
                <p:oleObj name="Equation" r:id="rId6" imgW="2527300" imgH="838200" progId="Equation.DSMT4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057400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609600" y="3276600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8" imgW="2222500" imgH="304800" progId="Equation.DSMT4">
                  <p:embed/>
                </p:oleObj>
              </mc:Choice>
              <mc:Fallback>
                <p:oleObj name="Equation" r:id="rId8" imgW="2222500" imgH="304800" progId="Equation.DSMT4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2222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Changing Fractions with Denominators of 100 to </a:t>
            </a:r>
            <a:r>
              <a:rPr lang="en-US" dirty="0" err="1">
                <a:solidFill>
                  <a:schemeClr val="accent1"/>
                </a:solidFill>
              </a:rPr>
              <a:t>Percents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348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each fraction to a percent. </a:t>
            </a:r>
          </a:p>
          <a:p>
            <a:pPr algn="just" eaLnBrk="1" hangingPunct="1">
              <a:lnSpc>
                <a:spcPct val="9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	 	</a:t>
            </a:r>
            <a:endParaRPr lang="en-US" sz="2000" b="1" i="0" dirty="0">
              <a:solidFill>
                <a:srgbClr val="007F7C"/>
              </a:solidFill>
            </a:endParaRPr>
          </a:p>
          <a:p>
            <a:pPr algn="just" eaLnBrk="1" hangingPunct="1">
              <a:lnSpc>
                <a:spcPct val="90000"/>
              </a:lnSpc>
              <a:buFont typeface="Courier New" pitchFamily="49" charset="0"/>
              <a:buNone/>
            </a:pPr>
            <a:endParaRPr lang="en-US" sz="2000" b="1" i="0" dirty="0">
              <a:solidFill>
                <a:srgbClr val="C00C08"/>
              </a:solidFill>
            </a:endParaRPr>
          </a:p>
          <a:p>
            <a:pPr algn="just" eaLnBrk="1" hangingPunct="1">
              <a:lnSpc>
                <a:spcPct val="3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3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90000"/>
              </a:lnSpc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	</a:t>
            </a:r>
          </a:p>
          <a:p>
            <a:pPr algn="just" eaLnBrk="1" hangingPunct="1">
              <a:lnSpc>
                <a:spcPct val="9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3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90000"/>
              </a:lnSpc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		</a:t>
            </a:r>
            <a:endParaRPr lang="en-US" i="0" dirty="0">
              <a:solidFill>
                <a:srgbClr val="007F7C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66800" y="2016155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3" imgW="609600" imgH="838200" progId="Equation.DSMT4">
                  <p:embed/>
                </p:oleObj>
              </mc:Choice>
              <mc:Fallback>
                <p:oleObj name="Equation" r:id="rId3" imgW="609600" imgH="8382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16155"/>
                        <a:ext cx="609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276600" y="17907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066800" y="3314700"/>
          <a:ext cx="55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7" imgW="558800" imgH="838200" progId="Equation.DSMT4">
                  <p:embed/>
                </p:oleObj>
              </mc:Choice>
              <mc:Fallback>
                <p:oleObj name="Equation" r:id="rId7" imgW="558800" imgH="8382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14700"/>
                        <a:ext cx="558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066800" y="4419600"/>
          <a:ext cx="57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9" imgW="571500" imgH="838200" progId="Equation.DSMT4">
                  <p:embed/>
                </p:oleObj>
              </mc:Choice>
              <mc:Fallback>
                <p:oleObj name="Equation" r:id="rId9" imgW="571500" imgH="838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571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259817" y="2235200"/>
            <a:ext cx="4807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Remember that percent means hundredths.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259817" y="45626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Note that the decimal point is not moved. The numerator is unchanged. </a:t>
            </a:r>
            <a:endParaRPr lang="en-US" sz="2000" dirty="0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041073" y="2282825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11" imgW="736560" imgH="304560" progId="Equation.DSMT4">
                  <p:embed/>
                </p:oleObj>
              </mc:Choice>
              <mc:Fallback>
                <p:oleObj name="Equation" r:id="rId11" imgW="736560" imgH="3045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073" y="2282825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149600" y="360564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13" imgW="888840" imgH="291960" progId="Equation.DSMT4">
                  <p:embed/>
                </p:oleObj>
              </mc:Choice>
              <mc:Fallback>
                <p:oleObj name="Equation" r:id="rId13" imgW="888840" imgH="2919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60564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263900" y="46863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15" imgW="1002960" imgH="304560" progId="Equation.DSMT4">
                  <p:embed/>
                </p:oleObj>
              </mc:Choice>
              <mc:Fallback>
                <p:oleObj name="Equation" r:id="rId15" imgW="1002960" imgH="30456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6863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707573" y="2022475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17" imgW="1231560" imgH="838080" progId="Equation.DSMT4">
                  <p:embed/>
                </p:oleObj>
              </mc:Choice>
              <mc:Fallback>
                <p:oleObj name="Equation" r:id="rId17" imgW="1231560" imgH="8380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573" y="2022475"/>
                        <a:ext cx="123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696027" y="3332018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19" imgW="1396800" imgH="838080" progId="Equation.DSMT4">
                  <p:embed/>
                </p:oleObj>
              </mc:Choice>
              <mc:Fallback>
                <p:oleObj name="Equation" r:id="rId19" imgW="1396800" imgH="8380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27" y="3332018"/>
                        <a:ext cx="1397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689100" y="4429991"/>
          <a:ext cx="151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21" imgW="1511280" imgH="838080" progId="Equation.DSMT4">
                  <p:embed/>
                </p:oleObj>
              </mc:Choice>
              <mc:Fallback>
                <p:oleObj name="Equation" r:id="rId21" imgW="1511280" imgH="8380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429991"/>
                        <a:ext cx="151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Changing Fractions with Denominators of 100 to </a:t>
            </a:r>
            <a:r>
              <a:rPr lang="en-US" dirty="0" err="1">
                <a:solidFill>
                  <a:schemeClr val="accent1"/>
                </a:solidFill>
              </a:rPr>
              <a:t>Percents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eaLnBrk="1" hangingPunct="1">
              <a:buFont typeface="+mj-lt"/>
              <a:buAutoNum type="alphaLcPeriod" startAt="4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25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 startAt="5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rgbClr val="007F7C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066800" y="1184275"/>
          <a:ext cx="57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3" imgW="571500" imgH="838200" progId="Equation.DSMT4">
                  <p:embed/>
                </p:oleObj>
              </mc:Choice>
              <mc:Fallback>
                <p:oleObj name="Equation" r:id="rId3" imgW="571500" imgH="838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84275"/>
                        <a:ext cx="571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066800" y="2378075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5" imgW="583947" imgH="837836" progId="Equation.DSMT4">
                  <p:embed/>
                </p:oleObj>
              </mc:Choice>
              <mc:Fallback>
                <p:oleObj name="Equation" r:id="rId5" imgW="583947" imgH="837836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78075"/>
                        <a:ext cx="584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19600" y="2341418"/>
            <a:ext cx="4385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If the numerator is larger than 100, then the number is larger than 1 and it is more than 100%.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96027" y="1197841"/>
          <a:ext cx="154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7" imgW="1549080" imgH="825480" progId="Equation.DSMT4">
                  <p:embed/>
                </p:oleObj>
              </mc:Choice>
              <mc:Fallback>
                <p:oleObj name="Equation" r:id="rId7" imgW="1549080" imgH="8254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27" y="1197841"/>
                        <a:ext cx="1549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308927" y="1450975"/>
          <a:ext cx="1079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9" imgW="1079280" imgH="304560" progId="Equation.DSMT4">
                  <p:embed/>
                </p:oleObj>
              </mc:Choice>
              <mc:Fallback>
                <p:oleObj name="Equation" r:id="rId9" imgW="1079280" imgH="3045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927" y="1450975"/>
                        <a:ext cx="1079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298536" y="2644775"/>
          <a:ext cx="1079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11" imgW="1079280" imgH="304560" progId="Equation.DSMT4">
                  <p:embed/>
                </p:oleObj>
              </mc:Choice>
              <mc:Fallback>
                <p:oleObj name="Equation" r:id="rId11" imgW="107928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536" y="2644775"/>
                        <a:ext cx="1079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419600" y="1381991"/>
            <a:ext cx="4146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All of something is 100% of that thing.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696027" y="2393373"/>
          <a:ext cx="154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3" imgW="1549080" imgH="825480" progId="Equation.DSMT4">
                  <p:embed/>
                </p:oleObj>
              </mc:Choice>
              <mc:Fallback>
                <p:oleObj name="Equation" r:id="rId13" imgW="1549080" imgH="825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27" y="2393373"/>
                        <a:ext cx="1549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280160"/>
            <a:ext cx="8229600" cy="171739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Move the decimal point two places to the right.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Write the % sign. </a:t>
            </a:r>
          </a:p>
        </p:txBody>
      </p:sp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Change a Decimal Number to a Percent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2: Changing Decimal Numbers to </a:t>
            </a:r>
            <a:r>
              <a:rPr lang="en-US" sz="3200" dirty="0" err="1">
                <a:solidFill>
                  <a:schemeClr val="accent1"/>
                </a:solidFill>
              </a:rPr>
              <a:t>Percents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426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each decimal number to percent.</a:t>
            </a: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457575" y="3461039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159289" y="3321916"/>
          <a:ext cx="1155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3" imgW="1155600" imgH="304560" progId="Equation.DSMT4">
                  <p:embed/>
                </p:oleObj>
              </mc:Choice>
              <mc:Fallback>
                <p:oleObj name="Equation" r:id="rId3" imgW="1155600" imgH="3045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289" y="3321916"/>
                        <a:ext cx="1155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023676" y="4829175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5" imgW="990360" imgH="304560" progId="Equation.DSMT4">
                  <p:embed/>
                </p:oleObj>
              </mc:Choice>
              <mc:Fallback>
                <p:oleObj name="Equation" r:id="rId5" imgW="990360" imgH="3045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676" y="4829175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930275" y="3334039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7" imgW="927000" imgH="291960" progId="Equation.DSMT4">
                  <p:embed/>
                </p:oleObj>
              </mc:Choice>
              <mc:Fallback>
                <p:oleObj name="Equation" r:id="rId7" imgW="92700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334039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925703" y="4848225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9" imgW="914400" imgH="291960" progId="Equation.DSMT4">
                  <p:embed/>
                </p:oleObj>
              </mc:Choice>
              <mc:Fallback>
                <p:oleObj name="Equation" r:id="rId9" imgW="914400" imgH="2919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703" y="4848225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54182" y="2057400"/>
          <a:ext cx="129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11" imgW="1295280" imgH="291960" progId="Equation.DSMT4">
                  <p:embed/>
                </p:oleObj>
              </mc:Choice>
              <mc:Fallback>
                <p:oleObj name="Equation" r:id="rId11" imgW="1295280" imgH="291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82" y="2057400"/>
                        <a:ext cx="1295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603500" y="2051050"/>
          <a:ext cx="128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13" imgW="1282680" imgH="304560" progId="Equation.DSMT4">
                  <p:embed/>
                </p:oleObj>
              </mc:Choice>
              <mc:Fallback>
                <p:oleObj name="Equation" r:id="rId13" imgW="128268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051050"/>
                        <a:ext cx="1282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679373" y="2060143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15" imgW="914400" imgH="291960" progId="Equation.DSMT4">
                  <p:embed/>
                </p:oleObj>
              </mc:Choice>
              <mc:Fallback>
                <p:oleObj name="Equation" r:id="rId15" imgW="914400" imgH="2919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373" y="2060143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6324600" y="2041814"/>
          <a:ext cx="92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17" imgW="927000" imgH="304560" progId="Equation.DSMT4">
                  <p:embed/>
                </p:oleObj>
              </mc:Choice>
              <mc:Fallback>
                <p:oleObj name="Equation" r:id="rId17" imgW="927000" imgH="3045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041814"/>
                        <a:ext cx="92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176413" y="3248025"/>
            <a:ext cx="1948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added.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>
            <a:off x="1331273" y="3898818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95375" y="4108679"/>
            <a:ext cx="4805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right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364103" y="5014604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62400" y="4800600"/>
            <a:ext cx="5080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added. Note that this is less than 1%.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>
            <a:off x="1312223" y="5393377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01903" y="5617092"/>
            <a:ext cx="4805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right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" y="25908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hangingPunct="1">
              <a:buFont typeface="+mj-lt"/>
              <a:buAutoNum type="alphaLcPeriod" startAt="3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 startAt="4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2: Changing Decimal Numbers to </a:t>
            </a:r>
            <a:r>
              <a:rPr lang="en-US" sz="3200" dirty="0" err="1">
                <a:solidFill>
                  <a:schemeClr val="accent1"/>
                </a:solidFill>
              </a:rPr>
              <a:t>Percents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457200" y="1981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endParaRPr lang="en-US" b="0" i="1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017568" y="1285069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3" imgW="1066680" imgH="304560" progId="Equation.DSMT4">
                  <p:embed/>
                </p:oleObj>
              </mc:Choice>
              <mc:Fallback>
                <p:oleObj name="Equation" r:id="rId3" imgW="1066680" imgH="3045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568" y="1285069"/>
                        <a:ext cx="1066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982518" y="1297769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5" imgW="723600" imgH="291960" progId="Equation.DSMT4">
                  <p:embed/>
                </p:oleObj>
              </mc:Choice>
              <mc:Fallback>
                <p:oleObj name="Equation" r:id="rId5" imgW="72360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518" y="1297769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877961" y="3317815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7" imgW="888840" imgH="304560" progId="Equation.DSMT4">
                  <p:embed/>
                </p:oleObj>
              </mc:Choice>
              <mc:Fallback>
                <p:oleObj name="Equation" r:id="rId7" imgW="88884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961" y="3317815"/>
                        <a:ext cx="88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016959" y="3330515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9" imgW="736560" imgH="291960" progId="Equation.DSMT4">
                  <p:embed/>
                </p:oleObj>
              </mc:Choice>
              <mc:Fallback>
                <p:oleObj name="Equation" r:id="rId9" imgW="736560" imgH="2919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959" y="3330515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638550" y="1200150"/>
            <a:ext cx="5545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added. Note that this is more than 100%.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4434" y="2093526"/>
            <a:ext cx="6466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right (a 0 is inserted)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6334" y="3209805"/>
            <a:ext cx="1948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added.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14675" y="1416687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>
            <a:off x="1397948" y="1868321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26734" y="3418674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>
            <a:off x="1436554" y="3903953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4143315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right (a 0 is inserted)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1280160"/>
            <a:ext cx="8229600" cy="156350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Move the decimal point two places to the left.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Delete the % sign.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Change a Percent to a Decimal Number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Changing Percents to Decimal Numbers 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each percent to a decimal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1028700" y="1922463"/>
          <a:ext cx="723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3" imgW="723600" imgH="304560" progId="Equation.DSMT4">
                  <p:embed/>
                </p:oleObj>
              </mc:Choice>
              <mc:Fallback>
                <p:oleObj name="Equation" r:id="rId3" imgW="723600" imgH="3045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922463"/>
                        <a:ext cx="723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1105318" y="2639218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095162" y="2639218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065212" y="2075656"/>
            <a:ext cx="58298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349500" y="1885950"/>
          <a:ext cx="147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5" imgW="1473200" imgH="381000" progId="Equation.DSMT4">
                  <p:embed/>
                </p:oleObj>
              </mc:Choice>
              <mc:Fallback>
                <p:oleObj name="Equation" r:id="rId5" imgW="1473200" imgH="381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885950"/>
                        <a:ext cx="1473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958850" y="3962400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7" imgW="888840" imgH="304560" progId="Equation.DSMT4">
                  <p:embed/>
                </p:oleObj>
              </mc:Choice>
              <mc:Fallback>
                <p:oleObj name="Equation" r:id="rId7" imgW="888840" imgH="3045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962400"/>
                        <a:ext cx="88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184400" y="396875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9" imgW="1091726" imgH="291973" progId="Equation.DSMT4">
                  <p:embed/>
                </p:oleObj>
              </mc:Choice>
              <mc:Fallback>
                <p:oleObj name="Equation" r:id="rId9" imgW="1091726" imgH="291973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96875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986192" y="1885950"/>
            <a:ext cx="2024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deleted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4880" y="2934385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Understood decimal point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4455" y="2934385"/>
            <a:ext cx="4667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left</a:t>
            </a:r>
          </a:p>
        </p:txBody>
      </p:sp>
      <p:graphicFrame>
        <p:nvGraphicFramePr>
          <p:cNvPr id="12314" name="Object 26"/>
          <p:cNvGraphicFramePr>
            <a:graphicFrameLocks noChangeAspect="1"/>
          </p:cNvGraphicFramePr>
          <p:nvPr/>
        </p:nvGraphicFramePr>
        <p:xfrm>
          <a:off x="984250" y="4991100"/>
          <a:ext cx="635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4991100"/>
                        <a:ext cx="635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5" name="Object 27"/>
          <p:cNvGraphicFramePr>
            <a:graphicFrameLocks noChangeAspect="1"/>
          </p:cNvGraphicFramePr>
          <p:nvPr/>
        </p:nvGraphicFramePr>
        <p:xfrm>
          <a:off x="1816100" y="50101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13" imgW="927100" imgH="292100" progId="Equation.DSMT4">
                  <p:embed/>
                </p:oleObj>
              </mc:Choice>
              <mc:Fallback>
                <p:oleObj name="Equation" r:id="rId13" imgW="927100" imgH="2921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50101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835</Words>
  <Application>Microsoft Office PowerPoint</Application>
  <PresentationFormat>On-screen Show (4:3)</PresentationFormat>
  <Paragraphs>175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Arial</vt:lpstr>
      <vt:lpstr>Courier New</vt:lpstr>
      <vt:lpstr>Office Theme</vt:lpstr>
      <vt:lpstr>Equation</vt:lpstr>
      <vt:lpstr>Section 1.R.5</vt:lpstr>
      <vt:lpstr>Objectives</vt:lpstr>
      <vt:lpstr>Example 1: Changing Fractions with Denominators of 100 to Percents</vt:lpstr>
      <vt:lpstr>Example 1: Changing Fractions with Denominators of 100 to Percents (cont.)</vt:lpstr>
      <vt:lpstr>To Change a Decimal Number to a Percent</vt:lpstr>
      <vt:lpstr>Example 2: Changing Decimal Numbers to Percents</vt:lpstr>
      <vt:lpstr>Example 2: Changing Decimal Numbers to Percents (cont.)</vt:lpstr>
      <vt:lpstr>To Change a Percent to a Decimal Number</vt:lpstr>
      <vt:lpstr>Example 3: Changing Percents to Decimal Numbers </vt:lpstr>
      <vt:lpstr>Example 3: Changing Percents to Decimal Numbers (cont.)</vt:lpstr>
      <vt:lpstr>Relationships Between Decimal Numbers and Percents</vt:lpstr>
      <vt:lpstr>To Change a Fraction to a Percent</vt:lpstr>
      <vt:lpstr>Example 4: Changing Fractions to Percents</vt:lpstr>
      <vt:lpstr>Example 4: Changing Fractions to Percents (cont.)</vt:lpstr>
      <vt:lpstr>Example 5: Changing Fractions to Percents</vt:lpstr>
      <vt:lpstr>Example 6: Changing Mixed Numbers  to Percents</vt:lpstr>
      <vt:lpstr>Completion Example 7: Changing Mixed Numbers to Percents</vt:lpstr>
      <vt:lpstr>Example 8: Changing Fractions to Percents</vt:lpstr>
      <vt:lpstr>Example 9: Application: Changing Fractions  to Percents</vt:lpstr>
      <vt:lpstr>Example 9: Application: Changing Fractions  to Percents (cont.)</vt:lpstr>
      <vt:lpstr>To Change a Percent to a Fraction or a Mixed Number</vt:lpstr>
      <vt:lpstr>Example 10: Changing Percents to Fractions</vt:lpstr>
      <vt:lpstr>Example 11: Changing Percents to Mixed Numbers</vt:lpstr>
      <vt:lpstr>Common Misunderstanding Concerning Percents</vt:lpstr>
      <vt:lpstr>Common Misunderstanding Concerning Percents</vt:lpstr>
      <vt:lpstr>Common Misunderstanding Concerning Percents</vt:lpstr>
      <vt:lpstr>Common Misunderstanding Concerning Percents</vt:lpstr>
      <vt:lpstr>Common Equivalent Percent, Decimal Number, and Fraction Values</vt:lpstr>
      <vt:lpstr>Changing Percents to Fractions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102</cp:revision>
  <dcterms:created xsi:type="dcterms:W3CDTF">2013-04-26T14:43:13Z</dcterms:created>
  <dcterms:modified xsi:type="dcterms:W3CDTF">2020-05-07T17:48:24Z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9BEA9C19-43F1-48C2-A96C-FD88AE7A40C5</vt:lpwstr>
  </property>
  <property fmtid="{D5CDD505-2E9C-101B-9397-08002B2CF9AE}" pid="3" name="ArticulatePath">
    <vt:lpwstr>DEV2e_4_3</vt:lpwstr>
  </property>
</Properties>
</file>