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8"/>
  </p:notesMasterIdLst>
  <p:handoutMasterIdLst>
    <p:handoutMasterId r:id="rId69"/>
  </p:handoutMasterIdLst>
  <p:sldIdLst>
    <p:sldId id="256" r:id="rId2"/>
    <p:sldId id="259" r:id="rId3"/>
    <p:sldId id="260" r:id="rId4"/>
    <p:sldId id="261" r:id="rId5"/>
    <p:sldId id="283" r:id="rId6"/>
    <p:sldId id="262" r:id="rId7"/>
    <p:sldId id="263" r:id="rId8"/>
    <p:sldId id="265" r:id="rId9"/>
    <p:sldId id="267" r:id="rId10"/>
    <p:sldId id="269" r:id="rId11"/>
    <p:sldId id="270" r:id="rId12"/>
    <p:sldId id="280" r:id="rId13"/>
    <p:sldId id="281" r:id="rId14"/>
    <p:sldId id="282" r:id="rId15"/>
    <p:sldId id="271" r:id="rId16"/>
    <p:sldId id="272" r:id="rId17"/>
    <p:sldId id="279" r:id="rId18"/>
    <p:sldId id="277" r:id="rId19"/>
    <p:sldId id="284" r:id="rId20"/>
    <p:sldId id="285" r:id="rId21"/>
    <p:sldId id="264" r:id="rId22"/>
    <p:sldId id="286" r:id="rId23"/>
    <p:sldId id="266" r:id="rId24"/>
    <p:sldId id="268" r:id="rId25"/>
    <p:sldId id="278" r:id="rId26"/>
    <p:sldId id="287" r:id="rId27"/>
    <p:sldId id="288" r:id="rId28"/>
    <p:sldId id="289" r:id="rId29"/>
    <p:sldId id="274" r:id="rId30"/>
    <p:sldId id="275" r:id="rId31"/>
    <p:sldId id="276" r:id="rId32"/>
    <p:sldId id="290" r:id="rId33"/>
    <p:sldId id="291" r:id="rId34"/>
    <p:sldId id="292" r:id="rId35"/>
    <p:sldId id="293" r:id="rId36"/>
    <p:sldId id="294" r:id="rId37"/>
    <p:sldId id="295" r:id="rId38"/>
    <p:sldId id="296" r:id="rId39"/>
    <p:sldId id="297" r:id="rId40"/>
    <p:sldId id="298" r:id="rId41"/>
    <p:sldId id="299" r:id="rId42"/>
    <p:sldId id="300" r:id="rId43"/>
    <p:sldId id="273"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Lst>
  <p:sldSz cx="9144000" cy="6858000" type="screen4x3"/>
  <p:notesSz cx="6858000" cy="9144000"/>
  <p:embeddedFontLst>
    <p:embeddedFont>
      <p:font typeface="Calibri" panose="020F0502020204030204" pitchFamily="34" charset="0"/>
      <p:regular r:id="rId70"/>
      <p:bold r:id="rId71"/>
      <p:italic r:id="rId72"/>
      <p:boldItalic r:id="rId73"/>
    </p:embeddedFont>
    <p:embeddedFont>
      <p:font typeface="Cambria Math" panose="02040503050406030204" pitchFamily="18" charset="0"/>
      <p:regular r:id="rId7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p:cViewPr varScale="1">
        <p:scale>
          <a:sx n="119" d="100"/>
          <a:sy n="119" d="100"/>
        </p:scale>
        <p:origin x="159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0.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image" Target="../media/image116.wmf"/><Relationship Id="rId3" Type="http://schemas.openxmlformats.org/officeDocument/2006/relationships/image" Target="../media/image106.wmf"/><Relationship Id="rId7" Type="http://schemas.openxmlformats.org/officeDocument/2006/relationships/image" Target="../media/image110.wmf"/><Relationship Id="rId12" Type="http://schemas.openxmlformats.org/officeDocument/2006/relationships/image" Target="../media/image115.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9.wmf"/><Relationship Id="rId11" Type="http://schemas.openxmlformats.org/officeDocument/2006/relationships/image" Target="../media/image114.wmf"/><Relationship Id="rId5" Type="http://schemas.openxmlformats.org/officeDocument/2006/relationships/image" Target="../media/image108.wmf"/><Relationship Id="rId10" Type="http://schemas.openxmlformats.org/officeDocument/2006/relationships/image" Target="../media/image113.wmf"/><Relationship Id="rId4" Type="http://schemas.openxmlformats.org/officeDocument/2006/relationships/image" Target="../media/image107.wmf"/><Relationship Id="rId9" Type="http://schemas.openxmlformats.org/officeDocument/2006/relationships/image" Target="../media/image112.wmf"/><Relationship Id="rId14" Type="http://schemas.openxmlformats.org/officeDocument/2006/relationships/image" Target="../media/image11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5" Type="http://schemas.openxmlformats.org/officeDocument/2006/relationships/image" Target="../media/image133.wmf"/><Relationship Id="rId4" Type="http://schemas.openxmlformats.org/officeDocument/2006/relationships/image" Target="../media/image13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5" Type="http://schemas.openxmlformats.org/officeDocument/2006/relationships/image" Target="../media/image144.wmf"/><Relationship Id="rId4" Type="http://schemas.openxmlformats.org/officeDocument/2006/relationships/image" Target="../media/image14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5" Type="http://schemas.openxmlformats.org/officeDocument/2006/relationships/image" Target="../media/image152.wmf"/><Relationship Id="rId4" Type="http://schemas.openxmlformats.org/officeDocument/2006/relationships/image" Target="../media/image15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5" Type="http://schemas.openxmlformats.org/officeDocument/2006/relationships/image" Target="../media/image180.wmf"/><Relationship Id="rId4" Type="http://schemas.openxmlformats.org/officeDocument/2006/relationships/image" Target="../media/image17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5" Type="http://schemas.openxmlformats.org/officeDocument/2006/relationships/image" Target="../media/image187.wmf"/><Relationship Id="rId4" Type="http://schemas.openxmlformats.org/officeDocument/2006/relationships/image" Target="../media/image18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030350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AB7A2-3883-4628-A2BA-6DC4E80421D7}"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01CA2D-01EE-40D5-B2F5-8A9AA422F5EF}" type="slidenum">
              <a:rPr lang="en-US" smtClean="0"/>
              <a:pPr/>
              <a:t>‹#›</a:t>
            </a:fld>
            <a:endParaRPr lang="en-US"/>
          </a:p>
        </p:txBody>
      </p:sp>
    </p:spTree>
    <p:extLst>
      <p:ext uri="{BB962C8B-B14F-4D97-AF65-F5344CB8AC3E}">
        <p14:creationId xmlns:p14="http://schemas.microsoft.com/office/powerpoint/2010/main" val="276494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4.bin"/><Relationship Id="rId10" Type="http://schemas.openxmlformats.org/officeDocument/2006/relationships/image" Target="../media/image24.png"/><Relationship Id="rId4" Type="http://schemas.openxmlformats.org/officeDocument/2006/relationships/image" Target="../media/image20.wmf"/><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7.bin"/><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wmf"/><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2.xml"/><Relationship Id="rId7" Type="http://schemas.openxmlformats.org/officeDocument/2006/relationships/image" Target="../media/image34.wmf"/><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3.wmf"/><Relationship Id="rId4" Type="http://schemas.openxmlformats.org/officeDocument/2006/relationships/oleObject" Target="../embeddings/oleObject20.bin"/><Relationship Id="rId9"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image" Target="../media/image38.wmf"/><Relationship Id="rId12" Type="http://schemas.openxmlformats.org/officeDocument/2006/relationships/image" Target="../media/image36.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6.wmf"/><Relationship Id="rId3" Type="http://schemas.openxmlformats.org/officeDocument/2006/relationships/slideLayout" Target="../slideLayouts/slideLayout2.xml"/><Relationship Id="rId7" Type="http://schemas.openxmlformats.org/officeDocument/2006/relationships/image" Target="../media/image43.wmf"/><Relationship Id="rId12" Type="http://schemas.openxmlformats.org/officeDocument/2006/relationships/oleObject" Target="../embeddings/oleObject31.bin"/><Relationship Id="rId2" Type="http://schemas.openxmlformats.org/officeDocument/2006/relationships/tags" Target="../tags/tag12.xml"/><Relationship Id="rId16" Type="http://schemas.openxmlformats.org/officeDocument/2006/relationships/image" Target="../media/image41.png"/><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4.wmf"/><Relationship Id="rId1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image" Target="../media/image49.wmf"/><Relationship Id="rId12" Type="http://schemas.openxmlformats.org/officeDocument/2006/relationships/image" Target="../media/image41.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0.wmf"/></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7.wmf"/><Relationship Id="rId18"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image" Target="../media/image54.wmf"/><Relationship Id="rId12" Type="http://schemas.openxmlformats.org/officeDocument/2006/relationships/oleObject" Target="../embeddings/oleObject41.bin"/><Relationship Id="rId17" Type="http://schemas.openxmlformats.org/officeDocument/2006/relationships/image" Target="../media/image59.wmf"/><Relationship Id="rId2" Type="http://schemas.openxmlformats.org/officeDocument/2006/relationships/tags" Target="../tags/tag15.xml"/><Relationship Id="rId16" Type="http://schemas.openxmlformats.org/officeDocument/2006/relationships/oleObject" Target="../embeddings/oleObject43.bin"/><Relationship Id="rId20" Type="http://schemas.openxmlformats.org/officeDocument/2006/relationships/image" Target="../media/image52.png"/><Relationship Id="rId1" Type="http://schemas.openxmlformats.org/officeDocument/2006/relationships/vmlDrawing" Target="../drawings/vmlDrawing12.vml"/><Relationship Id="rId6" Type="http://schemas.openxmlformats.org/officeDocument/2006/relationships/oleObject" Target="../embeddings/oleObject38.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40.bin"/><Relationship Id="rId19" Type="http://schemas.openxmlformats.org/officeDocument/2006/relationships/image" Target="../media/image60.wmf"/><Relationship Id="rId4" Type="http://schemas.openxmlformats.org/officeDocument/2006/relationships/oleObject" Target="../embeddings/oleObject37.bin"/><Relationship Id="rId9" Type="http://schemas.openxmlformats.org/officeDocument/2006/relationships/image" Target="../media/image55.wmf"/><Relationship Id="rId14" Type="http://schemas.openxmlformats.org/officeDocument/2006/relationships/oleObject" Target="../embeddings/oleObject42.bin"/></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6.wmf"/><Relationship Id="rId1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63.wmf"/><Relationship Id="rId12" Type="http://schemas.openxmlformats.org/officeDocument/2006/relationships/oleObject" Target="../embeddings/oleObject49.bin"/><Relationship Id="rId17" Type="http://schemas.openxmlformats.org/officeDocument/2006/relationships/image" Target="../media/image68.wmf"/><Relationship Id="rId2" Type="http://schemas.openxmlformats.org/officeDocument/2006/relationships/tags" Target="../tags/tag17.xml"/><Relationship Id="rId16" Type="http://schemas.openxmlformats.org/officeDocument/2006/relationships/oleObject" Target="../embeddings/oleObject51.bin"/><Relationship Id="rId1" Type="http://schemas.openxmlformats.org/officeDocument/2006/relationships/vmlDrawing" Target="../drawings/vmlDrawing13.vml"/><Relationship Id="rId6" Type="http://schemas.openxmlformats.org/officeDocument/2006/relationships/oleObject" Target="../embeddings/oleObject46.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64.wmf"/><Relationship Id="rId14"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5.wmf"/><Relationship Id="rId18" Type="http://schemas.openxmlformats.org/officeDocument/2006/relationships/image" Target="../media/image70.png"/><Relationship Id="rId3" Type="http://schemas.openxmlformats.org/officeDocument/2006/relationships/slideLayout" Target="../slideLayouts/slideLayout2.xml"/><Relationship Id="rId7" Type="http://schemas.openxmlformats.org/officeDocument/2006/relationships/image" Target="../media/image72.wmf"/><Relationship Id="rId12" Type="http://schemas.openxmlformats.org/officeDocument/2006/relationships/oleObject" Target="../embeddings/oleObject56.bin"/><Relationship Id="rId17" Type="http://schemas.openxmlformats.org/officeDocument/2006/relationships/image" Target="../media/image77.wmf"/><Relationship Id="rId2" Type="http://schemas.openxmlformats.org/officeDocument/2006/relationships/tags" Target="../tags/tag19.xml"/><Relationship Id="rId16" Type="http://schemas.openxmlformats.org/officeDocument/2006/relationships/oleObject" Target="../embeddings/oleObject58.bin"/><Relationship Id="rId1" Type="http://schemas.openxmlformats.org/officeDocument/2006/relationships/vmlDrawing" Target="../drawings/vmlDrawing14.vml"/><Relationship Id="rId6" Type="http://schemas.openxmlformats.org/officeDocument/2006/relationships/oleObject" Target="../embeddings/oleObject53.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73.wmf"/><Relationship Id="rId14" Type="http://schemas.openxmlformats.org/officeDocument/2006/relationships/oleObject" Target="../embeddings/oleObject57.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5.vml"/><Relationship Id="rId5" Type="http://schemas.openxmlformats.org/officeDocument/2006/relationships/image" Target="../media/image78.wmf"/><Relationship Id="rId4" Type="http://schemas.openxmlformats.org/officeDocument/2006/relationships/oleObject" Target="../embeddings/oleObject59.bin"/></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16.vml"/><Relationship Id="rId5" Type="http://schemas.openxmlformats.org/officeDocument/2006/relationships/image" Target="../media/image80.wmf"/><Relationship Id="rId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slideLayout" Target="../slideLayouts/slideLayout2.xml"/><Relationship Id="rId7" Type="http://schemas.openxmlformats.org/officeDocument/2006/relationships/image" Target="../media/image82.wmf"/><Relationship Id="rId2" Type="http://schemas.openxmlformats.org/officeDocument/2006/relationships/tags" Target="../tags/tag24.xml"/><Relationship Id="rId1" Type="http://schemas.openxmlformats.org/officeDocument/2006/relationships/vmlDrawing" Target="../drawings/vmlDrawing17.vml"/><Relationship Id="rId6" Type="http://schemas.openxmlformats.org/officeDocument/2006/relationships/oleObject" Target="../embeddings/oleObject62.bin"/><Relationship Id="rId5" Type="http://schemas.openxmlformats.org/officeDocument/2006/relationships/image" Target="../media/image81.wmf"/><Relationship Id="rId10" Type="http://schemas.openxmlformats.org/officeDocument/2006/relationships/image" Target="../media/image84.png"/><Relationship Id="rId4" Type="http://schemas.openxmlformats.org/officeDocument/2006/relationships/oleObject" Target="../embeddings/oleObject61.bin"/><Relationship Id="rId9" Type="http://schemas.openxmlformats.org/officeDocument/2006/relationships/image" Target="../media/image83.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slideLayout" Target="../slideLayouts/slideLayout2.xml"/><Relationship Id="rId7" Type="http://schemas.openxmlformats.org/officeDocument/2006/relationships/image" Target="../media/image86.wmf"/><Relationship Id="rId12" Type="http://schemas.openxmlformats.org/officeDocument/2006/relationships/image" Target="../media/image84.png"/><Relationship Id="rId2" Type="http://schemas.openxmlformats.org/officeDocument/2006/relationships/tags" Target="../tags/tag25.xml"/><Relationship Id="rId1" Type="http://schemas.openxmlformats.org/officeDocument/2006/relationships/vmlDrawing" Target="../drawings/vmlDrawing18.vml"/><Relationship Id="rId6" Type="http://schemas.openxmlformats.org/officeDocument/2006/relationships/oleObject" Target="../embeddings/oleObject65.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87.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93.wmf"/><Relationship Id="rId3" Type="http://schemas.openxmlformats.org/officeDocument/2006/relationships/slideLayout" Target="../slideLayouts/slideLayout2.xml"/><Relationship Id="rId7" Type="http://schemas.openxmlformats.org/officeDocument/2006/relationships/image" Target="../media/image90.wmf"/><Relationship Id="rId12" Type="http://schemas.openxmlformats.org/officeDocument/2006/relationships/oleObject" Target="../embeddings/oleObject72.bin"/><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oleObject" Target="../embeddings/oleObject69.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91.wmf"/><Relationship Id="rId14" Type="http://schemas.openxmlformats.org/officeDocument/2006/relationships/image" Target="../media/image94.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oleObject" Target="../embeddings/oleObject78.bin"/><Relationship Id="rId3" Type="http://schemas.openxmlformats.org/officeDocument/2006/relationships/slideLayout" Target="../slideLayouts/slideLayout2.xml"/><Relationship Id="rId7" Type="http://schemas.openxmlformats.org/officeDocument/2006/relationships/image" Target="../media/image95.wmf"/><Relationship Id="rId12" Type="http://schemas.openxmlformats.org/officeDocument/2006/relationships/image" Target="../media/image97.wmf"/><Relationship Id="rId2" Type="http://schemas.openxmlformats.org/officeDocument/2006/relationships/tags" Target="../tags/tag27.xml"/><Relationship Id="rId16" Type="http://schemas.openxmlformats.org/officeDocument/2006/relationships/image" Target="../media/image99.wmf"/><Relationship Id="rId1" Type="http://schemas.openxmlformats.org/officeDocument/2006/relationships/vmlDrawing" Target="../drawings/vmlDrawing20.vml"/><Relationship Id="rId6" Type="http://schemas.openxmlformats.org/officeDocument/2006/relationships/oleObject" Target="../embeddings/oleObject74.bin"/><Relationship Id="rId11" Type="http://schemas.openxmlformats.org/officeDocument/2006/relationships/oleObject" Target="../embeddings/oleObject77.bin"/><Relationship Id="rId5" Type="http://schemas.openxmlformats.org/officeDocument/2006/relationships/image" Target="../media/image90.wmf"/><Relationship Id="rId15" Type="http://schemas.openxmlformats.org/officeDocument/2006/relationships/oleObject" Target="../embeddings/oleObject79.bin"/><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6.wmf"/><Relationship Id="rId14" Type="http://schemas.openxmlformats.org/officeDocument/2006/relationships/image" Target="../media/image9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2.wmf"/><Relationship Id="rId2" Type="http://schemas.openxmlformats.org/officeDocument/2006/relationships/tags" Target="../tags/tag29.xml"/><Relationship Id="rId1" Type="http://schemas.openxmlformats.org/officeDocument/2006/relationships/vmlDrawing" Target="../drawings/vmlDrawing21.vml"/><Relationship Id="rId6" Type="http://schemas.openxmlformats.org/officeDocument/2006/relationships/oleObject" Target="../embeddings/oleObject81.bin"/><Relationship Id="rId5" Type="http://schemas.openxmlformats.org/officeDocument/2006/relationships/image" Target="../media/image101.wmf"/><Relationship Id="rId4" Type="http://schemas.openxmlformats.org/officeDocument/2006/relationships/oleObject" Target="../embeddings/oleObject80.bin"/></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108.wmf"/><Relationship Id="rId18" Type="http://schemas.openxmlformats.org/officeDocument/2006/relationships/oleObject" Target="../embeddings/oleObject89.bin"/><Relationship Id="rId26" Type="http://schemas.openxmlformats.org/officeDocument/2006/relationships/oleObject" Target="../embeddings/oleObject93.bin"/><Relationship Id="rId3" Type="http://schemas.openxmlformats.org/officeDocument/2006/relationships/slideLayout" Target="../slideLayouts/slideLayout2.xml"/><Relationship Id="rId21" Type="http://schemas.openxmlformats.org/officeDocument/2006/relationships/image" Target="../media/image112.wmf"/><Relationship Id="rId7" Type="http://schemas.openxmlformats.org/officeDocument/2006/relationships/image" Target="../media/image105.wmf"/><Relationship Id="rId12" Type="http://schemas.openxmlformats.org/officeDocument/2006/relationships/oleObject" Target="../embeddings/oleObject86.bin"/><Relationship Id="rId17" Type="http://schemas.openxmlformats.org/officeDocument/2006/relationships/image" Target="../media/image110.wmf"/><Relationship Id="rId25" Type="http://schemas.openxmlformats.org/officeDocument/2006/relationships/image" Target="../media/image114.wmf"/><Relationship Id="rId2" Type="http://schemas.openxmlformats.org/officeDocument/2006/relationships/tags" Target="../tags/tag31.xml"/><Relationship Id="rId16" Type="http://schemas.openxmlformats.org/officeDocument/2006/relationships/oleObject" Target="../embeddings/oleObject88.bin"/><Relationship Id="rId20" Type="http://schemas.openxmlformats.org/officeDocument/2006/relationships/oleObject" Target="../embeddings/oleObject90.bin"/><Relationship Id="rId29" Type="http://schemas.openxmlformats.org/officeDocument/2006/relationships/image" Target="../media/image116.wmf"/><Relationship Id="rId1" Type="http://schemas.openxmlformats.org/officeDocument/2006/relationships/vmlDrawing" Target="../drawings/vmlDrawing22.vml"/><Relationship Id="rId6" Type="http://schemas.openxmlformats.org/officeDocument/2006/relationships/oleObject" Target="../embeddings/oleObject83.bin"/><Relationship Id="rId11" Type="http://schemas.openxmlformats.org/officeDocument/2006/relationships/image" Target="../media/image107.wmf"/><Relationship Id="rId24" Type="http://schemas.openxmlformats.org/officeDocument/2006/relationships/oleObject" Target="../embeddings/oleObject92.bin"/><Relationship Id="rId5" Type="http://schemas.openxmlformats.org/officeDocument/2006/relationships/image" Target="../media/image104.wmf"/><Relationship Id="rId15" Type="http://schemas.openxmlformats.org/officeDocument/2006/relationships/image" Target="../media/image109.wmf"/><Relationship Id="rId23" Type="http://schemas.openxmlformats.org/officeDocument/2006/relationships/image" Target="../media/image113.wmf"/><Relationship Id="rId28" Type="http://schemas.openxmlformats.org/officeDocument/2006/relationships/oleObject" Target="../embeddings/oleObject94.bin"/><Relationship Id="rId10" Type="http://schemas.openxmlformats.org/officeDocument/2006/relationships/oleObject" Target="../embeddings/oleObject85.bin"/><Relationship Id="rId19" Type="http://schemas.openxmlformats.org/officeDocument/2006/relationships/image" Target="../media/image111.wmf"/><Relationship Id="rId31" Type="http://schemas.openxmlformats.org/officeDocument/2006/relationships/image" Target="../media/image117.wmf"/><Relationship Id="rId4" Type="http://schemas.openxmlformats.org/officeDocument/2006/relationships/oleObject" Target="../embeddings/oleObject82.bin"/><Relationship Id="rId9" Type="http://schemas.openxmlformats.org/officeDocument/2006/relationships/image" Target="../media/image106.wmf"/><Relationship Id="rId14" Type="http://schemas.openxmlformats.org/officeDocument/2006/relationships/oleObject" Target="../embeddings/oleObject87.bin"/><Relationship Id="rId22" Type="http://schemas.openxmlformats.org/officeDocument/2006/relationships/oleObject" Target="../embeddings/oleObject91.bin"/><Relationship Id="rId27" Type="http://schemas.openxmlformats.org/officeDocument/2006/relationships/image" Target="../media/image115.wmf"/><Relationship Id="rId30" Type="http://schemas.openxmlformats.org/officeDocument/2006/relationships/oleObject" Target="../embeddings/oleObject95.bin"/></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vmlDrawing" Target="../drawings/vmlDrawing23.vml"/><Relationship Id="rId5" Type="http://schemas.openxmlformats.org/officeDocument/2006/relationships/image" Target="../media/image119.wmf"/><Relationship Id="rId4" Type="http://schemas.openxmlformats.org/officeDocument/2006/relationships/oleObject" Target="../embeddings/oleObject9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24.wmf"/><Relationship Id="rId3" Type="http://schemas.openxmlformats.org/officeDocument/2006/relationships/slideLayout" Target="../slideLayouts/slideLayout2.xml"/><Relationship Id="rId7" Type="http://schemas.openxmlformats.org/officeDocument/2006/relationships/image" Target="../media/image121.wmf"/><Relationship Id="rId12" Type="http://schemas.openxmlformats.org/officeDocument/2006/relationships/oleObject" Target="../embeddings/oleObject101.bin"/><Relationship Id="rId2" Type="http://schemas.openxmlformats.org/officeDocument/2006/relationships/tags" Target="../tags/tag34.xml"/><Relationship Id="rId1" Type="http://schemas.openxmlformats.org/officeDocument/2006/relationships/vmlDrawing" Target="../drawings/vmlDrawing24.vml"/><Relationship Id="rId6" Type="http://schemas.openxmlformats.org/officeDocument/2006/relationships/oleObject" Target="../embeddings/oleObject98.bin"/><Relationship Id="rId11" Type="http://schemas.openxmlformats.org/officeDocument/2006/relationships/image" Target="../media/image123.wmf"/><Relationship Id="rId5" Type="http://schemas.openxmlformats.org/officeDocument/2006/relationships/image" Target="../media/image120.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22.w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6.wmf"/><Relationship Id="rId2" Type="http://schemas.openxmlformats.org/officeDocument/2006/relationships/tags" Target="../tags/tag35.xml"/><Relationship Id="rId1" Type="http://schemas.openxmlformats.org/officeDocument/2006/relationships/vmlDrawing" Target="../drawings/vmlDrawing25.vml"/><Relationship Id="rId6" Type="http://schemas.openxmlformats.org/officeDocument/2006/relationships/oleObject" Target="../embeddings/oleObject103.bin"/><Relationship Id="rId5" Type="http://schemas.openxmlformats.org/officeDocument/2006/relationships/image" Target="../media/image125.wmf"/><Relationship Id="rId4" Type="http://schemas.openxmlformats.org/officeDocument/2006/relationships/oleObject" Target="../embeddings/oleObject102.bin"/></Relationships>
</file>

<file path=ppt/slides/_rels/slide4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26.vml"/><Relationship Id="rId5" Type="http://schemas.openxmlformats.org/officeDocument/2006/relationships/image" Target="../media/image128.wmf"/><Relationship Id="rId4" Type="http://schemas.openxmlformats.org/officeDocument/2006/relationships/oleObject" Target="../embeddings/oleObject10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33.wmf"/><Relationship Id="rId3" Type="http://schemas.openxmlformats.org/officeDocument/2006/relationships/slideLayout" Target="../slideLayouts/slideLayout2.xml"/><Relationship Id="rId7" Type="http://schemas.openxmlformats.org/officeDocument/2006/relationships/image" Target="../media/image130.wmf"/><Relationship Id="rId12" Type="http://schemas.openxmlformats.org/officeDocument/2006/relationships/oleObject" Target="../embeddings/oleObject109.bin"/><Relationship Id="rId2" Type="http://schemas.openxmlformats.org/officeDocument/2006/relationships/tags" Target="../tags/tag38.xml"/><Relationship Id="rId1" Type="http://schemas.openxmlformats.org/officeDocument/2006/relationships/vmlDrawing" Target="../drawings/vmlDrawing27.vml"/><Relationship Id="rId6" Type="http://schemas.openxmlformats.org/officeDocument/2006/relationships/oleObject" Target="../embeddings/oleObject106.bin"/><Relationship Id="rId11" Type="http://schemas.openxmlformats.org/officeDocument/2006/relationships/image" Target="../media/image132.wmf"/><Relationship Id="rId5" Type="http://schemas.openxmlformats.org/officeDocument/2006/relationships/image" Target="../media/image129.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31.wm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slideLayout" Target="../slideLayouts/slideLayout2.xml"/><Relationship Id="rId7" Type="http://schemas.openxmlformats.org/officeDocument/2006/relationships/image" Target="../media/image136.wmf"/><Relationship Id="rId12" Type="http://schemas.openxmlformats.org/officeDocument/2006/relationships/image" Target="../media/image139.png"/><Relationship Id="rId2" Type="http://schemas.openxmlformats.org/officeDocument/2006/relationships/tags" Target="../tags/tag42.xml"/><Relationship Id="rId1" Type="http://schemas.openxmlformats.org/officeDocument/2006/relationships/vmlDrawing" Target="../drawings/vmlDrawing28.vml"/><Relationship Id="rId6" Type="http://schemas.openxmlformats.org/officeDocument/2006/relationships/oleObject" Target="../embeddings/oleObject111.bin"/><Relationship Id="rId11" Type="http://schemas.openxmlformats.org/officeDocument/2006/relationships/image" Target="../media/image138.wmf"/><Relationship Id="rId5" Type="http://schemas.openxmlformats.org/officeDocument/2006/relationships/image" Target="../media/image135.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137.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44.wmf"/><Relationship Id="rId3" Type="http://schemas.openxmlformats.org/officeDocument/2006/relationships/slideLayout" Target="../slideLayouts/slideLayout2.xml"/><Relationship Id="rId7" Type="http://schemas.openxmlformats.org/officeDocument/2006/relationships/image" Target="../media/image141.wmf"/><Relationship Id="rId12" Type="http://schemas.openxmlformats.org/officeDocument/2006/relationships/oleObject" Target="../embeddings/oleObject118.bin"/><Relationship Id="rId2" Type="http://schemas.openxmlformats.org/officeDocument/2006/relationships/tags" Target="../tags/tag43.xml"/><Relationship Id="rId1" Type="http://schemas.openxmlformats.org/officeDocument/2006/relationships/vmlDrawing" Target="../drawings/vmlDrawing29.vml"/><Relationship Id="rId6" Type="http://schemas.openxmlformats.org/officeDocument/2006/relationships/oleObject" Target="../embeddings/oleObject115.bin"/><Relationship Id="rId11" Type="http://schemas.openxmlformats.org/officeDocument/2006/relationships/image" Target="../media/image143.wmf"/><Relationship Id="rId5" Type="http://schemas.openxmlformats.org/officeDocument/2006/relationships/image" Target="../media/image140.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42.wmf"/><Relationship Id="rId14" Type="http://schemas.openxmlformats.org/officeDocument/2006/relationships/image" Target="../media/image14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30.vml"/><Relationship Id="rId6" Type="http://schemas.openxmlformats.org/officeDocument/2006/relationships/image" Target="../media/image146.wmf"/><Relationship Id="rId5" Type="http://schemas.openxmlformats.org/officeDocument/2006/relationships/oleObject" Target="../embeddings/oleObject119.bin"/><Relationship Id="rId4" Type="http://schemas.openxmlformats.org/officeDocument/2006/relationships/image" Target="../media/image147.png"/></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52.wmf"/><Relationship Id="rId3" Type="http://schemas.openxmlformats.org/officeDocument/2006/relationships/slideLayout" Target="../slideLayouts/slideLayout2.xml"/><Relationship Id="rId7" Type="http://schemas.openxmlformats.org/officeDocument/2006/relationships/image" Target="../media/image149.wmf"/><Relationship Id="rId12" Type="http://schemas.openxmlformats.org/officeDocument/2006/relationships/oleObject" Target="../embeddings/oleObject124.bin"/><Relationship Id="rId2" Type="http://schemas.openxmlformats.org/officeDocument/2006/relationships/tags" Target="../tags/tag45.xml"/><Relationship Id="rId1" Type="http://schemas.openxmlformats.org/officeDocument/2006/relationships/vmlDrawing" Target="../drawings/vmlDrawing31.vml"/><Relationship Id="rId6" Type="http://schemas.openxmlformats.org/officeDocument/2006/relationships/oleObject" Target="../embeddings/oleObject121.bin"/><Relationship Id="rId11" Type="http://schemas.openxmlformats.org/officeDocument/2006/relationships/image" Target="../media/image151.wmf"/><Relationship Id="rId5" Type="http://schemas.openxmlformats.org/officeDocument/2006/relationships/image" Target="../media/image148.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50.wmf"/></Relationships>
</file>

<file path=ppt/slides/_rels/slide5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58.wmf"/><Relationship Id="rId18" Type="http://schemas.openxmlformats.org/officeDocument/2006/relationships/oleObject" Target="../embeddings/oleObject132.bin"/><Relationship Id="rId3" Type="http://schemas.openxmlformats.org/officeDocument/2006/relationships/slideLayout" Target="../slideLayouts/slideLayout2.xml"/><Relationship Id="rId7" Type="http://schemas.openxmlformats.org/officeDocument/2006/relationships/image" Target="../media/image155.wmf"/><Relationship Id="rId12" Type="http://schemas.openxmlformats.org/officeDocument/2006/relationships/oleObject" Target="../embeddings/oleObject129.bin"/><Relationship Id="rId17" Type="http://schemas.openxmlformats.org/officeDocument/2006/relationships/image" Target="../media/image160.wmf"/><Relationship Id="rId2" Type="http://schemas.openxmlformats.org/officeDocument/2006/relationships/tags" Target="../tags/tag47.xml"/><Relationship Id="rId16" Type="http://schemas.openxmlformats.org/officeDocument/2006/relationships/oleObject" Target="../embeddings/oleObject131.bin"/><Relationship Id="rId1" Type="http://schemas.openxmlformats.org/officeDocument/2006/relationships/vmlDrawing" Target="../drawings/vmlDrawing32.vml"/><Relationship Id="rId6" Type="http://schemas.openxmlformats.org/officeDocument/2006/relationships/oleObject" Target="../embeddings/oleObject126.bin"/><Relationship Id="rId11" Type="http://schemas.openxmlformats.org/officeDocument/2006/relationships/image" Target="../media/image157.wmf"/><Relationship Id="rId5" Type="http://schemas.openxmlformats.org/officeDocument/2006/relationships/image" Target="../media/image154.wmf"/><Relationship Id="rId15" Type="http://schemas.openxmlformats.org/officeDocument/2006/relationships/image" Target="../media/image159.wmf"/><Relationship Id="rId10" Type="http://schemas.openxmlformats.org/officeDocument/2006/relationships/oleObject" Target="../embeddings/oleObject128.bin"/><Relationship Id="rId19" Type="http://schemas.openxmlformats.org/officeDocument/2006/relationships/image" Target="../media/image161.wmf"/><Relationship Id="rId4" Type="http://schemas.openxmlformats.org/officeDocument/2006/relationships/oleObject" Target="../embeddings/oleObject125.bin"/><Relationship Id="rId9" Type="http://schemas.openxmlformats.org/officeDocument/2006/relationships/image" Target="../media/image156.wmf"/><Relationship Id="rId14" Type="http://schemas.openxmlformats.org/officeDocument/2006/relationships/oleObject" Target="../embeddings/oleObject130.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66.wmf"/><Relationship Id="rId3" Type="http://schemas.openxmlformats.org/officeDocument/2006/relationships/slideLayout" Target="../slideLayouts/slideLayout2.xml"/><Relationship Id="rId7" Type="http://schemas.openxmlformats.org/officeDocument/2006/relationships/image" Target="../media/image163.wmf"/><Relationship Id="rId12" Type="http://schemas.openxmlformats.org/officeDocument/2006/relationships/oleObject" Target="../embeddings/oleObject137.bin"/><Relationship Id="rId2" Type="http://schemas.openxmlformats.org/officeDocument/2006/relationships/tags" Target="../tags/tag48.xml"/><Relationship Id="rId1" Type="http://schemas.openxmlformats.org/officeDocument/2006/relationships/vmlDrawing" Target="../drawings/vmlDrawing33.vml"/><Relationship Id="rId6" Type="http://schemas.openxmlformats.org/officeDocument/2006/relationships/oleObject" Target="../embeddings/oleObject134.bin"/><Relationship Id="rId11" Type="http://schemas.openxmlformats.org/officeDocument/2006/relationships/image" Target="../media/image165.wmf"/><Relationship Id="rId5" Type="http://schemas.openxmlformats.org/officeDocument/2006/relationships/image" Target="../media/image162.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164.wmf"/></Relationships>
</file>

<file path=ppt/slides/_rels/slide6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72.wmf"/><Relationship Id="rId3" Type="http://schemas.openxmlformats.org/officeDocument/2006/relationships/slideLayout" Target="../slideLayouts/slideLayout2.xml"/><Relationship Id="rId7" Type="http://schemas.openxmlformats.org/officeDocument/2006/relationships/image" Target="../media/image169.wmf"/><Relationship Id="rId12" Type="http://schemas.openxmlformats.org/officeDocument/2006/relationships/oleObject" Target="../embeddings/oleObject142.bin"/><Relationship Id="rId17" Type="http://schemas.openxmlformats.org/officeDocument/2006/relationships/image" Target="../media/image174.wmf"/><Relationship Id="rId2" Type="http://schemas.openxmlformats.org/officeDocument/2006/relationships/tags" Target="../tags/tag50.xml"/><Relationship Id="rId16" Type="http://schemas.openxmlformats.org/officeDocument/2006/relationships/oleObject" Target="../embeddings/oleObject144.bin"/><Relationship Id="rId1" Type="http://schemas.openxmlformats.org/officeDocument/2006/relationships/vmlDrawing" Target="../drawings/vmlDrawing34.vml"/><Relationship Id="rId6" Type="http://schemas.openxmlformats.org/officeDocument/2006/relationships/oleObject" Target="../embeddings/oleObject139.bin"/><Relationship Id="rId11" Type="http://schemas.openxmlformats.org/officeDocument/2006/relationships/image" Target="../media/image171.wmf"/><Relationship Id="rId5" Type="http://schemas.openxmlformats.org/officeDocument/2006/relationships/image" Target="../media/image168.wmf"/><Relationship Id="rId15" Type="http://schemas.openxmlformats.org/officeDocument/2006/relationships/image" Target="../media/image173.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170.wmf"/><Relationship Id="rId14" Type="http://schemas.openxmlformats.org/officeDocument/2006/relationships/oleObject" Target="../embeddings/oleObject143.bin"/></Relationships>
</file>

<file path=ppt/slides/_rels/slide6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oleObject" Target="../embeddings/oleObject149.bin"/><Relationship Id="rId3" Type="http://schemas.openxmlformats.org/officeDocument/2006/relationships/slideLayout" Target="../slideLayouts/slideLayout2.xml"/><Relationship Id="rId7" Type="http://schemas.openxmlformats.org/officeDocument/2006/relationships/image" Target="../media/image177.wmf"/><Relationship Id="rId12" Type="http://schemas.openxmlformats.org/officeDocument/2006/relationships/image" Target="../media/image181.png"/><Relationship Id="rId2" Type="http://schemas.openxmlformats.org/officeDocument/2006/relationships/tags" Target="../tags/tag52.xml"/><Relationship Id="rId1" Type="http://schemas.openxmlformats.org/officeDocument/2006/relationships/vmlDrawing" Target="../drawings/vmlDrawing35.vml"/><Relationship Id="rId6" Type="http://schemas.openxmlformats.org/officeDocument/2006/relationships/oleObject" Target="../embeddings/oleObject146.bin"/><Relationship Id="rId11" Type="http://schemas.openxmlformats.org/officeDocument/2006/relationships/image" Target="../media/image179.wmf"/><Relationship Id="rId5" Type="http://schemas.openxmlformats.org/officeDocument/2006/relationships/image" Target="../media/image176.wmf"/><Relationship Id="rId10" Type="http://schemas.openxmlformats.org/officeDocument/2006/relationships/oleObject" Target="../embeddings/oleObject148.bin"/><Relationship Id="rId4" Type="http://schemas.openxmlformats.org/officeDocument/2006/relationships/oleObject" Target="../embeddings/oleObject145.bin"/><Relationship Id="rId9" Type="http://schemas.openxmlformats.org/officeDocument/2006/relationships/image" Target="../media/image178.wmf"/><Relationship Id="rId14" Type="http://schemas.openxmlformats.org/officeDocument/2006/relationships/image" Target="../media/image180.wmf"/></Relationships>
</file>

<file path=ppt/slides/_rels/slide6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image" Target="../media/image184.wmf"/><Relationship Id="rId12" Type="http://schemas.openxmlformats.org/officeDocument/2006/relationships/oleObject" Target="../embeddings/oleObject154.bin"/><Relationship Id="rId2" Type="http://schemas.openxmlformats.org/officeDocument/2006/relationships/tags" Target="../tags/tag54.xml"/><Relationship Id="rId1" Type="http://schemas.openxmlformats.org/officeDocument/2006/relationships/vmlDrawing" Target="../drawings/vmlDrawing36.vml"/><Relationship Id="rId6" Type="http://schemas.openxmlformats.org/officeDocument/2006/relationships/oleObject" Target="../embeddings/oleObject151.bin"/><Relationship Id="rId11" Type="http://schemas.openxmlformats.org/officeDocument/2006/relationships/image" Target="../media/image186.wmf"/><Relationship Id="rId5" Type="http://schemas.openxmlformats.org/officeDocument/2006/relationships/image" Target="../media/image183.wmf"/><Relationship Id="rId10" Type="http://schemas.openxmlformats.org/officeDocument/2006/relationships/oleObject" Target="../embeddings/oleObject153.bin"/><Relationship Id="rId4" Type="http://schemas.openxmlformats.org/officeDocument/2006/relationships/oleObject" Target="../embeddings/oleObject150.bin"/><Relationship Id="rId9" Type="http://schemas.openxmlformats.org/officeDocument/2006/relationships/image" Target="../media/image185.w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image" Target="../media/image16.png"/><Relationship Id="rId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Perimeter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t>Calculating the Perimeter of a Polygon</a:t>
            </a:r>
            <a:endParaRPr lang="en-US" sz="3200" dirty="0">
              <a:solidFill>
                <a:schemeClr val="accent1"/>
              </a:solidFill>
            </a:endParaRPr>
          </a:p>
        </p:txBody>
      </p:sp>
      <p:sp>
        <p:nvSpPr>
          <p:cNvPr id="15363" name="Rectangle 3"/>
          <p:cNvSpPr>
            <a:spLocks noGrp="1"/>
          </p:cNvSpPr>
          <p:nvPr>
            <p:ph idx="1"/>
          </p:nvPr>
        </p:nvSpPr>
        <p:spPr>
          <a:prstGeom prst="rect">
            <a:avLst/>
          </a:prstGeom>
        </p:spPr>
        <p:txBody>
          <a:bodyPr/>
          <a:lstStyle/>
          <a:p>
            <a:pPr marL="0" indent="0" eaLnBrk="1" hangingPunct="1">
              <a:spcBef>
                <a:spcPct val="50000"/>
              </a:spcBef>
              <a:buFont typeface="Courier New" pitchFamily="49" charset="0"/>
              <a:buNone/>
            </a:pPr>
            <a:r>
              <a:rPr lang="en-US" i="0" dirty="0">
                <a:solidFill>
                  <a:schemeClr val="tx1"/>
                </a:solidFill>
              </a:rPr>
              <a:t>Calculate the perimeter of the polygon.</a:t>
            </a:r>
          </a:p>
          <a:p>
            <a:pPr marL="0" indent="0" eaLnBrk="1" hangingPunct="1">
              <a:spcBef>
                <a:spcPct val="50000"/>
              </a:spcBef>
              <a:buFont typeface="Courier New" pitchFamily="49" charset="0"/>
              <a:buNone/>
            </a:pPr>
            <a:r>
              <a:rPr lang="en-US" i="0" dirty="0">
                <a:solidFill>
                  <a:schemeClr val="tx1"/>
                </a:solidFill>
              </a:rPr>
              <a:t>(</a:t>
            </a:r>
            <a:r>
              <a:rPr lang="en-US" b="1" i="0" dirty="0">
                <a:solidFill>
                  <a:schemeClr val="tx1"/>
                </a:solidFill>
              </a:rPr>
              <a:t>Note:</a:t>
            </a:r>
            <a:r>
              <a:rPr lang="en-US" i="0" dirty="0">
                <a:solidFill>
                  <a:schemeClr val="tx1"/>
                </a:solidFill>
              </a:rPr>
              <a:t> A 5-sided polygon is called a </a:t>
            </a:r>
            <a:r>
              <a:rPr lang="en-US" b="1" i="0" dirty="0">
                <a:solidFill>
                  <a:schemeClr val="tx1"/>
                </a:solidFill>
              </a:rPr>
              <a:t>pentagon</a:t>
            </a:r>
            <a:r>
              <a:rPr lang="en-US" i="0" dirty="0">
                <a:solidFill>
                  <a:schemeClr val="tx1"/>
                </a:solidFill>
              </a:rPr>
              <a:t>.)</a:t>
            </a:r>
          </a:p>
        </p:txBody>
      </p:sp>
      <p:pic>
        <p:nvPicPr>
          <p:cNvPr id="266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09900" y="2590800"/>
            <a:ext cx="3124200" cy="27051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dirty="0">
                <a:solidFill>
                  <a:schemeClr val="accent1"/>
                </a:solidFill>
              </a:rPr>
              <a:t>Example 4: </a:t>
            </a:r>
            <a:r>
              <a:rPr lang="en-US" dirty="0"/>
              <a:t>Calculating the Perimeter of a Polygon</a:t>
            </a:r>
            <a:r>
              <a:rPr lang="en-US" sz="3200" dirty="0">
                <a:solidFill>
                  <a:schemeClr val="accent1"/>
                </a:solidFill>
              </a:rPr>
              <a:t> (cont.)</a:t>
            </a:r>
          </a:p>
        </p:txBody>
      </p:sp>
      <p:sp>
        <p:nvSpPr>
          <p:cNvPr id="16387" name="Rectangle 3"/>
          <p:cNvSpPr>
            <a:spLocks noGrp="1"/>
          </p:cNvSpPr>
          <p:nvPr>
            <p:ph idx="1"/>
          </p:nvPr>
        </p:nvSpPr>
        <p:spPr>
          <a:prstGeom prst="rect">
            <a:avLst/>
          </a:prstGeom>
        </p:spPr>
        <p:txBody>
          <a:bodyPr/>
          <a:lstStyle/>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The perimeter of any polygon is found by adding the lengths of the sides.  Thus, for this pentagon we have the following.</a:t>
            </a: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r>
              <a:rPr lang="en-US" dirty="0"/>
              <a:t>The perimeter of the polygon is </a:t>
            </a:r>
            <a:r>
              <a:rPr lang="en-US" dirty="0">
                <a:solidFill>
                  <a:srgbClr val="FF0000"/>
                </a:solidFill>
              </a:rPr>
              <a:t>103 cm</a:t>
            </a:r>
            <a:r>
              <a:rPr lang="en-US" dirty="0"/>
              <a:t>.</a:t>
            </a:r>
            <a:endParaRPr lang="en-US" i="0" dirty="0">
              <a:solidFill>
                <a:schemeClr val="tx1"/>
              </a:solidFill>
            </a:endParaRPr>
          </a:p>
          <a:p>
            <a:pPr marL="0" indent="0">
              <a:buFont typeface="Courier New" pitchFamily="49" charset="0"/>
              <a:buNone/>
            </a:pPr>
            <a:endParaRPr lang="en-US" dirty="0">
              <a:solidFill>
                <a:schemeClr val="tx1"/>
              </a:solidFill>
            </a:endParaRPr>
          </a:p>
        </p:txBody>
      </p:sp>
      <p:graphicFrame>
        <p:nvGraphicFramePr>
          <p:cNvPr id="4099" name="Object 4"/>
          <p:cNvGraphicFramePr>
            <a:graphicFrameLocks noChangeAspect="1"/>
          </p:cNvGraphicFramePr>
          <p:nvPr/>
        </p:nvGraphicFramePr>
        <p:xfrm>
          <a:off x="2095267" y="3510602"/>
          <a:ext cx="5778500" cy="381000"/>
        </p:xfrm>
        <a:graphic>
          <a:graphicData uri="http://schemas.openxmlformats.org/presentationml/2006/ole">
            <mc:AlternateContent xmlns:mc="http://schemas.openxmlformats.org/markup-compatibility/2006">
              <mc:Choice xmlns:v="urn:schemas-microsoft-com:vml" Requires="v">
                <p:oleObj spid="_x0000_s4114" name="Equation" r:id="rId3" imgW="5778360" imgH="380880" progId="Equation.DSMT4">
                  <p:embed/>
                </p:oleObj>
              </mc:Choice>
              <mc:Fallback>
                <p:oleObj name="Equation" r:id="rId3" imgW="5778360" imgH="38088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67" y="3510602"/>
                        <a:ext cx="57785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655291033"/>
              </p:ext>
            </p:extLst>
          </p:nvPr>
        </p:nvGraphicFramePr>
        <p:xfrm>
          <a:off x="2334904" y="4051300"/>
          <a:ext cx="1422400" cy="292100"/>
        </p:xfrm>
        <a:graphic>
          <a:graphicData uri="http://schemas.openxmlformats.org/presentationml/2006/ole">
            <mc:AlternateContent xmlns:mc="http://schemas.openxmlformats.org/markup-compatibility/2006">
              <mc:Choice xmlns:v="urn:schemas-microsoft-com:vml" Requires="v">
                <p:oleObj spid="_x0000_s4115" name="Equation" r:id="rId5" imgW="1422360" imgH="291960" progId="Equation.DSMT4">
                  <p:embed/>
                </p:oleObj>
              </mc:Choice>
              <mc:Fallback>
                <p:oleObj name="Equation" r:id="rId5" imgW="1422360" imgH="291960" progId="Equation.DSMT4">
                  <p:embed/>
                  <p:pic>
                    <p:nvPicPr>
                      <p:cNvPr id="0" name="Picture 8"/>
                      <p:cNvPicPr>
                        <a:picLocks noChangeAspect="1" noChangeArrowheads="1"/>
                      </p:cNvPicPr>
                      <p:nvPr/>
                    </p:nvPicPr>
                    <p:blipFill>
                      <a:blip r:embed="rId6"/>
                      <a:srcRect/>
                      <a:stretch>
                        <a:fillRect/>
                      </a:stretch>
                    </p:blipFill>
                    <p:spPr bwMode="auto">
                      <a:xfrm>
                        <a:off x="2334904" y="4051300"/>
                        <a:ext cx="14224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
            <a:extLst>
              <a:ext uri="{FF2B5EF4-FFF2-40B4-BE49-F238E27FC236}">
                <a16:creationId xmlns:a16="http://schemas.microsoft.com/office/drawing/2014/main" id="{A7B7D029-0CB2-495C-8D6F-4E8E1052D069}"/>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29400" y="3891602"/>
            <a:ext cx="2286000" cy="19793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Perimeter of a Polygon</a:t>
            </a:r>
          </a:p>
        </p:txBody>
      </p:sp>
      <p:sp>
        <p:nvSpPr>
          <p:cNvPr id="4" name="Content Placeholder 3"/>
          <p:cNvSpPr>
            <a:spLocks noGrp="1"/>
          </p:cNvSpPr>
          <p:nvPr>
            <p:ph idx="1"/>
          </p:nvPr>
        </p:nvSpPr>
        <p:spPr>
          <a:xfrm>
            <a:off x="457200" y="1280160"/>
            <a:ext cx="8229600" cy="4572000"/>
          </a:xfrm>
          <a:prstGeom prst="rect">
            <a:avLst/>
          </a:prstGeom>
        </p:spPr>
        <p:txBody>
          <a:bodyPr/>
          <a:lstStyle/>
          <a:p>
            <a:r>
              <a:rPr lang="en-US" dirty="0"/>
              <a:t>Calculate the perimeter of the polygon.</a:t>
            </a: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r>
              <a:rPr lang="en-US" b="1" dirty="0"/>
              <a:t>Solution</a:t>
            </a:r>
            <a:endParaRPr lang="en-US" b="1" dirty="0">
              <a:solidFill>
                <a:schemeClr val="tx1"/>
              </a:solidFill>
            </a:endParaRPr>
          </a:p>
          <a:p>
            <a:pPr marL="0" indent="0">
              <a:spcBef>
                <a:spcPts val="1200"/>
              </a:spcBef>
              <a:buFont typeface="Courier New" pitchFamily="49" charset="0"/>
              <a:buNone/>
            </a:pPr>
            <a:r>
              <a:rPr lang="en-US" i="0" dirty="0">
                <a:solidFill>
                  <a:schemeClr val="tx1"/>
                </a:solidFill>
              </a:rPr>
              <a:t>If a rectangle has length </a:t>
            </a:r>
            <a:r>
              <a:rPr lang="en-US" i="0" dirty="0">
                <a:solidFill>
                  <a:srgbClr val="0000FF"/>
                </a:solidFill>
              </a:rPr>
              <a:t>15 ft </a:t>
            </a:r>
            <a:r>
              <a:rPr lang="en-US" i="0" dirty="0">
                <a:solidFill>
                  <a:schemeClr val="tx1"/>
                </a:solidFill>
              </a:rPr>
              <a:t>and width </a:t>
            </a:r>
            <a:r>
              <a:rPr lang="en-US" i="0" dirty="0">
                <a:solidFill>
                  <a:srgbClr val="0000FF"/>
                </a:solidFill>
              </a:rPr>
              <a:t>12 ft</a:t>
            </a:r>
            <a:r>
              <a:rPr lang="en-US" i="0" dirty="0">
                <a:solidFill>
                  <a:schemeClr val="tx1"/>
                </a:solidFill>
              </a:rPr>
              <a:t>, then its perimeter is:</a:t>
            </a:r>
          </a:p>
        </p:txBody>
      </p:sp>
      <p:graphicFrame>
        <p:nvGraphicFramePr>
          <p:cNvPr id="6" name="Object 4"/>
          <p:cNvGraphicFramePr>
            <a:graphicFrameLocks noChangeAspect="1"/>
          </p:cNvGraphicFramePr>
          <p:nvPr/>
        </p:nvGraphicFramePr>
        <p:xfrm>
          <a:off x="2387600" y="4927600"/>
          <a:ext cx="1333500" cy="292100"/>
        </p:xfrm>
        <a:graphic>
          <a:graphicData uri="http://schemas.openxmlformats.org/presentationml/2006/ole">
            <mc:AlternateContent xmlns:mc="http://schemas.openxmlformats.org/markup-compatibility/2006">
              <mc:Choice xmlns:v="urn:schemas-microsoft-com:vml" Requires="v">
                <p:oleObj spid="_x0000_s31762" name="Equation" r:id="rId3" imgW="1333500" imgH="292100" progId="Equation.DSMT4">
                  <p:embed/>
                </p:oleObj>
              </mc:Choice>
              <mc:Fallback>
                <p:oleObj name="Equation" r:id="rId3" imgW="1333500" imgH="2921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4927600"/>
                        <a:ext cx="13335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2387600" y="5384800"/>
          <a:ext cx="965200" cy="406400"/>
        </p:xfrm>
        <a:graphic>
          <a:graphicData uri="http://schemas.openxmlformats.org/presentationml/2006/ole">
            <mc:AlternateContent xmlns:mc="http://schemas.openxmlformats.org/markup-compatibility/2006">
              <mc:Choice xmlns:v="urn:schemas-microsoft-com:vml" Requires="v">
                <p:oleObj spid="_x0000_s31763" name="Equation" r:id="rId5" imgW="964781" imgH="406224" progId="Equation.DSMT4">
                  <p:embed/>
                </p:oleObj>
              </mc:Choice>
              <mc:Fallback>
                <p:oleObj name="Equation" r:id="rId5" imgW="964781" imgH="406224"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5384800"/>
                        <a:ext cx="9652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2146300" y="4419600"/>
          <a:ext cx="2197100" cy="292100"/>
        </p:xfrm>
        <a:graphic>
          <a:graphicData uri="http://schemas.openxmlformats.org/presentationml/2006/ole">
            <mc:AlternateContent xmlns:mc="http://schemas.openxmlformats.org/markup-compatibility/2006">
              <mc:Choice xmlns:v="urn:schemas-microsoft-com:vml" Requires="v">
                <p:oleObj spid="_x0000_s31764" name="Equation" r:id="rId7" imgW="2197100" imgH="292100" progId="Equation.DSMT4">
                  <p:embed/>
                </p:oleObj>
              </mc:Choice>
              <mc:Fallback>
                <p:oleObj name="Equation" r:id="rId7" imgW="21971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6300" y="4419600"/>
                        <a:ext cx="21971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10200" y="1676400"/>
            <a:ext cx="2468880" cy="1799888"/>
          </a:xfrm>
          <a:prstGeom prst="rect">
            <a:avLst/>
          </a:prstGeom>
          <a:noFill/>
          <a:ln w="9525">
            <a:noFill/>
            <a:miter lim="800000"/>
            <a:headEnd/>
            <a:tailEnd/>
          </a:ln>
        </p:spPr>
      </p:pic>
      <p:pic>
        <p:nvPicPr>
          <p:cNvPr id="31749"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410200" y="3962400"/>
            <a:ext cx="2560320" cy="17821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Perimeter of a Polygon (cont.)</a:t>
            </a:r>
          </a:p>
        </p:txBody>
      </p:sp>
      <p:sp>
        <p:nvSpPr>
          <p:cNvPr id="4" name="Content Placeholder 3"/>
          <p:cNvSpPr>
            <a:spLocks noGrp="1"/>
          </p:cNvSpPr>
          <p:nvPr>
            <p:ph idx="1"/>
          </p:nvPr>
        </p:nvSpPr>
        <p:spPr>
          <a:xfrm>
            <a:off x="457200" y="1280160"/>
            <a:ext cx="8229600" cy="3108543"/>
          </a:xfrm>
          <a:prstGeom prst="rect">
            <a:avLst/>
          </a:prstGeom>
        </p:spPr>
        <p:txBody>
          <a:bodyPr>
            <a:spAutoFit/>
          </a:bodyPr>
          <a:lstStyle/>
          <a:p>
            <a:r>
              <a:rPr lang="en-US" dirty="0"/>
              <a:t>Now, if a small rectangle is cut from one corner of the original rectangle, then a new shape is formed. An interesting fact is that, regardless of the size of the cut out rectangle, this new shape will have the </a:t>
            </a:r>
            <a:r>
              <a:rPr lang="en-US" b="1" dirty="0"/>
              <a:t>same perimeter </a:t>
            </a:r>
            <a:r>
              <a:rPr lang="en-US" dirty="0"/>
              <a:t>as the original rectangle. This is because the length and width of the segments of the indented corner are the same as those of the cut out.</a:t>
            </a:r>
            <a:endParaRPr lang="en-US" i="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Perimeter of a Polygon (cont.)</a:t>
            </a:r>
          </a:p>
        </p:txBody>
      </p:sp>
      <p:sp>
        <p:nvSpPr>
          <p:cNvPr id="7" name="Rectangle 6"/>
          <p:cNvSpPr/>
          <p:nvPr/>
        </p:nvSpPr>
        <p:spPr>
          <a:xfrm>
            <a:off x="457200" y="4048780"/>
            <a:ext cx="6422014" cy="523220"/>
          </a:xfrm>
          <a:prstGeom prst="rect">
            <a:avLst/>
          </a:prstGeom>
        </p:spPr>
        <p:txBody>
          <a:bodyPr wrap="none">
            <a:spAutoFit/>
          </a:bodyPr>
          <a:lstStyle/>
          <a:p>
            <a:r>
              <a:rPr lang="en-US" sz="2800" dirty="0"/>
              <a:t>Thus, the perimeter of the polygon is </a:t>
            </a:r>
            <a:r>
              <a:rPr lang="en-US" sz="2800" dirty="0">
                <a:solidFill>
                  <a:srgbClr val="FF0000"/>
                </a:solidFill>
              </a:rPr>
              <a:t>54 ft</a:t>
            </a:r>
            <a:r>
              <a:rPr lang="en-US" sz="2800" dirty="0"/>
              <a:t>.</a:t>
            </a:r>
          </a:p>
        </p:txBody>
      </p:sp>
      <p:pic>
        <p:nvPicPr>
          <p:cNvPr id="3277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4400" y="1314450"/>
            <a:ext cx="3295650" cy="2390775"/>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8200" y="1447800"/>
            <a:ext cx="2857500" cy="225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t>Example 6: Application: Calculating the Perimeter of a Polygon</a:t>
            </a:r>
          </a:p>
        </p:txBody>
      </p:sp>
      <p:sp>
        <p:nvSpPr>
          <p:cNvPr id="5" name="Content Placeholder 4"/>
          <p:cNvSpPr>
            <a:spLocks noGrp="1"/>
          </p:cNvSpPr>
          <p:nvPr>
            <p:ph idx="1"/>
          </p:nvPr>
        </p:nvSpPr>
        <p:spPr/>
        <p:txBody>
          <a:bodyPr/>
          <a:lstStyle/>
          <a:p>
            <a:r>
              <a:rPr lang="en-US" dirty="0"/>
              <a:t>For security, a chain link fence is to be built on the edge of a property surrounding a new warehouse. The  property is L-shaped as shown.</a:t>
            </a:r>
          </a:p>
          <a:p>
            <a:endParaRPr lang="en-US" dirty="0">
              <a:latin typeface="Calibri" pitchFamily="34" charset="0"/>
            </a:endParaRPr>
          </a:p>
          <a:p>
            <a:pPr eaLnBrk="0" hangingPunct="0"/>
            <a:endParaRPr lang="en-US" i="1" dirty="0">
              <a:latin typeface="Calibri" pitchFamily="34" charset="0"/>
            </a:endParaRPr>
          </a:p>
          <a:p>
            <a:endParaRPr lang="en-US" dirty="0"/>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88280" y="2590800"/>
            <a:ext cx="3474720" cy="2671386"/>
          </a:xfrm>
          <a:prstGeom prst="rect">
            <a:avLst/>
          </a:prstGeom>
          <a:noFill/>
          <a:ln w="9525">
            <a:noFill/>
            <a:miter lim="800000"/>
            <a:headEnd/>
            <a:tailEnd/>
          </a:ln>
        </p:spPr>
      </p:pic>
      <p:sp>
        <p:nvSpPr>
          <p:cNvPr id="6" name="Rectangle 5"/>
          <p:cNvSpPr/>
          <p:nvPr/>
        </p:nvSpPr>
        <p:spPr>
          <a:xfrm>
            <a:off x="457200" y="2743200"/>
            <a:ext cx="4724400" cy="2031325"/>
          </a:xfrm>
          <a:prstGeom prst="rect">
            <a:avLst/>
          </a:prstGeom>
        </p:spPr>
        <p:txBody>
          <a:bodyPr wrap="square">
            <a:spAutoFit/>
          </a:bodyPr>
          <a:lstStyle/>
          <a:p>
            <a:pPr marL="520700" indent="-520700">
              <a:lnSpc>
                <a:spcPct val="90000"/>
              </a:lnSpc>
              <a:buFont typeface="+mj-lt"/>
              <a:buAutoNum type="alphaLcPeriod"/>
            </a:pPr>
            <a:r>
              <a:rPr lang="en-US" sz="2800" dirty="0"/>
              <a:t>How many yards of fencing will be needed?</a:t>
            </a:r>
          </a:p>
          <a:p>
            <a:pPr marL="520700" indent="-520700">
              <a:lnSpc>
                <a:spcPct val="90000"/>
              </a:lnSpc>
              <a:buFont typeface="+mj-lt"/>
              <a:buAutoNum type="alphaLcPeriod" startAt="2"/>
            </a:pPr>
            <a:r>
              <a:rPr lang="en-US" sz="2800" dirty="0"/>
              <a:t>What will be the cost of the entire fencing project if the price is </a:t>
            </a:r>
            <a:r>
              <a:rPr lang="en-US" sz="2800" dirty="0">
                <a:solidFill>
                  <a:srgbClr val="0000FF"/>
                </a:solidFill>
              </a:rPr>
              <a:t>$12.50 </a:t>
            </a:r>
            <a:r>
              <a:rPr lang="en-US" sz="2800" dirty="0"/>
              <a:t>per yard?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Application: Calculating the Perimeter of a Polygon</a:t>
            </a:r>
            <a:r>
              <a:rPr lang="en-US" sz="3200" dirty="0">
                <a:solidFill>
                  <a:schemeClr val="accent1"/>
                </a:solidFill>
              </a:rPr>
              <a:t> (cont.)</a:t>
            </a:r>
          </a:p>
        </p:txBody>
      </p:sp>
      <p:sp>
        <p:nvSpPr>
          <p:cNvPr id="18435" name="Rectangle 3"/>
          <p:cNvSpPr>
            <a:spLocks noGrp="1"/>
          </p:cNvSpPr>
          <p:nvPr>
            <p:ph idx="1"/>
          </p:nvPr>
        </p:nvSpPr>
        <p:spPr>
          <a:xfrm>
            <a:off x="457200" y="1280160"/>
            <a:ext cx="8229600" cy="4663440"/>
          </a:xfrm>
          <a:prstGeom prst="rect">
            <a:avLst/>
          </a:prstGeom>
        </p:spPr>
        <p:txBody>
          <a:bodyPr>
            <a:normAutofit/>
          </a:bodyPr>
          <a:lstStyle/>
          <a:p>
            <a:pPr marL="520700" indent="-520700">
              <a:lnSpc>
                <a:spcPct val="90000"/>
              </a:lnSpc>
              <a:buFont typeface="Courier New" pitchFamily="49" charset="0"/>
              <a:buNone/>
            </a:pPr>
            <a:r>
              <a:rPr lang="en-US" b="1" i="0" dirty="0">
                <a:solidFill>
                  <a:schemeClr val="tx1"/>
                </a:solidFill>
              </a:rPr>
              <a:t>Solution</a:t>
            </a:r>
          </a:p>
          <a:p>
            <a:pPr marL="514350" indent="-514350">
              <a:buAutoNum type="alphaLcPeriod"/>
            </a:pPr>
            <a:r>
              <a:rPr lang="en-US" dirty="0"/>
              <a:t>As the fence is to be put up along the edge of the property, the amount of fencing needed is equivalent to the perimeter of the property.</a:t>
            </a:r>
          </a:p>
          <a:p>
            <a:pPr marL="514350" indent="-514350">
              <a:buAutoNum type="alphaLcPeriod"/>
            </a:pPr>
            <a:endParaRPr lang="en-US" i="0" dirty="0">
              <a:solidFill>
                <a:schemeClr val="tx1"/>
              </a:solidFill>
            </a:endParaRPr>
          </a:p>
          <a:p>
            <a:pPr marL="520700" indent="-520700">
              <a:lnSpc>
                <a:spcPct val="250000"/>
              </a:lnSpc>
            </a:pPr>
            <a:r>
              <a:rPr lang="en-US" b="1" i="0" dirty="0">
                <a:solidFill>
                  <a:schemeClr val="tx1"/>
                </a:solidFill>
              </a:rPr>
              <a:t>	</a:t>
            </a:r>
            <a:r>
              <a:rPr lang="en-US" dirty="0"/>
              <a:t> They will need 160 yd of fencing.</a:t>
            </a:r>
            <a:endParaRPr lang="en-US" b="1" i="0" dirty="0">
              <a:solidFill>
                <a:schemeClr val="tx1"/>
              </a:solidFill>
            </a:endParaRPr>
          </a:p>
        </p:txBody>
      </p:sp>
      <p:graphicFrame>
        <p:nvGraphicFramePr>
          <p:cNvPr id="5125" name="Object 5"/>
          <p:cNvGraphicFramePr>
            <a:graphicFrameLocks noChangeAspect="1"/>
          </p:cNvGraphicFramePr>
          <p:nvPr/>
        </p:nvGraphicFramePr>
        <p:xfrm>
          <a:off x="1219200" y="3247122"/>
          <a:ext cx="6832600" cy="393700"/>
        </p:xfrm>
        <a:graphic>
          <a:graphicData uri="http://schemas.openxmlformats.org/presentationml/2006/ole">
            <mc:AlternateContent xmlns:mc="http://schemas.openxmlformats.org/markup-compatibility/2006">
              <mc:Choice xmlns:v="urn:schemas-microsoft-com:vml" Requires="v">
                <p:oleObj spid="_x0000_s5146" name="Equation" r:id="rId3" imgW="6832440" imgH="393480" progId="Equation.DSMT4">
                  <p:embed/>
                </p:oleObj>
              </mc:Choice>
              <mc:Fallback>
                <p:oleObj name="Equation" r:id="rId3" imgW="6832440" imgH="393480"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247122"/>
                        <a:ext cx="6832600" cy="39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6" name="Object 16"/>
          <p:cNvGraphicFramePr>
            <a:graphicFrameLocks noChangeAspect="1"/>
          </p:cNvGraphicFramePr>
          <p:nvPr/>
        </p:nvGraphicFramePr>
        <p:xfrm>
          <a:off x="1472967" y="3725411"/>
          <a:ext cx="1346200" cy="368300"/>
        </p:xfrm>
        <a:graphic>
          <a:graphicData uri="http://schemas.openxmlformats.org/presentationml/2006/ole">
            <mc:AlternateContent xmlns:mc="http://schemas.openxmlformats.org/markup-compatibility/2006">
              <mc:Choice xmlns:v="urn:schemas-microsoft-com:vml" Requires="v">
                <p:oleObj spid="_x0000_s5147" name="Equation" r:id="rId5" imgW="1346040" imgH="368280" progId="Equation.DSMT4">
                  <p:embed/>
                </p:oleObj>
              </mc:Choice>
              <mc:Fallback>
                <p:oleObj name="Equation" r:id="rId5" imgW="1346040" imgH="36828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2967" y="3725411"/>
                        <a:ext cx="13462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
            <a:extLst>
              <a:ext uri="{FF2B5EF4-FFF2-40B4-BE49-F238E27FC236}">
                <a16:creationId xmlns:a16="http://schemas.microsoft.com/office/drawing/2014/main" id="{821C28B1-5626-4CA7-9103-D642957CF55D}"/>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72200" y="3725411"/>
            <a:ext cx="2743200" cy="21089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6: </a:t>
            </a:r>
            <a:r>
              <a:rPr lang="en-US" dirty="0"/>
              <a:t>Application: Calculating the Perimeter of a Polygon</a:t>
            </a:r>
            <a:r>
              <a:rPr lang="en-US" dirty="0">
                <a:solidFill>
                  <a:schemeClr val="accent1"/>
                </a:solidFill>
              </a:rPr>
              <a:t> (cont.)</a:t>
            </a:r>
            <a:endParaRPr lang="en-US" dirty="0"/>
          </a:p>
        </p:txBody>
      </p:sp>
      <p:sp>
        <p:nvSpPr>
          <p:cNvPr id="3" name="Content Placeholder 2"/>
          <p:cNvSpPr>
            <a:spLocks noGrp="1"/>
          </p:cNvSpPr>
          <p:nvPr>
            <p:ph idx="1"/>
          </p:nvPr>
        </p:nvSpPr>
        <p:spPr/>
        <p:txBody>
          <a:bodyPr/>
          <a:lstStyle/>
          <a:p>
            <a:pPr marL="514350" indent="-514350">
              <a:buFont typeface="+mj-lt"/>
              <a:buAutoNum type="alphaLcPeriod" startAt="2"/>
            </a:pPr>
            <a:r>
              <a:rPr lang="en-US" dirty="0">
                <a:solidFill>
                  <a:schemeClr val="tx1"/>
                </a:solidFill>
              </a:rPr>
              <a:t> </a:t>
            </a:r>
          </a:p>
          <a:p>
            <a:pPr marL="514350" indent="-514350"/>
            <a:r>
              <a:rPr lang="en-US" dirty="0"/>
              <a:t>	The cost of the fencing will be </a:t>
            </a:r>
            <a:r>
              <a:rPr lang="en-US" dirty="0">
                <a:solidFill>
                  <a:srgbClr val="FF0000"/>
                </a:solidFill>
              </a:rPr>
              <a:t>$2000</a:t>
            </a:r>
            <a:r>
              <a:rPr lang="en-US" dirty="0"/>
              <a:t>.</a:t>
            </a:r>
          </a:p>
        </p:txBody>
      </p:sp>
      <p:graphicFrame>
        <p:nvGraphicFramePr>
          <p:cNvPr id="30722" name="Object 2"/>
          <p:cNvGraphicFramePr>
            <a:graphicFrameLocks noChangeAspect="1"/>
          </p:cNvGraphicFramePr>
          <p:nvPr/>
        </p:nvGraphicFramePr>
        <p:xfrm>
          <a:off x="1066800" y="1371600"/>
          <a:ext cx="2654300" cy="368300"/>
        </p:xfrm>
        <a:graphic>
          <a:graphicData uri="http://schemas.openxmlformats.org/presentationml/2006/ole">
            <mc:AlternateContent xmlns:mc="http://schemas.openxmlformats.org/markup-compatibility/2006">
              <mc:Choice xmlns:v="urn:schemas-microsoft-com:vml" Requires="v">
                <p:oleObj spid="_x0000_s30733" name="Equation" r:id="rId4" imgW="2654300" imgH="368300" progId="Equation.DSMT4">
                  <p:embed/>
                </p:oleObj>
              </mc:Choice>
              <mc:Fallback>
                <p:oleObj name="Equation" r:id="rId4" imgW="2654300" imgH="3683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71600"/>
                        <a:ext cx="26543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3733800" y="1371600"/>
          <a:ext cx="1270000" cy="368300"/>
        </p:xfrm>
        <a:graphic>
          <a:graphicData uri="http://schemas.openxmlformats.org/presentationml/2006/ole">
            <mc:AlternateContent xmlns:mc="http://schemas.openxmlformats.org/markup-compatibility/2006">
              <mc:Choice xmlns:v="urn:schemas-microsoft-com:vml" Requires="v">
                <p:oleObj spid="_x0000_s30734" name="Equation" r:id="rId6" imgW="1270000" imgH="368300" progId="Equation.DSMT4">
                  <p:embed/>
                </p:oleObj>
              </mc:Choice>
              <mc:Fallback>
                <p:oleObj name="Equation" r:id="rId6" imgW="1270000" imgH="3683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371600"/>
                        <a:ext cx="12700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Area of a Polygon</a:t>
            </a:r>
          </a:p>
        </p:txBody>
      </p:sp>
      <p:graphicFrame>
        <p:nvGraphicFramePr>
          <p:cNvPr id="4" name="Content Placeholder 3"/>
          <p:cNvGraphicFramePr>
            <a:graphicFrameLocks noGrp="1"/>
          </p:cNvGraphicFramePr>
          <p:nvPr>
            <p:ph idx="1"/>
          </p:nvPr>
        </p:nvGraphicFramePr>
        <p:xfrm>
          <a:off x="1066800" y="1574800"/>
          <a:ext cx="69342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70840">
                <a:tc gridSpan="2">
                  <a:txBody>
                    <a:bodyPr/>
                    <a:lstStyle/>
                    <a:p>
                      <a:pPr>
                        <a:tabLst>
                          <a:tab pos="687388" algn="l"/>
                        </a:tabLst>
                      </a:pPr>
                      <a:r>
                        <a:rPr lang="en-US" sz="1800" b="1" kern="1200" baseline="0" dirty="0">
                          <a:solidFill>
                            <a:schemeClr val="lt1"/>
                          </a:solidFill>
                          <a:latin typeface="+mn-lt"/>
                          <a:ea typeface="+mn-ea"/>
                          <a:cs typeface="+mn-cs"/>
                        </a:rPr>
                        <a:t>Table 1:	From the Metric System 	From the US Customary System</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800" kern="1200" baseline="0" dirty="0">
                          <a:solidFill>
                            <a:srgbClr val="000000"/>
                          </a:solidFill>
                          <a:latin typeface="+mn-lt"/>
                          <a:ea typeface="+mn-ea"/>
                          <a:cs typeface="+mn-cs"/>
                        </a:rPr>
                        <a:t>square millimeters (mm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inches (in.</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800" kern="1200" baseline="0" dirty="0">
                          <a:solidFill>
                            <a:srgbClr val="000000"/>
                          </a:solidFill>
                          <a:latin typeface="+mn-lt"/>
                          <a:ea typeface="+mn-ea"/>
                          <a:cs typeface="+mn-cs"/>
                        </a:rPr>
                        <a:t>square centimeters (cm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feet (ft</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800" kern="1200" baseline="0" dirty="0">
                          <a:solidFill>
                            <a:srgbClr val="000000"/>
                          </a:solidFill>
                          <a:latin typeface="+mn-lt"/>
                          <a:ea typeface="+mn-ea"/>
                          <a:cs typeface="+mn-cs"/>
                        </a:rPr>
                        <a:t>square meters (m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yards (yd</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800" kern="1200" baseline="0" dirty="0">
                          <a:solidFill>
                            <a:srgbClr val="000000"/>
                          </a:solidFill>
                          <a:latin typeface="+mn-lt"/>
                          <a:ea typeface="+mn-ea"/>
                          <a:cs typeface="+mn-cs"/>
                        </a:rPr>
                        <a:t>square kilometers (km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miles (mi</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p:nvPr>
        </p:nvSpPr>
        <p:spPr>
          <a:prstGeom prst="rect">
            <a:avLst/>
          </a:prstGeom>
        </p:spPr>
        <p:txBody>
          <a:bodyPr/>
          <a:lstStyle/>
          <a:p>
            <a:r>
              <a:rPr lang="en-US" dirty="0"/>
              <a:t>Area Formulas for Five Polygons</a:t>
            </a:r>
            <a:endParaRPr lang="en-US" sz="3200" dirty="0">
              <a:solidFill>
                <a:schemeClr val="accent1"/>
              </a:solidFill>
            </a:endParaRPr>
          </a:p>
        </p:txBody>
      </p:sp>
      <p:sp>
        <p:nvSpPr>
          <p:cNvPr id="5" name="Content Placeholder 4"/>
          <p:cNvSpPr>
            <a:spLocks noGrp="1"/>
          </p:cNvSpPr>
          <p:nvPr>
            <p:ph idx="1"/>
          </p:nvPr>
        </p:nvSpPr>
        <p:spPr>
          <a:xfrm>
            <a:off x="457200" y="1320566"/>
            <a:ext cx="8229600" cy="4470634"/>
          </a:xfrm>
          <a:solidFill>
            <a:srgbClr val="FFFFCC"/>
          </a:solidFill>
          <a:ln w="28575">
            <a:solidFill>
              <a:srgbClr val="000000"/>
            </a:solidFill>
          </a:ln>
        </p:spPr>
        <p:txBody>
          <a:bodyPr>
            <a:normAutofit/>
          </a:bodyPr>
          <a:lstStyle/>
          <a:p>
            <a:pPr marL="15875" indent="-15875" algn="ctr" eaLnBrk="0" hangingPunct="0"/>
            <a:r>
              <a:rPr lang="en-US" b="1" dirty="0">
                <a:solidFill>
                  <a:srgbClr val="000000"/>
                </a:solidFill>
                <a:latin typeface="Calibri" pitchFamily="34" charset="0"/>
              </a:rPr>
              <a:t>Formula</a:t>
            </a: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r>
              <a:rPr lang="en-US" b="1" dirty="0">
                <a:solidFill>
                  <a:srgbClr val="000000"/>
                </a:solidFill>
              </a:rPr>
              <a:t>Note: </a:t>
            </a:r>
            <a:r>
              <a:rPr lang="en-US" dirty="0">
                <a:solidFill>
                  <a:srgbClr val="000000"/>
                </a:solidFill>
              </a:rPr>
              <a:t>The letter </a:t>
            </a:r>
            <a:r>
              <a:rPr lang="en-US" i="1" dirty="0">
                <a:solidFill>
                  <a:srgbClr val="000000"/>
                </a:solidFill>
              </a:rPr>
              <a:t>h</a:t>
            </a:r>
            <a:r>
              <a:rPr lang="en-US" dirty="0">
                <a:solidFill>
                  <a:srgbClr val="000000"/>
                </a:solidFill>
              </a:rPr>
              <a:t> is used to represent the </a:t>
            </a:r>
            <a:r>
              <a:rPr lang="en-US" b="1" dirty="0">
                <a:solidFill>
                  <a:srgbClr val="C00000"/>
                </a:solidFill>
              </a:rPr>
              <a:t>height</a:t>
            </a:r>
            <a:r>
              <a:rPr lang="en-US" dirty="0">
                <a:solidFill>
                  <a:srgbClr val="000000"/>
                </a:solidFill>
              </a:rPr>
              <a:t> of the figure. The height is also called the </a:t>
            </a:r>
            <a:r>
              <a:rPr lang="en-US" b="1" dirty="0">
                <a:solidFill>
                  <a:srgbClr val="C00000"/>
                </a:solidFill>
              </a:rPr>
              <a:t>altitude</a:t>
            </a:r>
            <a:r>
              <a:rPr lang="en-US" b="1" dirty="0">
                <a:solidFill>
                  <a:srgbClr val="000000"/>
                </a:solidFill>
              </a:rPr>
              <a:t> </a:t>
            </a:r>
            <a:r>
              <a:rPr lang="en-US" dirty="0">
                <a:solidFill>
                  <a:srgbClr val="000000"/>
                </a:solidFill>
              </a:rPr>
              <a:t>and is perpendicular to the base.</a:t>
            </a:r>
            <a:endParaRPr lang="en-US" dirty="0">
              <a:solidFill>
                <a:srgbClr val="000000"/>
              </a:solidFill>
              <a:latin typeface="Calibri" pitchFamily="34" charset="0"/>
            </a:endParaRPr>
          </a:p>
          <a:p>
            <a:pPr marL="15875" indent="-15875" algn="ctr" eaLnBrk="0" hangingPunct="0"/>
            <a:endParaRPr lang="en-US" dirty="0">
              <a:solidFill>
                <a:srgbClr val="000000"/>
              </a:solidFill>
              <a:latin typeface="Calibri" pitchFamily="34" charset="0"/>
            </a:endParaRPr>
          </a:p>
        </p:txBody>
      </p:sp>
      <p:pic>
        <p:nvPicPr>
          <p:cNvPr id="14338" name="Picture 2"/>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533400" y="1898428"/>
            <a:ext cx="8096250" cy="2368772"/>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prstGeom prst="rect">
            <a:avLst/>
          </a:prstGeom>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4142673"/>
          </a:xfrm>
          <a:prstGeom prst="rect">
            <a:avLst/>
          </a:prstGeom>
        </p:spPr>
        <p:txBody>
          <a:bodyPr>
            <a:spAutoFit/>
          </a:bodyPr>
          <a:lstStyle/>
          <a:p>
            <a:pPr marL="461963" indent="-461963">
              <a:buFont typeface="Courier New" pitchFamily="49" charset="0"/>
              <a:buChar char="o"/>
            </a:pPr>
            <a:r>
              <a:rPr lang="en-US" dirty="0"/>
              <a:t>Recognize various types of polygons.</a:t>
            </a:r>
            <a:endParaRPr lang="en-US" i="0" dirty="0">
              <a:solidFill>
                <a:schemeClr val="tx1"/>
              </a:solidFill>
            </a:endParaRPr>
          </a:p>
          <a:p>
            <a:pPr marL="461963" indent="-461963">
              <a:buFont typeface="Courier New" pitchFamily="49" charset="0"/>
              <a:buChar char="o"/>
            </a:pPr>
            <a:r>
              <a:rPr lang="en-US" dirty="0"/>
              <a:t>Calculate the perimeters of polygons.</a:t>
            </a:r>
          </a:p>
          <a:p>
            <a:pPr marL="461963" indent="-461963">
              <a:buFont typeface="Courier New" pitchFamily="49" charset="0"/>
              <a:buChar char="o"/>
            </a:pPr>
            <a:r>
              <a:rPr lang="en-US" dirty="0"/>
              <a:t>Calculate the areas of polygons.</a:t>
            </a:r>
          </a:p>
          <a:p>
            <a:pPr marL="461963" indent="-461963">
              <a:buFont typeface="Courier New" pitchFamily="49" charset="0"/>
              <a:buChar char="o"/>
            </a:pPr>
            <a:r>
              <a:rPr lang="en-US" dirty="0"/>
              <a:t>Know the terms circle, center, radius, and diameter.</a:t>
            </a:r>
            <a:endParaRPr lang="en-US" dirty="0">
              <a:solidFill>
                <a:schemeClr val="tx1"/>
              </a:solidFill>
            </a:endParaRPr>
          </a:p>
          <a:p>
            <a:pPr marL="461963" indent="-461963">
              <a:buFont typeface="Courier New" pitchFamily="49" charset="0"/>
              <a:buChar char="o"/>
            </a:pPr>
            <a:r>
              <a:rPr lang="en-US" dirty="0"/>
              <a:t>Calculate the circumference and area of a circle.</a:t>
            </a:r>
          </a:p>
          <a:p>
            <a:pPr marL="461963" indent="-461963">
              <a:buFont typeface="Courier New" pitchFamily="49" charset="0"/>
              <a:buChar char="o"/>
            </a:pPr>
            <a:r>
              <a:rPr lang="en-US" dirty="0"/>
              <a:t>Calculate the volumes of solids.</a:t>
            </a:r>
          </a:p>
          <a:p>
            <a:pPr marL="461963" indent="-461963">
              <a:buFont typeface="Courier New" pitchFamily="49" charset="0"/>
              <a:buChar char="o"/>
            </a:pPr>
            <a:r>
              <a:rPr lang="en-US" dirty="0"/>
              <a:t>Calculate the surface areas of solids.</a:t>
            </a:r>
          </a:p>
          <a:p>
            <a:pPr marL="461963" indent="-461963">
              <a:buFont typeface="Courier New" pitchFamily="49" charset="0"/>
              <a:buChar char="o"/>
            </a:pPr>
            <a:endParaRPr lang="en-US" i="0" dirty="0">
              <a:solidFill>
                <a:schemeClr val="tx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t>Example 7: Calculating the Area of a Triangle Using a Formula</a:t>
            </a:r>
            <a:endParaRPr lang="en-US" sz="3200" dirty="0">
              <a:solidFill>
                <a:schemeClr val="accent1"/>
              </a:solidFill>
            </a:endParaRPr>
          </a:p>
        </p:txBody>
      </p:sp>
      <p:sp>
        <p:nvSpPr>
          <p:cNvPr id="9219" name="Rectangle 3"/>
          <p:cNvSpPr>
            <a:spLocks noGrp="1"/>
          </p:cNvSpPr>
          <p:nvPr>
            <p:ph idx="1"/>
          </p:nvPr>
        </p:nvSpPr>
        <p:spPr>
          <a:prstGeom prst="rect">
            <a:avLst/>
          </a:prstGeom>
        </p:spPr>
        <p:txBody>
          <a:bodyPr>
            <a:noAutofit/>
          </a:bodyPr>
          <a:lstStyle/>
          <a:p>
            <a:pPr>
              <a:spcBef>
                <a:spcPts val="0"/>
              </a:spcBef>
            </a:pPr>
            <a:r>
              <a:rPr lang="en-US" dirty="0">
                <a:solidFill>
                  <a:schemeClr val="tx1"/>
                </a:solidFill>
              </a:rPr>
              <a:t>Calculate the area of a triangle with height </a:t>
            </a:r>
            <a:r>
              <a:rPr lang="en-US" dirty="0">
                <a:solidFill>
                  <a:srgbClr val="0000FF"/>
                </a:solidFill>
              </a:rPr>
              <a:t>4 in. </a:t>
            </a:r>
            <a:r>
              <a:rPr lang="en-US" dirty="0">
                <a:solidFill>
                  <a:schemeClr val="tx1"/>
                </a:solidFill>
              </a:rPr>
              <a:t>and base </a:t>
            </a:r>
            <a:r>
              <a:rPr lang="en-US" dirty="0">
                <a:solidFill>
                  <a:srgbClr val="0000FF"/>
                </a:solidFill>
              </a:rPr>
              <a:t>10 in. </a:t>
            </a:r>
            <a:r>
              <a:rPr lang="en-US" dirty="0">
                <a:solidFill>
                  <a:schemeClr val="tx1"/>
                </a:solidFill>
              </a:rPr>
              <a:t>(Be sure to label the answer in square inches.)</a:t>
            </a:r>
            <a:endParaRPr lang="en-US" b="1" i="0" dirty="0">
              <a:solidFill>
                <a:schemeClr val="tx1"/>
              </a:solidFill>
            </a:endParaRPr>
          </a:p>
          <a:p>
            <a:pPr marL="0" indent="0">
              <a:spcBef>
                <a:spcPts val="0"/>
              </a:spcBef>
              <a:buFont typeface="Courier New" pitchFamily="49" charset="0"/>
              <a:buNone/>
            </a:pPr>
            <a:r>
              <a:rPr lang="en-US" b="1" i="0" dirty="0">
                <a:solidFill>
                  <a:schemeClr val="tx1"/>
                </a:solidFill>
              </a:rPr>
              <a:t>Solution</a:t>
            </a:r>
          </a:p>
          <a:p>
            <a:pPr>
              <a:spcBef>
                <a:spcPts val="0"/>
              </a:spcBef>
            </a:pPr>
            <a:r>
              <a:rPr lang="en-US" dirty="0"/>
              <a:t>Now, using the formula for the area of a triangle, we have the following.</a:t>
            </a:r>
            <a:endParaRPr lang="en-US" i="0" dirty="0">
              <a:solidFill>
                <a:schemeClr val="tx1"/>
              </a:solidFill>
            </a:endParaRPr>
          </a:p>
          <a:p>
            <a:pPr marL="0" indent="0">
              <a:spcBef>
                <a:spcPts val="0"/>
              </a:spcBef>
              <a:buFont typeface="Courier New" pitchFamily="49" charset="0"/>
              <a:buNone/>
            </a:pPr>
            <a:endParaRPr lang="en-US" sz="4500" i="0" dirty="0">
              <a:solidFill>
                <a:schemeClr val="tx1"/>
              </a:solidFill>
            </a:endParaRPr>
          </a:p>
          <a:p>
            <a:pPr marL="0" indent="0">
              <a:spcBef>
                <a:spcPts val="0"/>
              </a:spcBef>
              <a:buFont typeface="Courier New" pitchFamily="49" charset="0"/>
              <a:buNone/>
            </a:pPr>
            <a:endParaRPr lang="en-US" sz="4500" i="0" dirty="0">
              <a:solidFill>
                <a:schemeClr val="tx1"/>
              </a:solidFill>
            </a:endParaRPr>
          </a:p>
          <a:p>
            <a:pPr marL="0" indent="0">
              <a:spcBef>
                <a:spcPts val="0"/>
              </a:spcBef>
              <a:buFont typeface="Courier New" pitchFamily="49" charset="0"/>
              <a:buNone/>
            </a:pPr>
            <a:r>
              <a:rPr lang="en-US" i="0" dirty="0">
                <a:solidFill>
                  <a:schemeClr val="tx1"/>
                </a:solidFill>
              </a:rPr>
              <a:t>The area of the triangle is </a:t>
            </a:r>
            <a:r>
              <a:rPr lang="en-US" i="0" dirty="0">
                <a:solidFill>
                  <a:srgbClr val="FF0000"/>
                </a:solidFill>
              </a:rPr>
              <a:t>20 in.</a:t>
            </a:r>
            <a:r>
              <a:rPr lang="en-US" i="0" baseline="30000" dirty="0">
                <a:solidFill>
                  <a:srgbClr val="FF0000"/>
                </a:solidFill>
              </a:rPr>
              <a:t>2</a:t>
            </a:r>
            <a:r>
              <a:rPr lang="en-US" dirty="0">
                <a:solidFill>
                  <a:srgbClr val="FF0000"/>
                </a:solidFill>
              </a:rPr>
              <a:t> </a:t>
            </a:r>
          </a:p>
        </p:txBody>
      </p:sp>
      <p:graphicFrame>
        <p:nvGraphicFramePr>
          <p:cNvPr id="1029" name="Object 5"/>
          <p:cNvGraphicFramePr>
            <a:graphicFrameLocks noChangeAspect="1"/>
          </p:cNvGraphicFramePr>
          <p:nvPr/>
        </p:nvGraphicFramePr>
        <p:xfrm>
          <a:off x="3657600" y="3581400"/>
          <a:ext cx="1206500" cy="838200"/>
        </p:xfrm>
        <a:graphic>
          <a:graphicData uri="http://schemas.openxmlformats.org/presentationml/2006/ole">
            <mc:AlternateContent xmlns:mc="http://schemas.openxmlformats.org/markup-compatibility/2006">
              <mc:Choice xmlns:v="urn:schemas-microsoft-com:vml" Requires="v">
                <p:oleObj spid="_x0000_s32773" name="Equation" r:id="rId4" imgW="1206500" imgH="838200" progId="Equation.DSMT4">
                  <p:embed/>
                </p:oleObj>
              </mc:Choice>
              <mc:Fallback>
                <p:oleObj name="Equation" r:id="rId4" imgW="1206500" imgH="838200" progId="Equation.DSMT4">
                  <p:embed/>
                  <p:pic>
                    <p:nvPicPr>
                      <p:cNvPr id="1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581400"/>
                        <a:ext cx="1206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3653056" y="4419600"/>
          <a:ext cx="2463800" cy="838200"/>
        </p:xfrm>
        <a:graphic>
          <a:graphicData uri="http://schemas.openxmlformats.org/presentationml/2006/ole">
            <mc:AlternateContent xmlns:mc="http://schemas.openxmlformats.org/markup-compatibility/2006">
              <mc:Choice xmlns:v="urn:schemas-microsoft-com:vml" Requires="v">
                <p:oleObj spid="_x0000_s32774" name="Equation" r:id="rId6" imgW="2463480" imgH="838080" progId="Equation.DSMT4">
                  <p:embed/>
                </p:oleObj>
              </mc:Choice>
              <mc:Fallback>
                <p:oleObj name="Equation" r:id="rId6" imgW="2463480" imgH="838080" progId="Equation.DSMT4">
                  <p:embed/>
                  <p:pic>
                    <p:nvPicPr>
                      <p:cNvPr id="103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3056" y="4419600"/>
                        <a:ext cx="2463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6172200" y="4610100"/>
          <a:ext cx="1206500" cy="381000"/>
        </p:xfrm>
        <a:graphic>
          <a:graphicData uri="http://schemas.openxmlformats.org/presentationml/2006/ole">
            <mc:AlternateContent xmlns:mc="http://schemas.openxmlformats.org/markup-compatibility/2006">
              <mc:Choice xmlns:v="urn:schemas-microsoft-com:vml" Requires="v">
                <p:oleObj spid="_x0000_s32775" name="Equation" r:id="rId8" imgW="1206500" imgH="381000" progId="Equation.DSMT4">
                  <p:embed/>
                </p:oleObj>
              </mc:Choice>
              <mc:Fallback>
                <p:oleObj name="Equation" r:id="rId8" imgW="1206500" imgH="381000" progId="Equation.DSMT4">
                  <p:embed/>
                  <p:pic>
                    <p:nvPicPr>
                      <p:cNvPr id="103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610100"/>
                        <a:ext cx="12065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t>Example 8: Calculating the Area of a Trapezoid Using a Formula</a:t>
            </a:r>
            <a:endParaRPr lang="en-US" sz="3200" dirty="0">
              <a:solidFill>
                <a:schemeClr val="accent1"/>
              </a:solidFill>
            </a:endParaRPr>
          </a:p>
        </p:txBody>
      </p:sp>
      <p:sp>
        <p:nvSpPr>
          <p:cNvPr id="10243"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Calculate the area of a trapezoid with altitude </a:t>
            </a:r>
            <a:r>
              <a:rPr lang="en-US" i="0" dirty="0">
                <a:solidFill>
                  <a:srgbClr val="0000FF"/>
                </a:solidFill>
              </a:rPr>
              <a:t>6 in. </a:t>
            </a:r>
            <a:r>
              <a:rPr lang="en-US" i="0" dirty="0">
                <a:solidFill>
                  <a:schemeClr val="tx1"/>
                </a:solidFill>
              </a:rPr>
              <a:t>and parallel sides of length </a:t>
            </a:r>
            <a:r>
              <a:rPr lang="en-US" i="0" dirty="0">
                <a:solidFill>
                  <a:srgbClr val="0000FF"/>
                </a:solidFill>
              </a:rPr>
              <a:t>12 in. </a:t>
            </a:r>
            <a:r>
              <a:rPr lang="en-US" i="0" dirty="0">
                <a:solidFill>
                  <a:schemeClr val="tx1"/>
                </a:solidFill>
              </a:rPr>
              <a:t>and </a:t>
            </a:r>
            <a:r>
              <a:rPr lang="en-US" i="0" dirty="0">
                <a:solidFill>
                  <a:srgbClr val="0000FF"/>
                </a:solidFill>
              </a:rPr>
              <a:t>24 in.</a:t>
            </a:r>
            <a:endParaRPr lang="en-US" dirty="0">
              <a:solidFill>
                <a:srgbClr val="0000FF"/>
              </a:solidFill>
            </a:endParaRP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First draw a figure and label the lengths of the known parts.</a:t>
            </a:r>
          </a:p>
        </p:txBody>
      </p:sp>
      <p:pic>
        <p:nvPicPr>
          <p:cNvPr id="112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95588" y="3619500"/>
            <a:ext cx="3552825" cy="18669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Example 8: Calculating the Area of a Trapezoid Using a Formula </a:t>
            </a:r>
            <a:r>
              <a:rPr lang="en-US" sz="3200" dirty="0">
                <a:solidFill>
                  <a:schemeClr val="accent1"/>
                </a:solidFill>
              </a:rPr>
              <a:t>(cont.)</a:t>
            </a:r>
          </a:p>
        </p:txBody>
      </p:sp>
      <p:sp>
        <p:nvSpPr>
          <p:cNvPr id="11268" name="Rectangle 4"/>
          <p:cNvSpPr>
            <a:spLocks/>
          </p:cNvSpPr>
          <p:nvPr/>
        </p:nvSpPr>
        <p:spPr bwMode="auto">
          <a:xfrm>
            <a:off x="533400" y="1295400"/>
            <a:ext cx="8001000" cy="4114800"/>
          </a:xfrm>
          <a:prstGeom prst="rect">
            <a:avLst/>
          </a:prstGeom>
          <a:noFill/>
          <a:ln w="9525">
            <a:noFill/>
            <a:miter lim="800000"/>
            <a:headEnd/>
            <a:tailEnd/>
          </a:ln>
        </p:spPr>
        <p:txBody>
          <a:bodyPr/>
          <a:lstStyle/>
          <a:p>
            <a:r>
              <a:rPr lang="en-US" sz="2800" dirty="0"/>
              <a:t>Now, using the formula for the area of a</a:t>
            </a:r>
          </a:p>
          <a:p>
            <a:r>
              <a:rPr lang="en-US" sz="2800" dirty="0"/>
              <a:t>trapezoid, we have the following.</a:t>
            </a: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The area of the trapezoid is </a:t>
            </a:r>
            <a:r>
              <a:rPr lang="en-US" sz="2800" dirty="0">
                <a:solidFill>
                  <a:srgbClr val="FF0000"/>
                </a:solidFill>
                <a:latin typeface="Calibri" pitchFamily="34" charset="0"/>
              </a:rPr>
              <a:t>108 in.</a:t>
            </a:r>
            <a:r>
              <a:rPr lang="en-US" sz="2800" baseline="30000" dirty="0">
                <a:solidFill>
                  <a:srgbClr val="FF0000"/>
                </a:solidFill>
                <a:latin typeface="Calibri" pitchFamily="34" charset="0"/>
              </a:rPr>
              <a:t>2</a:t>
            </a:r>
            <a:r>
              <a:rPr lang="en-US" sz="2800" i="1" dirty="0">
                <a:latin typeface="Calibri" pitchFamily="34" charset="0"/>
              </a:rPr>
              <a:t> </a:t>
            </a:r>
          </a:p>
        </p:txBody>
      </p:sp>
      <p:graphicFrame>
        <p:nvGraphicFramePr>
          <p:cNvPr id="2052" name="Object 4"/>
          <p:cNvGraphicFramePr>
            <a:graphicFrameLocks noChangeAspect="1"/>
          </p:cNvGraphicFramePr>
          <p:nvPr/>
        </p:nvGraphicFramePr>
        <p:xfrm>
          <a:off x="2442711" y="2286000"/>
          <a:ext cx="1943100" cy="838200"/>
        </p:xfrm>
        <a:graphic>
          <a:graphicData uri="http://schemas.openxmlformats.org/presentationml/2006/ole">
            <mc:AlternateContent xmlns:mc="http://schemas.openxmlformats.org/markup-compatibility/2006">
              <mc:Choice xmlns:v="urn:schemas-microsoft-com:vml" Requires="v">
                <p:oleObj spid="_x0000_s33798" name="Equation" r:id="rId4" imgW="1943100" imgH="838200" progId="Equation.DSMT4">
                  <p:embed/>
                </p:oleObj>
              </mc:Choice>
              <mc:Fallback>
                <p:oleObj name="Equation" r:id="rId4" imgW="1943100" imgH="838200" progId="Equation.DSMT4">
                  <p:embed/>
                  <p:pic>
                    <p:nvPicPr>
                      <p:cNvPr id="205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711" y="2286000"/>
                        <a:ext cx="19431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451100" y="3200400"/>
          <a:ext cx="3644900" cy="838200"/>
        </p:xfrm>
        <a:graphic>
          <a:graphicData uri="http://schemas.openxmlformats.org/presentationml/2006/ole">
            <mc:AlternateContent xmlns:mc="http://schemas.openxmlformats.org/markup-compatibility/2006">
              <mc:Choice xmlns:v="urn:schemas-microsoft-com:vml" Requires="v">
                <p:oleObj spid="_x0000_s33799" name="Equation" r:id="rId6" imgW="3644640" imgH="838080" progId="Equation.DSMT4">
                  <p:embed/>
                </p:oleObj>
              </mc:Choice>
              <mc:Fallback>
                <p:oleObj name="Equation" r:id="rId6" imgW="3644640" imgH="838080" progId="Equation.DSMT4">
                  <p:embed/>
                  <p:pic>
                    <p:nvPicPr>
                      <p:cNvPr id="205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100" y="3200400"/>
                        <a:ext cx="36449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2728927" y="4191000"/>
          <a:ext cx="1790700" cy="381000"/>
        </p:xfrm>
        <a:graphic>
          <a:graphicData uri="http://schemas.openxmlformats.org/presentationml/2006/ole">
            <mc:AlternateContent xmlns:mc="http://schemas.openxmlformats.org/markup-compatibility/2006">
              <mc:Choice xmlns:v="urn:schemas-microsoft-com:vml" Requires="v">
                <p:oleObj spid="_x0000_s33800" name="Equation" r:id="rId8" imgW="1790640" imgH="380880" progId="Equation.DSMT4">
                  <p:embed/>
                </p:oleObj>
              </mc:Choice>
              <mc:Fallback>
                <p:oleObj name="Equation" r:id="rId8" imgW="1790640" imgH="380880" progId="Equation.DSMT4">
                  <p:embed/>
                  <p:pic>
                    <p:nvPicPr>
                      <p:cNvPr id="205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8927" y="4191000"/>
                        <a:ext cx="17907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2734811" y="4572000"/>
          <a:ext cx="1384300" cy="381000"/>
        </p:xfrm>
        <a:graphic>
          <a:graphicData uri="http://schemas.openxmlformats.org/presentationml/2006/ole">
            <mc:AlternateContent xmlns:mc="http://schemas.openxmlformats.org/markup-compatibility/2006">
              <mc:Choice xmlns:v="urn:schemas-microsoft-com:vml" Requires="v">
                <p:oleObj spid="_x0000_s33801" name="Equation" r:id="rId10" imgW="1384300" imgH="381000" progId="Equation.DSMT4">
                  <p:embed/>
                </p:oleObj>
              </mc:Choice>
              <mc:Fallback>
                <p:oleObj name="Equation" r:id="rId10" imgW="1384300" imgH="381000" progId="Equation.DSMT4">
                  <p:embed/>
                  <p:pic>
                    <p:nvPicPr>
                      <p:cNvPr id="205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4811" y="4572000"/>
                        <a:ext cx="13843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 name="Picture 1">
            <a:extLst>
              <a:ext uri="{FF2B5EF4-FFF2-40B4-BE49-F238E27FC236}">
                <a16:creationId xmlns:a16="http://schemas.microsoft.com/office/drawing/2014/main" id="{88E3B962-2167-45E8-8AB4-D41A3B58B26C}"/>
              </a:ext>
            </a:extLst>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279457" y="1676400"/>
            <a:ext cx="3552825" cy="18669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Calculating the Area of a Composite Figure</a:t>
            </a:r>
            <a:endParaRPr lang="en-US" sz="3200" dirty="0">
              <a:solidFill>
                <a:schemeClr val="accent1"/>
              </a:solidFill>
            </a:endParaRPr>
          </a:p>
        </p:txBody>
      </p:sp>
      <p:sp>
        <p:nvSpPr>
          <p:cNvPr id="12291"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Calculate the area of the composite figure made up of a rectangle and two triangles.</a:t>
            </a: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p:txBody>
      </p:sp>
      <p:sp>
        <p:nvSpPr>
          <p:cNvPr id="5" name="Rectangle 4"/>
          <p:cNvSpPr/>
          <p:nvPr/>
        </p:nvSpPr>
        <p:spPr>
          <a:xfrm>
            <a:off x="457200" y="2286000"/>
            <a:ext cx="4572000" cy="2754600"/>
          </a:xfrm>
          <a:prstGeom prst="rect">
            <a:avLst/>
          </a:prstGeom>
        </p:spPr>
        <p:txBody>
          <a:bodyPr>
            <a:spAutoFit/>
          </a:bodyPr>
          <a:lstStyle/>
          <a:p>
            <a:pPr>
              <a:spcAft>
                <a:spcPts val="600"/>
              </a:spcAft>
            </a:pPr>
            <a:r>
              <a:rPr lang="en-US" sz="2800" b="1" dirty="0">
                <a:latin typeface="Calibri" pitchFamily="34" charset="0"/>
              </a:rPr>
              <a:t>Solution</a:t>
            </a:r>
          </a:p>
          <a:p>
            <a:r>
              <a:rPr lang="en-US" sz="2800" dirty="0">
                <a:latin typeface="Calibri" pitchFamily="34" charset="0"/>
              </a:rPr>
              <a:t>To find the area of this figure, calculate the area of each part and then add the three areas.  The figure is made up of two triangles and one rectangle.  </a:t>
            </a:r>
          </a:p>
        </p:txBody>
      </p:sp>
      <p:pic>
        <p:nvPicPr>
          <p:cNvPr id="6" name="Picture 1">
            <a:extLst>
              <a:ext uri="{FF2B5EF4-FFF2-40B4-BE49-F238E27FC236}">
                <a16:creationId xmlns:a16="http://schemas.microsoft.com/office/drawing/2014/main" id="{6DC9D87E-3DD0-4B08-B8EB-1ABD68E6AB2E}"/>
              </a:ext>
            </a:extLst>
          </p:cNvPr>
          <p:cNvPicPr>
            <a:picLocks noChangeAspect="1" noChangeArrowheads="1"/>
          </p:cNvPicPr>
          <p:nvPr/>
        </p:nvPicPr>
        <p:blipFill>
          <a:blip r:embed="rId3" cstate="print"/>
          <a:srcRect/>
          <a:stretch>
            <a:fillRect/>
          </a:stretch>
        </p:blipFill>
        <p:spPr bwMode="auto">
          <a:xfrm>
            <a:off x="5181600" y="3650512"/>
            <a:ext cx="3164032" cy="2209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5" name="Object 8"/>
          <p:cNvGraphicFramePr>
            <a:graphicFrameLocks noChangeAspect="1"/>
          </p:cNvGraphicFramePr>
          <p:nvPr/>
        </p:nvGraphicFramePr>
        <p:xfrm>
          <a:off x="4496033" y="2743200"/>
          <a:ext cx="3556000" cy="838200"/>
        </p:xfrm>
        <a:graphic>
          <a:graphicData uri="http://schemas.openxmlformats.org/presentationml/2006/ole">
            <mc:AlternateContent xmlns:mc="http://schemas.openxmlformats.org/markup-compatibility/2006">
              <mc:Choice xmlns:v="urn:schemas-microsoft-com:vml" Requires="v">
                <p:oleObj spid="_x0000_s34824" name="Equation" r:id="rId4" imgW="3555720" imgH="838080" progId="Equation.DSMT4">
                  <p:embed/>
                </p:oleObj>
              </mc:Choice>
              <mc:Fallback>
                <p:oleObj name="Equation" r:id="rId4" imgW="3555720" imgH="838080" progId="Equation.DSMT4">
                  <p:embed/>
                  <p:pic>
                    <p:nvPicPr>
                      <p:cNvPr id="3085"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033" y="2743200"/>
                        <a:ext cx="35560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38" name="Rectangle 2"/>
          <p:cNvSpPr>
            <a:spLocks noGrp="1"/>
          </p:cNvSpPr>
          <p:nvPr>
            <p:ph type="title"/>
          </p:nvPr>
        </p:nvSpPr>
        <p:spPr>
          <a:prstGeom prst="rect">
            <a:avLst/>
          </a:prstGeom>
        </p:spPr>
        <p:txBody>
          <a:bodyPr/>
          <a:lstStyle/>
          <a:p>
            <a:r>
              <a:rPr lang="en-US" dirty="0">
                <a:solidFill>
                  <a:schemeClr val="accent1"/>
                </a:solidFill>
              </a:rPr>
              <a:t>Example 9: </a:t>
            </a:r>
            <a:r>
              <a:rPr lang="en-US" dirty="0"/>
              <a:t>Calculating the Area of a Composite Figure</a:t>
            </a:r>
            <a:r>
              <a:rPr lang="en-US" sz="3200" dirty="0">
                <a:solidFill>
                  <a:schemeClr val="accent1"/>
                </a:solidFill>
              </a:rPr>
              <a:t> </a:t>
            </a:r>
            <a:r>
              <a:rPr lang="en-US" sz="3200" dirty="0">
                <a:solidFill>
                  <a:schemeClr val="tx1"/>
                </a:solidFill>
              </a:rPr>
              <a:t>(cont.)</a:t>
            </a:r>
          </a:p>
        </p:txBody>
      </p:sp>
      <p:sp>
        <p:nvSpPr>
          <p:cNvPr id="14339" name="Rectangle 3"/>
          <p:cNvSpPr>
            <a:spLocks noGrp="1"/>
          </p:cNvSpPr>
          <p:nvPr>
            <p:ph idx="1"/>
          </p:nvPr>
        </p:nvSpPr>
        <p:spPr>
          <a:xfrm>
            <a:off x="457200" y="1280160"/>
            <a:ext cx="8229600" cy="1463040"/>
          </a:xfrm>
          <a:prstGeom prst="rect">
            <a:avLst/>
          </a:prstGeom>
        </p:spPr>
        <p:txBody>
          <a:bodyPr>
            <a:noAutofit/>
          </a:bodyPr>
          <a:lstStyle/>
          <a:p>
            <a:pPr marL="4763" indent="-4763">
              <a:buFont typeface="Courier New" pitchFamily="49" charset="0"/>
              <a:buNone/>
              <a:tabLst>
                <a:tab pos="4002088" algn="l"/>
              </a:tabLst>
            </a:pPr>
            <a:r>
              <a:rPr lang="en-US" b="1" i="0" dirty="0">
                <a:solidFill>
                  <a:schemeClr val="tx1"/>
                </a:solidFill>
              </a:rPr>
              <a:t>Rectangle		</a:t>
            </a:r>
          </a:p>
          <a:p>
            <a:pPr marL="4763" indent="-4763">
              <a:buFont typeface="Courier New" pitchFamily="49" charset="0"/>
              <a:buNone/>
              <a:tabLst>
                <a:tab pos="2347913" algn="l"/>
                <a:tab pos="5316538" algn="l"/>
              </a:tabLst>
            </a:pPr>
            <a:endParaRPr lang="en-US" b="1" dirty="0">
              <a:solidFill>
                <a:schemeClr val="tx1"/>
              </a:solidFill>
            </a:endParaRPr>
          </a:p>
          <a:p>
            <a:pPr marL="4763" indent="-4763">
              <a:buFont typeface="Courier New" pitchFamily="49" charset="0"/>
              <a:buNone/>
              <a:tabLst>
                <a:tab pos="2347913" algn="l"/>
                <a:tab pos="5316538" algn="l"/>
              </a:tabLst>
            </a:pPr>
            <a:endParaRPr lang="en-US" b="1" i="0" dirty="0">
              <a:solidFill>
                <a:schemeClr val="tx1"/>
              </a:solidFill>
            </a:endParaRPr>
          </a:p>
          <a:p>
            <a:pPr marL="4763" indent="-4763">
              <a:buFont typeface="Courier New" pitchFamily="49" charset="0"/>
              <a:buNone/>
              <a:tabLst>
                <a:tab pos="2347913" algn="l"/>
                <a:tab pos="5316538" algn="l"/>
              </a:tabLst>
            </a:pPr>
            <a:endParaRPr lang="en-US" b="1" dirty="0">
              <a:solidFill>
                <a:schemeClr val="tx1"/>
              </a:solidFill>
            </a:endParaRPr>
          </a:p>
          <a:p>
            <a:pPr marL="4763" indent="-4763">
              <a:buFont typeface="Courier New" pitchFamily="49" charset="0"/>
              <a:buNone/>
              <a:tabLst>
                <a:tab pos="2347913" algn="l"/>
                <a:tab pos="5316538" algn="l"/>
              </a:tabLst>
            </a:pPr>
            <a:endParaRPr lang="en-US" sz="2000" b="1" i="0" dirty="0">
              <a:solidFill>
                <a:schemeClr val="tx1"/>
              </a:solidFill>
            </a:endParaRPr>
          </a:p>
          <a:p>
            <a:pPr marL="4763" indent="-4763" eaLnBrk="1" hangingPunct="1">
              <a:spcBef>
                <a:spcPct val="0"/>
              </a:spcBef>
              <a:buFontTx/>
              <a:buNone/>
            </a:pPr>
            <a:endParaRPr lang="en-US" b="1" i="0" dirty="0">
              <a:solidFill>
                <a:schemeClr val="tx1"/>
              </a:solidFill>
            </a:endParaRPr>
          </a:p>
          <a:p>
            <a:pPr marL="4763" indent="-4763">
              <a:buFont typeface="Courier New" pitchFamily="49" charset="0"/>
              <a:buNone/>
            </a:pPr>
            <a:endParaRPr lang="en-US" b="1" dirty="0"/>
          </a:p>
          <a:p>
            <a:pPr marL="4763" indent="-4763">
              <a:buFont typeface="Courier New" pitchFamily="49" charset="0"/>
              <a:buNone/>
            </a:pPr>
            <a:endParaRPr lang="en-US" b="1" dirty="0"/>
          </a:p>
          <a:p>
            <a:pPr marL="4763" indent="-4763">
              <a:buFont typeface="Courier New" pitchFamily="49" charset="0"/>
              <a:buNone/>
            </a:pPr>
            <a:endParaRPr lang="en-US" b="1" dirty="0"/>
          </a:p>
        </p:txBody>
      </p:sp>
      <p:graphicFrame>
        <p:nvGraphicFramePr>
          <p:cNvPr id="3081" name="Object 4"/>
          <p:cNvGraphicFramePr>
            <a:graphicFrameLocks noChangeAspect="1"/>
          </p:cNvGraphicFramePr>
          <p:nvPr/>
        </p:nvGraphicFramePr>
        <p:xfrm>
          <a:off x="603250" y="2090956"/>
          <a:ext cx="939800" cy="292100"/>
        </p:xfrm>
        <a:graphic>
          <a:graphicData uri="http://schemas.openxmlformats.org/presentationml/2006/ole">
            <mc:AlternateContent xmlns:mc="http://schemas.openxmlformats.org/markup-compatibility/2006">
              <mc:Choice xmlns:v="urn:schemas-microsoft-com:vml" Requires="v">
                <p:oleObj spid="_x0000_s34825" name="Equation" r:id="rId6" imgW="939392" imgH="291973" progId="Equation.DSMT4">
                  <p:embed/>
                </p:oleObj>
              </mc:Choice>
              <mc:Fallback>
                <p:oleObj name="Equation" r:id="rId6" imgW="939392" imgH="291973" progId="Equation.DSMT4">
                  <p:embed/>
                  <p:pic>
                    <p:nvPicPr>
                      <p:cNvPr id="308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50" y="2090956"/>
                        <a:ext cx="9398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2" name="Object 5"/>
          <p:cNvGraphicFramePr>
            <a:graphicFrameLocks noChangeAspect="1"/>
          </p:cNvGraphicFramePr>
          <p:nvPr/>
        </p:nvGraphicFramePr>
        <p:xfrm>
          <a:off x="4495800" y="1786156"/>
          <a:ext cx="1193800" cy="828675"/>
        </p:xfrm>
        <a:graphic>
          <a:graphicData uri="http://schemas.openxmlformats.org/presentationml/2006/ole">
            <mc:AlternateContent xmlns:mc="http://schemas.openxmlformats.org/markup-compatibility/2006">
              <mc:Choice xmlns:v="urn:schemas-microsoft-com:vml" Requires="v">
                <p:oleObj spid="_x0000_s34826" name="Equation" r:id="rId8" imgW="1206500" imgH="838200" progId="Equation.DSMT4">
                  <p:embed/>
                </p:oleObj>
              </mc:Choice>
              <mc:Fallback>
                <p:oleObj name="Equation" r:id="rId8" imgW="1206500" imgH="838200" progId="Equation.DSMT4">
                  <p:embed/>
                  <p:pic>
                    <p:nvPicPr>
                      <p:cNvPr id="3082"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786156"/>
                        <a:ext cx="1193800"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3" name="Object 6"/>
          <p:cNvGraphicFramePr>
            <a:graphicFrameLocks noChangeAspect="1"/>
          </p:cNvGraphicFramePr>
          <p:nvPr/>
        </p:nvGraphicFramePr>
        <p:xfrm>
          <a:off x="533400" y="4149055"/>
          <a:ext cx="1206500" cy="838200"/>
        </p:xfrm>
        <a:graphic>
          <a:graphicData uri="http://schemas.openxmlformats.org/presentationml/2006/ole">
            <mc:AlternateContent xmlns:mc="http://schemas.openxmlformats.org/markup-compatibility/2006">
              <mc:Choice xmlns:v="urn:schemas-microsoft-com:vml" Requires="v">
                <p:oleObj spid="_x0000_s34827" name="Equation" r:id="rId10" imgW="1206500" imgH="838200" progId="Equation.DSMT4">
                  <p:embed/>
                </p:oleObj>
              </mc:Choice>
              <mc:Fallback>
                <p:oleObj name="Equation" r:id="rId10" imgW="1206500" imgH="838200" progId="Equation.DSMT4">
                  <p:embed/>
                  <p:pic>
                    <p:nvPicPr>
                      <p:cNvPr id="3083"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149055"/>
                        <a:ext cx="12065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4" name="Object 7"/>
          <p:cNvGraphicFramePr>
            <a:graphicFrameLocks noChangeAspect="1"/>
          </p:cNvGraphicFramePr>
          <p:nvPr/>
        </p:nvGraphicFramePr>
        <p:xfrm>
          <a:off x="601211" y="2882900"/>
          <a:ext cx="3175000" cy="469900"/>
        </p:xfrm>
        <a:graphic>
          <a:graphicData uri="http://schemas.openxmlformats.org/presentationml/2006/ole">
            <mc:AlternateContent xmlns:mc="http://schemas.openxmlformats.org/markup-compatibility/2006">
              <mc:Choice xmlns:v="urn:schemas-microsoft-com:vml" Requires="v">
                <p:oleObj spid="_x0000_s34828" name="Equation" r:id="rId12" imgW="3174840" imgH="469800" progId="Equation.DSMT4">
                  <p:embed/>
                </p:oleObj>
              </mc:Choice>
              <mc:Fallback>
                <p:oleObj name="Equation" r:id="rId12" imgW="3174840" imgH="469800" progId="Equation.DSMT4">
                  <p:embed/>
                  <p:pic>
                    <p:nvPicPr>
                      <p:cNvPr id="3084"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211" y="2882900"/>
                        <a:ext cx="31750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6" name="Object 9"/>
          <p:cNvGraphicFramePr>
            <a:graphicFrameLocks noChangeAspect="1"/>
          </p:cNvGraphicFramePr>
          <p:nvPr/>
        </p:nvGraphicFramePr>
        <p:xfrm>
          <a:off x="533400" y="5029200"/>
          <a:ext cx="3530600" cy="838200"/>
        </p:xfrm>
        <a:graphic>
          <a:graphicData uri="http://schemas.openxmlformats.org/presentationml/2006/ole">
            <mc:AlternateContent xmlns:mc="http://schemas.openxmlformats.org/markup-compatibility/2006">
              <mc:Choice xmlns:v="urn:schemas-microsoft-com:vml" Requires="v">
                <p:oleObj spid="_x0000_s34829" name="Equation" r:id="rId14" imgW="3530520" imgH="838080" progId="Equation.DSMT4">
                  <p:embed/>
                </p:oleObj>
              </mc:Choice>
              <mc:Fallback>
                <p:oleObj name="Equation" r:id="rId14" imgW="3530520" imgH="838080" progId="Equation.DSMT4">
                  <p:embed/>
                  <p:pic>
                    <p:nvPicPr>
                      <p:cNvPr id="3086"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029200"/>
                        <a:ext cx="3530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Rectangle 9"/>
          <p:cNvSpPr/>
          <p:nvPr/>
        </p:nvSpPr>
        <p:spPr>
          <a:xfrm>
            <a:off x="457200" y="3624044"/>
            <a:ext cx="2577180" cy="523220"/>
          </a:xfrm>
          <a:prstGeom prst="rect">
            <a:avLst/>
          </a:prstGeom>
        </p:spPr>
        <p:txBody>
          <a:bodyPr wrap="none">
            <a:spAutoFit/>
          </a:bodyPr>
          <a:lstStyle/>
          <a:p>
            <a:pPr marL="4763" indent="-4763">
              <a:buFont typeface="Courier New" pitchFamily="49" charset="0"/>
              <a:buNone/>
              <a:tabLst>
                <a:tab pos="2347913" algn="l"/>
                <a:tab pos="5316538" algn="l"/>
              </a:tabLst>
            </a:pPr>
            <a:r>
              <a:rPr lang="en-US" sz="2800" b="1" dirty="0"/>
              <a:t>Smaller Triangle</a:t>
            </a:r>
          </a:p>
        </p:txBody>
      </p:sp>
      <p:sp>
        <p:nvSpPr>
          <p:cNvPr id="11" name="Rectangle 10"/>
          <p:cNvSpPr/>
          <p:nvPr/>
        </p:nvSpPr>
        <p:spPr>
          <a:xfrm>
            <a:off x="4275589" y="1305580"/>
            <a:ext cx="2381549" cy="523220"/>
          </a:xfrm>
          <a:prstGeom prst="rect">
            <a:avLst/>
          </a:prstGeom>
        </p:spPr>
        <p:txBody>
          <a:bodyPr wrap="none">
            <a:spAutoFit/>
          </a:bodyPr>
          <a:lstStyle/>
          <a:p>
            <a:r>
              <a:rPr lang="en-US" sz="2800" b="1" dirty="0"/>
              <a:t>Larger Triangle</a:t>
            </a:r>
            <a:endParaRPr lang="en-US" sz="2800" dirty="0"/>
          </a:p>
        </p:txBody>
      </p:sp>
      <p:pic>
        <p:nvPicPr>
          <p:cNvPr id="12" name="Picture 1">
            <a:extLst>
              <a:ext uri="{FF2B5EF4-FFF2-40B4-BE49-F238E27FC236}">
                <a16:creationId xmlns:a16="http://schemas.microsoft.com/office/drawing/2014/main" id="{FA6CC7DE-B8E3-4A83-B199-F42FEBFEC191}"/>
              </a:ext>
            </a:extLst>
          </p:cNvPr>
          <p:cNvPicPr>
            <a:picLocks noChangeAspect="1" noChangeArrowheads="1"/>
          </p:cNvPicPr>
          <p:nvPr/>
        </p:nvPicPr>
        <p:blipFill>
          <a:blip r:embed="rId16" cstate="print"/>
          <a:srcRect/>
          <a:stretch>
            <a:fillRect/>
          </a:stretch>
        </p:blipFill>
        <p:spPr bwMode="auto">
          <a:xfrm>
            <a:off x="5181600" y="3650512"/>
            <a:ext cx="3164032" cy="22098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9: </a:t>
            </a:r>
            <a:r>
              <a:rPr lang="en-US" dirty="0"/>
              <a:t>Calculating the Area of a Composite Figure</a:t>
            </a:r>
            <a:r>
              <a:rPr lang="en-US" sz="3200" dirty="0">
                <a:solidFill>
                  <a:schemeClr val="accent1"/>
                </a:solidFill>
              </a:rPr>
              <a:t> </a:t>
            </a:r>
            <a:r>
              <a:rPr lang="en-US" sz="3200" dirty="0">
                <a:solidFill>
                  <a:schemeClr val="tx1"/>
                </a:solidFill>
              </a:rPr>
              <a:t>(cont.)</a:t>
            </a:r>
          </a:p>
        </p:txBody>
      </p:sp>
      <p:sp>
        <p:nvSpPr>
          <p:cNvPr id="14339" name="Rectangle 3"/>
          <p:cNvSpPr>
            <a:spLocks noGrp="1"/>
          </p:cNvSpPr>
          <p:nvPr>
            <p:ph idx="1"/>
          </p:nvPr>
        </p:nvSpPr>
        <p:spPr>
          <a:xfrm>
            <a:off x="457200" y="1280160"/>
            <a:ext cx="8229600" cy="4511040"/>
          </a:xfrm>
          <a:prstGeom prst="rect">
            <a:avLst/>
          </a:prstGeom>
        </p:spPr>
        <p:txBody>
          <a:bodyPr>
            <a:noAutofit/>
          </a:bodyPr>
          <a:lstStyle/>
          <a:p>
            <a:pPr marL="4763" indent="-4763">
              <a:buFont typeface="Courier New" pitchFamily="49" charset="0"/>
              <a:buNone/>
            </a:pPr>
            <a:endParaRPr lang="en-US" b="1" dirty="0"/>
          </a:p>
          <a:p>
            <a:pPr marL="4763" indent="-4763">
              <a:buFont typeface="Courier New" pitchFamily="49" charset="0"/>
              <a:buNone/>
            </a:pPr>
            <a:endParaRPr lang="en-US" b="1" dirty="0"/>
          </a:p>
          <a:p>
            <a:pPr marL="4763" indent="-4763"/>
            <a:r>
              <a:rPr lang="en-US" dirty="0"/>
              <a:t>The area of the composite figure is</a:t>
            </a:r>
            <a:endParaRPr lang="en-US" b="1" dirty="0"/>
          </a:p>
        </p:txBody>
      </p:sp>
      <p:graphicFrame>
        <p:nvGraphicFramePr>
          <p:cNvPr id="3088" name="Object 16"/>
          <p:cNvGraphicFramePr>
            <a:graphicFrameLocks noChangeAspect="1"/>
          </p:cNvGraphicFramePr>
          <p:nvPr/>
        </p:nvGraphicFramePr>
        <p:xfrm>
          <a:off x="5274578" y="1634222"/>
          <a:ext cx="1206500" cy="469900"/>
        </p:xfrm>
        <a:graphic>
          <a:graphicData uri="http://schemas.openxmlformats.org/presentationml/2006/ole">
            <mc:AlternateContent xmlns:mc="http://schemas.openxmlformats.org/markup-compatibility/2006">
              <mc:Choice xmlns:v="urn:schemas-microsoft-com:vml" Requires="v">
                <p:oleObj spid="_x0000_s35846" name="Equation" r:id="rId4" imgW="1206500" imgH="469900" progId="Equation.DSMT4">
                  <p:embed/>
                </p:oleObj>
              </mc:Choice>
              <mc:Fallback>
                <p:oleObj name="Equation" r:id="rId4" imgW="1206500" imgH="469900" progId="Equation.DSMT4">
                  <p:embed/>
                  <p:pic>
                    <p:nvPicPr>
                      <p:cNvPr id="3088"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578" y="1634222"/>
                        <a:ext cx="12065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05" name="Object 33"/>
          <p:cNvGraphicFramePr>
            <a:graphicFrameLocks noChangeAspect="1"/>
          </p:cNvGraphicFramePr>
          <p:nvPr/>
        </p:nvGraphicFramePr>
        <p:xfrm>
          <a:off x="5612934" y="2341111"/>
          <a:ext cx="1028700" cy="469900"/>
        </p:xfrm>
        <a:graphic>
          <a:graphicData uri="http://schemas.openxmlformats.org/presentationml/2006/ole">
            <mc:AlternateContent xmlns:mc="http://schemas.openxmlformats.org/markup-compatibility/2006">
              <mc:Choice xmlns:v="urn:schemas-microsoft-com:vml" Requires="v">
                <p:oleObj spid="_x0000_s35847" name="Equation" r:id="rId6" imgW="1028520" imgH="469800" progId="Equation.DSMT4">
                  <p:embed/>
                </p:oleObj>
              </mc:Choice>
              <mc:Fallback>
                <p:oleObj name="Equation" r:id="rId6" imgW="1028520" imgH="469800" progId="Equation.DSMT4">
                  <p:embed/>
                  <p:pic>
                    <p:nvPicPr>
                      <p:cNvPr id="3105"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2934" y="2341111"/>
                        <a:ext cx="10287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5" name="Object 11"/>
          <p:cNvGraphicFramePr>
            <a:graphicFrameLocks noChangeAspect="1"/>
          </p:cNvGraphicFramePr>
          <p:nvPr/>
        </p:nvGraphicFramePr>
        <p:xfrm>
          <a:off x="2082567" y="1642145"/>
          <a:ext cx="3175000" cy="469900"/>
        </p:xfrm>
        <a:graphic>
          <a:graphicData uri="http://schemas.openxmlformats.org/presentationml/2006/ole">
            <mc:AlternateContent xmlns:mc="http://schemas.openxmlformats.org/markup-compatibility/2006">
              <mc:Choice xmlns:v="urn:schemas-microsoft-com:vml" Requires="v">
                <p:oleObj spid="_x0000_s35848" name="Equation" r:id="rId8" imgW="3174840" imgH="469800" progId="Equation.DSMT4">
                  <p:embed/>
                </p:oleObj>
              </mc:Choice>
              <mc:Fallback>
                <p:oleObj name="Equation" r:id="rId8" imgW="3174840" imgH="469800" progId="Equation.DSMT4">
                  <p:embed/>
                  <p:pic>
                    <p:nvPicPr>
                      <p:cNvPr id="2151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2567" y="1642145"/>
                        <a:ext cx="31750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6" name="Object 12"/>
          <p:cNvGraphicFramePr>
            <a:graphicFrameLocks noChangeAspect="1"/>
          </p:cNvGraphicFramePr>
          <p:nvPr/>
        </p:nvGraphicFramePr>
        <p:xfrm>
          <a:off x="541789" y="1709956"/>
          <a:ext cx="1473200" cy="304800"/>
        </p:xfrm>
        <a:graphic>
          <a:graphicData uri="http://schemas.openxmlformats.org/presentationml/2006/ole">
            <mc:AlternateContent xmlns:mc="http://schemas.openxmlformats.org/markup-compatibility/2006">
              <mc:Choice xmlns:v="urn:schemas-microsoft-com:vml" Requires="v">
                <p:oleObj spid="_x0000_s35849" name="Equation" r:id="rId10" imgW="1473120" imgH="304560" progId="Equation.DSMT4">
                  <p:embed/>
                </p:oleObj>
              </mc:Choice>
              <mc:Fallback>
                <p:oleObj name="Equation" r:id="rId10" imgW="1473120" imgH="304560" progId="Equation.DSMT4">
                  <p:embed/>
                  <p:pic>
                    <p:nvPicPr>
                      <p:cNvPr id="2151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789" y="1709956"/>
                        <a:ext cx="1473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 name="Picture 1">
            <a:extLst>
              <a:ext uri="{FF2B5EF4-FFF2-40B4-BE49-F238E27FC236}">
                <a16:creationId xmlns:a16="http://schemas.microsoft.com/office/drawing/2014/main" id="{E50026A8-7E66-40F5-8526-63AEF1BD3157}"/>
              </a:ext>
            </a:extLst>
          </p:cNvPr>
          <p:cNvPicPr>
            <a:picLocks noChangeAspect="1" noChangeArrowheads="1"/>
          </p:cNvPicPr>
          <p:nvPr/>
        </p:nvPicPr>
        <p:blipFill>
          <a:blip r:embed="rId12" cstate="print"/>
          <a:srcRect/>
          <a:stretch>
            <a:fillRect/>
          </a:stretch>
        </p:blipFill>
        <p:spPr bwMode="auto">
          <a:xfrm>
            <a:off x="5181600" y="3650512"/>
            <a:ext cx="3164032" cy="22098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Calculating Area</a:t>
            </a:r>
            <a:endParaRPr lang="en-US" sz="3200" dirty="0">
              <a:solidFill>
                <a:schemeClr val="accent1"/>
              </a:solidFill>
            </a:endParaRPr>
          </a:p>
        </p:txBody>
      </p:sp>
      <p:sp>
        <p:nvSpPr>
          <p:cNvPr id="15363" name="Rectangle 3"/>
          <p:cNvSpPr>
            <a:spLocks noGrp="1"/>
          </p:cNvSpPr>
          <p:nvPr>
            <p:ph idx="1"/>
          </p:nvPr>
        </p:nvSpPr>
        <p:spPr>
          <a:prstGeom prst="rect">
            <a:avLst/>
          </a:prstGeom>
        </p:spPr>
        <p:txBody>
          <a:bodyPr/>
          <a:lstStyle/>
          <a:p>
            <a:pPr marL="0" indent="0" eaLnBrk="1" hangingPunct="1">
              <a:spcBef>
                <a:spcPct val="50000"/>
              </a:spcBef>
              <a:buFont typeface="Courier New" pitchFamily="49" charset="0"/>
              <a:buNone/>
            </a:pPr>
            <a:r>
              <a:rPr lang="en-US" i="0" dirty="0">
                <a:solidFill>
                  <a:schemeClr val="tx1"/>
                </a:solidFill>
              </a:rPr>
              <a:t>A square is cut out of a rectangle as shown. Calculate the area of the </a:t>
            </a:r>
            <a:r>
              <a:rPr lang="en-US" dirty="0">
                <a:solidFill>
                  <a:schemeClr val="tx1"/>
                </a:solidFill>
              </a:rPr>
              <a:t>blue-</a:t>
            </a:r>
            <a:r>
              <a:rPr lang="en-US" i="0" dirty="0">
                <a:solidFill>
                  <a:schemeClr val="tx1"/>
                </a:solidFill>
              </a:rPr>
              <a:t>shaded region.</a:t>
            </a:r>
          </a:p>
        </p:txBody>
      </p:sp>
      <p:sp>
        <p:nvSpPr>
          <p:cNvPr id="5" name="Rectangle 4"/>
          <p:cNvSpPr/>
          <p:nvPr/>
        </p:nvSpPr>
        <p:spPr>
          <a:xfrm>
            <a:off x="457200" y="2258704"/>
            <a:ext cx="5257800" cy="3616375"/>
          </a:xfrm>
          <a:prstGeom prst="rect">
            <a:avLst/>
          </a:prstGeom>
        </p:spPr>
        <p:txBody>
          <a:bodyPr wrap="square">
            <a:spAutoFit/>
          </a:bodyPr>
          <a:lstStyle/>
          <a:p>
            <a:pPr>
              <a:spcBef>
                <a:spcPts val="600"/>
              </a:spcBef>
              <a:spcAft>
                <a:spcPts val="600"/>
              </a:spcAft>
              <a:tabLst>
                <a:tab pos="1257300" algn="l"/>
              </a:tabLst>
            </a:pPr>
            <a:r>
              <a:rPr lang="en-US" sz="2800" b="1" dirty="0"/>
              <a:t>Solution</a:t>
            </a:r>
          </a:p>
          <a:p>
            <a:r>
              <a:rPr lang="en-US" sz="2800" dirty="0"/>
              <a:t>There are three steps in calculating the area of the shaded region. First, calculate the area of the outer figure. Then, calculate the area of the inner figure. Finally,</a:t>
            </a:r>
          </a:p>
          <a:p>
            <a:r>
              <a:rPr lang="en-US" sz="2800" dirty="0"/>
              <a:t>calculate the difference between the areas.</a:t>
            </a:r>
          </a:p>
        </p:txBody>
      </p:sp>
      <p:pic>
        <p:nvPicPr>
          <p:cNvPr id="163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2133600"/>
            <a:ext cx="3048000" cy="23907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title"/>
          </p:nvPr>
        </p:nvSpPr>
        <p:spPr>
          <a:prstGeom prst="rect">
            <a:avLst/>
          </a:prstGeom>
          <a:noFill/>
        </p:spPr>
        <p:txBody>
          <a:bodyPr/>
          <a:lstStyle/>
          <a:p>
            <a:r>
              <a:rPr lang="en-US" dirty="0">
                <a:solidFill>
                  <a:schemeClr val="accent1"/>
                </a:solidFill>
              </a:rPr>
              <a:t>Example 10:  </a:t>
            </a:r>
            <a:r>
              <a:rPr lang="en-US" dirty="0"/>
              <a:t>Calculating Area </a:t>
            </a:r>
            <a:r>
              <a:rPr lang="en-US" sz="3200" dirty="0">
                <a:solidFill>
                  <a:schemeClr val="accent1"/>
                </a:solidFill>
              </a:rPr>
              <a:t>(cont.)</a:t>
            </a:r>
          </a:p>
        </p:txBody>
      </p:sp>
      <p:sp>
        <p:nvSpPr>
          <p:cNvPr id="17411" name="Rectangle 5"/>
          <p:cNvSpPr>
            <a:spLocks noGrp="1"/>
          </p:cNvSpPr>
          <p:nvPr>
            <p:ph idx="1"/>
          </p:nvPr>
        </p:nvSpPr>
        <p:spPr>
          <a:prstGeom prst="rect">
            <a:avLst/>
          </a:prstGeom>
          <a:noFill/>
        </p:spPr>
        <p:txBody>
          <a:bodyPr>
            <a:noAutofit/>
          </a:bodyPr>
          <a:lstStyle/>
          <a:p>
            <a:pPr>
              <a:tabLst>
                <a:tab pos="1257300" algn="l"/>
              </a:tabLst>
            </a:pPr>
            <a:r>
              <a:rPr lang="en-US" b="1" dirty="0">
                <a:solidFill>
                  <a:schemeClr val="tx1"/>
                </a:solidFill>
              </a:rPr>
              <a:t>Step 1:	</a:t>
            </a:r>
            <a:r>
              <a:rPr lang="en-US" dirty="0">
                <a:solidFill>
                  <a:schemeClr val="tx1"/>
                </a:solidFill>
              </a:rPr>
              <a:t>Calculate the area of the rectangle.</a:t>
            </a:r>
          </a:p>
          <a:p>
            <a:pPr marL="0" indent="0">
              <a:buFont typeface="Courier New" pitchFamily="49" charset="0"/>
              <a:buNone/>
              <a:tabLst>
                <a:tab pos="1257300" algn="l"/>
              </a:tabLst>
            </a:pPr>
            <a:endParaRPr lang="en-US" b="1" i="0" dirty="0">
              <a:solidFill>
                <a:schemeClr val="tx1"/>
              </a:solidFill>
            </a:endParaRPr>
          </a:p>
          <a:p>
            <a:pPr marL="0" indent="0">
              <a:buFont typeface="Courier New" pitchFamily="49" charset="0"/>
              <a:buNone/>
              <a:tabLst>
                <a:tab pos="1257300" algn="l"/>
              </a:tabLst>
            </a:pPr>
            <a:endParaRPr lang="en-US" b="1" i="0" dirty="0">
              <a:solidFill>
                <a:schemeClr val="tx1"/>
              </a:solidFill>
            </a:endParaRPr>
          </a:p>
          <a:p>
            <a:pPr>
              <a:spcBef>
                <a:spcPts val="0"/>
              </a:spcBef>
              <a:tabLst>
                <a:tab pos="1257300" algn="l"/>
              </a:tabLst>
            </a:pPr>
            <a:r>
              <a:rPr lang="en-US" b="1" i="0" dirty="0">
                <a:solidFill>
                  <a:schemeClr val="tx1"/>
                </a:solidFill>
              </a:rPr>
              <a:t>Step 2:	</a:t>
            </a:r>
            <a:r>
              <a:rPr lang="en-US" dirty="0">
                <a:solidFill>
                  <a:schemeClr val="tx1"/>
                </a:solidFill>
              </a:rPr>
              <a:t> Calculate</a:t>
            </a:r>
            <a:r>
              <a:rPr lang="en-US" i="0" dirty="0">
                <a:solidFill>
                  <a:schemeClr val="tx1"/>
                </a:solidFill>
              </a:rPr>
              <a:t> the area of the square.</a:t>
            </a:r>
            <a:r>
              <a:rPr lang="en-US" dirty="0">
                <a:solidFill>
                  <a:schemeClr val="tx1"/>
                </a:solidFill>
              </a:rPr>
              <a:t> </a:t>
            </a:r>
          </a:p>
          <a:p>
            <a:pPr marL="0" indent="0">
              <a:buFont typeface="Courier New" pitchFamily="49" charset="0"/>
              <a:buNone/>
              <a:tabLst>
                <a:tab pos="1257300" algn="l"/>
              </a:tabLst>
            </a:pPr>
            <a:endParaRPr lang="en-US" b="1" i="0" dirty="0">
              <a:solidFill>
                <a:schemeClr val="tx1"/>
              </a:solidFill>
            </a:endParaRPr>
          </a:p>
          <a:p>
            <a:pPr marL="0" indent="0">
              <a:buFont typeface="Courier New" pitchFamily="49" charset="0"/>
              <a:buNone/>
              <a:tabLst>
                <a:tab pos="1257300" algn="l"/>
              </a:tabLst>
            </a:pPr>
            <a:endParaRPr lang="en-US" b="1" dirty="0">
              <a:solidFill>
                <a:schemeClr val="tx1"/>
              </a:solidFill>
            </a:endParaRPr>
          </a:p>
          <a:p>
            <a:pPr>
              <a:tabLst>
                <a:tab pos="1257300" algn="l"/>
              </a:tabLst>
            </a:pPr>
            <a:r>
              <a:rPr lang="en-US" b="1" i="0" dirty="0">
                <a:solidFill>
                  <a:schemeClr val="tx1"/>
                </a:solidFill>
              </a:rPr>
              <a:t>Step 3:	</a:t>
            </a:r>
            <a:r>
              <a:rPr lang="en-US" dirty="0">
                <a:solidFill>
                  <a:schemeClr val="tx1"/>
                </a:solidFill>
              </a:rPr>
              <a:t> Find</a:t>
            </a:r>
            <a:r>
              <a:rPr lang="en-US" i="0" dirty="0">
                <a:solidFill>
                  <a:schemeClr val="tx1"/>
                </a:solidFill>
              </a:rPr>
              <a:t> the difference between the two areas.</a:t>
            </a:r>
            <a:r>
              <a:rPr lang="en-US" dirty="0">
                <a:solidFill>
                  <a:schemeClr val="tx1"/>
                </a:solidFill>
              </a:rPr>
              <a:t> </a:t>
            </a:r>
          </a:p>
          <a:p>
            <a:pPr marL="0" indent="0">
              <a:buFont typeface="Courier New" pitchFamily="49" charset="0"/>
              <a:buNone/>
              <a:tabLst>
                <a:tab pos="1257300" algn="l"/>
              </a:tabLst>
            </a:pPr>
            <a:endParaRPr lang="en-US" i="0" dirty="0">
              <a:solidFill>
                <a:schemeClr val="tx1"/>
              </a:solidFill>
            </a:endParaRPr>
          </a:p>
          <a:p>
            <a:pPr marL="0" indent="0">
              <a:spcBef>
                <a:spcPts val="1200"/>
              </a:spcBef>
              <a:buFont typeface="Courier New" pitchFamily="49" charset="0"/>
              <a:buNone/>
              <a:tabLst>
                <a:tab pos="1257300" algn="l"/>
              </a:tabLst>
            </a:pPr>
            <a:r>
              <a:rPr lang="en-US" i="0" dirty="0">
                <a:solidFill>
                  <a:schemeClr val="tx1"/>
                </a:solidFill>
              </a:rPr>
              <a:t>The area of the shaded region is </a:t>
            </a:r>
            <a:r>
              <a:rPr lang="en-US" i="0" dirty="0">
                <a:solidFill>
                  <a:srgbClr val="FF0000"/>
                </a:solidFill>
              </a:rPr>
              <a:t>650 ft</a:t>
            </a:r>
            <a:r>
              <a:rPr lang="en-US" i="0" baseline="30000" dirty="0">
                <a:solidFill>
                  <a:srgbClr val="FF0000"/>
                </a:solidFill>
              </a:rPr>
              <a:t>2</a:t>
            </a:r>
            <a:r>
              <a:rPr lang="en-US" i="0" dirty="0">
                <a:solidFill>
                  <a:schemeClr val="tx1"/>
                </a:solidFill>
              </a:rPr>
              <a:t>.</a:t>
            </a:r>
            <a:r>
              <a:rPr lang="en-US" dirty="0">
                <a:solidFill>
                  <a:schemeClr val="tx1"/>
                </a:solidFill>
              </a:rPr>
              <a:t> </a:t>
            </a:r>
          </a:p>
        </p:txBody>
      </p:sp>
      <p:graphicFrame>
        <p:nvGraphicFramePr>
          <p:cNvPr id="17413" name="Object 7"/>
          <p:cNvGraphicFramePr>
            <a:graphicFrameLocks noChangeAspect="1"/>
          </p:cNvGraphicFramePr>
          <p:nvPr/>
        </p:nvGraphicFramePr>
        <p:xfrm>
          <a:off x="1041400" y="4861304"/>
          <a:ext cx="5778500" cy="444500"/>
        </p:xfrm>
        <a:graphic>
          <a:graphicData uri="http://schemas.openxmlformats.org/presentationml/2006/ole">
            <mc:AlternateContent xmlns:mc="http://schemas.openxmlformats.org/markup-compatibility/2006">
              <mc:Choice xmlns:v="urn:schemas-microsoft-com:vml" Requires="v">
                <p:oleObj spid="_x0000_s36874" name="Equation" r:id="rId4" imgW="5778360" imgH="444240" progId="Equation.DSMT4">
                  <p:embed/>
                </p:oleObj>
              </mc:Choice>
              <mc:Fallback>
                <p:oleObj name="Equation" r:id="rId4" imgW="5778360" imgH="444240" progId="Equation.DSMT4">
                  <p:embed/>
                  <p:pic>
                    <p:nvPicPr>
                      <p:cNvPr id="17413" name="Object 7"/>
                      <p:cNvPicPr>
                        <a:picLocks noChangeAspect="1" noChangeArrowheads="1"/>
                      </p:cNvPicPr>
                      <p:nvPr/>
                    </p:nvPicPr>
                    <p:blipFill>
                      <a:blip r:embed="rId5"/>
                      <a:srcRect/>
                      <a:stretch>
                        <a:fillRect/>
                      </a:stretch>
                    </p:blipFill>
                    <p:spPr bwMode="auto">
                      <a:xfrm>
                        <a:off x="1041400" y="4861304"/>
                        <a:ext cx="5778500"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3505200" y="3298208"/>
          <a:ext cx="850900" cy="381000"/>
        </p:xfrm>
        <a:graphic>
          <a:graphicData uri="http://schemas.openxmlformats.org/presentationml/2006/ole">
            <mc:AlternateContent xmlns:mc="http://schemas.openxmlformats.org/markup-compatibility/2006">
              <mc:Choice xmlns:v="urn:schemas-microsoft-com:vml" Requires="v">
                <p:oleObj spid="_x0000_s36875" name="Equation" r:id="rId6" imgW="850531" imgH="380835" progId="Equation.DSMT4">
                  <p:embed/>
                </p:oleObj>
              </mc:Choice>
              <mc:Fallback>
                <p:oleObj name="Equation" r:id="rId6" imgW="850531" imgH="380835" progId="Equation.DSMT4">
                  <p:embed/>
                  <p:pic>
                    <p:nvPicPr>
                      <p:cNvPr id="512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298208"/>
                        <a:ext cx="8509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3514055" y="3733800"/>
          <a:ext cx="1549400" cy="558800"/>
        </p:xfrm>
        <a:graphic>
          <a:graphicData uri="http://schemas.openxmlformats.org/presentationml/2006/ole">
            <mc:AlternateContent xmlns:mc="http://schemas.openxmlformats.org/markup-compatibility/2006">
              <mc:Choice xmlns:v="urn:schemas-microsoft-com:vml" Requires="v">
                <p:oleObj spid="_x0000_s36876" name="Equation" r:id="rId8" imgW="1549080" imgH="558720" progId="Equation.DSMT4">
                  <p:embed/>
                </p:oleObj>
              </mc:Choice>
              <mc:Fallback>
                <p:oleObj name="Equation" r:id="rId8" imgW="1549080" imgH="558720" progId="Equation.DSMT4">
                  <p:embed/>
                  <p:pic>
                    <p:nvPicPr>
                      <p:cNvPr id="512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4055" y="3733800"/>
                        <a:ext cx="1549400" cy="55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067300" y="3831608"/>
          <a:ext cx="1257300" cy="381000"/>
        </p:xfrm>
        <a:graphic>
          <a:graphicData uri="http://schemas.openxmlformats.org/presentationml/2006/ole">
            <mc:AlternateContent xmlns:mc="http://schemas.openxmlformats.org/markup-compatibility/2006">
              <mc:Choice xmlns:v="urn:schemas-microsoft-com:vml" Requires="v">
                <p:oleObj spid="_x0000_s36877" name="Equation" r:id="rId10" imgW="1257300" imgH="381000" progId="Equation.DSMT4">
                  <p:embed/>
                </p:oleObj>
              </mc:Choice>
              <mc:Fallback>
                <p:oleObj name="Equation" r:id="rId10" imgW="1257300" imgH="381000" progId="Equation.DSMT4">
                  <p:embed/>
                  <p:pic>
                    <p:nvPicPr>
                      <p:cNvPr id="5127"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300" y="3831608"/>
                        <a:ext cx="12573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6794500" y="4845050"/>
          <a:ext cx="1193800" cy="469900"/>
        </p:xfrm>
        <a:graphic>
          <a:graphicData uri="http://schemas.openxmlformats.org/presentationml/2006/ole">
            <mc:AlternateContent xmlns:mc="http://schemas.openxmlformats.org/markup-compatibility/2006">
              <mc:Choice xmlns:v="urn:schemas-microsoft-com:vml" Requires="v">
                <p:oleObj spid="_x0000_s36878" name="Equation" r:id="rId12" imgW="1193760" imgH="469800" progId="Equation.DSMT4">
                  <p:embed/>
                </p:oleObj>
              </mc:Choice>
              <mc:Fallback>
                <p:oleObj name="Equation" r:id="rId12" imgW="1193760" imgH="469800" progId="Equation.DSMT4">
                  <p:embed/>
                  <p:pic>
                    <p:nvPicPr>
                      <p:cNvPr id="5128" name="Object 8"/>
                      <p:cNvPicPr>
                        <a:picLocks noChangeAspect="1" noChangeArrowheads="1"/>
                      </p:cNvPicPr>
                      <p:nvPr/>
                    </p:nvPicPr>
                    <p:blipFill>
                      <a:blip r:embed="rId13"/>
                      <a:srcRect/>
                      <a:stretch>
                        <a:fillRect/>
                      </a:stretch>
                    </p:blipFill>
                    <p:spPr bwMode="auto">
                      <a:xfrm>
                        <a:off x="6794500" y="4845050"/>
                        <a:ext cx="11938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3200400" y="1856096"/>
          <a:ext cx="939800" cy="292100"/>
        </p:xfrm>
        <a:graphic>
          <a:graphicData uri="http://schemas.openxmlformats.org/presentationml/2006/ole">
            <mc:AlternateContent xmlns:mc="http://schemas.openxmlformats.org/markup-compatibility/2006">
              <mc:Choice xmlns:v="urn:schemas-microsoft-com:vml" Requires="v">
                <p:oleObj spid="_x0000_s36879" name="Equation" r:id="rId14" imgW="939392" imgH="291973" progId="Equation.DSMT4">
                  <p:embed/>
                </p:oleObj>
              </mc:Choice>
              <mc:Fallback>
                <p:oleObj name="Equation" r:id="rId14" imgW="939392" imgH="291973" progId="Equation.DSMT4">
                  <p:embed/>
                  <p:pic>
                    <p:nvPicPr>
                      <p:cNvPr id="5129"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1856096"/>
                        <a:ext cx="9398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3200633" y="2279650"/>
          <a:ext cx="2032000" cy="406400"/>
        </p:xfrm>
        <a:graphic>
          <a:graphicData uri="http://schemas.openxmlformats.org/presentationml/2006/ole">
            <mc:AlternateContent xmlns:mc="http://schemas.openxmlformats.org/markup-compatibility/2006">
              <mc:Choice xmlns:v="urn:schemas-microsoft-com:vml" Requires="v">
                <p:oleObj spid="_x0000_s36880" name="Equation" r:id="rId16" imgW="2031840" imgH="406080" progId="Equation.DSMT4">
                  <p:embed/>
                </p:oleObj>
              </mc:Choice>
              <mc:Fallback>
                <p:oleObj name="Equation" r:id="rId16" imgW="2031840" imgH="406080" progId="Equation.DSMT4">
                  <p:embed/>
                  <p:pic>
                    <p:nvPicPr>
                      <p:cNvPr id="513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0633" y="2279650"/>
                        <a:ext cx="20320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5283200" y="2226578"/>
          <a:ext cx="1270000" cy="381000"/>
        </p:xfrm>
        <a:graphic>
          <a:graphicData uri="http://schemas.openxmlformats.org/presentationml/2006/ole">
            <mc:AlternateContent xmlns:mc="http://schemas.openxmlformats.org/markup-compatibility/2006">
              <mc:Choice xmlns:v="urn:schemas-microsoft-com:vml" Requires="v">
                <p:oleObj spid="_x0000_s36881" name="Equation" r:id="rId18" imgW="1269449" imgH="380835" progId="Equation.DSMT4">
                  <p:embed/>
                </p:oleObj>
              </mc:Choice>
              <mc:Fallback>
                <p:oleObj name="Equation" r:id="rId18" imgW="1269449" imgH="380835" progId="Equation.DSMT4">
                  <p:embed/>
                  <p:pic>
                    <p:nvPicPr>
                      <p:cNvPr id="513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83200" y="2226578"/>
                        <a:ext cx="1270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2" name="Picture 1">
            <a:extLst>
              <a:ext uri="{FF2B5EF4-FFF2-40B4-BE49-F238E27FC236}">
                <a16:creationId xmlns:a16="http://schemas.microsoft.com/office/drawing/2014/main" id="{C8DD5718-6FD8-4A05-865B-043120406B64}"/>
              </a:ext>
            </a:extLst>
          </p:cNvPr>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733953" y="2226578"/>
            <a:ext cx="2323572" cy="1822552"/>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title"/>
          </p:nvPr>
        </p:nvSpPr>
        <p:spPr>
          <a:prstGeom prst="rect">
            <a:avLst/>
          </a:prstGeom>
          <a:noFill/>
        </p:spPr>
        <p:txBody>
          <a:bodyPr/>
          <a:lstStyle/>
          <a:p>
            <a:r>
              <a:rPr lang="en-US" sz="3200" dirty="0">
                <a:solidFill>
                  <a:schemeClr val="accent1"/>
                </a:solidFill>
              </a:rPr>
              <a:t>Example 11:  </a:t>
            </a:r>
            <a:r>
              <a:rPr lang="en-US" dirty="0"/>
              <a:t>Calculating Area</a:t>
            </a:r>
            <a:endParaRPr lang="en-US" sz="3200" dirty="0">
              <a:solidFill>
                <a:schemeClr val="accent1"/>
              </a:solidFill>
            </a:endParaRPr>
          </a:p>
        </p:txBody>
      </p:sp>
      <p:sp>
        <p:nvSpPr>
          <p:cNvPr id="5" name="Content Placeholder 4"/>
          <p:cNvSpPr>
            <a:spLocks noGrp="1"/>
          </p:cNvSpPr>
          <p:nvPr>
            <p:ph idx="1"/>
          </p:nvPr>
        </p:nvSpPr>
        <p:spPr/>
        <p:txBody>
          <a:bodyPr/>
          <a:lstStyle/>
          <a:p>
            <a:pPr eaLnBrk="0" hangingPunct="0"/>
            <a:r>
              <a:rPr lang="en-US" dirty="0">
                <a:latin typeface="Calibri" pitchFamily="34" charset="0"/>
              </a:rPr>
              <a:t>The polygon shown here is a rectangle with a rectangular piece missing. Find the area of the polygon.</a:t>
            </a:r>
          </a:p>
          <a:p>
            <a:endParaRPr lang="en-US" dirty="0">
              <a:latin typeface="Calibri" pitchFamily="34" charset="0"/>
            </a:endParaRPr>
          </a:p>
          <a:p>
            <a:pPr eaLnBrk="0" hangingPunct="0"/>
            <a:endParaRPr lang="en-US" i="1" dirty="0">
              <a:latin typeface="Calibri" pitchFamily="34" charset="0"/>
            </a:endParaRPr>
          </a:p>
          <a:p>
            <a:endParaRPr lang="en-US" dirty="0"/>
          </a:p>
        </p:txBody>
      </p:sp>
      <p:sp>
        <p:nvSpPr>
          <p:cNvPr id="6" name="Rectangle 5"/>
          <p:cNvSpPr/>
          <p:nvPr/>
        </p:nvSpPr>
        <p:spPr>
          <a:xfrm>
            <a:off x="457200" y="2301657"/>
            <a:ext cx="4572000" cy="3185487"/>
          </a:xfrm>
          <a:prstGeom prst="rect">
            <a:avLst/>
          </a:prstGeom>
        </p:spPr>
        <p:txBody>
          <a:bodyPr>
            <a:spAutoFit/>
          </a:bodyPr>
          <a:lstStyle/>
          <a:p>
            <a:pPr marL="12700" indent="-12700">
              <a:spcAft>
                <a:spcPts val="600"/>
              </a:spcAft>
              <a:buFont typeface="Courier New" pitchFamily="49" charset="0"/>
              <a:buNone/>
            </a:pPr>
            <a:r>
              <a:rPr lang="en-US" sz="2800" b="1" dirty="0"/>
              <a:t>Solution</a:t>
            </a:r>
          </a:p>
          <a:p>
            <a:pPr marL="12700" indent="-12700">
              <a:buFont typeface="Courier New" pitchFamily="49" charset="0"/>
              <a:buNone/>
            </a:pPr>
            <a:r>
              <a:rPr lang="en-US" sz="2800" dirty="0"/>
              <a:t>There are several ways of finding the area of this figure. One way is to find the area of each of the three parts as illustrated here and then adding the three areas.</a:t>
            </a:r>
          </a:p>
        </p:txBody>
      </p:sp>
      <p:pic>
        <p:nvPicPr>
          <p:cNvPr id="184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2514600"/>
            <a:ext cx="3038475" cy="228726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p:cNvSpPr>
          <p:nvPr>
            <p:ph type="title"/>
          </p:nvPr>
        </p:nvSpPr>
        <p:spPr>
          <a:prstGeom prst="rect">
            <a:avLst/>
          </a:prstGeom>
          <a:noFill/>
        </p:spPr>
        <p:txBody>
          <a:bodyPr/>
          <a:lstStyle/>
          <a:p>
            <a:r>
              <a:rPr lang="en-US" sz="3200" dirty="0">
                <a:solidFill>
                  <a:schemeClr val="accent1"/>
                </a:solidFill>
              </a:rPr>
              <a:t>Example 11:  </a:t>
            </a:r>
            <a:r>
              <a:rPr lang="en-US" dirty="0"/>
              <a:t>Calculating Area </a:t>
            </a:r>
            <a:r>
              <a:rPr lang="en-US" sz="3200" dirty="0">
                <a:solidFill>
                  <a:schemeClr val="accent1"/>
                </a:solidFill>
              </a:rPr>
              <a:t>(cont.)</a:t>
            </a:r>
            <a:r>
              <a:rPr lang="en-US" sz="3200" dirty="0">
                <a:solidFill>
                  <a:srgbClr val="FF0000"/>
                </a:solidFill>
              </a:rPr>
              <a:t> </a:t>
            </a:r>
          </a:p>
        </p:txBody>
      </p:sp>
      <p:graphicFrame>
        <p:nvGraphicFramePr>
          <p:cNvPr id="6147" name="Object 3"/>
          <p:cNvGraphicFramePr>
            <a:graphicFrameLocks noChangeAspect="1"/>
          </p:cNvGraphicFramePr>
          <p:nvPr/>
        </p:nvGraphicFramePr>
        <p:xfrm>
          <a:off x="596900" y="1524000"/>
          <a:ext cx="3251200" cy="469900"/>
        </p:xfrm>
        <a:graphic>
          <a:graphicData uri="http://schemas.openxmlformats.org/presentationml/2006/ole">
            <mc:AlternateContent xmlns:mc="http://schemas.openxmlformats.org/markup-compatibility/2006">
              <mc:Choice xmlns:v="urn:schemas-microsoft-com:vml" Requires="v">
                <p:oleObj spid="_x0000_s37897" name="Equation" r:id="rId4" imgW="3251160" imgH="469800" progId="Equation.DSMT4">
                  <p:embed/>
                </p:oleObj>
              </mc:Choice>
              <mc:Fallback>
                <p:oleObj name="Equation" r:id="rId4" imgW="3251160" imgH="469800" progId="Equation.DSMT4">
                  <p:embed/>
                  <p:pic>
                    <p:nvPicPr>
                      <p:cNvPr id="61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524000"/>
                        <a:ext cx="32512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596900" y="2133600"/>
          <a:ext cx="3289300" cy="469900"/>
        </p:xfrm>
        <a:graphic>
          <a:graphicData uri="http://schemas.openxmlformats.org/presentationml/2006/ole">
            <mc:AlternateContent xmlns:mc="http://schemas.openxmlformats.org/markup-compatibility/2006">
              <mc:Choice xmlns:v="urn:schemas-microsoft-com:vml" Requires="v">
                <p:oleObj spid="_x0000_s37898" name="Equation" r:id="rId6" imgW="3288960" imgH="469800" progId="Equation.DSMT4">
                  <p:embed/>
                </p:oleObj>
              </mc:Choice>
              <mc:Fallback>
                <p:oleObj name="Equation" r:id="rId6" imgW="3288960" imgH="469800" progId="Equation.DSMT4">
                  <p:embed/>
                  <p:pic>
                    <p:nvPicPr>
                      <p:cNvPr id="61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00" y="2133600"/>
                        <a:ext cx="32893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596900" y="2667000"/>
          <a:ext cx="3441700" cy="469900"/>
        </p:xfrm>
        <a:graphic>
          <a:graphicData uri="http://schemas.openxmlformats.org/presentationml/2006/ole">
            <mc:AlternateContent xmlns:mc="http://schemas.openxmlformats.org/markup-compatibility/2006">
              <mc:Choice xmlns:v="urn:schemas-microsoft-com:vml" Requires="v">
                <p:oleObj spid="_x0000_s37899" name="Equation" r:id="rId8" imgW="3441600" imgH="469800" progId="Equation.DSMT4">
                  <p:embed/>
                </p:oleObj>
              </mc:Choice>
              <mc:Fallback>
                <p:oleObj name="Equation" r:id="rId8" imgW="3441600" imgH="469800" progId="Equation.DSMT4">
                  <p:embed/>
                  <p:pic>
                    <p:nvPicPr>
                      <p:cNvPr id="61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900" y="2667000"/>
                        <a:ext cx="34417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96900" y="3368779"/>
          <a:ext cx="4305300" cy="635000"/>
        </p:xfrm>
        <a:graphic>
          <a:graphicData uri="http://schemas.openxmlformats.org/presentationml/2006/ole">
            <mc:AlternateContent xmlns:mc="http://schemas.openxmlformats.org/markup-compatibility/2006">
              <mc:Choice xmlns:v="urn:schemas-microsoft-com:vml" Requires="v">
                <p:oleObj spid="_x0000_s37900" name="Equation" r:id="rId10" imgW="4305240" imgH="634680" progId="Equation.DSMT4">
                  <p:embed/>
                </p:oleObj>
              </mc:Choice>
              <mc:Fallback>
                <p:oleObj name="Equation" r:id="rId10" imgW="4305240" imgH="634680" progId="Equation.DSMT4">
                  <p:embed/>
                  <p:pic>
                    <p:nvPicPr>
                      <p:cNvPr id="6150" name="Object 6"/>
                      <p:cNvPicPr>
                        <a:picLocks noChangeAspect="1" noChangeArrowheads="1"/>
                      </p:cNvPicPr>
                      <p:nvPr/>
                    </p:nvPicPr>
                    <p:blipFill>
                      <a:blip r:embed="rId11"/>
                      <a:srcRect/>
                      <a:stretch>
                        <a:fillRect/>
                      </a:stretch>
                    </p:blipFill>
                    <p:spPr bwMode="auto">
                      <a:xfrm>
                        <a:off x="596900" y="3368779"/>
                        <a:ext cx="4305300"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609600" y="4171950"/>
          <a:ext cx="4330700" cy="469900"/>
        </p:xfrm>
        <a:graphic>
          <a:graphicData uri="http://schemas.openxmlformats.org/presentationml/2006/ole">
            <mc:AlternateContent xmlns:mc="http://schemas.openxmlformats.org/markup-compatibility/2006">
              <mc:Choice xmlns:v="urn:schemas-microsoft-com:vml" Requires="v">
                <p:oleObj spid="_x0000_s37901" name="Equation" r:id="rId12" imgW="4330440" imgH="469800" progId="Equation.DSMT4">
                  <p:embed/>
                </p:oleObj>
              </mc:Choice>
              <mc:Fallback>
                <p:oleObj name="Equation" r:id="rId12" imgW="4330440" imgH="469800" progId="Equation.DSMT4">
                  <p:embed/>
                  <p:pic>
                    <p:nvPicPr>
                      <p:cNvPr id="615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4171950"/>
                        <a:ext cx="433070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5016267" y="4182611"/>
          <a:ext cx="1181100" cy="381000"/>
        </p:xfrm>
        <a:graphic>
          <a:graphicData uri="http://schemas.openxmlformats.org/presentationml/2006/ole">
            <mc:AlternateContent xmlns:mc="http://schemas.openxmlformats.org/markup-compatibility/2006">
              <mc:Choice xmlns:v="urn:schemas-microsoft-com:vml" Requires="v">
                <p:oleObj spid="_x0000_s37902" name="Equation" r:id="rId14" imgW="1180588" imgH="380835" progId="Equation.DSMT4">
                  <p:embed/>
                </p:oleObj>
              </mc:Choice>
              <mc:Fallback>
                <p:oleObj name="Equation" r:id="rId14" imgW="1180588" imgH="380835" progId="Equation.DSMT4">
                  <p:embed/>
                  <p:pic>
                    <p:nvPicPr>
                      <p:cNvPr id="6152"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6267" y="4182611"/>
                        <a:ext cx="11811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Rectangle 13"/>
          <p:cNvSpPr/>
          <p:nvPr/>
        </p:nvSpPr>
        <p:spPr>
          <a:xfrm>
            <a:off x="609600" y="4953000"/>
            <a:ext cx="3946401" cy="523220"/>
          </a:xfrm>
          <a:prstGeom prst="rect">
            <a:avLst/>
          </a:prstGeom>
        </p:spPr>
        <p:txBody>
          <a:bodyPr wrap="none">
            <a:spAutoFit/>
          </a:bodyPr>
          <a:lstStyle/>
          <a:p>
            <a:r>
              <a:rPr lang="en-US" sz="2800" dirty="0"/>
              <a:t>The area of the polygon is</a:t>
            </a:r>
          </a:p>
        </p:txBody>
      </p:sp>
      <p:graphicFrame>
        <p:nvGraphicFramePr>
          <p:cNvPr id="6168" name="Object 24"/>
          <p:cNvGraphicFramePr>
            <a:graphicFrameLocks noChangeAspect="1"/>
          </p:cNvGraphicFramePr>
          <p:nvPr/>
        </p:nvGraphicFramePr>
        <p:xfrm>
          <a:off x="4495800" y="5002523"/>
          <a:ext cx="914400" cy="381000"/>
        </p:xfrm>
        <a:graphic>
          <a:graphicData uri="http://schemas.openxmlformats.org/presentationml/2006/ole">
            <mc:AlternateContent xmlns:mc="http://schemas.openxmlformats.org/markup-compatibility/2006">
              <mc:Choice xmlns:v="urn:schemas-microsoft-com:vml" Requires="v">
                <p:oleObj spid="_x0000_s37903" name="Equation" r:id="rId16" imgW="914400" imgH="380880" progId="Equation.DSMT4">
                  <p:embed/>
                </p:oleObj>
              </mc:Choice>
              <mc:Fallback>
                <p:oleObj name="Equation" r:id="rId16" imgW="914400" imgH="380880" progId="Equation.DSMT4">
                  <p:embed/>
                  <p:pic>
                    <p:nvPicPr>
                      <p:cNvPr id="6168"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5002523"/>
                        <a:ext cx="914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169" name="Picture 25"/>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562600" y="1524000"/>
            <a:ext cx="2979774" cy="21717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a:solidFill>
                  <a:schemeClr val="accent1"/>
                </a:solidFill>
              </a:rPr>
              <a:t>Polygon</a:t>
            </a:r>
          </a:p>
        </p:txBody>
      </p:sp>
      <p:sp>
        <p:nvSpPr>
          <p:cNvPr id="6147" name="TextBox 3"/>
          <p:cNvSpPr>
            <a:spLocks noGrp="1" noChangeArrowheads="1"/>
          </p:cNvSpPr>
          <p:nvPr>
            <p:ph idx="1"/>
          </p:nvPr>
        </p:nvSpPr>
        <p:spPr>
          <a:xfrm>
            <a:off x="457200" y="1280160"/>
            <a:ext cx="8229600" cy="2936188"/>
          </a:xfrm>
          <a:prstGeom prst="rect">
            <a:avLst/>
          </a:prstGeom>
          <a:solidFill>
            <a:srgbClr val="FFFFCC"/>
          </a:solidFill>
          <a:ln w="28575">
            <a:solidFill>
              <a:srgbClr val="000000"/>
            </a:solidFill>
          </a:ln>
        </p:spPr>
        <p:txBody>
          <a:bodyPr>
            <a:spAutoFit/>
          </a:bodyPr>
          <a:lstStyle/>
          <a:p>
            <a:pPr marL="15875" indent="-15875" algn="ctr" eaLnBrk="0" hangingPunct="0"/>
            <a:r>
              <a:rPr lang="en-US" b="1" dirty="0">
                <a:solidFill>
                  <a:srgbClr val="000000"/>
                </a:solidFill>
                <a:latin typeface="Calibri" pitchFamily="34" charset="0"/>
              </a:rPr>
              <a:t>Definition</a:t>
            </a:r>
          </a:p>
          <a:p>
            <a:pPr marL="15875" indent="-15875" eaLnBrk="0" hangingPunct="0"/>
            <a:r>
              <a:rPr lang="en-US" dirty="0">
                <a:solidFill>
                  <a:srgbClr val="000000"/>
                </a:solidFill>
                <a:latin typeface="Calibri" pitchFamily="34" charset="0"/>
              </a:rPr>
              <a:t>A </a:t>
            </a:r>
            <a:r>
              <a:rPr lang="en-US" b="1" dirty="0">
                <a:solidFill>
                  <a:srgbClr val="C00000"/>
                </a:solidFill>
                <a:latin typeface="Calibri" pitchFamily="34" charset="0"/>
              </a:rPr>
              <a:t>polygon</a:t>
            </a:r>
            <a:r>
              <a:rPr lang="en-US" dirty="0">
                <a:solidFill>
                  <a:srgbClr val="000000"/>
                </a:solidFill>
                <a:latin typeface="Calibri" pitchFamily="34" charset="0"/>
              </a:rPr>
              <a:t> is a closed plane figure, with three or more sides, in which each side is a line segment.</a:t>
            </a:r>
          </a:p>
          <a:p>
            <a:pPr marL="15875" indent="-15875" eaLnBrk="0" hangingPunct="0"/>
            <a:r>
              <a:rPr lang="en-US" dirty="0">
                <a:solidFill>
                  <a:srgbClr val="000000"/>
                </a:solidFill>
                <a:latin typeface="Calibri" pitchFamily="34" charset="0"/>
              </a:rPr>
              <a:t>Each point where two sides meet is called a </a:t>
            </a:r>
            <a:r>
              <a:rPr lang="en-US" b="1" dirty="0">
                <a:solidFill>
                  <a:srgbClr val="C00000"/>
                </a:solidFill>
                <a:latin typeface="Calibri" pitchFamily="34" charset="0"/>
              </a:rPr>
              <a:t>vertex</a:t>
            </a:r>
            <a:r>
              <a:rPr lang="en-US" dirty="0">
                <a:solidFill>
                  <a:srgbClr val="000000"/>
                </a:solidFill>
                <a:latin typeface="Calibri" pitchFamily="34" charset="0"/>
              </a:rPr>
              <a:t>.</a:t>
            </a:r>
          </a:p>
          <a:p>
            <a:pPr marL="15875" indent="-15875" eaLnBrk="0" hangingPunct="0"/>
            <a:r>
              <a:rPr lang="en-US" b="1" dirty="0">
                <a:solidFill>
                  <a:srgbClr val="000000"/>
                </a:solidFill>
                <a:latin typeface="Calibri" pitchFamily="34" charset="0"/>
              </a:rPr>
              <a:t>Note:</a:t>
            </a:r>
            <a:r>
              <a:rPr lang="en-US" dirty="0">
                <a:solidFill>
                  <a:srgbClr val="000000"/>
                </a:solidFill>
                <a:latin typeface="Calibri" pitchFamily="34" charset="0"/>
              </a:rPr>
              <a:t>	A </a:t>
            </a:r>
            <a:r>
              <a:rPr lang="en-US" b="1" dirty="0">
                <a:solidFill>
                  <a:srgbClr val="C00000"/>
                </a:solidFill>
                <a:latin typeface="Calibri" pitchFamily="34" charset="0"/>
              </a:rPr>
              <a:t>closed figure </a:t>
            </a:r>
            <a:r>
              <a:rPr lang="en-US" dirty="0">
                <a:solidFill>
                  <a:srgbClr val="000000"/>
                </a:solidFill>
                <a:latin typeface="Calibri" pitchFamily="34" charset="0"/>
              </a:rPr>
              <a:t>begins and ends at the same 	point.</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p:cNvSpPr>
          <p:nvPr>
            <p:ph type="title"/>
          </p:nvPr>
        </p:nvSpPr>
        <p:spPr>
          <a:prstGeom prst="rect">
            <a:avLst/>
          </a:prstGeom>
          <a:noFill/>
        </p:spPr>
        <p:txBody>
          <a:bodyPr/>
          <a:lstStyle/>
          <a:p>
            <a:r>
              <a:rPr lang="en-US" sz="3200" dirty="0">
                <a:solidFill>
                  <a:schemeClr val="accent1"/>
                </a:solidFill>
              </a:rPr>
              <a:t>Example 12: </a:t>
            </a:r>
            <a:r>
              <a:rPr lang="en-US" dirty="0"/>
              <a:t>Application: Calculating Perimeter and Area</a:t>
            </a:r>
            <a:endParaRPr lang="en-US" sz="3200" dirty="0">
              <a:solidFill>
                <a:schemeClr val="accent1"/>
              </a:solidFill>
            </a:endParaRPr>
          </a:p>
        </p:txBody>
      </p:sp>
      <p:sp>
        <p:nvSpPr>
          <p:cNvPr id="21507" name="Rectangle 5"/>
          <p:cNvSpPr>
            <a:spLocks noGrp="1"/>
          </p:cNvSpPr>
          <p:nvPr>
            <p:ph idx="1"/>
          </p:nvPr>
        </p:nvSpPr>
        <p:spPr>
          <a:prstGeom prst="rect">
            <a:avLst/>
          </a:prstGeom>
          <a:noFill/>
        </p:spPr>
        <p:txBody>
          <a:bodyPr>
            <a:normAutofit/>
          </a:bodyPr>
          <a:lstStyle/>
          <a:p>
            <a:pPr marL="0" indent="0">
              <a:buFont typeface="Courier New" pitchFamily="49" charset="0"/>
              <a:buNone/>
              <a:tabLst>
                <a:tab pos="520700" algn="l"/>
              </a:tabLst>
            </a:pPr>
            <a:r>
              <a:rPr lang="en-US" i="0" dirty="0">
                <a:solidFill>
                  <a:schemeClr val="tx1"/>
                </a:solidFill>
              </a:rPr>
              <a:t>A baseball infield is in the shape of a square </a:t>
            </a:r>
            <a:r>
              <a:rPr lang="en-US" i="0" dirty="0">
                <a:solidFill>
                  <a:srgbClr val="0000FF"/>
                </a:solidFill>
              </a:rPr>
              <a:t>90 feet </a:t>
            </a:r>
            <a:r>
              <a:rPr lang="en-US" i="0" dirty="0">
                <a:solidFill>
                  <a:schemeClr val="tx1"/>
                </a:solidFill>
              </a:rPr>
              <a:t>on each side. </a:t>
            </a:r>
          </a:p>
          <a:p>
            <a:pPr marL="514350" indent="-514350">
              <a:buFont typeface="+mj-lt"/>
              <a:buAutoNum type="alphaLcPeriod"/>
              <a:tabLst>
                <a:tab pos="520700" algn="l"/>
              </a:tabLst>
            </a:pPr>
            <a:r>
              <a:rPr lang="en-US" i="0" dirty="0">
                <a:solidFill>
                  <a:schemeClr val="tx1"/>
                </a:solidFill>
              </a:rPr>
              <a:t>What is the perimeter of the infield?</a:t>
            </a:r>
          </a:p>
          <a:p>
            <a:pPr marL="514350" indent="-514350">
              <a:buFont typeface="+mj-lt"/>
              <a:buAutoNum type="alphaLcPeriod" startAt="2"/>
              <a:tabLst>
                <a:tab pos="520700" algn="l"/>
              </a:tabLst>
            </a:pPr>
            <a:r>
              <a:rPr lang="en-US" i="0" dirty="0">
                <a:solidFill>
                  <a:schemeClr val="tx1"/>
                </a:solidFill>
              </a:rPr>
              <a:t>What is the area of the infield?</a:t>
            </a:r>
            <a:endParaRPr lang="en-US" dirty="0">
              <a:solidFill>
                <a:schemeClr val="tx1"/>
              </a:solidFill>
            </a:endParaRPr>
          </a:p>
        </p:txBody>
      </p:sp>
      <p:pic>
        <p:nvPicPr>
          <p:cNvPr id="4" name="Picture 24"/>
          <p:cNvPicPr>
            <a:picLocks noChangeAspect="1" noChangeArrowheads="1"/>
          </p:cNvPicPr>
          <p:nvPr/>
        </p:nvPicPr>
        <p:blipFill>
          <a:blip r:embed="rId3" cstate="print"/>
          <a:srcRect/>
          <a:stretch>
            <a:fillRect/>
          </a:stretch>
        </p:blipFill>
        <p:spPr bwMode="auto">
          <a:xfrm>
            <a:off x="5715000" y="2895600"/>
            <a:ext cx="3143250" cy="2933700"/>
          </a:xfrm>
          <a:prstGeom prst="rect">
            <a:avLst/>
          </a:prstGeom>
          <a:noFill/>
          <a:ln w="9525">
            <a:noFill/>
            <a:miter lim="800000"/>
            <a:headEnd/>
            <a:tailEnd/>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a:prstGeom prst="rect">
            <a:avLst/>
          </a:prstGeom>
          <a:noFill/>
        </p:spPr>
        <p:txBody>
          <a:bodyPr/>
          <a:lstStyle/>
          <a:p>
            <a:r>
              <a:rPr lang="en-US" sz="3200" dirty="0">
                <a:solidFill>
                  <a:schemeClr val="accent1"/>
                </a:solidFill>
              </a:rPr>
              <a:t>Example 12: </a:t>
            </a:r>
            <a:r>
              <a:rPr lang="en-US" dirty="0"/>
              <a:t>Application: Calculating Perimeter and Area</a:t>
            </a:r>
            <a:endParaRPr lang="en-US" sz="3200" dirty="0">
              <a:solidFill>
                <a:schemeClr val="accent1"/>
              </a:solidFill>
            </a:endParaRPr>
          </a:p>
        </p:txBody>
      </p:sp>
      <p:sp>
        <p:nvSpPr>
          <p:cNvPr id="22531" name="Rectangle 5"/>
          <p:cNvSpPr>
            <a:spLocks noGrp="1"/>
          </p:cNvSpPr>
          <p:nvPr>
            <p:ph idx="1"/>
          </p:nvPr>
        </p:nvSpPr>
        <p:spPr>
          <a:prstGeom prst="rect">
            <a:avLst/>
          </a:prstGeom>
          <a:noFill/>
        </p:spPr>
        <p:txBody>
          <a:bodyPr/>
          <a:lstStyle/>
          <a:p>
            <a:pPr marL="0" indent="0">
              <a:buFont typeface="Courier New" pitchFamily="49" charset="0"/>
              <a:buNone/>
            </a:pPr>
            <a:r>
              <a:rPr lang="en-US" b="1" i="0" dirty="0">
                <a:solidFill>
                  <a:schemeClr val="tx1"/>
                </a:solidFill>
              </a:rPr>
              <a:t>Solution</a:t>
            </a:r>
          </a:p>
          <a:p>
            <a:pPr marL="514350" indent="-514350">
              <a:buFont typeface="+mj-lt"/>
              <a:buAutoNum type="alphaLcPeriod"/>
            </a:pPr>
            <a:r>
              <a:rPr lang="en-US" i="0" dirty="0">
                <a:solidFill>
                  <a:schemeClr val="tx1"/>
                </a:solidFill>
              </a:rPr>
              <a:t> </a:t>
            </a: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a:p>
            <a:pPr marL="514350" indent="-514350">
              <a:buFont typeface="+mj-lt"/>
              <a:buAutoNum type="alphaLcPeriod" startAt="2"/>
            </a:pPr>
            <a:r>
              <a:rPr lang="en-US" i="0" dirty="0">
                <a:solidFill>
                  <a:schemeClr val="tx1"/>
                </a:solidFill>
              </a:rPr>
              <a:t> </a:t>
            </a:r>
          </a:p>
          <a:p>
            <a:pPr marL="0" indent="0">
              <a:buFont typeface="Courier New" pitchFamily="49" charset="0"/>
              <a:buNone/>
            </a:pPr>
            <a:endParaRPr lang="en-US" b="1" i="0" dirty="0">
              <a:solidFill>
                <a:schemeClr val="tx1"/>
              </a:solidFill>
            </a:endParaRPr>
          </a:p>
          <a:p>
            <a:pPr marL="0" indent="0">
              <a:spcBef>
                <a:spcPts val="1800"/>
              </a:spcBef>
              <a:buFont typeface="Courier New" pitchFamily="49" charset="0"/>
              <a:buNone/>
            </a:pPr>
            <a:r>
              <a:rPr lang="en-US" i="0" dirty="0">
                <a:solidFill>
                  <a:schemeClr val="tx1"/>
                </a:solidFill>
              </a:rPr>
              <a:t>The perimeter of the infield is </a:t>
            </a:r>
            <a:r>
              <a:rPr lang="en-US" i="0" dirty="0">
                <a:solidFill>
                  <a:srgbClr val="FF0008"/>
                </a:solidFill>
              </a:rPr>
              <a:t>360 feet</a:t>
            </a:r>
            <a:r>
              <a:rPr lang="en-US" i="0" dirty="0">
                <a:solidFill>
                  <a:schemeClr val="tx1"/>
                </a:solidFill>
              </a:rPr>
              <a:t> and the area is	   .</a:t>
            </a:r>
            <a:r>
              <a:rPr lang="en-US" dirty="0">
                <a:solidFill>
                  <a:schemeClr val="tx1"/>
                </a:solidFill>
              </a:rPr>
              <a:t> </a:t>
            </a:r>
          </a:p>
        </p:txBody>
      </p:sp>
      <p:graphicFrame>
        <p:nvGraphicFramePr>
          <p:cNvPr id="7172" name="Object 4"/>
          <p:cNvGraphicFramePr>
            <a:graphicFrameLocks noChangeAspect="1"/>
          </p:cNvGraphicFramePr>
          <p:nvPr/>
        </p:nvGraphicFramePr>
        <p:xfrm>
          <a:off x="990600" y="1955800"/>
          <a:ext cx="901700" cy="292100"/>
        </p:xfrm>
        <a:graphic>
          <a:graphicData uri="http://schemas.openxmlformats.org/presentationml/2006/ole">
            <mc:AlternateContent xmlns:mc="http://schemas.openxmlformats.org/markup-compatibility/2006">
              <mc:Choice xmlns:v="urn:schemas-microsoft-com:vml" Requires="v">
                <p:oleObj spid="_x0000_s38921" name="Equation" r:id="rId4" imgW="901309" imgH="291973" progId="Equation.DSMT4">
                  <p:embed/>
                </p:oleObj>
              </mc:Choice>
              <mc:Fallback>
                <p:oleObj name="Equation" r:id="rId4" imgW="901309" imgH="291973" progId="Equation.DSMT4">
                  <p:embed/>
                  <p:pic>
                    <p:nvPicPr>
                      <p:cNvPr id="71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55800"/>
                        <a:ext cx="901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1003067" y="2381250"/>
          <a:ext cx="1524000" cy="406400"/>
        </p:xfrm>
        <a:graphic>
          <a:graphicData uri="http://schemas.openxmlformats.org/presentationml/2006/ole">
            <mc:AlternateContent xmlns:mc="http://schemas.openxmlformats.org/markup-compatibility/2006">
              <mc:Choice xmlns:v="urn:schemas-microsoft-com:vml" Requires="v">
                <p:oleObj spid="_x0000_s38922" name="Equation" r:id="rId6" imgW="1523880" imgH="406080" progId="Equation.DSMT4">
                  <p:embed/>
                </p:oleObj>
              </mc:Choice>
              <mc:Fallback>
                <p:oleObj name="Equation" r:id="rId6" imgW="1523880" imgH="406080" progId="Equation.DSMT4">
                  <p:embed/>
                  <p:pic>
                    <p:nvPicPr>
                      <p:cNvPr id="717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067" y="2381250"/>
                        <a:ext cx="1524000" cy="40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2594878" y="2378978"/>
          <a:ext cx="1155700" cy="317500"/>
        </p:xfrm>
        <a:graphic>
          <a:graphicData uri="http://schemas.openxmlformats.org/presentationml/2006/ole">
            <mc:AlternateContent xmlns:mc="http://schemas.openxmlformats.org/markup-compatibility/2006">
              <mc:Choice xmlns:v="urn:schemas-microsoft-com:vml" Requires="v">
                <p:oleObj spid="_x0000_s38923" name="Equation" r:id="rId8" imgW="1155199" imgH="317362" progId="Equation.DSMT4">
                  <p:embed/>
                </p:oleObj>
              </mc:Choice>
              <mc:Fallback>
                <p:oleObj name="Equation" r:id="rId8" imgW="1155199" imgH="317362" progId="Equation.DSMT4">
                  <p:embed/>
                  <p:pic>
                    <p:nvPicPr>
                      <p:cNvPr id="717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4878" y="2378978"/>
                        <a:ext cx="1155700" cy="31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1028700" y="3365500"/>
          <a:ext cx="850900" cy="381000"/>
        </p:xfrm>
        <a:graphic>
          <a:graphicData uri="http://schemas.openxmlformats.org/presentationml/2006/ole">
            <mc:AlternateContent xmlns:mc="http://schemas.openxmlformats.org/markup-compatibility/2006">
              <mc:Choice xmlns:v="urn:schemas-microsoft-com:vml" Requires="v">
                <p:oleObj spid="_x0000_s38924" name="Equation" r:id="rId10" imgW="850531" imgH="380835" progId="Equation.DSMT4">
                  <p:embed/>
                </p:oleObj>
              </mc:Choice>
              <mc:Fallback>
                <p:oleObj name="Equation" r:id="rId10" imgW="850531" imgH="380835" progId="Equation.DSMT4">
                  <p:embed/>
                  <p:pic>
                    <p:nvPicPr>
                      <p:cNvPr id="717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8700" y="3365500"/>
                        <a:ext cx="8509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1028467" y="3867150"/>
          <a:ext cx="1587500" cy="571500"/>
        </p:xfrm>
        <a:graphic>
          <a:graphicData uri="http://schemas.openxmlformats.org/presentationml/2006/ole">
            <mc:AlternateContent xmlns:mc="http://schemas.openxmlformats.org/markup-compatibility/2006">
              <mc:Choice xmlns:v="urn:schemas-microsoft-com:vml" Requires="v">
                <p:oleObj spid="_x0000_s38925" name="Equation" r:id="rId12" imgW="1587240" imgH="571320" progId="Equation.DSMT4">
                  <p:embed/>
                </p:oleObj>
              </mc:Choice>
              <mc:Fallback>
                <p:oleObj name="Equation" r:id="rId12" imgW="1587240" imgH="571320" progId="Equation.DSMT4">
                  <p:embed/>
                  <p:pic>
                    <p:nvPicPr>
                      <p:cNvPr id="7177"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467" y="3867150"/>
                        <a:ext cx="1587500"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2667000" y="3910668"/>
          <a:ext cx="1447800" cy="381000"/>
        </p:xfrm>
        <a:graphic>
          <a:graphicData uri="http://schemas.openxmlformats.org/presentationml/2006/ole">
            <mc:AlternateContent xmlns:mc="http://schemas.openxmlformats.org/markup-compatibility/2006">
              <mc:Choice xmlns:v="urn:schemas-microsoft-com:vml" Requires="v">
                <p:oleObj spid="_x0000_s38926" name="Equation" r:id="rId14" imgW="1447800" imgH="381000" progId="Equation.DSMT4">
                  <p:embed/>
                </p:oleObj>
              </mc:Choice>
              <mc:Fallback>
                <p:oleObj name="Equation" r:id="rId14" imgW="1447800" imgH="381000" progId="Equation.DSMT4">
                  <p:embed/>
                  <p:pic>
                    <p:nvPicPr>
                      <p:cNvPr id="7178"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3910668"/>
                        <a:ext cx="14478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91" name="Object 23"/>
          <p:cNvGraphicFramePr>
            <a:graphicFrameLocks noChangeAspect="1"/>
          </p:cNvGraphicFramePr>
          <p:nvPr/>
        </p:nvGraphicFramePr>
        <p:xfrm>
          <a:off x="533400" y="4970477"/>
          <a:ext cx="1168400" cy="381000"/>
        </p:xfrm>
        <a:graphic>
          <a:graphicData uri="http://schemas.openxmlformats.org/presentationml/2006/ole">
            <mc:AlternateContent xmlns:mc="http://schemas.openxmlformats.org/markup-compatibility/2006">
              <mc:Choice xmlns:v="urn:schemas-microsoft-com:vml" Requires="v">
                <p:oleObj spid="_x0000_s38927" name="Equation" r:id="rId16" imgW="1168200" imgH="380880" progId="Equation.DSMT4">
                  <p:embed/>
                </p:oleObj>
              </mc:Choice>
              <mc:Fallback>
                <p:oleObj name="Equation" r:id="rId16" imgW="1168200" imgH="380880" progId="Equation.DSMT4">
                  <p:embed/>
                  <p:pic>
                    <p:nvPicPr>
                      <p:cNvPr id="719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4970477"/>
                        <a:ext cx="1168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1" name="Picture 24">
            <a:extLst>
              <a:ext uri="{FF2B5EF4-FFF2-40B4-BE49-F238E27FC236}">
                <a16:creationId xmlns:a16="http://schemas.microsoft.com/office/drawing/2014/main" id="{89C9AAD4-F955-4ECF-81D4-929502E1336C}"/>
              </a:ext>
            </a:extLst>
          </p:cNvPr>
          <p:cNvPicPr>
            <a:picLocks noChangeAspect="1" noChangeArrowheads="1"/>
          </p:cNvPicPr>
          <p:nvPr/>
        </p:nvPicPr>
        <p:blipFill>
          <a:blip r:embed="rId18" cstate="print"/>
          <a:srcRect/>
          <a:stretch>
            <a:fillRect/>
          </a:stretch>
        </p:blipFill>
        <p:spPr bwMode="auto">
          <a:xfrm>
            <a:off x="5257800" y="1229628"/>
            <a:ext cx="3143250" cy="29337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dirty="0"/>
              <a:t>Circles</a:t>
            </a:r>
            <a:endParaRPr lang="en-US" sz="3200" dirty="0">
              <a:solidFill>
                <a:schemeClr val="accent1"/>
              </a:solidFill>
            </a:endParaRPr>
          </a:p>
        </p:txBody>
      </p:sp>
      <p:sp>
        <p:nvSpPr>
          <p:cNvPr id="6" name="Content Placeholder 5"/>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marL="533400" indent="-533400" algn="ctr" eaLnBrk="0" hangingPunct="0"/>
            <a:r>
              <a:rPr lang="en-US" b="1" dirty="0">
                <a:solidFill>
                  <a:srgbClr val="000000"/>
                </a:solidFill>
                <a:latin typeface="Calibri" pitchFamily="34" charset="0"/>
              </a:rPr>
              <a:t>Definition</a:t>
            </a:r>
          </a:p>
          <a:p>
            <a:pPr marL="533400" indent="-533400" algn="just" eaLnBrk="0" hangingPunct="0"/>
            <a:r>
              <a:rPr lang="en-US" b="1" dirty="0">
                <a:solidFill>
                  <a:srgbClr val="C00000"/>
                </a:solidFill>
                <a:latin typeface="Calibri" pitchFamily="34" charset="0"/>
              </a:rPr>
              <a:t>Circle</a:t>
            </a:r>
            <a:r>
              <a:rPr lang="en-US" b="1" dirty="0">
                <a:solidFill>
                  <a:srgbClr val="000000"/>
                </a:solidFill>
                <a:latin typeface="Calibri" pitchFamily="34" charset="0"/>
              </a:rPr>
              <a:t>: </a:t>
            </a:r>
            <a:r>
              <a:rPr lang="en-US" dirty="0">
                <a:solidFill>
                  <a:srgbClr val="000000"/>
                </a:solidFill>
                <a:latin typeface="Calibri" pitchFamily="34" charset="0"/>
              </a:rPr>
              <a:t>The set of all points in a plane that are </a:t>
            </a:r>
          </a:p>
          <a:p>
            <a:pPr marL="533400" indent="-533400" algn="just" eaLnBrk="0" hangingPunct="0"/>
            <a:r>
              <a:rPr lang="en-US" dirty="0">
                <a:solidFill>
                  <a:srgbClr val="000000"/>
                </a:solidFill>
                <a:latin typeface="Calibri" pitchFamily="34" charset="0"/>
              </a:rPr>
              <a:t>equidistant from a fixed point called the </a:t>
            </a:r>
            <a:r>
              <a:rPr lang="en-US" b="1" dirty="0">
                <a:solidFill>
                  <a:srgbClr val="C00000"/>
                </a:solidFill>
                <a:latin typeface="Calibri" pitchFamily="34" charset="0"/>
              </a:rPr>
              <a:t>center</a:t>
            </a:r>
            <a:r>
              <a:rPr lang="en-US" b="1" dirty="0">
                <a:solidFill>
                  <a:srgbClr val="000000"/>
                </a:solidFill>
                <a:latin typeface="Calibri" pitchFamily="34" charset="0"/>
              </a:rPr>
              <a:t> </a:t>
            </a:r>
            <a:r>
              <a:rPr lang="en-US" dirty="0">
                <a:solidFill>
                  <a:srgbClr val="000000"/>
                </a:solidFill>
                <a:latin typeface="Calibri" pitchFamily="34" charset="0"/>
              </a:rPr>
              <a:t>of the </a:t>
            </a:r>
          </a:p>
          <a:p>
            <a:pPr marL="533400" indent="-533400" algn="just" eaLnBrk="0" hangingPunct="0"/>
            <a:r>
              <a:rPr lang="en-US" dirty="0">
                <a:solidFill>
                  <a:srgbClr val="000000"/>
                </a:solidFill>
                <a:latin typeface="Calibri" pitchFamily="34" charset="0"/>
              </a:rPr>
              <a:t>circle. </a:t>
            </a:r>
          </a:p>
          <a:p>
            <a:pPr marL="533400" indent="-533400" algn="just" eaLnBrk="0" hangingPunct="0"/>
            <a:r>
              <a:rPr lang="en-US" b="1" dirty="0">
                <a:solidFill>
                  <a:srgbClr val="C00000"/>
                </a:solidFill>
                <a:latin typeface="Calibri" pitchFamily="34" charset="0"/>
              </a:rPr>
              <a:t>Radius</a:t>
            </a:r>
            <a:r>
              <a:rPr lang="en-US" b="1" dirty="0">
                <a:solidFill>
                  <a:srgbClr val="000000"/>
                </a:solidFill>
                <a:latin typeface="Calibri" pitchFamily="34" charset="0"/>
              </a:rPr>
              <a:t>: </a:t>
            </a:r>
            <a:r>
              <a:rPr lang="en-US" dirty="0">
                <a:solidFill>
                  <a:srgbClr val="000000"/>
                </a:solidFill>
                <a:latin typeface="Calibri" pitchFamily="34" charset="0"/>
              </a:rPr>
              <a:t>The distance from the center of a circle to any </a:t>
            </a:r>
          </a:p>
          <a:p>
            <a:pPr marL="533400" indent="-533400" algn="just" eaLnBrk="0" hangingPunct="0"/>
            <a:r>
              <a:rPr lang="en-US" dirty="0">
                <a:solidFill>
                  <a:srgbClr val="000000"/>
                </a:solidFill>
                <a:latin typeface="Calibri" pitchFamily="34" charset="0"/>
              </a:rPr>
              <a:t>point on the circle. (The letter </a:t>
            </a:r>
            <a:r>
              <a:rPr lang="en-US" i="1" dirty="0">
                <a:solidFill>
                  <a:srgbClr val="000000"/>
                </a:solidFill>
                <a:latin typeface="Calibri" pitchFamily="34" charset="0"/>
              </a:rPr>
              <a:t>r </a:t>
            </a:r>
            <a:r>
              <a:rPr lang="en-US" dirty="0">
                <a:solidFill>
                  <a:srgbClr val="000000"/>
                </a:solidFill>
                <a:latin typeface="Calibri" pitchFamily="34" charset="0"/>
              </a:rPr>
              <a:t>is used to represent </a:t>
            </a:r>
          </a:p>
          <a:p>
            <a:pPr marL="533400" indent="-533400" algn="just" eaLnBrk="0" hangingPunct="0"/>
            <a:r>
              <a:rPr lang="en-US" dirty="0">
                <a:solidFill>
                  <a:srgbClr val="000000"/>
                </a:solidFill>
                <a:latin typeface="Calibri" pitchFamily="34" charset="0"/>
              </a:rPr>
              <a:t>the radius of a circle.)</a:t>
            </a:r>
            <a:endParaRPr lang="en-US" b="1" dirty="0">
              <a:solidFill>
                <a:srgbClr val="000000"/>
              </a:solidFill>
              <a:latin typeface="Calibri" pitchFamily="34" charset="0"/>
            </a:endParaRPr>
          </a:p>
        </p:txBody>
      </p:sp>
      <p:graphicFrame>
        <p:nvGraphicFramePr>
          <p:cNvPr id="6147" name="Object 4"/>
          <p:cNvGraphicFramePr>
            <a:graphicFrameLocks noChangeAspect="1"/>
          </p:cNvGraphicFramePr>
          <p:nvPr/>
        </p:nvGraphicFramePr>
        <p:xfrm>
          <a:off x="3276600" y="1790700"/>
          <a:ext cx="914400" cy="190500"/>
        </p:xfrm>
        <a:graphic>
          <a:graphicData uri="http://schemas.openxmlformats.org/presentationml/2006/ole">
            <mc:AlternateContent xmlns:mc="http://schemas.openxmlformats.org/markup-compatibility/2006">
              <mc:Choice xmlns:v="urn:schemas-microsoft-com:vml" Requires="v">
                <p:oleObj spid="_x0000_s39939" name="Equation" r:id="rId4" imgW="451710" imgH="652471" progId="Equation.DSMT4">
                  <p:embed/>
                </p:oleObj>
              </mc:Choice>
              <mc:Fallback>
                <p:oleObj name="Equation" r:id="rId4" imgW="451710" imgH="652471" progId="Equation.DSMT4">
                  <p:embed/>
                  <p:pic>
                    <p:nvPicPr>
                      <p:cNvPr id="61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dirty="0"/>
              <a:t>Circles</a:t>
            </a:r>
            <a:endParaRPr lang="en-US" sz="3200" dirty="0">
              <a:solidFill>
                <a:schemeClr val="accent1"/>
              </a:solidFill>
            </a:endParaRPr>
          </a:p>
        </p:txBody>
      </p:sp>
      <p:sp>
        <p:nvSpPr>
          <p:cNvPr id="5" name="Content Placeholder 4"/>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marL="533400" indent="-533400" algn="ctr" eaLnBrk="0" hangingPunct="0"/>
            <a:r>
              <a:rPr lang="en-US" b="1" dirty="0">
                <a:solidFill>
                  <a:srgbClr val="000000"/>
                </a:solidFill>
                <a:latin typeface="Calibri" pitchFamily="34" charset="0"/>
              </a:rPr>
              <a:t>Definition (cont.)</a:t>
            </a:r>
          </a:p>
          <a:p>
            <a:r>
              <a:rPr lang="en-US" b="1" dirty="0">
                <a:solidFill>
                  <a:srgbClr val="C00000"/>
                </a:solidFill>
                <a:latin typeface="Calibri" pitchFamily="34" charset="0"/>
              </a:rPr>
              <a:t>Diameter</a:t>
            </a:r>
            <a:r>
              <a:rPr lang="en-US" b="1" dirty="0">
                <a:solidFill>
                  <a:srgbClr val="000000"/>
                </a:solidFill>
                <a:latin typeface="Calibri" pitchFamily="34" charset="0"/>
              </a:rPr>
              <a:t>: </a:t>
            </a:r>
            <a:r>
              <a:rPr lang="en-US" dirty="0">
                <a:solidFill>
                  <a:srgbClr val="000000"/>
                </a:solidFill>
              </a:rPr>
              <a:t>The distance from one point on a circle to another point on the circle measured through the center. (The letter </a:t>
            </a:r>
            <a:r>
              <a:rPr lang="en-US" i="1" dirty="0">
                <a:solidFill>
                  <a:srgbClr val="000000"/>
                </a:solidFill>
              </a:rPr>
              <a:t>d</a:t>
            </a:r>
            <a:r>
              <a:rPr lang="en-US" dirty="0">
                <a:solidFill>
                  <a:srgbClr val="000000"/>
                </a:solidFill>
              </a:rPr>
              <a:t> is used to represent the diameter of a circle and </a:t>
            </a:r>
            <a:r>
              <a:rPr lang="en-US" i="1" dirty="0">
                <a:solidFill>
                  <a:srgbClr val="000000"/>
                </a:solidFill>
              </a:rPr>
              <a:t>d</a:t>
            </a:r>
            <a:r>
              <a:rPr lang="en-US" dirty="0">
                <a:solidFill>
                  <a:srgbClr val="000000"/>
                </a:solidFill>
              </a:rPr>
              <a:t> = 2</a:t>
            </a:r>
            <a:r>
              <a:rPr lang="en-US" i="1" dirty="0">
                <a:solidFill>
                  <a:srgbClr val="000000"/>
                </a:solidFill>
              </a:rPr>
              <a:t>r</a:t>
            </a:r>
            <a:r>
              <a:rPr lang="en-US" dirty="0">
                <a:solidFill>
                  <a:srgbClr val="000000"/>
                </a:solidFill>
              </a:rPr>
              <a:t>.)</a:t>
            </a:r>
          </a:p>
          <a:p>
            <a:r>
              <a:rPr lang="en-US" b="1" dirty="0">
                <a:solidFill>
                  <a:srgbClr val="C00000"/>
                </a:solidFill>
                <a:latin typeface="Calibri" pitchFamily="34" charset="0"/>
              </a:rPr>
              <a:t>Circumference</a:t>
            </a:r>
            <a:r>
              <a:rPr lang="en-US" b="1" dirty="0">
                <a:solidFill>
                  <a:srgbClr val="000000"/>
                </a:solidFill>
                <a:latin typeface="Calibri" pitchFamily="34" charset="0"/>
              </a:rPr>
              <a:t>: </a:t>
            </a:r>
            <a:r>
              <a:rPr lang="en-US" dirty="0">
                <a:solidFill>
                  <a:srgbClr val="000000"/>
                </a:solidFill>
              </a:rPr>
              <a:t>Perimeter of (or </a:t>
            </a:r>
            <a:br>
              <a:rPr lang="en-US" dirty="0">
                <a:solidFill>
                  <a:srgbClr val="000000"/>
                </a:solidFill>
              </a:rPr>
            </a:br>
            <a:r>
              <a:rPr lang="en-US" dirty="0">
                <a:solidFill>
                  <a:srgbClr val="000000"/>
                </a:solidFill>
              </a:rPr>
              <a:t>distance around) a circle.</a:t>
            </a:r>
          </a:p>
          <a:p>
            <a:endParaRPr lang="en-US" dirty="0">
              <a:solidFill>
                <a:srgbClr val="000000"/>
              </a:solidFill>
            </a:endParaRPr>
          </a:p>
        </p:txBody>
      </p:sp>
      <p:pic>
        <p:nvPicPr>
          <p:cNvPr id="4" name="Picture 1"/>
          <p:cNvPicPr>
            <a:picLocks noChangeAspect="1" noChangeArrowheads="1"/>
          </p:cNvPicPr>
          <p:nvPr/>
        </p:nvPicPr>
        <p:blipFill>
          <a:blip r:embed="rId3" cstate="print">
            <a:clrChange>
              <a:clrFrom>
                <a:srgbClr val="FEEADC"/>
              </a:clrFrom>
              <a:clrTo>
                <a:srgbClr val="FEEADC">
                  <a:alpha val="0"/>
                </a:srgbClr>
              </a:clrTo>
            </a:clrChange>
            <a:lum bright="-20000"/>
          </a:blip>
          <a:srcRect/>
          <a:stretch>
            <a:fillRect/>
          </a:stretch>
        </p:blipFill>
        <p:spPr bwMode="auto">
          <a:xfrm>
            <a:off x="6019800" y="3192011"/>
            <a:ext cx="1828800" cy="1828800"/>
          </a:xfrm>
          <a:prstGeom prst="rect">
            <a:avLst/>
          </a:prstGeom>
          <a:noFill/>
          <a:ln w="9525">
            <a:noFill/>
            <a:miter lim="800000"/>
            <a:headEnd/>
            <a:tailEnd/>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t>Formulas for Circles</a:t>
            </a:r>
            <a:endParaRPr lang="en-US" sz="3200" dirty="0">
              <a:solidFill>
                <a:schemeClr val="accent1"/>
              </a:solidFill>
            </a:endParaRPr>
          </a:p>
        </p:txBody>
      </p:sp>
      <p:sp>
        <p:nvSpPr>
          <p:cNvPr id="7" name="Content Placeholder 6"/>
          <p:cNvSpPr>
            <a:spLocks noGrp="1"/>
          </p:cNvSpPr>
          <p:nvPr>
            <p:ph idx="1"/>
          </p:nvPr>
        </p:nvSpPr>
        <p:spPr>
          <a:xfrm>
            <a:off x="457200" y="1280160"/>
            <a:ext cx="8229600" cy="1691640"/>
          </a:xfrm>
          <a:solidFill>
            <a:srgbClr val="FFFFCC"/>
          </a:solidFill>
          <a:ln w="28575">
            <a:solidFill>
              <a:srgbClr val="000000"/>
            </a:solidFill>
          </a:ln>
        </p:spPr>
        <p:txBody>
          <a:bodyPr wrap="square">
            <a:noAutofit/>
          </a:bodyPr>
          <a:lstStyle/>
          <a:p>
            <a:pPr marL="533400" indent="-533400" algn="ctr" eaLnBrk="0" hangingPunct="0"/>
            <a:r>
              <a:rPr lang="en-US" b="1" dirty="0">
                <a:solidFill>
                  <a:srgbClr val="000000"/>
                </a:solidFill>
                <a:latin typeface="Calibri" pitchFamily="34" charset="0"/>
              </a:rPr>
              <a:t>Formula</a:t>
            </a:r>
            <a:r>
              <a:rPr lang="en-US" i="1" dirty="0">
                <a:solidFill>
                  <a:srgbClr val="000000"/>
                </a:solidFill>
                <a:latin typeface="Calibri" pitchFamily="34" charset="0"/>
              </a:rPr>
              <a:t> </a:t>
            </a:r>
          </a:p>
          <a:p>
            <a:pPr marL="533400" indent="-533400" eaLnBrk="0" hangingPunct="0">
              <a:tabLst>
                <a:tab pos="2574925" algn="l"/>
              </a:tabLst>
            </a:pPr>
            <a:r>
              <a:rPr lang="en-US" b="1" dirty="0">
                <a:solidFill>
                  <a:srgbClr val="C00000"/>
                </a:solidFill>
                <a:latin typeface="Calibri" pitchFamily="34" charset="0"/>
              </a:rPr>
              <a:t>Circumference</a:t>
            </a:r>
            <a:r>
              <a:rPr lang="en-US" dirty="0">
                <a:solidFill>
                  <a:srgbClr val="000000"/>
                </a:solidFill>
                <a:latin typeface="Calibri" pitchFamily="34" charset="0"/>
              </a:rPr>
              <a:t>: 	</a:t>
            </a:r>
            <a:r>
              <a:rPr lang="en-US" i="1" dirty="0">
                <a:solidFill>
                  <a:srgbClr val="0000FF"/>
                </a:solidFill>
                <a:latin typeface="Calibri" pitchFamily="34" charset="0"/>
              </a:rPr>
              <a:t>C </a:t>
            </a:r>
            <a:r>
              <a:rPr lang="en-US" dirty="0">
                <a:solidFill>
                  <a:srgbClr val="0000FF"/>
                </a:solidFill>
                <a:latin typeface="Calibri" pitchFamily="34" charset="0"/>
              </a:rPr>
              <a:t>=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latin typeface="Cambria Math" panose="02040503050406030204" pitchFamily="18" charset="0"/>
                <a:ea typeface="Cambria Math" panose="02040503050406030204" pitchFamily="18" charset="0"/>
              </a:rPr>
              <a:t> </a:t>
            </a:r>
            <a:r>
              <a:rPr lang="en-US" i="1" dirty="0">
                <a:solidFill>
                  <a:srgbClr val="0000FF"/>
                </a:solidFill>
                <a:latin typeface="Calibri" pitchFamily="34" charset="0"/>
              </a:rPr>
              <a:t>r</a:t>
            </a:r>
            <a:r>
              <a:rPr lang="en-US" b="1" i="1" dirty="0">
                <a:solidFill>
                  <a:srgbClr val="000000"/>
                </a:solidFill>
                <a:latin typeface="Calibri" pitchFamily="34" charset="0"/>
              </a:rPr>
              <a:t> </a:t>
            </a:r>
            <a:r>
              <a:rPr lang="en-US" dirty="0">
                <a:solidFill>
                  <a:srgbClr val="000000"/>
                </a:solidFill>
                <a:latin typeface="Calibri" pitchFamily="34" charset="0"/>
              </a:rPr>
              <a:t>and </a:t>
            </a:r>
            <a:r>
              <a:rPr lang="en-US" i="1" dirty="0">
                <a:solidFill>
                  <a:srgbClr val="0000FF"/>
                </a:solidFill>
                <a:latin typeface="Calibri" pitchFamily="34" charset="0"/>
              </a:rPr>
              <a:t>C </a:t>
            </a:r>
            <a:r>
              <a:rPr lang="en-US" dirty="0">
                <a:solidFill>
                  <a:srgbClr val="0000FF"/>
                </a:solidFill>
                <a:latin typeface="Calibri" pitchFamily="34" charset="0"/>
              </a:rPr>
              <a:t>= </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latin typeface="Cambria Math" panose="02040503050406030204" pitchFamily="18" charset="0"/>
                <a:ea typeface="Cambria Math" panose="02040503050406030204" pitchFamily="18" charset="0"/>
              </a:rPr>
              <a:t> </a:t>
            </a:r>
            <a:r>
              <a:rPr lang="en-US" i="1" dirty="0">
                <a:solidFill>
                  <a:srgbClr val="0000FF"/>
                </a:solidFill>
                <a:latin typeface="Calibri" pitchFamily="34" charset="0"/>
              </a:rPr>
              <a:t>d </a:t>
            </a:r>
          </a:p>
          <a:p>
            <a:pPr marL="533400" indent="-533400" eaLnBrk="0" hangingPunct="0">
              <a:lnSpc>
                <a:spcPct val="40000"/>
              </a:lnSpc>
            </a:pPr>
            <a:endParaRPr lang="en-US" sz="1000" b="1" i="1" dirty="0">
              <a:solidFill>
                <a:srgbClr val="000000"/>
              </a:solidFill>
              <a:latin typeface="Calibri" pitchFamily="34" charset="0"/>
            </a:endParaRPr>
          </a:p>
          <a:p>
            <a:pPr marL="533400" indent="-533400" eaLnBrk="0" hangingPunct="0">
              <a:tabLst>
                <a:tab pos="2574925" algn="l"/>
              </a:tabLst>
            </a:pPr>
            <a:r>
              <a:rPr lang="en-US" b="1" dirty="0">
                <a:solidFill>
                  <a:srgbClr val="C00000"/>
                </a:solidFill>
                <a:latin typeface="Calibri" pitchFamily="34" charset="0"/>
              </a:rPr>
              <a:t>Area</a:t>
            </a:r>
            <a:r>
              <a:rPr lang="en-US" dirty="0">
                <a:solidFill>
                  <a:srgbClr val="000000"/>
                </a:solidFill>
                <a:latin typeface="Calibri" pitchFamily="34" charset="0"/>
              </a:rPr>
              <a:t>:</a:t>
            </a:r>
            <a:r>
              <a:rPr lang="en-US" i="1" dirty="0">
                <a:solidFill>
                  <a:srgbClr val="000000"/>
                </a:solidFill>
                <a:latin typeface="Calibri" pitchFamily="34" charset="0"/>
              </a:rPr>
              <a:t> </a:t>
            </a:r>
            <a:endParaRPr lang="en-US" b="1" dirty="0">
              <a:solidFill>
                <a:srgbClr val="000000"/>
              </a:solidFill>
              <a:latin typeface="Calibri" pitchFamily="34" charset="0"/>
            </a:endParaRPr>
          </a:p>
        </p:txBody>
      </p:sp>
      <p:graphicFrame>
        <p:nvGraphicFramePr>
          <p:cNvPr id="9221" name="Object 6"/>
          <p:cNvGraphicFramePr>
            <a:graphicFrameLocks noChangeAspect="1"/>
          </p:cNvGraphicFramePr>
          <p:nvPr/>
        </p:nvGraphicFramePr>
        <p:xfrm>
          <a:off x="3019425" y="2482850"/>
          <a:ext cx="1079500" cy="381000"/>
        </p:xfrm>
        <a:graphic>
          <a:graphicData uri="http://schemas.openxmlformats.org/presentationml/2006/ole">
            <mc:AlternateContent xmlns:mc="http://schemas.openxmlformats.org/markup-compatibility/2006">
              <mc:Choice xmlns:v="urn:schemas-microsoft-com:vml" Requires="v">
                <p:oleObj spid="_x0000_s40963" name="Equation" r:id="rId4" imgW="1079280" imgH="380880" progId="Equation.DSMT4">
                  <p:embed/>
                </p:oleObj>
              </mc:Choice>
              <mc:Fallback>
                <p:oleObj name="Equation" r:id="rId4" imgW="1079280" imgH="380880" progId="Equation.DSMT4">
                  <p:embed/>
                  <p:pic>
                    <p:nvPicPr>
                      <p:cNvPr id="9221" name="Object 6"/>
                      <p:cNvPicPr>
                        <a:picLocks noChangeAspect="1" noChangeArrowheads="1"/>
                      </p:cNvPicPr>
                      <p:nvPr/>
                    </p:nvPicPr>
                    <p:blipFill>
                      <a:blip r:embed="rId5"/>
                      <a:srcRect/>
                      <a:stretch>
                        <a:fillRect/>
                      </a:stretch>
                    </p:blipFill>
                    <p:spPr bwMode="auto">
                      <a:xfrm>
                        <a:off x="3019425" y="2482850"/>
                        <a:ext cx="1079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a:solidFill>
                  <a:schemeClr val="accent1"/>
                </a:solidFill>
              </a:rPr>
              <a:t>Formulas for Circumference and Area of a Circle</a:t>
            </a:r>
          </a:p>
        </p:txBody>
      </p:sp>
      <p:sp>
        <p:nvSpPr>
          <p:cNvPr id="5" name="Content Placeholder 4"/>
          <p:cNvSpPr>
            <a:spLocks noGrp="1"/>
          </p:cNvSpPr>
          <p:nvPr>
            <p:ph idx="1"/>
          </p:nvPr>
        </p:nvSpPr>
        <p:spPr>
          <a:xfrm>
            <a:off x="457200" y="1280160"/>
            <a:ext cx="8229600" cy="4142673"/>
          </a:xfrm>
          <a:noFill/>
          <a:ln w="28575">
            <a:solidFill>
              <a:srgbClr val="FF0000"/>
            </a:solidFill>
          </a:ln>
        </p:spPr>
        <p:txBody>
          <a:bodyPr>
            <a:spAutoFit/>
          </a:bodyPr>
          <a:lstStyle/>
          <a:p>
            <a:pPr marL="533400" indent="-533400" algn="ctr" eaLnBrk="0" hangingPunct="0"/>
            <a:r>
              <a:rPr lang="en-US" b="1" dirty="0">
                <a:solidFill>
                  <a:srgbClr val="000000"/>
                </a:solidFill>
                <a:latin typeface="Calibri" pitchFamily="34" charset="0"/>
              </a:rPr>
              <a:t>Notes</a:t>
            </a:r>
          </a:p>
          <a:p>
            <a:pPr marL="533400" indent="-533400" algn="just" eaLnBrk="0" hangingPunct="0"/>
            <a:r>
              <a:rPr lang="en-US" dirty="0">
                <a:solidFill>
                  <a:srgbClr val="000000"/>
                </a:solidFill>
                <a:latin typeface="Calibri" pitchFamily="34" charset="0"/>
              </a:rPr>
              <a:t>The Greek letter </a:t>
            </a:r>
            <a:r>
              <a:rPr lang="el-GR" i="1" dirty="0">
                <a:solidFill>
                  <a:srgbClr val="000000"/>
                </a:solidFill>
                <a:latin typeface="Cambria Math" panose="02040503050406030204" pitchFamily="18" charset="0"/>
                <a:ea typeface="Cambria Math" panose="02040503050406030204" pitchFamily="18" charset="0"/>
              </a:rPr>
              <a:t>π</a:t>
            </a:r>
            <a:r>
              <a:rPr lang="en-US" dirty="0">
                <a:solidFill>
                  <a:srgbClr val="000000"/>
                </a:solidFill>
                <a:latin typeface="Calibri" pitchFamily="34" charset="0"/>
                <a:sym typeface="Symbol" pitchFamily="18" charset="2"/>
              </a:rPr>
              <a:t> </a:t>
            </a:r>
            <a:r>
              <a:rPr lang="en-US" dirty="0">
                <a:solidFill>
                  <a:srgbClr val="000000"/>
                </a:solidFill>
                <a:latin typeface="Calibri" pitchFamily="34" charset="0"/>
              </a:rPr>
              <a:t>(Pi) is the symbol used for the </a:t>
            </a:r>
          </a:p>
          <a:p>
            <a:pPr marL="533400" indent="-533400" algn="just" eaLnBrk="0" hangingPunct="0"/>
            <a:r>
              <a:rPr lang="en-US" dirty="0">
                <a:solidFill>
                  <a:srgbClr val="000000"/>
                </a:solidFill>
                <a:latin typeface="Calibri" pitchFamily="34" charset="0"/>
              </a:rPr>
              <a:t>constant 3.1415926535… .  This number is an infinite </a:t>
            </a:r>
          </a:p>
          <a:p>
            <a:pPr marL="533400" indent="-533400" algn="just" eaLnBrk="0" hangingPunct="0"/>
            <a:r>
              <a:rPr lang="en-US" dirty="0" err="1">
                <a:solidFill>
                  <a:srgbClr val="000000"/>
                </a:solidFill>
                <a:latin typeface="Calibri" pitchFamily="34" charset="0"/>
              </a:rPr>
              <a:t>nonrepeating</a:t>
            </a:r>
            <a:r>
              <a:rPr lang="en-US" dirty="0">
                <a:solidFill>
                  <a:srgbClr val="000000"/>
                </a:solidFill>
                <a:latin typeface="Calibri" pitchFamily="34" charset="0"/>
              </a:rPr>
              <a:t> decimal number.  For our purposes, we </a:t>
            </a:r>
          </a:p>
          <a:p>
            <a:pPr marL="533400" indent="-533400" algn="just" eaLnBrk="0" hangingPunct="0"/>
            <a:r>
              <a:rPr lang="en-US" dirty="0">
                <a:solidFill>
                  <a:srgbClr val="000000"/>
                </a:solidFill>
                <a:latin typeface="Calibri" pitchFamily="34" charset="0"/>
              </a:rPr>
              <a:t>will use </a:t>
            </a:r>
            <a:r>
              <a:rPr lang="el-GR" i="1" dirty="0">
                <a:solidFill>
                  <a:srgbClr val="000000"/>
                </a:solidFill>
                <a:latin typeface="Cambria Math" panose="02040503050406030204" pitchFamily="18" charset="0"/>
                <a:ea typeface="Cambria Math" panose="02040503050406030204" pitchFamily="18" charset="0"/>
              </a:rPr>
              <a:t>π</a:t>
            </a:r>
            <a:r>
              <a:rPr lang="en-US" dirty="0">
                <a:solidFill>
                  <a:srgbClr val="000000"/>
                </a:solidFill>
                <a:latin typeface="Calibri" pitchFamily="34" charset="0"/>
              </a:rPr>
              <a:t> = 3.14 (accurate to hundredths).  However, </a:t>
            </a:r>
          </a:p>
          <a:p>
            <a:pPr marL="533400" indent="-533400" algn="just" eaLnBrk="0" hangingPunct="0"/>
            <a:r>
              <a:rPr lang="en-US" dirty="0">
                <a:solidFill>
                  <a:srgbClr val="000000"/>
                </a:solidFill>
                <a:latin typeface="Calibri" pitchFamily="34" charset="0"/>
              </a:rPr>
              <a:t>You should always be aware that 3.14 is only an </a:t>
            </a:r>
          </a:p>
          <a:p>
            <a:pPr marL="533400" indent="-533400" algn="just" eaLnBrk="0" hangingPunct="0"/>
            <a:r>
              <a:rPr lang="en-US" dirty="0">
                <a:solidFill>
                  <a:srgbClr val="000000"/>
                </a:solidFill>
                <a:latin typeface="Calibri" pitchFamily="34" charset="0"/>
              </a:rPr>
              <a:t>approximation for </a:t>
            </a:r>
            <a:r>
              <a:rPr lang="el-GR" i="1" dirty="0">
                <a:solidFill>
                  <a:srgbClr val="000000"/>
                </a:solidFill>
                <a:latin typeface="Cambria Math" panose="02040503050406030204" pitchFamily="18" charset="0"/>
                <a:ea typeface="Cambria Math" panose="02040503050406030204" pitchFamily="18" charset="0"/>
              </a:rPr>
              <a:t>π </a:t>
            </a:r>
            <a:r>
              <a:rPr lang="en-US" i="1" dirty="0">
                <a:solidFill>
                  <a:srgbClr val="000000"/>
                </a:solidFill>
                <a:latin typeface="Cambria Math" panose="02040503050406030204" pitchFamily="18" charset="0"/>
                <a:ea typeface="Cambria Math" panose="02040503050406030204" pitchFamily="18" charset="0"/>
              </a:rPr>
              <a:t> </a:t>
            </a:r>
            <a:r>
              <a:rPr lang="en-US" dirty="0">
                <a:solidFill>
                  <a:srgbClr val="000000"/>
                </a:solidFill>
                <a:latin typeface="Calibri" pitchFamily="34" charset="0"/>
              </a:rPr>
              <a:t>and that related answers are only </a:t>
            </a:r>
          </a:p>
          <a:p>
            <a:pPr marL="533400" indent="-533400" algn="just" eaLnBrk="0" hangingPunct="0"/>
            <a:r>
              <a:rPr lang="en-US" dirty="0">
                <a:solidFill>
                  <a:srgbClr val="000000"/>
                </a:solidFill>
                <a:latin typeface="Calibri" pitchFamily="34" charset="0"/>
              </a:rPr>
              <a:t>approximations.</a:t>
            </a:r>
            <a:r>
              <a:rPr lang="en-US" i="1" dirty="0">
                <a:solidFill>
                  <a:srgbClr val="000000"/>
                </a:solidFill>
                <a:latin typeface="Calibri" pitchFamily="34" charset="0"/>
              </a:rPr>
              <a:t> </a:t>
            </a:r>
            <a:endParaRPr lang="en-US" b="1" dirty="0">
              <a:solidFill>
                <a:srgbClr val="000000"/>
              </a:solidFill>
              <a:latin typeface="Calibri" pitchFamily="34"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t>Calculating the Circumference and Area of a Circle</a:t>
            </a:r>
            <a:endParaRPr lang="en-US" sz="3200" dirty="0">
              <a:solidFill>
                <a:schemeClr val="accent1"/>
              </a:solidFill>
            </a:endParaRPr>
          </a:p>
        </p:txBody>
      </p:sp>
      <p:sp>
        <p:nvSpPr>
          <p:cNvPr id="11267" name="Rectangle 3"/>
          <p:cNvSpPr>
            <a:spLocks noGrp="1"/>
          </p:cNvSpPr>
          <p:nvPr>
            <p:ph idx="1"/>
          </p:nvPr>
        </p:nvSpPr>
        <p:spPr>
          <a:xfrm>
            <a:off x="457200" y="1280160"/>
            <a:ext cx="8229600" cy="4179606"/>
          </a:xfrm>
          <a:prstGeom prst="rect">
            <a:avLst/>
          </a:prstGeom>
        </p:spPr>
        <p:txBody>
          <a:bodyPr>
            <a:spAutoFit/>
          </a:bodyPr>
          <a:lstStyle/>
          <a:p>
            <a:pPr>
              <a:buFont typeface="Courier New" pitchFamily="49" charset="0"/>
              <a:buNone/>
              <a:tabLst>
                <a:tab pos="457200" algn="l"/>
              </a:tabLst>
            </a:pPr>
            <a:r>
              <a:rPr lang="en-US" i="0" dirty="0">
                <a:solidFill>
                  <a:schemeClr val="tx1"/>
                </a:solidFill>
              </a:rPr>
              <a:t>Calculate</a:t>
            </a:r>
          </a:p>
          <a:p>
            <a:pPr marL="514350" indent="-514350">
              <a:buFont typeface="+mj-lt"/>
              <a:buAutoNum type="alphaLcPeriod"/>
              <a:tabLst>
                <a:tab pos="457200" algn="l"/>
              </a:tabLst>
            </a:pPr>
            <a:r>
              <a:rPr lang="en-US" i="0" dirty="0">
                <a:solidFill>
                  <a:schemeClr val="tx1"/>
                </a:solidFill>
              </a:rPr>
              <a:t>the circumference</a:t>
            </a:r>
          </a:p>
          <a:p>
            <a:pPr marL="514350" indent="-514350">
              <a:buFont typeface="+mj-lt"/>
              <a:buAutoNum type="alphaLcPeriod"/>
              <a:tabLst>
                <a:tab pos="457200" algn="l"/>
              </a:tabLst>
            </a:pPr>
            <a:r>
              <a:rPr lang="en-US" i="0" dirty="0">
                <a:solidFill>
                  <a:schemeClr val="tx1"/>
                </a:solidFill>
              </a:rPr>
              <a:t>the area of a circle with a radius of </a:t>
            </a:r>
            <a:r>
              <a:rPr lang="en-US" i="0" dirty="0">
                <a:solidFill>
                  <a:srgbClr val="0000FF"/>
                </a:solidFill>
              </a:rPr>
              <a:t>6 ft</a:t>
            </a:r>
            <a:r>
              <a:rPr lang="en-US" i="0" dirty="0">
                <a:solidFill>
                  <a:schemeClr val="tx1"/>
                </a:solidFill>
              </a:rPr>
              <a:t>.</a:t>
            </a:r>
          </a:p>
          <a:p>
            <a:pPr marL="514350" indent="-514350">
              <a:tabLst>
                <a:tab pos="457200" algn="l"/>
              </a:tabLst>
            </a:pPr>
            <a:endParaRPr lang="en-US" sz="1000" dirty="0">
              <a:solidFill>
                <a:schemeClr val="tx1"/>
              </a:solidFill>
            </a:endParaRPr>
          </a:p>
          <a:p>
            <a:pPr algn="just">
              <a:lnSpc>
                <a:spcPct val="50000"/>
              </a:lnSpc>
              <a:buFont typeface="Courier New" pitchFamily="49" charset="0"/>
              <a:buNone/>
              <a:tabLst>
                <a:tab pos="457200" algn="l"/>
              </a:tabLst>
            </a:pPr>
            <a:r>
              <a:rPr lang="en-US" b="1" i="0" dirty="0">
                <a:solidFill>
                  <a:schemeClr val="tx1"/>
                </a:solidFill>
              </a:rPr>
              <a:t>Solution</a:t>
            </a:r>
          </a:p>
          <a:p>
            <a:pPr marL="514350" indent="-514350" algn="just">
              <a:buFont typeface="+mj-lt"/>
              <a:buAutoNum type="alphaLcPeriod"/>
              <a:tabLst>
                <a:tab pos="457200" algn="l"/>
              </a:tabLst>
            </a:pPr>
            <a:r>
              <a:rPr lang="en-US" i="0" dirty="0">
                <a:solidFill>
                  <a:schemeClr val="tx1"/>
                </a:solidFill>
              </a:rPr>
              <a:t>Using the formula for circumference:</a:t>
            </a:r>
          </a:p>
          <a:p>
            <a:pPr algn="just">
              <a:buFont typeface="Courier New" pitchFamily="49" charset="0"/>
              <a:buNone/>
              <a:tabLst>
                <a:tab pos="457200" algn="l"/>
              </a:tabLst>
            </a:pPr>
            <a:endParaRPr lang="en-US" i="0" dirty="0">
              <a:solidFill>
                <a:schemeClr val="tx1"/>
              </a:solidFill>
            </a:endParaRPr>
          </a:p>
          <a:p>
            <a:pPr algn="just">
              <a:buFont typeface="Courier New" pitchFamily="49" charset="0"/>
              <a:buNone/>
              <a:tabLst>
                <a:tab pos="457200" algn="l"/>
              </a:tabLst>
            </a:pPr>
            <a:endParaRPr lang="en-US" i="0" dirty="0">
              <a:solidFill>
                <a:schemeClr val="tx1"/>
              </a:solidFill>
            </a:endParaRPr>
          </a:p>
          <a:p>
            <a:pPr algn="just">
              <a:spcBef>
                <a:spcPts val="1200"/>
              </a:spcBef>
              <a:buFont typeface="Courier New" pitchFamily="49" charset="0"/>
              <a:buNone/>
              <a:tabLst>
                <a:tab pos="457200" algn="l"/>
              </a:tabLst>
            </a:pPr>
            <a:r>
              <a:rPr lang="en-US" i="0" dirty="0">
                <a:solidFill>
                  <a:schemeClr val="tx1"/>
                </a:solidFill>
              </a:rPr>
              <a:t>	The circumference is </a:t>
            </a:r>
            <a:r>
              <a:rPr lang="en-US" i="0" dirty="0">
                <a:solidFill>
                  <a:srgbClr val="FF0008"/>
                </a:solidFill>
              </a:rPr>
              <a:t>37.68</a:t>
            </a:r>
            <a:r>
              <a:rPr lang="en-US" i="0" dirty="0">
                <a:solidFill>
                  <a:srgbClr val="00007E"/>
                </a:solidFill>
              </a:rPr>
              <a:t> </a:t>
            </a:r>
            <a:r>
              <a:rPr lang="en-US" i="0" dirty="0">
                <a:solidFill>
                  <a:schemeClr val="tx1"/>
                </a:solidFill>
              </a:rPr>
              <a:t>ft.</a:t>
            </a:r>
            <a:endParaRPr lang="en-US" dirty="0">
              <a:solidFill>
                <a:schemeClr val="tx1"/>
              </a:solidFill>
            </a:endParaRPr>
          </a:p>
        </p:txBody>
      </p:sp>
      <p:graphicFrame>
        <p:nvGraphicFramePr>
          <p:cNvPr id="3075" name="Object 3"/>
          <p:cNvGraphicFramePr>
            <a:graphicFrameLocks noChangeAspect="1"/>
          </p:cNvGraphicFramePr>
          <p:nvPr/>
        </p:nvGraphicFramePr>
        <p:xfrm>
          <a:off x="1619250" y="3898900"/>
          <a:ext cx="1117600" cy="292100"/>
        </p:xfrm>
        <a:graphic>
          <a:graphicData uri="http://schemas.openxmlformats.org/presentationml/2006/ole">
            <mc:AlternateContent xmlns:mc="http://schemas.openxmlformats.org/markup-compatibility/2006">
              <mc:Choice xmlns:v="urn:schemas-microsoft-com:vml" Requires="v">
                <p:oleObj spid="_x0000_s41989" name="Equation" r:id="rId4" imgW="1117440" imgH="291960" progId="Equation.DSMT4">
                  <p:embed/>
                </p:oleObj>
              </mc:Choice>
              <mc:Fallback>
                <p:oleObj name="Equation" r:id="rId4" imgW="1117440" imgH="291960" progId="Equation.DSMT4">
                  <p:embed/>
                  <p:pic>
                    <p:nvPicPr>
                      <p:cNvPr id="3075" name="Object 3"/>
                      <p:cNvPicPr>
                        <a:picLocks noChangeAspect="1" noChangeArrowheads="1"/>
                      </p:cNvPicPr>
                      <p:nvPr/>
                    </p:nvPicPr>
                    <p:blipFill>
                      <a:blip r:embed="rId5"/>
                      <a:srcRect/>
                      <a:stretch>
                        <a:fillRect/>
                      </a:stretch>
                    </p:blipFill>
                    <p:spPr bwMode="auto">
                      <a:xfrm>
                        <a:off x="1619250" y="3898900"/>
                        <a:ext cx="1117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631950" y="4419600"/>
          <a:ext cx="2247900" cy="317500"/>
        </p:xfrm>
        <a:graphic>
          <a:graphicData uri="http://schemas.openxmlformats.org/presentationml/2006/ole">
            <mc:AlternateContent xmlns:mc="http://schemas.openxmlformats.org/markup-compatibility/2006">
              <mc:Choice xmlns:v="urn:schemas-microsoft-com:vml" Requires="v">
                <p:oleObj spid="_x0000_s41990" name="Equation" r:id="rId6" imgW="2247840" imgH="317160" progId="Equation.DSMT4">
                  <p:embed/>
                </p:oleObj>
              </mc:Choice>
              <mc:Fallback>
                <p:oleObj name="Equation" r:id="rId6" imgW="2247840" imgH="317160" progId="Equation.DSMT4">
                  <p:embed/>
                  <p:pic>
                    <p:nvPicPr>
                      <p:cNvPr id="30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1950" y="4419600"/>
                        <a:ext cx="2247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3962400" y="4419600"/>
          <a:ext cx="1498600" cy="317500"/>
        </p:xfrm>
        <a:graphic>
          <a:graphicData uri="http://schemas.openxmlformats.org/presentationml/2006/ole">
            <mc:AlternateContent xmlns:mc="http://schemas.openxmlformats.org/markup-compatibility/2006">
              <mc:Choice xmlns:v="urn:schemas-microsoft-com:vml" Requires="v">
                <p:oleObj spid="_x0000_s41991" name="Equation" r:id="rId8" imgW="1498320" imgH="317160" progId="Equation.DSMT4">
                  <p:embed/>
                </p:oleObj>
              </mc:Choice>
              <mc:Fallback>
                <p:oleObj name="Equation" r:id="rId8" imgW="1498320" imgH="317160" progId="Equation.DSMT4">
                  <p:embed/>
                  <p:pic>
                    <p:nvPicPr>
                      <p:cNvPr id="30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4196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724650" y="1143000"/>
            <a:ext cx="2190750" cy="215265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Example 13: </a:t>
            </a:r>
            <a:r>
              <a:rPr lang="en-US" dirty="0"/>
              <a:t>Calculating the Circumference and Area of a Circle (cont.)</a:t>
            </a:r>
            <a:endParaRPr lang="en-US" sz="3200" dirty="0">
              <a:solidFill>
                <a:schemeClr val="accent1"/>
              </a:solidFill>
            </a:endParaRPr>
          </a:p>
        </p:txBody>
      </p:sp>
      <p:sp>
        <p:nvSpPr>
          <p:cNvPr id="12291" name="Rectangle 3"/>
          <p:cNvSpPr>
            <a:spLocks noGrp="1"/>
          </p:cNvSpPr>
          <p:nvPr>
            <p:ph idx="1"/>
          </p:nvPr>
        </p:nvSpPr>
        <p:spPr>
          <a:prstGeom prst="rect">
            <a:avLst/>
          </a:prstGeom>
        </p:spPr>
        <p:txBody>
          <a:bodyPr/>
          <a:lstStyle/>
          <a:p>
            <a:pPr marL="533400" indent="-533400">
              <a:buFont typeface="+mj-lt"/>
              <a:buAutoNum type="alphaLcPeriod" startAt="2"/>
            </a:pPr>
            <a:r>
              <a:rPr lang="en-US" i="0" dirty="0">
                <a:solidFill>
                  <a:schemeClr val="tx1"/>
                </a:solidFill>
              </a:rPr>
              <a:t>Using the formula for area:</a:t>
            </a:r>
          </a:p>
          <a:p>
            <a:pPr marL="533400" indent="-533400"/>
            <a:endParaRPr lang="en-US" i="0" dirty="0">
              <a:solidFill>
                <a:schemeClr val="tx1"/>
              </a:solidFill>
            </a:endParaRPr>
          </a:p>
          <a:p>
            <a:pPr marL="533400" indent="-533400"/>
            <a:endParaRPr lang="en-US" i="0" dirty="0">
              <a:solidFill>
                <a:schemeClr val="tx1"/>
              </a:solidFill>
            </a:endParaRPr>
          </a:p>
          <a:p>
            <a:pPr marL="533400" indent="-533400"/>
            <a:endParaRPr lang="en-US" i="0"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r>
              <a:rPr lang="en-US" i="0" dirty="0">
                <a:solidFill>
                  <a:schemeClr val="tx1"/>
                </a:solidFill>
              </a:rPr>
              <a:t>	The area is </a:t>
            </a:r>
            <a:r>
              <a:rPr lang="en-US" i="0" dirty="0">
                <a:solidFill>
                  <a:srgbClr val="FF0008"/>
                </a:solidFill>
              </a:rPr>
              <a:t>113.04 </a:t>
            </a:r>
            <a:r>
              <a:rPr lang="en-US" i="0" dirty="0">
                <a:solidFill>
                  <a:schemeClr val="tx1"/>
                </a:solidFill>
              </a:rPr>
              <a:t>ft</a:t>
            </a:r>
            <a:r>
              <a:rPr lang="en-US" i="0" baseline="30000" dirty="0">
                <a:solidFill>
                  <a:schemeClr val="tx1"/>
                </a:solidFill>
              </a:rPr>
              <a:t>2</a:t>
            </a:r>
            <a:r>
              <a:rPr lang="en-US" i="0" dirty="0">
                <a:solidFill>
                  <a:schemeClr val="tx1"/>
                </a:solidFill>
              </a:rPr>
              <a:t>.</a:t>
            </a:r>
            <a:r>
              <a:rPr lang="en-US" dirty="0">
                <a:solidFill>
                  <a:schemeClr val="tx1"/>
                </a:solidFill>
              </a:rPr>
              <a:t> </a:t>
            </a:r>
          </a:p>
        </p:txBody>
      </p:sp>
      <p:graphicFrame>
        <p:nvGraphicFramePr>
          <p:cNvPr id="4099" name="Object 3"/>
          <p:cNvGraphicFramePr>
            <a:graphicFrameLocks noChangeAspect="1"/>
          </p:cNvGraphicFramePr>
          <p:nvPr/>
        </p:nvGraphicFramePr>
        <p:xfrm>
          <a:off x="1504950" y="1863725"/>
          <a:ext cx="1079500" cy="381000"/>
        </p:xfrm>
        <a:graphic>
          <a:graphicData uri="http://schemas.openxmlformats.org/presentationml/2006/ole">
            <mc:AlternateContent xmlns:mc="http://schemas.openxmlformats.org/markup-compatibility/2006">
              <mc:Choice xmlns:v="urn:schemas-microsoft-com:vml" Requires="v">
                <p:oleObj spid="_x0000_s43014" name="Equation" r:id="rId4" imgW="1079280" imgH="380880" progId="Equation.DSMT4">
                  <p:embed/>
                </p:oleObj>
              </mc:Choice>
              <mc:Fallback>
                <p:oleObj name="Equation" r:id="rId4" imgW="1079280" imgH="380880" progId="Equation.DSMT4">
                  <p:embed/>
                  <p:pic>
                    <p:nvPicPr>
                      <p:cNvPr id="4099" name="Object 3"/>
                      <p:cNvPicPr>
                        <a:picLocks noChangeAspect="1" noChangeArrowheads="1"/>
                      </p:cNvPicPr>
                      <p:nvPr/>
                    </p:nvPicPr>
                    <p:blipFill>
                      <a:blip r:embed="rId5"/>
                      <a:srcRect/>
                      <a:stretch>
                        <a:fillRect/>
                      </a:stretch>
                    </p:blipFill>
                    <p:spPr bwMode="auto">
                      <a:xfrm>
                        <a:off x="1504950" y="1863725"/>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1524000" y="2320255"/>
          <a:ext cx="2209800" cy="533400"/>
        </p:xfrm>
        <a:graphic>
          <a:graphicData uri="http://schemas.openxmlformats.org/presentationml/2006/ole">
            <mc:AlternateContent xmlns:mc="http://schemas.openxmlformats.org/markup-compatibility/2006">
              <mc:Choice xmlns:v="urn:schemas-microsoft-com:vml" Requires="v">
                <p:oleObj spid="_x0000_s43015" name="Equation" r:id="rId6" imgW="2209680" imgH="533160" progId="Equation.DSMT4">
                  <p:embed/>
                </p:oleObj>
              </mc:Choice>
              <mc:Fallback>
                <p:oleObj name="Equation" r:id="rId6" imgW="2209680" imgH="533160" progId="Equation.DSMT4">
                  <p:embed/>
                  <p:pic>
                    <p:nvPicPr>
                      <p:cNvPr id="410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320255"/>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824489" y="2898105"/>
          <a:ext cx="1879600" cy="381000"/>
        </p:xfrm>
        <a:graphic>
          <a:graphicData uri="http://schemas.openxmlformats.org/presentationml/2006/ole">
            <mc:AlternateContent xmlns:mc="http://schemas.openxmlformats.org/markup-compatibility/2006">
              <mc:Choice xmlns:v="urn:schemas-microsoft-com:vml" Requires="v">
                <p:oleObj spid="_x0000_s43016" name="Equation" r:id="rId8" imgW="1879560" imgH="380880" progId="Equation.DSMT4">
                  <p:embed/>
                </p:oleObj>
              </mc:Choice>
              <mc:Fallback>
                <p:oleObj name="Equation" r:id="rId8" imgW="1879560" imgH="380880" progId="Equation.DSMT4">
                  <p:embed/>
                  <p:pic>
                    <p:nvPicPr>
                      <p:cNvPr id="410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489" y="2898105"/>
                        <a:ext cx="187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1803400" y="3463255"/>
          <a:ext cx="1701800" cy="381000"/>
        </p:xfrm>
        <a:graphic>
          <a:graphicData uri="http://schemas.openxmlformats.org/presentationml/2006/ole">
            <mc:AlternateContent xmlns:mc="http://schemas.openxmlformats.org/markup-compatibility/2006">
              <mc:Choice xmlns:v="urn:schemas-microsoft-com:vml" Requires="v">
                <p:oleObj spid="_x0000_s43017" name="Equation" r:id="rId10" imgW="1701720" imgH="380880" progId="Equation.DSMT4">
                  <p:embed/>
                </p:oleObj>
              </mc:Choice>
              <mc:Fallback>
                <p:oleObj name="Equation" r:id="rId10" imgW="1701720" imgH="380880" progId="Equation.DSMT4">
                  <p:embed/>
                  <p:pic>
                    <p:nvPicPr>
                      <p:cNvPr id="410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3400" y="3463255"/>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705600" y="1371600"/>
            <a:ext cx="2190750" cy="215265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2: </a:t>
            </a:r>
            <a:r>
              <a:rPr lang="en-US" dirty="0"/>
              <a:t>Calculating the Circumference and Area of a Circle</a:t>
            </a:r>
            <a:endParaRPr lang="en-US" sz="3200" dirty="0">
              <a:solidFill>
                <a:schemeClr val="accent1"/>
              </a:solidFill>
            </a:endParaRPr>
          </a:p>
        </p:txBody>
      </p:sp>
      <p:sp>
        <p:nvSpPr>
          <p:cNvPr id="14339" name="Rectangle 3"/>
          <p:cNvSpPr>
            <a:spLocks noGrp="1"/>
          </p:cNvSpPr>
          <p:nvPr>
            <p:ph idx="1"/>
          </p:nvPr>
        </p:nvSpPr>
        <p:spPr>
          <a:xfrm>
            <a:off x="457200" y="1280160"/>
            <a:ext cx="8229600" cy="4056495"/>
          </a:xfrm>
          <a:prstGeom prst="rect">
            <a:avLst/>
          </a:prstGeom>
        </p:spPr>
        <p:txBody>
          <a:bodyPr>
            <a:spAutoFit/>
          </a:bodyPr>
          <a:lstStyle/>
          <a:p>
            <a:pPr marL="22225" indent="-22225"/>
            <a:r>
              <a:rPr lang="en-US" dirty="0">
                <a:solidFill>
                  <a:schemeClr val="tx1"/>
                </a:solidFill>
              </a:rPr>
              <a:t>Calculate </a:t>
            </a:r>
            <a:r>
              <a:rPr lang="en-US" b="1" dirty="0">
                <a:solidFill>
                  <a:schemeClr val="tx1"/>
                </a:solidFill>
              </a:rPr>
              <a:t>a. </a:t>
            </a:r>
            <a:r>
              <a:rPr lang="en-US" dirty="0">
                <a:solidFill>
                  <a:schemeClr val="tx1"/>
                </a:solidFill>
              </a:rPr>
              <a:t>the circumference and </a:t>
            </a:r>
            <a:r>
              <a:rPr lang="en-US" b="1" dirty="0">
                <a:solidFill>
                  <a:schemeClr val="tx1"/>
                </a:solidFill>
              </a:rPr>
              <a:t>b. </a:t>
            </a:r>
            <a:r>
              <a:rPr lang="en-US" dirty="0">
                <a:solidFill>
                  <a:schemeClr val="tx1"/>
                </a:solidFill>
              </a:rPr>
              <a:t>the area of a circle with a diameter of </a:t>
            </a:r>
            <a:r>
              <a:rPr lang="en-US" dirty="0">
                <a:solidFill>
                  <a:srgbClr val="0000FF"/>
                </a:solidFill>
              </a:rPr>
              <a:t>5.2 in.</a:t>
            </a:r>
            <a:endParaRPr lang="en-US" dirty="0">
              <a:solidFill>
                <a:schemeClr val="tx1"/>
              </a:solidFill>
            </a:endParaRPr>
          </a:p>
          <a:p>
            <a:pPr marL="533400" indent="-533400">
              <a:buFont typeface="Courier New" pitchFamily="49" charset="0"/>
              <a:buNone/>
            </a:pPr>
            <a:r>
              <a:rPr lang="en-US" b="1" i="0" dirty="0">
                <a:solidFill>
                  <a:schemeClr val="tx1"/>
                </a:solidFill>
              </a:rPr>
              <a:t>Solution</a:t>
            </a:r>
          </a:p>
          <a:p>
            <a:pPr marL="533400" indent="-533400">
              <a:buFont typeface="+mj-lt"/>
              <a:buAutoNum type="alphaLcPeriod"/>
            </a:pPr>
            <a:r>
              <a:rPr lang="en-US" i="0" dirty="0">
                <a:solidFill>
                  <a:schemeClr val="tx1"/>
                </a:solidFill>
              </a:rPr>
              <a:t>Using the formula for circumference: </a:t>
            </a: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r>
              <a:rPr lang="en-US" i="0" dirty="0">
                <a:solidFill>
                  <a:schemeClr val="tx1"/>
                </a:solidFill>
              </a:rPr>
              <a:t>	The circumference is </a:t>
            </a:r>
            <a:r>
              <a:rPr lang="en-US" i="0" dirty="0">
                <a:solidFill>
                  <a:srgbClr val="FF0008"/>
                </a:solidFill>
              </a:rPr>
              <a:t>16.328 </a:t>
            </a:r>
            <a:r>
              <a:rPr lang="en-US" i="0" dirty="0">
                <a:solidFill>
                  <a:schemeClr val="tx1"/>
                </a:solidFill>
              </a:rPr>
              <a:t>in.</a:t>
            </a:r>
            <a:r>
              <a:rPr lang="en-US" dirty="0">
                <a:solidFill>
                  <a:schemeClr val="tx1"/>
                </a:solidFill>
              </a:rPr>
              <a:t> </a:t>
            </a:r>
          </a:p>
        </p:txBody>
      </p:sp>
      <p:graphicFrame>
        <p:nvGraphicFramePr>
          <p:cNvPr id="14340"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4039" name="Equation" r:id="rId4" imgW="457677" imgH="793306" progId="Equation.DSMT4">
                  <p:embed/>
                </p:oleObj>
              </mc:Choice>
              <mc:Fallback>
                <p:oleObj name="Equation" r:id="rId4" imgW="457677" imgH="793306" progId="Equation.DSMT4">
                  <p:embed/>
                  <p:pic>
                    <p:nvPicPr>
                      <p:cNvPr id="14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4040" name="Equation" r:id="rId6" imgW="457677" imgH="793306" progId="Equation.DSMT4">
                  <p:embed/>
                </p:oleObj>
              </mc:Choice>
              <mc:Fallback>
                <p:oleObj name="Equation" r:id="rId6" imgW="457677" imgH="793306" progId="Equation.DSMT4">
                  <p:embed/>
                  <p:pic>
                    <p:nvPicPr>
                      <p:cNvPr id="1434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1511300" y="3352800"/>
          <a:ext cx="1003300" cy="304800"/>
        </p:xfrm>
        <a:graphic>
          <a:graphicData uri="http://schemas.openxmlformats.org/presentationml/2006/ole">
            <mc:AlternateContent xmlns:mc="http://schemas.openxmlformats.org/markup-compatibility/2006">
              <mc:Choice xmlns:v="urn:schemas-microsoft-com:vml" Requires="v">
                <p:oleObj spid="_x0000_s44041" name="Equation" r:id="rId8" imgW="1002960" imgH="304560" progId="Equation.DSMT4">
                  <p:embed/>
                </p:oleObj>
              </mc:Choice>
              <mc:Fallback>
                <p:oleObj name="Equation" r:id="rId8" imgW="1002960" imgH="304560" progId="Equation.DSMT4">
                  <p:embed/>
                  <p:pic>
                    <p:nvPicPr>
                      <p:cNvPr id="6152" name="Object 8"/>
                      <p:cNvPicPr>
                        <a:picLocks noChangeAspect="1" noChangeArrowheads="1"/>
                      </p:cNvPicPr>
                      <p:nvPr/>
                    </p:nvPicPr>
                    <p:blipFill>
                      <a:blip r:embed="rId9"/>
                      <a:srcRect/>
                      <a:stretch>
                        <a:fillRect/>
                      </a:stretch>
                    </p:blipFill>
                    <p:spPr bwMode="auto">
                      <a:xfrm>
                        <a:off x="1511300" y="3352800"/>
                        <a:ext cx="100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1498600" y="3892550"/>
          <a:ext cx="2235200" cy="292100"/>
        </p:xfrm>
        <a:graphic>
          <a:graphicData uri="http://schemas.openxmlformats.org/presentationml/2006/ole">
            <mc:AlternateContent xmlns:mc="http://schemas.openxmlformats.org/markup-compatibility/2006">
              <mc:Choice xmlns:v="urn:schemas-microsoft-com:vml" Requires="v">
                <p:oleObj spid="_x0000_s44042" name="Equation" r:id="rId10" imgW="2234880" imgH="291960" progId="Equation.DSMT4">
                  <p:embed/>
                </p:oleObj>
              </mc:Choice>
              <mc:Fallback>
                <p:oleObj name="Equation" r:id="rId10" imgW="2234880" imgH="291960" progId="Equation.DSMT4">
                  <p:embed/>
                  <p:pic>
                    <p:nvPicPr>
                      <p:cNvPr id="6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8600" y="3892550"/>
                        <a:ext cx="223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1773922" y="4343400"/>
          <a:ext cx="1714500" cy="292100"/>
        </p:xfrm>
        <a:graphic>
          <a:graphicData uri="http://schemas.openxmlformats.org/presentationml/2006/ole">
            <mc:AlternateContent xmlns:mc="http://schemas.openxmlformats.org/markup-compatibility/2006">
              <mc:Choice xmlns:v="urn:schemas-microsoft-com:vml" Requires="v">
                <p:oleObj spid="_x0000_s44043" name="Equation" r:id="rId12" imgW="1714320" imgH="291960" progId="Equation.DSMT4">
                  <p:embed/>
                </p:oleObj>
              </mc:Choice>
              <mc:Fallback>
                <p:oleObj name="Equation" r:id="rId12" imgW="1714320" imgH="291960" progId="Equation.DSMT4">
                  <p:embed/>
                  <p:pic>
                    <p:nvPicPr>
                      <p:cNvPr id="6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3922" y="4343400"/>
                        <a:ext cx="1714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781800" y="1828800"/>
            <a:ext cx="2133600" cy="2106011"/>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14: </a:t>
            </a:r>
            <a:r>
              <a:rPr lang="en-US" dirty="0"/>
              <a:t>Calculating the Circumference and Area of a Circle (cont.)</a:t>
            </a:r>
            <a:endParaRPr lang="en-US" sz="3200" dirty="0">
              <a:solidFill>
                <a:schemeClr val="accent1"/>
              </a:solidFill>
            </a:endParaRPr>
          </a:p>
        </p:txBody>
      </p:sp>
      <p:sp>
        <p:nvSpPr>
          <p:cNvPr id="14339" name="Rectangle 3"/>
          <p:cNvSpPr>
            <a:spLocks noGrp="1"/>
          </p:cNvSpPr>
          <p:nvPr>
            <p:ph idx="1"/>
          </p:nvPr>
        </p:nvSpPr>
        <p:spPr>
          <a:xfrm>
            <a:off x="457200" y="1280160"/>
            <a:ext cx="8229600" cy="3413242"/>
          </a:xfrm>
          <a:prstGeom prst="rect">
            <a:avLst/>
          </a:prstGeom>
        </p:spPr>
        <p:txBody>
          <a:bodyPr>
            <a:spAutoFit/>
          </a:bodyPr>
          <a:lstStyle/>
          <a:p>
            <a:pPr marL="533400" indent="-533400">
              <a:buFont typeface="+mj-lt"/>
              <a:buAutoNum type="alphaLcPeriod" startAt="2"/>
            </a:pPr>
            <a:r>
              <a:rPr lang="en-US" i="0" dirty="0">
                <a:solidFill>
                  <a:schemeClr val="tx1"/>
                </a:solidFill>
              </a:rPr>
              <a:t>Using the formula for area: </a:t>
            </a: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sz="800" i="0" dirty="0">
              <a:solidFill>
                <a:schemeClr val="tx1"/>
              </a:solidFill>
            </a:endParaRPr>
          </a:p>
          <a:p>
            <a:pPr marL="533400" indent="-533400">
              <a:buFont typeface="Courier New" pitchFamily="49" charset="0"/>
              <a:buNone/>
            </a:pPr>
            <a:r>
              <a:rPr lang="en-US" i="0" dirty="0">
                <a:solidFill>
                  <a:schemeClr val="tx1"/>
                </a:solidFill>
              </a:rPr>
              <a:t>					     </a:t>
            </a:r>
            <a:r>
              <a:rPr lang="en-US" sz="2000" i="0" dirty="0">
                <a:solidFill>
                  <a:srgbClr val="007E7E"/>
                </a:solidFill>
              </a:rPr>
              <a:t>(In this case                                     ) </a:t>
            </a:r>
          </a:p>
          <a:p>
            <a:pPr marL="533400" indent="-533400">
              <a:lnSpc>
                <a:spcPct val="165000"/>
              </a:lnSpc>
              <a:buFont typeface="Courier New" pitchFamily="49" charset="0"/>
              <a:buNone/>
            </a:pPr>
            <a:endParaRPr lang="en-US" sz="3200" dirty="0">
              <a:solidFill>
                <a:schemeClr val="tx1"/>
              </a:solidFill>
            </a:endParaRPr>
          </a:p>
          <a:p>
            <a:pPr marL="533400" indent="-533400">
              <a:lnSpc>
                <a:spcPct val="165000"/>
              </a:lnSpc>
              <a:buFont typeface="Courier New" pitchFamily="49" charset="0"/>
              <a:buNone/>
            </a:pPr>
            <a:r>
              <a:rPr lang="en-US" i="0" dirty="0">
                <a:solidFill>
                  <a:schemeClr val="tx1"/>
                </a:solidFill>
              </a:rPr>
              <a:t>	The area is </a:t>
            </a:r>
            <a:r>
              <a:rPr lang="en-US" i="0" dirty="0">
                <a:solidFill>
                  <a:srgbClr val="FF0008"/>
                </a:solidFill>
              </a:rPr>
              <a:t>21.2264 </a:t>
            </a:r>
            <a:r>
              <a:rPr lang="en-US" i="0" dirty="0">
                <a:solidFill>
                  <a:schemeClr val="tx1"/>
                </a:solidFill>
              </a:rPr>
              <a:t>in</a:t>
            </a:r>
            <a:r>
              <a:rPr lang="en-US" i="0" baseline="30000" dirty="0">
                <a:solidFill>
                  <a:schemeClr val="tx1"/>
                </a:solidFill>
              </a:rPr>
              <a:t>2</a:t>
            </a:r>
            <a:r>
              <a:rPr lang="en-US" i="0" dirty="0">
                <a:solidFill>
                  <a:schemeClr val="tx1"/>
                </a:solidFill>
              </a:rPr>
              <a:t>.</a:t>
            </a:r>
          </a:p>
        </p:txBody>
      </p:sp>
      <p:graphicFrame>
        <p:nvGraphicFramePr>
          <p:cNvPr id="14340"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5065" name="Equation" r:id="rId4" imgW="457677" imgH="793306" progId="Equation.DSMT4">
                  <p:embed/>
                </p:oleObj>
              </mc:Choice>
              <mc:Fallback>
                <p:oleObj name="Equation" r:id="rId4" imgW="457677" imgH="793306" progId="Equation.DSMT4">
                  <p:embed/>
                  <p:pic>
                    <p:nvPicPr>
                      <p:cNvPr id="14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2" name="Object 6"/>
          <p:cNvGraphicFramePr>
            <a:graphicFrameLocks noChangeAspect="1"/>
          </p:cNvGraphicFramePr>
          <p:nvPr/>
        </p:nvGraphicFramePr>
        <p:xfrm>
          <a:off x="1200150" y="1981200"/>
          <a:ext cx="1079500" cy="381000"/>
        </p:xfrm>
        <a:graphic>
          <a:graphicData uri="http://schemas.openxmlformats.org/presentationml/2006/ole">
            <mc:AlternateContent xmlns:mc="http://schemas.openxmlformats.org/markup-compatibility/2006">
              <mc:Choice xmlns:v="urn:schemas-microsoft-com:vml" Requires="v">
                <p:oleObj spid="_x0000_s45066" name="Equation" r:id="rId6" imgW="1079280" imgH="380880" progId="Equation.DSMT4">
                  <p:embed/>
                </p:oleObj>
              </mc:Choice>
              <mc:Fallback>
                <p:oleObj name="Equation" r:id="rId6" imgW="1079280" imgH="380880" progId="Equation.DSMT4">
                  <p:embed/>
                  <p:pic>
                    <p:nvPicPr>
                      <p:cNvPr id="14342" name="Object 6"/>
                      <p:cNvPicPr>
                        <a:picLocks noChangeAspect="1" noChangeArrowheads="1"/>
                      </p:cNvPicPr>
                      <p:nvPr/>
                    </p:nvPicPr>
                    <p:blipFill>
                      <a:blip r:embed="rId7"/>
                      <a:srcRect/>
                      <a:stretch>
                        <a:fillRect/>
                      </a:stretch>
                    </p:blipFill>
                    <p:spPr bwMode="auto">
                      <a:xfrm>
                        <a:off x="1200150" y="1981200"/>
                        <a:ext cx="1079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3" name="Object 7"/>
          <p:cNvGraphicFramePr>
            <a:graphicFrameLocks noChangeAspect="1"/>
          </p:cNvGraphicFramePr>
          <p:nvPr/>
        </p:nvGraphicFramePr>
        <p:xfrm>
          <a:off x="5875789" y="2438400"/>
          <a:ext cx="2070100" cy="622300"/>
        </p:xfrm>
        <a:graphic>
          <a:graphicData uri="http://schemas.openxmlformats.org/presentationml/2006/ole">
            <mc:AlternateContent xmlns:mc="http://schemas.openxmlformats.org/markup-compatibility/2006">
              <mc:Choice xmlns:v="urn:schemas-microsoft-com:vml" Requires="v">
                <p:oleObj spid="_x0000_s45067" name="Equation" r:id="rId8" imgW="2070000" imgH="622080" progId="Equation.DSMT4">
                  <p:embed/>
                </p:oleObj>
              </mc:Choice>
              <mc:Fallback>
                <p:oleObj name="Equation" r:id="rId8" imgW="2070000" imgH="622080" progId="Equation.DSMT4">
                  <p:embed/>
                  <p:pic>
                    <p:nvPicPr>
                      <p:cNvPr id="1434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5789" y="2438400"/>
                        <a:ext cx="207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5068" name="Equation" r:id="rId10" imgW="457677" imgH="793306" progId="Equation.DSMT4">
                  <p:embed/>
                </p:oleObj>
              </mc:Choice>
              <mc:Fallback>
                <p:oleObj name="Equation" r:id="rId10" imgW="457677" imgH="793306" progId="Equation.DSMT4">
                  <p:embed/>
                  <p:pic>
                    <p:nvPicPr>
                      <p:cNvPr id="1434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1219200" y="2438400"/>
          <a:ext cx="2590800" cy="533400"/>
        </p:xfrm>
        <a:graphic>
          <a:graphicData uri="http://schemas.openxmlformats.org/presentationml/2006/ole">
            <mc:AlternateContent xmlns:mc="http://schemas.openxmlformats.org/markup-compatibility/2006">
              <mc:Choice xmlns:v="urn:schemas-microsoft-com:vml" Requires="v">
                <p:oleObj spid="_x0000_s45069" name="Equation" r:id="rId11" imgW="2590560" imgH="533160" progId="Equation.DSMT4">
                  <p:embed/>
                </p:oleObj>
              </mc:Choice>
              <mc:Fallback>
                <p:oleObj name="Equation" r:id="rId11" imgW="2590560" imgH="533160" progId="Equation.DSMT4">
                  <p:embed/>
                  <p:pic>
                    <p:nvPicPr>
                      <p:cNvPr id="6155"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43840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12"/>
          <p:cNvGraphicFramePr>
            <a:graphicFrameLocks noChangeAspect="1"/>
          </p:cNvGraphicFramePr>
          <p:nvPr/>
        </p:nvGraphicFramePr>
        <p:xfrm>
          <a:off x="1489978" y="3079750"/>
          <a:ext cx="2260600" cy="381000"/>
        </p:xfrm>
        <a:graphic>
          <a:graphicData uri="http://schemas.openxmlformats.org/presentationml/2006/ole">
            <mc:AlternateContent xmlns:mc="http://schemas.openxmlformats.org/markup-compatibility/2006">
              <mc:Choice xmlns:v="urn:schemas-microsoft-com:vml" Requires="v">
                <p:oleObj spid="_x0000_s45070" name="Equation" r:id="rId13" imgW="2260440" imgH="380880" progId="Equation.DSMT4">
                  <p:embed/>
                </p:oleObj>
              </mc:Choice>
              <mc:Fallback>
                <p:oleObj name="Equation" r:id="rId13" imgW="2260440" imgH="380880" progId="Equation.DSMT4">
                  <p:embed/>
                  <p:pic>
                    <p:nvPicPr>
                      <p:cNvPr id="6156"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9978" y="3079750"/>
                        <a:ext cx="226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1494289" y="3609072"/>
          <a:ext cx="2019300" cy="381000"/>
        </p:xfrm>
        <a:graphic>
          <a:graphicData uri="http://schemas.openxmlformats.org/presentationml/2006/ole">
            <mc:AlternateContent xmlns:mc="http://schemas.openxmlformats.org/markup-compatibility/2006">
              <mc:Choice xmlns:v="urn:schemas-microsoft-com:vml" Requires="v">
                <p:oleObj spid="_x0000_s45071" name="Equation" r:id="rId15" imgW="2019240" imgH="380880" progId="Equation.DSMT4">
                  <p:embed/>
                </p:oleObj>
              </mc:Choice>
              <mc:Fallback>
                <p:oleObj name="Equation" r:id="rId15" imgW="2019240" imgH="380880" progId="Equation.DSMT4">
                  <p:embed/>
                  <p:pic>
                    <p:nvPicPr>
                      <p:cNvPr id="615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94289" y="3609072"/>
                        <a:ext cx="2019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a:solidFill>
                  <a:schemeClr val="accent1"/>
                </a:solidFill>
              </a:rPr>
              <a:t>Perimeter </a:t>
            </a:r>
          </a:p>
        </p:txBody>
      </p:sp>
      <p:sp>
        <p:nvSpPr>
          <p:cNvPr id="7171" name="TextBox 3"/>
          <p:cNvSpPr>
            <a:spLocks noGrp="1" noChangeArrowheads="1"/>
          </p:cNvSpPr>
          <p:nvPr>
            <p:ph idx="1"/>
          </p:nvPr>
        </p:nvSpPr>
        <p:spPr>
          <a:xfrm>
            <a:off x="457200" y="1280160"/>
            <a:ext cx="8229600" cy="1471172"/>
          </a:xfrm>
          <a:prstGeom prst="rect">
            <a:avLst/>
          </a:prstGeom>
          <a:solidFill>
            <a:srgbClr val="FFFFCC"/>
          </a:solidFill>
          <a:ln w="28575">
            <a:solidFill>
              <a:srgbClr val="000000"/>
            </a:solidFill>
          </a:ln>
        </p:spPr>
        <p:txBody>
          <a:bodyPr>
            <a:spAutoFit/>
          </a:bodyPr>
          <a:lstStyle/>
          <a:p>
            <a:pPr marL="15875" indent="-15875" algn="ctr" eaLnBrk="0" hangingPunct="0">
              <a:tabLst>
                <a:tab pos="1371600" algn="l"/>
              </a:tabLst>
            </a:pPr>
            <a:r>
              <a:rPr lang="en-US" b="1" dirty="0">
                <a:solidFill>
                  <a:srgbClr val="000000"/>
                </a:solidFill>
                <a:latin typeface="Calibri" pitchFamily="34" charset="0"/>
              </a:rPr>
              <a:t>Definition</a:t>
            </a:r>
          </a:p>
          <a:p>
            <a:pPr marL="15875" indent="-15875" eaLnBrk="0" hangingPunct="0">
              <a:tabLst>
                <a:tab pos="1371600" algn="l"/>
              </a:tabLst>
            </a:pPr>
            <a:r>
              <a:rPr lang="en-US" dirty="0">
                <a:solidFill>
                  <a:srgbClr val="000000"/>
                </a:solidFill>
                <a:latin typeface="Calibri" pitchFamily="34" charset="0"/>
              </a:rPr>
              <a:t>The </a:t>
            </a:r>
            <a:r>
              <a:rPr lang="en-US" b="1" dirty="0">
                <a:solidFill>
                  <a:srgbClr val="C00000"/>
                </a:solidFill>
                <a:latin typeface="Calibri" pitchFamily="34" charset="0"/>
              </a:rPr>
              <a:t>perimeter</a:t>
            </a:r>
            <a:r>
              <a:rPr lang="en-US" dirty="0">
                <a:solidFill>
                  <a:srgbClr val="000000"/>
                </a:solidFill>
                <a:latin typeface="Calibri" pitchFamily="34" charset="0"/>
              </a:rPr>
              <a:t> </a:t>
            </a:r>
            <a:r>
              <a:rPr lang="en-US" i="1" dirty="0">
                <a:solidFill>
                  <a:srgbClr val="000000"/>
                </a:solidFill>
                <a:latin typeface="Calibri" pitchFamily="34" charset="0"/>
              </a:rPr>
              <a:t>P</a:t>
            </a:r>
            <a:r>
              <a:rPr lang="en-US" dirty="0">
                <a:solidFill>
                  <a:srgbClr val="000000"/>
                </a:solidFill>
                <a:latin typeface="Calibri" pitchFamily="34" charset="0"/>
              </a:rPr>
              <a:t> of a polygon is the sum of the lengths of its sides.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15: </a:t>
            </a:r>
            <a:r>
              <a:rPr lang="en-US" dirty="0"/>
              <a:t>Calculating the Perimeter</a:t>
            </a:r>
            <a:endParaRPr lang="en-US" sz="3200" dirty="0">
              <a:solidFill>
                <a:schemeClr val="accent1"/>
              </a:solidFill>
            </a:endParaRPr>
          </a:p>
        </p:txBody>
      </p:sp>
      <p:sp>
        <p:nvSpPr>
          <p:cNvPr id="15363" name="Rectangle 3"/>
          <p:cNvSpPr>
            <a:spLocks noGrp="1"/>
          </p:cNvSpPr>
          <p:nvPr>
            <p:ph idx="1"/>
          </p:nvPr>
        </p:nvSpPr>
        <p:spPr>
          <a:prstGeom prst="rect">
            <a:avLst/>
          </a:prstGeom>
        </p:spPr>
        <p:txBody>
          <a:bodyPr/>
          <a:lstStyle/>
          <a:p>
            <a:r>
              <a:rPr lang="en-US" dirty="0"/>
              <a:t>Calculate the perimeter of the figure shown: a semicircle (half of a circle) and a diameter. The radius is </a:t>
            </a:r>
            <a:r>
              <a:rPr lang="en-US" dirty="0">
                <a:solidFill>
                  <a:srgbClr val="0000FF"/>
                </a:solidFill>
              </a:rPr>
              <a:t>4 ft </a:t>
            </a:r>
            <a:r>
              <a:rPr lang="en-US" dirty="0"/>
              <a:t>long.</a:t>
            </a:r>
          </a:p>
          <a:p>
            <a:r>
              <a:rPr lang="en-US" b="1" i="0" dirty="0">
                <a:solidFill>
                  <a:schemeClr val="tx1"/>
                </a:solidFill>
              </a:rPr>
              <a:t>Solution</a:t>
            </a:r>
          </a:p>
          <a:p>
            <a:endParaRPr lang="en-US" b="1" i="0" dirty="0">
              <a:solidFill>
                <a:schemeClr val="tx1"/>
              </a:solidFill>
            </a:endParaRPr>
          </a:p>
          <a:p>
            <a:pPr>
              <a:buFont typeface="Courier New" pitchFamily="49" charset="0"/>
              <a:buNone/>
            </a:pPr>
            <a:endParaRPr lang="en-US" b="1" i="0" dirty="0">
              <a:solidFill>
                <a:schemeClr val="tx1"/>
              </a:solidFill>
            </a:endParaRPr>
          </a:p>
        </p:txBody>
      </p:sp>
      <p:pic>
        <p:nvPicPr>
          <p:cNvPr id="184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0" y="2286000"/>
            <a:ext cx="2377440" cy="1601966"/>
          </a:xfrm>
          <a:prstGeom prst="rect">
            <a:avLst/>
          </a:prstGeom>
          <a:noFill/>
          <a:ln w="9525">
            <a:noFill/>
            <a:miter lim="800000"/>
            <a:headEnd/>
            <a:tailEnd/>
          </a:ln>
        </p:spPr>
      </p:pic>
      <p:sp>
        <p:nvSpPr>
          <p:cNvPr id="5" name="Rectangle 4"/>
          <p:cNvSpPr/>
          <p:nvPr/>
        </p:nvSpPr>
        <p:spPr>
          <a:xfrm>
            <a:off x="457200" y="3132589"/>
            <a:ext cx="5638800" cy="1815882"/>
          </a:xfrm>
          <a:prstGeom prst="rect">
            <a:avLst/>
          </a:prstGeom>
        </p:spPr>
        <p:txBody>
          <a:bodyPr wrap="square">
            <a:spAutoFit/>
          </a:bodyPr>
          <a:lstStyle/>
          <a:p>
            <a:r>
              <a:rPr lang="en-US" sz="2800" dirty="0"/>
              <a:t>In order to find the perimeter of the figure, find the perimeter of the semicircle and then add the </a:t>
            </a:r>
            <a:br>
              <a:rPr lang="en-US" sz="2800" dirty="0"/>
            </a:br>
            <a:r>
              <a:rPr lang="en-US" sz="2800" dirty="0"/>
              <a:t>diameter.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dirty="0">
                <a:solidFill>
                  <a:schemeClr val="accent1"/>
                </a:solidFill>
              </a:rPr>
              <a:t>Example 15: </a:t>
            </a:r>
            <a:r>
              <a:rPr lang="en-US" dirty="0"/>
              <a:t>Calculating the Perimeter (cont.)</a:t>
            </a:r>
            <a:endParaRPr lang="en-US" sz="3200" dirty="0">
              <a:solidFill>
                <a:schemeClr val="accent1"/>
              </a:solidFill>
            </a:endParaRPr>
          </a:p>
        </p:txBody>
      </p:sp>
      <p:sp>
        <p:nvSpPr>
          <p:cNvPr id="16387" name="Rectangle 3"/>
          <p:cNvSpPr>
            <a:spLocks noGrp="1"/>
          </p:cNvSpPr>
          <p:nvPr>
            <p:ph idx="1"/>
          </p:nvPr>
        </p:nvSpPr>
        <p:spPr>
          <a:prstGeom prst="rect">
            <a:avLst/>
          </a:prstGeom>
        </p:spPr>
        <p:txBody>
          <a:bodyPr/>
          <a:lstStyle/>
          <a:p>
            <a:pPr>
              <a:lnSpc>
                <a:spcPct val="150000"/>
              </a:lnSpc>
            </a:pPr>
            <a:r>
              <a:rPr lang="en-US" dirty="0"/>
              <a:t>Length of semicircle </a:t>
            </a:r>
          </a:p>
          <a:p>
            <a:pPr>
              <a:lnSpc>
                <a:spcPct val="150000"/>
              </a:lnSpc>
            </a:pPr>
            <a:r>
              <a:rPr lang="en-US" i="0" dirty="0">
                <a:solidFill>
                  <a:schemeClr val="tx1"/>
                </a:solidFill>
              </a:rPr>
              <a:t>Diameter  </a:t>
            </a:r>
          </a:p>
          <a:p>
            <a:r>
              <a:rPr lang="it-IT" dirty="0"/>
              <a:t>Perimeter = semicircle + diameter </a:t>
            </a:r>
          </a:p>
          <a:p>
            <a:pPr>
              <a:tabLst>
                <a:tab pos="1484313" algn="l"/>
              </a:tabLst>
            </a:pPr>
            <a:r>
              <a:rPr lang="it-IT" dirty="0"/>
              <a:t>	= </a:t>
            </a:r>
            <a:r>
              <a:rPr lang="it-IT" dirty="0">
                <a:solidFill>
                  <a:srgbClr val="00007E"/>
                </a:solidFill>
              </a:rPr>
              <a:t>12.56 cm + 8 cm </a:t>
            </a:r>
            <a:r>
              <a:rPr lang="it-IT" dirty="0"/>
              <a:t>= </a:t>
            </a:r>
            <a:r>
              <a:rPr lang="it-IT" dirty="0">
                <a:solidFill>
                  <a:srgbClr val="FF00FF"/>
                </a:solidFill>
              </a:rPr>
              <a:t>20.56 cm</a:t>
            </a:r>
          </a:p>
          <a:p>
            <a:r>
              <a:rPr lang="en-US" dirty="0"/>
              <a:t>The perimeter is </a:t>
            </a:r>
            <a:r>
              <a:rPr lang="en-US" dirty="0">
                <a:solidFill>
                  <a:srgbClr val="FF0000"/>
                </a:solidFill>
              </a:rPr>
              <a:t>20.56 </a:t>
            </a:r>
            <a:r>
              <a:rPr lang="en-US" dirty="0">
                <a:solidFill>
                  <a:schemeClr val="tx1"/>
                </a:solidFill>
              </a:rPr>
              <a:t>cm.</a:t>
            </a:r>
            <a:endParaRPr lang="en-US" i="0" dirty="0">
              <a:solidFill>
                <a:schemeClr val="tx1"/>
              </a:solidFill>
            </a:endParaRPr>
          </a:p>
        </p:txBody>
      </p:sp>
      <p:graphicFrame>
        <p:nvGraphicFramePr>
          <p:cNvPr id="16388" name="Object 4"/>
          <p:cNvGraphicFramePr>
            <a:graphicFrameLocks noChangeAspect="1"/>
          </p:cNvGraphicFramePr>
          <p:nvPr/>
        </p:nvGraphicFramePr>
        <p:xfrm>
          <a:off x="3465513" y="1287463"/>
          <a:ext cx="4787900" cy="838200"/>
        </p:xfrm>
        <a:graphic>
          <a:graphicData uri="http://schemas.openxmlformats.org/presentationml/2006/ole">
            <mc:AlternateContent xmlns:mc="http://schemas.openxmlformats.org/markup-compatibility/2006">
              <mc:Choice xmlns:v="urn:schemas-microsoft-com:vml" Requires="v">
                <p:oleObj spid="_x0000_s46084" name="Equation" r:id="rId4" imgW="4787640" imgH="838080" progId="Equation.DSMT4">
                  <p:embed/>
                </p:oleObj>
              </mc:Choice>
              <mc:Fallback>
                <p:oleObj name="Equation" r:id="rId4" imgW="4787640" imgH="838080" progId="Equation.DSMT4">
                  <p:embed/>
                  <p:pic>
                    <p:nvPicPr>
                      <p:cNvPr id="16388" name="Object 4"/>
                      <p:cNvPicPr>
                        <a:picLocks noChangeAspect="1" noChangeArrowheads="1"/>
                      </p:cNvPicPr>
                      <p:nvPr/>
                    </p:nvPicPr>
                    <p:blipFill>
                      <a:blip r:embed="rId5"/>
                      <a:srcRect/>
                      <a:stretch>
                        <a:fillRect/>
                      </a:stretch>
                    </p:blipFill>
                    <p:spPr bwMode="auto">
                      <a:xfrm>
                        <a:off x="3465513" y="1287463"/>
                        <a:ext cx="478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1998677" y="2294389"/>
          <a:ext cx="2997200" cy="381000"/>
        </p:xfrm>
        <a:graphic>
          <a:graphicData uri="http://schemas.openxmlformats.org/presentationml/2006/ole">
            <mc:AlternateContent xmlns:mc="http://schemas.openxmlformats.org/markup-compatibility/2006">
              <mc:Choice xmlns:v="urn:schemas-microsoft-com:vml" Requires="v">
                <p:oleObj spid="_x0000_s46085" name="Equation" r:id="rId6" imgW="2997000" imgH="380880" progId="Equation.DSMT4">
                  <p:embed/>
                </p:oleObj>
              </mc:Choice>
              <mc:Fallback>
                <p:oleObj name="Equation" r:id="rId6" imgW="2997000" imgH="380880" progId="Equation.DSMT4">
                  <p:embed/>
                  <p:pic>
                    <p:nvPicPr>
                      <p:cNvPr id="717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8677" y="2294389"/>
                        <a:ext cx="299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16: </a:t>
            </a:r>
            <a:r>
              <a:rPr lang="en-US" dirty="0"/>
              <a:t>Calculating the Area of a Washer</a:t>
            </a:r>
            <a:endParaRPr lang="en-US" sz="3200" dirty="0">
              <a:solidFill>
                <a:schemeClr val="accent1"/>
              </a:solidFill>
            </a:endParaRPr>
          </a:p>
        </p:txBody>
      </p:sp>
      <p:sp>
        <p:nvSpPr>
          <p:cNvPr id="17411"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Calculate the area of the washer (shaded portion) with dimensions as shown in the figure.</a:t>
            </a:r>
            <a:r>
              <a:rPr lang="en-US" dirty="0">
                <a:solidFill>
                  <a:schemeClr val="tx1"/>
                </a:solidFill>
              </a:rPr>
              <a:t> </a:t>
            </a:r>
          </a:p>
          <a:p>
            <a:r>
              <a:rPr lang="en-US" b="1" dirty="0">
                <a:solidFill>
                  <a:schemeClr val="tx1"/>
                </a:solidFill>
              </a:rPr>
              <a:t>Solution</a:t>
            </a:r>
          </a:p>
          <a:p>
            <a:r>
              <a:rPr lang="en-US" dirty="0">
                <a:solidFill>
                  <a:schemeClr val="tx1"/>
                </a:solidFill>
              </a:rPr>
              <a:t>Subtract the area of the inside </a:t>
            </a:r>
            <a:br>
              <a:rPr lang="en-US" dirty="0">
                <a:solidFill>
                  <a:schemeClr val="tx1"/>
                </a:solidFill>
              </a:rPr>
            </a:br>
            <a:r>
              <a:rPr lang="en-US" dirty="0">
                <a:solidFill>
                  <a:schemeClr val="tx1"/>
                </a:solidFill>
              </a:rPr>
              <a:t>(smaller) circle from the area of </a:t>
            </a:r>
            <a:br>
              <a:rPr lang="en-US" dirty="0">
                <a:solidFill>
                  <a:schemeClr val="tx1"/>
                </a:solidFill>
              </a:rPr>
            </a:br>
            <a:r>
              <a:rPr lang="en-US" dirty="0">
                <a:solidFill>
                  <a:schemeClr val="tx1"/>
                </a:solidFill>
              </a:rPr>
              <a:t>the outside (larger) circle. </a:t>
            </a:r>
          </a:p>
          <a:p>
            <a:pPr>
              <a:buFont typeface="Courier New" pitchFamily="49" charset="0"/>
              <a:buNone/>
            </a:pPr>
            <a:endParaRPr lang="en-US" dirty="0">
              <a:solidFill>
                <a:schemeClr val="tx1"/>
              </a:solidFill>
            </a:endParaRPr>
          </a:p>
        </p:txBody>
      </p:sp>
      <p:pic>
        <p:nvPicPr>
          <p:cNvPr id="204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15000" y="1905000"/>
            <a:ext cx="2943225" cy="2514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dirty="0">
                <a:solidFill>
                  <a:schemeClr val="accent1"/>
                </a:solidFill>
              </a:rPr>
              <a:t>Example 16: </a:t>
            </a:r>
            <a:r>
              <a:rPr lang="en-US" dirty="0"/>
              <a:t>Calculating the Area of a Washer </a:t>
            </a:r>
            <a:r>
              <a:rPr lang="en-US" sz="3200" dirty="0">
                <a:solidFill>
                  <a:schemeClr val="accent1"/>
                </a:solidFill>
              </a:rPr>
              <a:t>(cont.)</a:t>
            </a:r>
          </a:p>
        </p:txBody>
      </p:sp>
      <p:graphicFrame>
        <p:nvGraphicFramePr>
          <p:cNvPr id="8195" name="Object 3"/>
          <p:cNvGraphicFramePr>
            <a:graphicFrameLocks noChangeAspect="1"/>
          </p:cNvGraphicFramePr>
          <p:nvPr/>
        </p:nvGraphicFramePr>
        <p:xfrm>
          <a:off x="596900" y="1428750"/>
          <a:ext cx="2984500" cy="393700"/>
        </p:xfrm>
        <a:graphic>
          <a:graphicData uri="http://schemas.openxmlformats.org/presentationml/2006/ole">
            <mc:AlternateContent xmlns:mc="http://schemas.openxmlformats.org/markup-compatibility/2006">
              <mc:Choice xmlns:v="urn:schemas-microsoft-com:vml" Requires="v">
                <p:oleObj spid="_x0000_s47120" name="Equation" r:id="rId4" imgW="2984400" imgH="393480" progId="Equation.DSMT4">
                  <p:embed/>
                </p:oleObj>
              </mc:Choice>
              <mc:Fallback>
                <p:oleObj name="Equation" r:id="rId4" imgW="2984400" imgH="393480" progId="Equation.DSMT4">
                  <p:embed/>
                  <p:pic>
                    <p:nvPicPr>
                      <p:cNvPr id="8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428750"/>
                        <a:ext cx="2984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4876800" y="1422400"/>
          <a:ext cx="3187700" cy="393700"/>
        </p:xfrm>
        <a:graphic>
          <a:graphicData uri="http://schemas.openxmlformats.org/presentationml/2006/ole">
            <mc:AlternateContent xmlns:mc="http://schemas.openxmlformats.org/markup-compatibility/2006">
              <mc:Choice xmlns:v="urn:schemas-microsoft-com:vml" Requires="v">
                <p:oleObj spid="_x0000_s47121" name="Equation" r:id="rId6" imgW="3187440" imgH="393480" progId="Equation.DSMT4">
                  <p:embed/>
                </p:oleObj>
              </mc:Choice>
              <mc:Fallback>
                <p:oleObj name="Equation" r:id="rId6" imgW="3187440" imgH="393480" progId="Equation.DSMT4">
                  <p:embed/>
                  <p:pic>
                    <p:nvPicPr>
                      <p:cNvPr id="819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422400"/>
                        <a:ext cx="318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630238" y="1828800"/>
          <a:ext cx="1079500" cy="381000"/>
        </p:xfrm>
        <a:graphic>
          <a:graphicData uri="http://schemas.openxmlformats.org/presentationml/2006/ole">
            <mc:AlternateContent xmlns:mc="http://schemas.openxmlformats.org/markup-compatibility/2006">
              <mc:Choice xmlns:v="urn:schemas-microsoft-com:vml" Requires="v">
                <p:oleObj spid="_x0000_s47122" name="Equation" r:id="rId8" imgW="1079280" imgH="380880" progId="Equation.DSMT4">
                  <p:embed/>
                </p:oleObj>
              </mc:Choice>
              <mc:Fallback>
                <p:oleObj name="Equation" r:id="rId8" imgW="1079280" imgH="380880" progId="Equation.DSMT4">
                  <p:embed/>
                  <p:pic>
                    <p:nvPicPr>
                      <p:cNvPr id="8197" name="Object 5"/>
                      <p:cNvPicPr>
                        <a:picLocks noChangeAspect="1" noChangeArrowheads="1"/>
                      </p:cNvPicPr>
                      <p:nvPr/>
                    </p:nvPicPr>
                    <p:blipFill>
                      <a:blip r:embed="rId9"/>
                      <a:srcRect/>
                      <a:stretch>
                        <a:fillRect/>
                      </a:stretch>
                    </p:blipFill>
                    <p:spPr bwMode="auto">
                      <a:xfrm>
                        <a:off x="630238" y="1828800"/>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4845050" y="1828800"/>
          <a:ext cx="1079500" cy="381000"/>
        </p:xfrm>
        <a:graphic>
          <a:graphicData uri="http://schemas.openxmlformats.org/presentationml/2006/ole">
            <mc:AlternateContent xmlns:mc="http://schemas.openxmlformats.org/markup-compatibility/2006">
              <mc:Choice xmlns:v="urn:schemas-microsoft-com:vml" Requires="v">
                <p:oleObj spid="_x0000_s47123" name="Equation" r:id="rId10" imgW="1079280" imgH="380880" progId="Equation.DSMT4">
                  <p:embed/>
                </p:oleObj>
              </mc:Choice>
              <mc:Fallback>
                <p:oleObj name="Equation" r:id="rId10" imgW="1079280" imgH="380880" progId="Equation.DSMT4">
                  <p:embed/>
                  <p:pic>
                    <p:nvPicPr>
                      <p:cNvPr id="8198" name="Object 6"/>
                      <p:cNvPicPr>
                        <a:picLocks noChangeAspect="1" noChangeArrowheads="1"/>
                      </p:cNvPicPr>
                      <p:nvPr/>
                    </p:nvPicPr>
                    <p:blipFill>
                      <a:blip r:embed="rId11"/>
                      <a:srcRect/>
                      <a:stretch>
                        <a:fillRect/>
                      </a:stretch>
                    </p:blipFill>
                    <p:spPr bwMode="auto">
                      <a:xfrm>
                        <a:off x="4845050" y="1828800"/>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647700" y="2286000"/>
          <a:ext cx="2400300" cy="469900"/>
        </p:xfrm>
        <a:graphic>
          <a:graphicData uri="http://schemas.openxmlformats.org/presentationml/2006/ole">
            <mc:AlternateContent xmlns:mc="http://schemas.openxmlformats.org/markup-compatibility/2006">
              <mc:Choice xmlns:v="urn:schemas-microsoft-com:vml" Requires="v">
                <p:oleObj spid="_x0000_s47124" name="Equation" r:id="rId12" imgW="2400120" imgH="469800" progId="Equation.DSMT4">
                  <p:embed/>
                </p:oleObj>
              </mc:Choice>
              <mc:Fallback>
                <p:oleObj name="Equation" r:id="rId12" imgW="2400120" imgH="469800" progId="Equation.DSMT4">
                  <p:embed/>
                  <p:pic>
                    <p:nvPicPr>
                      <p:cNvPr id="819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 y="2286000"/>
                        <a:ext cx="240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4851400" y="2286000"/>
          <a:ext cx="2387600" cy="469900"/>
        </p:xfrm>
        <a:graphic>
          <a:graphicData uri="http://schemas.openxmlformats.org/presentationml/2006/ole">
            <mc:AlternateContent xmlns:mc="http://schemas.openxmlformats.org/markup-compatibility/2006">
              <mc:Choice xmlns:v="urn:schemas-microsoft-com:vml" Requires="v">
                <p:oleObj spid="_x0000_s47125" name="Equation" r:id="rId14" imgW="2387520" imgH="469800" progId="Equation.DSMT4">
                  <p:embed/>
                </p:oleObj>
              </mc:Choice>
              <mc:Fallback>
                <p:oleObj name="Equation" r:id="rId14" imgW="2387520" imgH="469800" progId="Equation.DSMT4">
                  <p:embed/>
                  <p:pic>
                    <p:nvPicPr>
                      <p:cNvPr id="820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1400" y="2286000"/>
                        <a:ext cx="238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953854" y="2895600"/>
          <a:ext cx="2108200" cy="469900"/>
        </p:xfrm>
        <a:graphic>
          <a:graphicData uri="http://schemas.openxmlformats.org/presentationml/2006/ole">
            <mc:AlternateContent xmlns:mc="http://schemas.openxmlformats.org/markup-compatibility/2006">
              <mc:Choice xmlns:v="urn:schemas-microsoft-com:vml" Requires="v">
                <p:oleObj spid="_x0000_s47126" name="Equation" r:id="rId16" imgW="2108160" imgH="469800" progId="Equation.DSMT4">
                  <p:embed/>
                </p:oleObj>
              </mc:Choice>
              <mc:Fallback>
                <p:oleObj name="Equation" r:id="rId16" imgW="2108160" imgH="469800" progId="Equation.DSMT4">
                  <p:embed/>
                  <p:pic>
                    <p:nvPicPr>
                      <p:cNvPr id="8201"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3854" y="2895600"/>
                        <a:ext cx="210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5147811" y="2895600"/>
          <a:ext cx="1955800" cy="469900"/>
        </p:xfrm>
        <a:graphic>
          <a:graphicData uri="http://schemas.openxmlformats.org/presentationml/2006/ole">
            <mc:AlternateContent xmlns:mc="http://schemas.openxmlformats.org/markup-compatibility/2006">
              <mc:Choice xmlns:v="urn:schemas-microsoft-com:vml" Requires="v">
                <p:oleObj spid="_x0000_s47127" name="Equation" r:id="rId18" imgW="1955520" imgH="469800" progId="Equation.DSMT4">
                  <p:embed/>
                </p:oleObj>
              </mc:Choice>
              <mc:Fallback>
                <p:oleObj name="Equation" r:id="rId18" imgW="1955520" imgH="469800" progId="Equation.DSMT4">
                  <p:embed/>
                  <p:pic>
                    <p:nvPicPr>
                      <p:cNvPr id="8202"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7811" y="2895600"/>
                        <a:ext cx="195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975409" y="3429000"/>
          <a:ext cx="1866900" cy="381000"/>
        </p:xfrm>
        <a:graphic>
          <a:graphicData uri="http://schemas.openxmlformats.org/presentationml/2006/ole">
            <mc:AlternateContent xmlns:mc="http://schemas.openxmlformats.org/markup-compatibility/2006">
              <mc:Choice xmlns:v="urn:schemas-microsoft-com:vml" Requires="v">
                <p:oleObj spid="_x0000_s47128" name="Equation" r:id="rId20" imgW="1866900" imgH="381000" progId="Equation.DSMT4">
                  <p:embed/>
                </p:oleObj>
              </mc:Choice>
              <mc:Fallback>
                <p:oleObj name="Equation" r:id="rId20" imgW="1866900" imgH="381000" progId="Equation.DSMT4">
                  <p:embed/>
                  <p:pic>
                    <p:nvPicPr>
                      <p:cNvPr id="8203"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5409" y="3429000"/>
                        <a:ext cx="186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5164123" y="3429000"/>
          <a:ext cx="1854200" cy="381000"/>
        </p:xfrm>
        <a:graphic>
          <a:graphicData uri="http://schemas.openxmlformats.org/presentationml/2006/ole">
            <mc:AlternateContent xmlns:mc="http://schemas.openxmlformats.org/markup-compatibility/2006">
              <mc:Choice xmlns:v="urn:schemas-microsoft-com:vml" Requires="v">
                <p:oleObj spid="_x0000_s47129" name="Equation" r:id="rId22" imgW="1854200" imgH="381000" progId="Equation.DSMT4">
                  <p:embed/>
                </p:oleObj>
              </mc:Choice>
              <mc:Fallback>
                <p:oleObj name="Equation" r:id="rId22" imgW="1854200" imgH="381000" progId="Equation.DSMT4">
                  <p:embed/>
                  <p:pic>
                    <p:nvPicPr>
                      <p:cNvPr id="8204"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64123" y="3429000"/>
                        <a:ext cx="185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6" name="Object 14"/>
          <p:cNvGraphicFramePr>
            <a:graphicFrameLocks noChangeAspect="1"/>
          </p:cNvGraphicFramePr>
          <p:nvPr/>
        </p:nvGraphicFramePr>
        <p:xfrm>
          <a:off x="584200" y="4184650"/>
          <a:ext cx="2298700" cy="317500"/>
        </p:xfrm>
        <a:graphic>
          <a:graphicData uri="http://schemas.openxmlformats.org/presentationml/2006/ole">
            <mc:AlternateContent xmlns:mc="http://schemas.openxmlformats.org/markup-compatibility/2006">
              <mc:Choice xmlns:v="urn:schemas-microsoft-com:vml" Requires="v">
                <p:oleObj spid="_x0000_s47130" name="Equation" r:id="rId24" imgW="2298600" imgH="317160" progId="Equation.DSMT4">
                  <p:embed/>
                </p:oleObj>
              </mc:Choice>
              <mc:Fallback>
                <p:oleObj name="Equation" r:id="rId24" imgW="2298600" imgH="317160" progId="Equation.DSMT4">
                  <p:embed/>
                  <p:pic>
                    <p:nvPicPr>
                      <p:cNvPr id="8206" name="Object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200" y="4184650"/>
                        <a:ext cx="2298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5"/>
          <p:cNvGraphicFramePr>
            <a:graphicFrameLocks noChangeAspect="1"/>
          </p:cNvGraphicFramePr>
          <p:nvPr/>
        </p:nvGraphicFramePr>
        <p:xfrm>
          <a:off x="990600" y="4572000"/>
          <a:ext cx="1612900" cy="393700"/>
        </p:xfrm>
        <a:graphic>
          <a:graphicData uri="http://schemas.openxmlformats.org/presentationml/2006/ole">
            <mc:AlternateContent xmlns:mc="http://schemas.openxmlformats.org/markup-compatibility/2006">
              <mc:Choice xmlns:v="urn:schemas-microsoft-com:vml" Requires="v">
                <p:oleObj spid="_x0000_s47131" name="Equation" r:id="rId26" imgW="1612900" imgH="393700" progId="Equation.DSMT4">
                  <p:embed/>
                </p:oleObj>
              </mc:Choice>
              <mc:Fallback>
                <p:oleObj name="Equation" r:id="rId26" imgW="1612900" imgH="393700" progId="Equation.DSMT4">
                  <p:embed/>
                  <p:pic>
                    <p:nvPicPr>
                      <p:cNvPr id="8207" name="Object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4572000"/>
                        <a:ext cx="1612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8" name="Object 16"/>
          <p:cNvGraphicFramePr>
            <a:graphicFrameLocks noChangeAspect="1"/>
          </p:cNvGraphicFramePr>
          <p:nvPr/>
        </p:nvGraphicFramePr>
        <p:xfrm>
          <a:off x="812800" y="5105400"/>
          <a:ext cx="1854200" cy="419100"/>
        </p:xfrm>
        <a:graphic>
          <a:graphicData uri="http://schemas.openxmlformats.org/presentationml/2006/ole">
            <mc:AlternateContent xmlns:mc="http://schemas.openxmlformats.org/markup-compatibility/2006">
              <mc:Choice xmlns:v="urn:schemas-microsoft-com:vml" Requires="v">
                <p:oleObj spid="_x0000_s47132" name="Equation" r:id="rId28" imgW="1854000" imgH="419040" progId="Equation.DSMT4">
                  <p:embed/>
                </p:oleObj>
              </mc:Choice>
              <mc:Fallback>
                <p:oleObj name="Equation" r:id="rId28" imgW="1854000" imgH="419040" progId="Equation.DSMT4">
                  <p:embed/>
                  <p:pic>
                    <p:nvPicPr>
                      <p:cNvPr id="8208" name="Object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2800" y="5105400"/>
                        <a:ext cx="1854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9" name="Object 17"/>
          <p:cNvGraphicFramePr>
            <a:graphicFrameLocks noChangeAspect="1"/>
          </p:cNvGraphicFramePr>
          <p:nvPr/>
        </p:nvGraphicFramePr>
        <p:xfrm>
          <a:off x="977900" y="5562600"/>
          <a:ext cx="1625600" cy="393700"/>
        </p:xfrm>
        <a:graphic>
          <a:graphicData uri="http://schemas.openxmlformats.org/presentationml/2006/ole">
            <mc:AlternateContent xmlns:mc="http://schemas.openxmlformats.org/markup-compatibility/2006">
              <mc:Choice xmlns:v="urn:schemas-microsoft-com:vml" Requires="v">
                <p:oleObj spid="_x0000_s47133" name="Equation" r:id="rId30" imgW="1625600" imgH="393700" progId="Equation.DSMT4">
                  <p:embed/>
                </p:oleObj>
              </mc:Choice>
              <mc:Fallback>
                <p:oleObj name="Equation" r:id="rId30" imgW="1625600" imgH="393700" progId="Equation.DSMT4">
                  <p:embed/>
                  <p:pic>
                    <p:nvPicPr>
                      <p:cNvPr id="8209" name="Object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7900" y="5562600"/>
                        <a:ext cx="1625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9"/>
          <p:cNvSpPr/>
          <p:nvPr/>
        </p:nvSpPr>
        <p:spPr>
          <a:xfrm>
            <a:off x="3276600" y="5420380"/>
            <a:ext cx="5675785" cy="523220"/>
          </a:xfrm>
          <a:prstGeom prst="rect">
            <a:avLst/>
          </a:prstGeom>
        </p:spPr>
        <p:txBody>
          <a:bodyPr wrap="none">
            <a:spAutoFit/>
          </a:bodyPr>
          <a:lstStyle/>
          <a:p>
            <a:r>
              <a:rPr lang="en-US" sz="2800" dirty="0"/>
              <a:t>The area of the washer is </a:t>
            </a:r>
            <a:r>
              <a:rPr lang="en-US" sz="2800" dirty="0">
                <a:solidFill>
                  <a:srgbClr val="FF0000"/>
                </a:solidFill>
              </a:rPr>
              <a:t>65.94</a:t>
            </a:r>
            <a:r>
              <a:rPr lang="en-US" sz="2800" dirty="0"/>
              <a:t> mm</a:t>
            </a:r>
            <a:r>
              <a:rPr lang="en-US" sz="2800" baseline="30000" dirty="0"/>
              <a:t>2</a:t>
            </a:r>
            <a:r>
              <a:rPr lang="en-US" sz="2800" dirty="0"/>
              <a:t>.</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17: </a:t>
            </a:r>
            <a:r>
              <a:rPr lang="en-US" dirty="0"/>
              <a:t>Calculating Perimeter and Area</a:t>
            </a:r>
            <a:endParaRPr lang="en-US" sz="3200" dirty="0">
              <a:solidFill>
                <a:schemeClr val="accent1"/>
              </a:solidFill>
            </a:endParaRPr>
          </a:p>
        </p:txBody>
      </p:sp>
      <p:sp>
        <p:nvSpPr>
          <p:cNvPr id="20483" name="Rectangle 3"/>
          <p:cNvSpPr>
            <a:spLocks noGrp="1"/>
          </p:cNvSpPr>
          <p:nvPr>
            <p:ph idx="1"/>
          </p:nvPr>
        </p:nvSpPr>
        <p:spPr>
          <a:prstGeom prst="rect">
            <a:avLst/>
          </a:prstGeom>
        </p:spPr>
        <p:txBody>
          <a:bodyPr/>
          <a:lstStyle/>
          <a:p>
            <a:r>
              <a:rPr lang="en-US" i="0" dirty="0">
                <a:solidFill>
                  <a:schemeClr val="tx1"/>
                </a:solidFill>
              </a:rPr>
              <a:t>Calculate </a:t>
            </a:r>
            <a:r>
              <a:rPr lang="en-US" b="1" i="0" dirty="0">
                <a:solidFill>
                  <a:schemeClr val="tx1"/>
                </a:solidFill>
              </a:rPr>
              <a:t>a. </a:t>
            </a:r>
            <a:r>
              <a:rPr lang="en-US" i="0" dirty="0">
                <a:solidFill>
                  <a:schemeClr val="tx1"/>
                </a:solidFill>
              </a:rPr>
              <a:t>the perimeter and </a:t>
            </a:r>
            <a:r>
              <a:rPr lang="en-US" b="1" i="0" dirty="0">
                <a:solidFill>
                  <a:schemeClr val="tx1"/>
                </a:solidFill>
              </a:rPr>
              <a:t>b. </a:t>
            </a:r>
            <a:r>
              <a:rPr lang="en-US" i="0" dirty="0">
                <a:solidFill>
                  <a:schemeClr val="tx1"/>
                </a:solidFill>
              </a:rPr>
              <a:t>the area of the figure shown here with a square base and a semicircle </a:t>
            </a:r>
            <a:r>
              <a:rPr lang="en-US" dirty="0"/>
              <a:t>attached to the top. The rectangle has a length of </a:t>
            </a:r>
            <a:r>
              <a:rPr lang="en-US" dirty="0">
                <a:solidFill>
                  <a:srgbClr val="0000FF"/>
                </a:solidFill>
              </a:rPr>
              <a:t>16 m</a:t>
            </a:r>
            <a:r>
              <a:rPr lang="en-US" dirty="0"/>
              <a:t> and a width of </a:t>
            </a:r>
            <a:r>
              <a:rPr lang="en-US" dirty="0">
                <a:solidFill>
                  <a:srgbClr val="0000FF"/>
                </a:solidFill>
              </a:rPr>
              <a:t>6 m</a:t>
            </a:r>
            <a:r>
              <a:rPr lang="en-US" dirty="0"/>
              <a:t>.</a:t>
            </a:r>
            <a:endParaRPr lang="en-US" dirty="0">
              <a:solidFill>
                <a:schemeClr val="tx1"/>
              </a:solidFill>
            </a:endParaRPr>
          </a:p>
        </p:txBody>
      </p:sp>
      <p:pic>
        <p:nvPicPr>
          <p:cNvPr id="2252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48025" y="3276600"/>
            <a:ext cx="2647950" cy="2371725"/>
          </a:xfrm>
          <a:prstGeom prst="rect">
            <a:avLst/>
          </a:prstGeom>
          <a:noFill/>
          <a:ln w="9525">
            <a:noFill/>
            <a:miter lim="800000"/>
            <a:headEnd/>
            <a:tailEnd/>
          </a:ln>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17:  Finding the Perimeter </a:t>
            </a:r>
            <a:br>
              <a:rPr lang="en-US" sz="3200" dirty="0">
                <a:solidFill>
                  <a:schemeClr val="accent1"/>
                </a:solidFill>
              </a:rPr>
            </a:br>
            <a:r>
              <a:rPr lang="en-US" sz="3200" dirty="0">
                <a:solidFill>
                  <a:schemeClr val="accent1"/>
                </a:solidFill>
              </a:rPr>
              <a:t>and Area (cont.)</a:t>
            </a:r>
          </a:p>
        </p:txBody>
      </p:sp>
      <p:sp>
        <p:nvSpPr>
          <p:cNvPr id="21507" name="Rectangle 3"/>
          <p:cNvSpPr>
            <a:spLocks noGrp="1"/>
          </p:cNvSpPr>
          <p:nvPr>
            <p:ph idx="1"/>
          </p:nvPr>
        </p:nvSpPr>
        <p:spPr>
          <a:xfrm>
            <a:off x="457200" y="1280160"/>
            <a:ext cx="8229600" cy="4835170"/>
          </a:xfrm>
          <a:prstGeom prst="rect">
            <a:avLst/>
          </a:prstGeom>
        </p:spPr>
        <p:txBody>
          <a:bodyPr>
            <a:spAutoFit/>
          </a:bodyPr>
          <a:lstStyle/>
          <a:p>
            <a:pPr marL="533400" indent="-533400">
              <a:buFont typeface="Courier New" pitchFamily="49" charset="0"/>
              <a:buNone/>
            </a:pPr>
            <a:r>
              <a:rPr lang="en-US" b="1" i="0" dirty="0">
                <a:solidFill>
                  <a:schemeClr val="tx1"/>
                </a:solidFill>
              </a:rPr>
              <a:t>Solution</a:t>
            </a:r>
          </a:p>
          <a:p>
            <a:pPr marL="514350" indent="-514350">
              <a:buFont typeface="+mj-lt"/>
              <a:buAutoNum type="alphaLcPeriod"/>
            </a:pPr>
            <a:r>
              <a:rPr lang="en-US" dirty="0"/>
              <a:t>The perimeter of the figure is the sum of the lengths of three sides of the rectangle and the length of the semicircle. (</a:t>
            </a:r>
            <a:r>
              <a:rPr lang="en-US" b="1" dirty="0"/>
              <a:t>Note: </a:t>
            </a:r>
            <a:r>
              <a:rPr lang="en-US" dirty="0"/>
              <a:t>The diameter of the semicircle is </a:t>
            </a:r>
            <a:r>
              <a:rPr lang="en-US" dirty="0">
                <a:solidFill>
                  <a:srgbClr val="0000FF"/>
                </a:solidFill>
              </a:rPr>
              <a:t>16 m</a:t>
            </a:r>
            <a:r>
              <a:rPr lang="en-US" dirty="0"/>
              <a:t>.)</a:t>
            </a:r>
          </a:p>
          <a:p>
            <a:pPr>
              <a:tabLst>
                <a:tab pos="461963" algn="l"/>
              </a:tabLst>
            </a:pPr>
            <a:r>
              <a:rPr lang="en-US" dirty="0"/>
              <a:t>	Sum of the lengths of three sides of the rectangle</a:t>
            </a:r>
          </a:p>
          <a:p>
            <a:r>
              <a:rPr lang="en-US" dirty="0"/>
              <a:t>	 = </a:t>
            </a:r>
            <a:r>
              <a:rPr lang="en-US" dirty="0">
                <a:solidFill>
                  <a:srgbClr val="00007E"/>
                </a:solidFill>
              </a:rPr>
              <a:t>6 m + 16 m + 6 m = 28 m</a:t>
            </a:r>
            <a:endParaRPr lang="en-US" i="0" dirty="0">
              <a:solidFill>
                <a:srgbClr val="00007E"/>
              </a:solidFill>
            </a:endParaRPr>
          </a:p>
          <a:p>
            <a:pPr marL="533400" indent="-533400">
              <a:lnSpc>
                <a:spcPct val="160000"/>
              </a:lnSpc>
              <a:buFont typeface="Courier New" pitchFamily="49" charset="0"/>
              <a:buNone/>
            </a:pPr>
            <a:r>
              <a:rPr lang="en-US" i="0" dirty="0">
                <a:solidFill>
                  <a:schemeClr val="tx1"/>
                </a:solidFill>
              </a:rPr>
              <a:t>Length of semicircle </a:t>
            </a:r>
            <a:r>
              <a:rPr lang="en-US" i="0" dirty="0">
                <a:solidFill>
                  <a:srgbClr val="000066"/>
                </a:solidFill>
              </a:rPr>
              <a:t>= </a:t>
            </a:r>
          </a:p>
          <a:p>
            <a:pPr marL="533400" indent="-533400">
              <a:lnSpc>
                <a:spcPct val="125000"/>
              </a:lnSpc>
              <a:spcBef>
                <a:spcPts val="1200"/>
              </a:spcBef>
              <a:buFont typeface="Courier New" pitchFamily="49" charset="0"/>
              <a:buNone/>
            </a:pPr>
            <a:r>
              <a:rPr lang="en-US" i="0" dirty="0">
                <a:solidFill>
                  <a:schemeClr val="tx1"/>
                </a:solidFill>
              </a:rPr>
              <a:t>Perimeter of the figure </a:t>
            </a:r>
            <a:r>
              <a:rPr lang="en-US" i="0" dirty="0">
                <a:solidFill>
                  <a:srgbClr val="000099"/>
                </a:solidFill>
              </a:rPr>
              <a:t>= 28 m + </a:t>
            </a:r>
            <a:r>
              <a:rPr lang="en-US" i="0" dirty="0">
                <a:solidFill>
                  <a:srgbClr val="00007E"/>
                </a:solidFill>
              </a:rPr>
              <a:t>25.12 m = </a:t>
            </a:r>
            <a:r>
              <a:rPr lang="en-US" i="0" dirty="0">
                <a:solidFill>
                  <a:srgbClr val="FF0000"/>
                </a:solidFill>
              </a:rPr>
              <a:t>53.12 m</a:t>
            </a:r>
            <a:endParaRPr lang="en-US" dirty="0">
              <a:solidFill>
                <a:srgbClr val="FF0000"/>
              </a:solidFill>
            </a:endParaRPr>
          </a:p>
        </p:txBody>
      </p:sp>
      <p:graphicFrame>
        <p:nvGraphicFramePr>
          <p:cNvPr id="21508" name="Object 4"/>
          <p:cNvGraphicFramePr>
            <a:graphicFrameLocks noChangeAspect="1"/>
          </p:cNvGraphicFramePr>
          <p:nvPr/>
        </p:nvGraphicFramePr>
        <p:xfrm>
          <a:off x="3744410" y="4614360"/>
          <a:ext cx="5230812" cy="838200"/>
        </p:xfrm>
        <a:graphic>
          <a:graphicData uri="http://schemas.openxmlformats.org/presentationml/2006/ole">
            <mc:AlternateContent xmlns:mc="http://schemas.openxmlformats.org/markup-compatibility/2006">
              <mc:Choice xmlns:v="urn:schemas-microsoft-com:vml" Requires="v">
                <p:oleObj spid="_x0000_s48131" name="Equation" r:id="rId4" imgW="5244840" imgH="838080" progId="Equation.DSMT4">
                  <p:embed/>
                </p:oleObj>
              </mc:Choice>
              <mc:Fallback>
                <p:oleObj name="Equation" r:id="rId4" imgW="5244840" imgH="838080" progId="Equation.DSMT4">
                  <p:embed/>
                  <p:pic>
                    <p:nvPicPr>
                      <p:cNvPr id="21508" name="Object 4"/>
                      <p:cNvPicPr>
                        <a:picLocks noChangeAspect="1" noChangeArrowheads="1"/>
                      </p:cNvPicPr>
                      <p:nvPr/>
                    </p:nvPicPr>
                    <p:blipFill>
                      <a:blip r:embed="rId5"/>
                      <a:srcRect/>
                      <a:stretch>
                        <a:fillRect/>
                      </a:stretch>
                    </p:blipFill>
                    <p:spPr bwMode="auto">
                      <a:xfrm>
                        <a:off x="3744410" y="4614360"/>
                        <a:ext cx="52308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Example 17:  Finding the Perimeter </a:t>
            </a:r>
            <a:br>
              <a:rPr lang="en-US" sz="3200" dirty="0">
                <a:solidFill>
                  <a:schemeClr val="accent1"/>
                </a:solidFill>
              </a:rPr>
            </a:br>
            <a:r>
              <a:rPr lang="en-US" sz="3200" dirty="0">
                <a:solidFill>
                  <a:schemeClr val="accent1"/>
                </a:solidFill>
              </a:rPr>
              <a:t>and Area (cont.)</a:t>
            </a:r>
          </a:p>
        </p:txBody>
      </p:sp>
      <p:sp>
        <p:nvSpPr>
          <p:cNvPr id="22531" name="Rectangle 3"/>
          <p:cNvSpPr>
            <a:spLocks noGrp="1"/>
          </p:cNvSpPr>
          <p:nvPr>
            <p:ph idx="1"/>
          </p:nvPr>
        </p:nvSpPr>
        <p:spPr>
          <a:xfrm>
            <a:off x="457200" y="1280160"/>
            <a:ext cx="8229600" cy="4572000"/>
          </a:xfrm>
          <a:prstGeom prst="rect">
            <a:avLst/>
          </a:prstGeom>
        </p:spPr>
        <p:txBody>
          <a:bodyPr>
            <a:normAutofit/>
          </a:bodyPr>
          <a:lstStyle/>
          <a:p>
            <a:pPr marL="514350" indent="-514350">
              <a:buFont typeface="+mj-lt"/>
              <a:buAutoNum type="alphaLcPeriod" startAt="2"/>
              <a:tabLst>
                <a:tab pos="463550" algn="l"/>
              </a:tabLst>
            </a:pPr>
            <a:r>
              <a:rPr lang="en-US" i="0" dirty="0">
                <a:solidFill>
                  <a:schemeClr val="tx1"/>
                </a:solidFill>
              </a:rPr>
              <a:t>Calculate the area of the square then subtract the area of the semicircle. </a:t>
            </a:r>
          </a:p>
          <a:p>
            <a:pPr marL="461963">
              <a:buFont typeface="Courier New" pitchFamily="49" charset="0"/>
              <a:buNone/>
            </a:pPr>
            <a:r>
              <a:rPr lang="en-US" i="0" dirty="0">
                <a:solidFill>
                  <a:schemeClr val="tx1"/>
                </a:solidFill>
              </a:rPr>
              <a:t>Area of square </a:t>
            </a:r>
            <a:r>
              <a:rPr lang="en-US" i="0" dirty="0">
                <a:solidFill>
                  <a:srgbClr val="000066"/>
                </a:solidFill>
              </a:rPr>
              <a:t> </a:t>
            </a:r>
          </a:p>
          <a:p>
            <a:pPr marL="461963">
              <a:lnSpc>
                <a:spcPct val="135000"/>
              </a:lnSpc>
              <a:buFont typeface="Courier New" pitchFamily="49" charset="0"/>
              <a:buNone/>
            </a:pPr>
            <a:r>
              <a:rPr lang="en-US" i="0" dirty="0">
                <a:solidFill>
                  <a:schemeClr val="tx1"/>
                </a:solidFill>
              </a:rPr>
              <a:t>Area of semicircle  </a:t>
            </a:r>
          </a:p>
          <a:p>
            <a:pPr>
              <a:lnSpc>
                <a:spcPct val="140000"/>
              </a:lnSpc>
              <a:buFont typeface="Courier New" pitchFamily="49" charset="0"/>
              <a:buNone/>
            </a:pPr>
            <a:endParaRPr lang="en-US" i="0" dirty="0">
              <a:solidFill>
                <a:schemeClr val="tx1"/>
              </a:solidFill>
            </a:endParaRPr>
          </a:p>
          <a:p>
            <a:pPr>
              <a:lnSpc>
                <a:spcPct val="140000"/>
              </a:lnSpc>
              <a:buFont typeface="Courier New" pitchFamily="49" charset="0"/>
              <a:buNone/>
            </a:pPr>
            <a:endParaRPr lang="en-US" i="0" dirty="0">
              <a:solidFill>
                <a:schemeClr val="tx1"/>
              </a:solidFill>
            </a:endParaRPr>
          </a:p>
          <a:p>
            <a:pPr>
              <a:lnSpc>
                <a:spcPct val="140000"/>
              </a:lnSpc>
              <a:buFont typeface="Courier New" pitchFamily="49" charset="0"/>
              <a:buNone/>
            </a:pPr>
            <a:endParaRPr lang="en-US" sz="1500" dirty="0">
              <a:solidFill>
                <a:schemeClr val="tx1"/>
              </a:solidFill>
            </a:endParaRPr>
          </a:p>
        </p:txBody>
      </p:sp>
      <p:graphicFrame>
        <p:nvGraphicFramePr>
          <p:cNvPr id="22532" name="Object 4"/>
          <p:cNvGraphicFramePr>
            <a:graphicFrameLocks noChangeAspect="1"/>
          </p:cNvGraphicFramePr>
          <p:nvPr/>
        </p:nvGraphicFramePr>
        <p:xfrm>
          <a:off x="3200400" y="2270125"/>
          <a:ext cx="3378200" cy="393700"/>
        </p:xfrm>
        <a:graphic>
          <a:graphicData uri="http://schemas.openxmlformats.org/presentationml/2006/ole">
            <mc:AlternateContent xmlns:mc="http://schemas.openxmlformats.org/markup-compatibility/2006">
              <mc:Choice xmlns:v="urn:schemas-microsoft-com:vml" Requires="v">
                <p:oleObj spid="_x0000_s49159" name="Equation" r:id="rId4" imgW="3377880" imgH="393480" progId="Equation.DSMT4">
                  <p:embed/>
                </p:oleObj>
              </mc:Choice>
              <mc:Fallback>
                <p:oleObj name="Equation" r:id="rId4" imgW="3377880" imgH="393480" progId="Equation.DSMT4">
                  <p:embed/>
                  <p:pic>
                    <p:nvPicPr>
                      <p:cNvPr id="225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270125"/>
                        <a:ext cx="3378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1511300" y="3454400"/>
          <a:ext cx="1981200" cy="838200"/>
        </p:xfrm>
        <a:graphic>
          <a:graphicData uri="http://schemas.openxmlformats.org/presentationml/2006/ole">
            <mc:AlternateContent xmlns:mc="http://schemas.openxmlformats.org/markup-compatibility/2006">
              <mc:Choice xmlns:v="urn:schemas-microsoft-com:vml" Requires="v">
                <p:oleObj spid="_x0000_s49160" name="Equation" r:id="rId6" imgW="1981080" imgH="838080" progId="Equation.DSMT4">
                  <p:embed/>
                </p:oleObj>
              </mc:Choice>
              <mc:Fallback>
                <p:oleObj name="Equation" r:id="rId6" imgW="1981080" imgH="838080" progId="Equation.DSMT4">
                  <p:embed/>
                  <p:pic>
                    <p:nvPicPr>
                      <p:cNvPr id="11268" name="Object 4"/>
                      <p:cNvPicPr>
                        <a:picLocks noChangeAspect="1" noChangeArrowheads="1"/>
                      </p:cNvPicPr>
                      <p:nvPr/>
                    </p:nvPicPr>
                    <p:blipFill>
                      <a:blip r:embed="rId7"/>
                      <a:srcRect/>
                      <a:stretch>
                        <a:fillRect/>
                      </a:stretch>
                    </p:blipFill>
                    <p:spPr bwMode="auto">
                      <a:xfrm>
                        <a:off x="1511300" y="34544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2375848" y="4394200"/>
          <a:ext cx="2286000" cy="838200"/>
        </p:xfrm>
        <a:graphic>
          <a:graphicData uri="http://schemas.openxmlformats.org/presentationml/2006/ole">
            <mc:AlternateContent xmlns:mc="http://schemas.openxmlformats.org/markup-compatibility/2006">
              <mc:Choice xmlns:v="urn:schemas-microsoft-com:vml" Requires="v">
                <p:oleObj spid="_x0000_s49161" name="Equation" r:id="rId8" imgW="2286000" imgH="838080" progId="Equation.DSMT4">
                  <p:embed/>
                </p:oleObj>
              </mc:Choice>
              <mc:Fallback>
                <p:oleObj name="Equation" r:id="rId8" imgW="2286000" imgH="838080" progId="Equation.DSMT4">
                  <p:embed/>
                  <p:pic>
                    <p:nvPicPr>
                      <p:cNvPr id="1126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5848" y="43942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2401714" y="5334000"/>
          <a:ext cx="1752600" cy="381000"/>
        </p:xfrm>
        <a:graphic>
          <a:graphicData uri="http://schemas.openxmlformats.org/presentationml/2006/ole">
            <mc:AlternateContent xmlns:mc="http://schemas.openxmlformats.org/markup-compatibility/2006">
              <mc:Choice xmlns:v="urn:schemas-microsoft-com:vml" Requires="v">
                <p:oleObj spid="_x0000_s49162" name="Equation" r:id="rId10" imgW="1752480" imgH="380880" progId="Equation.DSMT4">
                  <p:embed/>
                </p:oleObj>
              </mc:Choice>
              <mc:Fallback>
                <p:oleObj name="Equation" r:id="rId10" imgW="1752480" imgH="380880" progId="Equation.DSMT4">
                  <p:embed/>
                  <p:pic>
                    <p:nvPicPr>
                      <p:cNvPr id="1127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1714" y="53340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4814248" y="4622800"/>
            <a:ext cx="3505200" cy="400110"/>
          </a:xfrm>
          <a:prstGeom prst="rect">
            <a:avLst/>
          </a:prstGeom>
        </p:spPr>
        <p:txBody>
          <a:bodyPr wrap="square">
            <a:spAutoFit/>
          </a:bodyPr>
          <a:lstStyle/>
          <a:p>
            <a:r>
              <a:rPr lang="en-US" sz="2000" dirty="0">
                <a:solidFill>
                  <a:srgbClr val="007E7E"/>
                </a:solidFill>
              </a:rPr>
              <a:t>In this case, </a:t>
            </a:r>
          </a:p>
        </p:txBody>
      </p:sp>
      <p:graphicFrame>
        <p:nvGraphicFramePr>
          <p:cNvPr id="11285" name="Object 21"/>
          <p:cNvGraphicFramePr>
            <a:graphicFrameLocks noChangeAspect="1"/>
          </p:cNvGraphicFramePr>
          <p:nvPr/>
        </p:nvGraphicFramePr>
        <p:xfrm>
          <a:off x="6141398" y="4508952"/>
          <a:ext cx="2514600" cy="622300"/>
        </p:xfrm>
        <a:graphic>
          <a:graphicData uri="http://schemas.openxmlformats.org/presentationml/2006/ole">
            <mc:AlternateContent xmlns:mc="http://schemas.openxmlformats.org/markup-compatibility/2006">
              <mc:Choice xmlns:v="urn:schemas-microsoft-com:vml" Requires="v">
                <p:oleObj spid="_x0000_s49163" name="Equation" r:id="rId12" imgW="2514600" imgH="622080" progId="Equation.DSMT4">
                  <p:embed/>
                </p:oleObj>
              </mc:Choice>
              <mc:Fallback>
                <p:oleObj name="Equation" r:id="rId12" imgW="2514600" imgH="622080" progId="Equation.DSMT4">
                  <p:embed/>
                  <p:pic>
                    <p:nvPicPr>
                      <p:cNvPr id="11285"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1398" y="4508952"/>
                        <a:ext cx="2514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Finding the Perimeter </a:t>
            </a:r>
            <a:br>
              <a:rPr lang="en-US" dirty="0">
                <a:solidFill>
                  <a:schemeClr val="accent1"/>
                </a:solidFill>
              </a:rPr>
            </a:br>
            <a:r>
              <a:rPr lang="en-US" dirty="0">
                <a:solidFill>
                  <a:schemeClr val="accent1"/>
                </a:solidFill>
              </a:rPr>
              <a:t>and Area (cont.)</a:t>
            </a:r>
            <a:endParaRPr lang="en-US" dirty="0"/>
          </a:p>
        </p:txBody>
      </p:sp>
      <p:sp>
        <p:nvSpPr>
          <p:cNvPr id="3" name="Content Placeholder 2"/>
          <p:cNvSpPr>
            <a:spLocks noGrp="1"/>
          </p:cNvSpPr>
          <p:nvPr>
            <p:ph idx="1"/>
          </p:nvPr>
        </p:nvSpPr>
        <p:spPr/>
        <p:txBody>
          <a:bodyPr/>
          <a:lstStyle/>
          <a:p>
            <a:r>
              <a:rPr lang="en-US" dirty="0">
                <a:solidFill>
                  <a:schemeClr val="tx1"/>
                </a:solidFill>
              </a:rPr>
              <a:t>Area of the figure </a:t>
            </a:r>
            <a:r>
              <a:rPr lang="en-US" dirty="0">
                <a:solidFill>
                  <a:srgbClr val="000099"/>
                </a:solidFill>
              </a:rPr>
              <a:t>= 96 m + </a:t>
            </a:r>
            <a:r>
              <a:rPr lang="en-US" dirty="0">
                <a:solidFill>
                  <a:srgbClr val="9900FF"/>
                </a:solidFill>
              </a:rPr>
              <a:t>100.48 m  </a:t>
            </a:r>
          </a:p>
          <a:p>
            <a:r>
              <a:rPr lang="en-US" dirty="0"/>
              <a:t>The perimeter of the figure is </a:t>
            </a:r>
            <a:r>
              <a:rPr lang="en-US" dirty="0">
                <a:solidFill>
                  <a:srgbClr val="FF0000"/>
                </a:solidFill>
              </a:rPr>
              <a:t>53.12 m </a:t>
            </a:r>
            <a:r>
              <a:rPr lang="en-US" dirty="0"/>
              <a:t>and the area of the figure is		      .</a:t>
            </a:r>
          </a:p>
        </p:txBody>
      </p:sp>
      <p:graphicFrame>
        <p:nvGraphicFramePr>
          <p:cNvPr id="27650" name="Object 2"/>
          <p:cNvGraphicFramePr>
            <a:graphicFrameLocks noChangeAspect="1"/>
          </p:cNvGraphicFramePr>
          <p:nvPr/>
        </p:nvGraphicFramePr>
        <p:xfrm>
          <a:off x="2302778" y="2277611"/>
          <a:ext cx="1473200" cy="381000"/>
        </p:xfrm>
        <a:graphic>
          <a:graphicData uri="http://schemas.openxmlformats.org/presentationml/2006/ole">
            <mc:AlternateContent xmlns:mc="http://schemas.openxmlformats.org/markup-compatibility/2006">
              <mc:Choice xmlns:v="urn:schemas-microsoft-com:vml" Requires="v">
                <p:oleObj spid="_x0000_s50180" name="Equation" r:id="rId4" imgW="1473120" imgH="380880" progId="Equation.DSMT4">
                  <p:embed/>
                </p:oleObj>
              </mc:Choice>
              <mc:Fallback>
                <p:oleObj name="Equation" r:id="rId4" imgW="1473120" imgH="380880" progId="Equation.DSMT4">
                  <p:embed/>
                  <p:pic>
                    <p:nvPicPr>
                      <p:cNvPr id="276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778" y="2277611"/>
                        <a:ext cx="147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5909345" y="1328956"/>
          <a:ext cx="1752600" cy="381000"/>
        </p:xfrm>
        <a:graphic>
          <a:graphicData uri="http://schemas.openxmlformats.org/presentationml/2006/ole">
            <mc:AlternateContent xmlns:mc="http://schemas.openxmlformats.org/markup-compatibility/2006">
              <mc:Choice xmlns:v="urn:schemas-microsoft-com:vml" Requires="v">
                <p:oleObj spid="_x0000_s50181" name="Equation" r:id="rId6" imgW="1752480" imgH="380880" progId="Equation.DSMT4">
                  <p:embed/>
                </p:oleObj>
              </mc:Choice>
              <mc:Fallback>
                <p:oleObj name="Equation" r:id="rId6" imgW="1752480" imgH="380880" progId="Equation.DSMT4">
                  <p:embed/>
                  <p:pic>
                    <p:nvPicPr>
                      <p:cNvPr id="2765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9345" y="1328956"/>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a:t>
            </a:r>
          </a:p>
        </p:txBody>
      </p:sp>
      <p:sp>
        <p:nvSpPr>
          <p:cNvPr id="4" name="Content Placeholder 3"/>
          <p:cNvSpPr>
            <a:spLocks noGrp="1"/>
          </p:cNvSpPr>
          <p:nvPr>
            <p:ph idx="1"/>
          </p:nvPr>
        </p:nvSpPr>
        <p:spPr>
          <a:xfrm>
            <a:off x="457200" y="1280160"/>
            <a:ext cx="8229600" cy="4572000"/>
          </a:xfrm>
          <a:prstGeom prst="rect">
            <a:avLst/>
          </a:prstGeom>
        </p:spPr>
        <p:txBody>
          <a:bodyPr/>
          <a:lstStyle/>
          <a:p>
            <a:pPr>
              <a:buFont typeface="Courier New" pitchFamily="49" charset="0"/>
              <a:buNone/>
            </a:pPr>
            <a:r>
              <a:rPr lang="en-US" i="0" dirty="0">
                <a:solidFill>
                  <a:schemeClr val="tx1"/>
                </a:solidFill>
              </a:rPr>
              <a:t>Calculate </a:t>
            </a:r>
            <a:r>
              <a:rPr lang="en-US" b="1" i="0" dirty="0">
                <a:solidFill>
                  <a:schemeClr val="tx1"/>
                </a:solidFill>
              </a:rPr>
              <a:t>a. </a:t>
            </a:r>
            <a:r>
              <a:rPr lang="en-US" i="0" dirty="0">
                <a:solidFill>
                  <a:schemeClr val="tx1"/>
                </a:solidFill>
              </a:rPr>
              <a:t>the perimeter and </a:t>
            </a:r>
            <a:r>
              <a:rPr lang="en-US" b="1" i="0" dirty="0">
                <a:solidFill>
                  <a:schemeClr val="tx1"/>
                </a:solidFill>
              </a:rPr>
              <a:t>b. </a:t>
            </a:r>
            <a:r>
              <a:rPr lang="en-US" i="0" dirty="0">
                <a:solidFill>
                  <a:schemeClr val="tx1"/>
                </a:solidFill>
              </a:rPr>
              <a:t>the area of the figure shown here with a square base and a semicircle cut out of one side. One side of the square is </a:t>
            </a:r>
            <a:r>
              <a:rPr lang="en-US" i="0" dirty="0">
                <a:solidFill>
                  <a:srgbClr val="0000FF"/>
                </a:solidFill>
              </a:rPr>
              <a:t>10 in. </a:t>
            </a:r>
            <a:r>
              <a:rPr lang="en-US" i="0" dirty="0">
                <a:solidFill>
                  <a:schemeClr val="tx1"/>
                </a:solidFill>
              </a:rPr>
              <a:t>long.</a:t>
            </a:r>
            <a:r>
              <a:rPr lang="en-US" dirty="0">
                <a:solidFill>
                  <a:schemeClr val="tx1"/>
                </a:solidFill>
              </a:rPr>
              <a:t> </a:t>
            </a:r>
          </a:p>
        </p:txBody>
      </p:sp>
      <p:pic>
        <p:nvPicPr>
          <p:cNvPr id="286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2971800"/>
            <a:ext cx="2676525" cy="2190750"/>
          </a:xfrm>
          <a:prstGeom prst="rect">
            <a:avLst/>
          </a:prstGeom>
          <a:noFill/>
          <a:ln w="9525">
            <a:noFill/>
            <a:miter lim="800000"/>
            <a:headEnd/>
            <a:tailEnd/>
          </a:ln>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 (cont.)</a:t>
            </a:r>
          </a:p>
        </p:txBody>
      </p:sp>
      <p:sp>
        <p:nvSpPr>
          <p:cNvPr id="4" name="Content Placeholder 3"/>
          <p:cNvSpPr>
            <a:spLocks noGrp="1"/>
          </p:cNvSpPr>
          <p:nvPr>
            <p:ph idx="1"/>
          </p:nvPr>
        </p:nvSpPr>
        <p:spPr>
          <a:xfrm>
            <a:off x="457200" y="1280160"/>
            <a:ext cx="8229600" cy="4635115"/>
          </a:xfrm>
          <a:prstGeom prst="rect">
            <a:avLst/>
          </a:prstGeom>
        </p:spPr>
        <p:txBody>
          <a:bodyPr>
            <a:spAutoFit/>
          </a:bodyPr>
          <a:lstStyle/>
          <a:p>
            <a:pPr marL="533400" indent="-533400">
              <a:buFont typeface="Courier New" pitchFamily="49" charset="0"/>
              <a:buNone/>
            </a:pPr>
            <a:r>
              <a:rPr lang="en-US" b="1" i="0" dirty="0">
                <a:solidFill>
                  <a:schemeClr val="tx1"/>
                </a:solidFill>
              </a:rPr>
              <a:t>Solution</a:t>
            </a:r>
          </a:p>
          <a:p>
            <a:pPr marL="533400" indent="-533400">
              <a:buFont typeface="+mj-lt"/>
              <a:buAutoNum type="alphaLcPeriod"/>
            </a:pPr>
            <a:r>
              <a:rPr lang="en-US" i="0" dirty="0">
                <a:solidFill>
                  <a:schemeClr val="tx1"/>
                </a:solidFill>
              </a:rPr>
              <a:t>The perimeter of the figure is the sum of the lengths of three sides of the square and the length of the semicircle. (</a:t>
            </a:r>
            <a:r>
              <a:rPr lang="en-US" b="1" i="0" dirty="0">
                <a:solidFill>
                  <a:schemeClr val="tx1"/>
                </a:solidFill>
              </a:rPr>
              <a:t>Note:</a:t>
            </a:r>
            <a:r>
              <a:rPr lang="en-US" i="0" dirty="0">
                <a:solidFill>
                  <a:schemeClr val="tx1"/>
                </a:solidFill>
              </a:rPr>
              <a:t> The diameter of the semicircle is </a:t>
            </a:r>
            <a:r>
              <a:rPr lang="en-US" i="0" dirty="0">
                <a:solidFill>
                  <a:srgbClr val="0000FF"/>
                </a:solidFill>
              </a:rPr>
              <a:t>10 in</a:t>
            </a:r>
            <a:r>
              <a:rPr lang="en-US" i="0" dirty="0">
                <a:solidFill>
                  <a:schemeClr val="tx1"/>
                </a:solidFill>
              </a:rPr>
              <a:t>.)</a:t>
            </a:r>
          </a:p>
          <a:p>
            <a:pPr marL="533400" indent="-533400"/>
            <a:r>
              <a:rPr lang="en-US" i="0" dirty="0"/>
              <a:t>	Sum of the lengths of t</a:t>
            </a:r>
            <a:r>
              <a:rPr lang="en-US" i="0" dirty="0">
                <a:solidFill>
                  <a:schemeClr val="tx1"/>
                </a:solidFill>
              </a:rPr>
              <a:t>hree sides of the square </a:t>
            </a:r>
          </a:p>
          <a:p>
            <a:pPr marL="533400" indent="-533400">
              <a:spcBef>
                <a:spcPts val="0"/>
              </a:spcBef>
            </a:pPr>
            <a:r>
              <a:rPr lang="en-US" dirty="0">
                <a:solidFill>
                  <a:schemeClr val="tx1"/>
                </a:solidFill>
              </a:rPr>
              <a:t>		</a:t>
            </a:r>
            <a:r>
              <a:rPr lang="en-US" i="0" dirty="0">
                <a:solidFill>
                  <a:srgbClr val="000099"/>
                </a:solidFill>
              </a:rPr>
              <a:t>= 10 in. + 10 in. + 10 in. = </a:t>
            </a:r>
            <a:r>
              <a:rPr lang="en-US" i="0" dirty="0">
                <a:solidFill>
                  <a:srgbClr val="FF00FF"/>
                </a:solidFill>
              </a:rPr>
              <a:t>30 in.</a:t>
            </a:r>
          </a:p>
          <a:p>
            <a:pPr marL="533400" indent="-533400">
              <a:spcBef>
                <a:spcPts val="1800"/>
              </a:spcBef>
            </a:pPr>
            <a:r>
              <a:rPr lang="en-US" i="0" dirty="0">
                <a:solidFill>
                  <a:schemeClr val="tx1"/>
                </a:solidFill>
              </a:rPr>
              <a:t>	Length of semicircle </a:t>
            </a:r>
            <a:endParaRPr lang="en-US" i="0" dirty="0">
              <a:solidFill>
                <a:srgbClr val="000066"/>
              </a:solidFill>
            </a:endParaRPr>
          </a:p>
          <a:p>
            <a:pPr marL="533400" indent="-533400">
              <a:lnSpc>
                <a:spcPct val="125000"/>
              </a:lnSpc>
              <a:spcBef>
                <a:spcPts val="1200"/>
              </a:spcBef>
              <a:buFont typeface="Courier New" pitchFamily="49" charset="0"/>
              <a:buNone/>
            </a:pPr>
            <a:r>
              <a:rPr lang="en-US" i="0" dirty="0">
                <a:solidFill>
                  <a:schemeClr val="tx1"/>
                </a:solidFill>
              </a:rPr>
              <a:t>	Perimeter of the figure </a:t>
            </a:r>
            <a:r>
              <a:rPr lang="en-US" i="0" dirty="0">
                <a:solidFill>
                  <a:srgbClr val="000099"/>
                </a:solidFill>
              </a:rPr>
              <a:t>= </a:t>
            </a:r>
            <a:r>
              <a:rPr lang="en-US" i="0" dirty="0">
                <a:solidFill>
                  <a:srgbClr val="FF00FF"/>
                </a:solidFill>
              </a:rPr>
              <a:t>30 in.</a:t>
            </a:r>
            <a:r>
              <a:rPr lang="en-US" i="0" dirty="0">
                <a:solidFill>
                  <a:srgbClr val="000099"/>
                </a:solidFill>
              </a:rPr>
              <a:t> + </a:t>
            </a:r>
            <a:r>
              <a:rPr lang="en-US" i="0" dirty="0">
                <a:solidFill>
                  <a:srgbClr val="9900FF"/>
                </a:solidFill>
              </a:rPr>
              <a:t>15.7 in. </a:t>
            </a:r>
            <a:r>
              <a:rPr lang="en-US" i="0" dirty="0">
                <a:solidFill>
                  <a:srgbClr val="00007E"/>
                </a:solidFill>
              </a:rPr>
              <a:t>=</a:t>
            </a:r>
            <a:r>
              <a:rPr lang="en-US" i="0" dirty="0">
                <a:solidFill>
                  <a:srgbClr val="FF0000"/>
                </a:solidFill>
              </a:rPr>
              <a:t> 45.7 in.</a:t>
            </a:r>
            <a:endParaRPr lang="en-US" dirty="0">
              <a:solidFill>
                <a:srgbClr val="FF0000"/>
              </a:solidFill>
            </a:endParaRPr>
          </a:p>
        </p:txBody>
      </p:sp>
      <p:graphicFrame>
        <p:nvGraphicFramePr>
          <p:cNvPr id="29698" name="Object 2"/>
          <p:cNvGraphicFramePr>
            <a:graphicFrameLocks noChangeAspect="1"/>
          </p:cNvGraphicFramePr>
          <p:nvPr/>
        </p:nvGraphicFramePr>
        <p:xfrm>
          <a:off x="4005130" y="4560888"/>
          <a:ext cx="5037137" cy="774700"/>
        </p:xfrm>
        <a:graphic>
          <a:graphicData uri="http://schemas.openxmlformats.org/presentationml/2006/ole">
            <mc:AlternateContent xmlns:mc="http://schemas.openxmlformats.org/markup-compatibility/2006">
              <mc:Choice xmlns:v="urn:schemas-microsoft-com:vml" Requires="v">
                <p:oleObj spid="_x0000_s51203" name="Equation" r:id="rId4" imgW="5054400" imgH="774360" progId="Equation.DSMT4">
                  <p:embed/>
                </p:oleObj>
              </mc:Choice>
              <mc:Fallback>
                <p:oleObj name="Equation" r:id="rId4" imgW="5054400" imgH="774360" progId="Equation.DSMT4">
                  <p:embed/>
                  <p:pic>
                    <p:nvPicPr>
                      <p:cNvPr id="29698" name="Object 2"/>
                      <p:cNvPicPr>
                        <a:picLocks noChangeAspect="1" noChangeArrowheads="1"/>
                      </p:cNvPicPr>
                      <p:nvPr/>
                    </p:nvPicPr>
                    <p:blipFill>
                      <a:blip r:embed="rId5"/>
                      <a:srcRect/>
                      <a:stretch>
                        <a:fillRect/>
                      </a:stretch>
                    </p:blipFill>
                    <p:spPr bwMode="auto">
                      <a:xfrm>
                        <a:off x="4005130" y="4560888"/>
                        <a:ext cx="5037137"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Perimeter of a Polygon</a:t>
            </a:r>
          </a:p>
        </p:txBody>
      </p:sp>
      <p:graphicFrame>
        <p:nvGraphicFramePr>
          <p:cNvPr id="5" name="Content Placeholder 4"/>
          <p:cNvGraphicFramePr>
            <a:graphicFrameLocks noGrp="1"/>
          </p:cNvGraphicFramePr>
          <p:nvPr>
            <p:ph idx="1"/>
          </p:nvPr>
        </p:nvGraphicFramePr>
        <p:xfrm>
          <a:off x="457200" y="1279525"/>
          <a:ext cx="8229600" cy="1981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000" b="1" dirty="0"/>
                        <a:t>From the Metric System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From the US Customary System</a:t>
                      </a:r>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millimeter (mm)</a:t>
                      </a:r>
                    </a:p>
                  </a:txBody>
                  <a:tcPr/>
                </a:tc>
                <a:tc>
                  <a:txBody>
                    <a:bodyPr/>
                    <a:lstStyle/>
                    <a:p>
                      <a:pPr algn="ctr"/>
                      <a:r>
                        <a:rPr lang="en-US" sz="2000" dirty="0">
                          <a:solidFill>
                            <a:srgbClr val="000000"/>
                          </a:solidFill>
                        </a:rPr>
                        <a:t>inch (in.)</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centimeter (cm)</a:t>
                      </a:r>
                    </a:p>
                  </a:txBody>
                  <a:tcPr/>
                </a:tc>
                <a:tc>
                  <a:txBody>
                    <a:bodyPr/>
                    <a:lstStyle/>
                    <a:p>
                      <a:pPr algn="ctr"/>
                      <a:r>
                        <a:rPr lang="en-US" sz="2000" dirty="0">
                          <a:solidFill>
                            <a:srgbClr val="000000"/>
                          </a:solidFill>
                        </a:rPr>
                        <a:t>foot (ft)</a:t>
                      </a:r>
                    </a:p>
                  </a:txBody>
                  <a:tcPr/>
                </a:tc>
                <a:extLst>
                  <a:ext uri="{0D108BD9-81ED-4DB2-BD59-A6C34878D82A}">
                    <a16:rowId xmlns:a16="http://schemas.microsoft.com/office/drawing/2014/main" val="10002"/>
                  </a:ext>
                </a:extLst>
              </a:tr>
              <a:tr h="370840">
                <a:tc>
                  <a:txBody>
                    <a:bodyPr/>
                    <a:lstStyle/>
                    <a:p>
                      <a:pPr algn="ctr"/>
                      <a:r>
                        <a:rPr lang="en-US" sz="2000" dirty="0">
                          <a:solidFill>
                            <a:srgbClr val="000000"/>
                          </a:solidFill>
                        </a:rPr>
                        <a:t>meter (m)</a:t>
                      </a:r>
                    </a:p>
                  </a:txBody>
                  <a:tcPr/>
                </a:tc>
                <a:tc>
                  <a:txBody>
                    <a:bodyPr/>
                    <a:lstStyle/>
                    <a:p>
                      <a:pPr algn="ctr"/>
                      <a:r>
                        <a:rPr lang="en-US" sz="2000" dirty="0">
                          <a:solidFill>
                            <a:srgbClr val="000000"/>
                          </a:solidFill>
                        </a:rPr>
                        <a:t>yard (yd)</a:t>
                      </a:r>
                    </a:p>
                  </a:txBody>
                  <a:tcPr/>
                </a:tc>
                <a:extLst>
                  <a:ext uri="{0D108BD9-81ED-4DB2-BD59-A6C34878D82A}">
                    <a16:rowId xmlns:a16="http://schemas.microsoft.com/office/drawing/2014/main" val="10003"/>
                  </a:ext>
                </a:extLst>
              </a:tr>
              <a:tr h="370840">
                <a:tc>
                  <a:txBody>
                    <a:bodyPr/>
                    <a:lstStyle/>
                    <a:p>
                      <a:pPr algn="ctr"/>
                      <a:r>
                        <a:rPr lang="en-US" sz="2000" dirty="0">
                          <a:solidFill>
                            <a:srgbClr val="000000"/>
                          </a:solidFill>
                        </a:rPr>
                        <a:t>kilometer (km)</a:t>
                      </a:r>
                    </a:p>
                  </a:txBody>
                  <a:tcPr/>
                </a:tc>
                <a:tc>
                  <a:txBody>
                    <a:bodyPr/>
                    <a:lstStyle/>
                    <a:p>
                      <a:pPr algn="ctr"/>
                      <a:r>
                        <a:rPr lang="en-US" sz="2000" dirty="0">
                          <a:solidFill>
                            <a:srgbClr val="000000"/>
                          </a:solidFill>
                        </a:rPr>
                        <a:t>mile (mi)</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4035876" y="3440668"/>
            <a:ext cx="1069524" cy="461665"/>
          </a:xfrm>
          <a:prstGeom prst="rect">
            <a:avLst/>
          </a:prstGeom>
        </p:spPr>
        <p:txBody>
          <a:bodyPr wrap="none">
            <a:spAutoFit/>
          </a:bodyPr>
          <a:lstStyle/>
          <a:p>
            <a:r>
              <a:rPr lang="en-US" sz="2400" dirty="0"/>
              <a:t>Table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 (cont.)</a:t>
            </a:r>
          </a:p>
        </p:txBody>
      </p:sp>
      <p:sp>
        <p:nvSpPr>
          <p:cNvPr id="3" name="Content Placeholder 2"/>
          <p:cNvSpPr>
            <a:spLocks noGrp="1"/>
          </p:cNvSpPr>
          <p:nvPr>
            <p:ph idx="1"/>
          </p:nvPr>
        </p:nvSpPr>
        <p:spPr>
          <a:xfrm>
            <a:off x="457200" y="1280160"/>
            <a:ext cx="8229600" cy="4876800"/>
          </a:xfrm>
        </p:spPr>
        <p:txBody>
          <a:bodyPr>
            <a:noAutofit/>
          </a:bodyPr>
          <a:lstStyle/>
          <a:p>
            <a:pPr marL="514350" indent="-514350">
              <a:buFont typeface="+mj-lt"/>
              <a:buAutoNum type="alphaLcPeriod" startAt="2"/>
            </a:pPr>
            <a:r>
              <a:rPr lang="en-US" dirty="0"/>
              <a:t>Calculate the area of the square then subtract the area of the semicircle.</a:t>
            </a:r>
          </a:p>
          <a:p>
            <a:pPr marL="514350" indent="-514350"/>
            <a:r>
              <a:rPr lang="en-US" dirty="0"/>
              <a:t>	Area of square </a:t>
            </a:r>
          </a:p>
          <a:p>
            <a:pPr marL="514350" indent="-514350">
              <a:lnSpc>
                <a:spcPct val="150000"/>
              </a:lnSpc>
            </a:pPr>
            <a:r>
              <a:rPr lang="en-US" dirty="0"/>
              <a:t>	Area of semicircle</a:t>
            </a:r>
          </a:p>
          <a:p>
            <a:pPr marL="514350" indent="-514350">
              <a:lnSpc>
                <a:spcPct val="200000"/>
              </a:lnSpc>
            </a:pPr>
            <a:endParaRPr lang="en-US" dirty="0"/>
          </a:p>
        </p:txBody>
      </p:sp>
      <p:graphicFrame>
        <p:nvGraphicFramePr>
          <p:cNvPr id="30722" name="Object 2"/>
          <p:cNvGraphicFramePr>
            <a:graphicFrameLocks noChangeAspect="1"/>
          </p:cNvGraphicFramePr>
          <p:nvPr/>
        </p:nvGraphicFramePr>
        <p:xfrm>
          <a:off x="3217877" y="2193022"/>
          <a:ext cx="3429000" cy="571500"/>
        </p:xfrm>
        <a:graphic>
          <a:graphicData uri="http://schemas.openxmlformats.org/presentationml/2006/ole">
            <mc:AlternateContent xmlns:mc="http://schemas.openxmlformats.org/markup-compatibility/2006">
              <mc:Choice xmlns:v="urn:schemas-microsoft-com:vml" Requires="v">
                <p:oleObj spid="_x0000_s52231" name="Equation" r:id="rId4" imgW="3429000" imgH="571320" progId="Equation.DSMT4">
                  <p:embed/>
                </p:oleObj>
              </mc:Choice>
              <mc:Fallback>
                <p:oleObj name="Equation" r:id="rId4" imgW="3429000" imgH="571320" progId="Equation.DSMT4">
                  <p:embed/>
                  <p:pic>
                    <p:nvPicPr>
                      <p:cNvPr id="307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77" y="2193022"/>
                        <a:ext cx="3429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ChangeAspect="1"/>
          </p:cNvGraphicFramePr>
          <p:nvPr/>
        </p:nvGraphicFramePr>
        <p:xfrm>
          <a:off x="1358900" y="3479800"/>
          <a:ext cx="1981200" cy="838200"/>
        </p:xfrm>
        <a:graphic>
          <a:graphicData uri="http://schemas.openxmlformats.org/presentationml/2006/ole">
            <mc:AlternateContent xmlns:mc="http://schemas.openxmlformats.org/markup-compatibility/2006">
              <mc:Choice xmlns:v="urn:schemas-microsoft-com:vml" Requires="v">
                <p:oleObj spid="_x0000_s52232" name="Equation" r:id="rId6" imgW="1981080" imgH="838080" progId="Equation.DSMT4">
                  <p:embed/>
                </p:oleObj>
              </mc:Choice>
              <mc:Fallback>
                <p:oleObj name="Equation" r:id="rId6" imgW="1981080" imgH="838080" progId="Equation.DSMT4">
                  <p:embed/>
                  <p:pic>
                    <p:nvPicPr>
                      <p:cNvPr id="30723" name="Object 3"/>
                      <p:cNvPicPr>
                        <a:picLocks noChangeAspect="1" noChangeArrowheads="1"/>
                      </p:cNvPicPr>
                      <p:nvPr/>
                    </p:nvPicPr>
                    <p:blipFill>
                      <a:blip r:embed="rId7"/>
                      <a:srcRect/>
                      <a:stretch>
                        <a:fillRect/>
                      </a:stretch>
                    </p:blipFill>
                    <p:spPr bwMode="auto">
                      <a:xfrm>
                        <a:off x="1358900" y="3479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2209800" y="4419600"/>
          <a:ext cx="2387600" cy="838200"/>
        </p:xfrm>
        <a:graphic>
          <a:graphicData uri="http://schemas.openxmlformats.org/presentationml/2006/ole">
            <mc:AlternateContent xmlns:mc="http://schemas.openxmlformats.org/markup-compatibility/2006">
              <mc:Choice xmlns:v="urn:schemas-microsoft-com:vml" Requires="v">
                <p:oleObj spid="_x0000_s52233" name="Equation" r:id="rId8" imgW="2387520" imgH="838080" progId="Equation.DSMT4">
                  <p:embed/>
                </p:oleObj>
              </mc:Choice>
              <mc:Fallback>
                <p:oleObj name="Equation" r:id="rId8" imgW="2387520" imgH="838080" progId="Equation.DSMT4">
                  <p:embed/>
                  <p:pic>
                    <p:nvPicPr>
                      <p:cNvPr id="3072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419600"/>
                        <a:ext cx="238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2171933" y="5359400"/>
          <a:ext cx="1651000" cy="381000"/>
        </p:xfrm>
        <a:graphic>
          <a:graphicData uri="http://schemas.openxmlformats.org/presentationml/2006/ole">
            <mc:AlternateContent xmlns:mc="http://schemas.openxmlformats.org/markup-compatibility/2006">
              <mc:Choice xmlns:v="urn:schemas-microsoft-com:vml" Requires="v">
                <p:oleObj spid="_x0000_s52234" name="Equation" r:id="rId10" imgW="1651000" imgH="381000" progId="Equation.DSMT4">
                  <p:embed/>
                </p:oleObj>
              </mc:Choice>
              <mc:Fallback>
                <p:oleObj name="Equation" r:id="rId10" imgW="1651000" imgH="381000" progId="Equation.DSMT4">
                  <p:embed/>
                  <p:pic>
                    <p:nvPicPr>
                      <p:cNvPr id="3072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933" y="5359400"/>
                        <a:ext cx="165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4876800" y="4609867"/>
            <a:ext cx="3505200" cy="400110"/>
          </a:xfrm>
          <a:prstGeom prst="rect">
            <a:avLst/>
          </a:prstGeom>
        </p:spPr>
        <p:txBody>
          <a:bodyPr wrap="square">
            <a:spAutoFit/>
          </a:bodyPr>
          <a:lstStyle/>
          <a:p>
            <a:r>
              <a:rPr lang="en-US" sz="2000" dirty="0">
                <a:solidFill>
                  <a:srgbClr val="007E7E"/>
                </a:solidFill>
              </a:rPr>
              <a:t>In this case, </a:t>
            </a:r>
          </a:p>
        </p:txBody>
      </p:sp>
      <p:graphicFrame>
        <p:nvGraphicFramePr>
          <p:cNvPr id="10" name="Object 21"/>
          <p:cNvGraphicFramePr>
            <a:graphicFrameLocks noChangeAspect="1"/>
          </p:cNvGraphicFramePr>
          <p:nvPr/>
        </p:nvGraphicFramePr>
        <p:xfrm>
          <a:off x="6197600" y="4487863"/>
          <a:ext cx="2527300" cy="622300"/>
        </p:xfrm>
        <a:graphic>
          <a:graphicData uri="http://schemas.openxmlformats.org/presentationml/2006/ole">
            <mc:AlternateContent xmlns:mc="http://schemas.openxmlformats.org/markup-compatibility/2006">
              <mc:Choice xmlns:v="urn:schemas-microsoft-com:vml" Requires="v">
                <p:oleObj spid="_x0000_s52235" name="Equation" r:id="rId12" imgW="2527200" imgH="622080" progId="Equation.DSMT4">
                  <p:embed/>
                </p:oleObj>
              </mc:Choice>
              <mc:Fallback>
                <p:oleObj name="Equation" r:id="rId12" imgW="2527200" imgH="622080" progId="Equation.DSMT4">
                  <p:embed/>
                  <p:pic>
                    <p:nvPicPr>
                      <p:cNvPr id="1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7600" y="4487863"/>
                        <a:ext cx="2527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 (cont.)</a:t>
            </a:r>
          </a:p>
        </p:txBody>
      </p:sp>
      <p:sp>
        <p:nvSpPr>
          <p:cNvPr id="3" name="Content Placeholder 2"/>
          <p:cNvSpPr>
            <a:spLocks noGrp="1"/>
          </p:cNvSpPr>
          <p:nvPr>
            <p:ph idx="1"/>
          </p:nvPr>
        </p:nvSpPr>
        <p:spPr/>
        <p:txBody>
          <a:bodyPr/>
          <a:lstStyle/>
          <a:p>
            <a:r>
              <a:rPr lang="en-US" dirty="0">
                <a:solidFill>
                  <a:schemeClr val="tx1"/>
                </a:solidFill>
              </a:rPr>
              <a:t>Area of the figure </a:t>
            </a:r>
            <a:r>
              <a:rPr lang="en-US" dirty="0">
                <a:solidFill>
                  <a:srgbClr val="000099"/>
                </a:solidFill>
              </a:rPr>
              <a:t>= </a:t>
            </a:r>
            <a:r>
              <a:rPr lang="en-US" dirty="0">
                <a:solidFill>
                  <a:srgbClr val="FF00FF"/>
                </a:solidFill>
              </a:rPr>
              <a:t>100 in.</a:t>
            </a:r>
            <a:r>
              <a:rPr lang="en-US" baseline="30000" dirty="0">
                <a:solidFill>
                  <a:srgbClr val="FF00FF"/>
                </a:solidFill>
              </a:rPr>
              <a:t>2</a:t>
            </a:r>
            <a:r>
              <a:rPr lang="en-US" dirty="0">
                <a:solidFill>
                  <a:srgbClr val="FF00FF"/>
                </a:solidFill>
              </a:rPr>
              <a:t> </a:t>
            </a:r>
            <a:r>
              <a:rPr lang="en-US" dirty="0">
                <a:solidFill>
                  <a:schemeClr val="tx1"/>
                </a:solidFill>
              </a:rPr>
              <a:t>–</a:t>
            </a:r>
            <a:r>
              <a:rPr lang="en-US" dirty="0">
                <a:solidFill>
                  <a:srgbClr val="000099"/>
                </a:solidFill>
              </a:rPr>
              <a:t> </a:t>
            </a:r>
            <a:r>
              <a:rPr lang="en-US" dirty="0">
                <a:solidFill>
                  <a:srgbClr val="9900FF"/>
                </a:solidFill>
              </a:rPr>
              <a:t>39.25 in.</a:t>
            </a:r>
            <a:r>
              <a:rPr lang="en-US" baseline="30000" dirty="0">
                <a:solidFill>
                  <a:srgbClr val="9900FF"/>
                </a:solidFill>
              </a:rPr>
              <a:t>2 </a:t>
            </a:r>
            <a:br>
              <a:rPr lang="en-US" dirty="0">
                <a:solidFill>
                  <a:srgbClr val="9900FF"/>
                </a:solidFill>
              </a:rPr>
            </a:br>
            <a:r>
              <a:rPr lang="en-US" dirty="0"/>
              <a:t>The perimeter of the figure is </a:t>
            </a:r>
            <a:r>
              <a:rPr lang="en-US" dirty="0">
                <a:solidFill>
                  <a:srgbClr val="FF0000"/>
                </a:solidFill>
              </a:rPr>
              <a:t>45.7 in. </a:t>
            </a:r>
            <a:r>
              <a:rPr lang="en-US" dirty="0"/>
              <a:t>and the area of the figure is </a:t>
            </a:r>
          </a:p>
          <a:p>
            <a:endParaRPr lang="en-US" dirty="0"/>
          </a:p>
        </p:txBody>
      </p:sp>
      <p:sp>
        <p:nvSpPr>
          <p:cNvPr id="4" name="Rectangle 3"/>
          <p:cNvSpPr/>
          <p:nvPr/>
        </p:nvSpPr>
        <p:spPr>
          <a:xfrm>
            <a:off x="6248400" y="1278622"/>
            <a:ext cx="1915909" cy="523220"/>
          </a:xfrm>
          <a:prstGeom prst="rect">
            <a:avLst/>
          </a:prstGeom>
        </p:spPr>
        <p:txBody>
          <a:bodyPr wrap="none">
            <a:spAutoFit/>
          </a:bodyPr>
          <a:lstStyle/>
          <a:p>
            <a:r>
              <a:rPr lang="en-US" sz="2800" dirty="0">
                <a:solidFill>
                  <a:srgbClr val="000099"/>
                </a:solidFill>
              </a:rPr>
              <a:t>= </a:t>
            </a:r>
            <a:r>
              <a:rPr lang="en-US" sz="2800" dirty="0">
                <a:solidFill>
                  <a:srgbClr val="FF0008"/>
                </a:solidFill>
              </a:rPr>
              <a:t>60.75 in.</a:t>
            </a:r>
            <a:r>
              <a:rPr lang="en-US" sz="2800" baseline="30000" dirty="0">
                <a:solidFill>
                  <a:srgbClr val="FF0008"/>
                </a:solidFill>
              </a:rPr>
              <a:t>2</a:t>
            </a:r>
            <a:r>
              <a:rPr lang="en-US" sz="2800" dirty="0"/>
              <a:t> </a:t>
            </a:r>
          </a:p>
        </p:txBody>
      </p:sp>
      <p:sp>
        <p:nvSpPr>
          <p:cNvPr id="5" name="Rectangle 4"/>
          <p:cNvSpPr/>
          <p:nvPr/>
        </p:nvSpPr>
        <p:spPr>
          <a:xfrm>
            <a:off x="2209800" y="2133600"/>
            <a:ext cx="1654620" cy="523220"/>
          </a:xfrm>
          <a:prstGeom prst="rect">
            <a:avLst/>
          </a:prstGeom>
        </p:spPr>
        <p:txBody>
          <a:bodyPr wrap="none">
            <a:spAutoFit/>
          </a:bodyPr>
          <a:lstStyle/>
          <a:p>
            <a:r>
              <a:rPr lang="en-US" sz="2800" dirty="0">
                <a:solidFill>
                  <a:srgbClr val="FF0008"/>
                </a:solidFill>
              </a:rPr>
              <a:t>60.75 in.</a:t>
            </a:r>
            <a:r>
              <a:rPr lang="en-US" sz="2800" baseline="30000" dirty="0">
                <a:solidFill>
                  <a:srgbClr val="FF0008"/>
                </a:solidFill>
              </a:rPr>
              <a:t>2</a:t>
            </a:r>
            <a:r>
              <a:rPr lang="en-US" sz="2800" dirty="0"/>
              <a:t> </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a:t>
            </a:r>
          </a:p>
        </p:txBody>
      </p:sp>
      <p:graphicFrame>
        <p:nvGraphicFramePr>
          <p:cNvPr id="4" name="Content Placeholder 3"/>
          <p:cNvGraphicFramePr>
            <a:graphicFrameLocks noGrp="1"/>
          </p:cNvGraphicFramePr>
          <p:nvPr>
            <p:ph idx="1"/>
          </p:nvPr>
        </p:nvGraphicFramePr>
        <p:xfrm>
          <a:off x="1143000" y="1488440"/>
          <a:ext cx="6781800" cy="14833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70840">
                <a:tc gridSpan="2">
                  <a:txBody>
                    <a:bodyPr/>
                    <a:lstStyle/>
                    <a:p>
                      <a:pPr>
                        <a:tabLst>
                          <a:tab pos="914400" algn="l"/>
                          <a:tab pos="3598863" algn="l"/>
                        </a:tabLst>
                      </a:pPr>
                      <a:r>
                        <a:rPr lang="en-US" sz="1800" b="1" kern="1200" baseline="0" dirty="0">
                          <a:solidFill>
                            <a:schemeClr val="lt1"/>
                          </a:solidFill>
                          <a:latin typeface="+mn-lt"/>
                          <a:ea typeface="+mn-ea"/>
                          <a:cs typeface="+mn-cs"/>
                        </a:rPr>
                        <a:t>Table 1: 	From the Metric System 	From the US Customary System</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1800" kern="1200" baseline="0" dirty="0">
                          <a:solidFill>
                            <a:srgbClr val="000000"/>
                          </a:solidFill>
                          <a:latin typeface="+mn-lt"/>
                          <a:ea typeface="+mn-ea"/>
                          <a:cs typeface="+mn-cs"/>
                        </a:rPr>
                        <a:t>cubic millimeters (mm</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pPr algn="ctr"/>
                      <a:r>
                        <a:rPr lang="en-US" sz="1800" kern="1200" baseline="0" dirty="0">
                          <a:solidFill>
                            <a:srgbClr val="000000"/>
                          </a:solidFill>
                          <a:latin typeface="+mn-lt"/>
                          <a:ea typeface="+mn-ea"/>
                          <a:cs typeface="+mn-cs"/>
                        </a:rPr>
                        <a:t>cubic inches (in.</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pPr algn="ctr"/>
                      <a:r>
                        <a:rPr lang="en-US" sz="1800" kern="1200" baseline="0" dirty="0">
                          <a:solidFill>
                            <a:srgbClr val="000000"/>
                          </a:solidFill>
                          <a:latin typeface="+mn-lt"/>
                          <a:ea typeface="+mn-ea"/>
                          <a:cs typeface="+mn-cs"/>
                        </a:rPr>
                        <a:t>cubic centimeters (cm</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pPr algn="ctr"/>
                      <a:r>
                        <a:rPr lang="en-US" sz="1800" kern="1200" baseline="0" dirty="0">
                          <a:solidFill>
                            <a:srgbClr val="000000"/>
                          </a:solidFill>
                          <a:latin typeface="+mn-lt"/>
                          <a:ea typeface="+mn-ea"/>
                          <a:cs typeface="+mn-cs"/>
                        </a:rPr>
                        <a:t>cubic feet (ft</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pPr algn="ctr"/>
                      <a:r>
                        <a:rPr lang="en-US" sz="1800" kern="1200" baseline="0" dirty="0">
                          <a:solidFill>
                            <a:srgbClr val="000000"/>
                          </a:solidFill>
                          <a:latin typeface="+mn-lt"/>
                          <a:ea typeface="+mn-ea"/>
                          <a:cs typeface="+mn-cs"/>
                        </a:rPr>
                        <a:t>cubic meters (m</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pPr algn="ctr"/>
                      <a:r>
                        <a:rPr lang="en-US" sz="1800" kern="1200" baseline="0" dirty="0">
                          <a:solidFill>
                            <a:srgbClr val="000000"/>
                          </a:solidFill>
                          <a:latin typeface="+mn-lt"/>
                          <a:ea typeface="+mn-ea"/>
                          <a:cs typeface="+mn-cs"/>
                        </a:rPr>
                        <a:t>cubic yards (yd</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dirty="0"/>
              <a:t>Volume Formulas for Five Geometric Solids</a:t>
            </a:r>
            <a:endParaRPr lang="en-US" sz="3200" dirty="0">
              <a:solidFill>
                <a:schemeClr val="accent1"/>
              </a:solidFill>
            </a:endParaRPr>
          </a:p>
        </p:txBody>
      </p:sp>
      <p:sp>
        <p:nvSpPr>
          <p:cNvPr id="6147" name="Rectangle 3"/>
          <p:cNvSpPr>
            <a:spLocks noGrp="1"/>
          </p:cNvSpPr>
          <p:nvPr>
            <p:ph idx="1"/>
          </p:nvPr>
        </p:nvSpPr>
        <p:spPr>
          <a:xfrm>
            <a:off x="457200" y="1280160"/>
            <a:ext cx="8229600" cy="4206240"/>
          </a:xfrm>
          <a:prstGeom prst="rect">
            <a:avLst/>
          </a:prstGeom>
          <a:solidFill>
            <a:srgbClr val="FFFFCC"/>
          </a:solidFill>
          <a:ln w="28575">
            <a:solidFill>
              <a:srgbClr val="000000"/>
            </a:solidFill>
          </a:ln>
        </p:spPr>
        <p:txBody>
          <a:bodyPr>
            <a:normAutofit/>
          </a:bodyPr>
          <a:lstStyle/>
          <a:p>
            <a:pPr marL="0" indent="0" algn="ctr" eaLnBrk="0" hangingPunct="0"/>
            <a:r>
              <a:rPr lang="en-US" b="1" dirty="0">
                <a:solidFill>
                  <a:srgbClr val="000000"/>
                </a:solidFill>
                <a:latin typeface="Calibri" pitchFamily="34" charset="0"/>
              </a:rPr>
              <a:t>Formula</a:t>
            </a:r>
          </a:p>
          <a:p>
            <a:pPr marL="0" indent="0" algn="ctr" eaLnBrk="0" hangingPunct="0"/>
            <a:endParaRPr lang="en-US" b="1" dirty="0">
              <a:solidFill>
                <a:srgbClr val="000000"/>
              </a:solidFill>
              <a:latin typeface="Calibri" pitchFamily="34" charset="0"/>
            </a:endParaRPr>
          </a:p>
          <a:p>
            <a:pPr marL="0" indent="0" algn="ctr" eaLnBrk="0" hangingPunct="0"/>
            <a:endParaRPr lang="en-US" b="1" dirty="0">
              <a:solidFill>
                <a:srgbClr val="000000"/>
              </a:solidFill>
              <a:latin typeface="Calibri" pitchFamily="34" charset="0"/>
            </a:endParaRPr>
          </a:p>
        </p:txBody>
      </p:sp>
      <p:pic>
        <p:nvPicPr>
          <p:cNvPr id="14337" name="Picture 1"/>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1866900" y="1711772"/>
            <a:ext cx="5410200" cy="3698428"/>
          </a:xfrm>
          <a:prstGeom prst="rect">
            <a:avLst/>
          </a:prstGeom>
          <a:noFill/>
          <a:ln w="9525">
            <a:noFill/>
            <a:miter lim="800000"/>
            <a:headEnd/>
            <a:tailEnd/>
          </a:ln>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Example 18: </a:t>
            </a:r>
            <a:r>
              <a:rPr lang="en-US" dirty="0"/>
              <a:t>Calculating the Volume of a Rectangular Solid</a:t>
            </a:r>
            <a:endParaRPr lang="en-US" sz="3200" dirty="0">
              <a:solidFill>
                <a:schemeClr val="accent1"/>
              </a:solidFill>
            </a:endParaRPr>
          </a:p>
        </p:txBody>
      </p:sp>
      <p:sp>
        <p:nvSpPr>
          <p:cNvPr id="8195" name="Rectangle 3"/>
          <p:cNvSpPr>
            <a:spLocks noGrp="1"/>
          </p:cNvSpPr>
          <p:nvPr>
            <p:ph idx="1"/>
          </p:nvPr>
        </p:nvSpPr>
        <p:spPr>
          <a:prstGeom prst="rect">
            <a:avLst/>
          </a:prstGeom>
        </p:spPr>
        <p:txBody>
          <a:bodyPr>
            <a:normAutofit/>
          </a:bodyPr>
          <a:lstStyle/>
          <a:p>
            <a:r>
              <a:rPr lang="en-US" dirty="0">
                <a:solidFill>
                  <a:schemeClr val="tx1"/>
                </a:solidFill>
              </a:rPr>
              <a:t>Calculate the volume of the rectangular solid with length </a:t>
            </a:r>
            <a:r>
              <a:rPr lang="en-US" dirty="0">
                <a:solidFill>
                  <a:srgbClr val="0000FF"/>
                </a:solidFill>
              </a:rPr>
              <a:t>8 in.</a:t>
            </a:r>
            <a:r>
              <a:rPr lang="en-US" dirty="0">
                <a:solidFill>
                  <a:schemeClr val="tx1"/>
                </a:solidFill>
              </a:rPr>
              <a:t>,</a:t>
            </a:r>
            <a:r>
              <a:rPr lang="en-US" dirty="0">
                <a:solidFill>
                  <a:srgbClr val="0000FF"/>
                </a:solidFill>
              </a:rPr>
              <a:t> </a:t>
            </a:r>
            <a:r>
              <a:rPr lang="en-US" dirty="0">
                <a:solidFill>
                  <a:schemeClr val="tx1"/>
                </a:solidFill>
              </a:rPr>
              <a:t>width </a:t>
            </a:r>
            <a:r>
              <a:rPr lang="en-US" dirty="0">
                <a:solidFill>
                  <a:srgbClr val="0000FF"/>
                </a:solidFill>
              </a:rPr>
              <a:t>4 in.</a:t>
            </a:r>
            <a:r>
              <a:rPr lang="en-US" dirty="0">
                <a:solidFill>
                  <a:schemeClr val="tx1"/>
                </a:solidFill>
              </a:rPr>
              <a:t>, and height </a:t>
            </a:r>
            <a:r>
              <a:rPr lang="en-US" dirty="0">
                <a:solidFill>
                  <a:srgbClr val="0000FF"/>
                </a:solidFill>
              </a:rPr>
              <a:t>12 in.</a:t>
            </a:r>
            <a:endParaRPr lang="en-US" dirty="0">
              <a:solidFill>
                <a:schemeClr val="tx1"/>
              </a:solidFill>
            </a:endParaRPr>
          </a:p>
          <a:p>
            <a:pPr>
              <a:buFont typeface="Courier New" pitchFamily="49" charset="0"/>
              <a:buNone/>
            </a:pPr>
            <a:r>
              <a:rPr lang="en-US" sz="2800" b="1" i="0" dirty="0">
                <a:solidFill>
                  <a:schemeClr val="tx1"/>
                </a:solidFill>
              </a:rPr>
              <a:t>Solution</a:t>
            </a:r>
          </a:p>
          <a:p>
            <a:r>
              <a:rPr lang="en-US" dirty="0"/>
              <a:t>Using the formula for the volume of a </a:t>
            </a:r>
            <a:br>
              <a:rPr lang="en-US" dirty="0"/>
            </a:br>
            <a:r>
              <a:rPr lang="en-US" dirty="0"/>
              <a:t>rectangular solid, we have the following.</a:t>
            </a:r>
          </a:p>
          <a:p>
            <a:endParaRPr lang="en-US" sz="3700" b="1" i="0" dirty="0">
              <a:solidFill>
                <a:schemeClr val="tx1"/>
              </a:solidFill>
            </a:endParaRPr>
          </a:p>
          <a:p>
            <a:endParaRPr lang="en-US" sz="3700" b="1" dirty="0">
              <a:solidFill>
                <a:schemeClr val="tx1"/>
              </a:solidFill>
            </a:endParaRPr>
          </a:p>
          <a:p>
            <a:r>
              <a:rPr lang="en-US" dirty="0"/>
              <a:t>The volume of the rectangular solid is</a:t>
            </a:r>
            <a:endParaRPr lang="en-US" sz="2800" b="1" i="0" dirty="0">
              <a:solidFill>
                <a:schemeClr val="tx1"/>
              </a:solidFill>
            </a:endParaRPr>
          </a:p>
          <a:p>
            <a:pPr>
              <a:buFont typeface="Courier New" pitchFamily="49" charset="0"/>
              <a:buNone/>
            </a:pPr>
            <a:endParaRPr lang="en-US" sz="2800" b="1" i="0" dirty="0">
              <a:solidFill>
                <a:schemeClr val="tx1"/>
              </a:solidFill>
            </a:endParaRPr>
          </a:p>
        </p:txBody>
      </p:sp>
      <p:graphicFrame>
        <p:nvGraphicFramePr>
          <p:cNvPr id="1028" name="Object 4"/>
          <p:cNvGraphicFramePr>
            <a:graphicFrameLocks noChangeAspect="1"/>
          </p:cNvGraphicFramePr>
          <p:nvPr/>
        </p:nvGraphicFramePr>
        <p:xfrm>
          <a:off x="1333500" y="3800679"/>
          <a:ext cx="1104900" cy="292100"/>
        </p:xfrm>
        <a:graphic>
          <a:graphicData uri="http://schemas.openxmlformats.org/presentationml/2006/ole">
            <mc:AlternateContent xmlns:mc="http://schemas.openxmlformats.org/markup-compatibility/2006">
              <mc:Choice xmlns:v="urn:schemas-microsoft-com:vml" Requires="v">
                <p:oleObj spid="_x0000_s53250" name="Equation" r:id="rId4" imgW="1104900" imgH="292100" progId="Equation.DSMT4">
                  <p:embed/>
                </p:oleObj>
              </mc:Choice>
              <mc:Fallback>
                <p:oleObj name="Equation" r:id="rId4" imgW="1104900" imgH="292100" progId="Equation.DSMT4">
                  <p:embed/>
                  <p:pic>
                    <p:nvPicPr>
                      <p:cNvPr id="1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3800679"/>
                        <a:ext cx="1104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338044" y="4232246"/>
          <a:ext cx="2806700" cy="381000"/>
        </p:xfrm>
        <a:graphic>
          <a:graphicData uri="http://schemas.openxmlformats.org/presentationml/2006/ole">
            <mc:AlternateContent xmlns:mc="http://schemas.openxmlformats.org/markup-compatibility/2006">
              <mc:Choice xmlns:v="urn:schemas-microsoft-com:vml" Requires="v">
                <p:oleObj spid="_x0000_s53251" name="Equation" r:id="rId6" imgW="2806560" imgH="380880" progId="Equation.DSMT4">
                  <p:embed/>
                </p:oleObj>
              </mc:Choice>
              <mc:Fallback>
                <p:oleObj name="Equation" r:id="rId6" imgW="2806560" imgH="380880" progId="Equation.DSMT4">
                  <p:embed/>
                  <p:pic>
                    <p:nvPicPr>
                      <p:cNvPr id="103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044" y="4232246"/>
                        <a:ext cx="280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1600200" y="4622334"/>
          <a:ext cx="1371600" cy="381000"/>
        </p:xfrm>
        <a:graphic>
          <a:graphicData uri="http://schemas.openxmlformats.org/presentationml/2006/ole">
            <mc:AlternateContent xmlns:mc="http://schemas.openxmlformats.org/markup-compatibility/2006">
              <mc:Choice xmlns:v="urn:schemas-microsoft-com:vml" Requires="v">
                <p:oleObj spid="_x0000_s53252" name="Equation" r:id="rId8" imgW="1371600" imgH="381000" progId="Equation.DSMT4">
                  <p:embed/>
                </p:oleObj>
              </mc:Choice>
              <mc:Fallback>
                <p:oleObj name="Equation" r:id="rId8" imgW="1371600" imgH="381000" progId="Equation.DSMT4">
                  <p:embed/>
                  <p:pic>
                    <p:nvPicPr>
                      <p:cNvPr id="103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622334"/>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6" name="Object 32"/>
          <p:cNvGraphicFramePr>
            <a:graphicFrameLocks noChangeAspect="1"/>
          </p:cNvGraphicFramePr>
          <p:nvPr/>
        </p:nvGraphicFramePr>
        <p:xfrm>
          <a:off x="6019567" y="5069747"/>
          <a:ext cx="1092200" cy="381000"/>
        </p:xfrm>
        <a:graphic>
          <a:graphicData uri="http://schemas.openxmlformats.org/presentationml/2006/ole">
            <mc:AlternateContent xmlns:mc="http://schemas.openxmlformats.org/markup-compatibility/2006">
              <mc:Choice xmlns:v="urn:schemas-microsoft-com:vml" Requires="v">
                <p:oleObj spid="_x0000_s53253" name="Equation" r:id="rId10" imgW="1091880" imgH="380880" progId="Equation.DSMT4">
                  <p:embed/>
                </p:oleObj>
              </mc:Choice>
              <mc:Fallback>
                <p:oleObj name="Equation" r:id="rId10" imgW="1091880" imgH="380880" progId="Equation.DSMT4">
                  <p:embed/>
                  <p:pic>
                    <p:nvPicPr>
                      <p:cNvPr id="1056"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567" y="5069747"/>
                        <a:ext cx="109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629400" y="2209800"/>
            <a:ext cx="1981200" cy="2126758"/>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19: Finding the Volume of </a:t>
            </a:r>
            <a:br>
              <a:rPr lang="en-US" sz="3200" dirty="0">
                <a:solidFill>
                  <a:schemeClr val="accent1"/>
                </a:solidFill>
              </a:rPr>
            </a:br>
            <a:r>
              <a:rPr lang="en-US" sz="3200" dirty="0">
                <a:solidFill>
                  <a:schemeClr val="accent1"/>
                </a:solidFill>
              </a:rPr>
              <a:t>a Sphere</a:t>
            </a:r>
          </a:p>
        </p:txBody>
      </p:sp>
      <p:sp>
        <p:nvSpPr>
          <p:cNvPr id="10243" name="Rectangle 3"/>
          <p:cNvSpPr>
            <a:spLocks noGrp="1"/>
          </p:cNvSpPr>
          <p:nvPr>
            <p:ph idx="1"/>
          </p:nvPr>
        </p:nvSpPr>
        <p:spPr>
          <a:xfrm>
            <a:off x="457200" y="1280160"/>
            <a:ext cx="8229600" cy="4776692"/>
          </a:xfrm>
          <a:prstGeom prst="rect">
            <a:avLst/>
          </a:prstGeom>
        </p:spPr>
        <p:txBody>
          <a:bodyPr>
            <a:spAutoFit/>
          </a:bodyPr>
          <a:lstStyle/>
          <a:p>
            <a:pPr marL="4763" indent="-4763"/>
            <a:r>
              <a:rPr lang="en-US" dirty="0">
                <a:solidFill>
                  <a:schemeClr val="tx1"/>
                </a:solidFill>
              </a:rPr>
              <a:t>Calculate the volume of a sphere with radius </a:t>
            </a:r>
            <a:r>
              <a:rPr lang="en-US" dirty="0">
                <a:solidFill>
                  <a:srgbClr val="0000FF"/>
                </a:solidFill>
              </a:rPr>
              <a:t>9 cm</a:t>
            </a:r>
            <a:r>
              <a:rPr lang="en-US" dirty="0">
                <a:solidFill>
                  <a:schemeClr val="tx1"/>
                </a:solidFill>
              </a:rPr>
              <a:t>. </a:t>
            </a:r>
            <a:br>
              <a:rPr lang="en-US" dirty="0">
                <a:solidFill>
                  <a:schemeClr val="tx1"/>
                </a:solidFill>
              </a:rPr>
            </a:br>
            <a:r>
              <a:rPr lang="en-US" dirty="0"/>
              <a:t>Use </a:t>
            </a:r>
            <a:r>
              <a:rPr lang="el-GR" i="1" dirty="0">
                <a:latin typeface="Cambria Math" panose="02040503050406030204" pitchFamily="18" charset="0"/>
                <a:ea typeface="Cambria Math" panose="02040503050406030204" pitchFamily="18" charset="0"/>
              </a:rPr>
              <a:t>π</a:t>
            </a:r>
            <a:r>
              <a:rPr lang="el-GR" dirty="0"/>
              <a:t> = 3.14.</a:t>
            </a:r>
            <a:endParaRPr lang="en-US" dirty="0">
              <a:solidFill>
                <a:schemeClr val="tx1"/>
              </a:solidFill>
            </a:endParaRPr>
          </a:p>
          <a:p>
            <a:pPr marL="4763" indent="-4763">
              <a:buFont typeface="Courier New" pitchFamily="49" charset="0"/>
              <a:buNone/>
            </a:pPr>
            <a:r>
              <a:rPr lang="en-US" sz="2800" b="1" i="0" dirty="0">
                <a:solidFill>
                  <a:schemeClr val="tx1"/>
                </a:solidFill>
              </a:rPr>
              <a:t>Solution</a:t>
            </a:r>
          </a:p>
          <a:p>
            <a:pPr marL="4763" indent="-4763">
              <a:buFont typeface="Courier New" pitchFamily="49" charset="0"/>
              <a:buNone/>
            </a:pPr>
            <a:r>
              <a:rPr lang="en-US" sz="2800" i="0" dirty="0">
                <a:solidFill>
                  <a:schemeClr val="tx1"/>
                </a:solidFill>
              </a:rPr>
              <a:t>Using the formula for the volume of </a:t>
            </a:r>
            <a:br>
              <a:rPr lang="en-US" sz="2800" i="0" dirty="0">
                <a:solidFill>
                  <a:schemeClr val="tx1"/>
                </a:solidFill>
              </a:rPr>
            </a:br>
            <a:r>
              <a:rPr lang="en-US" sz="2800" i="0" dirty="0">
                <a:solidFill>
                  <a:schemeClr val="tx1"/>
                </a:solidFill>
              </a:rPr>
              <a:t>a sphere:</a:t>
            </a:r>
          </a:p>
          <a:p>
            <a:pPr marL="4763" indent="-4763">
              <a:buFont typeface="Courier New" pitchFamily="49" charset="0"/>
              <a:buNone/>
            </a:pPr>
            <a:endParaRPr lang="en-US" sz="2800" i="0" dirty="0">
              <a:solidFill>
                <a:schemeClr val="tx1"/>
              </a:solidFill>
            </a:endParaRPr>
          </a:p>
          <a:p>
            <a:pPr marL="4763" indent="-4763">
              <a:lnSpc>
                <a:spcPct val="150000"/>
              </a:lnSpc>
              <a:buFont typeface="Courier New" pitchFamily="49" charset="0"/>
              <a:buNone/>
            </a:pPr>
            <a:endParaRPr lang="en-US" sz="2800" b="1" i="0" dirty="0">
              <a:solidFill>
                <a:schemeClr val="tx1"/>
              </a:solidFill>
            </a:endParaRPr>
          </a:p>
          <a:p>
            <a:pPr marL="4763" indent="-4763">
              <a:buFont typeface="Courier New" pitchFamily="49" charset="0"/>
              <a:buNone/>
            </a:pPr>
            <a:endParaRPr lang="en-US" sz="3300" b="1" i="0" dirty="0">
              <a:solidFill>
                <a:schemeClr val="tx1"/>
              </a:solidFill>
            </a:endParaRPr>
          </a:p>
          <a:p>
            <a:pPr marL="4763" indent="-4763">
              <a:buFont typeface="Courier New" pitchFamily="49" charset="0"/>
              <a:buNone/>
            </a:pPr>
            <a:r>
              <a:rPr lang="en-US" sz="2800" i="0" dirty="0">
                <a:solidFill>
                  <a:schemeClr val="tx1"/>
                </a:solidFill>
              </a:rPr>
              <a:t>The volume of the sphere is		     .</a:t>
            </a:r>
          </a:p>
        </p:txBody>
      </p:sp>
      <p:graphicFrame>
        <p:nvGraphicFramePr>
          <p:cNvPr id="2052" name="Object 4"/>
          <p:cNvGraphicFramePr>
            <a:graphicFrameLocks noChangeAspect="1"/>
          </p:cNvGraphicFramePr>
          <p:nvPr/>
        </p:nvGraphicFramePr>
        <p:xfrm>
          <a:off x="2381250" y="3243263"/>
          <a:ext cx="1346200" cy="838200"/>
        </p:xfrm>
        <a:graphic>
          <a:graphicData uri="http://schemas.openxmlformats.org/presentationml/2006/ole">
            <mc:AlternateContent xmlns:mc="http://schemas.openxmlformats.org/markup-compatibility/2006">
              <mc:Choice xmlns:v="urn:schemas-microsoft-com:vml" Requires="v">
                <p:oleObj spid="_x0000_s54274" name="Equation" r:id="rId4" imgW="1346040" imgH="838080" progId="Equation.DSMT4">
                  <p:embed/>
                </p:oleObj>
              </mc:Choice>
              <mc:Fallback>
                <p:oleObj name="Equation" r:id="rId4" imgW="1346040" imgH="838080" progId="Equation.DSMT4">
                  <p:embed/>
                  <p:pic>
                    <p:nvPicPr>
                      <p:cNvPr id="2052" name="Object 4"/>
                      <p:cNvPicPr>
                        <a:picLocks noChangeAspect="1" noChangeArrowheads="1"/>
                      </p:cNvPicPr>
                      <p:nvPr/>
                    </p:nvPicPr>
                    <p:blipFill>
                      <a:blip r:embed="rId5"/>
                      <a:srcRect/>
                      <a:stretch>
                        <a:fillRect/>
                      </a:stretch>
                    </p:blipFill>
                    <p:spPr bwMode="auto">
                      <a:xfrm>
                        <a:off x="2381250" y="3243263"/>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430463" y="4208244"/>
          <a:ext cx="2794000" cy="838200"/>
        </p:xfrm>
        <a:graphic>
          <a:graphicData uri="http://schemas.openxmlformats.org/presentationml/2006/ole">
            <mc:AlternateContent xmlns:mc="http://schemas.openxmlformats.org/markup-compatibility/2006">
              <mc:Choice xmlns:v="urn:schemas-microsoft-com:vml" Requires="v">
                <p:oleObj spid="_x0000_s54275" name="Equation" r:id="rId6" imgW="2793960" imgH="838080" progId="Equation.DSMT4">
                  <p:embed/>
                </p:oleObj>
              </mc:Choice>
              <mc:Fallback>
                <p:oleObj name="Equation" r:id="rId6" imgW="2793960" imgH="838080" progId="Equation.DSMT4">
                  <p:embed/>
                  <p:pic>
                    <p:nvPicPr>
                      <p:cNvPr id="205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463" y="4208244"/>
                        <a:ext cx="279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5283200" y="4208244"/>
          <a:ext cx="2641600" cy="838200"/>
        </p:xfrm>
        <a:graphic>
          <a:graphicData uri="http://schemas.openxmlformats.org/presentationml/2006/ole">
            <mc:AlternateContent xmlns:mc="http://schemas.openxmlformats.org/markup-compatibility/2006">
              <mc:Choice xmlns:v="urn:schemas-microsoft-com:vml" Requires="v">
                <p:oleObj spid="_x0000_s54276" name="Equation" r:id="rId8" imgW="2641320" imgH="838080" progId="Equation.DSMT4">
                  <p:embed/>
                </p:oleObj>
              </mc:Choice>
              <mc:Fallback>
                <p:oleObj name="Equation" r:id="rId8" imgW="2641320" imgH="838080" progId="Equation.DSMT4">
                  <p:embed/>
                  <p:pic>
                    <p:nvPicPr>
                      <p:cNvPr id="205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3200" y="4208244"/>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5274578" y="5071145"/>
          <a:ext cx="2082800" cy="381000"/>
        </p:xfrm>
        <a:graphic>
          <a:graphicData uri="http://schemas.openxmlformats.org/presentationml/2006/ole">
            <mc:AlternateContent xmlns:mc="http://schemas.openxmlformats.org/markup-compatibility/2006">
              <mc:Choice xmlns:v="urn:schemas-microsoft-com:vml" Requires="v">
                <p:oleObj spid="_x0000_s54277" name="Equation" r:id="rId10" imgW="2082800" imgH="381000" progId="Equation.DSMT4">
                  <p:embed/>
                </p:oleObj>
              </mc:Choice>
              <mc:Fallback>
                <p:oleObj name="Equation" r:id="rId10" imgW="2082800" imgH="381000" progId="Equation.DSMT4">
                  <p:embed/>
                  <p:pic>
                    <p:nvPicPr>
                      <p:cNvPr id="205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4578" y="5071145"/>
                        <a:ext cx="208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2" name="Object 24"/>
          <p:cNvGraphicFramePr>
            <a:graphicFrameLocks noChangeAspect="1"/>
          </p:cNvGraphicFramePr>
          <p:nvPr/>
        </p:nvGraphicFramePr>
        <p:xfrm>
          <a:off x="4622334" y="5561901"/>
          <a:ext cx="1816100" cy="381000"/>
        </p:xfrm>
        <a:graphic>
          <a:graphicData uri="http://schemas.openxmlformats.org/presentationml/2006/ole">
            <mc:AlternateContent xmlns:mc="http://schemas.openxmlformats.org/markup-compatibility/2006">
              <mc:Choice xmlns:v="urn:schemas-microsoft-com:vml" Requires="v">
                <p:oleObj spid="_x0000_s54278" name="Equation" r:id="rId12" imgW="1815840" imgH="380880" progId="Equation.DSMT4">
                  <p:embed/>
                </p:oleObj>
              </mc:Choice>
              <mc:Fallback>
                <p:oleObj name="Equation" r:id="rId12" imgW="1815840" imgH="380880" progId="Equation.DSMT4">
                  <p:embed/>
                  <p:pic>
                    <p:nvPicPr>
                      <p:cNvPr id="2072"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2334" y="5561901"/>
                        <a:ext cx="181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096000" y="1952263"/>
            <a:ext cx="2575322" cy="2086337"/>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a:noFill/>
        </p:spPr>
        <p:txBody>
          <a:bodyPr/>
          <a:lstStyle/>
          <a:p>
            <a:r>
              <a:rPr lang="en-US" sz="3200" dirty="0">
                <a:solidFill>
                  <a:schemeClr val="accent1"/>
                </a:solidFill>
              </a:rPr>
              <a:t>Example 20: </a:t>
            </a:r>
            <a:r>
              <a:rPr lang="en-US" dirty="0"/>
              <a:t>Calculating the Volume of a Cone</a:t>
            </a:r>
            <a:endParaRPr lang="en-US" sz="3200" dirty="0">
              <a:solidFill>
                <a:schemeClr val="accent1"/>
              </a:solidFill>
            </a:endParaRPr>
          </a:p>
        </p:txBody>
      </p:sp>
      <p:sp>
        <p:nvSpPr>
          <p:cNvPr id="11267" name="Rectangle 3"/>
          <p:cNvSpPr>
            <a:spLocks noGrp="1"/>
          </p:cNvSpPr>
          <p:nvPr>
            <p:ph idx="1"/>
          </p:nvPr>
        </p:nvSpPr>
        <p:spPr>
          <a:xfrm>
            <a:off x="457200" y="1280160"/>
            <a:ext cx="8229600" cy="3444020"/>
          </a:xfrm>
          <a:prstGeom prst="rect">
            <a:avLst/>
          </a:prstGeom>
          <a:noFill/>
        </p:spPr>
        <p:txBody>
          <a:bodyPr>
            <a:spAutoFit/>
          </a:bodyPr>
          <a:lstStyle/>
          <a:p>
            <a:r>
              <a:rPr lang="en-US" dirty="0"/>
              <a:t>What is the volume of a cone with a height of </a:t>
            </a:r>
            <a:r>
              <a:rPr lang="en-US" dirty="0">
                <a:solidFill>
                  <a:srgbClr val="0000FF"/>
                </a:solidFill>
              </a:rPr>
              <a:t>12 mm</a:t>
            </a:r>
            <a:r>
              <a:rPr lang="en-US" dirty="0"/>
              <a:t> and a circular base with a diameter of </a:t>
            </a:r>
            <a:r>
              <a:rPr lang="en-US" dirty="0">
                <a:solidFill>
                  <a:srgbClr val="0000FF"/>
                </a:solidFill>
              </a:rPr>
              <a:t>8 mm</a:t>
            </a:r>
            <a:r>
              <a:rPr lang="en-US" dirty="0"/>
              <a:t>?</a:t>
            </a:r>
          </a:p>
          <a:p>
            <a:pPr>
              <a:spcBef>
                <a:spcPts val="600"/>
              </a:spcBef>
            </a:pPr>
            <a:r>
              <a:rPr lang="en-US" b="1" dirty="0">
                <a:solidFill>
                  <a:schemeClr val="tx1"/>
                </a:solidFill>
              </a:rPr>
              <a:t>Solution</a:t>
            </a:r>
            <a:endParaRPr lang="en-US" dirty="0">
              <a:solidFill>
                <a:schemeClr val="tx1"/>
              </a:solidFill>
            </a:endParaRPr>
          </a:p>
          <a:p>
            <a:r>
              <a:rPr lang="en-US" dirty="0">
                <a:solidFill>
                  <a:schemeClr val="tx1"/>
                </a:solidFill>
              </a:rPr>
              <a:t>We know the diameter of </a:t>
            </a:r>
            <a:r>
              <a:rPr lang="en-US" dirty="0">
                <a:solidFill>
                  <a:srgbClr val="0000FF"/>
                </a:solidFill>
              </a:rPr>
              <a:t>8 mm, </a:t>
            </a:r>
            <a:r>
              <a:rPr lang="en-US" dirty="0">
                <a:solidFill>
                  <a:schemeClr val="tx1"/>
                </a:solidFill>
              </a:rPr>
              <a:t>but we </a:t>
            </a:r>
            <a:br>
              <a:rPr lang="en-US" dirty="0">
                <a:solidFill>
                  <a:schemeClr val="tx1"/>
                </a:solidFill>
              </a:rPr>
            </a:br>
            <a:r>
              <a:rPr lang="en-US" dirty="0">
                <a:solidFill>
                  <a:schemeClr val="tx1"/>
                </a:solidFill>
              </a:rPr>
              <a:t>need the radius.</a:t>
            </a:r>
          </a:p>
          <a:p>
            <a:r>
              <a:rPr lang="en-US" dirty="0">
                <a:solidFill>
                  <a:schemeClr val="tx1"/>
                </a:solidFill>
              </a:rPr>
              <a:t>The radius is half of the diameter.  </a:t>
            </a:r>
          </a:p>
          <a:p>
            <a:endParaRPr lang="en-US" dirty="0">
              <a:solidFill>
                <a:schemeClr val="tx1"/>
              </a:solidFill>
            </a:endParaRPr>
          </a:p>
        </p:txBody>
      </p:sp>
      <p:pic>
        <p:nvPicPr>
          <p:cNvPr id="1331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53200" y="2302082"/>
            <a:ext cx="2209800" cy="2498518"/>
          </a:xfrm>
          <a:prstGeom prst="rect">
            <a:avLst/>
          </a:prstGeom>
          <a:noFill/>
          <a:ln w="9525">
            <a:noFill/>
            <a:miter lim="800000"/>
            <a:headEnd/>
            <a:tailEnd/>
          </a:ln>
        </p:spPr>
      </p:pic>
      <p:graphicFrame>
        <p:nvGraphicFramePr>
          <p:cNvPr id="12289" name="Object 1"/>
          <p:cNvGraphicFramePr>
            <a:graphicFrameLocks noChangeAspect="1"/>
          </p:cNvGraphicFramePr>
          <p:nvPr/>
        </p:nvGraphicFramePr>
        <p:xfrm>
          <a:off x="1371600" y="4191000"/>
          <a:ext cx="2921000" cy="838200"/>
        </p:xfrm>
        <a:graphic>
          <a:graphicData uri="http://schemas.openxmlformats.org/presentationml/2006/ole">
            <mc:AlternateContent xmlns:mc="http://schemas.openxmlformats.org/markup-compatibility/2006">
              <mc:Choice xmlns:v="urn:schemas-microsoft-com:vml" Requires="v">
                <p:oleObj spid="_x0000_s55298" name="Equation" r:id="rId5" imgW="2920680" imgH="838080" progId="Equation.DSMT4">
                  <p:embed/>
                </p:oleObj>
              </mc:Choice>
              <mc:Fallback>
                <p:oleObj name="Equation" r:id="rId5" imgW="2920680" imgH="838080" progId="Equation.DSMT4">
                  <p:embed/>
                  <p:pic>
                    <p:nvPicPr>
                      <p:cNvPr id="12289"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191000"/>
                        <a:ext cx="292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20: Finding the Volume of a </a:t>
            </a:r>
            <a:br>
              <a:rPr lang="en-US" sz="3200" dirty="0">
                <a:solidFill>
                  <a:schemeClr val="accent1"/>
                </a:solidFill>
              </a:rPr>
            </a:br>
            <a:r>
              <a:rPr lang="en-US" sz="3200" dirty="0">
                <a:solidFill>
                  <a:schemeClr val="accent1"/>
                </a:solidFill>
              </a:rPr>
              <a:t>Cone (cont.)</a:t>
            </a:r>
          </a:p>
        </p:txBody>
      </p:sp>
      <p:sp>
        <p:nvSpPr>
          <p:cNvPr id="12291" name="Rectangle 3"/>
          <p:cNvSpPr>
            <a:spLocks noGrp="1"/>
          </p:cNvSpPr>
          <p:nvPr>
            <p:ph idx="1"/>
          </p:nvPr>
        </p:nvSpPr>
        <p:spPr>
          <a:xfrm>
            <a:off x="457200" y="1143000"/>
            <a:ext cx="8458200" cy="3961084"/>
          </a:xfrm>
          <a:prstGeom prst="rect">
            <a:avLst/>
          </a:prstGeom>
          <a:noFill/>
        </p:spPr>
        <p:txBody>
          <a:bodyPr wrap="square">
            <a:spAutoFit/>
          </a:bodyPr>
          <a:lstStyle/>
          <a:p>
            <a:pPr marL="0" indent="0">
              <a:spcBef>
                <a:spcPts val="1800"/>
              </a:spcBef>
              <a:buFont typeface="Courier New" pitchFamily="49" charset="0"/>
              <a:buNone/>
            </a:pPr>
            <a:r>
              <a:rPr lang="en-US" sz="2800" i="0" dirty="0">
                <a:solidFill>
                  <a:schemeClr val="tx1"/>
                </a:solidFill>
              </a:rPr>
              <a:t>So applying the formula for the volume of a cone, we have: </a:t>
            </a:r>
          </a:p>
          <a:p>
            <a:pPr marL="0" indent="0">
              <a:buFont typeface="Courier New" pitchFamily="49" charset="0"/>
              <a:buNone/>
            </a:pPr>
            <a:endParaRPr lang="en-US" sz="2800" i="0" dirty="0">
              <a:solidFill>
                <a:schemeClr val="tx1"/>
              </a:solidFill>
            </a:endParaRP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sz="1500" dirty="0">
              <a:solidFill>
                <a:schemeClr val="tx1"/>
              </a:solidFill>
            </a:endParaRPr>
          </a:p>
          <a:p>
            <a:pPr marL="0" indent="0">
              <a:buFont typeface="Courier New" pitchFamily="49" charset="0"/>
              <a:buNone/>
            </a:pPr>
            <a:endParaRPr lang="en-US" dirty="0">
              <a:solidFill>
                <a:schemeClr val="tx1"/>
              </a:solidFill>
            </a:endParaRPr>
          </a:p>
          <a:p>
            <a:pPr marL="0" indent="0">
              <a:spcBef>
                <a:spcPts val="1800"/>
              </a:spcBef>
              <a:buFont typeface="Courier New" pitchFamily="49" charset="0"/>
              <a:buNone/>
            </a:pPr>
            <a:r>
              <a:rPr lang="en-US" dirty="0">
                <a:solidFill>
                  <a:schemeClr val="tx1"/>
                </a:solidFill>
              </a:rPr>
              <a:t>The volume of the cone is </a:t>
            </a:r>
            <a:endParaRPr lang="en-US" sz="2800" i="0" dirty="0">
              <a:solidFill>
                <a:schemeClr val="tx1"/>
              </a:solidFill>
            </a:endParaRPr>
          </a:p>
        </p:txBody>
      </p:sp>
      <p:graphicFrame>
        <p:nvGraphicFramePr>
          <p:cNvPr id="3078" name="Object 6"/>
          <p:cNvGraphicFramePr>
            <a:graphicFrameLocks noChangeAspect="1"/>
          </p:cNvGraphicFramePr>
          <p:nvPr/>
        </p:nvGraphicFramePr>
        <p:xfrm>
          <a:off x="1562100" y="2057400"/>
          <a:ext cx="1498600" cy="838200"/>
        </p:xfrm>
        <a:graphic>
          <a:graphicData uri="http://schemas.openxmlformats.org/presentationml/2006/ole">
            <mc:AlternateContent xmlns:mc="http://schemas.openxmlformats.org/markup-compatibility/2006">
              <mc:Choice xmlns:v="urn:schemas-microsoft-com:vml" Requires="v">
                <p:oleObj spid="_x0000_s56322" name="Equation" r:id="rId4" imgW="1498320" imgH="838080" progId="Equation.DSMT4">
                  <p:embed/>
                </p:oleObj>
              </mc:Choice>
              <mc:Fallback>
                <p:oleObj name="Equation" r:id="rId4" imgW="1498320" imgH="838080" progId="Equation.DSMT4">
                  <p:embed/>
                  <p:pic>
                    <p:nvPicPr>
                      <p:cNvPr id="3078" name="Object 6"/>
                      <p:cNvPicPr>
                        <a:picLocks noChangeAspect="1" noChangeArrowheads="1"/>
                      </p:cNvPicPr>
                      <p:nvPr/>
                    </p:nvPicPr>
                    <p:blipFill>
                      <a:blip r:embed="rId5"/>
                      <a:srcRect/>
                      <a:stretch>
                        <a:fillRect/>
                      </a:stretch>
                    </p:blipFill>
                    <p:spPr bwMode="auto">
                      <a:xfrm>
                        <a:off x="1562100" y="2057400"/>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1574800" y="2920767"/>
          <a:ext cx="4064000" cy="838200"/>
        </p:xfrm>
        <a:graphic>
          <a:graphicData uri="http://schemas.openxmlformats.org/presentationml/2006/ole">
            <mc:AlternateContent xmlns:mc="http://schemas.openxmlformats.org/markup-compatibility/2006">
              <mc:Choice xmlns:v="urn:schemas-microsoft-com:vml" Requires="v">
                <p:oleObj spid="_x0000_s56323" name="Equation" r:id="rId6" imgW="4063680" imgH="838080" progId="Equation.DSMT4">
                  <p:embed/>
                </p:oleObj>
              </mc:Choice>
              <mc:Fallback>
                <p:oleObj name="Equation" r:id="rId6" imgW="4063680" imgH="838080" progId="Equation.DSMT4">
                  <p:embed/>
                  <p:pic>
                    <p:nvPicPr>
                      <p:cNvPr id="307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4800" y="2920767"/>
                        <a:ext cx="406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1845578" y="3886200"/>
          <a:ext cx="2184400" cy="469900"/>
        </p:xfrm>
        <a:graphic>
          <a:graphicData uri="http://schemas.openxmlformats.org/presentationml/2006/ole">
            <mc:AlternateContent xmlns:mc="http://schemas.openxmlformats.org/markup-compatibility/2006">
              <mc:Choice xmlns:v="urn:schemas-microsoft-com:vml" Requires="v">
                <p:oleObj spid="_x0000_s56324" name="Equation" r:id="rId8" imgW="2184120" imgH="469800" progId="Equation.DSMT4">
                  <p:embed/>
                </p:oleObj>
              </mc:Choice>
              <mc:Fallback>
                <p:oleObj name="Equation" r:id="rId8" imgW="2184120" imgH="469800" progId="Equation.DSMT4">
                  <p:embed/>
                  <p:pic>
                    <p:nvPicPr>
                      <p:cNvPr id="308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5578" y="3886200"/>
                        <a:ext cx="218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4013433" y="3907522"/>
          <a:ext cx="2032000" cy="381000"/>
        </p:xfrm>
        <a:graphic>
          <a:graphicData uri="http://schemas.openxmlformats.org/presentationml/2006/ole">
            <mc:AlternateContent xmlns:mc="http://schemas.openxmlformats.org/markup-compatibility/2006">
              <mc:Choice xmlns:v="urn:schemas-microsoft-com:vml" Requires="v">
                <p:oleObj spid="_x0000_s56325" name="Equation" r:id="rId10" imgW="2031840" imgH="380880" progId="Equation.DSMT4">
                  <p:embed/>
                </p:oleObj>
              </mc:Choice>
              <mc:Fallback>
                <p:oleObj name="Equation" r:id="rId10" imgW="2031840" imgH="380880" progId="Equation.DSMT4">
                  <p:embed/>
                  <p:pic>
                    <p:nvPicPr>
                      <p:cNvPr id="308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3433" y="3907522"/>
                        <a:ext cx="203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7" name="Object 25"/>
          <p:cNvGraphicFramePr>
            <a:graphicFrameLocks noChangeAspect="1"/>
          </p:cNvGraphicFramePr>
          <p:nvPr/>
        </p:nvGraphicFramePr>
        <p:xfrm>
          <a:off x="4331399" y="4613945"/>
          <a:ext cx="1854200" cy="381000"/>
        </p:xfrm>
        <a:graphic>
          <a:graphicData uri="http://schemas.openxmlformats.org/presentationml/2006/ole">
            <mc:AlternateContent xmlns:mc="http://schemas.openxmlformats.org/markup-compatibility/2006">
              <mc:Choice xmlns:v="urn:schemas-microsoft-com:vml" Requires="v">
                <p:oleObj spid="_x0000_s56326" name="Equation" r:id="rId12" imgW="1854000" imgH="380880" progId="Equation.DSMT4">
                  <p:embed/>
                </p:oleObj>
              </mc:Choice>
              <mc:Fallback>
                <p:oleObj name="Equation" r:id="rId12" imgW="1854000" imgH="380880" progId="Equation.DSMT4">
                  <p:embed/>
                  <p:pic>
                    <p:nvPicPr>
                      <p:cNvPr id="3097"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1399" y="4613945"/>
                        <a:ext cx="185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21: </a:t>
            </a:r>
            <a:r>
              <a:rPr lang="en-US" dirty="0"/>
              <a:t>Calculating the Volume of a Solid</a:t>
            </a:r>
            <a:endParaRPr lang="en-US" sz="3200" dirty="0">
              <a:solidFill>
                <a:schemeClr val="accent1"/>
              </a:solidFill>
            </a:endParaRPr>
          </a:p>
        </p:txBody>
      </p:sp>
      <p:sp>
        <p:nvSpPr>
          <p:cNvPr id="14339" name="Rectangle 3"/>
          <p:cNvSpPr>
            <a:spLocks noGrp="1"/>
          </p:cNvSpPr>
          <p:nvPr>
            <p:ph idx="1"/>
          </p:nvPr>
        </p:nvSpPr>
        <p:spPr>
          <a:xfrm>
            <a:off x="457200" y="1280160"/>
            <a:ext cx="8229600" cy="4056495"/>
          </a:xfrm>
          <a:prstGeom prst="rect">
            <a:avLst/>
          </a:prstGeom>
          <a:noFill/>
        </p:spPr>
        <p:txBody>
          <a:bodyPr>
            <a:spAutoFit/>
          </a:bodyPr>
          <a:lstStyle/>
          <a:p>
            <a:pPr>
              <a:spcBef>
                <a:spcPct val="0"/>
              </a:spcBef>
            </a:pPr>
            <a:r>
              <a:rPr lang="en-US" dirty="0">
                <a:solidFill>
                  <a:schemeClr val="tx1"/>
                </a:solidFill>
              </a:rPr>
              <a:t>Calculate the volume of a solid with the </a:t>
            </a:r>
            <a:br>
              <a:rPr lang="en-US" dirty="0">
                <a:solidFill>
                  <a:schemeClr val="tx1"/>
                </a:solidFill>
              </a:rPr>
            </a:br>
            <a:r>
              <a:rPr lang="en-US" dirty="0">
                <a:solidFill>
                  <a:schemeClr val="tx1"/>
                </a:solidFill>
              </a:rPr>
              <a:t>indicated dimensions.</a:t>
            </a:r>
            <a:endParaRPr lang="en-US" sz="2800" b="1" i="0" dirty="0">
              <a:solidFill>
                <a:schemeClr val="tx1"/>
              </a:solidFill>
            </a:endParaRPr>
          </a:p>
          <a:p>
            <a:pPr marL="0" indent="0" eaLnBrk="1" hangingPunct="1">
              <a:spcBef>
                <a:spcPct val="0"/>
              </a:spcBef>
              <a:buFontTx/>
              <a:buNone/>
            </a:pPr>
            <a:r>
              <a:rPr lang="en-US" sz="2800" b="1" i="0" dirty="0">
                <a:solidFill>
                  <a:schemeClr val="tx1"/>
                </a:solidFill>
              </a:rPr>
              <a:t>Solution</a:t>
            </a:r>
            <a:endParaRPr lang="en-US" sz="2800" i="0" dirty="0">
              <a:solidFill>
                <a:schemeClr val="tx1"/>
              </a:solidFill>
            </a:endParaRPr>
          </a:p>
          <a:p>
            <a:r>
              <a:rPr lang="en-US" dirty="0"/>
              <a:t>From the figure, we see that the </a:t>
            </a:r>
            <a:br>
              <a:rPr lang="en-US" dirty="0"/>
            </a:br>
            <a:r>
              <a:rPr lang="en-US" dirty="0"/>
              <a:t>bottom portion of the solid is a </a:t>
            </a:r>
            <a:br>
              <a:rPr lang="en-US" dirty="0"/>
            </a:br>
            <a:r>
              <a:rPr lang="en-US" dirty="0"/>
              <a:t>cylinder and on top of the cylinder is a  </a:t>
            </a:r>
            <a:r>
              <a:rPr lang="en-US" b="1" dirty="0"/>
              <a:t>hemisphere </a:t>
            </a:r>
            <a:r>
              <a:rPr lang="en-US" dirty="0"/>
              <a:t>(one-half of a sphere). Thus, the volume of the</a:t>
            </a:r>
            <a:r>
              <a:rPr lang="en-US" b="1" dirty="0"/>
              <a:t> </a:t>
            </a:r>
            <a:r>
              <a:rPr lang="en-US" dirty="0"/>
              <a:t>solid will be the sum of the volumes of the cylinder and the hemisphere.</a:t>
            </a:r>
            <a:endParaRPr lang="en-US" sz="2800" i="0" dirty="0">
              <a:solidFill>
                <a:schemeClr val="tx1"/>
              </a:solidFill>
            </a:endParaRPr>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24208" y="1482055"/>
            <a:ext cx="2819033" cy="2057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21: </a:t>
            </a:r>
            <a:r>
              <a:rPr lang="en-US" dirty="0"/>
              <a:t>Calculating the Volume of a Solid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3554" name="Object 2"/>
          <p:cNvGraphicFramePr>
            <a:graphicFrameLocks noChangeAspect="1"/>
          </p:cNvGraphicFramePr>
          <p:nvPr/>
        </p:nvGraphicFramePr>
        <p:xfrm>
          <a:off x="457200" y="1536700"/>
          <a:ext cx="2451100" cy="368300"/>
        </p:xfrm>
        <a:graphic>
          <a:graphicData uri="http://schemas.openxmlformats.org/presentationml/2006/ole">
            <mc:AlternateContent xmlns:mc="http://schemas.openxmlformats.org/markup-compatibility/2006">
              <mc:Choice xmlns:v="urn:schemas-microsoft-com:vml" Requires="v">
                <p:oleObj spid="_x0000_s57346" name="Equation" r:id="rId4" imgW="2450880" imgH="368280" progId="Equation.DSMT4">
                  <p:embed/>
                </p:oleObj>
              </mc:Choice>
              <mc:Fallback>
                <p:oleObj name="Equation" r:id="rId4" imgW="2450880" imgH="368280" progId="Equation.DSMT4">
                  <p:embed/>
                  <p:pic>
                    <p:nvPicPr>
                      <p:cNvPr id="235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36700"/>
                        <a:ext cx="2451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254500" y="1517650"/>
          <a:ext cx="3365500" cy="381000"/>
        </p:xfrm>
        <a:graphic>
          <a:graphicData uri="http://schemas.openxmlformats.org/presentationml/2006/ole">
            <mc:AlternateContent xmlns:mc="http://schemas.openxmlformats.org/markup-compatibility/2006">
              <mc:Choice xmlns:v="urn:schemas-microsoft-com:vml" Requires="v">
                <p:oleObj spid="_x0000_s57347" name="Equation" r:id="rId6" imgW="3365280" imgH="380880" progId="Equation.DSMT4">
                  <p:embed/>
                </p:oleObj>
              </mc:Choice>
              <mc:Fallback>
                <p:oleObj name="Equation" r:id="rId6" imgW="3365280" imgH="380880" progId="Equation.DSMT4">
                  <p:embed/>
                  <p:pic>
                    <p:nvPicPr>
                      <p:cNvPr id="235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0" y="1517650"/>
                        <a:ext cx="3365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603250" y="2082800"/>
          <a:ext cx="1257300" cy="381000"/>
        </p:xfrm>
        <a:graphic>
          <a:graphicData uri="http://schemas.openxmlformats.org/presentationml/2006/ole">
            <mc:AlternateContent xmlns:mc="http://schemas.openxmlformats.org/markup-compatibility/2006">
              <mc:Choice xmlns:v="urn:schemas-microsoft-com:vml" Requires="v">
                <p:oleObj spid="_x0000_s57348" name="Equation" r:id="rId8" imgW="1257120" imgH="380880" progId="Equation.DSMT4">
                  <p:embed/>
                </p:oleObj>
              </mc:Choice>
              <mc:Fallback>
                <p:oleObj name="Equation" r:id="rId8" imgW="1257120" imgH="380880" progId="Equation.DSMT4">
                  <p:embed/>
                  <p:pic>
                    <p:nvPicPr>
                      <p:cNvPr id="23556" name="Object 4"/>
                      <p:cNvPicPr>
                        <a:picLocks noChangeAspect="1" noChangeArrowheads="1"/>
                      </p:cNvPicPr>
                      <p:nvPr/>
                    </p:nvPicPr>
                    <p:blipFill>
                      <a:blip r:embed="rId9"/>
                      <a:srcRect/>
                      <a:stretch>
                        <a:fillRect/>
                      </a:stretch>
                    </p:blipFill>
                    <p:spPr bwMode="auto">
                      <a:xfrm>
                        <a:off x="603250" y="20828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626844" y="2546350"/>
          <a:ext cx="3238500" cy="558800"/>
        </p:xfrm>
        <a:graphic>
          <a:graphicData uri="http://schemas.openxmlformats.org/presentationml/2006/ole">
            <mc:AlternateContent xmlns:mc="http://schemas.openxmlformats.org/markup-compatibility/2006">
              <mc:Choice xmlns:v="urn:schemas-microsoft-com:vml" Requires="v">
                <p:oleObj spid="_x0000_s57349" name="Equation" r:id="rId10" imgW="3238200" imgH="558720" progId="Equation.DSMT4">
                  <p:embed/>
                </p:oleObj>
              </mc:Choice>
              <mc:Fallback>
                <p:oleObj name="Equation" r:id="rId10" imgW="3238200" imgH="558720" progId="Equation.DSMT4">
                  <p:embed/>
                  <p:pic>
                    <p:nvPicPr>
                      <p:cNvPr id="2355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844" y="2546350"/>
                        <a:ext cx="3238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889000" y="3225800"/>
          <a:ext cx="1854200" cy="469900"/>
        </p:xfrm>
        <a:graphic>
          <a:graphicData uri="http://schemas.openxmlformats.org/presentationml/2006/ole">
            <mc:AlternateContent xmlns:mc="http://schemas.openxmlformats.org/markup-compatibility/2006">
              <mc:Choice xmlns:v="urn:schemas-microsoft-com:vml" Requires="v">
                <p:oleObj spid="_x0000_s57350" name="Equation" r:id="rId12" imgW="1854200" imgH="469900" progId="Equation.DSMT4">
                  <p:embed/>
                </p:oleObj>
              </mc:Choice>
              <mc:Fallback>
                <p:oleObj name="Equation" r:id="rId12" imgW="1854200" imgH="469900" progId="Equation.DSMT4">
                  <p:embed/>
                  <p:pic>
                    <p:nvPicPr>
                      <p:cNvPr id="23558"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9000" y="3225800"/>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4267200" y="1943100"/>
          <a:ext cx="4660900" cy="838200"/>
        </p:xfrm>
        <a:graphic>
          <a:graphicData uri="http://schemas.openxmlformats.org/presentationml/2006/ole">
            <mc:AlternateContent xmlns:mc="http://schemas.openxmlformats.org/markup-compatibility/2006">
              <mc:Choice xmlns:v="urn:schemas-microsoft-com:vml" Requires="v">
                <p:oleObj spid="_x0000_s57351" name="Equation" r:id="rId14" imgW="4660560" imgH="838080" progId="Equation.DSMT4">
                  <p:embed/>
                </p:oleObj>
              </mc:Choice>
              <mc:Fallback>
                <p:oleObj name="Equation" r:id="rId14" imgW="4660560" imgH="838080" progId="Equation.DSMT4">
                  <p:embed/>
                  <p:pic>
                    <p:nvPicPr>
                      <p:cNvPr id="23559" name="Object 7"/>
                      <p:cNvPicPr>
                        <a:picLocks noChangeAspect="1" noChangeArrowheads="1"/>
                      </p:cNvPicPr>
                      <p:nvPr/>
                    </p:nvPicPr>
                    <p:blipFill>
                      <a:blip r:embed="rId15"/>
                      <a:srcRect/>
                      <a:stretch>
                        <a:fillRect/>
                      </a:stretch>
                    </p:blipFill>
                    <p:spPr bwMode="auto">
                      <a:xfrm>
                        <a:off x="4267200" y="1943100"/>
                        <a:ext cx="466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4279667" y="2857500"/>
          <a:ext cx="2755900" cy="838200"/>
        </p:xfrm>
        <a:graphic>
          <a:graphicData uri="http://schemas.openxmlformats.org/presentationml/2006/ole">
            <mc:AlternateContent xmlns:mc="http://schemas.openxmlformats.org/markup-compatibility/2006">
              <mc:Choice xmlns:v="urn:schemas-microsoft-com:vml" Requires="v">
                <p:oleObj spid="_x0000_s57352" name="Equation" r:id="rId16" imgW="2755800" imgH="838080" progId="Equation.DSMT4">
                  <p:embed/>
                </p:oleObj>
              </mc:Choice>
              <mc:Fallback>
                <p:oleObj name="Equation" r:id="rId16" imgW="2755800" imgH="838080" progId="Equation.DSMT4">
                  <p:embed/>
                  <p:pic>
                    <p:nvPicPr>
                      <p:cNvPr id="2356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9667" y="2857500"/>
                        <a:ext cx="275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4546600" y="3771900"/>
          <a:ext cx="2044700" cy="469900"/>
        </p:xfrm>
        <a:graphic>
          <a:graphicData uri="http://schemas.openxmlformats.org/presentationml/2006/ole">
            <mc:AlternateContent xmlns:mc="http://schemas.openxmlformats.org/markup-compatibility/2006">
              <mc:Choice xmlns:v="urn:schemas-microsoft-com:vml" Requires="v">
                <p:oleObj spid="_x0000_s57353" name="Equation" r:id="rId18" imgW="2044700" imgH="469900" progId="Equation.DSMT4">
                  <p:embed/>
                </p:oleObj>
              </mc:Choice>
              <mc:Fallback>
                <p:oleObj name="Equation" r:id="rId18" imgW="2044700" imgH="469900" progId="Equation.DSMT4">
                  <p:embed/>
                  <p:pic>
                    <p:nvPicPr>
                      <p:cNvPr id="23561"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46600" y="3771900"/>
                        <a:ext cx="204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t>Perimeter Formulas for Five Polygons</a:t>
            </a:r>
            <a:endParaRPr lang="en-US" sz="3200" dirty="0">
              <a:solidFill>
                <a:schemeClr val="accent1"/>
              </a:solidFill>
            </a:endParaRPr>
          </a:p>
        </p:txBody>
      </p:sp>
      <p:sp>
        <p:nvSpPr>
          <p:cNvPr id="8195" name="TextBox 3"/>
          <p:cNvSpPr>
            <a:spLocks noGrp="1" noChangeArrowheads="1"/>
          </p:cNvSpPr>
          <p:nvPr>
            <p:ph idx="1"/>
          </p:nvPr>
        </p:nvSpPr>
        <p:spPr>
          <a:prstGeom prst="rect">
            <a:avLst/>
          </a:prstGeom>
          <a:solidFill>
            <a:srgbClr val="FFFFCC"/>
          </a:solidFill>
          <a:ln w="28575">
            <a:solidFill>
              <a:srgbClr val="000000"/>
            </a:solidFill>
          </a:ln>
        </p:spPr>
        <p:txBody>
          <a:bodyPr>
            <a:normAutofit/>
          </a:bodyPr>
          <a:lstStyle/>
          <a:p>
            <a:pPr marL="15875" indent="-15875" algn="ctr" eaLnBrk="0" hangingPunct="0">
              <a:tabLst>
                <a:tab pos="1371600" algn="l"/>
              </a:tabLst>
            </a:pPr>
            <a:r>
              <a:rPr lang="en-US" b="1" dirty="0">
                <a:solidFill>
                  <a:srgbClr val="000000"/>
                </a:solidFill>
                <a:latin typeface="Calibri" pitchFamily="34" charset="0"/>
              </a:rPr>
              <a:t>Formula</a:t>
            </a:r>
          </a:p>
        </p:txBody>
      </p:sp>
      <p:sp>
        <p:nvSpPr>
          <p:cNvPr id="6" name="Rectangle 5"/>
          <p:cNvSpPr/>
          <p:nvPr/>
        </p:nvSpPr>
        <p:spPr>
          <a:xfrm>
            <a:off x="457200" y="5486400"/>
            <a:ext cx="8229600" cy="369332"/>
          </a:xfrm>
          <a:prstGeom prst="rect">
            <a:avLst/>
          </a:prstGeom>
        </p:spPr>
        <p:txBody>
          <a:bodyPr wrap="square">
            <a:spAutoFit/>
          </a:bodyPr>
          <a:lstStyle/>
          <a:p>
            <a:r>
              <a:rPr lang="en-US" b="1" dirty="0">
                <a:solidFill>
                  <a:srgbClr val="000000"/>
                </a:solidFill>
              </a:rPr>
              <a:t>Note that each formula represents the sum of the lengths of the sides.</a:t>
            </a:r>
            <a:endParaRPr lang="en-US" dirty="0">
              <a:solidFill>
                <a:srgbClr val="000000"/>
              </a:solidFill>
            </a:endParaRPr>
          </a:p>
        </p:txBody>
      </p:sp>
      <p:pic>
        <p:nvPicPr>
          <p:cNvPr id="25601" name="Picture 1"/>
          <p:cNvPicPr>
            <a:picLocks noChangeAspect="1" noChangeArrowheads="1"/>
          </p:cNvPicPr>
          <p:nvPr/>
        </p:nvPicPr>
        <p:blipFill>
          <a:blip r:embed="rId2" cstate="print">
            <a:clrChange>
              <a:clrFrom>
                <a:srgbClr val="E6F4F1"/>
              </a:clrFrom>
              <a:clrTo>
                <a:srgbClr val="E6F4F1">
                  <a:alpha val="0"/>
                </a:srgbClr>
              </a:clrTo>
            </a:clrChange>
          </a:blip>
          <a:srcRect/>
          <a:stretch>
            <a:fillRect/>
          </a:stretch>
        </p:blipFill>
        <p:spPr bwMode="auto">
          <a:xfrm>
            <a:off x="1005840" y="1632441"/>
            <a:ext cx="7132320" cy="2101359"/>
          </a:xfrm>
          <a:prstGeom prst="rect">
            <a:avLst/>
          </a:prstGeom>
          <a:noFill/>
          <a:ln w="9525">
            <a:noFill/>
            <a:miter lim="800000"/>
            <a:headEnd/>
            <a:tailEnd/>
          </a:ln>
        </p:spPr>
      </p:pic>
      <p:pic>
        <p:nvPicPr>
          <p:cNvPr id="25602" name="Picture 2"/>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2133600" y="3564623"/>
            <a:ext cx="4572000" cy="192186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dirty="0">
                <a:solidFill>
                  <a:schemeClr val="accent1"/>
                </a:solidFill>
              </a:rPr>
              <a:t>Example 21: </a:t>
            </a:r>
            <a:r>
              <a:rPr lang="en-US" dirty="0"/>
              <a:t>Calculating the Volume of a Solid </a:t>
            </a:r>
            <a:r>
              <a:rPr lang="en-US" dirty="0">
                <a:solidFill>
                  <a:schemeClr val="accent1"/>
                </a:solidFill>
              </a:rPr>
              <a:t>(cont.)</a:t>
            </a:r>
            <a:endParaRPr lang="en-US" sz="3200" dirty="0">
              <a:solidFill>
                <a:schemeClr val="accent1"/>
              </a:solidFill>
            </a:endParaRPr>
          </a:p>
        </p:txBody>
      </p:sp>
      <p:graphicFrame>
        <p:nvGraphicFramePr>
          <p:cNvPr id="6147" name="Object 3"/>
          <p:cNvGraphicFramePr>
            <a:graphicFrameLocks noChangeAspect="1"/>
          </p:cNvGraphicFramePr>
          <p:nvPr/>
        </p:nvGraphicFramePr>
        <p:xfrm>
          <a:off x="685800" y="1676400"/>
          <a:ext cx="1981200" cy="304800"/>
        </p:xfrm>
        <a:graphic>
          <a:graphicData uri="http://schemas.openxmlformats.org/presentationml/2006/ole">
            <mc:AlternateContent xmlns:mc="http://schemas.openxmlformats.org/markup-compatibility/2006">
              <mc:Choice xmlns:v="urn:schemas-microsoft-com:vml" Requires="v">
                <p:oleObj spid="_x0000_s58370" name="Equation" r:id="rId4" imgW="1981200" imgH="304800" progId="Equation.DSMT4">
                  <p:embed/>
                </p:oleObj>
              </mc:Choice>
              <mc:Fallback>
                <p:oleObj name="Equation" r:id="rId4" imgW="1981200" imgH="304800" progId="Equation.DSMT4">
                  <p:embed/>
                  <p:pic>
                    <p:nvPicPr>
                      <p:cNvPr id="61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1092200" y="2133600"/>
          <a:ext cx="1803400" cy="381000"/>
        </p:xfrm>
        <a:graphic>
          <a:graphicData uri="http://schemas.openxmlformats.org/presentationml/2006/ole">
            <mc:AlternateContent xmlns:mc="http://schemas.openxmlformats.org/markup-compatibility/2006">
              <mc:Choice xmlns:v="urn:schemas-microsoft-com:vml" Requires="v">
                <p:oleObj spid="_x0000_s58371" name="Equation" r:id="rId6" imgW="1803400" imgH="381000" progId="Equation.DSMT4">
                  <p:embed/>
                </p:oleObj>
              </mc:Choice>
              <mc:Fallback>
                <p:oleObj name="Equation" r:id="rId6" imgW="1803400" imgH="381000" progId="Equation.DSMT4">
                  <p:embed/>
                  <p:pic>
                    <p:nvPicPr>
                      <p:cNvPr id="61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200" y="2133600"/>
                        <a:ext cx="180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762000" y="2667000"/>
          <a:ext cx="2159000" cy="444500"/>
        </p:xfrm>
        <a:graphic>
          <a:graphicData uri="http://schemas.openxmlformats.org/presentationml/2006/ole">
            <mc:AlternateContent xmlns:mc="http://schemas.openxmlformats.org/markup-compatibility/2006">
              <mc:Choice xmlns:v="urn:schemas-microsoft-com:vml" Requires="v">
                <p:oleObj spid="_x0000_s58372" name="Equation" r:id="rId8" imgW="2159000" imgH="444500" progId="Equation.DSMT4">
                  <p:embed/>
                </p:oleObj>
              </mc:Choice>
              <mc:Fallback>
                <p:oleObj name="Equation" r:id="rId8" imgW="2159000" imgH="444500" progId="Equation.DSMT4">
                  <p:embed/>
                  <p:pic>
                    <p:nvPicPr>
                      <p:cNvPr id="61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667000"/>
                        <a:ext cx="215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1066800" y="3187700"/>
          <a:ext cx="1828800" cy="469900"/>
        </p:xfrm>
        <a:graphic>
          <a:graphicData uri="http://schemas.openxmlformats.org/presentationml/2006/ole">
            <mc:AlternateContent xmlns:mc="http://schemas.openxmlformats.org/markup-compatibility/2006">
              <mc:Choice xmlns:v="urn:schemas-microsoft-com:vml" Requires="v">
                <p:oleObj spid="_x0000_s58373" name="Equation" r:id="rId10" imgW="1828800" imgH="469800" progId="Equation.DSMT4">
                  <p:embed/>
                </p:oleObj>
              </mc:Choice>
              <mc:Fallback>
                <p:oleObj name="Equation" r:id="rId10" imgW="1828800" imgH="469800" progId="Equation.DSMT4">
                  <p:embed/>
                  <p:pic>
                    <p:nvPicPr>
                      <p:cNvPr id="615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3187700"/>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762000" y="4114800"/>
            <a:ext cx="3909917" cy="523220"/>
          </a:xfrm>
          <a:prstGeom prst="rect">
            <a:avLst/>
          </a:prstGeom>
        </p:spPr>
        <p:txBody>
          <a:bodyPr wrap="none">
            <a:spAutoFit/>
          </a:bodyPr>
          <a:lstStyle/>
          <a:p>
            <a:r>
              <a:rPr lang="en-US" sz="2800" dirty="0"/>
              <a:t>The volume of the solid is</a:t>
            </a:r>
          </a:p>
        </p:txBody>
      </p:sp>
      <p:graphicFrame>
        <p:nvGraphicFramePr>
          <p:cNvPr id="6163" name="Object 19"/>
          <p:cNvGraphicFramePr>
            <a:graphicFrameLocks noChangeAspect="1"/>
          </p:cNvGraphicFramePr>
          <p:nvPr/>
        </p:nvGraphicFramePr>
        <p:xfrm>
          <a:off x="4622334" y="4157211"/>
          <a:ext cx="1828800" cy="469900"/>
        </p:xfrm>
        <a:graphic>
          <a:graphicData uri="http://schemas.openxmlformats.org/presentationml/2006/ole">
            <mc:AlternateContent xmlns:mc="http://schemas.openxmlformats.org/markup-compatibility/2006">
              <mc:Choice xmlns:v="urn:schemas-microsoft-com:vml" Requires="v">
                <p:oleObj spid="_x0000_s58374" name="Equation" r:id="rId12" imgW="1828800" imgH="469800" progId="Equation.DSMT4">
                  <p:embed/>
                </p:oleObj>
              </mc:Choice>
              <mc:Fallback>
                <p:oleObj name="Equation" r:id="rId12" imgW="1828800" imgH="469800" progId="Equation.DSMT4">
                  <p:embed/>
                  <p:pic>
                    <p:nvPicPr>
                      <p:cNvPr id="6163"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2334" y="4157211"/>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22: </a:t>
            </a:r>
            <a:r>
              <a:rPr lang="en-US" dirty="0"/>
              <a:t>Calculating the Volume of a Cube</a:t>
            </a:r>
            <a:endParaRPr lang="en-US" sz="3200" dirty="0">
              <a:solidFill>
                <a:schemeClr val="accent1"/>
              </a:solidFill>
            </a:endParaRPr>
          </a:p>
        </p:txBody>
      </p:sp>
      <p:sp>
        <p:nvSpPr>
          <p:cNvPr id="16387" name="Rectangle 3"/>
          <p:cNvSpPr>
            <a:spLocks noGrp="1"/>
          </p:cNvSpPr>
          <p:nvPr>
            <p:ph idx="1"/>
          </p:nvPr>
        </p:nvSpPr>
        <p:spPr>
          <a:prstGeom prst="rect">
            <a:avLst/>
          </a:prstGeom>
        </p:spPr>
        <p:txBody>
          <a:bodyPr/>
          <a:lstStyle/>
          <a:p>
            <a:r>
              <a:rPr lang="en-US" i="0" dirty="0">
                <a:solidFill>
                  <a:schemeClr val="tx1"/>
                </a:solidFill>
              </a:rPr>
              <a:t>Calculate the volume of the </a:t>
            </a:r>
            <a:r>
              <a:rPr lang="en-US" dirty="0"/>
              <a:t>cube in both cubic yards and cubic feet. (Remember, </a:t>
            </a:r>
            <a:r>
              <a:rPr lang="en-US" dirty="0">
                <a:solidFill>
                  <a:srgbClr val="0000FF"/>
                </a:solidFill>
              </a:rPr>
              <a:t>1 yd </a:t>
            </a:r>
            <a:r>
              <a:rPr lang="en-US" dirty="0"/>
              <a:t>= </a:t>
            </a:r>
            <a:r>
              <a:rPr lang="en-US" dirty="0">
                <a:solidFill>
                  <a:srgbClr val="0000FF"/>
                </a:solidFill>
              </a:rPr>
              <a:t>3 ft.</a:t>
            </a:r>
            <a:r>
              <a:rPr lang="en-US" dirty="0"/>
              <a:t>)</a:t>
            </a:r>
            <a:endParaRPr lang="en-US" i="0"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p:txBody>
      </p:sp>
      <p:pic>
        <p:nvPicPr>
          <p:cNvPr id="184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4688" y="2743200"/>
            <a:ext cx="2714625" cy="2190750"/>
          </a:xfrm>
          <a:prstGeom prst="rect">
            <a:avLst/>
          </a:prstGeom>
          <a:noFill/>
          <a:ln w="9525">
            <a:noFill/>
            <a:miter lim="800000"/>
            <a:headEnd/>
            <a:tailEnd/>
          </a:ln>
        </p:spPr>
      </p:pic>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22: </a:t>
            </a:r>
            <a:r>
              <a:rPr lang="en-US" dirty="0"/>
              <a:t>Calculating the Volume of a Cube (cont.)</a:t>
            </a:r>
            <a:endParaRPr lang="en-US" sz="3200" dirty="0">
              <a:solidFill>
                <a:schemeClr val="accent1"/>
              </a:solidFill>
            </a:endParaRPr>
          </a:p>
        </p:txBody>
      </p:sp>
      <p:sp>
        <p:nvSpPr>
          <p:cNvPr id="17411" name="Rectangle 3"/>
          <p:cNvSpPr>
            <a:spLocks noGrp="1"/>
          </p:cNvSpPr>
          <p:nvPr>
            <p:ph idx="1"/>
          </p:nvPr>
        </p:nvSpPr>
        <p:spPr>
          <a:xfrm>
            <a:off x="457200" y="1219200"/>
            <a:ext cx="8229600" cy="4610493"/>
          </a:xfrm>
          <a:prstGeom prst="rect">
            <a:avLst/>
          </a:prstGeom>
          <a:noFill/>
        </p:spPr>
        <p:txBody>
          <a:bodyPr wrap="square">
            <a:spAutoFit/>
          </a:bodyPr>
          <a:lstStyle/>
          <a:p>
            <a:pPr marL="0" indent="0">
              <a:spcBef>
                <a:spcPct val="0"/>
              </a:spcBef>
              <a:buFont typeface="Courier New" pitchFamily="49" charset="0"/>
              <a:buNone/>
            </a:pPr>
            <a:r>
              <a:rPr lang="en-US" sz="2800" b="1" i="0" dirty="0">
                <a:solidFill>
                  <a:schemeClr val="tx1"/>
                </a:solidFill>
              </a:rPr>
              <a:t>Solution</a:t>
            </a:r>
          </a:p>
          <a:p>
            <a:pPr marL="0" indent="0">
              <a:spcBef>
                <a:spcPct val="0"/>
              </a:spcBef>
              <a:buFont typeface="Courier New" pitchFamily="49" charset="0"/>
              <a:buNone/>
            </a:pPr>
            <a:r>
              <a:rPr lang="en-US" sz="2800" i="0" dirty="0">
                <a:solidFill>
                  <a:schemeClr val="tx1"/>
                </a:solidFill>
              </a:rPr>
              <a:t>We apply the formula </a:t>
            </a:r>
            <a:r>
              <a:rPr lang="en-US" sz="2800" i="1" dirty="0">
                <a:solidFill>
                  <a:srgbClr val="0000FF"/>
                </a:solidFill>
              </a:rPr>
              <a:t>V</a:t>
            </a:r>
            <a:r>
              <a:rPr lang="en-US" sz="2800" i="0" dirty="0">
                <a:solidFill>
                  <a:srgbClr val="0000FF"/>
                </a:solidFill>
              </a:rPr>
              <a:t> = </a:t>
            </a:r>
            <a:r>
              <a:rPr lang="en-US" sz="2800" i="1" dirty="0">
                <a:solidFill>
                  <a:srgbClr val="0000FF"/>
                </a:solidFill>
              </a:rPr>
              <a:t>s</a:t>
            </a:r>
            <a:r>
              <a:rPr lang="en-US" sz="2800" i="0" baseline="30000" dirty="0">
                <a:solidFill>
                  <a:srgbClr val="0000FF"/>
                </a:solidFill>
              </a:rPr>
              <a:t>3</a:t>
            </a:r>
            <a:r>
              <a:rPr lang="en-US" sz="2800" i="0" dirty="0">
                <a:solidFill>
                  <a:srgbClr val="0000FF"/>
                </a:solidFill>
              </a:rPr>
              <a:t> </a:t>
            </a:r>
            <a:r>
              <a:rPr lang="en-US" sz="2800" i="0" dirty="0">
                <a:solidFill>
                  <a:schemeClr val="tx1"/>
                </a:solidFill>
              </a:rPr>
              <a:t>twice; once by using </a:t>
            </a:r>
            <a:r>
              <a:rPr lang="en-US" sz="2800" i="1" dirty="0">
                <a:solidFill>
                  <a:srgbClr val="0000FF"/>
                </a:solidFill>
              </a:rPr>
              <a:t>s </a:t>
            </a:r>
            <a:r>
              <a:rPr lang="en-US" sz="2800" i="0" dirty="0">
                <a:solidFill>
                  <a:srgbClr val="0000FF"/>
                </a:solidFill>
              </a:rPr>
              <a:t>= 3 yards </a:t>
            </a:r>
            <a:r>
              <a:rPr lang="en-US" sz="2800" i="0" dirty="0">
                <a:solidFill>
                  <a:schemeClr val="tx1"/>
                </a:solidFill>
              </a:rPr>
              <a:t>and once by using </a:t>
            </a:r>
            <a:r>
              <a:rPr lang="en-US" sz="2800" i="1" dirty="0">
                <a:solidFill>
                  <a:srgbClr val="0000FF"/>
                </a:solidFill>
              </a:rPr>
              <a:t>s</a:t>
            </a:r>
            <a:r>
              <a:rPr lang="en-US" sz="2800" i="0" dirty="0">
                <a:solidFill>
                  <a:srgbClr val="0000FF"/>
                </a:solidFill>
              </a:rPr>
              <a:t> = 9 feet</a:t>
            </a:r>
            <a:r>
              <a:rPr lang="en-US" sz="2800" i="0" dirty="0">
                <a:solidFill>
                  <a:schemeClr val="tx1"/>
                </a:solidFill>
              </a:rPr>
              <a:t>.</a:t>
            </a: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r>
              <a:rPr lang="en-US" sz="2800" i="0" dirty="0">
                <a:solidFill>
                  <a:schemeClr val="tx1"/>
                </a:solidFill>
              </a:rPr>
              <a:t>The volume of the cube is         </a:t>
            </a:r>
          </a:p>
          <a:p>
            <a:r>
              <a:rPr lang="en-US" dirty="0"/>
              <a:t>Notice that because feet are smaller than yards, there are many more cubic feet than cubic yards in the cube.</a:t>
            </a:r>
            <a:endParaRPr lang="en-US" sz="2800" dirty="0">
              <a:solidFill>
                <a:schemeClr val="tx1"/>
              </a:solidFill>
            </a:endParaRPr>
          </a:p>
        </p:txBody>
      </p:sp>
      <p:graphicFrame>
        <p:nvGraphicFramePr>
          <p:cNvPr id="7174" name="Object 6"/>
          <p:cNvGraphicFramePr>
            <a:graphicFrameLocks noChangeAspect="1"/>
          </p:cNvGraphicFramePr>
          <p:nvPr/>
        </p:nvGraphicFramePr>
        <p:xfrm>
          <a:off x="2057400" y="2624356"/>
          <a:ext cx="838200" cy="381000"/>
        </p:xfrm>
        <a:graphic>
          <a:graphicData uri="http://schemas.openxmlformats.org/presentationml/2006/ole">
            <mc:AlternateContent xmlns:mc="http://schemas.openxmlformats.org/markup-compatibility/2006">
              <mc:Choice xmlns:v="urn:schemas-microsoft-com:vml" Requires="v">
                <p:oleObj spid="_x0000_s59394" name="Equation" r:id="rId4" imgW="838200" imgH="381000" progId="Equation.DSMT4">
                  <p:embed/>
                </p:oleObj>
              </mc:Choice>
              <mc:Fallback>
                <p:oleObj name="Equation" r:id="rId4" imgW="838200" imgH="381000" progId="Equation.DSMT4">
                  <p:embed/>
                  <p:pic>
                    <p:nvPicPr>
                      <p:cNvPr id="71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624356"/>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4730088" y="2624356"/>
          <a:ext cx="838200" cy="381000"/>
        </p:xfrm>
        <a:graphic>
          <a:graphicData uri="http://schemas.openxmlformats.org/presentationml/2006/ole">
            <mc:AlternateContent xmlns:mc="http://schemas.openxmlformats.org/markup-compatibility/2006">
              <mc:Choice xmlns:v="urn:schemas-microsoft-com:vml" Requires="v">
                <p:oleObj spid="_x0000_s59395" name="Equation" r:id="rId6" imgW="838200" imgH="381000" progId="Equation.DSMT4">
                  <p:embed/>
                </p:oleObj>
              </mc:Choice>
              <mc:Fallback>
                <p:oleObj name="Equation" r:id="rId6" imgW="838200" imgH="381000" progId="Equation.DSMT4">
                  <p:embed/>
                  <p:pic>
                    <p:nvPicPr>
                      <p:cNvPr id="717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0088" y="2624356"/>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049011" y="3094722"/>
          <a:ext cx="1524000" cy="558800"/>
        </p:xfrm>
        <a:graphic>
          <a:graphicData uri="http://schemas.openxmlformats.org/presentationml/2006/ole">
            <mc:AlternateContent xmlns:mc="http://schemas.openxmlformats.org/markup-compatibility/2006">
              <mc:Choice xmlns:v="urn:schemas-microsoft-com:vml" Requires="v">
                <p:oleObj spid="_x0000_s59396" name="Equation" r:id="rId8" imgW="1523880" imgH="558720" progId="Equation.DSMT4">
                  <p:embed/>
                </p:oleObj>
              </mc:Choice>
              <mc:Fallback>
                <p:oleObj name="Equation" r:id="rId8" imgW="1523880" imgH="558720" progId="Equation.DSMT4">
                  <p:embed/>
                  <p:pic>
                    <p:nvPicPr>
                      <p:cNvPr id="7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9011" y="3094722"/>
                        <a:ext cx="152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2319556" y="3707934"/>
          <a:ext cx="1155700" cy="469900"/>
        </p:xfrm>
        <a:graphic>
          <a:graphicData uri="http://schemas.openxmlformats.org/presentationml/2006/ole">
            <mc:AlternateContent xmlns:mc="http://schemas.openxmlformats.org/markup-compatibility/2006">
              <mc:Choice xmlns:v="urn:schemas-microsoft-com:vml" Requires="v">
                <p:oleObj spid="_x0000_s59397" name="Equation" r:id="rId10" imgW="1155700" imgH="469900" progId="Equation.DSMT4">
                  <p:embed/>
                </p:oleObj>
              </mc:Choice>
              <mc:Fallback>
                <p:oleObj name="Equation" r:id="rId10" imgW="1155700" imgH="469900" progId="Equation.DSMT4">
                  <p:embed/>
                  <p:pic>
                    <p:nvPicPr>
                      <p:cNvPr id="717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9556" y="3707934"/>
                        <a:ext cx="115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4728711" y="3145056"/>
          <a:ext cx="1435100" cy="558800"/>
        </p:xfrm>
        <a:graphic>
          <a:graphicData uri="http://schemas.openxmlformats.org/presentationml/2006/ole">
            <mc:AlternateContent xmlns:mc="http://schemas.openxmlformats.org/markup-compatibility/2006">
              <mc:Choice xmlns:v="urn:schemas-microsoft-com:vml" Requires="v">
                <p:oleObj spid="_x0000_s59398" name="Equation" r:id="rId12" imgW="1434960" imgH="558720" progId="Equation.DSMT4">
                  <p:embed/>
                </p:oleObj>
              </mc:Choice>
              <mc:Fallback>
                <p:oleObj name="Equation" r:id="rId12" imgW="1434960" imgH="558720" progId="Equation.DSMT4">
                  <p:embed/>
                  <p:pic>
                    <p:nvPicPr>
                      <p:cNvPr id="717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8711" y="3145056"/>
                        <a:ext cx="1435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nvGraphicFramePr>
        <p:xfrm>
          <a:off x="5029200" y="3775745"/>
          <a:ext cx="1270000" cy="381000"/>
        </p:xfrm>
        <a:graphic>
          <a:graphicData uri="http://schemas.openxmlformats.org/presentationml/2006/ole">
            <mc:AlternateContent xmlns:mc="http://schemas.openxmlformats.org/markup-compatibility/2006">
              <mc:Choice xmlns:v="urn:schemas-microsoft-com:vml" Requires="v">
                <p:oleObj spid="_x0000_s59399" name="Equation" r:id="rId14" imgW="1269449" imgH="380835" progId="Equation.DSMT4">
                  <p:embed/>
                </p:oleObj>
              </mc:Choice>
              <mc:Fallback>
                <p:oleObj name="Equation" r:id="rId14" imgW="1269449" imgH="380835" progId="Equation.DSMT4">
                  <p:embed/>
                  <p:pic>
                    <p:nvPicPr>
                      <p:cNvPr id="717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9200" y="3775745"/>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8" name="Object 30"/>
          <p:cNvGraphicFramePr>
            <a:graphicFrameLocks noChangeAspect="1"/>
          </p:cNvGraphicFramePr>
          <p:nvPr/>
        </p:nvGraphicFramePr>
        <p:xfrm>
          <a:off x="4343400" y="4368567"/>
          <a:ext cx="2628900" cy="469900"/>
        </p:xfrm>
        <a:graphic>
          <a:graphicData uri="http://schemas.openxmlformats.org/presentationml/2006/ole">
            <mc:AlternateContent xmlns:mc="http://schemas.openxmlformats.org/markup-compatibility/2006">
              <mc:Choice xmlns:v="urn:schemas-microsoft-com:vml" Requires="v">
                <p:oleObj spid="_x0000_s59400" name="Equation" r:id="rId16" imgW="2628720" imgH="469800" progId="Equation.DSMT4">
                  <p:embed/>
                </p:oleObj>
              </mc:Choice>
              <mc:Fallback>
                <p:oleObj name="Equation" r:id="rId16" imgW="2628720" imgH="469800" progId="Equation.DSMT4">
                  <p:embed/>
                  <p:pic>
                    <p:nvPicPr>
                      <p:cNvPr id="7198"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3400" y="4368567"/>
                        <a:ext cx="262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dirty="0"/>
              <a:t>Surface Area Formulas for Three Geometric Solids</a:t>
            </a:r>
            <a:endParaRPr lang="en-US" sz="3200" dirty="0">
              <a:solidFill>
                <a:schemeClr val="accent1"/>
              </a:solidFill>
            </a:endParaRPr>
          </a:p>
        </p:txBody>
      </p:sp>
      <p:sp>
        <p:nvSpPr>
          <p:cNvPr id="18435" name="Rectangle 3"/>
          <p:cNvSpPr>
            <a:spLocks noGrp="1"/>
          </p:cNvSpPr>
          <p:nvPr>
            <p:ph idx="1"/>
          </p:nvPr>
        </p:nvSpPr>
        <p:spPr>
          <a:xfrm>
            <a:off x="457200" y="1280160"/>
            <a:ext cx="8229600" cy="3749040"/>
          </a:xfrm>
          <a:prstGeom prst="rect">
            <a:avLst/>
          </a:prstGeom>
          <a:solidFill>
            <a:srgbClr val="FFFFCC"/>
          </a:solidFill>
          <a:ln w="28575">
            <a:solidFill>
              <a:srgbClr val="000000"/>
            </a:solidFill>
          </a:ln>
        </p:spPr>
        <p:txBody>
          <a:bodyPr>
            <a:normAutofit/>
          </a:bodyPr>
          <a:lstStyle/>
          <a:p>
            <a:pPr marL="0" indent="0" algn="ctr" eaLnBrk="0" hangingPunct="0"/>
            <a:r>
              <a:rPr lang="en-US" b="1" dirty="0">
                <a:solidFill>
                  <a:srgbClr val="000000"/>
                </a:solidFill>
                <a:latin typeface="Calibri" pitchFamily="34" charset="0"/>
              </a:rPr>
              <a:t>Formula</a:t>
            </a:r>
          </a:p>
          <a:p>
            <a:pPr marL="0" indent="0" algn="ctr" eaLnBrk="0" hangingPunct="0"/>
            <a:endParaRPr lang="en-US" b="1" dirty="0">
              <a:solidFill>
                <a:srgbClr val="000000"/>
              </a:solidFill>
              <a:latin typeface="Calibri" pitchFamily="34" charset="0"/>
            </a:endParaRPr>
          </a:p>
        </p:txBody>
      </p:sp>
      <p:pic>
        <p:nvPicPr>
          <p:cNvPr id="20481" name="Picture 1"/>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633413" y="1945154"/>
            <a:ext cx="7877175" cy="2867025"/>
          </a:xfrm>
          <a:prstGeom prst="rect">
            <a:avLst/>
          </a:prstGeom>
          <a:noFill/>
          <a:ln w="9525">
            <a:noFill/>
            <a:miter lim="800000"/>
            <a:headEnd/>
            <a:tailEnd/>
          </a:ln>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dirty="0"/>
              <a:t>Example 23: Calculating the Surface Area of a Rectangular Solid</a:t>
            </a:r>
            <a:endParaRPr lang="en-US" sz="3200" dirty="0">
              <a:solidFill>
                <a:schemeClr val="accent1"/>
              </a:solidFill>
            </a:endParaRPr>
          </a:p>
        </p:txBody>
      </p:sp>
      <p:sp>
        <p:nvSpPr>
          <p:cNvPr id="19459" name="Rectangle 3"/>
          <p:cNvSpPr>
            <a:spLocks noGrp="1"/>
          </p:cNvSpPr>
          <p:nvPr>
            <p:ph idx="1"/>
          </p:nvPr>
        </p:nvSpPr>
        <p:spPr>
          <a:xfrm>
            <a:off x="457200" y="1280160"/>
            <a:ext cx="8229600" cy="2419124"/>
          </a:xfrm>
          <a:prstGeom prst="rect">
            <a:avLst/>
          </a:prstGeom>
          <a:noFill/>
        </p:spPr>
        <p:txBody>
          <a:bodyPr>
            <a:spAutoFit/>
          </a:bodyPr>
          <a:lstStyle/>
          <a:p>
            <a:r>
              <a:rPr lang="en-US" dirty="0"/>
              <a:t>Calculate the surface area of a rectangular solid with length </a:t>
            </a:r>
            <a:r>
              <a:rPr lang="en-US" dirty="0">
                <a:solidFill>
                  <a:srgbClr val="0000FF"/>
                </a:solidFill>
              </a:rPr>
              <a:t>30 cm</a:t>
            </a:r>
            <a:r>
              <a:rPr lang="en-US" dirty="0"/>
              <a:t>, width </a:t>
            </a:r>
            <a:r>
              <a:rPr lang="en-US" dirty="0">
                <a:solidFill>
                  <a:srgbClr val="0000FF"/>
                </a:solidFill>
              </a:rPr>
              <a:t>10 cm</a:t>
            </a:r>
            <a:r>
              <a:rPr lang="en-US" dirty="0"/>
              <a:t>, and height </a:t>
            </a:r>
            <a:r>
              <a:rPr lang="en-US" dirty="0">
                <a:solidFill>
                  <a:srgbClr val="0000FF"/>
                </a:solidFill>
              </a:rPr>
              <a:t>40 cm</a:t>
            </a:r>
            <a:r>
              <a:rPr lang="en-US" dirty="0"/>
              <a:t>. </a:t>
            </a:r>
          </a:p>
          <a:p>
            <a:r>
              <a:rPr lang="en-US" sz="2800" b="1" i="0" dirty="0">
                <a:solidFill>
                  <a:schemeClr val="tx1"/>
                </a:solidFill>
              </a:rPr>
              <a:t>Solution</a:t>
            </a:r>
          </a:p>
          <a:p>
            <a:r>
              <a:rPr lang="en-US" dirty="0"/>
              <a:t>Using the formula for the surface area </a:t>
            </a:r>
            <a:br>
              <a:rPr lang="en-US" dirty="0"/>
            </a:br>
            <a:r>
              <a:rPr lang="en-US" dirty="0"/>
              <a:t>of a rectangular solid, we have the following.</a:t>
            </a:r>
            <a:endParaRPr lang="en-US" sz="2800" dirty="0">
              <a:solidFill>
                <a:schemeClr val="tx1"/>
              </a:solidFill>
            </a:endParaRPr>
          </a:p>
        </p:txBody>
      </p:sp>
      <p:graphicFrame>
        <p:nvGraphicFramePr>
          <p:cNvPr id="8196" name="Object 4"/>
          <p:cNvGraphicFramePr>
            <a:graphicFrameLocks noChangeAspect="1"/>
          </p:cNvGraphicFramePr>
          <p:nvPr/>
        </p:nvGraphicFramePr>
        <p:xfrm>
          <a:off x="634767" y="3815432"/>
          <a:ext cx="2921000" cy="304800"/>
        </p:xfrm>
        <a:graphic>
          <a:graphicData uri="http://schemas.openxmlformats.org/presentationml/2006/ole">
            <mc:AlternateContent xmlns:mc="http://schemas.openxmlformats.org/markup-compatibility/2006">
              <mc:Choice xmlns:v="urn:schemas-microsoft-com:vml" Requires="v">
                <p:oleObj spid="_x0000_s60418" name="Equation" r:id="rId4" imgW="2921000" imgH="304800" progId="Equation.DSMT4">
                  <p:embed/>
                </p:oleObj>
              </mc:Choice>
              <mc:Fallback>
                <p:oleObj name="Equation" r:id="rId4" imgW="2921000" imgH="304800" progId="Equation.DSMT4">
                  <p:embed/>
                  <p:pic>
                    <p:nvPicPr>
                      <p:cNvPr id="8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67" y="3815432"/>
                        <a:ext cx="292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647700" y="4356770"/>
          <a:ext cx="8039100" cy="292100"/>
        </p:xfrm>
        <a:graphic>
          <a:graphicData uri="http://schemas.openxmlformats.org/presentationml/2006/ole">
            <mc:AlternateContent xmlns:mc="http://schemas.openxmlformats.org/markup-compatibility/2006">
              <mc:Choice xmlns:v="urn:schemas-microsoft-com:vml" Requires="v">
                <p:oleObj spid="_x0000_s60419" name="Equation" r:id="rId6" imgW="8038800" imgH="291960" progId="Equation.DSMT4">
                  <p:embed/>
                </p:oleObj>
              </mc:Choice>
              <mc:Fallback>
                <p:oleObj name="Equation" r:id="rId6" imgW="8038800" imgH="291960" progId="Equation.DSMT4">
                  <p:embed/>
                  <p:pic>
                    <p:nvPicPr>
                      <p:cNvPr id="819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 y="4356770"/>
                        <a:ext cx="8039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1079500" y="4792211"/>
          <a:ext cx="4635500" cy="381000"/>
        </p:xfrm>
        <a:graphic>
          <a:graphicData uri="http://schemas.openxmlformats.org/presentationml/2006/ole">
            <mc:AlternateContent xmlns:mc="http://schemas.openxmlformats.org/markup-compatibility/2006">
              <mc:Choice xmlns:v="urn:schemas-microsoft-com:vml" Requires="v">
                <p:oleObj spid="_x0000_s60420" name="Equation" r:id="rId8" imgW="4635360" imgH="380880" progId="Equation.DSMT4">
                  <p:embed/>
                </p:oleObj>
              </mc:Choice>
              <mc:Fallback>
                <p:oleObj name="Equation" r:id="rId8" imgW="4635360" imgH="380880" progId="Equation.DSMT4">
                  <p:embed/>
                  <p:pic>
                    <p:nvPicPr>
                      <p:cNvPr id="819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0" y="4792211"/>
                        <a:ext cx="4635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5867400" y="4792211"/>
          <a:ext cx="1638300" cy="381000"/>
        </p:xfrm>
        <a:graphic>
          <a:graphicData uri="http://schemas.openxmlformats.org/presentationml/2006/ole">
            <mc:AlternateContent xmlns:mc="http://schemas.openxmlformats.org/markup-compatibility/2006">
              <mc:Choice xmlns:v="urn:schemas-microsoft-com:vml" Requires="v">
                <p:oleObj spid="_x0000_s60421" name="Equation" r:id="rId10" imgW="1638300" imgH="381000" progId="Equation.DSMT4">
                  <p:embed/>
                </p:oleObj>
              </mc:Choice>
              <mc:Fallback>
                <p:oleObj name="Equation" r:id="rId10" imgW="1638300" imgH="381000" progId="Equation.DSMT4">
                  <p:embed/>
                  <p:pic>
                    <p:nvPicPr>
                      <p:cNvPr id="819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4792211"/>
                        <a:ext cx="1638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12"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10399" y="1905000"/>
            <a:ext cx="2048529" cy="1944207"/>
          </a:xfrm>
          <a:prstGeom prst="rect">
            <a:avLst/>
          </a:prstGeom>
          <a:noFill/>
          <a:ln w="9525">
            <a:noFill/>
            <a:miter lim="800000"/>
            <a:headEnd/>
            <a:tailEnd/>
          </a:ln>
        </p:spPr>
      </p:pic>
      <p:sp>
        <p:nvSpPr>
          <p:cNvPr id="10" name="Rectangle 9"/>
          <p:cNvSpPr/>
          <p:nvPr/>
        </p:nvSpPr>
        <p:spPr>
          <a:xfrm>
            <a:off x="533400" y="5274578"/>
            <a:ext cx="6324600" cy="523220"/>
          </a:xfrm>
          <a:prstGeom prst="rect">
            <a:avLst/>
          </a:prstGeom>
        </p:spPr>
        <p:txBody>
          <a:bodyPr wrap="square">
            <a:spAutoFit/>
          </a:bodyPr>
          <a:lstStyle/>
          <a:p>
            <a:r>
              <a:rPr lang="en-US" sz="2800" dirty="0"/>
              <a:t>The surface area of the rectangular solid is</a:t>
            </a:r>
          </a:p>
        </p:txBody>
      </p:sp>
      <p:graphicFrame>
        <p:nvGraphicFramePr>
          <p:cNvPr id="8213" name="Object 21"/>
          <p:cNvGraphicFramePr>
            <a:graphicFrameLocks noChangeAspect="1"/>
          </p:cNvGraphicFramePr>
          <p:nvPr/>
        </p:nvGraphicFramePr>
        <p:xfrm>
          <a:off x="6806778" y="5325830"/>
          <a:ext cx="1371600" cy="381000"/>
        </p:xfrm>
        <a:graphic>
          <a:graphicData uri="http://schemas.openxmlformats.org/presentationml/2006/ole">
            <mc:AlternateContent xmlns:mc="http://schemas.openxmlformats.org/markup-compatibility/2006">
              <mc:Choice xmlns:v="urn:schemas-microsoft-com:vml" Requires="v">
                <p:oleObj spid="_x0000_s60422" name="Equation" r:id="rId13" imgW="1371600" imgH="380880" progId="Equation.DSMT4">
                  <p:embed/>
                </p:oleObj>
              </mc:Choice>
              <mc:Fallback>
                <p:oleObj name="Equation" r:id="rId13" imgW="1371600" imgH="380880" progId="Equation.DSMT4">
                  <p:embed/>
                  <p:pic>
                    <p:nvPicPr>
                      <p:cNvPr id="8213"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6778" y="532583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24: </a:t>
            </a:r>
            <a:r>
              <a:rPr lang="en-US" dirty="0"/>
              <a:t>Calculating the Surface Area of a Cylinder</a:t>
            </a:r>
            <a:endParaRPr lang="en-US" sz="3200" dirty="0">
              <a:solidFill>
                <a:schemeClr val="accent1"/>
              </a:solidFill>
            </a:endParaRPr>
          </a:p>
        </p:txBody>
      </p:sp>
      <p:sp>
        <p:nvSpPr>
          <p:cNvPr id="20483" name="Rectangle 3"/>
          <p:cNvSpPr>
            <a:spLocks noGrp="1"/>
          </p:cNvSpPr>
          <p:nvPr>
            <p:ph idx="1"/>
          </p:nvPr>
        </p:nvSpPr>
        <p:spPr>
          <a:xfrm>
            <a:off x="457200" y="1280160"/>
            <a:ext cx="8229600" cy="1384995"/>
          </a:xfrm>
          <a:prstGeom prst="rect">
            <a:avLst/>
          </a:prstGeom>
        </p:spPr>
        <p:txBody>
          <a:bodyPr>
            <a:spAutoFit/>
          </a:bodyPr>
          <a:lstStyle/>
          <a:p>
            <a:r>
              <a:rPr lang="en-US" dirty="0"/>
              <a:t>Calculate the surface area of a coffee can in the shape of a cylinder with a height of </a:t>
            </a:r>
            <a:r>
              <a:rPr lang="en-US" dirty="0">
                <a:solidFill>
                  <a:srgbClr val="0000FF"/>
                </a:solidFill>
              </a:rPr>
              <a:t>5 in. </a:t>
            </a:r>
            <a:r>
              <a:rPr lang="en-US" dirty="0"/>
              <a:t>and a circular base with a radius of </a:t>
            </a:r>
            <a:r>
              <a:rPr lang="en-US" dirty="0">
                <a:solidFill>
                  <a:srgbClr val="0000FF"/>
                </a:solidFill>
              </a:rPr>
              <a:t>2 in.</a:t>
            </a:r>
          </a:p>
        </p:txBody>
      </p:sp>
      <p:pic>
        <p:nvPicPr>
          <p:cNvPr id="22546" name="Picture 1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67100" y="2590800"/>
            <a:ext cx="2209800" cy="2377508"/>
          </a:xfrm>
          <a:prstGeom prst="rect">
            <a:avLst/>
          </a:prstGeom>
          <a:noFill/>
          <a:ln w="9525">
            <a:noFill/>
            <a:miter lim="800000"/>
            <a:headEnd/>
            <a:tailEnd/>
          </a:ln>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24: </a:t>
            </a:r>
            <a:r>
              <a:rPr lang="en-US" dirty="0"/>
              <a:t>Calculating the Surface Area of a Cylinder (cont.)</a:t>
            </a:r>
            <a:endParaRPr lang="en-US" sz="3200" dirty="0">
              <a:solidFill>
                <a:schemeClr val="accent1"/>
              </a:solidFill>
            </a:endParaRPr>
          </a:p>
        </p:txBody>
      </p:sp>
      <p:sp>
        <p:nvSpPr>
          <p:cNvPr id="20483" name="Rectangle 3"/>
          <p:cNvSpPr>
            <a:spLocks noGrp="1"/>
          </p:cNvSpPr>
          <p:nvPr>
            <p:ph idx="1"/>
          </p:nvPr>
        </p:nvSpPr>
        <p:spPr>
          <a:xfrm>
            <a:off x="457200" y="1280160"/>
            <a:ext cx="8229600" cy="4056495"/>
          </a:xfrm>
          <a:prstGeom prst="rect">
            <a:avLst/>
          </a:prstGeom>
        </p:spPr>
        <p:txBody>
          <a:bodyPr>
            <a:spAutoFit/>
          </a:bodyPr>
          <a:lstStyle/>
          <a:p>
            <a:r>
              <a:rPr lang="en-US" b="1" dirty="0">
                <a:solidFill>
                  <a:schemeClr val="tx1"/>
                </a:solidFill>
              </a:rPr>
              <a:t>Solution</a:t>
            </a:r>
          </a:p>
          <a:p>
            <a:r>
              <a:rPr lang="en-US" dirty="0"/>
              <a:t>Using the formula for the surface area of a </a:t>
            </a:r>
            <a:br>
              <a:rPr lang="en-US" dirty="0"/>
            </a:br>
            <a:r>
              <a:rPr lang="en-US" dirty="0"/>
              <a:t>cylinder, we have the following.</a:t>
            </a:r>
          </a:p>
          <a:p>
            <a:endParaRPr lang="en-US" i="0" dirty="0">
              <a:solidFill>
                <a:schemeClr val="tx1"/>
              </a:solidFill>
            </a:endParaRPr>
          </a:p>
          <a:p>
            <a:endParaRPr lang="en-US" dirty="0">
              <a:solidFill>
                <a:schemeClr val="tx1"/>
              </a:solidFill>
            </a:endParaRPr>
          </a:p>
          <a:p>
            <a:endParaRPr lang="en-US" i="0" dirty="0">
              <a:solidFill>
                <a:schemeClr val="tx1"/>
              </a:solidFill>
            </a:endParaRPr>
          </a:p>
          <a:p>
            <a:endParaRPr lang="en-US" dirty="0">
              <a:solidFill>
                <a:schemeClr val="tx1"/>
              </a:solidFill>
            </a:endParaRPr>
          </a:p>
          <a:p>
            <a:r>
              <a:rPr lang="en-US" dirty="0"/>
              <a:t>The surface area of the cylinder is</a:t>
            </a:r>
            <a:endParaRPr lang="en-US" i="0" dirty="0">
              <a:solidFill>
                <a:schemeClr val="tx1"/>
              </a:solidFill>
            </a:endParaRPr>
          </a:p>
        </p:txBody>
      </p:sp>
      <p:graphicFrame>
        <p:nvGraphicFramePr>
          <p:cNvPr id="22530" name="Object 2"/>
          <p:cNvGraphicFramePr>
            <a:graphicFrameLocks noChangeAspect="1"/>
          </p:cNvGraphicFramePr>
          <p:nvPr/>
        </p:nvGraphicFramePr>
        <p:xfrm>
          <a:off x="1492250" y="2760663"/>
          <a:ext cx="2438400" cy="381000"/>
        </p:xfrm>
        <a:graphic>
          <a:graphicData uri="http://schemas.openxmlformats.org/presentationml/2006/ole">
            <mc:AlternateContent xmlns:mc="http://schemas.openxmlformats.org/markup-compatibility/2006">
              <mc:Choice xmlns:v="urn:schemas-microsoft-com:vml" Requires="v">
                <p:oleObj spid="_x0000_s61442" name="Equation" r:id="rId4" imgW="2438280" imgH="380880" progId="Equation.DSMT4">
                  <p:embed/>
                </p:oleObj>
              </mc:Choice>
              <mc:Fallback>
                <p:oleObj name="Equation" r:id="rId4" imgW="2438280" imgH="380880" progId="Equation.DSMT4">
                  <p:embed/>
                  <p:pic>
                    <p:nvPicPr>
                      <p:cNvPr id="22530" name="Object 2"/>
                      <p:cNvPicPr>
                        <a:picLocks noChangeAspect="1" noChangeArrowheads="1"/>
                      </p:cNvPicPr>
                      <p:nvPr/>
                    </p:nvPicPr>
                    <p:blipFill>
                      <a:blip r:embed="rId5"/>
                      <a:srcRect/>
                      <a:stretch>
                        <a:fillRect/>
                      </a:stretch>
                    </p:blipFill>
                    <p:spPr bwMode="auto">
                      <a:xfrm>
                        <a:off x="1492250" y="2760663"/>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1524000" y="3260055"/>
          <a:ext cx="5549900" cy="558800"/>
        </p:xfrm>
        <a:graphic>
          <a:graphicData uri="http://schemas.openxmlformats.org/presentationml/2006/ole">
            <mc:AlternateContent xmlns:mc="http://schemas.openxmlformats.org/markup-compatibility/2006">
              <mc:Choice xmlns:v="urn:schemas-microsoft-com:vml" Requires="v">
                <p:oleObj spid="_x0000_s61443" name="Equation" r:id="rId6" imgW="5549760" imgH="558720" progId="Equation.DSMT4">
                  <p:embed/>
                </p:oleObj>
              </mc:Choice>
              <mc:Fallback>
                <p:oleObj name="Equation" r:id="rId6" imgW="5549760" imgH="558720" progId="Equation.DSMT4">
                  <p:embed/>
                  <p:pic>
                    <p:nvPicPr>
                      <p:cNvPr id="225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60055"/>
                        <a:ext cx="554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947863" y="3890293"/>
          <a:ext cx="3136900" cy="469900"/>
        </p:xfrm>
        <a:graphic>
          <a:graphicData uri="http://schemas.openxmlformats.org/presentationml/2006/ole">
            <mc:AlternateContent xmlns:mc="http://schemas.openxmlformats.org/markup-compatibility/2006">
              <mc:Choice xmlns:v="urn:schemas-microsoft-com:vml" Requires="v">
                <p:oleObj spid="_x0000_s61444" name="Equation" r:id="rId8" imgW="3136680" imgH="469800" progId="Equation.DSMT4">
                  <p:embed/>
                </p:oleObj>
              </mc:Choice>
              <mc:Fallback>
                <p:oleObj name="Equation" r:id="rId8" imgW="3136680" imgH="469800" progId="Equation.DSMT4">
                  <p:embed/>
                  <p:pic>
                    <p:nvPicPr>
                      <p:cNvPr id="225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863" y="3890293"/>
                        <a:ext cx="313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1956033" y="4377655"/>
          <a:ext cx="1651000" cy="381000"/>
        </p:xfrm>
        <a:graphic>
          <a:graphicData uri="http://schemas.openxmlformats.org/presentationml/2006/ole">
            <mc:AlternateContent xmlns:mc="http://schemas.openxmlformats.org/markup-compatibility/2006">
              <mc:Choice xmlns:v="urn:schemas-microsoft-com:vml" Requires="v">
                <p:oleObj spid="_x0000_s61445" name="Equation" r:id="rId10" imgW="1651000" imgH="381000" progId="Equation.DSMT4">
                  <p:embed/>
                </p:oleObj>
              </mc:Choice>
              <mc:Fallback>
                <p:oleObj name="Equation" r:id="rId10" imgW="1651000" imgH="381000" progId="Equation.DSMT4">
                  <p:embed/>
                  <p:pic>
                    <p:nvPicPr>
                      <p:cNvPr id="2253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6033" y="4377655"/>
                        <a:ext cx="165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17"/>
          <p:cNvGraphicFramePr>
            <a:graphicFrameLocks noChangeAspect="1"/>
          </p:cNvGraphicFramePr>
          <p:nvPr/>
        </p:nvGraphicFramePr>
        <p:xfrm>
          <a:off x="5469622" y="4843244"/>
          <a:ext cx="1371600" cy="381000"/>
        </p:xfrm>
        <a:graphic>
          <a:graphicData uri="http://schemas.openxmlformats.org/presentationml/2006/ole">
            <mc:AlternateContent xmlns:mc="http://schemas.openxmlformats.org/markup-compatibility/2006">
              <mc:Choice xmlns:v="urn:schemas-microsoft-com:vml" Requires="v">
                <p:oleObj spid="_x0000_s61446" name="Equation" r:id="rId12" imgW="1371600" imgH="380880" progId="Equation.DSMT4">
                  <p:embed/>
                </p:oleObj>
              </mc:Choice>
              <mc:Fallback>
                <p:oleObj name="Equation" r:id="rId12" imgW="1371600" imgH="380880" progId="Equation.DSMT4">
                  <p:embed/>
                  <p:pic>
                    <p:nvPicPr>
                      <p:cNvPr id="3175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9622" y="4843244"/>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Calculating the Perimeter of a Square</a:t>
            </a:r>
            <a:endParaRPr lang="en-US" sz="3200" dirty="0">
              <a:solidFill>
                <a:schemeClr val="accent1"/>
              </a:solidFill>
            </a:endParaRPr>
          </a:p>
        </p:txBody>
      </p:sp>
      <p:sp>
        <p:nvSpPr>
          <p:cNvPr id="9219"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Calculate the perimeter of a square with sides of length </a:t>
            </a:r>
            <a:r>
              <a:rPr lang="en-US" i="0" dirty="0">
                <a:solidFill>
                  <a:srgbClr val="0000FF"/>
                </a:solidFill>
              </a:rPr>
              <a:t>16 in</a:t>
            </a:r>
            <a:r>
              <a:rPr lang="en-US" i="0" dirty="0">
                <a:solidFill>
                  <a:schemeClr val="tx1"/>
                </a:solidFill>
              </a:rPr>
              <a:t>.</a:t>
            </a: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p:txBody>
      </p:sp>
      <p:sp>
        <p:nvSpPr>
          <p:cNvPr id="5" name="Rectangle 3"/>
          <p:cNvSpPr txBox="1">
            <a:spLocks/>
          </p:cNvSpPr>
          <p:nvPr/>
        </p:nvSpPr>
        <p:spPr>
          <a:xfrm>
            <a:off x="457200" y="3299055"/>
            <a:ext cx="8229600" cy="2720745"/>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Using the formula for the perimeter of a square, we have the following.</a:t>
            </a:r>
          </a:p>
          <a:p>
            <a:pPr marL="0" marR="0" lvl="0" indent="0" algn="l" defTabSz="914400" rtl="0" eaLnBrk="1" fontAlgn="auto" latinLnBrk="0" hangingPunct="1">
              <a:lnSpc>
                <a:spcPct val="150000"/>
              </a:lnSpc>
              <a:spcBef>
                <a:spcPct val="20000"/>
              </a:spcBef>
              <a:spcAft>
                <a:spcPts val="0"/>
              </a:spcAft>
              <a:buClrTx/>
              <a:buSzTx/>
              <a:buFont typeface="Courier New" pitchFamily="49"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perimeter of the square is </a:t>
            </a:r>
            <a:r>
              <a:rPr kumimoji="0" lang="en-US" sz="2800" b="0" i="0" u="none" strike="noStrike" kern="1200" cap="none" spc="0" normalizeH="0" baseline="0" noProof="0" dirty="0">
                <a:ln>
                  <a:noFill/>
                </a:ln>
                <a:solidFill>
                  <a:srgbClr val="FF0000"/>
                </a:solidFill>
                <a:effectLst/>
                <a:uLnTx/>
                <a:uFillTx/>
                <a:latin typeface="+mn-lt"/>
                <a:ea typeface="+mn-ea"/>
                <a:cs typeface="+mn-cs"/>
              </a:rPr>
              <a:t>64 inches</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p:txBody>
      </p:sp>
      <p:graphicFrame>
        <p:nvGraphicFramePr>
          <p:cNvPr id="6" name="Object 3"/>
          <p:cNvGraphicFramePr>
            <a:graphicFrameLocks noChangeAspect="1"/>
          </p:cNvGraphicFramePr>
          <p:nvPr/>
        </p:nvGraphicFramePr>
        <p:xfrm>
          <a:off x="3568700" y="4609695"/>
          <a:ext cx="901700" cy="292100"/>
        </p:xfrm>
        <a:graphic>
          <a:graphicData uri="http://schemas.openxmlformats.org/presentationml/2006/ole">
            <mc:AlternateContent xmlns:mc="http://schemas.openxmlformats.org/markup-compatibility/2006">
              <mc:Choice xmlns:v="urn:schemas-microsoft-com:vml" Requires="v">
                <p:oleObj spid="_x0000_s14359" name="Equation" r:id="rId3" imgW="901309" imgH="291973" progId="Equation.DSMT4">
                  <p:embed/>
                </p:oleObj>
              </mc:Choice>
              <mc:Fallback>
                <p:oleObj name="Equation" r:id="rId3" imgW="901309" imgH="291973"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700" y="4609695"/>
                        <a:ext cx="9017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3568700" y="5130395"/>
          <a:ext cx="1244600" cy="292100"/>
        </p:xfrm>
        <a:graphic>
          <a:graphicData uri="http://schemas.openxmlformats.org/presentationml/2006/ole">
            <mc:AlternateContent xmlns:mc="http://schemas.openxmlformats.org/markup-compatibility/2006">
              <mc:Choice xmlns:v="urn:schemas-microsoft-com:vml" Requires="v">
                <p:oleObj spid="_x0000_s14360" name="Equation" r:id="rId5" imgW="1244600" imgH="292100" progId="Equation.DSMT4">
                  <p:embed/>
                </p:oleObj>
              </mc:Choice>
              <mc:Fallback>
                <p:oleObj name="Equation" r:id="rId5" imgW="1244600" imgH="2921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5130395"/>
                        <a:ext cx="12446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4838700" y="5130395"/>
          <a:ext cx="1104900" cy="292100"/>
        </p:xfrm>
        <a:graphic>
          <a:graphicData uri="http://schemas.openxmlformats.org/presentationml/2006/ole">
            <mc:AlternateContent xmlns:mc="http://schemas.openxmlformats.org/markup-compatibility/2006">
              <mc:Choice xmlns:v="urn:schemas-microsoft-com:vml" Requires="v">
                <p:oleObj spid="_x0000_s14361" name="Equation" r:id="rId7" imgW="1104900" imgH="292100" progId="Equation.DSMT4">
                  <p:embed/>
                </p:oleObj>
              </mc:Choice>
              <mc:Fallback>
                <p:oleObj name="Equation" r:id="rId7" imgW="1104900" imgH="2921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8700" y="5130395"/>
                        <a:ext cx="11049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4347"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19488" y="1752601"/>
            <a:ext cx="1645920" cy="18916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Calculating the Perimeter of a Triangle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pPr marL="0" indent="0">
              <a:buFont typeface="Courier New" pitchFamily="49" charset="0"/>
              <a:buNone/>
            </a:pPr>
            <a:r>
              <a:rPr lang="en-US" i="0" dirty="0">
                <a:solidFill>
                  <a:schemeClr val="tx1"/>
                </a:solidFill>
              </a:rPr>
              <a:t>Calculate the perimeter of a triangle with sides of length </a:t>
            </a:r>
            <a:r>
              <a:rPr lang="en-US" i="0" dirty="0">
                <a:solidFill>
                  <a:srgbClr val="0000FF"/>
                </a:solidFill>
              </a:rPr>
              <a:t>40 mm</a:t>
            </a:r>
            <a:r>
              <a:rPr lang="en-US" i="0" dirty="0">
                <a:solidFill>
                  <a:schemeClr val="tx1"/>
                </a:solidFill>
              </a:rPr>
              <a:t>, </a:t>
            </a:r>
            <a:r>
              <a:rPr lang="en-US" i="0" dirty="0">
                <a:solidFill>
                  <a:srgbClr val="0000FF"/>
                </a:solidFill>
              </a:rPr>
              <a:t>70 mm</a:t>
            </a:r>
            <a:r>
              <a:rPr lang="en-US" i="0" dirty="0">
                <a:solidFill>
                  <a:schemeClr val="tx1"/>
                </a:solidFill>
              </a:rPr>
              <a:t>, and </a:t>
            </a:r>
            <a:r>
              <a:rPr lang="en-US" i="0" dirty="0">
                <a:solidFill>
                  <a:srgbClr val="0000FF"/>
                </a:solidFill>
              </a:rPr>
              <a:t>80 mm</a:t>
            </a:r>
            <a:r>
              <a:rPr lang="en-US" i="0" dirty="0">
                <a:solidFill>
                  <a:schemeClr val="tx1"/>
                </a:solidFill>
              </a:rPr>
              <a:t>.</a:t>
            </a:r>
          </a:p>
          <a:p>
            <a:pPr lvl="0"/>
            <a:r>
              <a:rPr lang="en-US" b="1" dirty="0">
                <a:latin typeface="Calibri" pitchFamily="34" charset="0"/>
              </a:rPr>
              <a:t>Solution</a:t>
            </a:r>
          </a:p>
          <a:p>
            <a:r>
              <a:rPr lang="en-US" dirty="0"/>
              <a:t>First draw a figure and label the lengths</a:t>
            </a:r>
          </a:p>
          <a:p>
            <a:r>
              <a:rPr lang="en-US" dirty="0"/>
              <a:t>of the sides.</a:t>
            </a:r>
          </a:p>
          <a:p>
            <a:pPr>
              <a:spcBef>
                <a:spcPts val="0"/>
              </a:spcBef>
            </a:pPr>
            <a:r>
              <a:rPr lang="en-US" dirty="0"/>
              <a:t>Now, using the formula for the perimeter of a triangle, we have the following.</a:t>
            </a:r>
          </a:p>
          <a:p>
            <a:pPr>
              <a:spcBef>
                <a:spcPts val="0"/>
              </a:spcBef>
            </a:pPr>
            <a:endParaRPr lang="en-US" b="1" dirty="0">
              <a:latin typeface="Calibri" pitchFamily="34" charset="0"/>
            </a:endParaRPr>
          </a:p>
          <a:p>
            <a:pPr>
              <a:spcBef>
                <a:spcPts val="0"/>
              </a:spcBef>
            </a:pPr>
            <a:endParaRPr lang="en-US" b="1" dirty="0">
              <a:latin typeface="Calibri" pitchFamily="34" charset="0"/>
            </a:endParaRPr>
          </a:p>
          <a:p>
            <a:pPr>
              <a:spcBef>
                <a:spcPts val="0"/>
              </a:spcBef>
            </a:pPr>
            <a:r>
              <a:rPr lang="en-US" dirty="0"/>
              <a:t>The perimeter of the triangle is </a:t>
            </a:r>
            <a:r>
              <a:rPr lang="en-US" dirty="0">
                <a:solidFill>
                  <a:srgbClr val="FF0000"/>
                </a:solidFill>
              </a:rPr>
              <a:t>190 mm</a:t>
            </a:r>
            <a:r>
              <a:rPr lang="en-US" dirty="0"/>
              <a:t>.</a:t>
            </a:r>
            <a:endParaRPr lang="en-US" b="1" dirty="0">
              <a:latin typeface="Calibri" pitchFamily="34" charset="0"/>
            </a:endParaRP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b="1" i="0" dirty="0">
              <a:solidFill>
                <a:schemeClr val="tx1"/>
              </a:solidFill>
            </a:endParaRPr>
          </a:p>
        </p:txBody>
      </p:sp>
      <p:graphicFrame>
        <p:nvGraphicFramePr>
          <p:cNvPr id="6" name="Object 3"/>
          <p:cNvGraphicFramePr>
            <a:graphicFrameLocks noChangeAspect="1"/>
          </p:cNvGraphicFramePr>
          <p:nvPr/>
        </p:nvGraphicFramePr>
        <p:xfrm>
          <a:off x="2971800" y="4591551"/>
          <a:ext cx="1714500" cy="304800"/>
        </p:xfrm>
        <a:graphic>
          <a:graphicData uri="http://schemas.openxmlformats.org/presentationml/2006/ole">
            <mc:AlternateContent xmlns:mc="http://schemas.openxmlformats.org/markup-compatibility/2006">
              <mc:Choice xmlns:v="urn:schemas-microsoft-com:vml" Requires="v">
                <p:oleObj spid="_x0000_s13335" name="Equation" r:id="rId3" imgW="1714500" imgH="304800" progId="Equation.DSMT4">
                  <p:embed/>
                </p:oleObj>
              </mc:Choice>
              <mc:Fallback>
                <p:oleObj name="Equation" r:id="rId3" imgW="1714500" imgH="3048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591551"/>
                        <a:ext cx="17145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2971800" y="5083006"/>
          <a:ext cx="2260600" cy="292100"/>
        </p:xfrm>
        <a:graphic>
          <a:graphicData uri="http://schemas.openxmlformats.org/presentationml/2006/ole">
            <mc:AlternateContent xmlns:mc="http://schemas.openxmlformats.org/markup-compatibility/2006">
              <mc:Choice xmlns:v="urn:schemas-microsoft-com:vml" Requires="v">
                <p:oleObj spid="_x0000_s13336" name="Equation" r:id="rId5" imgW="2260600" imgH="292100" progId="Equation.DSMT4">
                  <p:embed/>
                </p:oleObj>
              </mc:Choice>
              <mc:Fallback>
                <p:oleObj name="Equation" r:id="rId5" imgW="2260600" imgH="2921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083006"/>
                        <a:ext cx="22606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5308600" y="5071844"/>
          <a:ext cx="1473200" cy="292100"/>
        </p:xfrm>
        <a:graphic>
          <a:graphicData uri="http://schemas.openxmlformats.org/presentationml/2006/ole">
            <mc:AlternateContent xmlns:mc="http://schemas.openxmlformats.org/markup-compatibility/2006">
              <mc:Choice xmlns:v="urn:schemas-microsoft-com:vml" Requires="v">
                <p:oleObj spid="_x0000_s13337" name="Equation" r:id="rId7" imgW="1473200" imgH="292100" progId="Equation.DSMT4">
                  <p:embed/>
                </p:oleObj>
              </mc:Choice>
              <mc:Fallback>
                <p:oleObj name="Equation" r:id="rId7" imgW="1473200" imgH="2921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600" y="5071844"/>
                        <a:ext cx="14732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332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553200" y="1752600"/>
            <a:ext cx="2286000" cy="1900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Calculating the Perimeter of a Rectangle</a:t>
            </a:r>
            <a:endParaRPr lang="en-US" sz="3200" dirty="0">
              <a:solidFill>
                <a:schemeClr val="accent1"/>
              </a:solidFill>
            </a:endParaRPr>
          </a:p>
        </p:txBody>
      </p:sp>
      <p:sp>
        <p:nvSpPr>
          <p:cNvPr id="13315" name="Rectangle 3"/>
          <p:cNvSpPr>
            <a:spLocks noGrp="1"/>
          </p:cNvSpPr>
          <p:nvPr>
            <p:ph idx="1"/>
          </p:nvPr>
        </p:nvSpPr>
        <p:spPr>
          <a:xfrm>
            <a:off x="457200" y="1280160"/>
            <a:ext cx="8229600" cy="3108543"/>
          </a:xfrm>
          <a:prstGeom prst="rect">
            <a:avLst/>
          </a:prstGeom>
        </p:spPr>
        <p:txBody>
          <a:bodyPr>
            <a:spAutoFit/>
          </a:bodyPr>
          <a:lstStyle/>
          <a:p>
            <a:r>
              <a:rPr lang="en-US" dirty="0"/>
              <a:t>Calculate the perimeter of the rectangle.</a:t>
            </a:r>
            <a:endParaRPr lang="en-US"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dirty="0">
              <a:solidFill>
                <a:schemeClr val="tx1"/>
              </a:solidFill>
            </a:endParaRPr>
          </a:p>
          <a:p>
            <a:pPr marL="0" indent="0">
              <a:buFont typeface="Courier New" pitchFamily="49" charset="0"/>
              <a:buNone/>
            </a:pPr>
            <a:r>
              <a:rPr lang="en-US" b="1" i="0" dirty="0">
                <a:solidFill>
                  <a:schemeClr val="tx1"/>
                </a:solidFill>
              </a:rPr>
              <a:t>Solution</a:t>
            </a:r>
          </a:p>
          <a:p>
            <a:r>
              <a:rPr lang="en-US" dirty="0"/>
              <a:t>Using the formula for the perimeter of a rectangle, we have the following.</a:t>
            </a:r>
            <a:endParaRPr lang="en-US" b="1" i="0" dirty="0">
              <a:solidFill>
                <a:schemeClr val="tx1"/>
              </a:solidFill>
            </a:endParaRPr>
          </a:p>
        </p:txBody>
      </p:sp>
      <p:sp>
        <p:nvSpPr>
          <p:cNvPr id="6" name="Rectangle 3"/>
          <p:cNvSpPr>
            <a:spLocks noChangeArrowheads="1"/>
          </p:cNvSpPr>
          <p:nvPr/>
        </p:nvSpPr>
        <p:spPr bwMode="auto">
          <a:xfrm>
            <a:off x="457200" y="5496580"/>
            <a:ext cx="8229600" cy="523220"/>
          </a:xfrm>
          <a:prstGeom prst="rect">
            <a:avLst/>
          </a:prstGeom>
          <a:noFill/>
          <a:ln w="9525">
            <a:noFill/>
            <a:miter lim="800000"/>
            <a:headEnd/>
            <a:tailEnd/>
          </a:ln>
        </p:spPr>
        <p:txBody>
          <a:bodyPr wrap="square">
            <a:spAutoFit/>
          </a:bodyPr>
          <a:lstStyle/>
          <a:p>
            <a:r>
              <a:rPr lang="en-US" sz="2800" dirty="0">
                <a:latin typeface="Calibri" pitchFamily="34" charset="0"/>
              </a:rPr>
              <a:t>The perimeter of the rectangle is </a:t>
            </a:r>
            <a:r>
              <a:rPr lang="en-US" sz="2800" dirty="0">
                <a:solidFill>
                  <a:srgbClr val="FF0008"/>
                </a:solidFill>
                <a:latin typeface="Calibri" pitchFamily="34" charset="0"/>
              </a:rPr>
              <a:t>136 ft</a:t>
            </a:r>
            <a:r>
              <a:rPr lang="en-US" sz="2800" dirty="0">
                <a:latin typeface="Calibri" pitchFamily="34" charset="0"/>
              </a:rPr>
              <a:t>.</a:t>
            </a:r>
          </a:p>
        </p:txBody>
      </p:sp>
      <p:graphicFrame>
        <p:nvGraphicFramePr>
          <p:cNvPr id="15362" name="Object 2"/>
          <p:cNvGraphicFramePr>
            <a:graphicFrameLocks noChangeAspect="1"/>
          </p:cNvGraphicFramePr>
          <p:nvPr/>
        </p:nvGraphicFramePr>
        <p:xfrm>
          <a:off x="2895600" y="4432300"/>
          <a:ext cx="1562100" cy="292100"/>
        </p:xfrm>
        <a:graphic>
          <a:graphicData uri="http://schemas.openxmlformats.org/presentationml/2006/ole">
            <mc:AlternateContent xmlns:mc="http://schemas.openxmlformats.org/markup-compatibility/2006">
              <mc:Choice xmlns:v="urn:schemas-microsoft-com:vml" Requires="v">
                <p:oleObj spid="_x0000_s15391" name="Equation" r:id="rId3" imgW="1562100" imgH="292100" progId="Equation.DSMT4">
                  <p:embed/>
                </p:oleObj>
              </mc:Choice>
              <mc:Fallback>
                <p:oleObj name="Equation" r:id="rId3" imgW="1562100" imgH="2921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432300"/>
                        <a:ext cx="15621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2895600" y="4965700"/>
          <a:ext cx="2222500" cy="292100"/>
        </p:xfrm>
        <a:graphic>
          <a:graphicData uri="http://schemas.openxmlformats.org/presentationml/2006/ole">
            <mc:AlternateContent xmlns:mc="http://schemas.openxmlformats.org/markup-compatibility/2006">
              <mc:Choice xmlns:v="urn:schemas-microsoft-com:vml" Requires="v">
                <p:oleObj spid="_x0000_s15392" name="Equation" r:id="rId5" imgW="2222500" imgH="292100" progId="Equation.DSMT4">
                  <p:embed/>
                </p:oleObj>
              </mc:Choice>
              <mc:Fallback>
                <p:oleObj name="Equation" r:id="rId5" imgW="2222500" imgH="29210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65700"/>
                        <a:ext cx="22225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5149850" y="4965700"/>
          <a:ext cx="1333500" cy="292100"/>
        </p:xfrm>
        <a:graphic>
          <a:graphicData uri="http://schemas.openxmlformats.org/presentationml/2006/ole">
            <mc:AlternateContent xmlns:mc="http://schemas.openxmlformats.org/markup-compatibility/2006">
              <mc:Choice xmlns:v="urn:schemas-microsoft-com:vml" Requires="v">
                <p:oleObj spid="_x0000_s15393" name="Equation" r:id="rId7" imgW="1333500" imgH="292100" progId="Equation.DSMT4">
                  <p:embed/>
                </p:oleObj>
              </mc:Choice>
              <mc:Fallback>
                <p:oleObj name="Equation" r:id="rId7" imgW="1333500" imgH="29210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9850" y="4965700"/>
                        <a:ext cx="1333500" cy="29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6521450" y="4940300"/>
          <a:ext cx="1143000" cy="317500"/>
        </p:xfrm>
        <a:graphic>
          <a:graphicData uri="http://schemas.openxmlformats.org/presentationml/2006/ole">
            <mc:AlternateContent xmlns:mc="http://schemas.openxmlformats.org/markup-compatibility/2006">
              <mc:Choice xmlns:v="urn:schemas-microsoft-com:vml" Requires="v">
                <p:oleObj spid="_x0000_s15394" name="Equation" r:id="rId9" imgW="1142504" imgH="317362" progId="Equation.DSMT4">
                  <p:embed/>
                </p:oleObj>
              </mc:Choice>
              <mc:Fallback>
                <p:oleObj name="Equation" r:id="rId9" imgW="1142504" imgH="317362"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1450" y="4940300"/>
                        <a:ext cx="1143000" cy="31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5374" name="Picture 1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1200" y="1676401"/>
            <a:ext cx="2926080" cy="18189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2356</Words>
  <Application>Microsoft Office PowerPoint</Application>
  <PresentationFormat>On-screen Show (4:3)</PresentationFormat>
  <Paragraphs>369</Paragraphs>
  <Slides>66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2" baseType="lpstr">
      <vt:lpstr>Calibri</vt:lpstr>
      <vt:lpstr>Arial</vt:lpstr>
      <vt:lpstr>Cambria Math</vt:lpstr>
      <vt:lpstr>Courier New</vt:lpstr>
      <vt:lpstr>Office Theme</vt:lpstr>
      <vt:lpstr>Equation</vt:lpstr>
      <vt:lpstr>Section 2.R.1</vt:lpstr>
      <vt:lpstr>Objectives</vt:lpstr>
      <vt:lpstr>Polygon</vt:lpstr>
      <vt:lpstr>Perimeter </vt:lpstr>
      <vt:lpstr>Finding the Perimeter of a Polygon</vt:lpstr>
      <vt:lpstr>Perimeter Formulas for Five Polygons</vt:lpstr>
      <vt:lpstr>Example 1: Calculating the Perimeter of a Square</vt:lpstr>
      <vt:lpstr>Example 2: Calculating the Perimeter of a Triangle</vt:lpstr>
      <vt:lpstr>Example 3: Calculating the Perimeter of a Rectangle</vt:lpstr>
      <vt:lpstr>Example 4: Calculating the Perimeter of a Polygon</vt:lpstr>
      <vt:lpstr>Example 4: Calculating the Perimeter of a Polygon (cont.)</vt:lpstr>
      <vt:lpstr>Example 5: Calculating the Perimeter of a Polygon</vt:lpstr>
      <vt:lpstr>Example 5: Calculating the Perimeter of a Polygon (cont.)</vt:lpstr>
      <vt:lpstr>Example 5: Calculating the Perimeter of a Polygon (cont.)</vt:lpstr>
      <vt:lpstr>Example 6: Application: Calculating the Perimeter of a Polygon</vt:lpstr>
      <vt:lpstr>Example 6: Application: Calculating the Perimeter of a Polygon (cont.)</vt:lpstr>
      <vt:lpstr>Example 6: Application: Calculating the Perimeter of a Polygon (cont.)</vt:lpstr>
      <vt:lpstr>Finding the Area of a Polygon</vt:lpstr>
      <vt:lpstr>Area Formulas for Five Polygons</vt:lpstr>
      <vt:lpstr>Example 7: Calculating the Area of a Triangle Using a Formula</vt:lpstr>
      <vt:lpstr>Example 8: Calculating the Area of a Trapezoid Using a Formula</vt:lpstr>
      <vt:lpstr>Example 8: Calculating the Area of a Trapezoid Using a Formula (cont.)</vt:lpstr>
      <vt:lpstr>Example 9: Calculating the Area of a Composite Figure</vt:lpstr>
      <vt:lpstr>Example 9: Calculating the Area of a Composite Figure (cont.)</vt:lpstr>
      <vt:lpstr>Example 9: Calculating the Area of a Composite Figure (cont.)</vt:lpstr>
      <vt:lpstr>Example 10:  Calculating Area</vt:lpstr>
      <vt:lpstr>Example 10:  Calculating Area (cont.)</vt:lpstr>
      <vt:lpstr>Example 11:  Calculating Area</vt:lpstr>
      <vt:lpstr>Example 11:  Calculating Area (cont.) </vt:lpstr>
      <vt:lpstr>Example 12: Application: Calculating Perimeter and Area</vt:lpstr>
      <vt:lpstr>Example 12: Application: Calculating Perimeter and Area</vt:lpstr>
      <vt:lpstr>Circles</vt:lpstr>
      <vt:lpstr>Circles</vt:lpstr>
      <vt:lpstr>Formulas for Circles</vt:lpstr>
      <vt:lpstr>Formulas for Circumference and Area of a Circle</vt:lpstr>
      <vt:lpstr>Example 13: Calculating the Circumference and Area of a Circle</vt:lpstr>
      <vt:lpstr>Example 13: Calculating the Circumference and Area of a Circle (cont.)</vt:lpstr>
      <vt:lpstr>Example 2: Calculating the Circumference and Area of a Circle</vt:lpstr>
      <vt:lpstr>Example 14: Calculating the Circumference and Area of a Circle (cont.)</vt:lpstr>
      <vt:lpstr>Example 15: Calculating the Perimeter</vt:lpstr>
      <vt:lpstr>Example 15: Calculating the Perimeter (cont.)</vt:lpstr>
      <vt:lpstr>Example 16: Calculating the Area of a Washer</vt:lpstr>
      <vt:lpstr>Example 16: Calculating the Area of a Washer (cont.)</vt:lpstr>
      <vt:lpstr>Example 17: Calculating Perimeter and Area</vt:lpstr>
      <vt:lpstr>Example 17:  Finding the Perimeter  and Area (cont.)</vt:lpstr>
      <vt:lpstr>Example 17:  Finding the Perimeter  and Area (cont.)</vt:lpstr>
      <vt:lpstr>Example 17:  Finding the Perimeter  and Area (cont.)</vt:lpstr>
      <vt:lpstr>Example 17: Calculating Perimeter and Area</vt:lpstr>
      <vt:lpstr>Example 17: Calculating Perimeter and Area (cont.)</vt:lpstr>
      <vt:lpstr>Example 17: Calculating Perimeter and Area (cont.)</vt:lpstr>
      <vt:lpstr>Example 17: Calculating Perimeter and Area (cont.)</vt:lpstr>
      <vt:lpstr>Volume</vt:lpstr>
      <vt:lpstr>Volume Formulas for Five Geometric Solids</vt:lpstr>
      <vt:lpstr>Example 18: Calculating the Volume of a Rectangular Solid</vt:lpstr>
      <vt:lpstr>Example 19: Finding the Volume of  a Sphere</vt:lpstr>
      <vt:lpstr>Example 20: Calculating the Volume of a Cone</vt:lpstr>
      <vt:lpstr>Example 20: Finding the Volume of a  Cone (cont.)</vt:lpstr>
      <vt:lpstr>Example 21: Calculating the Volume of a Solid</vt:lpstr>
      <vt:lpstr>Example 21: Calculating the Volume of a Solid (cont.)</vt:lpstr>
      <vt:lpstr>Example 21: Calculating the Volume of a Solid (cont.)</vt:lpstr>
      <vt:lpstr>Example 22: Calculating the Volume of a Cube</vt:lpstr>
      <vt:lpstr>Example 22: Calculating the Volume of a Cube (cont.)</vt:lpstr>
      <vt:lpstr>Surface Area Formulas for Three Geometric Solids</vt:lpstr>
      <vt:lpstr>Example 23: Calculating the Surface Area of a Rectangular Solid</vt:lpstr>
      <vt:lpstr>Example 24: Calculating the Surface Area of a Cylinder</vt:lpstr>
      <vt:lpstr>Example 24: Calculating the Surface Area of a Cylinder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 Plus Integrate Review</dc:title>
  <dc:creator>Hawkes Learning</dc:creator>
  <cp:lastModifiedBy>Adam Flaherty</cp:lastModifiedBy>
  <cp:revision>75</cp:revision>
  <dcterms:created xsi:type="dcterms:W3CDTF">2013-04-26T14:43:13Z</dcterms:created>
  <dcterms:modified xsi:type="dcterms:W3CDTF">2020-05-12T17:03:52Z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491031E9-E576-4560-A3FB-EB2A5957DA84</vt:lpwstr>
  </property>
  <property fmtid="{D5CDD505-2E9C-101B-9397-08002B2CF9AE}" pid="3" name="ArticulatePath">
    <vt:lpwstr>DEV2e_6_2</vt:lpwstr>
  </property>
</Properties>
</file>