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9" r:id="rId3"/>
    <p:sldId id="299" r:id="rId4"/>
    <p:sldId id="261" r:id="rId5"/>
    <p:sldId id="262" r:id="rId6"/>
    <p:sldId id="263" r:id="rId7"/>
    <p:sldId id="264" r:id="rId8"/>
    <p:sldId id="265" r:id="rId9"/>
    <p:sldId id="268" r:id="rId10"/>
    <p:sldId id="269" r:id="rId11"/>
    <p:sldId id="302" r:id="rId12"/>
    <p:sldId id="271" r:id="rId13"/>
    <p:sldId id="273" r:id="rId14"/>
    <p:sldId id="298" r:id="rId15"/>
    <p:sldId id="297" r:id="rId16"/>
    <p:sldId id="277" r:id="rId17"/>
    <p:sldId id="278" r:id="rId18"/>
    <p:sldId id="279" r:id="rId19"/>
    <p:sldId id="280" r:id="rId20"/>
    <p:sldId id="281" r:id="rId21"/>
    <p:sldId id="282" r:id="rId22"/>
    <p:sldId id="283" r:id="rId23"/>
    <p:sldId id="285" r:id="rId24"/>
    <p:sldId id="300" r:id="rId25"/>
    <p:sldId id="304" r:id="rId26"/>
    <p:sldId id="287" r:id="rId27"/>
    <p:sldId id="288" r:id="rId28"/>
    <p:sldId id="290" r:id="rId29"/>
    <p:sldId id="291" r:id="rId30"/>
    <p:sldId id="292" r:id="rId31"/>
    <p:sldId id="293" r:id="rId32"/>
    <p:sldId id="301" r:id="rId33"/>
  </p:sldIdLst>
  <p:sldSz cx="9144000" cy="6858000" type="screen4x3"/>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119" d="100"/>
          <a:sy n="119" d="100"/>
        </p:scale>
        <p:origin x="145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png"/><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emf"/><Relationship Id="rId5" Type="http://schemas.openxmlformats.org/officeDocument/2006/relationships/oleObject" Target="../embeddings/oleObject11.bin"/><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emf"/><Relationship Id="rId5" Type="http://schemas.openxmlformats.org/officeDocument/2006/relationships/oleObject" Target="../embeddings/oleObject16.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1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2.emf"/></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2.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a:t>
            </a:r>
            <a:r>
              <a:rPr lang="en-US" b="1">
                <a:solidFill>
                  <a:srgbClr val="1F497D"/>
                </a:solidFill>
                <a:latin typeface="Arial" charset="0"/>
                <a:cs typeface="Arial" charset="0"/>
              </a:rPr>
              <a:t>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spid="_x0000_s4770" name="Equation" r:id="rId3" imgW="4762440" imgH="685800" progId="Equation.DSMT4">
                  <p:embed/>
                </p:oleObj>
              </mc:Choice>
              <mc:Fallback>
                <p:oleObj name="Equation" r:id="rId3" imgW="4762440" imgH="685800" progId="Equation.DSMT4">
                  <p:embed/>
                  <p:pic>
                    <p:nvPicPr>
                      <p:cNvPr id="0" name="Picture 655"/>
                      <p:cNvPicPr>
                        <a:picLocks noGrp="1" noChangeAspect="1" noChangeArrowheads="1"/>
                      </p:cNvPicPr>
                      <p:nvPr/>
                    </p:nvPicPr>
                    <p:blipFill>
                      <a:blip r:embed="rId4"/>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spid="_x0000_s4771" name="Equation" r:id="rId5" imgW="5968800" imgH="685800" progId="Equation.DSMT4">
                  <p:embed/>
                </p:oleObj>
              </mc:Choice>
              <mc:Fallback>
                <p:oleObj name="Equation" r:id="rId5" imgW="5968800" imgH="685800" progId="Equation.DSMT4">
                  <p:embed/>
                  <p:pic>
                    <p:nvPicPr>
                      <p:cNvPr id="0" name="Picture 656"/>
                      <p:cNvPicPr>
                        <a:picLocks noChangeAspect="1" noChangeArrowheads="1"/>
                      </p:cNvPicPr>
                      <p:nvPr/>
                    </p:nvPicPr>
                    <p:blipFill>
                      <a:blip r:embed="rId6"/>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3" cstate="print"/>
          <a:srcRect/>
          <a:stretch>
            <a:fillRect/>
          </a:stretch>
        </p:blipFill>
        <p:spPr bwMode="auto">
          <a:xfrm>
            <a:off x="4726998" y="2100183"/>
            <a:ext cx="2983006"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F16A62BD-66FE-4557-8082-2D3C2CE9058A}"/>
              </a:ext>
            </a:extLst>
          </p:cNvPr>
          <p:cNvGraphicFramePr>
            <a:graphicFrameLocks noGrp="1" noChangeAspect="1"/>
          </p:cNvGraphicFramePr>
          <p:nvPr>
            <p:ph idx="1"/>
            <p:extLst>
              <p:ext uri="{D42A27DB-BD31-4B8C-83A1-F6EECF244321}">
                <p14:modId xmlns:p14="http://schemas.microsoft.com/office/powerpoint/2010/main" val="1993641317"/>
              </p:ext>
            </p:extLst>
          </p:nvPr>
        </p:nvGraphicFramePr>
        <p:xfrm>
          <a:off x="296863" y="2906713"/>
          <a:ext cx="4275137" cy="615950"/>
        </p:xfrm>
        <a:graphic>
          <a:graphicData uri="http://schemas.openxmlformats.org/presentationml/2006/ole">
            <mc:AlternateContent xmlns:mc="http://schemas.openxmlformats.org/markup-compatibility/2006">
              <mc:Choice xmlns:v="urn:schemas-microsoft-com:vml" Requires="v">
                <p:oleObj spid="_x0000_s48137" name="Equation" r:id="rId4" imgW="4762440" imgH="685800" progId="Equation.DSMT4">
                  <p:embed/>
                </p:oleObj>
              </mc:Choice>
              <mc:Fallback>
                <p:oleObj name="Equation" r:id="rId4" imgW="4762440" imgH="685800" progId="Equation.DSMT4">
                  <p:embed/>
                  <p:pic>
                    <p:nvPicPr>
                      <p:cNvPr id="15364" name="Object 4"/>
                      <p:cNvPicPr>
                        <a:picLocks noGrp="1" noChangeAspect="1" noChangeArrowheads="1"/>
                      </p:cNvPicPr>
                      <p:nvPr/>
                    </p:nvPicPr>
                    <p:blipFill>
                      <a:blip r:embed="rId5"/>
                      <a:srcRect/>
                      <a:stretch>
                        <a:fillRect/>
                      </a:stretch>
                    </p:blipFill>
                    <p:spPr bwMode="auto">
                      <a:xfrm>
                        <a:off x="296863" y="2906713"/>
                        <a:ext cx="4275137" cy="615950"/>
                      </a:xfrm>
                      <a:prstGeom prst="rect">
                        <a:avLst/>
                      </a:prstGeom>
                      <a:noFill/>
                    </p:spPr>
                  </p:pic>
                </p:oleObj>
              </mc:Fallback>
            </mc:AlternateContent>
          </a:graphicData>
        </a:graphic>
      </p:graphicFrame>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3" cstate="print"/>
          <a:srcRect/>
          <a:stretch>
            <a:fillRect/>
          </a:stretch>
        </p:blipFill>
        <p:spPr bwMode="auto">
          <a:xfrm>
            <a:off x="5181600" y="1447800"/>
            <a:ext cx="2983305"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49BDD115-512C-40B9-A4BA-9ABE5C1DFEF5}"/>
              </a:ext>
            </a:extLst>
          </p:cNvPr>
          <p:cNvGraphicFramePr>
            <a:graphicFrameLocks noChangeAspect="1"/>
          </p:cNvGraphicFramePr>
          <p:nvPr>
            <p:extLst>
              <p:ext uri="{D42A27DB-BD31-4B8C-83A1-F6EECF244321}">
                <p14:modId xmlns:p14="http://schemas.microsoft.com/office/powerpoint/2010/main" val="1357786961"/>
              </p:ext>
            </p:extLst>
          </p:nvPr>
        </p:nvGraphicFramePr>
        <p:xfrm>
          <a:off x="82550" y="2465388"/>
          <a:ext cx="5170488" cy="706437"/>
        </p:xfrm>
        <a:graphic>
          <a:graphicData uri="http://schemas.openxmlformats.org/presentationml/2006/ole">
            <mc:AlternateContent xmlns:mc="http://schemas.openxmlformats.org/markup-compatibility/2006">
              <mc:Choice xmlns:v="urn:schemas-microsoft-com:vml" Requires="v">
                <p:oleObj spid="_x0000_s49161" name="Equation" r:id="rId4" imgW="5968800" imgH="685800" progId="Equation.DSMT4">
                  <p:embed/>
                </p:oleObj>
              </mc:Choice>
              <mc:Fallback>
                <p:oleObj name="Equation" r:id="rId4" imgW="5968800" imgH="685800" progId="Equation.DSMT4">
                  <p:embed/>
                  <p:pic>
                    <p:nvPicPr>
                      <p:cNvPr id="7" name="Object 4"/>
                      <p:cNvPicPr>
                        <a:picLocks noChangeAspect="1" noChangeArrowheads="1"/>
                      </p:cNvPicPr>
                      <p:nvPr/>
                    </p:nvPicPr>
                    <p:blipFill>
                      <a:blip r:embed="rId5"/>
                      <a:srcRect/>
                      <a:stretch>
                        <a:fillRect/>
                      </a:stretch>
                    </p:blipFill>
                    <p:spPr bwMode="auto">
                      <a:xfrm>
                        <a:off x="82550" y="2465388"/>
                        <a:ext cx="5170488" cy="706437"/>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a:solidFill>
                  <a:schemeClr val="tx1"/>
                </a:solidFill>
              </a:rPr>
              <a:t>Vertical Line Test</a:t>
            </a:r>
          </a:p>
        </p:txBody>
      </p:sp>
      <p:sp>
        <p:nvSpPr>
          <p:cNvPr id="19459"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Procedure</a:t>
            </a:r>
          </a:p>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1509722901"/>
              </p:ext>
            </p:extLst>
          </p:nvPr>
        </p:nvGraphicFramePr>
        <p:xfrm>
          <a:off x="4245768" y="4114800"/>
          <a:ext cx="4252913" cy="1954213"/>
        </p:xfrm>
        <a:graphic>
          <a:graphicData uri="http://schemas.openxmlformats.org/presentationml/2006/ole">
            <mc:AlternateContent xmlns:mc="http://schemas.openxmlformats.org/markup-compatibility/2006">
              <mc:Choice xmlns:v="urn:schemas-microsoft-com:vml" Requires="v">
                <p:oleObj spid="_x0000_s41337" name="Equation" r:id="rId3" imgW="4242240" imgH="1947240" progId="Equation.DSMT4">
                  <p:embed/>
                </p:oleObj>
              </mc:Choice>
              <mc:Fallback>
                <p:oleObj name="Equation" r:id="rId3" imgW="4242240" imgH="1947240" progId="Equation.DSMT4">
                  <p:embed/>
                  <p:pic>
                    <p:nvPicPr>
                      <p:cNvPr id="0" name="Picture 3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5768" y="411480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28575" y="4693920"/>
            <a:ext cx="4572000" cy="1031051"/>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t>
            </a:r>
          </a:p>
          <a:p>
            <a:pPr defTabSz="342900">
              <a:spcBef>
                <a:spcPts val="600"/>
              </a:spcBef>
              <a:tabLst>
                <a:tab pos="914400" algn="l"/>
              </a:tabLst>
              <a:defRPr/>
            </a:pPr>
            <a:r>
              <a:rPr lang="en-US" sz="2800" dirty="0"/>
              <a:t>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5" cstate="print"/>
          <a:srcRect/>
          <a:stretch>
            <a:fillRect/>
          </a:stretch>
        </p:blipFill>
        <p:spPr bwMode="auto">
          <a:xfrm>
            <a:off x="438150" y="1209675"/>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800" y="980897"/>
            <a:ext cx="4572000" cy="3123932"/>
          </a:xfrm>
          <a:prstGeom prst="rect">
            <a:avLst/>
          </a:prstGeom>
        </p:spPr>
        <p:txBody>
          <a:bodyPr>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spid="_x0000_s7914" name="Equation" r:id="rId3" imgW="1892520" imgH="594000" progId="Equation.DSMT4">
                  <p:embed/>
                </p:oleObj>
              </mc:Choice>
              <mc:Fallback>
                <p:oleObj name="Equation" r:id="rId3" imgW="189252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spid="_x0000_s7915" name="Equation" r:id="rId5" imgW="1956240" imgH="594000" progId="Equation.DSMT4">
                  <p:embed/>
                </p:oleObj>
              </mc:Choice>
              <mc:Fallback>
                <p:oleObj name="Equation" r:id="rId5" imgW="1956240" imgH="594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7"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t>
            </a:r>
          </a:p>
          <a:p>
            <a:pPr>
              <a:spcBef>
                <a:spcPts val="1200"/>
              </a:spcBef>
              <a:buFont typeface="Courier New" pitchFamily="49" charset="0"/>
              <a:buNone/>
              <a:tabLst>
                <a:tab pos="457200" algn="l"/>
              </a:tabLst>
            </a:pPr>
            <a:r>
              <a:rPr lang="en-US" sz="2800" dirty="0"/>
              <a:t>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674874022"/>
              </p:ext>
            </p:extLst>
          </p:nvPr>
        </p:nvGraphicFramePr>
        <p:xfrm>
          <a:off x="5167313" y="4622412"/>
          <a:ext cx="1681059" cy="520700"/>
        </p:xfrm>
        <a:graphic>
          <a:graphicData uri="http://schemas.openxmlformats.org/presentationml/2006/ole">
            <mc:AlternateContent xmlns:mc="http://schemas.openxmlformats.org/markup-compatibility/2006">
              <mc:Choice xmlns:v="urn:schemas-microsoft-com:vml" Requires="v">
                <p:oleObj spid="_x0000_s8938" name="Equation" r:id="rId3" imgW="1956240" imgH="594000" progId="Equation.DSMT4">
                  <p:embed/>
                </p:oleObj>
              </mc:Choice>
              <mc:Fallback>
                <p:oleObj name="Equation" r:id="rId3" imgW="195624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4622412"/>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425440375"/>
              </p:ext>
            </p:extLst>
          </p:nvPr>
        </p:nvGraphicFramePr>
        <p:xfrm>
          <a:off x="5224956" y="3994804"/>
          <a:ext cx="1062038" cy="601662"/>
        </p:xfrm>
        <a:graphic>
          <a:graphicData uri="http://schemas.openxmlformats.org/presentationml/2006/ole">
            <mc:AlternateContent xmlns:mc="http://schemas.openxmlformats.org/markup-compatibility/2006">
              <mc:Choice xmlns:v="urn:schemas-microsoft-com:vml" Requires="v">
                <p:oleObj spid="_x0000_s8939" name="Equation" r:id="rId5" imgW="1042200" imgH="585000" progId="Equation.DSMT4">
                  <p:embed/>
                </p:oleObj>
              </mc:Choice>
              <mc:Fallback>
                <p:oleObj name="Equation" r:id="rId5" imgW="1042200" imgH="585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956" y="3994804"/>
                        <a:ext cx="1062038" cy="6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7"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3453253"/>
          </a:xfrm>
          <a:prstGeom prst="rect">
            <a:avLst/>
          </a:prstGeom>
          <a:solidFill>
            <a:srgbClr val="FFFFCC"/>
          </a:solidFill>
          <a:ln w="28575">
            <a:solidFill>
              <a:srgbClr val="000000"/>
            </a:solidFill>
          </a:ln>
        </p:spPr>
        <p:txBody>
          <a:bodyPr>
            <a:spAutoFit/>
          </a:bodyPr>
          <a:lstStyle/>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Linear Functions</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3996524663"/>
              </p:ext>
            </p:extLst>
          </p:nvPr>
        </p:nvGraphicFramePr>
        <p:xfrm>
          <a:off x="3703638" y="4219575"/>
          <a:ext cx="1379537" cy="423863"/>
        </p:xfrm>
        <a:graphic>
          <a:graphicData uri="http://schemas.openxmlformats.org/presentationml/2006/ole">
            <mc:AlternateContent xmlns:mc="http://schemas.openxmlformats.org/markup-compatibility/2006">
              <mc:Choice xmlns:v="urn:schemas-microsoft-com:vml" Requires="v">
                <p:oleObj spid="_x0000_s9592" name="Equation" r:id="rId3" imgW="1965600" imgH="594000" progId="Equation.DSMT4">
                  <p:embed/>
                </p:oleObj>
              </mc:Choice>
              <mc:Fallback>
                <p:oleObj name="Equation" r:id="rId3" imgW="1965600" imgH="594000" progId="Equation.DSMT4">
                  <p:embed/>
                  <p:pic>
                    <p:nvPicPr>
                      <p:cNvPr id="0" name="Picture 36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3638" y="4219575"/>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57200" indent="-457200" defTabSz="406400">
              <a:buFont typeface="Courier New" pitchFamily="49" charset="0"/>
              <a:buChar char="o"/>
            </a:pPr>
            <a:r>
              <a:rPr lang="en-US" dirty="0"/>
              <a:t>Find the domain and range of a relation.</a:t>
            </a:r>
            <a:endParaRPr lang="en-US" i="0" dirty="0">
              <a:solidFill>
                <a:schemeClr val="tx1"/>
              </a:solidFill>
            </a:endParaRPr>
          </a:p>
          <a:p>
            <a:pPr marL="457200" indent="-457200" defTabSz="406400">
              <a:buFont typeface="Courier New" pitchFamily="49" charset="0"/>
              <a:buChar char="o"/>
            </a:pPr>
            <a:r>
              <a:rPr lang="en-US" dirty="0"/>
              <a:t>Determine whether a relation is a function</a:t>
            </a:r>
            <a:r>
              <a:rPr lang="en-US" i="0" dirty="0">
                <a:solidFill>
                  <a:schemeClr val="tx1"/>
                </a:solidFill>
              </a:rPr>
              <a:t>.</a:t>
            </a:r>
          </a:p>
          <a:p>
            <a:pPr marL="457200" indent="-457200" defTabSz="406400">
              <a:buFont typeface="Courier New" pitchFamily="49" charset="0"/>
              <a:buChar char="o"/>
            </a:pPr>
            <a:r>
              <a:rPr lang="en-US" dirty="0"/>
              <a:t>Use the vertical line test to determine whether a graph is the graph of a function.</a:t>
            </a:r>
            <a:endParaRPr lang="en-US" i="0" dirty="0">
              <a:solidFill>
                <a:schemeClr val="tx1"/>
              </a:solidFill>
            </a:endParaRPr>
          </a:p>
          <a:p>
            <a:pPr marL="457200" indent="-457200" defTabSz="406400">
              <a:buFont typeface="Courier New" pitchFamily="49" charset="0"/>
              <a:buChar char="o"/>
            </a:pPr>
            <a:r>
              <a:rPr lang="en-US" dirty="0"/>
              <a:t>Determine the domains of linear and nonlinear functions.</a:t>
            </a:r>
            <a:endParaRPr lang="en-US" i="0" dirty="0">
              <a:solidFill>
                <a:schemeClr val="tx1"/>
              </a:solidFill>
            </a:endParaRPr>
          </a:p>
          <a:p>
            <a:pPr marL="457200" indent="-457200" defTabSz="406400">
              <a:buFont typeface="Courier New" pitchFamily="49" charset="0"/>
              <a:buChar char="o"/>
            </a:pPr>
            <a:r>
              <a:rPr lang="en-US" dirty="0"/>
              <a:t>Evaluate functions written in function notation.</a:t>
            </a:r>
            <a:endParaRPr lang="en-US" i="0" dirty="0">
              <a:solidFill>
                <a:schemeClr val="tx1"/>
              </a:solidFill>
            </a:endParaRPr>
          </a:p>
          <a:p>
            <a:pPr marL="457200" indent="-457200" defTabSz="406400">
              <a:buFont typeface="Courier New" pitchFamily="49" charset="0"/>
              <a:buChar char="o"/>
            </a:pPr>
            <a:r>
              <a:rPr lang="en-US" dirty="0"/>
              <a:t>Use a graphing calculator to </a:t>
            </a:r>
            <a:r>
              <a:rPr lang="en-US"/>
              <a:t>graph functions.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Finding Domains of Functions</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2332946"/>
          </a:xfrm>
          <a:prstGeom prst="rect">
            <a:avLst/>
          </a:prstGeom>
          <a:noFill/>
          <a:ln w="28575">
            <a:solidFill>
              <a:srgbClr val="FF0000"/>
            </a:solidFill>
          </a:ln>
        </p:spPr>
        <p:txBody>
          <a:bodyPr>
            <a:spAutoFit/>
          </a:bodyPr>
          <a:lstStyle/>
          <a:p>
            <a:pPr marL="15875" indent="-15875" algn="ctr">
              <a:tabLst>
                <a:tab pos="342900" algn="l"/>
                <a:tab pos="977900" algn="l"/>
                <a:tab pos="7150100" algn="l"/>
              </a:tabLst>
            </a:pPr>
            <a:r>
              <a:rPr lang="en-US" b="1" dirty="0">
                <a:solidFill>
                  <a:srgbClr val="000000"/>
                </a:solidFill>
              </a:rPr>
              <a:t>Attention!</a:t>
            </a:r>
            <a:endParaRPr lang="en-US" b="1" i="0" dirty="0">
              <a:solidFill>
                <a:srgbClr val="000000"/>
              </a:solidFill>
            </a:endParaRPr>
          </a:p>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spid="_x0000_s3542" name="Equation" r:id="rId3" imgW="1524368" imgH="838292" progId="Equation.DSMT4">
                  <p:embed/>
                </p:oleObj>
              </mc:Choice>
              <mc:Fallback>
                <p:oleObj name="Equation" r:id="rId3" imgW="1524368" imgH="838292" progId="Equation.DSMT4">
                  <p:embed/>
                  <p:pic>
                    <p:nvPicPr>
                      <p:cNvPr id="0" name="Picture 4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spid="_x0000_s3543" name="Equation" r:id="rId5" imgW="923400" imgH="886680" progId="Equation.DSMT4">
                  <p:embed/>
                </p:oleObj>
              </mc:Choice>
              <mc:Fallback>
                <p:oleObj name="Equation" r:id="rId5" imgW="923400" imgH="886680" progId="Equation.DSMT4">
                  <p:embed/>
                  <p:pic>
                    <p:nvPicPr>
                      <p:cNvPr id="0" name="Picture 43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281204049"/>
              </p:ext>
            </p:extLst>
          </p:nvPr>
        </p:nvGraphicFramePr>
        <p:xfrm>
          <a:off x="5638800" y="2933700"/>
          <a:ext cx="2967038" cy="495300"/>
        </p:xfrm>
        <a:graphic>
          <a:graphicData uri="http://schemas.openxmlformats.org/presentationml/2006/ole">
            <mc:AlternateContent xmlns:mc="http://schemas.openxmlformats.org/markup-compatibility/2006">
              <mc:Choice xmlns:v="urn:schemas-microsoft-com:vml" Requires="v">
                <p:oleObj spid="_x0000_s3544" name="Equation" r:id="rId7" imgW="2958840" imgH="482400" progId="Equation.DSMT4">
                  <p:embed/>
                </p:oleObj>
              </mc:Choice>
              <mc:Fallback>
                <p:oleObj name="Equation" r:id="rId7" imgW="2958840" imgH="482400" progId="Equation.DSMT4">
                  <p:embed/>
                  <p:pic>
                    <p:nvPicPr>
                      <p:cNvPr id="0" name="Picture 431"/>
                      <p:cNvPicPr>
                        <a:picLocks noChangeAspect="1" noChangeArrowheads="1"/>
                      </p:cNvPicPr>
                      <p:nvPr/>
                    </p:nvPicPr>
                    <p:blipFill>
                      <a:blip r:embed="rId8"/>
                      <a:srcRect/>
                      <a:stretch>
                        <a:fillRect/>
                      </a:stretch>
                    </p:blipFill>
                    <p:spPr bwMode="auto">
                      <a:xfrm>
                        <a:off x="5638800" y="29337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spid="_x0000_s3545" name="Equation" r:id="rId9" imgW="850680" imgH="330120" progId="Equation.DSMT4">
                  <p:embed/>
                </p:oleObj>
              </mc:Choice>
              <mc:Fallback>
                <p:oleObj name="Equation" r:id="rId9" imgW="850680" imgH="330120" progId="Equation.DSMT4">
                  <p:embed/>
                  <p:pic>
                    <p:nvPicPr>
                      <p:cNvPr id="0" name="Picture 432"/>
                      <p:cNvPicPr>
                        <a:picLocks noChangeAspect="1" noChangeArrowheads="1"/>
                      </p:cNvPicPr>
                      <p:nvPr/>
                    </p:nvPicPr>
                    <p:blipFill>
                      <a:blip r:embed="rId10"/>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99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
            <a:extLst>
              <a:ext uri="{FF2B5EF4-FFF2-40B4-BE49-F238E27FC236}">
                <a16:creationId xmlns:a16="http://schemas.microsoft.com/office/drawing/2014/main" id="{3D4CFF40-3AB8-4BE4-A73B-76D094E08E95}"/>
              </a:ext>
            </a:extLst>
          </p:cNvPr>
          <p:cNvPicPr>
            <a:picLocks noChangeAspect="1" noChangeArrowheads="1"/>
          </p:cNvPicPr>
          <p:nvPr/>
        </p:nvPicPr>
        <p:blipFill>
          <a:blip r:embed="rId2" cstate="print"/>
          <a:srcRect/>
          <a:stretch>
            <a:fillRect/>
          </a:stretch>
        </p:blipFill>
        <p:spPr bwMode="auto">
          <a:xfrm>
            <a:off x="486563" y="2633227"/>
            <a:ext cx="3255264" cy="3270128"/>
          </a:xfrm>
          <a:prstGeom prst="rect">
            <a:avLst/>
          </a:prstGeom>
          <a:noFill/>
          <a:ln w="9525">
            <a:noFill/>
            <a:miter lim="800000"/>
            <a:headEnd/>
            <a:tailEnd/>
          </a:ln>
        </p:spPr>
      </p:pic>
      <p:pic>
        <p:nvPicPr>
          <p:cNvPr id="5" name="Picture 4">
            <a:extLst>
              <a:ext uri="{FF2B5EF4-FFF2-40B4-BE49-F238E27FC236}">
                <a16:creationId xmlns:a16="http://schemas.microsoft.com/office/drawing/2014/main" id="{F0151AAE-8EC5-4EE9-9AD1-63D31D73B2E6}"/>
              </a:ext>
            </a:extLst>
          </p:cNvPr>
          <p:cNvPicPr>
            <a:picLocks noChangeAspect="1"/>
          </p:cNvPicPr>
          <p:nvPr/>
        </p:nvPicPr>
        <p:blipFill>
          <a:blip r:embed="rId3"/>
          <a:stretch>
            <a:fillRect/>
          </a:stretch>
        </p:blipFill>
        <p:spPr>
          <a:xfrm>
            <a:off x="515926" y="2633227"/>
            <a:ext cx="3255264" cy="3210467"/>
          </a:xfrm>
          <a:prstGeom prst="rect">
            <a:avLst/>
          </a:prstGeom>
        </p:spPr>
      </p:pic>
      <p:pic>
        <p:nvPicPr>
          <p:cNvPr id="10" name="Picture 9">
            <a:extLst>
              <a:ext uri="{FF2B5EF4-FFF2-40B4-BE49-F238E27FC236}">
                <a16:creationId xmlns:a16="http://schemas.microsoft.com/office/drawing/2014/main" id="{82751BD9-413D-452C-A825-6D01E2826F56}"/>
              </a:ext>
            </a:extLst>
          </p:cNvPr>
          <p:cNvPicPr>
            <a:picLocks noChangeAspect="1"/>
          </p:cNvPicPr>
          <p:nvPr/>
        </p:nvPicPr>
        <p:blipFill>
          <a:blip r:embed="rId4"/>
          <a:stretch>
            <a:fillRect/>
          </a:stretch>
        </p:blipFill>
        <p:spPr>
          <a:xfrm>
            <a:off x="571396" y="2604046"/>
            <a:ext cx="3238604" cy="3179987"/>
          </a:xfrm>
          <a:prstGeom prst="rect">
            <a:avLst/>
          </a:prstGeom>
        </p:spPr>
      </p:pic>
      <p:pic>
        <p:nvPicPr>
          <p:cNvPr id="51204" name="Picture 4" descr="C:\Users\lhinton\AppData\Local\Temp\SNAGHTML8064b4fa.PNG">
            <a:extLst>
              <a:ext uri="{FF2B5EF4-FFF2-40B4-BE49-F238E27FC236}">
                <a16:creationId xmlns:a16="http://schemas.microsoft.com/office/drawing/2014/main" id="{93AE3AD5-99B4-43CB-B820-9135BFC7B3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043" y="2644549"/>
            <a:ext cx="3663557" cy="3407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 where each graph intersects the </a:t>
            </a:r>
            <a:r>
              <a:rPr lang="en-US" i="1" dirty="0">
                <a:solidFill>
                  <a:schemeClr val="tx1"/>
                </a:solidFill>
              </a:rPr>
              <a:t>x</a:t>
            </a:r>
            <a:r>
              <a:rPr lang="en-US" i="0" dirty="0">
                <a:solidFill>
                  <a:schemeClr val="tx1"/>
                </a:solidFill>
              </a:rPr>
              <a:t>-axis. Changing the </a:t>
            </a:r>
            <a:r>
              <a:rPr lang="en-US" i="0" dirty="0">
                <a:solidFill>
                  <a:schemeClr val="tx1"/>
                </a:solidFill>
                <a:latin typeface="Ti86pc" pitchFamily="49" charset="0"/>
              </a:rPr>
              <a:t>WINDOW</a:t>
            </a:r>
            <a:r>
              <a:rPr lang="en-US" i="0" dirty="0">
                <a:solidFill>
                  <a:schemeClr val="tx1"/>
                </a:solidFill>
              </a:rPr>
              <a:t> may help you get a “better” or “more complete” picture of the function.  This is a </a:t>
            </a:r>
            <a:r>
              <a:rPr lang="en-US" i="0" dirty="0" err="1">
                <a:solidFill>
                  <a:schemeClr val="tx1"/>
                </a:solidFill>
              </a:rPr>
              <a:t>judgement</a:t>
            </a:r>
            <a:r>
              <a:rPr lang="en-US" i="0" dirty="0">
                <a:solidFill>
                  <a:schemeClr val="tx1"/>
                </a:solidFill>
              </a:rPr>
              <a: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spid="_x0000_s47287" name="Equation" r:id="rId3" imgW="1490040" imgH="456840" progId="Equation.DSMT4">
                  <p:embed/>
                </p:oleObj>
              </mc:Choice>
              <mc:Fallback>
                <p:oleObj name="Equation" r:id="rId3" imgW="1490040" imgH="456840" progId="Equation.DSMT4">
                  <p:embed/>
                  <p:pic>
                    <p:nvPicPr>
                      <p:cNvPr id="0" name="Picture 1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443066"/>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a:t>
            </a:r>
            <a:r>
              <a:rPr lang="en-US" i="0" dirty="0" err="1">
                <a:solidFill>
                  <a:schemeClr val="tx1"/>
                </a:solidFill>
              </a:rPr>
              <a:t>nonvertical</a:t>
            </a:r>
            <a:r>
              <a:rPr lang="en-US" i="0" dirty="0">
                <a:solidFill>
                  <a:schemeClr val="tx1"/>
                </a:solidFill>
              </a:rPr>
              <a:t>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57200" y="3972906"/>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8" name="Picture 4" descr="Ch_9_17"/>
          <p:cNvPicPr>
            <a:picLocks noChangeAspect="1" noChangeArrowheads="1"/>
          </p:cNvPicPr>
          <p:nvPr/>
        </p:nvPicPr>
        <p:blipFill>
          <a:blip r:embed="rId2" cstate="print"/>
          <a:srcRect/>
          <a:stretch>
            <a:fillRect/>
          </a:stretch>
        </p:blipFill>
        <p:spPr bwMode="auto">
          <a:xfrm>
            <a:off x="4006192" y="3820506"/>
            <a:ext cx="706437" cy="515938"/>
          </a:xfrm>
          <a:prstGeom prst="rect">
            <a:avLst/>
          </a:prstGeom>
          <a:noFill/>
          <a:ln w="9525">
            <a:noFill/>
            <a:miter lim="800000"/>
            <a:headEnd/>
            <a:tailEnd/>
          </a:ln>
        </p:spPr>
      </p:pic>
      <p:pic>
        <p:nvPicPr>
          <p:cNvPr id="57346" name="Picture 2"/>
          <p:cNvPicPr>
            <a:picLocks noChangeAspect="1" noChangeArrowheads="1"/>
          </p:cNvPicPr>
          <p:nvPr/>
        </p:nvPicPr>
        <p:blipFill>
          <a:blip r:embed="rId3" cstate="print"/>
          <a:srcRect/>
          <a:stretch>
            <a:fillRect/>
          </a:stretch>
        </p:blipFill>
        <p:spPr bwMode="auto">
          <a:xfrm>
            <a:off x="5562600" y="3820506"/>
            <a:ext cx="3095625" cy="2181225"/>
          </a:xfrm>
          <a:prstGeom prst="rect">
            <a:avLst/>
          </a:prstGeom>
          <a:noFill/>
          <a:ln w="9525">
            <a:noFill/>
            <a:miter lim="800000"/>
            <a:headEnd/>
            <a:tailEnd/>
          </a:ln>
        </p:spPr>
      </p:pic>
      <p:sp>
        <p:nvSpPr>
          <p:cNvPr id="2" name="Rectangle 1">
            <a:extLst>
              <a:ext uri="{FF2B5EF4-FFF2-40B4-BE49-F238E27FC236}">
                <a16:creationId xmlns:a16="http://schemas.microsoft.com/office/drawing/2014/main" id="{72F06B88-1D27-4063-8908-ACED26626F73}"/>
              </a:ext>
            </a:extLst>
          </p:cNvPr>
          <p:cNvSpPr/>
          <p:nvPr/>
        </p:nvSpPr>
        <p:spPr>
          <a:xfrm>
            <a:off x="457200" y="1019294"/>
            <a:ext cx="2385589" cy="523220"/>
          </a:xfrm>
          <a:prstGeom prst="rect">
            <a:avLst/>
          </a:prstGeom>
        </p:spPr>
        <p:txBody>
          <a:bodyPr wrap="none">
            <a:spAutoFit/>
          </a:bodyPr>
          <a:lstStyle/>
          <a:p>
            <a:pPr marL="514350" indent="-514350">
              <a:buFont typeface="+mj-lt"/>
              <a:buAutoNum type="alphaLcPeriod"/>
              <a:tabLst>
                <a:tab pos="536575" algn="l"/>
              </a:tabLst>
            </a:pPr>
            <a:r>
              <a:rPr lang="en-US" sz="2800" dirty="0"/>
              <a:t> </a:t>
            </a: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199" y="167640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3" cstate="print"/>
          <a:srcRect/>
          <a:stretch>
            <a:fillRect/>
          </a:stretch>
        </p:blipFill>
        <p:spPr bwMode="auto">
          <a:xfrm>
            <a:off x="1219200" y="3505200"/>
            <a:ext cx="6667500" cy="2171700"/>
          </a:xfrm>
          <a:prstGeom prst="rect">
            <a:avLst/>
          </a:prstGeom>
          <a:noFill/>
          <a:ln w="9525">
            <a:noFill/>
            <a:miter lim="800000"/>
            <a:headEnd/>
            <a:tailEnd/>
          </a:ln>
        </p:spPr>
      </p:pic>
      <p:graphicFrame>
        <p:nvGraphicFramePr>
          <p:cNvPr id="6" name="Object 4">
            <a:extLst>
              <a:ext uri="{FF2B5EF4-FFF2-40B4-BE49-F238E27FC236}">
                <a16:creationId xmlns:a16="http://schemas.microsoft.com/office/drawing/2014/main" id="{A231EDE4-D712-4477-91F6-4C1014D79C14}"/>
              </a:ext>
            </a:extLst>
          </p:cNvPr>
          <p:cNvGraphicFramePr>
            <a:graphicFrameLocks noChangeAspect="1"/>
          </p:cNvGraphicFramePr>
          <p:nvPr>
            <p:extLst>
              <p:ext uri="{D42A27DB-BD31-4B8C-83A1-F6EECF244321}">
                <p14:modId xmlns:p14="http://schemas.microsoft.com/office/powerpoint/2010/main" val="3933086777"/>
              </p:ext>
            </p:extLst>
          </p:nvPr>
        </p:nvGraphicFramePr>
        <p:xfrm>
          <a:off x="1143000" y="1197293"/>
          <a:ext cx="1487487" cy="466725"/>
        </p:xfrm>
        <a:graphic>
          <a:graphicData uri="http://schemas.openxmlformats.org/presentationml/2006/ole">
            <mc:AlternateContent xmlns:mc="http://schemas.openxmlformats.org/markup-compatibility/2006">
              <mc:Choice xmlns:v="urn:schemas-microsoft-com:vml" Requires="v">
                <p:oleObj spid="_x0000_s50183" name="Equation" r:id="rId4" imgW="1490040" imgH="456840" progId="Equation.DSMT4">
                  <p:embed/>
                </p:oleObj>
              </mc:Choice>
              <mc:Fallback>
                <p:oleObj name="Equation" r:id="rId4" imgW="1490040" imgH="456840" progId="Equation.DSMT4">
                  <p:embed/>
                  <p:pic>
                    <p:nvPicPr>
                      <p:cNvPr id="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97293"/>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59394" name="Picture 2"/>
          <p:cNvPicPr>
            <a:picLocks noChangeAspect="1" noChangeArrowheads="1"/>
          </p:cNvPicPr>
          <p:nvPr/>
        </p:nvPicPr>
        <p:blipFill>
          <a:blip r:embed="rId2" cstate="print"/>
          <a:srcRect/>
          <a:stretch>
            <a:fillRect/>
          </a:stretch>
        </p:blipFill>
        <p:spPr bwMode="auto">
          <a:xfrm>
            <a:off x="533400" y="2483426"/>
            <a:ext cx="8211312" cy="185997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Relation, Domain, and Range</a:t>
            </a:r>
          </a:p>
        </p:txBody>
      </p:sp>
      <p:sp>
        <p:nvSpPr>
          <p:cNvPr id="5" name="TextBox 3"/>
          <p:cNvSpPr txBox="1">
            <a:spLocks noChangeArrowheads="1"/>
          </p:cNvSpPr>
          <p:nvPr/>
        </p:nvSpPr>
        <p:spPr>
          <a:xfrm>
            <a:off x="457200" y="1280160"/>
            <a:ext cx="8229600" cy="3323987"/>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50000"/>
              </a:spcBef>
              <a:buFont typeface="Courier New" pitchFamily="49" charset="0"/>
              <a:buNone/>
              <a:tabLst>
                <a:tab pos="342900" algn="l"/>
                <a:tab pos="977900" algn="l"/>
                <a:tab pos="7150100" algn="l"/>
              </a:tabLst>
            </a:pPr>
            <a:r>
              <a:rPr lang="en-US" b="1" dirty="0">
                <a:solidFill>
                  <a:srgbClr val="000000"/>
                </a:solidFill>
              </a:rPr>
              <a:t>Definition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47117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5" name="TextBox 3"/>
          <p:cNvSpPr txBox="1">
            <a:spLocks noChangeArrowheads="1"/>
          </p:cNvSpPr>
          <p:nvPr/>
        </p:nvSpPr>
        <p:spPr>
          <a:xfrm>
            <a:off x="457200" y="1280160"/>
            <a:ext cx="8229600" cy="411805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buFont typeface="Courier New" pitchFamily="49" charset="0"/>
              <a:buNone/>
              <a:tabLst>
                <a:tab pos="342900" algn="l"/>
                <a:tab pos="977900" algn="l"/>
                <a:tab pos="7150100" algn="l"/>
              </a:tabLst>
            </a:pPr>
            <a:r>
              <a:rPr lang="en-US" sz="3200" b="1" dirty="0">
                <a:solidFill>
                  <a:srgbClr val="000000"/>
                </a:solidFill>
              </a:rPr>
              <a:t>Notes</a:t>
            </a:r>
          </a:p>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902059"/>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 (cont.)</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Finding Domain and Range</a:t>
            </a:r>
            <a:endParaRPr lang="en-US" sz="3200" dirty="0">
              <a:solidFill>
                <a:schemeClr val="accent1"/>
              </a:solidFill>
            </a:endParaRPr>
          </a:p>
        </p:txBody>
      </p:sp>
      <p:sp>
        <p:nvSpPr>
          <p:cNvPr id="4" name="Content Placeholder 2"/>
          <p:cNvSpPr txBox="1">
            <a:spLocks/>
          </p:cNvSpPr>
          <p:nvPr/>
        </p:nvSpPr>
        <p:spPr>
          <a:xfrm>
            <a:off x="457200" y="1280160"/>
            <a:ext cx="8229600" cy="2332946"/>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a:solidFill>
                  <a:srgbClr val="000000"/>
                </a:solidFill>
              </a:rPr>
              <a:t>Notes</a:t>
            </a:r>
          </a:p>
          <a:p>
            <a:r>
              <a:rPr lang="en-US">
                <a:solidFill>
                  <a:srgbClr val="000000"/>
                </a:solidFill>
              </a:rPr>
              <a:t>The ordered pairs discussed in this text are ordered pairs of real numbers. However, more generally, ordered pairs might be other types of pairs such as (child, mother), (city, state), or (name, batting average).</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1519188161"/>
              </p:ext>
            </p:extLst>
          </p:nvPr>
        </p:nvGraphicFramePr>
        <p:xfrm>
          <a:off x="1104900" y="3429000"/>
          <a:ext cx="5905500" cy="596900"/>
        </p:xfrm>
        <a:graphic>
          <a:graphicData uri="http://schemas.openxmlformats.org/presentationml/2006/ole">
            <mc:AlternateContent xmlns:mc="http://schemas.openxmlformats.org/markup-compatibility/2006">
              <mc:Choice xmlns:v="urn:schemas-microsoft-com:vml" Requires="v">
                <p:oleObj spid="_x0000_s1775" name="Equation" r:id="rId3" imgW="5896800" imgH="585000" progId="Equation.DSMT4">
                  <p:embed/>
                </p:oleObj>
              </mc:Choice>
              <mc:Fallback>
                <p:oleObj name="Equation" r:id="rId3" imgW="589680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4900" y="3429000"/>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4019151980"/>
              </p:ext>
            </p:extLst>
          </p:nvPr>
        </p:nvGraphicFramePr>
        <p:xfrm>
          <a:off x="1104900" y="4154298"/>
          <a:ext cx="6392862" cy="504825"/>
        </p:xfrm>
        <a:graphic>
          <a:graphicData uri="http://schemas.openxmlformats.org/presentationml/2006/ole">
            <mc:AlternateContent xmlns:mc="http://schemas.openxmlformats.org/markup-compatibility/2006">
              <mc:Choice xmlns:v="urn:schemas-microsoft-com:vml" Requires="v">
                <p:oleObj spid="_x0000_s1776" name="Equation" r:id="rId5" imgW="6375240" imgH="495000" progId="Equation.DSMT4">
                  <p:embed/>
                </p:oleObj>
              </mc:Choice>
              <mc:Fallback>
                <p:oleObj name="Equation" r:id="rId5" imgW="6375240" imgH="495000" progId="Equation.DSMT4">
                  <p:embed/>
                  <p:pic>
                    <p:nvPicPr>
                      <p:cNvPr id="0" name="Picture 731"/>
                      <p:cNvPicPr>
                        <a:picLocks noChangeAspect="1" noChangeArrowheads="1"/>
                      </p:cNvPicPr>
                      <p:nvPr/>
                    </p:nvPicPr>
                    <p:blipFill>
                      <a:blip r:embed="rId6"/>
                      <a:srcRect/>
                      <a:stretch>
                        <a:fillRect/>
                      </a:stretch>
                    </p:blipFill>
                    <p:spPr bwMode="auto">
                      <a:xfrm>
                        <a:off x="1104900" y="4154298"/>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 (cont.)</a:t>
            </a:r>
          </a:p>
        </p:txBody>
      </p:sp>
      <p:graphicFrame>
        <p:nvGraphicFramePr>
          <p:cNvPr id="2051" name="Object 3"/>
          <p:cNvGraphicFramePr>
            <a:graphicFrameLocks noChangeAspect="1"/>
          </p:cNvGraphicFramePr>
          <p:nvPr>
            <p:extLst>
              <p:ext uri="{D42A27DB-BD31-4B8C-83A1-F6EECF244321}">
                <p14:modId xmlns:p14="http://schemas.microsoft.com/office/powerpoint/2010/main" val="1680612078"/>
              </p:ext>
            </p:extLst>
          </p:nvPr>
        </p:nvGraphicFramePr>
        <p:xfrm>
          <a:off x="1276045" y="3892223"/>
          <a:ext cx="6324600" cy="596900"/>
        </p:xfrm>
        <a:graphic>
          <a:graphicData uri="http://schemas.openxmlformats.org/presentationml/2006/ole">
            <mc:AlternateContent xmlns:mc="http://schemas.openxmlformats.org/markup-compatibility/2006">
              <mc:Choice xmlns:v="urn:schemas-microsoft-com:vml" Requires="v">
                <p:oleObj spid="_x0000_s2799" name="Equation" r:id="rId3" imgW="6308280" imgH="585000" progId="Equation.DSMT4">
                  <p:embed/>
                </p:oleObj>
              </mc:Choice>
              <mc:Fallback>
                <p:oleObj name="Equation" r:id="rId3" imgW="630828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6045" y="3892223"/>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030152764"/>
              </p:ext>
            </p:extLst>
          </p:nvPr>
        </p:nvGraphicFramePr>
        <p:xfrm>
          <a:off x="1276045" y="4713268"/>
          <a:ext cx="6654800" cy="596900"/>
        </p:xfrm>
        <a:graphic>
          <a:graphicData uri="http://schemas.openxmlformats.org/presentationml/2006/ole">
            <mc:AlternateContent xmlns:mc="http://schemas.openxmlformats.org/markup-compatibility/2006">
              <mc:Choice xmlns:v="urn:schemas-microsoft-com:vml" Requires="v">
                <p:oleObj spid="_x0000_s2800" name="Equation" r:id="rId5" imgW="6646680" imgH="585000" progId="Equation.DSMT4">
                  <p:embed/>
                </p:oleObj>
              </mc:Choice>
              <mc:Fallback>
                <p:oleObj name="Equation" r:id="rId5" imgW="6646680" imgH="585000" progId="Equation.DSMT4">
                  <p:embed/>
                  <p:pic>
                    <p:nvPicPr>
                      <p:cNvPr id="0" name="Picture 7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6045" y="4713268"/>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1140250-DC68-4081-B9D4-ACB0AAF7CF8A}"/>
              </a:ext>
            </a:extLst>
          </p:cNvPr>
          <p:cNvSpPr/>
          <p:nvPr/>
        </p:nvSpPr>
        <p:spPr>
          <a:xfrm>
            <a:off x="762000" y="2144732"/>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53888" y="4128903"/>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Definition</a:t>
            </a:r>
          </a:p>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2"/>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1404</Words>
  <Application>Microsoft Office PowerPoint</Application>
  <PresentationFormat>On-screen Show (4:3)</PresentationFormat>
  <Paragraphs>164</Paragraphs>
  <Slides>32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Courier New</vt:lpstr>
      <vt:lpstr>Symbol</vt:lpstr>
      <vt:lpstr>Ti86pc</vt:lpstr>
      <vt:lpstr>Times New Roman</vt:lpstr>
      <vt:lpstr>Office Theme</vt:lpstr>
      <vt:lpstr>Equation</vt:lpstr>
      <vt:lpstr>Section 3.R.1</vt:lpstr>
      <vt:lpstr>Objectives</vt:lpstr>
      <vt:lpstr>Relation, Domain, and Range</vt:lpstr>
      <vt:lpstr>Finding Domain and Range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Functions</vt:lpstr>
      <vt:lpstr>Example 3: Determining if a Relation is a Function</vt:lpstr>
      <vt:lpstr>Example 3: Determining if a Relation is a Function (cont.)</vt:lpstr>
      <vt:lpstr>Example 3: Determining if a Relation is a Function (cont.)</vt:lpstr>
      <vt:lpstr>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Linear Functions</vt:lpstr>
      <vt:lpstr>Finding Domains of Functions</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Using a Graphing Calculator to Graph Functions</vt:lpstr>
      <vt:lpstr>Using a Graphing Calculator to Graph Functions</vt:lpstr>
      <vt:lpstr>Using a Graphing Calculator to Graph Functions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306</cp:revision>
  <dcterms:created xsi:type="dcterms:W3CDTF">2013-04-26T14:43:13Z</dcterms:created>
  <dcterms:modified xsi:type="dcterms:W3CDTF">2020-05-12T14:21:12Z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74A64990-E35E-429C-84EE-60D33E359AB2</vt:lpwstr>
  </property>
  <property fmtid="{D5CDD505-2E9C-101B-9397-08002B2CF9AE}" pid="3" name="ArticulatePath">
    <vt:lpwstr>DEV2e_10_5</vt:lpwstr>
  </property>
</Properties>
</file>