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1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62" r:id="rId17"/>
    <p:sldId id="287" r:id="rId18"/>
    <p:sldId id="288" r:id="rId19"/>
    <p:sldId id="289" r:id="rId20"/>
    <p:sldId id="290" r:id="rId21"/>
    <p:sldId id="291" r:id="rId22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113" d="100"/>
          <a:sy n="113" d="100"/>
        </p:scale>
        <p:origin x="183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5/12/2020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3.R.10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4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5" name="Equation" r:id="rId5" imgW="2717640" imgH="469800" progId="Equation.DSMT4">
                  <p:embed/>
                </p:oleObj>
              </mc:Choice>
              <mc:Fallback>
                <p:oleObj name="Equation" r:id="rId5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6" name="Equation" r:id="rId7" imgW="2374560" imgH="380880" progId="Equation.DSMT4">
                  <p:embed/>
                </p:oleObj>
              </mc:Choice>
              <mc:Fallback>
                <p:oleObj name="Equation" r:id="rId7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7" name="Equation" r:id="rId9" imgW="2006280" imgH="380880" progId="Equation.DSMT4">
                  <p:embed/>
                </p:oleObj>
              </mc:Choice>
              <mc:Fallback>
                <p:oleObj name="Equation" r:id="rId9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Equation" r:id="rId3" imgW="2743200" imgH="838080" progId="Equation.DSMT4">
                  <p:embed/>
                </p:oleObj>
              </mc:Choice>
              <mc:Fallback>
                <p:oleObj name="Equation" r:id="rId3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2" name="Equation" r:id="rId7" imgW="2958840" imgH="838080" progId="Equation.DSMT4">
                  <p:embed/>
                </p:oleObj>
              </mc:Choice>
              <mc:Fallback>
                <p:oleObj name="Equation" r:id="rId7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3" name="Equation" r:id="rId9" imgW="3911400" imgH="1168200" progId="Equation.DSMT4">
                  <p:embed/>
                </p:oleObj>
              </mc:Choice>
              <mc:Fallback>
                <p:oleObj name="Equation" r:id="rId9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4" name="Equation" r:id="rId11" imgW="1650960" imgH="914400" progId="Equation.DSMT4">
                  <p:embed/>
                </p:oleObj>
              </mc:Choice>
              <mc:Fallback>
                <p:oleObj name="Equation" r:id="rId11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5" name="Equation" r:id="rId13" imgW="1218960" imgH="838080" progId="Equation.DSMT4">
                  <p:embed/>
                </p:oleObj>
              </mc:Choice>
              <mc:Fallback>
                <p:oleObj name="Equation" r:id="rId13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Whenever the solutions are rational numbers, the equation can be solved by factoring. In this example, we could have solved as follows.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7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8" name="Equation" r:id="rId5" imgW="2514600" imgH="469800" progId="Equation.DSMT4">
                  <p:embed/>
                </p:oleObj>
              </mc:Choice>
              <mc:Fallback>
                <p:oleObj name="Equation" r:id="rId5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9" name="Equation" r:id="rId7" imgW="1371600" imgH="291960" progId="Equation.DSMT4">
                  <p:embed/>
                </p:oleObj>
              </mc:Choice>
              <mc:Fallback>
                <p:oleObj name="Equation" r:id="rId7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0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1" name="Equation" r:id="rId11" imgW="1193760" imgH="291960" progId="Equation.DSMT4">
                  <p:embed/>
                </p:oleObj>
              </mc:Choice>
              <mc:Fallback>
                <p:oleObj name="Equation" r:id="rId11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2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3" name="Equation" r:id="rId15" imgW="939600" imgH="279360" progId="Equation.DSMT4">
                  <p:embed/>
                </p:oleObj>
              </mc:Choice>
              <mc:Fallback>
                <p:oleObj name="Equation" r:id="rId15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</a:rPr>
              <a:t>Caution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Many students make a mistake when simplifying fractions by dividing the denominator into only one of the terms in the numerator. 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895600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148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9895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133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85800" y="4648200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895600" y="32409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0" name="Equation" r:id="rId3" imgW="2222280" imgH="850680" progId="Equation.DSMT4">
                  <p:embed/>
                </p:oleObj>
              </mc:Choice>
              <mc:Fallback>
                <p:oleObj name="Equation" r:id="rId3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409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838200" y="4724400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1" name="Equation" r:id="rId5" imgW="3429000" imgH="799920" progId="Equation.DSMT4">
                  <p:embed/>
                </p:oleObj>
              </mc:Choice>
              <mc:Fallback>
                <p:oleObj name="Equation" r:id="rId5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809478" y="4648200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2" name="Equation" r:id="rId7" imgW="3695400" imgH="952200" progId="Equation.DSMT4">
                  <p:embed/>
                </p:oleObj>
              </mc:Choice>
              <mc:Fallback>
                <p:oleObj name="Equation" r:id="rId7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478" y="4648200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33278" y="4648200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7" name="Equation" r:id="rId3" imgW="2679480" imgH="380880" progId="Equation.DSMT4">
                  <p:embed/>
                </p:oleObj>
              </mc:Choice>
              <mc:Fallback>
                <p:oleObj name="Equation" r:id="rId3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8" name="Equation" r:id="rId5" imgW="2616120" imgH="571320" progId="Equation.DSMT4">
                  <p:embed/>
                </p:oleObj>
              </mc:Choice>
              <mc:Fallback>
                <p:oleObj name="Equation" r:id="rId5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9" name="Equation" r:id="rId7" imgW="2679480" imgH="380880" progId="Equation.DSMT4">
                  <p:embed/>
                </p:oleObj>
              </mc:Choice>
              <mc:Fallback>
                <p:oleObj name="Equation" r:id="rId7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Equation" r:id="rId3" imgW="901440" imgH="291960" progId="Equation.DSMT4">
                  <p:embed/>
                </p:oleObj>
              </mc:Choice>
              <mc:Fallback>
                <p:oleObj name="Equation" r:id="rId3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Equation" r:id="rId5" imgW="2006280" imgH="380880" progId="Equation.DSMT4">
                  <p:embed/>
                </p:oleObj>
              </mc:Choice>
              <mc:Fallback>
                <p:oleObj name="Equation" r:id="rId5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7" name="Equation" r:id="rId9" imgW="1688760" imgH="914400" progId="Equation.DSMT4">
                  <p:embed/>
                </p:oleObj>
              </mc:Choice>
              <mc:Fallback>
                <p:oleObj name="Equation" r:id="rId9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9" name="Equation" r:id="rId13" imgW="3555720" imgH="914400" progId="Equation.DSMT4">
                  <p:embed/>
                </p:oleObj>
              </mc:Choice>
              <mc:Fallback>
                <p:oleObj name="Equation" r:id="rId13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Table 1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960438" y="1905000"/>
          <a:ext cx="72231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7226280" imgH="2438280" progId="Equation.DSMT4">
                  <p:embed/>
                </p:oleObj>
              </mc:Choice>
              <mc:Fallback>
                <p:oleObj name="Equation" r:id="rId3" imgW="722628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1905000"/>
                        <a:ext cx="72231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4" name="Equation" r:id="rId3" imgW="2831760" imgH="380880" progId="Equation.DSMT4">
                  <p:embed/>
                </p:oleObj>
              </mc:Choice>
              <mc:Fallback>
                <p:oleObj name="Equation" r:id="rId3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5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6" name="Equation" r:id="rId7" imgW="2577960" imgH="533160" progId="Equation.DSMT4">
                  <p:embed/>
                </p:oleObj>
              </mc:Choice>
              <mc:Fallback>
                <p:oleObj name="Equation" r:id="rId7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7" name="Equation" r:id="rId9" imgW="1485720" imgH="291960" progId="Equation.DSMT4">
                  <p:embed/>
                </p:oleObj>
              </mc:Choice>
              <mc:Fallback>
                <p:oleObj name="Equation" r:id="rId9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8" name="Equation" r:id="rId11" imgW="1333440" imgH="291960" progId="Equation.DSMT4">
                  <p:embed/>
                </p:oleObj>
              </mc:Choice>
              <mc:Fallback>
                <p:oleObj name="Equation" r:id="rId11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  <a:p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524522" y="12954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7" name="Equation" r:id="rId3" imgW="2514600" imgH="380880" progId="Equation.DSMT4">
                  <p:embed/>
                </p:oleObj>
              </mc:Choice>
              <mc:Fallback>
                <p:oleObj name="Equation" r:id="rId3" imgW="2514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22" y="12954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62400" y="419100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1524000" y="304800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743200" y="297180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9" name="Equation" r:id="rId7" imgW="2209680" imgH="533160" progId="Equation.DSMT4">
                  <p:embed/>
                </p:oleObj>
              </mc:Choice>
              <mc:Fallback>
                <p:oleObj name="Equation" r:id="rId7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647559"/>
              </p:ext>
            </p:extLst>
          </p:nvPr>
        </p:nvGraphicFramePr>
        <p:xfrm>
          <a:off x="2743200" y="3657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0" name="Equation" r:id="rId9" imgW="1320480" imgH="291960" progId="Equation.DSMT4">
                  <p:embed/>
                </p:oleObj>
              </mc:Choice>
              <mc:Fallback>
                <p:oleObj name="Equation" r:id="rId9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57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460317"/>
              </p:ext>
            </p:extLst>
          </p:nvPr>
        </p:nvGraphicFramePr>
        <p:xfrm>
          <a:off x="2749550" y="4191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1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4191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endParaRPr lang="en-US" b="1" dirty="0"/>
          </a:p>
          <a:p>
            <a:pPr marL="461963" indent="-461963"/>
            <a:r>
              <a:rPr lang="en-US" b="1" dirty="0"/>
              <a:t>Solution</a:t>
            </a:r>
          </a:p>
          <a:p>
            <a:pPr marL="461963" indent="-461963"/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304278" y="3028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name="Equation" r:id="rId3" imgW="1180800" imgH="380880" progId="Equation.DSMT4">
                  <p:embed/>
                </p:oleObj>
              </mc:Choice>
              <mc:Fallback>
                <p:oleObj name="Equation" r:id="rId3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78" y="3028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564166" y="2979324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3" name="Equation" r:id="rId5" imgW="2184120" imgH="533160" progId="Equation.DSMT4">
                  <p:embed/>
                </p:oleObj>
              </mc:Choice>
              <mc:Fallback>
                <p:oleObj name="Equation" r:id="rId5" imgW="21841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2979324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564166" y="366512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4" name="Equation" r:id="rId7" imgW="977760" imgH="291960" progId="Equation.DSMT4">
                  <p:embed/>
                </p:oleObj>
              </mc:Choice>
              <mc:Fallback>
                <p:oleObj name="Equation" r:id="rId7" imgW="977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366512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390178"/>
              </p:ext>
            </p:extLst>
          </p:nvPr>
        </p:nvGraphicFramePr>
        <p:xfrm>
          <a:off x="2582254" y="4205288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5" name="Equation" r:id="rId9" imgW="698400" imgH="279360" progId="Equation.DSMT4">
                  <p:embed/>
                </p:oleObj>
              </mc:Choice>
              <mc:Fallback>
                <p:oleObj name="Equation" r:id="rId9" imgW="69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254" y="4205288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67200" y="4171890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33400" y="12954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6" name="Equation" r:id="rId11" imgW="1307880" imgH="380880" progId="Equation.DSMT4">
                  <p:embed/>
                </p:oleObj>
              </mc:Choice>
              <mc:Fallback>
                <p:oleObj name="Equation" r:id="rId11" imgW="1307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quadratic formula to solve quadratic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discriminant to determine the nature of a quadratic equation’s solutions.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7" name="Equation" r:id="rId5" imgW="2438280" imgH="533160" progId="Equation.DSMT4">
                  <p:embed/>
                </p:oleObj>
              </mc:Choice>
              <mc:Fallback>
                <p:oleObj name="Equation" r:id="rId5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8" name="Equation" r:id="rId7" imgW="1663560" imgH="291960" progId="Equation.DSMT4">
                  <p:embed/>
                </p:oleObj>
              </mc:Choice>
              <mc:Fallback>
                <p:oleObj name="Equation" r:id="rId7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9" name="Equation" r:id="rId9" imgW="1498320" imgH="380880" progId="Equation.DSMT4">
                  <p:embed/>
                </p:oleObj>
              </mc:Choice>
              <mc:Fallback>
                <p:oleObj name="Equation" r:id="rId9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0" name="Equation" r:id="rId11" imgW="876240" imgH="291960" progId="Equation.DSMT4">
                  <p:embed/>
                </p:oleObj>
              </mc:Choice>
              <mc:Fallback>
                <p:oleObj name="Equation" r:id="rId11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1" name="Equation" r:id="rId13" imgW="2425680" imgH="482400" progId="Equation.DSMT4">
                  <p:embed/>
                </p:oleObj>
              </mc:Choice>
              <mc:Fallback>
                <p:oleObj name="Equation" r:id="rId13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2" name="Equation" r:id="rId15" imgW="2197080" imgH="380880" progId="Equation.DSMT4">
                  <p:embed/>
                </p:oleObj>
              </mc:Choice>
              <mc:Fallback>
                <p:oleObj name="Equation" r:id="rId15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3" name="Equation" r:id="rId17" imgW="1612800" imgH="533160" progId="Equation.DSMT4">
                  <p:embed/>
                </p:oleObj>
              </mc:Choice>
              <mc:Fallback>
                <p:oleObj name="Equation" r:id="rId17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4" name="Equation" r:id="rId19" imgW="952200" imgH="380880" progId="Equation.DSMT4">
                  <p:embed/>
                </p:oleObj>
              </mc:Choice>
              <mc:Fallback>
                <p:oleObj name="Equation" r:id="rId19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9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Equation" r:id="rId5" imgW="2819160" imgH="533160" progId="Equation.DSMT4">
                  <p:embed/>
                </p:oleObj>
              </mc:Choice>
              <mc:Fallback>
                <p:oleObj name="Equation" r:id="rId5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Equation" r:id="rId7" imgW="1726920" imgH="291960" progId="Equation.DSMT4">
                  <p:embed/>
                </p:oleObj>
              </mc:Choice>
              <mc:Fallback>
                <p:oleObj name="Equation" r:id="rId7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Equation" r:id="rId9" imgW="1676160" imgH="291960" progId="Equation.DSMT4">
                  <p:embed/>
                </p:oleObj>
              </mc:Choice>
              <mc:Fallback>
                <p:oleObj name="Equation" r:id="rId9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39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57488" y="29718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2882900" imgH="977900" progId="Equation.DSMT4">
                  <p:embed/>
                </p:oleObj>
              </mc:Choice>
              <mc:Fallback>
                <p:oleObj name="Equation" r:id="rId3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29718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coefficient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1" name="Equation" r:id="rId7" imgW="3873240" imgH="1168200" progId="Equation.DSMT4">
                  <p:embed/>
                </p:oleObj>
              </mc:Choice>
              <mc:Fallback>
                <p:oleObj name="Equation" r:id="rId7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Equation" r:id="rId9" imgW="2082600" imgH="914400" progId="Equation.DSMT4">
                  <p:embed/>
                </p:oleObj>
              </mc:Choice>
              <mc:Fallback>
                <p:oleObj name="Equation" r:id="rId9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7" imgW="3898800" imgH="1168200" progId="Equation.DSMT4">
                  <p:embed/>
                </p:oleObj>
              </mc:Choice>
              <mc:Fallback>
                <p:oleObj name="Equation" r:id="rId7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9" imgW="1942920" imgH="914400" progId="Equation.DSMT4">
                  <p:embed/>
                </p:oleObj>
              </mc:Choice>
              <mc:Fallback>
                <p:oleObj name="Equation" r:id="rId9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name="Equation" r:id="rId3" imgW="1676160" imgH="914400" progId="Equation.DSMT4">
                  <p:embed/>
                </p:oleObj>
              </mc:Choice>
              <mc:Fallback>
                <p:oleObj name="Equation" r:id="rId3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Equation" r:id="rId5" imgW="1549080" imgH="914400" progId="Equation.DSMT4">
                  <p:embed/>
                </p:oleObj>
              </mc:Choice>
              <mc:Fallback>
                <p:oleObj name="Equation" r:id="rId5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Equation" r:id="rId7" imgW="1790640" imgH="1041120" progId="Equation.DSMT4">
                  <p:embed/>
                </p:oleObj>
              </mc:Choice>
              <mc:Fallback>
                <p:oleObj name="Equation" r:id="rId7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9" imgW="1371600" imgH="914400" progId="Equation.DSMT4">
                  <p:embed/>
                </p:oleObj>
              </mc:Choice>
              <mc:Fallback>
                <p:oleObj name="Equation" r:id="rId9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11" imgW="4228920" imgH="914400" progId="Equation.DSMT4">
                  <p:embed/>
                </p:oleObj>
              </mc:Choice>
              <mc:Fallback>
                <p:oleObj name="Equation" r:id="rId11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Equation" r:id="rId3" imgW="1930320" imgH="838080" progId="Equation.DSMT4">
                  <p:embed/>
                </p:oleObj>
              </mc:Choice>
              <mc:Fallback>
                <p:oleObj name="Equation" r:id="rId3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5" imgW="3377880" imgH="838080" progId="Equation.DSMT4">
                  <p:embed/>
                </p:oleObj>
              </mc:Choice>
              <mc:Fallback>
                <p:oleObj name="Equation" r:id="rId5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Equation" r:id="rId7" imgW="1726920" imgH="380880" progId="Equation.DSMT4">
                  <p:embed/>
                </p:oleObj>
              </mc:Choice>
              <mc:Fallback>
                <p:oleObj name="Equation" r:id="rId7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2209800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6" name="Equation" r:id="rId3" imgW="2222280" imgH="380880" progId="Equation.DSMT4">
                  <p:embed/>
                </p:oleObj>
              </mc:Choice>
              <mc:Fallback>
                <p:oleObj name="Equation" r:id="rId3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7" name="Equation" r:id="rId5" imgW="4394160" imgH="1168200" progId="Equation.DSMT4">
                  <p:embed/>
                </p:oleObj>
              </mc:Choice>
              <mc:Fallback>
                <p:oleObj name="Equation" r:id="rId5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8" name="Equation" r:id="rId7" imgW="2298600" imgH="914400" progId="Equation.DSMT4">
                  <p:embed/>
                </p:oleObj>
              </mc:Choice>
              <mc:Fallback>
                <p:oleObj name="Equation" r:id="rId7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9" name="Equation" r:id="rId9" imgW="1638000" imgH="914400" progId="Equation.DSMT4">
                  <p:embed/>
                </p:oleObj>
              </mc:Choice>
              <mc:Fallback>
                <p:oleObj name="Equation" r:id="rId9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0" name="Equation" r:id="rId11" imgW="1460160" imgH="914400" progId="Equation.DSMT4">
                  <p:embed/>
                </p:oleObj>
              </mc:Choice>
              <mc:Fallback>
                <p:oleObj name="Equation" r:id="rId11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1" name="Equation" r:id="rId13" imgW="1701720" imgH="1041120" progId="Equation.DSMT4">
                  <p:embed/>
                </p:oleObj>
              </mc:Choice>
              <mc:Fallback>
                <p:oleObj name="Equation" r:id="rId13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2" name="Equation" r:id="rId15" imgW="1257120" imgH="914400" progId="Equation.DSMT4">
                  <p:embed/>
                </p:oleObj>
              </mc:Choice>
              <mc:Fallback>
                <p:oleObj name="Equation" r:id="rId15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744</Words>
  <Application>Microsoft Office PowerPoint</Application>
  <PresentationFormat>On-screen Show (4:3)</PresentationFormat>
  <Paragraphs>86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3.R.10</vt:lpstr>
      <vt:lpstr>Objectives</vt:lpstr>
      <vt:lpstr>The Quadratic Formula</vt:lpstr>
      <vt:lpstr>The coefficient a </vt:lpstr>
      <vt:lpstr>Example 1: The Quadratic Formula </vt:lpstr>
      <vt:lpstr>Example 2: The Quadratic Formula </vt:lpstr>
      <vt:lpstr>Example 2: The Quadratic Formula (cont.)</vt:lpstr>
      <vt:lpstr>Example 3: The Quadratic Formula</vt:lpstr>
      <vt:lpstr>Example 3: The Quadratic Formula (cont.)</vt:lpstr>
      <vt:lpstr>Example 4: The Quadratic Formula </vt:lpstr>
      <vt:lpstr>Example 4: The Quadratic Formula (cont.)</vt:lpstr>
      <vt:lpstr>Example 4: The Quadratic Formula (cont.)</vt:lpstr>
      <vt:lpstr>Common Error </vt:lpstr>
      <vt:lpstr>Example 5: Cubic Equations</vt:lpstr>
      <vt:lpstr>Example 5: Cubic Equations (cont.)</vt:lpstr>
      <vt:lpstr>The Discriminant </vt:lpstr>
      <vt:lpstr>Example 6: Finding the Discriminant </vt:lpstr>
      <vt:lpstr>Example 6: Finding the Discriminant (cont.)</vt:lpstr>
      <vt:lpstr>Example 6: Finding the Discriminant (cont.)</vt:lpstr>
      <vt:lpstr>Example 7: Understanding the Discriminant </vt:lpstr>
      <vt:lpstr>Example 8: Understanding the Discriminant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106</cp:revision>
  <dcterms:created xsi:type="dcterms:W3CDTF">2013-04-26T14:43:13Z</dcterms:created>
  <dcterms:modified xsi:type="dcterms:W3CDTF">2020-05-12T14:50:04Z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24746FDF-9844-4287-901F-E9352E84E8F3</vt:lpwstr>
  </property>
  <property fmtid="{D5CDD505-2E9C-101B-9397-08002B2CF9AE}" pid="3" name="ArticulatePath">
    <vt:lpwstr>DEV2e_16_3</vt:lpwstr>
  </property>
</Properties>
</file>