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119" d="100"/>
          <a:sy n="119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</a:t>
            </a:r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R.3 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three consecutive </a:t>
            </a:r>
            <a:r>
              <a:rPr lang="en-US" b="1" i="0" dirty="0">
                <a:solidFill>
                  <a:schemeClr val="tx1"/>
                </a:solidFill>
              </a:rPr>
              <a:t>odd </a:t>
            </a:r>
            <a:r>
              <a:rPr lang="en-US" i="0" dirty="0">
                <a:solidFill>
                  <a:schemeClr val="tx1"/>
                </a:solidFill>
              </a:rPr>
              <a:t>integers is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.  What are the integers?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odd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second odd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third odd integer.  Set up and solve the related equation.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500687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" name="Equation" r:id="rId3" imgW="2440800" imgH="264960" progId="Equation.DSMT4">
                  <p:embed/>
                </p:oleObj>
              </mc:Choice>
              <mc:Fallback>
                <p:oleObj name="Equation" r:id="rId3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" name="Equation" r:id="rId5" imgW="1104556" imgH="292123" progId="Equation.DSMT4">
                  <p:embed/>
                </p:oleObj>
              </mc:Choice>
              <mc:Fallback>
                <p:oleObj name="Equation" r:id="rId5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" name="Equation" r:id="rId7" imgW="1170000" imgH="886680" progId="Equation.DSMT4">
                  <p:embed/>
                </p:oleObj>
              </mc:Choice>
              <mc:Fallback>
                <p:oleObj name="Equation" r:id="rId7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" name="Equation" r:id="rId9" imgW="927077" imgH="292123" progId="Equation.DSMT4">
                  <p:embed/>
                </p:oleObj>
              </mc:Choice>
              <mc:Fallback>
                <p:oleObj name="Equation" r:id="rId9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" name="Equation" r:id="rId11" imgW="1396678" imgH="279446" progId="Equation.DSMT4">
                  <p:embed/>
                </p:oleObj>
              </mc:Choice>
              <mc:Fallback>
                <p:oleObj name="Equation" r:id="rId11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" name="Equation" r:id="rId13" imgW="1142640" imgH="264960" progId="Equation.DSMT4">
                  <p:embed/>
                </p:oleObj>
              </mc:Choice>
              <mc:Fallback>
                <p:oleObj name="Equation" r:id="rId13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" name="Equation" r:id="rId15" imgW="6454800" imgH="639720" progId="Equation.DSMT4">
                  <p:embed/>
                </p:oleObj>
              </mc:Choice>
              <mc:Fallback>
                <p:oleObj name="Equation" r:id="rId15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" name="Equation" r:id="rId17" imgW="3377603" imgH="469601" progId="Equation.DSMT4">
                  <p:embed/>
                </p:oleObj>
              </mc:Choice>
              <mc:Fallback>
                <p:oleObj name="Equation" r:id="rId17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" name="Equation" r:id="rId19" imgW="1587385" imgH="292123" progId="Equation.DSMT4">
                  <p:embed/>
                </p:oleObj>
              </mc:Choice>
              <mc:Fallback>
                <p:oleObj name="Equation" r:id="rId19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three consecutive integers such that the sum of the first and third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three times the second.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 = the second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third integer.  Set up and solve the related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" name="Equation" r:id="rId3" imgW="2691941" imgH="292123" progId="Equation.DSMT4">
                  <p:embed/>
                </p:oleObj>
              </mc:Choice>
              <mc:Fallback>
                <p:oleObj name="Equation" r:id="rId3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" name="Equation" r:id="rId5" imgW="2196434" imgH="292123" progId="Equation.DSMT4">
                  <p:embed/>
                </p:oleObj>
              </mc:Choice>
              <mc:Fallback>
                <p:oleObj name="Equation" r:id="rId5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" name="Equation" r:id="rId7" imgW="3382560" imgH="264960" progId="Equation.DSMT4">
                  <p:embed/>
                </p:oleObj>
              </mc:Choice>
              <mc:Fallback>
                <p:oleObj name="Equation" r:id="rId7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" name="Equation" r:id="rId9" imgW="1714156" imgH="292123" progId="Equation.DSMT4">
                  <p:embed/>
                </p:oleObj>
              </mc:Choice>
              <mc:Fallback>
                <p:oleObj name="Equation" r:id="rId9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" name="Equation" r:id="rId11" imgW="2925360" imgH="264960" progId="Equation.DSMT4">
                  <p:embed/>
                </p:oleObj>
              </mc:Choice>
              <mc:Fallback>
                <p:oleObj name="Equation" r:id="rId11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" name="Equation" r:id="rId13" imgW="888510" imgH="291947" progId="Equation.DSMT4">
                  <p:embed/>
                </p:oleObj>
              </mc:Choice>
              <mc:Fallback>
                <p:oleObj name="Equation" r:id="rId13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" name="Equation" r:id="rId15" imgW="1371324" imgH="292123" progId="Equation.DSMT4">
                  <p:embed/>
                </p:oleObj>
              </mc:Choice>
              <mc:Fallback>
                <p:oleObj name="Equation" r:id="rId15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" name="Equation" r:id="rId17" imgW="1371324" imgH="279446" progId="Equation.DSMT4">
                  <p:embed/>
                </p:oleObj>
              </mc:Choice>
              <mc:Fallback>
                <p:oleObj name="Equation" r:id="rId17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" name="Equation" r:id="rId19" imgW="6482160" imgH="639720" progId="Equation.DSMT4">
                  <p:embed/>
                </p:oleObj>
              </mc:Choice>
              <mc:Fallback>
                <p:oleObj name="Equation" r:id="rId19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" name="Equation" r:id="rId21" imgW="3517050" imgH="469601" progId="Equation.DSMT4">
                  <p:embed/>
                </p:oleObj>
              </mc:Choice>
              <mc:Fallback>
                <p:oleObj name="Equation" r:id="rId21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3" imgW="1892185" imgH="292123" progId="Equation.DSMT4">
                  <p:embed/>
                </p:oleObj>
              </mc:Choice>
              <mc:Fallback>
                <p:oleObj name="Equation" r:id="rId3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5" imgW="530280" imgH="292320" progId="Equation.DSMT4">
                  <p:embed/>
                </p:oleObj>
              </mc:Choice>
              <mc:Fallback>
                <p:oleObj name="Equation" r:id="rId5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7" imgW="3859881" imgH="469601" progId="Equation.DSMT4">
                  <p:embed/>
                </p:oleObj>
              </mc:Choice>
              <mc:Fallback>
                <p:oleObj name="Equation" r:id="rId7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632450" y="36957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Equation" r:id="rId3" imgW="1486314" imgH="838292" progId="Equation.DSMT4">
                  <p:embed/>
                </p:oleObj>
              </mc:Choice>
              <mc:Fallback>
                <p:oleObj name="Equation" r:id="rId3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6957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5" imgW="254092" imgH="837787" progId="Equation.DSMT4">
                  <p:embed/>
                </p:oleObj>
              </mc:Choice>
              <mc:Fallback>
                <p:oleObj name="Equation" r:id="rId5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3" imgW="1345970" imgH="837787" progId="Equation.DSMT4">
                  <p:embed/>
                </p:oleObj>
              </mc:Choice>
              <mc:Fallback>
                <p:oleObj name="Equation" r:id="rId3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5" imgW="2194200" imgH="886680" progId="Equation.DSMT4">
                  <p:embed/>
                </p:oleObj>
              </mc:Choice>
              <mc:Fallback>
                <p:oleObj name="Equation" r:id="rId5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Equation" r:id="rId7" imgW="1257231" imgH="292123" progId="Equation.DSMT4">
                  <p:embed/>
                </p:oleObj>
              </mc:Choice>
              <mc:Fallback>
                <p:oleObj name="Equation" r:id="rId7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student bought a calculator and a textbook for a total of </a:t>
            </a:r>
            <a:r>
              <a:rPr lang="en-US" i="0" dirty="0">
                <a:solidFill>
                  <a:srgbClr val="0000FF"/>
                </a:solidFill>
              </a:rPr>
              <a:t>$200.80 </a:t>
            </a:r>
            <a:r>
              <a:rPr lang="en-US" i="0" dirty="0">
                <a:solidFill>
                  <a:schemeClr val="tx1"/>
                </a:solidFill>
              </a:rPr>
              <a:t>(including tax).  The textbook cost </a:t>
            </a:r>
            <a:r>
              <a:rPr lang="en-US" i="0" dirty="0">
                <a:solidFill>
                  <a:srgbClr val="0000FF"/>
                </a:solidFill>
              </a:rPr>
              <a:t>$20.50 </a:t>
            </a:r>
            <a:r>
              <a:rPr lang="en-US" i="0" dirty="0">
                <a:solidFill>
                  <a:schemeClr val="tx1"/>
                </a:solidFill>
              </a:rPr>
              <a:t>more than the calculator.  He then challenged a friend to calculate the cost of each item.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His friend proceeded as follows.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calculator,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+ 20.50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textbook.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to be solved is: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556" name="Picture 4" descr="iStock_000004257634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528888" cy="191928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0" name="Equation" r:id="rId3" imgW="4836240" imgH="1115280" progId="Equation.DSMT4">
                  <p:embed/>
                </p:oleObj>
              </mc:Choice>
              <mc:Fallback>
                <p:oleObj name="Equation" r:id="rId3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1" name="Equation" r:id="rId5" imgW="2742840" imgH="264960" progId="Equation.DSMT4">
                  <p:embed/>
                </p:oleObj>
              </mc:Choice>
              <mc:Fallback>
                <p:oleObj name="Equation" r:id="rId5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2" name="Equation" r:id="rId7" imgW="4891320" imgH="264960" progId="Equation.DSMT4">
                  <p:embed/>
                </p:oleObj>
              </mc:Choice>
              <mc:Fallback>
                <p:oleObj name="Equation" r:id="rId7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3" name="Equation" r:id="rId9" imgW="1764360" imgH="886680" progId="Equation.DSMT4">
                  <p:embed/>
                </p:oleObj>
              </mc:Choice>
              <mc:Fallback>
                <p:oleObj name="Equation" r:id="rId9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4" name="Equation" r:id="rId11" imgW="1333293" imgH="292123" progId="Equation.DSMT4">
                  <p:embed/>
                </p:oleObj>
              </mc:Choice>
              <mc:Fallback>
                <p:oleObj name="Equation" r:id="rId11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5" name="Equation" r:id="rId13" imgW="2615878" imgH="292123" progId="Equation.DSMT4">
                  <p:embed/>
                </p:oleObj>
              </mc:Choice>
              <mc:Fallback>
                <p:oleObj name="Equation" r:id="rId13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6" name="Equation" r:id="rId15" imgW="1688801" imgH="292123" progId="Equation.DSMT4">
                  <p:embed/>
                </p:oleObj>
              </mc:Choice>
              <mc:Fallback>
                <p:oleObj name="Equation" r:id="rId15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7" name="Equation" r:id="rId17" imgW="1782720" imgH="219240" progId="Equation.DSMT4">
                  <p:embed/>
                </p:oleObj>
              </mc:Choice>
              <mc:Fallback>
                <p:oleObj name="Equation" r:id="rId17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8" name="Equation" r:id="rId19" imgW="1691280" imgH="219240" progId="Equation.DSMT4">
                  <p:embed/>
                </p:oleObj>
              </mc:Choice>
              <mc:Fallback>
                <p:oleObj name="Equation" r:id="rId19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96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number problems.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word problems </a:t>
            </a:r>
            <a:br>
              <a:rPr lang="en-US" dirty="0"/>
            </a:br>
            <a:r>
              <a:rPr lang="en-US" dirty="0"/>
              <a:t>	involving consecutive integers.</a:t>
            </a:r>
            <a:endParaRPr lang="en-US" i="0" dirty="0">
              <a:solidFill>
                <a:schemeClr val="tx1"/>
              </a:solidFill>
            </a:endParaRPr>
          </a:p>
          <a:p>
            <a:pPr marL="452438" lvl="1" indent="-452438">
              <a:spcAft>
                <a:spcPts val="1200"/>
              </a:spcAft>
              <a:buFont typeface="Courier New" pitchFamily="49" charset="0"/>
              <a:buChar char="o"/>
              <a:tabLst>
                <a:tab pos="452438" algn="l"/>
              </a:tabLst>
            </a:pPr>
            <a:r>
              <a:rPr lang="en-US" dirty="0"/>
              <a:t>Use linear equations to solve applications.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3" imgW="2925360" imgH="822600" progId="Equation.DSMT4">
                  <p:embed/>
                </p:oleObj>
              </mc:Choice>
              <mc:Fallback>
                <p:oleObj name="Equation" r:id="rId3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5" imgW="1243080" imgH="786240" progId="Equation.DSMT4">
                  <p:embed/>
                </p:oleObj>
              </mc:Choice>
              <mc:Fallback>
                <p:oleObj name="Equation" r:id="rId5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7" imgW="3071880" imgH="786240" progId="Equation.DSMT4">
                  <p:embed/>
                </p:oleObj>
              </mc:Choice>
              <mc:Fallback>
                <p:oleObj name="Equation" r:id="rId7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Equation" r:id="rId9" imgW="3071880" imgH="264960" progId="Equation.DSMT4">
                  <p:embed/>
                </p:oleObj>
              </mc:Choice>
              <mc:Fallback>
                <p:oleObj name="Equation" r:id="rId9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11" imgW="1777541" imgH="292123" progId="Equation.DSMT4">
                  <p:embed/>
                </p:oleObj>
              </mc:Choice>
              <mc:Fallback>
                <p:oleObj name="Equation" r:id="rId11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Equation" r:id="rId13" imgW="3007800" imgH="264960" progId="Equation.DSMT4">
                  <p:embed/>
                </p:oleObj>
              </mc:Choice>
              <mc:Fallback>
                <p:oleObj name="Equation" r:id="rId13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15" imgW="901180" imgH="291947" progId="Equation.DSMT4">
                  <p:embed/>
                </p:oleObj>
              </mc:Choice>
              <mc:Fallback>
                <p:oleObj name="Equation" r:id="rId15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5500688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Equation" r:id="rId3" imgW="3592800" imgH="987120" progId="Equation.DSMT4">
                  <p:embed/>
                </p:oleObj>
              </mc:Choice>
              <mc:Fallback>
                <p:oleObj name="Equation" r:id="rId3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Equation" r:id="rId5" imgW="1051200" imgH="822600" progId="Equation.DSMT4">
                  <p:embed/>
                </p:oleObj>
              </mc:Choice>
              <mc:Fallback>
                <p:oleObj name="Equation" r:id="rId5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Equation" r:id="rId7" imgW="2504880" imgH="822600" progId="Equation.DSMT4">
                  <p:embed/>
                </p:oleObj>
              </mc:Choice>
              <mc:Fallback>
                <p:oleObj name="Equation" r:id="rId7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Equation" r:id="rId9" imgW="2209111" imgH="292123" progId="Equation.DSMT4">
                  <p:embed/>
                </p:oleObj>
              </mc:Choice>
              <mc:Fallback>
                <p:oleObj name="Equation" r:id="rId9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Equation" r:id="rId11" imgW="3419280" imgH="264960" progId="Equation.DSMT4">
                  <p:embed/>
                </p:oleObj>
              </mc:Choice>
              <mc:Fallback>
                <p:oleObj name="Equation" r:id="rId11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Equation" r:id="rId13" imgW="1371324" imgH="292123" progId="Equation.DSMT4">
                  <p:embed/>
                </p:oleObj>
              </mc:Choice>
              <mc:Fallback>
                <p:oleObj name="Equation" r:id="rId13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name="Equation" r:id="rId15" imgW="2550600" imgH="264960" progId="Equation.DSMT4">
                  <p:embed/>
                </p:oleObj>
              </mc:Choice>
              <mc:Fallback>
                <p:oleObj name="Equation" r:id="rId15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name="Equation" r:id="rId17" imgW="1117233" imgH="292123" progId="Equation.DSMT4">
                  <p:embed/>
                </p:oleObj>
              </mc:Choice>
              <mc:Fallback>
                <p:oleObj name="Equation" r:id="rId17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500687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Equation" r:id="rId3" imgW="6921000" imgH="639720" progId="Equation.DSMT4">
                  <p:embed/>
                </p:oleObj>
              </mc:Choice>
              <mc:Fallback>
                <p:oleObj name="Equation" r:id="rId3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Equation" r:id="rId5" imgW="2212560" imgH="585000" progId="Equation.DSMT4">
                  <p:embed/>
                </p:oleObj>
              </mc:Choice>
              <mc:Fallback>
                <p:oleObj name="Equation" r:id="rId5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7" imgW="1587385" imgH="279446" progId="Equation.DSMT4">
                  <p:embed/>
                </p:oleObj>
              </mc:Choice>
              <mc:Fallback>
                <p:oleObj name="Equation" r:id="rId7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9" imgW="2477520" imgH="264960" progId="Equation.DSMT4">
                  <p:embed/>
                </p:oleObj>
              </mc:Choice>
              <mc:Fallback>
                <p:oleObj name="Equation" r:id="rId9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11" imgW="1079201" imgH="292123" progId="Equation.DSMT4">
                  <p:embed/>
                </p:oleObj>
              </mc:Choice>
              <mc:Fallback>
                <p:oleObj name="Equation" r:id="rId11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13" imgW="1152000" imgH="886680" progId="Equation.DSMT4">
                  <p:embed/>
                </p:oleObj>
              </mc:Choice>
              <mc:Fallback>
                <p:oleObj name="Equation" r:id="rId13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15" imgW="711016" imgH="292123" progId="Equation.DSMT4">
                  <p:embed/>
                </p:oleObj>
              </mc:Choice>
              <mc:Fallback>
                <p:oleObj name="Equation" r:id="rId15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17" imgW="1562031" imgH="292123" progId="Equation.DSMT4">
                  <p:embed/>
                </p:oleObj>
              </mc:Choice>
              <mc:Fallback>
                <p:oleObj name="Equation" r:id="rId17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discussion,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682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700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Courier New</vt:lpstr>
      <vt:lpstr>Symbol</vt:lpstr>
      <vt:lpstr>Office Theme</vt:lpstr>
      <vt:lpstr>Equation</vt:lpstr>
      <vt:lpstr>Section 3.R.3 </vt:lpstr>
      <vt:lpstr>Objectives</vt:lpstr>
      <vt:lpstr>Example 1:  Solving Number Problems </vt:lpstr>
      <vt:lpstr>Example 2:  Solving Number Problems</vt:lpstr>
      <vt:lpstr>Example 3:  Solving Number Problems</vt:lpstr>
      <vt:lpstr>Example 3:  Solving Number Problems (cont.)</vt:lpstr>
      <vt:lpstr>Consecutive Integers</vt:lpstr>
      <vt:lpstr>Consecutive Integers</vt:lpstr>
      <vt:lpstr>Consecutive Integers</vt:lpstr>
      <vt:lpstr>Consecutive Odd Integers</vt:lpstr>
      <vt:lpstr>Example 4:  Finding Consecutive Integers </vt:lpstr>
      <vt:lpstr>Example 4:  Finding Consecutive Integers (cont.)</vt:lpstr>
      <vt:lpstr>Example 5:  Finding Consecutive Integers</vt:lpstr>
      <vt:lpstr>Example 5:  Finding Consecutive Integers (cont.)</vt:lpstr>
      <vt:lpstr>Example 5:  Finding Consecutive Integers (cont.)</vt:lpstr>
      <vt:lpstr>Example 6:  Application: Calculating  Living Expenses</vt:lpstr>
      <vt:lpstr>Example 6:  Application: Calculating  Living Expenses (cont.)</vt:lpstr>
      <vt:lpstr>Example 7:  Application: Calculating Costs  of Purchases </vt:lpstr>
      <vt:lpstr>Example 7:  Application: Calculating Costs  of Purchases (cont.)</vt:lpstr>
      <vt:lpstr>Example 7: 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 Systems</dc:creator>
  <cp:lastModifiedBy>Adam Flaherty</cp:lastModifiedBy>
  <cp:revision>107</cp:revision>
  <dcterms:created xsi:type="dcterms:W3CDTF">2013-04-26T14:43:13Z</dcterms:created>
  <dcterms:modified xsi:type="dcterms:W3CDTF">2020-05-12T14:25:29Z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A80899AC-D4C7-4432-B0B5-07C325C10B3F</vt:lpwstr>
  </property>
  <property fmtid="{D5CDD505-2E9C-101B-9397-08002B2CF9AE}" pid="3" name="ArticulatePath">
    <vt:lpwstr>DEV2e_9_5</vt:lpwstr>
  </property>
</Properties>
</file>