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000000"/>
    <a:srgbClr val="008080"/>
    <a:srgbClr val="008078"/>
    <a:srgbClr val="366092"/>
    <a:srgbClr val="0000FF"/>
    <a:srgbClr val="1F497D"/>
    <a:srgbClr val="FF0000"/>
    <a:srgbClr val="2D7D9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68" autoAdjust="0"/>
    <p:restoredTop sz="94660"/>
  </p:normalViewPr>
  <p:slideViewPr>
    <p:cSldViewPr>
      <p:cViewPr varScale="1">
        <p:scale>
          <a:sx n="119" d="100"/>
          <a:sy n="119" d="100"/>
        </p:scale>
        <p:origin x="1488"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emf"/><Relationship Id="rId4"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wmf"/><Relationship Id="rId1" Type="http://schemas.openxmlformats.org/officeDocument/2006/relationships/image" Target="../media/image36.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wmf"/><Relationship Id="rId1" Type="http://schemas.openxmlformats.org/officeDocument/2006/relationships/image" Target="../media/image5.emf"/><Relationship Id="rId4"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image" Target="../media/image9.emf"/><Relationship Id="rId6" Type="http://schemas.openxmlformats.org/officeDocument/2006/relationships/image" Target="../media/image14.wmf"/><Relationship Id="rId5" Type="http://schemas.openxmlformats.org/officeDocument/2006/relationships/image" Target="../media/image13.emf"/><Relationship Id="rId4"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wmf"/><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emf"/><Relationship Id="rId1" Type="http://schemas.openxmlformats.org/officeDocument/2006/relationships/image" Target="../media/image24.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13.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emf"/><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_rels/slide15.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32.bin"/><Relationship Id="rId18" Type="http://schemas.openxmlformats.org/officeDocument/2006/relationships/image" Target="../media/image35.emf"/><Relationship Id="rId3" Type="http://schemas.openxmlformats.org/officeDocument/2006/relationships/oleObject" Target="../embeddings/oleObject27.bin"/><Relationship Id="rId7" Type="http://schemas.openxmlformats.org/officeDocument/2006/relationships/oleObject" Target="../embeddings/oleObject29.bin"/><Relationship Id="rId12" Type="http://schemas.openxmlformats.org/officeDocument/2006/relationships/image" Target="../media/image32.emf"/><Relationship Id="rId17" Type="http://schemas.openxmlformats.org/officeDocument/2006/relationships/oleObject" Target="../embeddings/oleObject34.bin"/><Relationship Id="rId2" Type="http://schemas.openxmlformats.org/officeDocument/2006/relationships/slideLayout" Target="../slideLayouts/slideLayout2.xml"/><Relationship Id="rId16" Type="http://schemas.openxmlformats.org/officeDocument/2006/relationships/image" Target="../media/image34.wmf"/><Relationship Id="rId1" Type="http://schemas.openxmlformats.org/officeDocument/2006/relationships/vmlDrawing" Target="../drawings/vmlDrawing10.vml"/><Relationship Id="rId6" Type="http://schemas.openxmlformats.org/officeDocument/2006/relationships/image" Target="../media/image29.wmf"/><Relationship Id="rId11" Type="http://schemas.openxmlformats.org/officeDocument/2006/relationships/oleObject" Target="../embeddings/oleObject31.bin"/><Relationship Id="rId5" Type="http://schemas.openxmlformats.org/officeDocument/2006/relationships/oleObject" Target="../embeddings/oleObject28.bin"/><Relationship Id="rId15" Type="http://schemas.openxmlformats.org/officeDocument/2006/relationships/oleObject" Target="../embeddings/oleObject33.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30.bin"/><Relationship Id="rId14" Type="http://schemas.openxmlformats.org/officeDocument/2006/relationships/image" Target="../media/image33.wmf"/></Relationships>
</file>

<file path=ppt/slides/_rels/slide16.xml.rels><?xml version="1.0" encoding="UTF-8" standalone="yes"?>
<Relationships xmlns="http://schemas.openxmlformats.org/package/2006/relationships"><Relationship Id="rId8" Type="http://schemas.openxmlformats.org/officeDocument/2006/relationships/image" Target="../media/image38.e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7.wmf"/><Relationship Id="rId5" Type="http://schemas.openxmlformats.org/officeDocument/2006/relationships/oleObject" Target="../embeddings/oleObject36.bin"/><Relationship Id="rId4" Type="http://schemas.openxmlformats.org/officeDocument/2006/relationships/image" Target="../media/image36.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emf"/><Relationship Id="rId4" Type="http://schemas.openxmlformats.org/officeDocument/2006/relationships/image" Target="../media/image5.emf"/><Relationship Id="rId9"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1.e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e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e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emf"/><Relationship Id="rId4" Type="http://schemas.openxmlformats.org/officeDocument/2006/relationships/image" Target="../media/image9.e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5.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7.bin"/><Relationship Id="rId4" Type="http://schemas.openxmlformats.org/officeDocument/2006/relationships/image" Target="../media/image1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3.R.5</a:t>
            </a: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Factoring Trinomials:  </a:t>
            </a:r>
          </a:p>
          <a:p>
            <a:pPr algn="ctr">
              <a:buNone/>
              <a:defRPr/>
            </a:pPr>
            <a:r>
              <a:rPr lang="en-US" b="1" i="1" dirty="0">
                <a:solidFill>
                  <a:srgbClr val="1F497D"/>
                </a:solidFill>
              </a:rPr>
              <a:t>x</a:t>
            </a:r>
            <a:r>
              <a:rPr lang="en-US" b="1" i="1" baseline="30000" dirty="0">
                <a:solidFill>
                  <a:srgbClr val="1F497D"/>
                </a:solidFill>
              </a:rPr>
              <a:t>2</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a:t>
            </a:r>
            <a:r>
              <a:rPr lang="en-US" b="1" i="1" dirty="0" err="1">
                <a:solidFill>
                  <a:srgbClr val="1F497D"/>
                </a:solidFill>
              </a:rPr>
              <a:t>bx</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To Factor Trinomials of the Form </a:t>
            </a:r>
            <a:r>
              <a:rPr lang="en-US" i="1" dirty="0"/>
              <a:t>x</a:t>
            </a:r>
            <a:r>
              <a:rPr lang="en-US" baseline="30000" dirty="0"/>
              <a:t>2 </a:t>
            </a:r>
            <a:r>
              <a:rPr lang="en-US" b="1" dirty="0">
                <a:latin typeface="Symbol" charset="2"/>
                <a:cs typeface="Symbol" charset="2"/>
              </a:rPr>
              <a:t>+</a:t>
            </a:r>
            <a:r>
              <a:rPr lang="en-US" dirty="0"/>
              <a:t> </a:t>
            </a:r>
            <a:r>
              <a:rPr lang="en-US" i="1" dirty="0" err="1"/>
              <a:t>bx</a:t>
            </a:r>
            <a:r>
              <a:rPr lang="en-US" i="1" dirty="0"/>
              <a:t> </a:t>
            </a:r>
            <a:r>
              <a:rPr lang="en-US" b="1" dirty="0">
                <a:latin typeface="Symbol" charset="2"/>
                <a:cs typeface="Symbol" charset="2"/>
              </a:rPr>
              <a:t>+</a:t>
            </a:r>
            <a:r>
              <a:rPr lang="en-US" dirty="0"/>
              <a:t> </a:t>
            </a:r>
            <a:r>
              <a:rPr lang="en-US" i="1" dirty="0"/>
              <a:t>c</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4573560"/>
          </a:xfrm>
          <a:prstGeom prst="rect">
            <a:avLst/>
          </a:prstGeom>
          <a:solidFill>
            <a:srgbClr val="FFFFCC"/>
          </a:solidFill>
          <a:ln w="28575">
            <a:solidFill>
              <a:srgbClr val="000000"/>
            </a:solidFill>
          </a:ln>
        </p:spPr>
        <p:txBody>
          <a:bodyPr>
            <a:spAutoFit/>
          </a:bodyPr>
          <a:lstStyle/>
          <a:p>
            <a:pPr algn="ctr"/>
            <a:r>
              <a:rPr lang="en-US" b="1" dirty="0">
                <a:solidFill>
                  <a:srgbClr val="000000"/>
                </a:solidFill>
              </a:rPr>
              <a:t>Procedure</a:t>
            </a:r>
            <a:endParaRPr lang="en-US" i="1" dirty="0">
              <a:solidFill>
                <a:srgbClr val="000000"/>
              </a:solidFill>
            </a:endParaRPr>
          </a:p>
          <a:p>
            <a:r>
              <a:rPr lang="en-US" i="0" dirty="0">
                <a:solidFill>
                  <a:srgbClr val="000000"/>
                </a:solidFill>
              </a:rPr>
              <a:t>To factor </a:t>
            </a:r>
            <a:r>
              <a:rPr lang="en-US" b="1" i="1" dirty="0">
                <a:solidFill>
                  <a:srgbClr val="0000FF"/>
                </a:solidFill>
              </a:rPr>
              <a:t>x</a:t>
            </a:r>
            <a:r>
              <a:rPr lang="en-US" b="1" i="0" baseline="30000" dirty="0">
                <a:solidFill>
                  <a:srgbClr val="0000FF"/>
                </a:solidFill>
              </a:rPr>
              <a:t>2</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err="1">
                <a:solidFill>
                  <a:srgbClr val="0000FF"/>
                </a:solidFill>
              </a:rPr>
              <a:t>bx</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i="0" dirty="0">
                <a:solidFill>
                  <a:srgbClr val="000000"/>
                </a:solidFill>
              </a:rPr>
              <a:t>, if possible, find </a:t>
            </a:r>
            <a:r>
              <a:rPr lang="en-US" dirty="0">
                <a:solidFill>
                  <a:srgbClr val="000000"/>
                </a:solidFill>
              </a:rPr>
              <a:t>a pair of integer factors of </a:t>
            </a:r>
            <a:r>
              <a:rPr lang="en-US" i="1" dirty="0">
                <a:solidFill>
                  <a:srgbClr val="000000"/>
                </a:solidFill>
              </a:rPr>
              <a:t>c </a:t>
            </a:r>
            <a:r>
              <a:rPr lang="en-US" dirty="0">
                <a:solidFill>
                  <a:srgbClr val="000000"/>
                </a:solidFill>
              </a:rPr>
              <a:t>whose </a:t>
            </a:r>
            <a:r>
              <a:rPr lang="en-US" i="0" dirty="0">
                <a:solidFill>
                  <a:srgbClr val="000000"/>
                </a:solidFill>
              </a:rPr>
              <a:t>sum is </a:t>
            </a:r>
            <a:r>
              <a:rPr lang="en-US" i="1" dirty="0">
                <a:solidFill>
                  <a:srgbClr val="000000"/>
                </a:solidFill>
              </a:rPr>
              <a:t>b</a:t>
            </a:r>
            <a:r>
              <a:rPr lang="en-US" i="0" dirty="0">
                <a:solidFill>
                  <a:srgbClr val="000000"/>
                </a:solidFill>
              </a:rPr>
              <a:t>.</a:t>
            </a:r>
          </a:p>
          <a:p>
            <a:pPr marL="514350" indent="-514350">
              <a:buFont typeface="+mj-lt"/>
              <a:buAutoNum type="arabicPeriod"/>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positive, then both factors must have the same sign.</a:t>
            </a:r>
          </a:p>
          <a:p>
            <a:pPr marL="0" indent="0">
              <a:buFont typeface="Courier New" pitchFamily="49" charset="0"/>
              <a:buNone/>
              <a:tabLst>
                <a:tab pos="457200" algn="l"/>
              </a:tabLst>
            </a:pPr>
            <a:r>
              <a:rPr lang="en-US" b="1" i="0" dirty="0">
                <a:solidFill>
                  <a:srgbClr val="000000"/>
                </a:solidFill>
              </a:rPr>
              <a:t>	</a:t>
            </a:r>
            <a:r>
              <a:rPr lang="en-US" i="0" dirty="0">
                <a:solidFill>
                  <a:srgbClr val="000000"/>
                </a:solidFill>
              </a:rPr>
              <a:t>a.	Both will be positive if </a:t>
            </a:r>
            <a:r>
              <a:rPr lang="en-US" i="1" dirty="0">
                <a:solidFill>
                  <a:srgbClr val="000000"/>
                </a:solidFill>
              </a:rPr>
              <a:t>b</a:t>
            </a:r>
            <a:r>
              <a:rPr lang="en-US" dirty="0">
                <a:solidFill>
                  <a:srgbClr val="000000"/>
                </a:solidFill>
              </a:rPr>
              <a:t> </a:t>
            </a:r>
            <a:r>
              <a:rPr lang="en-US" i="0" dirty="0">
                <a:solidFill>
                  <a:srgbClr val="000000"/>
                </a:solidFill>
              </a:rPr>
              <a:t>is positive.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charset="2"/>
                <a:cs typeface="Symbol"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1)</a:t>
            </a:r>
          </a:p>
          <a:p>
            <a:pPr marL="0" indent="0">
              <a:buFont typeface="Courier New" pitchFamily="49" charset="0"/>
              <a:buNone/>
              <a:tabLst>
                <a:tab pos="457200" algn="l"/>
              </a:tabLst>
            </a:pPr>
            <a:r>
              <a:rPr lang="en-US" i="0" dirty="0">
                <a:solidFill>
                  <a:srgbClr val="000000"/>
                </a:solidFill>
              </a:rPr>
              <a:t>	b.	Both will be negative if </a:t>
            </a:r>
            <a:r>
              <a:rPr lang="en-US" i="1" dirty="0">
                <a:solidFill>
                  <a:srgbClr val="000000"/>
                </a:solidFill>
              </a:rPr>
              <a:t>b</a:t>
            </a:r>
            <a:r>
              <a:rPr lang="en-US" dirty="0">
                <a:solidFill>
                  <a:srgbClr val="000000"/>
                </a:solidFill>
              </a:rPr>
              <a:t> </a:t>
            </a:r>
            <a:r>
              <a:rPr lang="en-US" i="0" dirty="0">
                <a:solidFill>
                  <a:srgbClr val="000000"/>
                </a:solidFill>
              </a:rPr>
              <a:t>is negative.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pitchFamily="18"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4152156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To Factor Trinomials of the Form </a:t>
            </a:r>
            <a:r>
              <a:rPr lang="en-US" i="1" dirty="0"/>
              <a:t>x</a:t>
            </a:r>
            <a:r>
              <a:rPr lang="en-US" baseline="30000" dirty="0"/>
              <a:t>2 </a:t>
            </a:r>
            <a:r>
              <a:rPr lang="en-US" dirty="0"/>
              <a:t>+ </a:t>
            </a:r>
            <a:r>
              <a:rPr lang="en-US" i="1" dirty="0" err="1"/>
              <a:t>bx</a:t>
            </a:r>
            <a:r>
              <a:rPr lang="en-US" i="1" dirty="0"/>
              <a:t> </a:t>
            </a:r>
            <a:r>
              <a:rPr lang="en-US" dirty="0"/>
              <a:t>+ </a:t>
            </a:r>
            <a:r>
              <a:rPr lang="en-US" i="1" dirty="0"/>
              <a:t>c </a:t>
            </a:r>
            <a:r>
              <a:rPr lang="en-US" dirty="0"/>
              <a:t>(cont.)</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2224199"/>
          </a:xfrm>
          <a:prstGeom prst="rect">
            <a:avLst/>
          </a:prstGeom>
          <a:solidFill>
            <a:srgbClr val="FFFFCC"/>
          </a:solidFill>
          <a:ln w="28575">
            <a:solidFill>
              <a:srgbClr val="000000"/>
            </a:solidFill>
          </a:ln>
        </p:spPr>
        <p:txBody>
          <a:bodyPr>
            <a:spAutoFit/>
          </a:bodyPr>
          <a:lstStyle/>
          <a:p>
            <a:pPr algn="ctr">
              <a:lnSpc>
                <a:spcPct val="80000"/>
              </a:lnSpc>
              <a:tabLst>
                <a:tab pos="457200" algn="l"/>
              </a:tabLst>
            </a:pPr>
            <a:r>
              <a:rPr lang="en-US" b="1" dirty="0">
                <a:solidFill>
                  <a:srgbClr val="000000"/>
                </a:solidFill>
              </a:rPr>
              <a:t>Procedure</a:t>
            </a:r>
            <a:endParaRPr lang="en-US" sz="1000" b="1" i="0" dirty="0">
              <a:solidFill>
                <a:srgbClr val="000000"/>
              </a:solidFill>
            </a:endParaRPr>
          </a:p>
          <a:p>
            <a:pPr marL="514350" indent="-514350">
              <a:lnSpc>
                <a:spcPct val="80000"/>
              </a:lnSpc>
              <a:buFont typeface="+mj-lt"/>
              <a:buAutoNum type="arabicPeriod" startAt="2"/>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negative, then one factor must be positive and the other negative.</a:t>
            </a:r>
          </a:p>
          <a:p>
            <a:pPr algn="just">
              <a:lnSpc>
                <a:spcPct val="80000"/>
              </a:lnSpc>
              <a:spcBef>
                <a:spcPts val="1200"/>
              </a:spcBef>
              <a:tabLst>
                <a:tab pos="457200" algn="l"/>
              </a:tabLst>
            </a:pPr>
            <a:r>
              <a:rPr lang="en-US" i="0" dirty="0">
                <a:solidFill>
                  <a:srgbClr val="000000"/>
                </a:solidFill>
              </a:rPr>
              <a:t>	Examples: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i="0"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 and</a:t>
            </a:r>
          </a:p>
          <a:p>
            <a:pPr algn="just">
              <a:lnSpc>
                <a:spcPct val="80000"/>
              </a:lnSpc>
              <a:spcBef>
                <a:spcPts val="1200"/>
              </a:spcBef>
              <a:tabLst>
                <a:tab pos="457200" algn="l"/>
              </a:tabLst>
            </a:pPr>
            <a:r>
              <a:rPr lang="en-US" i="0" dirty="0">
                <a:solidFill>
                  <a:srgbClr val="000000"/>
                </a:solidFill>
              </a:rPr>
              <a:t>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3027176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each trinomial by first factoring out the GCF in the form of a common monomial factor.</a:t>
            </a:r>
            <a:endParaRPr lang="en-US" i="0" dirty="0">
              <a:solidFill>
                <a:schemeClr val="tx1"/>
              </a:solidFill>
            </a:endParaRPr>
          </a:p>
          <a:p>
            <a:pPr marL="514350" indent="-514350">
              <a:buClr>
                <a:srgbClr val="366092"/>
              </a:buClr>
              <a:buFont typeface="+mj-lt"/>
              <a:buAutoNum type="alphaLcPeriod"/>
            </a:pPr>
            <a:r>
              <a:rPr lang="en-US" i="0" dirty="0">
                <a:solidFill>
                  <a:srgbClr val="0000FF"/>
                </a:solidFill>
              </a:rPr>
              <a:t>5</a:t>
            </a:r>
            <a:r>
              <a:rPr lang="en-US" i="1" dirty="0">
                <a:solidFill>
                  <a:srgbClr val="0000FF"/>
                </a:solidFill>
              </a:rPr>
              <a:t>x</a:t>
            </a:r>
            <a:r>
              <a:rPr lang="en-US" i="0" baseline="30000" dirty="0">
                <a:solidFill>
                  <a:srgbClr val="0000FF"/>
                </a:solidFill>
              </a:rPr>
              <a:t>3</a:t>
            </a:r>
            <a:r>
              <a:rPr lang="en-US" i="0" dirty="0">
                <a:solidFill>
                  <a:srgbClr val="0000FF"/>
                </a:solidFill>
              </a:rPr>
              <a:t> – 15</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i="0" dirty="0">
                <a:solidFill>
                  <a:srgbClr val="0000FF"/>
                </a:solidFill>
                <a:latin typeface="Symbol" charset="2"/>
                <a:cs typeface="Symbol" charset="2"/>
              </a:rPr>
              <a:t>+</a:t>
            </a:r>
            <a:r>
              <a:rPr lang="en-US" i="0" dirty="0">
                <a:solidFill>
                  <a:srgbClr val="0000FF"/>
                </a:solidFill>
              </a:rPr>
              <a:t> 10</a:t>
            </a:r>
            <a:r>
              <a:rPr lang="en-US" i="1" dirty="0">
                <a:solidFill>
                  <a:srgbClr val="0000FF"/>
                </a:solidFill>
              </a:rPr>
              <a:t>x</a:t>
            </a:r>
          </a:p>
          <a:p>
            <a:pPr marL="514350" indent="-514350">
              <a:buClr>
                <a:srgbClr val="366092"/>
              </a:buClr>
              <a:buFont typeface="+mj-lt"/>
              <a:buAutoNum type="alphaLcPeriod"/>
            </a:pPr>
            <a:r>
              <a:rPr lang="en-US" dirty="0">
                <a:solidFill>
                  <a:srgbClr val="0000FF"/>
                </a:solidFill>
              </a:rPr>
              <a:t>10</a:t>
            </a:r>
            <a:r>
              <a:rPr lang="en-US" i="1" dirty="0">
                <a:solidFill>
                  <a:srgbClr val="0000FF"/>
                </a:solidFill>
              </a:rPr>
              <a:t>y</a:t>
            </a:r>
            <a:r>
              <a:rPr lang="en-US" baseline="30000" dirty="0">
                <a:solidFill>
                  <a:srgbClr val="0000FF"/>
                </a:solidFill>
              </a:rPr>
              <a:t>5 </a:t>
            </a:r>
            <a:r>
              <a:rPr lang="en-US" dirty="0">
                <a:solidFill>
                  <a:srgbClr val="0000FF"/>
                </a:solidFill>
                <a:latin typeface="Symbol" pitchFamily="18" charset="2"/>
              </a:rPr>
              <a:t>-</a:t>
            </a:r>
            <a:r>
              <a:rPr lang="en-US" dirty="0">
                <a:solidFill>
                  <a:srgbClr val="0000FF"/>
                </a:solidFill>
              </a:rPr>
              <a:t> 20</a:t>
            </a:r>
            <a:r>
              <a:rPr lang="en-US" i="1" dirty="0">
                <a:solidFill>
                  <a:srgbClr val="0000FF"/>
                </a:solidFill>
              </a:rPr>
              <a:t>y</a:t>
            </a:r>
            <a:r>
              <a:rPr lang="en-US" baseline="30000" dirty="0">
                <a:solidFill>
                  <a:srgbClr val="0000FF"/>
                </a:solidFill>
              </a:rPr>
              <a:t>4 </a:t>
            </a:r>
            <a:r>
              <a:rPr lang="en-US" dirty="0">
                <a:solidFill>
                  <a:srgbClr val="0000FF"/>
                </a:solidFill>
                <a:latin typeface="Symbol" pitchFamily="18" charset="2"/>
              </a:rPr>
              <a:t>-</a:t>
            </a:r>
            <a:r>
              <a:rPr lang="en-US" dirty="0">
                <a:solidFill>
                  <a:srgbClr val="0000FF"/>
                </a:solidFill>
              </a:rPr>
              <a:t> 80</a:t>
            </a:r>
            <a:r>
              <a:rPr lang="en-US" i="1" dirty="0">
                <a:solidFill>
                  <a:srgbClr val="0000FF"/>
                </a:solidFill>
              </a:rPr>
              <a:t>y</a:t>
            </a:r>
            <a:r>
              <a:rPr lang="en-US" baseline="30000" dirty="0">
                <a:solidFill>
                  <a:srgbClr val="0000FF"/>
                </a:solidFill>
              </a:rPr>
              <a:t>3</a:t>
            </a:r>
            <a:endParaRPr lang="en-US" dirty="0">
              <a:solidFill>
                <a:srgbClr val="0000FF"/>
              </a:solidFill>
            </a:endParaRPr>
          </a:p>
          <a:p>
            <a:pPr marL="0" indent="0">
              <a:lnSpc>
                <a:spcPct val="150000"/>
              </a:lnSpc>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factor out the GCF, </a:t>
            </a:r>
            <a:r>
              <a:rPr lang="en-US" i="0" dirty="0">
                <a:solidFill>
                  <a:srgbClr val="FF00FF"/>
                </a:solidFill>
              </a:rPr>
              <a:t>5</a:t>
            </a:r>
            <a:r>
              <a:rPr lang="en-US" i="1" dirty="0">
                <a:solidFill>
                  <a:srgbClr val="FF00FF"/>
                </a:solidFill>
              </a:rPr>
              <a:t>x</a:t>
            </a:r>
            <a:r>
              <a:rPr lang="en-US" i="0" dirty="0">
                <a:solidFill>
                  <a:schemeClr val="tx1"/>
                </a:solidFill>
              </a:rPr>
              <a:t>.</a:t>
            </a:r>
          </a:p>
          <a:p>
            <a:pPr marL="0" indent="0">
              <a:buFont typeface="Courier New" pitchFamily="49" charset="0"/>
              <a:buNone/>
            </a:pPr>
            <a:r>
              <a:rPr lang="en-US" dirty="0">
                <a:solidFill>
                  <a:schemeClr val="tx1"/>
                </a:solidFill>
              </a:rPr>
              <a:t>a. </a:t>
            </a:r>
            <a:endParaRPr lang="en-US" i="0"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956226984"/>
              </p:ext>
            </p:extLst>
          </p:nvPr>
        </p:nvGraphicFramePr>
        <p:xfrm>
          <a:off x="884904" y="4536154"/>
          <a:ext cx="2349500" cy="381000"/>
        </p:xfrm>
        <a:graphic>
          <a:graphicData uri="http://schemas.openxmlformats.org/presentationml/2006/ole">
            <mc:AlternateContent xmlns:mc="http://schemas.openxmlformats.org/markup-compatibility/2006">
              <mc:Choice xmlns:v="urn:schemas-microsoft-com:vml" Requires="v">
                <p:oleObj spid="_x0000_s4372" name="Equation" r:id="rId3" imgW="2349500" imgH="381000" progId="Equation.DSMT4">
                  <p:embed/>
                </p:oleObj>
              </mc:Choice>
              <mc:Fallback>
                <p:oleObj name="Equation" r:id="rId3" imgW="2349500" imgH="381000" progId="Equation.DSMT4">
                  <p:embed/>
                  <p:pic>
                    <p:nvPicPr>
                      <p:cNvPr id="0" name="Picture 2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4904" y="45361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5"/>
          <p:cNvSpPr txBox="1">
            <a:spLocks noChangeArrowheads="1"/>
          </p:cNvSpPr>
          <p:nvPr/>
        </p:nvSpPr>
        <p:spPr bwMode="auto">
          <a:xfrm>
            <a:off x="5715000" y="4495800"/>
            <a:ext cx="3200400" cy="701675"/>
          </a:xfrm>
          <a:prstGeom prst="rect">
            <a:avLst/>
          </a:prstGeom>
          <a:noFill/>
          <a:ln w="9525">
            <a:noFill/>
            <a:miter lim="800000"/>
            <a:headEnd/>
            <a:tailEnd/>
          </a:ln>
          <a:effectLst/>
        </p:spPr>
        <p:txBody>
          <a:bodyPr>
            <a:spAutoFit/>
          </a:bodyPr>
          <a:lstStyle/>
          <a:p>
            <a:pPr>
              <a:spcBef>
                <a:spcPct val="50000"/>
              </a:spcBef>
            </a:pPr>
            <a:r>
              <a:rPr lang="en-US" sz="2000" dirty="0">
                <a:solidFill>
                  <a:srgbClr val="008080"/>
                </a:solidFill>
                <a:latin typeface="Calibri" pitchFamily="34" charset="0"/>
              </a:rPr>
              <a:t>Factored, but not completely factored </a:t>
            </a:r>
          </a:p>
        </p:txBody>
      </p:sp>
      <p:graphicFrame>
        <p:nvGraphicFramePr>
          <p:cNvPr id="8" name="Object 3"/>
          <p:cNvGraphicFramePr>
            <a:graphicFrameLocks noChangeAspect="1"/>
          </p:cNvGraphicFramePr>
          <p:nvPr>
            <p:extLst>
              <p:ext uri="{D42A27DB-BD31-4B8C-83A1-F6EECF244321}">
                <p14:modId xmlns:p14="http://schemas.microsoft.com/office/powerpoint/2010/main" val="3886554621"/>
              </p:ext>
            </p:extLst>
          </p:nvPr>
        </p:nvGraphicFramePr>
        <p:xfrm>
          <a:off x="3276600" y="4499387"/>
          <a:ext cx="2413000" cy="571500"/>
        </p:xfrm>
        <a:graphic>
          <a:graphicData uri="http://schemas.openxmlformats.org/presentationml/2006/ole">
            <mc:AlternateContent xmlns:mc="http://schemas.openxmlformats.org/markup-compatibility/2006">
              <mc:Choice xmlns:v="urn:schemas-microsoft-com:vml" Requires="v">
                <p:oleObj spid="_x0000_s4373" name="Equation" r:id="rId5" imgW="2413000" imgH="571500" progId="Equation.DSMT4">
                  <p:embed/>
                </p:oleObj>
              </mc:Choice>
              <mc:Fallback>
                <p:oleObj name="Equation" r:id="rId5" imgW="2413000" imgH="571500" progId="Equation.DSMT4">
                  <p:embed/>
                  <p:pic>
                    <p:nvPicPr>
                      <p:cNvPr id="0" name="Picture 2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4499387"/>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95512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Now factor the trinomial </a:t>
            </a:r>
            <a:r>
              <a:rPr lang="en-US" i="1" dirty="0">
                <a:solidFill>
                  <a:srgbClr val="000066"/>
                </a:solidFill>
              </a:rPr>
              <a:t>x</a:t>
            </a:r>
            <a:r>
              <a:rPr lang="en-US" i="0" baseline="30000" dirty="0">
                <a:solidFill>
                  <a:srgbClr val="000066"/>
                </a:solidFill>
              </a:rPr>
              <a:t>2</a:t>
            </a:r>
            <a:r>
              <a:rPr lang="en-US" i="0" dirty="0">
                <a:solidFill>
                  <a:srgbClr val="000066"/>
                </a:solidFill>
              </a:rPr>
              <a:t> </a:t>
            </a:r>
            <a:r>
              <a:rPr lang="en-US" i="0" dirty="0">
                <a:solidFill>
                  <a:srgbClr val="000066"/>
                </a:solidFill>
                <a:latin typeface="Symbol" pitchFamily="18" charset="2"/>
              </a:rPr>
              <a:t>-</a:t>
            </a:r>
            <a:r>
              <a:rPr lang="en-US" i="0" dirty="0">
                <a:solidFill>
                  <a:srgbClr val="000066"/>
                </a:solidFill>
              </a:rPr>
              <a:t> 3</a:t>
            </a:r>
            <a:r>
              <a:rPr lang="en-US" i="1" dirty="0">
                <a:solidFill>
                  <a:srgbClr val="000066"/>
                </a:solidFill>
              </a:rPr>
              <a:t>x</a:t>
            </a:r>
            <a:r>
              <a:rPr lang="en-US" i="0" dirty="0">
                <a:solidFill>
                  <a:srgbClr val="000066"/>
                </a:solidFill>
              </a:rPr>
              <a:t> </a:t>
            </a:r>
            <a:r>
              <a:rPr lang="en-US" i="0" dirty="0">
                <a:solidFill>
                  <a:srgbClr val="000066"/>
                </a:solidFill>
                <a:latin typeface="Symbol" charset="2"/>
                <a:cs typeface="Symbol" charset="2"/>
              </a:rPr>
              <a:t>+</a:t>
            </a:r>
            <a:r>
              <a:rPr lang="en-US" i="0" dirty="0">
                <a:solidFill>
                  <a:srgbClr val="000066"/>
                </a:solidFill>
              </a:rPr>
              <a:t> 2</a:t>
            </a:r>
            <a:r>
              <a:rPr lang="en-US" i="0" dirty="0">
                <a:solidFill>
                  <a:schemeClr val="tx1"/>
                </a:solidFill>
              </a:rPr>
              <a:t>. Look for factors of </a:t>
            </a:r>
            <a:r>
              <a:rPr lang="en-US" dirty="0">
                <a:solidFill>
                  <a:srgbClr val="000066"/>
                </a:solidFill>
                <a:latin typeface="Symbol" charset="2"/>
                <a:cs typeface="Symbol" charset="2"/>
              </a:rPr>
              <a:t>+</a:t>
            </a:r>
            <a:r>
              <a:rPr lang="en-US" i="0" dirty="0">
                <a:solidFill>
                  <a:schemeClr val="tx1"/>
                </a:solidFill>
              </a:rPr>
              <a:t>2 that add up to </a:t>
            </a:r>
            <a:r>
              <a:rPr lang="en-US" i="0" dirty="0">
                <a:solidFill>
                  <a:schemeClr val="tx1"/>
                </a:solidFill>
                <a:latin typeface="Symbol" pitchFamily="18" charset="2"/>
              </a:rPr>
              <a:t>-</a:t>
            </a:r>
            <a:r>
              <a:rPr lang="en-US" i="0" dirty="0">
                <a:solidFill>
                  <a:schemeClr val="tx1"/>
                </a:solidFill>
              </a:rPr>
              <a:t>3. Because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a:t>
            </a:r>
            <a:r>
              <a:rPr lang="en-US" dirty="0">
                <a:solidFill>
                  <a:srgbClr val="9900FF"/>
                </a:solidFill>
                <a:latin typeface="Symbol" pitchFamily="18" charset="2"/>
              </a:rPr>
              <a:t>-</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a:t>
            </a:r>
            <a:r>
              <a:rPr lang="en-US" i="0" dirty="0">
                <a:solidFill>
                  <a:srgbClr val="9900FF"/>
                </a:solidFill>
                <a:latin typeface="Symbol" charset="2"/>
                <a:cs typeface="Symbol" charset="2"/>
              </a:rPr>
              <a:t>+</a:t>
            </a:r>
            <a:r>
              <a:rPr lang="en-US" i="0" dirty="0">
                <a:solidFill>
                  <a:srgbClr val="9900FF"/>
                </a:solidFill>
              </a:rPr>
              <a:t>2</a:t>
            </a:r>
            <a:r>
              <a:rPr lang="en-US" i="0" dirty="0">
                <a:solidFill>
                  <a:schemeClr val="tx1"/>
                </a:solidFill>
              </a:rPr>
              <a:t> and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 + (</a:t>
            </a:r>
            <a:r>
              <a:rPr lang="en-US" dirty="0">
                <a:solidFill>
                  <a:srgbClr val="9900FF"/>
                </a:solidFill>
                <a:latin typeface="Symbol" pitchFamily="18" charset="2"/>
              </a:rPr>
              <a:t>-</a:t>
            </a:r>
            <a:r>
              <a:rPr lang="en-US" i="0" dirty="0">
                <a:solidFill>
                  <a:srgbClr val="9900FF"/>
                </a:solidFill>
              </a:rPr>
              <a:t>2) </a:t>
            </a:r>
            <a:r>
              <a:rPr lang="en-US" dirty="0">
                <a:solidFill>
                  <a:srgbClr val="9900FF"/>
                </a:solidFill>
                <a:latin typeface="Symbol" pitchFamily="18" charset="2"/>
              </a:rPr>
              <a:t>=</a:t>
            </a:r>
            <a:r>
              <a:rPr lang="en-US" i="0" dirty="0">
                <a:solidFill>
                  <a:srgbClr val="9900FF"/>
                </a:solidFill>
              </a:rPr>
              <a:t> </a:t>
            </a:r>
            <a:r>
              <a:rPr lang="en-US" dirty="0">
                <a:solidFill>
                  <a:srgbClr val="9900FF"/>
                </a:solidFill>
                <a:latin typeface="Symbol" pitchFamily="18" charset="2"/>
              </a:rPr>
              <a:t>-</a:t>
            </a:r>
            <a:r>
              <a:rPr lang="en-US" i="0" dirty="0">
                <a:solidFill>
                  <a:srgbClr val="9900FF"/>
                </a:solidFill>
              </a:rPr>
              <a:t>3</a:t>
            </a:r>
            <a:r>
              <a:rPr lang="en-US" i="0" dirty="0">
                <a:solidFill>
                  <a:schemeClr val="tx1"/>
                </a:solidFill>
              </a:rPr>
              <a:t>, we have</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97765325"/>
              </p:ext>
            </p:extLst>
          </p:nvPr>
        </p:nvGraphicFramePr>
        <p:xfrm>
          <a:off x="533400" y="3037554"/>
          <a:ext cx="2349500" cy="381000"/>
        </p:xfrm>
        <a:graphic>
          <a:graphicData uri="http://schemas.openxmlformats.org/presentationml/2006/ole">
            <mc:AlternateContent xmlns:mc="http://schemas.openxmlformats.org/markup-compatibility/2006">
              <mc:Choice xmlns:v="urn:schemas-microsoft-com:vml" Requires="v">
                <p:oleObj spid="_x0000_s5532" name="Equation" r:id="rId3" imgW="2349500" imgH="381000" progId="Equation.DSMT4">
                  <p:embed/>
                </p:oleObj>
              </mc:Choice>
              <mc:Fallback>
                <p:oleObj name="Equation" r:id="rId3" imgW="2349500" imgH="381000" progId="Equation.DSMT4">
                  <p:embed/>
                  <p:pic>
                    <p:nvPicPr>
                      <p:cNvPr id="0" name="Picture 39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0375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3851235098"/>
              </p:ext>
            </p:extLst>
          </p:nvPr>
        </p:nvGraphicFramePr>
        <p:xfrm>
          <a:off x="3003344" y="3001296"/>
          <a:ext cx="2413000" cy="571500"/>
        </p:xfrm>
        <a:graphic>
          <a:graphicData uri="http://schemas.openxmlformats.org/presentationml/2006/ole">
            <mc:AlternateContent xmlns:mc="http://schemas.openxmlformats.org/markup-compatibility/2006">
              <mc:Choice xmlns:v="urn:schemas-microsoft-com:vml" Requires="v">
                <p:oleObj spid="_x0000_s5533" name="Equation" r:id="rId5" imgW="2413000" imgH="571500" progId="Equation.DSMT4">
                  <p:embed/>
                </p:oleObj>
              </mc:Choice>
              <mc:Fallback>
                <p:oleObj name="Equation" r:id="rId5" imgW="2413000" imgH="571500" progId="Equation.DSMT4">
                  <p:embed/>
                  <p:pic>
                    <p:nvPicPr>
                      <p:cNvPr id="0" name="Picture 3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3344" y="3001296"/>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762608724"/>
              </p:ext>
            </p:extLst>
          </p:nvPr>
        </p:nvGraphicFramePr>
        <p:xfrm>
          <a:off x="3016250" y="3670300"/>
          <a:ext cx="4851400" cy="596900"/>
        </p:xfrm>
        <a:graphic>
          <a:graphicData uri="http://schemas.openxmlformats.org/presentationml/2006/ole">
            <mc:AlternateContent xmlns:mc="http://schemas.openxmlformats.org/markup-compatibility/2006">
              <mc:Choice xmlns:v="urn:schemas-microsoft-com:vml" Requires="v">
                <p:oleObj spid="_x0000_s5534" name="Equation" r:id="rId7" imgW="4836240" imgH="585000" progId="Equation.DSMT4">
                  <p:embed/>
                </p:oleObj>
              </mc:Choice>
              <mc:Fallback>
                <p:oleObj name="Equation" r:id="rId7" imgW="4836240" imgH="585000" progId="Equation.DSMT4">
                  <p:embed/>
                  <p:pic>
                    <p:nvPicPr>
                      <p:cNvPr id="0" name="Picture 39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16250" y="3670300"/>
                        <a:ext cx="4851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56264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a:noFill/>
          <a:ln w="12700">
            <a:noFill/>
          </a:ln>
        </p:spPr>
        <p:txBody>
          <a:bodyPr/>
          <a:lstStyle/>
          <a:p>
            <a:pPr marL="0" indent="0">
              <a:buFont typeface="Courier New" pitchFamily="49" charset="0"/>
              <a:buNone/>
            </a:pPr>
            <a:r>
              <a:rPr lang="en-US" b="1" i="0" dirty="0">
                <a:solidFill>
                  <a:schemeClr val="tx1"/>
                </a:solidFill>
              </a:rPr>
              <a:t>Check:</a:t>
            </a:r>
          </a:p>
          <a:p>
            <a:pPr marL="0" indent="0">
              <a:buFont typeface="Courier New" pitchFamily="49" charset="0"/>
              <a:buNone/>
            </a:pPr>
            <a:r>
              <a:rPr lang="en-US" i="0" dirty="0">
                <a:solidFill>
                  <a:schemeClr val="tx1"/>
                </a:solidFill>
              </a:rPr>
              <a:t>The factoring can be checked by multiplying the factors. </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78032032"/>
              </p:ext>
            </p:extLst>
          </p:nvPr>
        </p:nvGraphicFramePr>
        <p:xfrm>
          <a:off x="571500" y="2857500"/>
          <a:ext cx="2247900" cy="469900"/>
        </p:xfrm>
        <a:graphic>
          <a:graphicData uri="http://schemas.openxmlformats.org/presentationml/2006/ole">
            <mc:AlternateContent xmlns:mc="http://schemas.openxmlformats.org/markup-compatibility/2006">
              <mc:Choice xmlns:v="urn:schemas-microsoft-com:vml" Requires="v">
                <p:oleObj spid="_x0000_s6688" name="Equation" r:id="rId3" imgW="2247900" imgH="469900" progId="Equation.DSMT4">
                  <p:embed/>
                </p:oleObj>
              </mc:Choice>
              <mc:Fallback>
                <p:oleObj name="Equation" r:id="rId3" imgW="2247900" imgH="469900" progId="Equation.DSMT4">
                  <p:embed/>
                  <p:pic>
                    <p:nvPicPr>
                      <p:cNvPr id="0" name="Picture 5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2857500"/>
                        <a:ext cx="2247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1993656620"/>
              </p:ext>
            </p:extLst>
          </p:nvPr>
        </p:nvGraphicFramePr>
        <p:xfrm>
          <a:off x="2940050" y="4210050"/>
          <a:ext cx="5575300" cy="457200"/>
        </p:xfrm>
        <a:graphic>
          <a:graphicData uri="http://schemas.openxmlformats.org/presentationml/2006/ole">
            <mc:AlternateContent xmlns:mc="http://schemas.openxmlformats.org/markup-compatibility/2006">
              <mc:Choice xmlns:v="urn:schemas-microsoft-com:vml" Requires="v">
                <p:oleObj spid="_x0000_s6689" name="Equation" r:id="rId5" imgW="5558760" imgH="447840" progId="Equation.DSMT4">
                  <p:embed/>
                </p:oleObj>
              </mc:Choice>
              <mc:Fallback>
                <p:oleObj name="Equation" r:id="rId5" imgW="5558760" imgH="447840" progId="Equation.DSMT4">
                  <p:embed/>
                  <p:pic>
                    <p:nvPicPr>
                      <p:cNvPr id="0" name="Picture 5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0050" y="4210050"/>
                        <a:ext cx="557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860799203"/>
              </p:ext>
            </p:extLst>
          </p:nvPr>
        </p:nvGraphicFramePr>
        <p:xfrm>
          <a:off x="2933700" y="3467100"/>
          <a:ext cx="2413000" cy="571500"/>
        </p:xfrm>
        <a:graphic>
          <a:graphicData uri="http://schemas.openxmlformats.org/presentationml/2006/ole">
            <mc:AlternateContent xmlns:mc="http://schemas.openxmlformats.org/markup-compatibility/2006">
              <mc:Choice xmlns:v="urn:schemas-microsoft-com:vml" Requires="v">
                <p:oleObj spid="_x0000_s6690" name="Equation" r:id="rId7" imgW="2413000" imgH="571500" progId="Equation.DSMT4">
                  <p:embed/>
                </p:oleObj>
              </mc:Choice>
              <mc:Fallback>
                <p:oleObj name="Equation" r:id="rId7" imgW="2413000" imgH="571500" progId="Equation.DSMT4">
                  <p:embed/>
                  <p:pic>
                    <p:nvPicPr>
                      <p:cNvPr id="0" name="Picture 5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33700" y="3467100"/>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3568359673"/>
              </p:ext>
            </p:extLst>
          </p:nvPr>
        </p:nvGraphicFramePr>
        <p:xfrm>
          <a:off x="2933700" y="2804946"/>
          <a:ext cx="2908300" cy="571500"/>
        </p:xfrm>
        <a:graphic>
          <a:graphicData uri="http://schemas.openxmlformats.org/presentationml/2006/ole">
            <mc:AlternateContent xmlns:mc="http://schemas.openxmlformats.org/markup-compatibility/2006">
              <mc:Choice xmlns:v="urn:schemas-microsoft-com:vml" Requires="v">
                <p:oleObj spid="_x0000_s6691" name="Equation" r:id="rId9" imgW="2908300" imgH="571500" progId="Equation.DSMT4">
                  <p:embed/>
                </p:oleObj>
              </mc:Choice>
              <mc:Fallback>
                <p:oleObj name="Equation" r:id="rId9" imgW="2908300" imgH="571500" progId="Equation.DSMT4">
                  <p:embed/>
                  <p:pic>
                    <p:nvPicPr>
                      <p:cNvPr id="0" name="Picture 5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33700" y="2804946"/>
                        <a:ext cx="2908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65676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p:cNvSpPr>
          <p:nvPr>
            <p:ph idx="1"/>
          </p:nvPr>
        </p:nvSpPr>
        <p:spPr>
          <a:xfrm>
            <a:off x="457200" y="1280160"/>
            <a:ext cx="8382000" cy="4612545"/>
          </a:xfrm>
          <a:prstGeom prst="rect">
            <a:avLst/>
          </a:prstGeom>
          <a:noFill/>
        </p:spPr>
        <p:txBody>
          <a:bodyPr wrap="square">
            <a:spAutoFit/>
          </a:bodyPr>
          <a:lstStyle/>
          <a:p>
            <a:pPr marL="514350" indent="-514350">
              <a:buClr>
                <a:srgbClr val="366092"/>
              </a:buClr>
              <a:buFont typeface="+mj-lt"/>
              <a:buAutoNum type="alphaLcPeriod" startAt="2"/>
            </a:pPr>
            <a:r>
              <a:rPr lang="en-US" dirty="0">
                <a:solidFill>
                  <a:schemeClr val="tx1"/>
                </a:solidFill>
              </a:rPr>
              <a:t>First factor out the GCF, </a:t>
            </a:r>
            <a:r>
              <a:rPr lang="en-US" dirty="0">
                <a:solidFill>
                  <a:srgbClr val="FF00FF"/>
                </a:solidFill>
              </a:rPr>
              <a:t>10</a:t>
            </a:r>
            <a:r>
              <a:rPr lang="en-US" i="1" dirty="0">
                <a:solidFill>
                  <a:srgbClr val="FF00FF"/>
                </a:solidFill>
              </a:rPr>
              <a:t>y</a:t>
            </a:r>
            <a:r>
              <a:rPr lang="en-US" baseline="30000" dirty="0">
                <a:solidFill>
                  <a:srgbClr val="FF00FF"/>
                </a:solidFill>
              </a:rPr>
              <a:t>3</a:t>
            </a:r>
            <a:r>
              <a:rPr lang="en-US" dirty="0">
                <a:solidFill>
                  <a:schemeClr val="tx1"/>
                </a:solidFill>
              </a:rPr>
              <a:t>.</a:t>
            </a:r>
          </a:p>
          <a:p>
            <a:pPr marL="0" indent="0">
              <a:lnSpc>
                <a:spcPct val="90000"/>
              </a:lnSpc>
              <a:spcBef>
                <a:spcPts val="2400"/>
              </a:spcBef>
              <a:buFont typeface="Courier New" pitchFamily="49" charset="0"/>
              <a:buNone/>
            </a:pPr>
            <a:endParaRPr lang="en-US" i="0" dirty="0">
              <a:solidFill>
                <a:schemeClr val="tx1"/>
              </a:solidFill>
            </a:endParaRPr>
          </a:p>
          <a:p>
            <a:pPr>
              <a:lnSpc>
                <a:spcPct val="90000"/>
              </a:lnSpc>
              <a:spcBef>
                <a:spcPts val="3600"/>
              </a:spcBef>
            </a:pPr>
            <a:r>
              <a:rPr lang="en-US" i="0" dirty="0">
                <a:solidFill>
                  <a:schemeClr val="tx1"/>
                </a:solidFill>
              </a:rPr>
              <a:t>Now factor the trinomial                     Look for factors of</a:t>
            </a:r>
          </a:p>
          <a:p>
            <a:pPr>
              <a:lnSpc>
                <a:spcPct val="90000"/>
              </a:lnSpc>
              <a:spcBef>
                <a:spcPts val="2000"/>
              </a:spcBef>
            </a:pP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8 </a:t>
            </a:r>
            <a:r>
              <a:rPr lang="en-US" i="0" dirty="0">
                <a:solidFill>
                  <a:schemeClr val="tx1"/>
                </a:solidFill>
              </a:rPr>
              <a:t>that add up to </a:t>
            </a:r>
            <a:r>
              <a:rPr lang="en-US" i="0" dirty="0">
                <a:solidFill>
                  <a:srgbClr val="000099"/>
                </a:solidFill>
                <a:latin typeface="Symbol" pitchFamily="18" charset="2"/>
              </a:rPr>
              <a:t>-</a:t>
            </a:r>
            <a:r>
              <a:rPr lang="en-US" i="0" dirty="0">
                <a:solidFill>
                  <a:srgbClr val="000099"/>
                </a:solidFill>
              </a:rPr>
              <a:t>2</a:t>
            </a:r>
            <a:r>
              <a:rPr lang="en-US" i="0" dirty="0">
                <a:solidFill>
                  <a:schemeClr val="tx1"/>
                </a:solidFill>
              </a:rPr>
              <a:t>. </a:t>
            </a:r>
            <a:r>
              <a:rPr lang="en-US" dirty="0">
                <a:solidFill>
                  <a:schemeClr val="tx1"/>
                </a:solidFill>
              </a:rPr>
              <a:t>Because</a:t>
            </a:r>
            <a:endParaRPr lang="en-US" i="0" dirty="0">
              <a:solidFill>
                <a:schemeClr val="tx1"/>
              </a:solidFill>
            </a:endParaRPr>
          </a:p>
          <a:p>
            <a:pPr>
              <a:lnSpc>
                <a:spcPct val="90000"/>
              </a:lnSpc>
              <a:spcBef>
                <a:spcPts val="2000"/>
              </a:spcBef>
            </a:pPr>
            <a:r>
              <a:rPr lang="en-US" dirty="0">
                <a:solidFill>
                  <a:schemeClr val="tx1"/>
                </a:solidFill>
              </a:rPr>
              <a:t>                           , we have  </a:t>
            </a:r>
          </a:p>
          <a:p>
            <a:endParaRPr lang="en-US" i="0" dirty="0">
              <a:solidFill>
                <a:schemeClr val="tx1"/>
              </a:solidFill>
            </a:endParaRPr>
          </a:p>
          <a:p>
            <a:pPr>
              <a:spcBef>
                <a:spcPts val="2400"/>
              </a:spcBef>
            </a:pPr>
            <a:r>
              <a:rPr lang="en-US" dirty="0">
                <a:solidFill>
                  <a:schemeClr val="tx1"/>
                </a:solidFill>
              </a:rPr>
              <a:t>The factoring can be checked by multiplying the factors.</a:t>
            </a:r>
          </a:p>
        </p:txBody>
      </p:sp>
      <p:graphicFrame>
        <p:nvGraphicFramePr>
          <p:cNvPr id="14" name="Object 4"/>
          <p:cNvGraphicFramePr>
            <a:graphicFrameLocks noChangeAspect="1"/>
          </p:cNvGraphicFramePr>
          <p:nvPr>
            <p:extLst>
              <p:ext uri="{D42A27DB-BD31-4B8C-83A1-F6EECF244321}">
                <p14:modId xmlns:p14="http://schemas.microsoft.com/office/powerpoint/2010/main" val="3227528387"/>
              </p:ext>
            </p:extLst>
          </p:nvPr>
        </p:nvGraphicFramePr>
        <p:xfrm>
          <a:off x="3263900" y="4762500"/>
          <a:ext cx="2717800" cy="571500"/>
        </p:xfrm>
        <a:graphic>
          <a:graphicData uri="http://schemas.openxmlformats.org/presentationml/2006/ole">
            <mc:AlternateContent xmlns:mc="http://schemas.openxmlformats.org/markup-compatibility/2006">
              <mc:Choice xmlns:v="urn:schemas-microsoft-com:vml" Requires="v">
                <p:oleObj spid="_x0000_s7929" name="Equation" r:id="rId3" imgW="2717800" imgH="571500" progId="Equation.DSMT4">
                  <p:embed/>
                </p:oleObj>
              </mc:Choice>
              <mc:Fallback>
                <p:oleObj name="Equation" r:id="rId3" imgW="2717800" imgH="571500" progId="Equation.DSMT4">
                  <p:embed/>
                  <p:pic>
                    <p:nvPicPr>
                      <p:cNvPr id="0" name="Picture 7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63900" y="47625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graphicFrame>
        <p:nvGraphicFramePr>
          <p:cNvPr id="6" name="Object 4"/>
          <p:cNvGraphicFramePr>
            <a:graphicFrameLocks noChangeAspect="1"/>
          </p:cNvGraphicFramePr>
          <p:nvPr>
            <p:extLst>
              <p:ext uri="{D42A27DB-BD31-4B8C-83A1-F6EECF244321}">
                <p14:modId xmlns:p14="http://schemas.microsoft.com/office/powerpoint/2010/main" val="1203395283"/>
              </p:ext>
            </p:extLst>
          </p:nvPr>
        </p:nvGraphicFramePr>
        <p:xfrm>
          <a:off x="1066800" y="2089356"/>
          <a:ext cx="2654300" cy="444500"/>
        </p:xfrm>
        <a:graphic>
          <a:graphicData uri="http://schemas.openxmlformats.org/presentationml/2006/ole">
            <mc:AlternateContent xmlns:mc="http://schemas.openxmlformats.org/markup-compatibility/2006">
              <mc:Choice xmlns:v="urn:schemas-microsoft-com:vml" Requires="v">
                <p:oleObj spid="_x0000_s7930" name="Equation" r:id="rId5" imgW="2654300" imgH="444500" progId="Equation.DSMT4">
                  <p:embed/>
                </p:oleObj>
              </mc:Choice>
              <mc:Fallback>
                <p:oleObj name="Equation" r:id="rId5" imgW="2654300" imgH="444500" progId="Equation.DSMT4">
                  <p:embed/>
                  <p:pic>
                    <p:nvPicPr>
                      <p:cNvPr id="0" name="Picture 7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089356"/>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163425390"/>
              </p:ext>
            </p:extLst>
          </p:nvPr>
        </p:nvGraphicFramePr>
        <p:xfrm>
          <a:off x="4178300" y="2844800"/>
          <a:ext cx="1511300" cy="457200"/>
        </p:xfrm>
        <a:graphic>
          <a:graphicData uri="http://schemas.openxmlformats.org/presentationml/2006/ole">
            <mc:AlternateContent xmlns:mc="http://schemas.openxmlformats.org/markup-compatibility/2006">
              <mc:Choice xmlns:v="urn:schemas-microsoft-com:vml" Requires="v">
                <p:oleObj spid="_x0000_s7931" name="Equation" r:id="rId7" imgW="1511300" imgH="457200" progId="Equation.DSMT4">
                  <p:embed/>
                </p:oleObj>
              </mc:Choice>
              <mc:Fallback>
                <p:oleObj name="Equation" r:id="rId7" imgW="1511300" imgH="457200" progId="Equation.DSMT4">
                  <p:embed/>
                  <p:pic>
                    <p:nvPicPr>
                      <p:cNvPr id="0" name="Picture 7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8300" y="2844800"/>
                        <a:ext cx="15113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518747591"/>
              </p:ext>
            </p:extLst>
          </p:nvPr>
        </p:nvGraphicFramePr>
        <p:xfrm>
          <a:off x="3835400" y="2057400"/>
          <a:ext cx="2717800" cy="571500"/>
        </p:xfrm>
        <a:graphic>
          <a:graphicData uri="http://schemas.openxmlformats.org/presentationml/2006/ole">
            <mc:AlternateContent xmlns:mc="http://schemas.openxmlformats.org/markup-compatibility/2006">
              <mc:Choice xmlns:v="urn:schemas-microsoft-com:vml" Requires="v">
                <p:oleObj spid="_x0000_s7932" name="Equation" r:id="rId9" imgW="2717800" imgH="571500" progId="Equation.DSMT4">
                  <p:embed/>
                </p:oleObj>
              </mc:Choice>
              <mc:Fallback>
                <p:oleObj name="Equation" r:id="rId9" imgW="2717800" imgH="571500" progId="Equation.DSMT4">
                  <p:embed/>
                  <p:pic>
                    <p:nvPicPr>
                      <p:cNvPr id="0" name="Picture 7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35400" y="20574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035719849"/>
              </p:ext>
            </p:extLst>
          </p:nvPr>
        </p:nvGraphicFramePr>
        <p:xfrm>
          <a:off x="5016500" y="3467100"/>
          <a:ext cx="2628900" cy="596900"/>
        </p:xfrm>
        <a:graphic>
          <a:graphicData uri="http://schemas.openxmlformats.org/presentationml/2006/ole">
            <mc:AlternateContent xmlns:mc="http://schemas.openxmlformats.org/markup-compatibility/2006">
              <mc:Choice xmlns:v="urn:schemas-microsoft-com:vml" Requires="v">
                <p:oleObj spid="_x0000_s7933" name="Equation" r:id="rId11" imgW="2614680" imgH="585000" progId="Equation.DSMT4">
                  <p:embed/>
                </p:oleObj>
              </mc:Choice>
              <mc:Fallback>
                <p:oleObj name="Equation" r:id="rId11" imgW="2614680" imgH="585000" progId="Equation.DSMT4">
                  <p:embed/>
                  <p:pic>
                    <p:nvPicPr>
                      <p:cNvPr id="0" name="Picture 7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16500" y="3467100"/>
                        <a:ext cx="26289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23974645"/>
              </p:ext>
            </p:extLst>
          </p:nvPr>
        </p:nvGraphicFramePr>
        <p:xfrm>
          <a:off x="546100" y="4785852"/>
          <a:ext cx="2654300" cy="444500"/>
        </p:xfrm>
        <a:graphic>
          <a:graphicData uri="http://schemas.openxmlformats.org/presentationml/2006/ole">
            <mc:AlternateContent xmlns:mc="http://schemas.openxmlformats.org/markup-compatibility/2006">
              <mc:Choice xmlns:v="urn:schemas-microsoft-com:vml" Requires="v">
                <p:oleObj spid="_x0000_s7934" name="Equation" r:id="rId13" imgW="2654300" imgH="444500" progId="Equation.DSMT4">
                  <p:embed/>
                </p:oleObj>
              </mc:Choice>
              <mc:Fallback>
                <p:oleObj name="Equation" r:id="rId13" imgW="2654300" imgH="444500" progId="Equation.DSMT4">
                  <p:embed/>
                  <p:pic>
                    <p:nvPicPr>
                      <p:cNvPr id="0" name="Picture 7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6100" y="4785852"/>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1623331569"/>
              </p:ext>
            </p:extLst>
          </p:nvPr>
        </p:nvGraphicFramePr>
        <p:xfrm>
          <a:off x="6032500" y="4785852"/>
          <a:ext cx="2946400" cy="482600"/>
        </p:xfrm>
        <a:graphic>
          <a:graphicData uri="http://schemas.openxmlformats.org/presentationml/2006/ole">
            <mc:AlternateContent xmlns:mc="http://schemas.openxmlformats.org/markup-compatibility/2006">
              <mc:Choice xmlns:v="urn:schemas-microsoft-com:vml" Requires="v">
                <p:oleObj spid="_x0000_s7935" name="Equation" r:id="rId15" imgW="2946400" imgH="482600" progId="Equation.DSMT4">
                  <p:embed/>
                </p:oleObj>
              </mc:Choice>
              <mc:Fallback>
                <p:oleObj name="Equation" r:id="rId15" imgW="2946400" imgH="482600" progId="Equation.DSMT4">
                  <p:embed/>
                  <p:pic>
                    <p:nvPicPr>
                      <p:cNvPr id="0" name="Picture 7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32500" y="4785852"/>
                        <a:ext cx="294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81252444"/>
              </p:ext>
            </p:extLst>
          </p:nvPr>
        </p:nvGraphicFramePr>
        <p:xfrm>
          <a:off x="558800" y="4102100"/>
          <a:ext cx="2171700" cy="596900"/>
        </p:xfrm>
        <a:graphic>
          <a:graphicData uri="http://schemas.openxmlformats.org/presentationml/2006/ole">
            <mc:AlternateContent xmlns:mc="http://schemas.openxmlformats.org/markup-compatibility/2006">
              <mc:Choice xmlns:v="urn:schemas-microsoft-com:vml" Requires="v">
                <p:oleObj spid="_x0000_s7936" name="Equation" r:id="rId17" imgW="2157480" imgH="585000" progId="Equation.DSMT4">
                  <p:embed/>
                </p:oleObj>
              </mc:Choice>
              <mc:Fallback>
                <p:oleObj name="Equation" r:id="rId17" imgW="2157480" imgH="585000" progId="Equation.DSMT4">
                  <p:embed/>
                  <p:pic>
                    <p:nvPicPr>
                      <p:cNvPr id="0" name="Picture 7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8800" y="4102100"/>
                        <a:ext cx="21717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8089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Object 5"/>
          <p:cNvGraphicFramePr>
            <a:graphicFrameLocks noChangeAspect="1"/>
          </p:cNvGraphicFramePr>
          <p:nvPr>
            <p:extLst>
              <p:ext uri="{D42A27DB-BD31-4B8C-83A1-F6EECF244321}">
                <p14:modId xmlns:p14="http://schemas.microsoft.com/office/powerpoint/2010/main" val="472218540"/>
              </p:ext>
            </p:extLst>
          </p:nvPr>
        </p:nvGraphicFramePr>
        <p:xfrm>
          <a:off x="533400" y="2933700"/>
          <a:ext cx="5473700" cy="647700"/>
        </p:xfrm>
        <a:graphic>
          <a:graphicData uri="http://schemas.openxmlformats.org/presentationml/2006/ole">
            <mc:AlternateContent xmlns:mc="http://schemas.openxmlformats.org/markup-compatibility/2006">
              <mc:Choice xmlns:v="urn:schemas-microsoft-com:vml" Requires="v">
                <p:oleObj spid="_x0000_s9546" name="Equation" r:id="rId3" imgW="5457960" imgH="639720" progId="Equation.DSMT4">
                  <p:embed/>
                </p:oleObj>
              </mc:Choice>
              <mc:Fallback>
                <p:oleObj name="Equation" r:id="rId3" imgW="5457960" imgH="639720" progId="Equation.DSMT4">
                  <p:embed/>
                  <p:pic>
                    <p:nvPicPr>
                      <p:cNvPr id="0" name="Picture 3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933700"/>
                        <a:ext cx="54737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by first factoring out the GCF in the form of a common monomial factor.   </a:t>
            </a:r>
            <a:endParaRPr lang="en-US" dirty="0">
              <a:solidFill>
                <a:schemeClr val="tx1"/>
              </a:solidFill>
            </a:endParaRPr>
          </a:p>
          <a:p>
            <a:pPr marL="0" indent="0">
              <a:spcBef>
                <a:spcPts val="1200"/>
              </a:spcBef>
              <a:buFont typeface="Courier New" pitchFamily="49" charset="0"/>
              <a:buNone/>
            </a:pPr>
            <a:r>
              <a:rPr lang="en-US" b="1" i="0" dirty="0">
                <a:solidFill>
                  <a:schemeClr val="tx1"/>
                </a:solidFill>
              </a:rPr>
              <a:t>Solution</a:t>
            </a:r>
          </a:p>
        </p:txBody>
      </p:sp>
      <p:graphicFrame>
        <p:nvGraphicFramePr>
          <p:cNvPr id="6" name="Object 4"/>
          <p:cNvGraphicFramePr>
            <a:graphicFrameLocks noChangeAspect="1"/>
          </p:cNvGraphicFramePr>
          <p:nvPr>
            <p:extLst>
              <p:ext uri="{D42A27DB-BD31-4B8C-83A1-F6EECF244321}">
                <p14:modId xmlns:p14="http://schemas.microsoft.com/office/powerpoint/2010/main" val="1102032942"/>
              </p:ext>
            </p:extLst>
          </p:nvPr>
        </p:nvGraphicFramePr>
        <p:xfrm>
          <a:off x="3213100" y="1333500"/>
          <a:ext cx="2171700" cy="381000"/>
        </p:xfrm>
        <a:graphic>
          <a:graphicData uri="http://schemas.openxmlformats.org/presentationml/2006/ole">
            <mc:AlternateContent xmlns:mc="http://schemas.openxmlformats.org/markup-compatibility/2006">
              <mc:Choice xmlns:v="urn:schemas-microsoft-com:vml" Requires="v">
                <p:oleObj spid="_x0000_s9547" name="Equation" r:id="rId5" imgW="2171700" imgH="381000" progId="Equation.DSMT4">
                  <p:embed/>
                </p:oleObj>
              </mc:Choice>
              <mc:Fallback>
                <p:oleObj name="Equation" r:id="rId5" imgW="2171700" imgH="381000" progId="Equation.DSMT4">
                  <p:embed/>
                  <p:pic>
                    <p:nvPicPr>
                      <p:cNvPr id="0" name="Picture 3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13100" y="1333500"/>
                        <a:ext cx="21717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582961260"/>
              </p:ext>
            </p:extLst>
          </p:nvPr>
        </p:nvGraphicFramePr>
        <p:xfrm>
          <a:off x="2692400" y="3657600"/>
          <a:ext cx="3467100" cy="596900"/>
        </p:xfrm>
        <a:graphic>
          <a:graphicData uri="http://schemas.openxmlformats.org/presentationml/2006/ole">
            <mc:AlternateContent xmlns:mc="http://schemas.openxmlformats.org/markup-compatibility/2006">
              <mc:Choice xmlns:v="urn:schemas-microsoft-com:vml" Requires="v">
                <p:oleObj spid="_x0000_s9548" name="Equation" r:id="rId7" imgW="3456000" imgH="585000" progId="Equation.DSMT4">
                  <p:embed/>
                </p:oleObj>
              </mc:Choice>
              <mc:Fallback>
                <p:oleObj name="Equation" r:id="rId7" imgW="3456000" imgH="585000" progId="Equation.DSMT4">
                  <p:embed/>
                  <p:pic>
                    <p:nvPicPr>
                      <p:cNvPr id="0" name="Picture 3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2400" y="3657600"/>
                        <a:ext cx="34671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4013200" y="29337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5</a:t>
            </a:r>
          </a:p>
        </p:txBody>
      </p:sp>
      <p:sp>
        <p:nvSpPr>
          <p:cNvPr id="9" name="Text Box 7"/>
          <p:cNvSpPr txBox="1">
            <a:spLocks noChangeArrowheads="1"/>
          </p:cNvSpPr>
          <p:nvPr/>
        </p:nvSpPr>
        <p:spPr bwMode="auto">
          <a:xfrm>
            <a:off x="5219700" y="2935288"/>
            <a:ext cx="685800" cy="519112"/>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36</a:t>
            </a:r>
          </a:p>
        </p:txBody>
      </p:sp>
      <p:sp>
        <p:nvSpPr>
          <p:cNvPr id="10" name="Text Box 8"/>
          <p:cNvSpPr txBox="1">
            <a:spLocks noChangeArrowheads="1"/>
          </p:cNvSpPr>
          <p:nvPr/>
        </p:nvSpPr>
        <p:spPr bwMode="auto">
          <a:xfrm>
            <a:off x="3937000" y="36449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9</a:t>
            </a:r>
          </a:p>
        </p:txBody>
      </p:sp>
      <p:sp>
        <p:nvSpPr>
          <p:cNvPr id="11" name="Text Box 9"/>
          <p:cNvSpPr txBox="1">
            <a:spLocks noChangeArrowheads="1"/>
          </p:cNvSpPr>
          <p:nvPr/>
        </p:nvSpPr>
        <p:spPr bwMode="auto">
          <a:xfrm>
            <a:off x="5448300" y="36322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4</a:t>
            </a:r>
          </a:p>
        </p:txBody>
      </p:sp>
    </p:spTree>
    <p:extLst>
      <p:ext uri="{BB962C8B-B14F-4D97-AF65-F5344CB8AC3E}">
        <p14:creationId xmlns:p14="http://schemas.microsoft.com/office/powerpoint/2010/main" val="330493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Identifying Polynomials that are Not Factorable </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4401205"/>
          </a:xfrm>
          <a:prstGeom prst="rect">
            <a:avLst/>
          </a:prstGeom>
          <a:noFill/>
          <a:ln w="28575">
            <a:solidFill>
              <a:srgbClr val="FF0000"/>
            </a:solidFill>
          </a:ln>
        </p:spPr>
        <p:txBody>
          <a:bodyPr>
            <a:spAutoFit/>
          </a:bodyPr>
          <a:lstStyle/>
          <a:p>
            <a:r>
              <a:rPr lang="en-US"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what combinations are tried, </a:t>
            </a:r>
            <a:r>
              <a:rPr lang="en-US" i="1" dirty="0">
                <a:solidFill>
                  <a:srgbClr val="000000"/>
                </a:solidFill>
              </a:rPr>
              <a:t>x</a:t>
            </a:r>
            <a:r>
              <a:rPr lang="en-US" baseline="30000" dirty="0">
                <a:solidFill>
                  <a:srgbClr val="000000"/>
                </a:solidFill>
              </a:rPr>
              <a:t>2</a:t>
            </a:r>
            <a:r>
              <a:rPr lang="en-US" dirty="0">
                <a:solidFill>
                  <a:srgbClr val="000000"/>
                </a:solidFill>
              </a:rPr>
              <a:t> </a:t>
            </a:r>
            <a:r>
              <a:rPr lang="en-US" dirty="0">
                <a:solidFill>
                  <a:srgbClr val="000000"/>
                </a:solidFill>
                <a:latin typeface="Symbol" charset="2"/>
                <a:cs typeface="Symbol" charset="2"/>
              </a:rPr>
              <a:t>+</a:t>
            </a:r>
            <a:r>
              <a:rPr lang="en-US" dirty="0">
                <a:solidFill>
                  <a:srgbClr val="000000"/>
                </a:solidFill>
              </a:rPr>
              <a:t> 3</a:t>
            </a:r>
            <a:r>
              <a:rPr lang="en-US" i="1" dirty="0">
                <a:solidFill>
                  <a:srgbClr val="000000"/>
                </a:solidFill>
              </a:rPr>
              <a:t>x </a:t>
            </a:r>
            <a:r>
              <a:rPr lang="en-US" dirty="0">
                <a:solidFill>
                  <a:srgbClr val="000000"/>
                </a:solidFill>
                <a:latin typeface="Symbol" charset="2"/>
                <a:cs typeface="Symbol" charset="2"/>
              </a:rPr>
              <a:t>+</a:t>
            </a:r>
            <a:r>
              <a:rPr lang="en-US" dirty="0">
                <a:solidFill>
                  <a:srgbClr val="000000"/>
                </a:solidFill>
              </a:rPr>
              <a:t> 4 does not have two binomial factors with integer coefficients. (There are no factors of </a:t>
            </a:r>
            <a:r>
              <a:rPr lang="en-US" dirty="0">
                <a:solidFill>
                  <a:srgbClr val="000000"/>
                </a:solidFill>
                <a:latin typeface="Symbol" charset="2"/>
                <a:cs typeface="Symbol" charset="2"/>
              </a:rPr>
              <a:t>+</a:t>
            </a:r>
            <a:r>
              <a:rPr lang="en-US" dirty="0">
                <a:solidFill>
                  <a:srgbClr val="000000"/>
                </a:solidFill>
              </a:rPr>
              <a:t>4 that will add to </a:t>
            </a:r>
            <a:r>
              <a:rPr lang="en-US" dirty="0">
                <a:solidFill>
                  <a:srgbClr val="000000"/>
                </a:solidFill>
                <a:latin typeface="Symbol" charset="2"/>
                <a:cs typeface="Symbol" charset="2"/>
              </a:rPr>
              <a:t>+</a:t>
            </a:r>
            <a:r>
              <a:rPr lang="en-US" dirty="0">
                <a:solidFill>
                  <a:srgbClr val="000000"/>
                </a:solidFill>
              </a:rPr>
              <a:t>3.) We say that the polynomial is </a:t>
            </a:r>
            <a:r>
              <a:rPr lang="en-US" b="1" dirty="0">
                <a:solidFill>
                  <a:srgbClr val="C00000"/>
                </a:solidFill>
              </a:rPr>
              <a:t>not factorable</a:t>
            </a:r>
            <a:r>
              <a:rPr lang="en-US" dirty="0">
                <a:solidFill>
                  <a:srgbClr val="C00000"/>
                </a:solidFill>
              </a:rPr>
              <a:t>. </a:t>
            </a:r>
            <a:r>
              <a:rPr lang="en-US" b="1" dirty="0">
                <a:solidFill>
                  <a:srgbClr val="C00000"/>
                </a:solidFill>
              </a:rPr>
              <a:t>A polynomial is not factorable if it cannot be factored as a product of polynomials with integer coefficients.</a:t>
            </a:r>
            <a:r>
              <a:rPr lang="en-US" b="1" dirty="0">
                <a:solidFill>
                  <a:srgbClr val="000000"/>
                </a:solidFill>
              </a:rPr>
              <a:t> </a:t>
            </a:r>
            <a:r>
              <a:rPr lang="en-US" b="1" dirty="0"/>
              <a:t>  </a:t>
            </a:r>
            <a:endParaRPr lang="en-US" dirty="0">
              <a:solidFill>
                <a:srgbClr val="000000"/>
              </a:solidFill>
            </a:endParaRPr>
          </a:p>
        </p:txBody>
      </p:sp>
    </p:spTree>
    <p:extLst>
      <p:ext uri="{BB962C8B-B14F-4D97-AF65-F5344CB8AC3E}">
        <p14:creationId xmlns:p14="http://schemas.microsoft.com/office/powerpoint/2010/main" val="422277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a:lstStyle/>
          <a:p>
            <a:pPr eaLnBrk="1" hangingPunct="1"/>
            <a:r>
              <a:rPr lang="en-US" sz="3200">
                <a:solidFill>
                  <a:schemeClr val="accent1"/>
                </a:solidFill>
              </a:rPr>
              <a:t>Objectives</a:t>
            </a:r>
          </a:p>
        </p:txBody>
      </p:sp>
      <p:sp>
        <p:nvSpPr>
          <p:cNvPr id="5" name="Content Placeholder 2"/>
          <p:cNvSpPr>
            <a:spLocks noGrp="1"/>
          </p:cNvSpPr>
          <p:nvPr>
            <p:ph idx="1"/>
          </p:nvPr>
        </p:nvSpPr>
        <p:spPr>
          <a:xfrm>
            <a:off x="457200" y="1280160"/>
            <a:ext cx="8229600" cy="2419124"/>
          </a:xfrm>
        </p:spPr>
        <p:txBody>
          <a:bodyPr>
            <a:spAutoFit/>
          </a:bodyPr>
          <a:lstStyle/>
          <a:p>
            <a:pPr marL="457200" indent="-457200">
              <a:buFont typeface="Courier New" pitchFamily="49" charset="0"/>
              <a:buChar char="o"/>
            </a:pPr>
            <a:r>
              <a:rPr lang="en-US" i="0" dirty="0">
                <a:solidFill>
                  <a:schemeClr val="tx1"/>
                </a:solidFill>
              </a:rPr>
              <a:t>Factor trinomials with leading coefficient 1 (of the form </a:t>
            </a:r>
            <a:r>
              <a:rPr lang="en-US" i="1" dirty="0">
                <a:solidFill>
                  <a:schemeClr val="tx1"/>
                </a:solidFill>
              </a:rPr>
              <a:t>x</a:t>
            </a:r>
            <a:r>
              <a:rPr lang="en-US" i="0" baseline="30000" dirty="0">
                <a:solidFill>
                  <a:schemeClr val="tx1"/>
                </a:solidFill>
              </a:rPr>
              <a:t>2</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a:t>
            </a:r>
            <a:r>
              <a:rPr lang="en-US" i="1" dirty="0" err="1">
                <a:solidFill>
                  <a:schemeClr val="tx1"/>
                </a:solidFill>
              </a:rPr>
              <a:t>bx</a:t>
            </a:r>
            <a:r>
              <a:rPr lang="en-US" i="0" dirty="0">
                <a:solidFill>
                  <a:schemeClr val="tx1"/>
                </a:solidFill>
              </a:rPr>
              <a:t> </a:t>
            </a:r>
            <a:r>
              <a:rPr lang="en-US" dirty="0">
                <a:solidFill>
                  <a:schemeClr val="tx1"/>
                </a:solidFill>
                <a:latin typeface="Symbol" charset="2"/>
                <a:cs typeface="Symbol" charset="2"/>
              </a:rPr>
              <a:t>+</a:t>
            </a:r>
            <a:r>
              <a:rPr lang="en-US" i="0" dirty="0">
                <a:solidFill>
                  <a:schemeClr val="tx1"/>
                </a:solidFill>
              </a:rPr>
              <a:t> </a:t>
            </a:r>
            <a:r>
              <a:rPr lang="en-US" i="1" dirty="0">
                <a:solidFill>
                  <a:schemeClr val="tx1"/>
                </a:solidFill>
              </a:rPr>
              <a:t>c</a:t>
            </a:r>
            <a:r>
              <a:rPr lang="en-US" i="0" dirty="0">
                <a:solidFill>
                  <a:schemeClr val="tx1"/>
                </a:solidFill>
              </a:rPr>
              <a:t>).</a:t>
            </a:r>
          </a:p>
          <a:p>
            <a:pPr marL="457200" indent="-457200">
              <a:buFont typeface="Courier New"/>
              <a:buChar char="o"/>
            </a:pPr>
            <a:r>
              <a:rPr lang="en-US" dirty="0"/>
              <a:t>Factor trinomials by first factoring out a common monomial factor. </a:t>
            </a:r>
          </a:p>
          <a:p>
            <a:pPr marL="457200" indent="-457200">
              <a:buFont typeface="Courier New" pitchFamily="49" charset="0"/>
              <a:buChar char="o"/>
            </a:pPr>
            <a:endParaRPr lang="en-US" i="0" dirty="0">
              <a:solidFill>
                <a:schemeClr val="tx1"/>
              </a:solidFill>
            </a:endParaRPr>
          </a:p>
        </p:txBody>
      </p:sp>
    </p:spTree>
    <p:extLst>
      <p:ext uri="{BB962C8B-B14F-4D97-AF65-F5344CB8AC3E}">
        <p14:creationId xmlns:p14="http://schemas.microsoft.com/office/powerpoint/2010/main" val="149537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Factoring Trinomials with Leading Coefficients of 1 </a:t>
            </a:r>
            <a:endParaRPr lang="en-US" sz="3200" dirty="0">
              <a:solidFill>
                <a:schemeClr val="accent1"/>
              </a:solidFill>
            </a:endParaRPr>
          </a:p>
        </p:txBody>
      </p:sp>
      <p:sp>
        <p:nvSpPr>
          <p:cNvPr id="5" name="Rectangle 3"/>
          <p:cNvSpPr>
            <a:spLocks noGrp="1"/>
          </p:cNvSpPr>
          <p:nvPr>
            <p:ph idx="1"/>
          </p:nvPr>
        </p:nvSpPr>
        <p:spPr>
          <a:xfrm>
            <a:off x="457200" y="1134444"/>
            <a:ext cx="8229600" cy="4815840"/>
          </a:xfrm>
          <a:prstGeom prst="rect">
            <a:avLst/>
          </a:prstGeom>
        </p:spPr>
        <p:txBody>
          <a:bodyPr>
            <a:normAutofit/>
          </a:bodyPr>
          <a:lstStyle/>
          <a:p>
            <a:pPr>
              <a:spcBef>
                <a:spcPct val="50000"/>
              </a:spcBef>
            </a:pPr>
            <a:r>
              <a:rPr lang="en-US" dirty="0"/>
              <a:t>Factor: </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b="1" i="0" dirty="0">
                <a:solidFill>
                  <a:srgbClr val="0000FF"/>
                </a:solidFill>
                <a:latin typeface="Symbol" charset="2"/>
                <a:cs typeface="Symbol" charset="2"/>
              </a:rPr>
              <a:t>+</a:t>
            </a:r>
            <a:r>
              <a:rPr lang="en-US" i="0" dirty="0">
                <a:solidFill>
                  <a:srgbClr val="0000FF"/>
                </a:solidFill>
              </a:rPr>
              <a:t> 8</a:t>
            </a:r>
            <a:r>
              <a:rPr lang="en-US" i="1" dirty="0">
                <a:solidFill>
                  <a:srgbClr val="0000FF"/>
                </a:solidFill>
              </a:rPr>
              <a:t>x</a:t>
            </a:r>
            <a:r>
              <a:rPr lang="en-US" i="0" dirty="0">
                <a:solidFill>
                  <a:srgbClr val="0000FF"/>
                </a:solidFill>
              </a:rPr>
              <a:t> </a:t>
            </a:r>
            <a:r>
              <a:rPr lang="en-US" b="1" dirty="0">
                <a:solidFill>
                  <a:srgbClr val="0000FF"/>
                </a:solidFill>
                <a:latin typeface="Symbol" charset="2"/>
                <a:cs typeface="Symbol" charset="2"/>
              </a:rPr>
              <a:t>+</a:t>
            </a:r>
            <a:r>
              <a:rPr lang="en-US" i="0" dirty="0">
                <a:solidFill>
                  <a:srgbClr val="0000FF"/>
                </a:solidFill>
              </a:rPr>
              <a:t> 12</a:t>
            </a:r>
          </a:p>
          <a:p>
            <a:pPr marL="0" indent="0">
              <a:spcBef>
                <a:spcPct val="50000"/>
              </a:spcBef>
              <a:buFont typeface="Courier New" pitchFamily="49" charset="0"/>
              <a:buNone/>
            </a:pPr>
            <a:r>
              <a:rPr lang="en-US" b="1" i="0" dirty="0">
                <a:solidFill>
                  <a:schemeClr val="tx1"/>
                </a:solidFill>
              </a:rPr>
              <a:t>Solution</a:t>
            </a:r>
          </a:p>
          <a:p>
            <a:pPr>
              <a:spcBef>
                <a:spcPct val="50000"/>
              </a:spcBef>
            </a:pPr>
            <a:r>
              <a:rPr lang="en-US" i="0" dirty="0">
                <a:solidFill>
                  <a:srgbClr val="000099"/>
                </a:solidFill>
              </a:rPr>
              <a:t>12</a:t>
            </a:r>
            <a:r>
              <a:rPr lang="en-US" i="0" dirty="0">
                <a:solidFill>
                  <a:schemeClr val="tx1"/>
                </a:solidFill>
              </a:rPr>
              <a:t> has three pairs of positive integer factors, as illustrated </a:t>
            </a:r>
            <a:r>
              <a:rPr lang="en-US" dirty="0"/>
              <a:t>below. </a:t>
            </a:r>
          </a:p>
          <a:p>
            <a:pPr>
              <a:spcBef>
                <a:spcPct val="50000"/>
              </a:spcBef>
            </a:pPr>
            <a:r>
              <a:rPr lang="en-US" i="0" dirty="0">
                <a:solidFill>
                  <a:schemeClr val="tx1"/>
                </a:solidFill>
              </a:rPr>
              <a:t>Of these 3 pairs, only </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6 </a:t>
            </a:r>
            <a:r>
              <a:rPr lang="en-US" i="0" dirty="0">
                <a:solidFill>
                  <a:schemeClr val="tx1"/>
                </a:solidFill>
              </a:rPr>
              <a:t>is equal to </a:t>
            </a:r>
            <a:r>
              <a:rPr lang="en-US" i="0" dirty="0">
                <a:solidFill>
                  <a:srgbClr val="9900FF"/>
                </a:solidFill>
              </a:rPr>
              <a:t>8</a:t>
            </a:r>
            <a:r>
              <a:rPr lang="en-US" i="0" dirty="0">
                <a:solidFill>
                  <a:schemeClr val="tx1"/>
                </a:solidFill>
              </a:rPr>
              <a:t>.</a:t>
            </a:r>
            <a:r>
              <a:rPr lang="en-US" dirty="0">
                <a:solidFill>
                  <a:schemeClr val="tx1"/>
                </a:solidFill>
              </a:rPr>
              <a:t> </a:t>
            </a:r>
          </a:p>
          <a:p>
            <a:pPr>
              <a:tabLst>
                <a:tab pos="635000" algn="l"/>
                <a:tab pos="1092200" algn="l"/>
              </a:tabLst>
            </a:pPr>
            <a:r>
              <a:rPr lang="en-US" b="1" u="sng" dirty="0">
                <a:solidFill>
                  <a:schemeClr val="tx1"/>
                </a:solidFill>
              </a:rPr>
              <a:t>Factors of 12</a:t>
            </a:r>
          </a:p>
          <a:p>
            <a:pPr>
              <a:tabLst>
                <a:tab pos="635000" algn="l"/>
                <a:tab pos="1092200" algn="l"/>
              </a:tabLst>
            </a:pPr>
            <a:r>
              <a:rPr lang="en-US" dirty="0">
                <a:solidFill>
                  <a:schemeClr val="tx1"/>
                </a:solidFill>
              </a:rPr>
              <a:t> </a:t>
            </a:r>
            <a:endParaRPr lang="en-US" dirty="0">
              <a:solidFill>
                <a:srgbClr val="000099"/>
              </a:solidFill>
            </a:endParaRPr>
          </a:p>
        </p:txBody>
      </p:sp>
      <p:sp>
        <p:nvSpPr>
          <p:cNvPr id="6" name="Line 5"/>
          <p:cNvSpPr>
            <a:spLocks noChangeShapeType="1"/>
          </p:cNvSpPr>
          <p:nvPr/>
        </p:nvSpPr>
        <p:spPr bwMode="auto">
          <a:xfrm>
            <a:off x="2724120" y="5219640"/>
            <a:ext cx="685800" cy="0"/>
          </a:xfrm>
          <a:prstGeom prst="line">
            <a:avLst/>
          </a:prstGeom>
          <a:noFill/>
          <a:ln w="38100">
            <a:solidFill>
              <a:srgbClr val="C00C08"/>
            </a:solidFill>
            <a:round/>
            <a:headEnd/>
            <a:tailEnd type="triangle" w="lg" len="lg"/>
          </a:ln>
          <a:effectLst/>
        </p:spPr>
        <p:txBody>
          <a:bodyPr/>
          <a:lstStyle/>
          <a:p>
            <a:endParaRPr lang="en-US"/>
          </a:p>
        </p:txBody>
      </p:sp>
      <p:sp>
        <p:nvSpPr>
          <p:cNvPr id="7" name="TextBox 6"/>
          <p:cNvSpPr txBox="1">
            <a:spLocks noChangeArrowheads="1"/>
          </p:cNvSpPr>
          <p:nvPr/>
        </p:nvSpPr>
        <p:spPr bwMode="auto">
          <a:xfrm>
            <a:off x="3655983" y="4997390"/>
            <a:ext cx="1088108" cy="400110"/>
          </a:xfrm>
          <a:prstGeom prst="rect">
            <a:avLst/>
          </a:prstGeom>
          <a:noFill/>
          <a:ln w="9525">
            <a:noFill/>
            <a:miter lim="800000"/>
            <a:headEnd/>
            <a:tailEnd/>
          </a:ln>
        </p:spPr>
        <p:txBody>
          <a:bodyPr wrap="none">
            <a:spAutoFit/>
          </a:bodyPr>
          <a:lstStyle/>
          <a:p>
            <a:r>
              <a:rPr lang="en-US" sz="2000" dirty="0">
                <a:solidFill>
                  <a:srgbClr val="008080"/>
                </a:solidFill>
              </a:rPr>
              <a:t>2 </a:t>
            </a:r>
            <a:r>
              <a:rPr lang="en-US" sz="2000" dirty="0">
                <a:solidFill>
                  <a:srgbClr val="008080"/>
                </a:solidFill>
                <a:latin typeface="Symbol" charset="2"/>
                <a:cs typeface="Symbol" charset="2"/>
              </a:rPr>
              <a:t>+</a:t>
            </a:r>
            <a:r>
              <a:rPr lang="en-US" sz="2000" dirty="0">
                <a:solidFill>
                  <a:srgbClr val="008080"/>
                </a:solidFill>
              </a:rPr>
              <a:t> 6 </a:t>
            </a:r>
            <a:r>
              <a:rPr lang="en-US" sz="2000" dirty="0">
                <a:solidFill>
                  <a:srgbClr val="008080"/>
                </a:solidFill>
                <a:latin typeface="Symbol" charset="2"/>
                <a:cs typeface="Symbol" charset="2"/>
              </a:rPr>
              <a:t>=</a:t>
            </a:r>
            <a:r>
              <a:rPr lang="en-US" sz="2000" dirty="0">
                <a:solidFill>
                  <a:srgbClr val="008080"/>
                </a:solidFill>
              </a:rPr>
              <a:t> 8 </a:t>
            </a:r>
          </a:p>
        </p:txBody>
      </p:sp>
      <p:graphicFrame>
        <p:nvGraphicFramePr>
          <p:cNvPr id="2" name="Object 1"/>
          <p:cNvGraphicFramePr>
            <a:graphicFrameLocks noChangeAspect="1"/>
          </p:cNvGraphicFramePr>
          <p:nvPr>
            <p:extLst>
              <p:ext uri="{D42A27DB-BD31-4B8C-83A1-F6EECF244321}">
                <p14:modId xmlns:p14="http://schemas.microsoft.com/office/powerpoint/2010/main" val="500704378"/>
              </p:ext>
            </p:extLst>
          </p:nvPr>
        </p:nvGraphicFramePr>
        <p:xfrm>
          <a:off x="647700" y="4572000"/>
          <a:ext cx="1714500" cy="368300"/>
        </p:xfrm>
        <a:graphic>
          <a:graphicData uri="http://schemas.openxmlformats.org/presentationml/2006/ole">
            <mc:AlternateContent xmlns:mc="http://schemas.openxmlformats.org/markup-compatibility/2006">
              <mc:Choice xmlns:v="urn:schemas-microsoft-com:vml" Requires="v">
                <p:oleObj spid="_x0000_s10594" name="Equation" r:id="rId3" imgW="1700280" imgH="356400" progId="Equation.DSMT4">
                  <p:embed/>
                </p:oleObj>
              </mc:Choice>
              <mc:Fallback>
                <p:oleObj name="Equation" r:id="rId3" imgW="1700280" imgH="356400" progId="Equation.DSMT4">
                  <p:embed/>
                  <p:pic>
                    <p:nvPicPr>
                      <p:cNvPr id="0" name="Picture 3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 y="4572000"/>
                        <a:ext cx="1714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735434006"/>
              </p:ext>
            </p:extLst>
          </p:nvPr>
        </p:nvGraphicFramePr>
        <p:xfrm>
          <a:off x="635000" y="5054600"/>
          <a:ext cx="1638300" cy="368300"/>
        </p:xfrm>
        <a:graphic>
          <a:graphicData uri="http://schemas.openxmlformats.org/presentationml/2006/ole">
            <mc:AlternateContent xmlns:mc="http://schemas.openxmlformats.org/markup-compatibility/2006">
              <mc:Choice xmlns:v="urn:schemas-microsoft-com:vml" Requires="v">
                <p:oleObj spid="_x0000_s10595" name="Equation" r:id="rId5" imgW="1627200" imgH="356400" progId="Equation.DSMT4">
                  <p:embed/>
                </p:oleObj>
              </mc:Choice>
              <mc:Fallback>
                <p:oleObj name="Equation" r:id="rId5" imgW="1627200" imgH="356400" progId="Equation.DSMT4">
                  <p:embed/>
                  <p:pic>
                    <p:nvPicPr>
                      <p:cNvPr id="0" name="Picture 3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5000" y="5054600"/>
                        <a:ext cx="1638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757738740"/>
              </p:ext>
            </p:extLst>
          </p:nvPr>
        </p:nvGraphicFramePr>
        <p:xfrm>
          <a:off x="635000" y="5549900"/>
          <a:ext cx="1663700" cy="368300"/>
        </p:xfrm>
        <a:graphic>
          <a:graphicData uri="http://schemas.openxmlformats.org/presentationml/2006/ole">
            <mc:AlternateContent xmlns:mc="http://schemas.openxmlformats.org/markup-compatibility/2006">
              <mc:Choice xmlns:v="urn:schemas-microsoft-com:vml" Requires="v">
                <p:oleObj spid="_x0000_s10596" name="Equation" r:id="rId7" imgW="1654560" imgH="356400" progId="Equation.DSMT4">
                  <p:embed/>
                </p:oleObj>
              </mc:Choice>
              <mc:Fallback>
                <p:oleObj name="Equation" r:id="rId7" imgW="1654560" imgH="356400" progId="Equation.DSMT4">
                  <p:embed/>
                  <p:pic>
                    <p:nvPicPr>
                      <p:cNvPr id="0" name="Picture 3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5000" y="5549900"/>
                        <a:ext cx="16637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a:spLocks noChangeArrowheads="1"/>
          </p:cNvSpPr>
          <p:nvPr/>
        </p:nvSpPr>
        <p:spPr bwMode="auto">
          <a:xfrm>
            <a:off x="3655983" y="4514790"/>
            <a:ext cx="1335071" cy="400110"/>
          </a:xfrm>
          <a:prstGeom prst="rect">
            <a:avLst/>
          </a:prstGeom>
          <a:noFill/>
          <a:ln w="9525">
            <a:noFill/>
            <a:miter lim="800000"/>
            <a:headEnd/>
            <a:tailEnd/>
          </a:ln>
        </p:spPr>
        <p:txBody>
          <a:bodyPr wrap="none">
            <a:spAutoFit/>
          </a:bodyPr>
          <a:lstStyle/>
          <a:p>
            <a:r>
              <a:rPr lang="en-US" sz="2000" dirty="0">
                <a:solidFill>
                  <a:srgbClr val="008080"/>
                </a:solidFill>
              </a:rPr>
              <a:t>1 </a:t>
            </a:r>
            <a:r>
              <a:rPr lang="en-US" sz="2000" dirty="0">
                <a:solidFill>
                  <a:srgbClr val="008080"/>
                </a:solidFill>
                <a:latin typeface="Symbol" charset="2"/>
                <a:cs typeface="Symbol" charset="2"/>
              </a:rPr>
              <a:t>+</a:t>
            </a:r>
            <a:r>
              <a:rPr lang="en-US" sz="2000" dirty="0">
                <a:solidFill>
                  <a:srgbClr val="008080"/>
                </a:solidFill>
              </a:rPr>
              <a:t> 12 </a:t>
            </a:r>
            <a:r>
              <a:rPr lang="en-US" sz="2000" dirty="0">
                <a:solidFill>
                  <a:srgbClr val="008080"/>
                </a:solidFill>
                <a:latin typeface="Symbol" charset="2"/>
                <a:cs typeface="Symbol" charset="2"/>
              </a:rPr>
              <a:t>=</a:t>
            </a:r>
            <a:r>
              <a:rPr lang="en-US" sz="2000" dirty="0">
                <a:solidFill>
                  <a:srgbClr val="008080"/>
                </a:solidFill>
              </a:rPr>
              <a:t> 13 </a:t>
            </a:r>
          </a:p>
        </p:txBody>
      </p:sp>
      <p:sp>
        <p:nvSpPr>
          <p:cNvPr id="13" name="TextBox 12"/>
          <p:cNvSpPr txBox="1">
            <a:spLocks noChangeArrowheads="1"/>
          </p:cNvSpPr>
          <p:nvPr/>
        </p:nvSpPr>
        <p:spPr bwMode="auto">
          <a:xfrm>
            <a:off x="3655983" y="5492690"/>
            <a:ext cx="1088108" cy="400110"/>
          </a:xfrm>
          <a:prstGeom prst="rect">
            <a:avLst/>
          </a:prstGeom>
          <a:noFill/>
          <a:ln w="9525">
            <a:noFill/>
            <a:miter lim="800000"/>
            <a:headEnd/>
            <a:tailEnd/>
          </a:ln>
        </p:spPr>
        <p:txBody>
          <a:bodyPr wrap="none">
            <a:spAutoFit/>
          </a:bodyPr>
          <a:lstStyle/>
          <a:p>
            <a:r>
              <a:rPr lang="en-US" sz="2000" dirty="0">
                <a:solidFill>
                  <a:srgbClr val="008080"/>
                </a:solidFill>
              </a:rPr>
              <a:t>3 </a:t>
            </a:r>
            <a:r>
              <a:rPr lang="en-US" sz="2000" dirty="0">
                <a:solidFill>
                  <a:srgbClr val="008080"/>
                </a:solidFill>
                <a:latin typeface="Symbol" charset="2"/>
                <a:cs typeface="Symbol" charset="2"/>
              </a:rPr>
              <a:t>+</a:t>
            </a:r>
            <a:r>
              <a:rPr lang="en-US" sz="2000" dirty="0">
                <a:solidFill>
                  <a:srgbClr val="008080"/>
                </a:solidFill>
              </a:rPr>
              <a:t> 4 </a:t>
            </a:r>
            <a:r>
              <a:rPr lang="en-US" sz="2000" dirty="0">
                <a:solidFill>
                  <a:srgbClr val="008080"/>
                </a:solidFill>
                <a:latin typeface="Symbol" charset="2"/>
                <a:cs typeface="Symbol" charset="2"/>
              </a:rPr>
              <a:t>=</a:t>
            </a:r>
            <a:r>
              <a:rPr lang="en-US" sz="2000" dirty="0">
                <a:solidFill>
                  <a:srgbClr val="008080"/>
                </a:solidFill>
              </a:rPr>
              <a:t> 7 </a:t>
            </a:r>
          </a:p>
        </p:txBody>
      </p:sp>
    </p:spTree>
    <p:extLst>
      <p:ext uri="{BB962C8B-B14F-4D97-AF65-F5344CB8AC3E}">
        <p14:creationId xmlns:p14="http://schemas.microsoft.com/office/powerpoint/2010/main" val="376632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a:spLocks noGrp="1"/>
          </p:cNvSpPr>
          <p:nvPr>
            <p:ph idx="1"/>
          </p:nvPr>
        </p:nvSpPr>
        <p:spPr>
          <a:xfrm>
            <a:off x="457200" y="1280160"/>
            <a:ext cx="8229600" cy="4572000"/>
          </a:xfrm>
          <a:prstGeom prst="rect">
            <a:avLst/>
          </a:prstGeom>
        </p:spPr>
        <p:txBody>
          <a:bodyPr/>
          <a:lstStyle/>
          <a:p>
            <a:pPr>
              <a:spcBef>
                <a:spcPct val="50000"/>
              </a:spcBef>
              <a:tabLst>
                <a:tab pos="635000" algn="l"/>
                <a:tab pos="1092200" algn="l"/>
              </a:tabLst>
            </a:pPr>
            <a:endParaRPr lang="en-US" b="1" dirty="0"/>
          </a:p>
          <a:p>
            <a:r>
              <a:rPr lang="en-US" b="1" dirty="0"/>
              <a:t>Note: </a:t>
            </a:r>
            <a:r>
              <a:rPr lang="en-US" dirty="0"/>
              <a:t>If the middle term had been</a:t>
            </a:r>
            <a:r>
              <a:rPr lang="en-US" dirty="0">
                <a:latin typeface="Symbol" charset="2"/>
              </a:rPr>
              <a:t> </a:t>
            </a:r>
            <a:r>
              <a:rPr lang="en-US" dirty="0">
                <a:latin typeface="Symbol" charset="2"/>
                <a:cs typeface="Symbol" charset="2"/>
              </a:rPr>
              <a:t>-</a:t>
            </a:r>
            <a:r>
              <a:rPr lang="en-US" dirty="0"/>
              <a:t>8</a:t>
            </a:r>
            <a:r>
              <a:rPr lang="en-US" i="1" dirty="0"/>
              <a:t>x</a:t>
            </a:r>
            <a:r>
              <a:rPr lang="en-US" dirty="0"/>
              <a:t>, then we would have wanted pairs of negative integer factors to find a sum of −8. In other words, we would have found</a:t>
            </a:r>
            <a:r>
              <a:rPr lang="cs-CZ" dirty="0"/>
              <a:t> </a:t>
            </a:r>
            <a:r>
              <a:rPr lang="cs-CZ" dirty="0" err="1"/>
              <a:t>that</a:t>
            </a:r>
            <a:r>
              <a:rPr lang="cs-CZ" dirty="0"/>
              <a:t> </a:t>
            </a:r>
            <a:r>
              <a:rPr lang="en-US" dirty="0"/>
              <a:t> </a:t>
            </a:r>
          </a:p>
          <a:p>
            <a:pPr marL="0" indent="0" algn="just">
              <a:spcBef>
                <a:spcPct val="50000"/>
              </a:spcBef>
              <a:buFont typeface="Courier New" pitchFamily="49" charset="0"/>
              <a:buNone/>
            </a:pPr>
            <a:endParaRPr lang="en-US" dirty="0">
              <a:solidFill>
                <a:schemeClr val="tx1"/>
              </a:solidFill>
            </a:endParaRPr>
          </a:p>
        </p:txBody>
      </p:sp>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1: </a:t>
            </a:r>
            <a:r>
              <a:rPr lang="en-US" dirty="0"/>
              <a:t>Factoring Trinomials with Leading Coefficients of 1 </a:t>
            </a:r>
            <a:r>
              <a:rPr lang="en-US" sz="3200" dirty="0">
                <a:solidFill>
                  <a:schemeClr val="accent1"/>
                </a:solidFill>
              </a:rPr>
              <a:t>(cont.)</a:t>
            </a:r>
          </a:p>
        </p:txBody>
      </p:sp>
      <p:graphicFrame>
        <p:nvGraphicFramePr>
          <p:cNvPr id="6" name="Object 4"/>
          <p:cNvGraphicFramePr>
            <a:graphicFrameLocks noChangeAspect="1"/>
          </p:cNvGraphicFramePr>
          <p:nvPr>
            <p:extLst>
              <p:ext uri="{D42A27DB-BD31-4B8C-83A1-F6EECF244321}">
                <p14:modId xmlns:p14="http://schemas.microsoft.com/office/powerpoint/2010/main" val="4232463009"/>
              </p:ext>
            </p:extLst>
          </p:nvPr>
        </p:nvGraphicFramePr>
        <p:xfrm>
          <a:off x="558800" y="1327150"/>
          <a:ext cx="2400300" cy="469900"/>
        </p:xfrm>
        <a:graphic>
          <a:graphicData uri="http://schemas.openxmlformats.org/presentationml/2006/ole">
            <mc:AlternateContent xmlns:mc="http://schemas.openxmlformats.org/markup-compatibility/2006">
              <mc:Choice xmlns:v="urn:schemas-microsoft-com:vml" Requires="v">
                <p:oleObj spid="_x0000_s1516" name="Equation" r:id="rId3" imgW="2386080" imgH="456840" progId="Equation.DSMT4">
                  <p:embed/>
                </p:oleObj>
              </mc:Choice>
              <mc:Fallback>
                <p:oleObj name="Equation" r:id="rId3" imgW="2386080" imgH="456840" progId="Equation.DSMT4">
                  <p:embed/>
                  <p:pic>
                    <p:nvPicPr>
                      <p:cNvPr id="0" name="Picture 4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1327150"/>
                        <a:ext cx="240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3"/>
          <p:cNvGraphicFramePr>
            <a:graphicFrameLocks noChangeAspect="1"/>
          </p:cNvGraphicFramePr>
          <p:nvPr>
            <p:extLst>
              <p:ext uri="{D42A27DB-BD31-4B8C-83A1-F6EECF244321}">
                <p14:modId xmlns:p14="http://schemas.microsoft.com/office/powerpoint/2010/main" val="3311934218"/>
              </p:ext>
            </p:extLst>
          </p:nvPr>
        </p:nvGraphicFramePr>
        <p:xfrm>
          <a:off x="3022600" y="1377950"/>
          <a:ext cx="2108200" cy="469900"/>
        </p:xfrm>
        <a:graphic>
          <a:graphicData uri="http://schemas.openxmlformats.org/presentationml/2006/ole">
            <mc:AlternateContent xmlns:mc="http://schemas.openxmlformats.org/markup-compatibility/2006">
              <mc:Choice xmlns:v="urn:schemas-microsoft-com:vml" Requires="v">
                <p:oleObj spid="_x0000_s1517" name="Equation" r:id="rId5" imgW="2108200" imgH="469900" progId="Equation.DSMT4">
                  <p:embed/>
                </p:oleObj>
              </mc:Choice>
              <mc:Fallback>
                <p:oleObj name="Equation" r:id="rId5" imgW="2108200" imgH="469900" progId="Equation.DSMT4">
                  <p:embed/>
                  <p:pic>
                    <p:nvPicPr>
                      <p:cNvPr id="0" name="Picture 4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137795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1"/>
          <p:cNvSpPr/>
          <p:nvPr/>
        </p:nvSpPr>
        <p:spPr>
          <a:xfrm>
            <a:off x="2286000" y="2674948"/>
            <a:ext cx="4572000" cy="369332"/>
          </a:xfrm>
          <a:prstGeom prst="rect">
            <a:avLst/>
          </a:prstGeom>
        </p:spPr>
        <p:txBody>
          <a:bodyPr>
            <a:spAutoFit/>
          </a:bodyPr>
          <a:lstStyle/>
          <a:p>
            <a:pPr>
              <a:spcBef>
                <a:spcPct val="50000"/>
              </a:spcBef>
              <a:tabLst>
                <a:tab pos="635000" algn="l"/>
                <a:tab pos="1092200" algn="l"/>
              </a:tabLst>
            </a:pPr>
            <a:endParaRPr lang="en-US" dirty="0"/>
          </a:p>
        </p:txBody>
      </p:sp>
      <p:graphicFrame>
        <p:nvGraphicFramePr>
          <p:cNvPr id="15" name="Object 4"/>
          <p:cNvGraphicFramePr>
            <a:graphicFrameLocks noChangeAspect="1"/>
          </p:cNvGraphicFramePr>
          <p:nvPr>
            <p:extLst>
              <p:ext uri="{D42A27DB-BD31-4B8C-83A1-F6EECF244321}">
                <p14:modId xmlns:p14="http://schemas.microsoft.com/office/powerpoint/2010/main" val="4283989676"/>
              </p:ext>
            </p:extLst>
          </p:nvPr>
        </p:nvGraphicFramePr>
        <p:xfrm>
          <a:off x="533400" y="3155950"/>
          <a:ext cx="1612900" cy="495300"/>
        </p:xfrm>
        <a:graphic>
          <a:graphicData uri="http://schemas.openxmlformats.org/presentationml/2006/ole">
            <mc:AlternateContent xmlns:mc="http://schemas.openxmlformats.org/markup-compatibility/2006">
              <mc:Choice xmlns:v="urn:schemas-microsoft-com:vml" Requires="v">
                <p:oleObj spid="_x0000_s1518" name="Equation" r:id="rId7" imgW="1599840" imgH="484560" progId="Equation.DSMT4">
                  <p:embed/>
                </p:oleObj>
              </mc:Choice>
              <mc:Fallback>
                <p:oleObj name="Equation" r:id="rId7" imgW="1599840" imgH="484560" progId="Equation.DSMT4">
                  <p:embed/>
                  <p:pic>
                    <p:nvPicPr>
                      <p:cNvPr id="0" name="Picture 4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155950"/>
                        <a:ext cx="1612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3"/>
          <p:cNvGraphicFramePr>
            <a:graphicFrameLocks noChangeAspect="1"/>
          </p:cNvGraphicFramePr>
          <p:nvPr>
            <p:extLst>
              <p:ext uri="{D42A27DB-BD31-4B8C-83A1-F6EECF244321}">
                <p14:modId xmlns:p14="http://schemas.microsoft.com/office/powerpoint/2010/main" val="3861431701"/>
              </p:ext>
            </p:extLst>
          </p:nvPr>
        </p:nvGraphicFramePr>
        <p:xfrm>
          <a:off x="2260600" y="3149600"/>
          <a:ext cx="2082800" cy="596900"/>
        </p:xfrm>
        <a:graphic>
          <a:graphicData uri="http://schemas.openxmlformats.org/presentationml/2006/ole">
            <mc:AlternateContent xmlns:mc="http://schemas.openxmlformats.org/markup-compatibility/2006">
              <mc:Choice xmlns:v="urn:schemas-microsoft-com:vml" Requires="v">
                <p:oleObj spid="_x0000_s1519" name="Equation" r:id="rId9" imgW="2075400" imgH="585000" progId="Equation.DSMT4">
                  <p:embed/>
                </p:oleObj>
              </mc:Choice>
              <mc:Fallback>
                <p:oleObj name="Equation" r:id="rId9" imgW="2075400" imgH="585000" progId="Equation.DSMT4">
                  <p:embed/>
                  <p:pic>
                    <p:nvPicPr>
                      <p:cNvPr id="0" name="Picture 4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0600" y="3149600"/>
                        <a:ext cx="2082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47245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Factoring Trinomials with Leading Coefficients of 1</a:t>
            </a:r>
            <a:r>
              <a:rPr lang="en-US" b="1" dirty="0"/>
              <a:t> </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algn="just">
              <a:spcBef>
                <a:spcPct val="50000"/>
              </a:spcBef>
            </a:pPr>
            <a:r>
              <a:rPr lang="en-US" dirty="0"/>
              <a:t>Factor: </a:t>
            </a:r>
            <a:r>
              <a:rPr lang="en-US" i="1" dirty="0">
                <a:solidFill>
                  <a:srgbClr val="0000FF"/>
                </a:solidFill>
              </a:rPr>
              <a:t>y</a:t>
            </a:r>
            <a:r>
              <a:rPr lang="en-US" i="0" baseline="30000" dirty="0">
                <a:solidFill>
                  <a:srgbClr val="0000FF"/>
                </a:solidFill>
              </a:rPr>
              <a:t>2</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8</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20</a:t>
            </a: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i="0" dirty="0">
                <a:solidFill>
                  <a:schemeClr val="tx1"/>
                </a:solidFill>
              </a:rPr>
              <a:t>We want a pair of integer factors of </a:t>
            </a:r>
            <a:r>
              <a:rPr lang="en-US" i="0" dirty="0">
                <a:solidFill>
                  <a:srgbClr val="000099"/>
                </a:solidFill>
                <a:latin typeface="Symbol" charset="2"/>
                <a:cs typeface="Symbol" charset="2"/>
              </a:rPr>
              <a:t>-</a:t>
            </a:r>
            <a:r>
              <a:rPr lang="en-US" i="0" dirty="0">
                <a:solidFill>
                  <a:srgbClr val="000099"/>
                </a:solidFill>
              </a:rPr>
              <a:t>20 </a:t>
            </a:r>
            <a:r>
              <a:rPr lang="en-US" i="0" dirty="0">
                <a:solidFill>
                  <a:schemeClr val="tx1"/>
                </a:solidFill>
              </a:rPr>
              <a:t>whose sum is </a:t>
            </a:r>
            <a:r>
              <a:rPr lang="en-US" dirty="0">
                <a:solidFill>
                  <a:srgbClr val="9900FF"/>
                </a:solidFill>
                <a:latin typeface="Symbol" charset="2"/>
              </a:rPr>
              <a:t> </a:t>
            </a:r>
            <a:r>
              <a:rPr lang="en-US" i="0" dirty="0">
                <a:solidFill>
                  <a:srgbClr val="9900FF"/>
                </a:solidFill>
                <a:latin typeface="Symbol" charset="2"/>
                <a:cs typeface="Symbol" charset="2"/>
              </a:rPr>
              <a:t>-</a:t>
            </a:r>
            <a:r>
              <a:rPr lang="en-US" i="0" dirty="0">
                <a:solidFill>
                  <a:srgbClr val="9900FF"/>
                </a:solidFill>
              </a:rPr>
              <a:t>8</a:t>
            </a:r>
            <a:r>
              <a:rPr lang="en-US" i="0" dirty="0">
                <a:solidFill>
                  <a:schemeClr val="tx1"/>
                </a:solidFill>
              </a:rPr>
              <a:t>. In this case, because the product is negative, one of the factors must be positive and the other negative.</a:t>
            </a:r>
            <a:r>
              <a:rPr lang="en-US" dirty="0">
                <a:solidFill>
                  <a:schemeClr val="tx1"/>
                </a:solidFill>
              </a:rPr>
              <a:t> </a:t>
            </a:r>
          </a:p>
        </p:txBody>
      </p:sp>
    </p:spTree>
    <p:extLst>
      <p:ext uri="{BB962C8B-B14F-4D97-AF65-F5344CB8AC3E}">
        <p14:creationId xmlns:p14="http://schemas.microsoft.com/office/powerpoint/2010/main" val="224000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tabLst>
                <a:tab pos="228600" algn="l"/>
                <a:tab pos="977900" algn="l"/>
                <a:tab pos="1435100" algn="l"/>
                <a:tab pos="1663700" algn="l"/>
              </a:tabLst>
            </a:pPr>
            <a:r>
              <a:rPr lang="en-US" b="1" i="0" u="sng" dirty="0">
                <a:solidFill>
                  <a:schemeClr val="tx1"/>
                </a:solidFill>
              </a:rPr>
              <a:t>Factors of </a:t>
            </a:r>
            <a:r>
              <a:rPr lang="en-US" b="1" i="0" u="sng" dirty="0">
                <a:solidFill>
                  <a:schemeClr val="tx1"/>
                </a:solidFill>
                <a:latin typeface="Symbol" pitchFamily="18" charset="2"/>
              </a:rPr>
              <a:t>-</a:t>
            </a:r>
            <a:r>
              <a:rPr lang="en-US" b="1" i="0" u="sng" dirty="0">
                <a:solidFill>
                  <a:schemeClr val="tx1"/>
                </a:solidFill>
              </a:rPr>
              <a:t>20</a:t>
            </a:r>
          </a:p>
        </p:txBody>
      </p:sp>
      <p:sp>
        <p:nvSpPr>
          <p:cNvPr id="6" name="Line 4"/>
          <p:cNvSpPr>
            <a:spLocks noChangeShapeType="1"/>
          </p:cNvSpPr>
          <p:nvPr/>
        </p:nvSpPr>
        <p:spPr bwMode="auto">
          <a:xfrm>
            <a:off x="2638425" y="3809940"/>
            <a:ext cx="914400" cy="0"/>
          </a:xfrm>
          <a:prstGeom prst="line">
            <a:avLst/>
          </a:prstGeom>
          <a:noFill/>
          <a:ln w="38100">
            <a:solidFill>
              <a:srgbClr val="C00C08"/>
            </a:solidFill>
            <a:round/>
            <a:headEnd/>
            <a:tailEnd type="triangle" w="lg" len="lg"/>
          </a:ln>
          <a:effectLst/>
        </p:spPr>
        <p:txBody>
          <a:bodyPr/>
          <a:lstStyle/>
          <a:p>
            <a:endParaRPr lang="en-US"/>
          </a:p>
        </p:txBody>
      </p:sp>
      <p:sp>
        <p:nvSpPr>
          <p:cNvPr id="7" name="TextBox 6"/>
          <p:cNvSpPr txBox="1">
            <a:spLocks noChangeArrowheads="1"/>
          </p:cNvSpPr>
          <p:nvPr/>
        </p:nvSpPr>
        <p:spPr bwMode="auto">
          <a:xfrm>
            <a:off x="3644900" y="3581400"/>
            <a:ext cx="1778051"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8</a:t>
            </a:r>
          </a:p>
        </p:txBody>
      </p:sp>
      <p:graphicFrame>
        <p:nvGraphicFramePr>
          <p:cNvPr id="8" name="Object 7"/>
          <p:cNvGraphicFramePr>
            <a:graphicFrameLocks noChangeAspect="1"/>
          </p:cNvGraphicFramePr>
          <p:nvPr>
            <p:extLst>
              <p:ext uri="{D42A27DB-BD31-4B8C-83A1-F6EECF244321}">
                <p14:modId xmlns:p14="http://schemas.microsoft.com/office/powerpoint/2010/main" val="3841425142"/>
              </p:ext>
            </p:extLst>
          </p:nvPr>
        </p:nvGraphicFramePr>
        <p:xfrm>
          <a:off x="774700" y="1981200"/>
          <a:ext cx="1587500" cy="368300"/>
        </p:xfrm>
        <a:graphic>
          <a:graphicData uri="http://schemas.openxmlformats.org/presentationml/2006/ole">
            <mc:AlternateContent xmlns:mc="http://schemas.openxmlformats.org/markup-compatibility/2006">
              <mc:Choice xmlns:v="urn:schemas-microsoft-com:vml" Requires="v">
                <p:oleObj spid="_x0000_s11879" name="Equation" r:id="rId3" imgW="1572480" imgH="356400" progId="Equation.DSMT4">
                  <p:embed/>
                </p:oleObj>
              </mc:Choice>
              <mc:Fallback>
                <p:oleObj name="Equation" r:id="rId3" imgW="1572480" imgH="356400" progId="Equation.DSMT4">
                  <p:embed/>
                  <p:pic>
                    <p:nvPicPr>
                      <p:cNvPr id="0" name="Picture 5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700" y="198120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393949719"/>
              </p:ext>
            </p:extLst>
          </p:nvPr>
        </p:nvGraphicFramePr>
        <p:xfrm>
          <a:off x="984250" y="2532380"/>
          <a:ext cx="1384300" cy="368300"/>
        </p:xfrm>
        <a:graphic>
          <a:graphicData uri="http://schemas.openxmlformats.org/presentationml/2006/ole">
            <mc:AlternateContent xmlns:mc="http://schemas.openxmlformats.org/markup-compatibility/2006">
              <mc:Choice xmlns:v="urn:schemas-microsoft-com:vml" Requires="v">
                <p:oleObj spid="_x0000_s11880" name="Equation" r:id="rId5" imgW="1371240" imgH="356400" progId="Equation.DSMT4">
                  <p:embed/>
                </p:oleObj>
              </mc:Choice>
              <mc:Fallback>
                <p:oleObj name="Equation" r:id="rId5" imgW="1371240" imgH="356400" progId="Equation.DSMT4">
                  <p:embed/>
                  <p:pic>
                    <p:nvPicPr>
                      <p:cNvPr id="0" name="Picture 57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4250" y="253238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460130033"/>
              </p:ext>
            </p:extLst>
          </p:nvPr>
        </p:nvGraphicFramePr>
        <p:xfrm>
          <a:off x="774700" y="3083560"/>
          <a:ext cx="1587500" cy="368300"/>
        </p:xfrm>
        <a:graphic>
          <a:graphicData uri="http://schemas.openxmlformats.org/presentationml/2006/ole">
            <mc:AlternateContent xmlns:mc="http://schemas.openxmlformats.org/markup-compatibility/2006">
              <mc:Choice xmlns:v="urn:schemas-microsoft-com:vml" Requires="v">
                <p:oleObj spid="_x0000_s11881" name="Equation" r:id="rId7" imgW="1572480" imgH="356400" progId="Equation.DSMT4">
                  <p:embed/>
                </p:oleObj>
              </mc:Choice>
              <mc:Fallback>
                <p:oleObj name="Equation" r:id="rId7" imgW="1572480" imgH="356400" progId="Equation.DSMT4">
                  <p:embed/>
                  <p:pic>
                    <p:nvPicPr>
                      <p:cNvPr id="0" name="Picture 58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4700" y="308356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226759226"/>
              </p:ext>
            </p:extLst>
          </p:nvPr>
        </p:nvGraphicFramePr>
        <p:xfrm>
          <a:off x="984250" y="3634740"/>
          <a:ext cx="1384300" cy="368300"/>
        </p:xfrm>
        <a:graphic>
          <a:graphicData uri="http://schemas.openxmlformats.org/presentationml/2006/ole">
            <mc:AlternateContent xmlns:mc="http://schemas.openxmlformats.org/markup-compatibility/2006">
              <mc:Choice xmlns:v="urn:schemas-microsoft-com:vml" Requires="v">
                <p:oleObj spid="_x0000_s11882" name="Equation" r:id="rId9" imgW="1371240" imgH="356400" progId="Equation.DSMT4">
                  <p:embed/>
                </p:oleObj>
              </mc:Choice>
              <mc:Fallback>
                <p:oleObj name="Equation" r:id="rId9" imgW="1371240" imgH="356400" progId="Equation.DSMT4">
                  <p:embed/>
                  <p:pic>
                    <p:nvPicPr>
                      <p:cNvPr id="0" name="Picture 58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4250" y="363474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819537445"/>
              </p:ext>
            </p:extLst>
          </p:nvPr>
        </p:nvGraphicFramePr>
        <p:xfrm>
          <a:off x="768350" y="4185920"/>
          <a:ext cx="1600200" cy="368300"/>
        </p:xfrm>
        <a:graphic>
          <a:graphicData uri="http://schemas.openxmlformats.org/presentationml/2006/ole">
            <mc:AlternateContent xmlns:mc="http://schemas.openxmlformats.org/markup-compatibility/2006">
              <mc:Choice xmlns:v="urn:schemas-microsoft-com:vml" Requires="v">
                <p:oleObj spid="_x0000_s11883" name="Equation" r:id="rId11" imgW="1590840" imgH="356400" progId="Equation.DSMT4">
                  <p:embed/>
                </p:oleObj>
              </mc:Choice>
              <mc:Fallback>
                <p:oleObj name="Equation" r:id="rId11" imgW="1590840" imgH="356400" progId="Equation.DSMT4">
                  <p:embed/>
                  <p:pic>
                    <p:nvPicPr>
                      <p:cNvPr id="0" name="Picture 58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68350" y="4185920"/>
                        <a:ext cx="16002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2215486887"/>
              </p:ext>
            </p:extLst>
          </p:nvPr>
        </p:nvGraphicFramePr>
        <p:xfrm>
          <a:off x="914400" y="4725988"/>
          <a:ext cx="1492250" cy="392112"/>
        </p:xfrm>
        <a:graphic>
          <a:graphicData uri="http://schemas.openxmlformats.org/presentationml/2006/ole">
            <mc:AlternateContent xmlns:mc="http://schemas.openxmlformats.org/markup-compatibility/2006">
              <mc:Choice xmlns:v="urn:schemas-microsoft-com:vml" Requires="v">
                <p:oleObj spid="_x0000_s11884" name="Equation" r:id="rId13" imgW="1473120" imgH="380880" progId="Equation.DSMT4">
                  <p:embed/>
                </p:oleObj>
              </mc:Choice>
              <mc:Fallback>
                <p:oleObj name="Equation" r:id="rId13" imgW="1473120" imgH="380880" progId="Equation.DSMT4">
                  <p:embed/>
                  <p:pic>
                    <p:nvPicPr>
                      <p:cNvPr id="0" name="Picture 583"/>
                      <p:cNvPicPr>
                        <a:picLocks noChangeAspect="1" noChangeArrowheads="1"/>
                      </p:cNvPicPr>
                      <p:nvPr/>
                    </p:nvPicPr>
                    <p:blipFill>
                      <a:blip r:embed="rId14"/>
                      <a:srcRect/>
                      <a:stretch>
                        <a:fillRect/>
                      </a:stretch>
                    </p:blipFill>
                    <p:spPr bwMode="auto">
                      <a:xfrm>
                        <a:off x="914400" y="4725988"/>
                        <a:ext cx="1492250" cy="392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TextBox 17"/>
          <p:cNvSpPr txBox="1">
            <a:spLocks noChangeArrowheads="1"/>
          </p:cNvSpPr>
          <p:nvPr/>
        </p:nvSpPr>
        <p:spPr bwMode="auto">
          <a:xfrm>
            <a:off x="3657600" y="1917700"/>
            <a:ext cx="154561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Symbol" charset="2"/>
                <a:cs typeface="Calibri"/>
                <a:sym typeface="Symbol" pitchFamily="18" charset="2"/>
              </a:rPr>
              <a:t>-</a:t>
            </a:r>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20 </a:t>
            </a:r>
            <a:r>
              <a:rPr lang="en-US" sz="2000" dirty="0">
                <a:solidFill>
                  <a:srgbClr val="008080"/>
                </a:solidFill>
                <a:latin typeface="Symbol" charset="2"/>
                <a:cs typeface="Symbol" charset="2"/>
              </a:rPr>
              <a:t>=</a:t>
            </a:r>
            <a:r>
              <a:rPr lang="en-US" sz="2000" dirty="0">
                <a:solidFill>
                  <a:srgbClr val="008080"/>
                </a:solidFill>
                <a:latin typeface="Calibri"/>
                <a:cs typeface="Calibri"/>
              </a:rPr>
              <a:t> 19</a:t>
            </a:r>
          </a:p>
        </p:txBody>
      </p:sp>
      <p:sp>
        <p:nvSpPr>
          <p:cNvPr id="20" name="TextBox 19"/>
          <p:cNvSpPr txBox="1">
            <a:spLocks noChangeArrowheads="1"/>
          </p:cNvSpPr>
          <p:nvPr/>
        </p:nvSpPr>
        <p:spPr bwMode="auto">
          <a:xfrm>
            <a:off x="3706011" y="2476500"/>
            <a:ext cx="185018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20)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19</a:t>
            </a:r>
          </a:p>
        </p:txBody>
      </p:sp>
      <p:sp>
        <p:nvSpPr>
          <p:cNvPr id="22" name="TextBox 21"/>
          <p:cNvSpPr txBox="1">
            <a:spLocks noChangeArrowheads="1"/>
          </p:cNvSpPr>
          <p:nvPr/>
        </p:nvSpPr>
        <p:spPr bwMode="auto">
          <a:xfrm>
            <a:off x="3718711" y="3022600"/>
            <a:ext cx="1358064"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10 </a:t>
            </a:r>
            <a:r>
              <a:rPr lang="en-US" sz="2000" dirty="0">
                <a:solidFill>
                  <a:srgbClr val="008080"/>
                </a:solidFill>
                <a:latin typeface="Symbol" charset="2"/>
                <a:cs typeface="Symbol" charset="2"/>
              </a:rPr>
              <a:t>=</a:t>
            </a:r>
            <a:r>
              <a:rPr lang="en-US" sz="2000" dirty="0">
                <a:solidFill>
                  <a:srgbClr val="008080"/>
                </a:solidFill>
                <a:latin typeface="Calibri"/>
                <a:cs typeface="Calibri"/>
              </a:rPr>
              <a:t> 8</a:t>
            </a:r>
          </a:p>
        </p:txBody>
      </p:sp>
      <p:sp>
        <p:nvSpPr>
          <p:cNvPr id="23" name="TextBox 22"/>
          <p:cNvSpPr txBox="1">
            <a:spLocks noChangeArrowheads="1"/>
          </p:cNvSpPr>
          <p:nvPr/>
        </p:nvSpPr>
        <p:spPr bwMode="auto">
          <a:xfrm>
            <a:off x="3718711" y="4121090"/>
            <a:ext cx="1228221"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5 </a:t>
            </a:r>
            <a:r>
              <a:rPr lang="en-US" sz="2000" dirty="0">
                <a:solidFill>
                  <a:srgbClr val="008080"/>
                </a:solidFill>
                <a:latin typeface="Symbol" charset="2"/>
                <a:cs typeface="Symbol" charset="2"/>
              </a:rPr>
              <a:t>=</a:t>
            </a:r>
            <a:r>
              <a:rPr lang="en-US" sz="2000" dirty="0">
                <a:solidFill>
                  <a:srgbClr val="008080"/>
                </a:solidFill>
                <a:latin typeface="Calibri"/>
                <a:cs typeface="Calibri"/>
              </a:rPr>
              <a:t> 1</a:t>
            </a:r>
          </a:p>
        </p:txBody>
      </p:sp>
      <p:sp>
        <p:nvSpPr>
          <p:cNvPr id="24" name="TextBox 23"/>
          <p:cNvSpPr txBox="1">
            <a:spLocks noChangeArrowheads="1"/>
          </p:cNvSpPr>
          <p:nvPr/>
        </p:nvSpPr>
        <p:spPr bwMode="auto">
          <a:xfrm>
            <a:off x="3706011" y="4667190"/>
            <a:ext cx="1526380"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5)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a:t>
            </a:r>
          </a:p>
        </p:txBody>
      </p:sp>
    </p:spTree>
    <p:extLst>
      <p:ext uri="{BB962C8B-B14F-4D97-AF65-F5344CB8AC3E}">
        <p14:creationId xmlns:p14="http://schemas.microsoft.com/office/powerpoint/2010/main" val="396165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8" grpId="0"/>
      <p:bldP spid="20" grpId="0"/>
      <p:bldP spid="22" grpId="0"/>
      <p:bldP spid="23"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We have listed all the pairs of integer factors of </a:t>
            </a:r>
            <a:r>
              <a:rPr lang="en-US" i="0" dirty="0">
                <a:solidFill>
                  <a:srgbClr val="000099"/>
                </a:solidFill>
                <a:latin typeface="Symbol" charset="2"/>
                <a:cs typeface="Symbol" charset="2"/>
              </a:rPr>
              <a:t>-</a:t>
            </a:r>
            <a:r>
              <a:rPr lang="en-US" i="0" dirty="0">
                <a:solidFill>
                  <a:srgbClr val="000099"/>
                </a:solidFill>
              </a:rPr>
              <a:t>20</a:t>
            </a:r>
            <a:r>
              <a:rPr lang="en-US" i="0" dirty="0">
                <a:solidFill>
                  <a:schemeClr val="tx1"/>
                </a:solidFill>
              </a:rPr>
              <a:t>.  You can see that </a:t>
            </a:r>
            <a:r>
              <a:rPr lang="en-US" i="0" dirty="0">
                <a:solidFill>
                  <a:srgbClr val="9900FF"/>
                </a:solidFill>
              </a:rPr>
              <a:t>2</a:t>
            </a:r>
            <a:r>
              <a:rPr lang="en-US" i="0" dirty="0">
                <a:solidFill>
                  <a:schemeClr val="tx1"/>
                </a:solidFill>
              </a:rPr>
              <a:t> and </a:t>
            </a:r>
            <a:r>
              <a:rPr lang="en-US" i="0" dirty="0">
                <a:solidFill>
                  <a:srgbClr val="9900FF"/>
                </a:solidFill>
                <a:latin typeface="Symbol" charset="2"/>
                <a:cs typeface="Symbol" charset="2"/>
              </a:rPr>
              <a:t>-</a:t>
            </a:r>
            <a:r>
              <a:rPr lang="en-US" i="0" dirty="0">
                <a:solidFill>
                  <a:srgbClr val="9900FF"/>
                </a:solidFill>
              </a:rPr>
              <a:t>10 </a:t>
            </a:r>
            <a:r>
              <a:rPr lang="en-US" i="0" dirty="0">
                <a:solidFill>
                  <a:schemeClr val="tx1"/>
                </a:solidFill>
              </a:rPr>
              <a:t>are the only two whose sum is </a:t>
            </a:r>
            <a:r>
              <a:rPr lang="en-US" i="0" dirty="0">
                <a:solidFill>
                  <a:srgbClr val="FF00FF"/>
                </a:solidFill>
              </a:rPr>
              <a:t>−8</a:t>
            </a:r>
            <a:r>
              <a:rPr lang="en-US" i="0" dirty="0">
                <a:solidFill>
                  <a:schemeClr val="tx1"/>
                </a:solidFill>
              </a:rPr>
              <a:t>. Thus listing all the pairs is not necessary.  This stage is called the </a:t>
            </a:r>
            <a:r>
              <a:rPr lang="en-US" b="1" i="0" dirty="0">
                <a:solidFill>
                  <a:schemeClr val="tx1"/>
                </a:solidFill>
              </a:rPr>
              <a:t>trial-and-error stage</a:t>
            </a:r>
            <a:r>
              <a:rPr lang="en-US" i="0" dirty="0">
                <a:solidFill>
                  <a:schemeClr val="tx1"/>
                </a:solidFill>
              </a:rPr>
              <a:t>. That is, you can </a:t>
            </a:r>
            <a:r>
              <a:rPr lang="en-US" b="1" i="0" dirty="0">
                <a:solidFill>
                  <a:schemeClr val="tx1"/>
                </a:solidFill>
              </a:rPr>
              <a:t>try </a:t>
            </a:r>
            <a:r>
              <a:rPr lang="en-US" i="0" dirty="0">
                <a:solidFill>
                  <a:schemeClr val="tx1"/>
                </a:solidFill>
              </a:rPr>
              <a:t>different pairs (mentally or by making a list) until you find the correct pair. If such a pair does not exist, the polynomial is </a:t>
            </a:r>
            <a:r>
              <a:rPr lang="en-US" b="1" i="0" dirty="0">
                <a:solidFill>
                  <a:srgbClr val="FF0000"/>
                </a:solidFill>
              </a:rPr>
              <a:t>not factorable</a:t>
            </a:r>
            <a:r>
              <a:rPr lang="en-US" i="0" dirty="0">
                <a:solidFill>
                  <a:schemeClr val="tx1"/>
                </a:solidFill>
              </a:rPr>
              <a:t>.</a:t>
            </a:r>
            <a:r>
              <a:rPr lang="en-US" dirty="0">
                <a:solidFill>
                  <a:schemeClr val="tx1"/>
                </a:solidFill>
              </a:rPr>
              <a:t> </a:t>
            </a:r>
          </a:p>
          <a:p>
            <a:endParaRPr lang="en-US" dirty="0">
              <a:solidFill>
                <a:schemeClr val="tx1"/>
              </a:solidFill>
            </a:endParaRPr>
          </a:p>
          <a:p>
            <a:r>
              <a:rPr lang="en-US" dirty="0">
                <a:solidFill>
                  <a:schemeClr val="tx1"/>
                </a:solidFill>
              </a:rPr>
              <a:t>In this case, we have</a:t>
            </a:r>
          </a:p>
          <a:p>
            <a:pPr marL="0" indent="0">
              <a:buFont typeface="Courier New" pitchFamily="49" charset="0"/>
              <a:buNone/>
            </a:pP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73051514"/>
              </p:ext>
            </p:extLst>
          </p:nvPr>
        </p:nvGraphicFramePr>
        <p:xfrm>
          <a:off x="3619500" y="4914900"/>
          <a:ext cx="4127500" cy="482600"/>
        </p:xfrm>
        <a:graphic>
          <a:graphicData uri="http://schemas.openxmlformats.org/presentationml/2006/ole">
            <mc:AlternateContent xmlns:mc="http://schemas.openxmlformats.org/markup-compatibility/2006">
              <mc:Choice xmlns:v="urn:schemas-microsoft-com:vml" Requires="v">
                <p:oleObj spid="_x0000_s12382" name="Equation" r:id="rId3" imgW="4127500" imgH="482600" progId="Equation.DSMT4">
                  <p:embed/>
                </p:oleObj>
              </mc:Choice>
              <mc:Fallback>
                <p:oleObj name="Equation" r:id="rId3" imgW="4127500" imgH="482600" progId="Equation.DSMT4">
                  <p:embed/>
                  <p:pic>
                    <p:nvPicPr>
                      <p:cNvPr id="0" name="Picture 8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9500" y="49149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9435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Note that, by the commutative property of multiplication, the order of the factors does not matter. That is, we can also write</a:t>
            </a:r>
          </a:p>
          <a:p>
            <a:pPr marL="0" indent="0">
              <a:buFont typeface="Courier New" pitchFamily="49" charset="0"/>
              <a:buNone/>
            </a:pPr>
            <a:endParaRPr lang="en-US" i="0" dirty="0">
              <a:solidFill>
                <a:schemeClr val="tx1"/>
              </a:solidFill>
            </a:endParaRPr>
          </a:p>
        </p:txBody>
      </p:sp>
      <p:graphicFrame>
        <p:nvGraphicFramePr>
          <p:cNvPr id="7" name="Object 5"/>
          <p:cNvGraphicFramePr>
            <a:graphicFrameLocks noChangeAspect="1"/>
          </p:cNvGraphicFramePr>
          <p:nvPr>
            <p:extLst>
              <p:ext uri="{D42A27DB-BD31-4B8C-83A1-F6EECF244321}">
                <p14:modId xmlns:p14="http://schemas.microsoft.com/office/powerpoint/2010/main" val="1143342101"/>
              </p:ext>
            </p:extLst>
          </p:nvPr>
        </p:nvGraphicFramePr>
        <p:xfrm>
          <a:off x="2489200" y="2717800"/>
          <a:ext cx="4127500" cy="482600"/>
        </p:xfrm>
        <a:graphic>
          <a:graphicData uri="http://schemas.openxmlformats.org/presentationml/2006/ole">
            <mc:AlternateContent xmlns:mc="http://schemas.openxmlformats.org/markup-compatibility/2006">
              <mc:Choice xmlns:v="urn:schemas-microsoft-com:vml" Requires="v">
                <p:oleObj spid="_x0000_s2233" name="Equation" r:id="rId3" imgW="4127500" imgH="482600" progId="Equation.DSMT4">
                  <p:embed/>
                </p:oleObj>
              </mc:Choice>
              <mc:Fallback>
                <p:oleObj name="Equation" r:id="rId3" imgW="4127500" imgH="482600" progId="Equation.DSMT4">
                  <p:embed/>
                  <p:pic>
                    <p:nvPicPr>
                      <p:cNvPr id="0" name="Picture 1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9200" y="27178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2287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Factoring Trinomials</a:t>
            </a:r>
          </a:p>
        </p:txBody>
      </p:sp>
      <p:sp>
        <p:nvSpPr>
          <p:cNvPr id="5" name="Rectangle 3"/>
          <p:cNvSpPr>
            <a:spLocks noGrp="1"/>
          </p:cNvSpPr>
          <p:nvPr>
            <p:ph idx="1"/>
          </p:nvPr>
        </p:nvSpPr>
        <p:spPr>
          <a:xfrm>
            <a:off x="457200" y="1280160"/>
            <a:ext cx="8229600" cy="4572000"/>
          </a:xfrm>
          <a:prstGeom prst="rect">
            <a:avLst/>
          </a:prstGeom>
        </p:spPr>
        <p:txBody>
          <a:bodyPr/>
          <a:lstStyle/>
          <a:p>
            <a:r>
              <a:rPr lang="en-US" dirty="0"/>
              <a:t>Factor: </a:t>
            </a:r>
            <a:endParaRPr lang="en-US" i="0" dirty="0">
              <a:solidFill>
                <a:schemeClr val="tx1"/>
              </a:solidFill>
            </a:endParaRPr>
          </a:p>
          <a:p>
            <a:pPr>
              <a:spcBef>
                <a:spcPts val="1200"/>
              </a:spcBef>
              <a:buFont typeface="Courier New" pitchFamily="49" charset="0"/>
              <a:buNone/>
            </a:pPr>
            <a:r>
              <a:rPr lang="en-US" b="1" i="0" dirty="0">
                <a:solidFill>
                  <a:schemeClr val="tx1"/>
                </a:solidFill>
              </a:rPr>
              <a:t>Solution</a:t>
            </a:r>
            <a:endParaRPr lang="en-US" b="1"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2995591360"/>
              </p:ext>
            </p:extLst>
          </p:nvPr>
        </p:nvGraphicFramePr>
        <p:xfrm>
          <a:off x="1674813" y="1286296"/>
          <a:ext cx="1792287" cy="469900"/>
        </p:xfrm>
        <a:graphic>
          <a:graphicData uri="http://schemas.openxmlformats.org/presentationml/2006/ole">
            <mc:AlternateContent xmlns:mc="http://schemas.openxmlformats.org/markup-compatibility/2006">
              <mc:Choice xmlns:v="urn:schemas-microsoft-com:vml" Requires="v">
                <p:oleObj spid="_x0000_s3348" name="Equation" r:id="rId3" imgW="1782720" imgH="456840" progId="Equation.DSMT4">
                  <p:embed/>
                </p:oleObj>
              </mc:Choice>
              <mc:Fallback>
                <p:oleObj name="Equation" r:id="rId3" imgW="1782720" imgH="456840" progId="Equation.DSMT4">
                  <p:embed/>
                  <p:pic>
                    <p:nvPicPr>
                      <p:cNvPr id="0" name="Picture 2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4813" y="1286296"/>
                        <a:ext cx="1792287"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581105881"/>
              </p:ext>
            </p:extLst>
          </p:nvPr>
        </p:nvGraphicFramePr>
        <p:xfrm>
          <a:off x="533400" y="2622550"/>
          <a:ext cx="5321300" cy="495300"/>
        </p:xfrm>
        <a:graphic>
          <a:graphicData uri="http://schemas.openxmlformats.org/presentationml/2006/ole">
            <mc:AlternateContent xmlns:mc="http://schemas.openxmlformats.org/markup-compatibility/2006">
              <mc:Choice xmlns:v="urn:schemas-microsoft-com:vml" Requires="v">
                <p:oleObj spid="_x0000_s3349" name="Equation" r:id="rId5" imgW="5321300" imgH="495300" progId="Equation.DSMT4">
                  <p:embed/>
                </p:oleObj>
              </mc:Choice>
              <mc:Fallback>
                <p:oleObj name="Equation" r:id="rId5" imgW="5321300" imgH="495300" progId="Equation.DSMT4">
                  <p:embed/>
                  <p:pic>
                    <p:nvPicPr>
                      <p:cNvPr id="0" name="Picture 2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622550"/>
                        <a:ext cx="5321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3524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8</a:t>
            </a:r>
          </a:p>
        </p:txBody>
      </p:sp>
      <p:sp>
        <p:nvSpPr>
          <p:cNvPr id="9" name="Text Box 7"/>
          <p:cNvSpPr txBox="1">
            <a:spLocks noChangeArrowheads="1"/>
          </p:cNvSpPr>
          <p:nvPr/>
        </p:nvSpPr>
        <p:spPr bwMode="auto">
          <a:xfrm>
            <a:off x="5048250" y="2590800"/>
            <a:ext cx="381000" cy="519113"/>
          </a:xfrm>
          <a:prstGeom prst="rect">
            <a:avLst/>
          </a:prstGeom>
          <a:noFill/>
          <a:ln w="9525">
            <a:noFill/>
            <a:miter lim="800000"/>
            <a:headEnd/>
            <a:tailEnd/>
          </a:ln>
          <a:effectLst/>
        </p:spPr>
        <p:txBody>
          <a:bodyPr>
            <a:spAutoFit/>
          </a:bodyPr>
          <a:lstStyle/>
          <a:p>
            <a:pPr>
              <a:spcBef>
                <a:spcPct val="50000"/>
              </a:spcBef>
            </a:pPr>
            <a:r>
              <a:rPr lang="en-US" sz="2800">
                <a:solidFill>
                  <a:srgbClr val="FF0008"/>
                </a:solidFill>
                <a:latin typeface="Calibri" pitchFamily="34" charset="0"/>
              </a:rPr>
              <a:t>2</a:t>
            </a:r>
          </a:p>
        </p:txBody>
      </p:sp>
    </p:spTree>
    <p:extLst>
      <p:ext uri="{BB962C8B-B14F-4D97-AF65-F5344CB8AC3E}">
        <p14:creationId xmlns:p14="http://schemas.microsoft.com/office/powerpoint/2010/main" val="960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7"/>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1512</TotalTime>
  <Words>839</Words>
  <Application>Microsoft Office PowerPoint</Application>
  <PresentationFormat>On-screen Show (4:3)</PresentationFormat>
  <Paragraphs>85</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Courier New</vt:lpstr>
      <vt:lpstr>Symbol</vt:lpstr>
      <vt:lpstr>Office Theme</vt:lpstr>
      <vt:lpstr>Equation</vt:lpstr>
      <vt:lpstr>Section 3.R.5</vt:lpstr>
      <vt:lpstr>Objectives</vt:lpstr>
      <vt:lpstr>Example 1: Factoring Trinomials with Leading Coefficients of 1 </vt:lpstr>
      <vt:lpstr>Example 1: Factoring Trinomials with Leading Coefficients of 1 (cont.)</vt:lpstr>
      <vt:lpstr>Example 2: Factoring Trinomials with Leading Coefficients of 1 </vt:lpstr>
      <vt:lpstr>Example 2: Factoring Trinomials with Leading Coefficients of 1 (cont.)</vt:lpstr>
      <vt:lpstr>Example 2: Factoring Trinomials with Leading Coefficients of 1 (cont.)</vt:lpstr>
      <vt:lpstr>Example 2: Factoring Trinomials with Leading Coefficients of 1 (cont.)</vt:lpstr>
      <vt:lpstr>Completion Example 3: Factoring Trinomials</vt:lpstr>
      <vt:lpstr>To Factor Trinomials of the Form x2 + bx + c</vt:lpstr>
      <vt:lpstr>To Factor Trinomials of the Form x2 + bx + c (cont.)</vt:lpstr>
      <vt:lpstr>Example 4: Finding a Common Monomial Factor</vt:lpstr>
      <vt:lpstr>Example 4: Finding a Common Monomial Factor (cont.)</vt:lpstr>
      <vt:lpstr>Example 4: Finding a Common Monomial Factor (cont.)</vt:lpstr>
      <vt:lpstr>Example 4: Finding a Common Monomial Factor (cont.)</vt:lpstr>
      <vt:lpstr>Completion Example 5: Finding a Common Monomial Factor</vt:lpstr>
      <vt:lpstr>Identifying Polynomials that are Not Factorable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236</cp:revision>
  <dcterms:created xsi:type="dcterms:W3CDTF">2013-04-26T14:43:13Z</dcterms:created>
  <dcterms:modified xsi:type="dcterms:W3CDTF">2020-05-12T14:41:44Z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D7F87E64-E7F8-47BC-A116-D21211C4DB76</vt:lpwstr>
  </property>
  <property fmtid="{D5CDD505-2E9C-101B-9397-08002B2CF9AE}" pid="3" name="ArticulatePath">
    <vt:lpwstr>DEV2e_13_2</vt:lpwstr>
  </property>
</Properties>
</file>