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F497D"/>
    <a:srgbClr val="FFFFCC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8644" autoAdjust="0"/>
    <p:restoredTop sz="94660"/>
  </p:normalViewPr>
  <p:slideViewPr>
    <p:cSldViewPr>
      <p:cViewPr varScale="1">
        <p:scale>
          <a:sx n="119" d="100"/>
          <a:sy n="119" d="100"/>
        </p:scale>
        <p:origin x="20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image" Target="../media/image66.wmf"/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12" Type="http://schemas.openxmlformats.org/officeDocument/2006/relationships/image" Target="../media/image65.wmf"/><Relationship Id="rId17" Type="http://schemas.openxmlformats.org/officeDocument/2006/relationships/image" Target="../media/image70.wmf"/><Relationship Id="rId2" Type="http://schemas.openxmlformats.org/officeDocument/2006/relationships/image" Target="../media/image55.wmf"/><Relationship Id="rId16" Type="http://schemas.openxmlformats.org/officeDocument/2006/relationships/image" Target="../media/image69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11" Type="http://schemas.openxmlformats.org/officeDocument/2006/relationships/image" Target="../media/image64.wmf"/><Relationship Id="rId5" Type="http://schemas.openxmlformats.org/officeDocument/2006/relationships/image" Target="../media/image58.wmf"/><Relationship Id="rId15" Type="http://schemas.openxmlformats.org/officeDocument/2006/relationships/image" Target="../media/image68.wmf"/><Relationship Id="rId10" Type="http://schemas.openxmlformats.org/officeDocument/2006/relationships/image" Target="../media/image63.wmf"/><Relationship Id="rId4" Type="http://schemas.openxmlformats.org/officeDocument/2006/relationships/image" Target="../media/image57.wmf"/><Relationship Id="rId9" Type="http://schemas.openxmlformats.org/officeDocument/2006/relationships/image" Target="../media/image62.wmf"/><Relationship Id="rId14" Type="http://schemas.openxmlformats.org/officeDocument/2006/relationships/image" Target="../media/image6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46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947B21-4B38-4B5D-9F7D-E6164CDBD149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1A433-CBEF-4EE8-98B0-97E149CD27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217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39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6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51.bin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3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2.wmf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8.bin"/><Relationship Id="rId18" Type="http://schemas.openxmlformats.org/officeDocument/2006/relationships/image" Target="../media/image61.wmf"/><Relationship Id="rId26" Type="http://schemas.openxmlformats.org/officeDocument/2006/relationships/image" Target="../media/image65.wmf"/><Relationship Id="rId3" Type="http://schemas.openxmlformats.org/officeDocument/2006/relationships/oleObject" Target="../embeddings/oleObject53.bin"/><Relationship Id="rId21" Type="http://schemas.openxmlformats.org/officeDocument/2006/relationships/oleObject" Target="../embeddings/oleObject62.bin"/><Relationship Id="rId34" Type="http://schemas.openxmlformats.org/officeDocument/2006/relationships/image" Target="../media/image69.wmf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60.bin"/><Relationship Id="rId25" Type="http://schemas.openxmlformats.org/officeDocument/2006/relationships/oleObject" Target="../embeddings/oleObject64.bin"/><Relationship Id="rId33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20" Type="http://schemas.openxmlformats.org/officeDocument/2006/relationships/image" Target="../media/image62.wmf"/><Relationship Id="rId29" Type="http://schemas.openxmlformats.org/officeDocument/2006/relationships/oleObject" Target="../embeddings/oleObject66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7.bin"/><Relationship Id="rId24" Type="http://schemas.openxmlformats.org/officeDocument/2006/relationships/image" Target="../media/image64.wmf"/><Relationship Id="rId32" Type="http://schemas.openxmlformats.org/officeDocument/2006/relationships/image" Target="../media/image68.wmf"/><Relationship Id="rId5" Type="http://schemas.openxmlformats.org/officeDocument/2006/relationships/oleObject" Target="../embeddings/oleObject54.bin"/><Relationship Id="rId15" Type="http://schemas.openxmlformats.org/officeDocument/2006/relationships/oleObject" Target="../embeddings/oleObject59.bin"/><Relationship Id="rId23" Type="http://schemas.openxmlformats.org/officeDocument/2006/relationships/oleObject" Target="../embeddings/oleObject63.bin"/><Relationship Id="rId28" Type="http://schemas.openxmlformats.org/officeDocument/2006/relationships/image" Target="../media/image66.wmf"/><Relationship Id="rId36" Type="http://schemas.openxmlformats.org/officeDocument/2006/relationships/image" Target="../media/image70.wmf"/><Relationship Id="rId10" Type="http://schemas.openxmlformats.org/officeDocument/2006/relationships/image" Target="../media/image57.wmf"/><Relationship Id="rId19" Type="http://schemas.openxmlformats.org/officeDocument/2006/relationships/oleObject" Target="../embeddings/oleObject61.bin"/><Relationship Id="rId31" Type="http://schemas.openxmlformats.org/officeDocument/2006/relationships/oleObject" Target="../embeddings/oleObject67.bin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59.wmf"/><Relationship Id="rId22" Type="http://schemas.openxmlformats.org/officeDocument/2006/relationships/image" Target="../media/image63.wmf"/><Relationship Id="rId27" Type="http://schemas.openxmlformats.org/officeDocument/2006/relationships/oleObject" Target="../embeddings/oleObject65.bin"/><Relationship Id="rId30" Type="http://schemas.openxmlformats.org/officeDocument/2006/relationships/image" Target="../media/image67.wmf"/><Relationship Id="rId35" Type="http://schemas.openxmlformats.org/officeDocument/2006/relationships/oleObject" Target="../embeddings/oleObject69.bin"/><Relationship Id="rId8" Type="http://schemas.openxmlformats.org/officeDocument/2006/relationships/image" Target="../media/image5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4.R.9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 with Complex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Division with Complex Numbers (cont.)</a:t>
            </a:r>
            <a:r>
              <a:rPr lang="en-US" sz="3200"/>
              <a:t> 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35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8196" name="Object 10"/>
          <p:cNvGraphicFramePr>
            <a:graphicFrameLocks noChangeAspect="1"/>
          </p:cNvGraphicFramePr>
          <p:nvPr/>
        </p:nvGraphicFramePr>
        <p:xfrm>
          <a:off x="527050" y="1136650"/>
          <a:ext cx="14097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0" name="Equation" r:id="rId3" imgW="1409400" imgH="977760" progId="Equation.DSMT4">
                  <p:embed/>
                </p:oleObj>
              </mc:Choice>
              <mc:Fallback>
                <p:oleObj name="Equation" r:id="rId3" imgW="1409400" imgH="9777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1136650"/>
                        <a:ext cx="14097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133600" y="2286000"/>
          <a:ext cx="939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1" name="Equation" r:id="rId5" imgW="939800" imgH="965200" progId="Equation.DSMT4">
                  <p:embed/>
                </p:oleObj>
              </mc:Choice>
              <mc:Fallback>
                <p:oleObj name="Equation" r:id="rId5" imgW="939800" imgH="965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0"/>
                        <a:ext cx="9398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200400" y="2133600"/>
          <a:ext cx="25654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2" name="Equation" r:id="rId7" imgW="2565400" imgH="1282700" progId="Equation.DSMT4">
                  <p:embed/>
                </p:oleObj>
              </mc:Choice>
              <mc:Fallback>
                <p:oleObj name="Equation" r:id="rId7" imgW="2565400" imgH="12827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133600"/>
                        <a:ext cx="25654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3200400" y="3581400"/>
          <a:ext cx="21082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Equation" r:id="rId9" imgW="2108200" imgH="1219200" progId="Equation.DSMT4">
                  <p:embed/>
                </p:oleObj>
              </mc:Choice>
              <mc:Fallback>
                <p:oleObj name="Equation" r:id="rId9" imgW="2108200" imgH="1219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581400"/>
                        <a:ext cx="21082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410200" y="3581400"/>
          <a:ext cx="156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" name="Equation" r:id="rId11" imgW="1562100" imgH="914400" progId="Equation.DSMT4">
                  <p:embed/>
                </p:oleObj>
              </mc:Choice>
              <mc:Fallback>
                <p:oleObj name="Equation" r:id="rId11" imgW="1562100" imgH="914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581400"/>
                        <a:ext cx="1562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3200400" y="4953000"/>
          <a:ext cx="156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Equation" r:id="rId13" imgW="1562100" imgH="914400" progId="Equation.DSMT4">
                  <p:embed/>
                </p:oleObj>
              </mc:Choice>
              <mc:Fallback>
                <p:oleObj name="Equation" r:id="rId13" imgW="1562100" imgH="914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953000"/>
                        <a:ext cx="1562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864100" y="4953000"/>
          <a:ext cx="168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Equation" r:id="rId15" imgW="1689100" imgH="914400" progId="Equation.DSMT4">
                  <p:embed/>
                </p:oleObj>
              </mc:Choice>
              <mc:Fallback>
                <p:oleObj name="Equation" r:id="rId15" imgW="1689100" imgH="914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4953000"/>
                        <a:ext cx="168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6629400" y="4953000"/>
          <a:ext cx="1498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Equation" r:id="rId17" imgW="1498600" imgH="914400" progId="Equation.DSMT4">
                  <p:embed/>
                </p:oleObj>
              </mc:Choice>
              <mc:Fallback>
                <p:oleObj name="Equation" r:id="rId17" imgW="1498600" imgH="9144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4953000"/>
                        <a:ext cx="1498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14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Division with Complex Numbers (cont.) </a:t>
            </a:r>
          </a:p>
        </p:txBody>
      </p:sp>
      <p:sp>
        <p:nvSpPr>
          <p:cNvPr id="15362" name="Rectangle 3"/>
          <p:cNvSpPr>
            <a:spLocks noGrp="1"/>
          </p:cNvSpPr>
          <p:nvPr>
            <p:ph idx="1"/>
          </p:nvPr>
        </p:nvSpPr>
        <p:spPr>
          <a:xfrm>
            <a:off x="457200" y="22199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9221" name="Object 10"/>
          <p:cNvGraphicFramePr>
            <a:graphicFrameLocks noChangeAspect="1"/>
          </p:cNvGraphicFramePr>
          <p:nvPr/>
        </p:nvGraphicFramePr>
        <p:xfrm>
          <a:off x="533400" y="11430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3" imgW="1168200" imgH="838080" progId="Equation.DSMT4">
                  <p:embed/>
                </p:oleObj>
              </mc:Choice>
              <mc:Fallback>
                <p:oleObj name="Equation" r:id="rId3" imgW="11682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143000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17"/>
          <p:cNvGraphicFramePr>
            <a:graphicFrameLocks noChangeAspect="1"/>
          </p:cNvGraphicFramePr>
          <p:nvPr/>
        </p:nvGraphicFramePr>
        <p:xfrm>
          <a:off x="4108450" y="3200400"/>
          <a:ext cx="3771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Equation" r:id="rId5" imgW="3771720" imgH="647640" progId="Equation.DSMT4">
                  <p:embed/>
                </p:oleObj>
              </mc:Choice>
              <mc:Fallback>
                <p:oleObj name="Equation" r:id="rId5" imgW="3771720" imgH="6476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450" y="3200400"/>
                        <a:ext cx="37719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003300" y="30480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Equation" r:id="rId7" imgW="672808" imgH="837836" progId="Equation.DSMT4">
                  <p:embed/>
                </p:oleObj>
              </mc:Choice>
              <mc:Fallback>
                <p:oleObj name="Equation" r:id="rId7" imgW="672808" imgH="837836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30480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828800" y="3022600"/>
          <a:ext cx="1778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Equation" r:id="rId9" imgW="1778000" imgH="990600" progId="Equation.DSMT4">
                  <p:embed/>
                </p:oleObj>
              </mc:Choice>
              <mc:Fallback>
                <p:oleObj name="Equation" r:id="rId9" imgW="1778000" imgH="9906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022600"/>
                        <a:ext cx="1778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1828800" y="4114800"/>
          <a:ext cx="1397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name="Equation" r:id="rId11" imgW="1397000" imgH="876300" progId="Equation.DSMT4">
                  <p:embed/>
                </p:oleObj>
              </mc:Choice>
              <mc:Fallback>
                <p:oleObj name="Equation" r:id="rId11" imgW="1397000" imgH="8763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114800"/>
                        <a:ext cx="1397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3352800" y="41910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Equation" r:id="rId13" imgW="1320800" imgH="838200" progId="Equation.DSMT4">
                  <p:embed/>
                </p:oleObj>
              </mc:Choice>
              <mc:Fallback>
                <p:oleObj name="Equation" r:id="rId13" imgW="1320800" imgH="8382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191000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1828800" y="5257800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Equation" r:id="rId15" imgW="1054100" imgH="292100" progId="Equation.DSMT4">
                  <p:embed/>
                </p:oleObj>
              </mc:Choice>
              <mc:Fallback>
                <p:oleObj name="Equation" r:id="rId15" imgW="1054100" imgH="292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5257800"/>
                        <a:ext cx="105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15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Division with Complex Numbers (cont.) </a:t>
            </a:r>
          </a:p>
        </p:txBody>
      </p:sp>
      <p:sp>
        <p:nvSpPr>
          <p:cNvPr id="16386" name="Rectangle 3"/>
          <p:cNvSpPr>
            <a:spLocks noGrp="1"/>
          </p:cNvSpPr>
          <p:nvPr>
            <p:ph idx="1"/>
          </p:nvPr>
        </p:nvSpPr>
        <p:spPr>
          <a:xfrm>
            <a:off x="457200" y="26009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4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4" name="Object 11"/>
          <p:cNvGraphicFramePr>
            <a:graphicFrameLocks noChangeAspect="1"/>
          </p:cNvGraphicFramePr>
          <p:nvPr/>
        </p:nvGraphicFramePr>
        <p:xfrm>
          <a:off x="530352" y="1320800"/>
          <a:ext cx="1638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3" imgW="1638000" imgH="965160" progId="Equation.DSMT4">
                  <p:embed/>
                </p:oleObj>
              </mc:Choice>
              <mc:Fallback>
                <p:oleObj name="Equation" r:id="rId3" imgW="1638000" imgH="965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20800"/>
                        <a:ext cx="16383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930400" y="2362200"/>
          <a:ext cx="11557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Equation" r:id="rId5" imgW="1155700" imgH="965200" progId="Equation.DSMT4">
                  <p:embed/>
                </p:oleObj>
              </mc:Choice>
              <mc:Fallback>
                <p:oleObj name="Equation" r:id="rId5" imgW="1155700" imgH="965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2362200"/>
                        <a:ext cx="11557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149600" y="2222500"/>
          <a:ext cx="29972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Equation" r:id="rId7" imgW="2997200" imgH="1282700" progId="Equation.DSMT4">
                  <p:embed/>
                </p:oleObj>
              </mc:Choice>
              <mc:Fallback>
                <p:oleObj name="Equation" r:id="rId7" imgW="2997200" imgH="12827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2222500"/>
                        <a:ext cx="29972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149600" y="3581400"/>
          <a:ext cx="370840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7" name="Equation" r:id="rId9" imgW="3708400" imgH="1409700" progId="Equation.DSMT4">
                  <p:embed/>
                </p:oleObj>
              </mc:Choice>
              <mc:Fallback>
                <p:oleObj name="Equation" r:id="rId9" imgW="3708400" imgH="14097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3581400"/>
                        <a:ext cx="3708400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3149600" y="5029200"/>
          <a:ext cx="2247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8" name="Equation" r:id="rId11" imgW="2247900" imgH="914400" progId="Equation.DSMT4">
                  <p:embed/>
                </p:oleObj>
              </mc:Choice>
              <mc:Fallback>
                <p:oleObj name="Equation" r:id="rId11" imgW="2247900" imgH="914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5029200"/>
                        <a:ext cx="2247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5384800" y="5029200"/>
          <a:ext cx="1778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9" name="Equation" r:id="rId13" imgW="1778000" imgH="914400" progId="Equation.DSMT4">
                  <p:embed/>
                </p:oleObj>
              </mc:Choice>
              <mc:Fallback>
                <p:oleObj name="Equation" r:id="rId13" imgW="1778000" imgH="914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800" y="5029200"/>
                        <a:ext cx="1778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7188200" y="5029200"/>
          <a:ext cx="187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0" name="Equation" r:id="rId15" imgW="1879600" imgH="914400" progId="Equation.DSMT4">
                  <p:embed/>
                </p:oleObj>
              </mc:Choice>
              <mc:Fallback>
                <p:oleObj name="Equation" r:id="rId15" imgW="1879600" imgH="914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8200" y="5029200"/>
                        <a:ext cx="1879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Example 3: Simplifying Powers of </a:t>
            </a:r>
            <a:r>
              <a:rPr lang="en-US" i="1" dirty="0" err="1"/>
              <a:t>i</a:t>
            </a:r>
            <a:r>
              <a:rPr lang="en-US" dirty="0"/>
              <a:t> </a:t>
            </a:r>
          </a:p>
        </p:txBody>
      </p:sp>
      <p:sp>
        <p:nvSpPr>
          <p:cNvPr id="17411" name="Rectangle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 each power of </a:t>
            </a:r>
            <a:r>
              <a:rPr lang="en-US" sz="2800" i="1" dirty="0" err="1">
                <a:solidFill>
                  <a:schemeClr val="tx1"/>
                </a:solidFill>
              </a:rPr>
              <a:t>i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30352" y="2076450"/>
          <a:ext cx="82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7" name="Equation" r:id="rId3" imgW="825480" imgH="380880" progId="Equation.DSMT4">
                  <p:embed/>
                </p:oleObj>
              </mc:Choice>
              <mc:Fallback>
                <p:oleObj name="Equation" r:id="rId3" imgW="825480" imgH="3808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76450"/>
                        <a:ext cx="825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447800" y="2082800"/>
          <a:ext cx="914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8" name="Equation" r:id="rId5" imgW="914400" imgH="368300" progId="Equation.DSMT4">
                  <p:embed/>
                </p:oleObj>
              </mc:Choice>
              <mc:Fallback>
                <p:oleObj name="Equation" r:id="rId5" imgW="914400" imgH="3683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082800"/>
                        <a:ext cx="9144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438400" y="1949450"/>
          <a:ext cx="1282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9" name="Equation" r:id="rId7" imgW="1282700" imgH="635000" progId="Equation.DSMT4">
                  <p:embed/>
                </p:oleObj>
              </mc:Choice>
              <mc:Fallback>
                <p:oleObj name="Equation" r:id="rId7" imgW="1282700" imgH="6350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949450"/>
                        <a:ext cx="12827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810000" y="2000250"/>
          <a:ext cx="1193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0" name="Equation" r:id="rId9" imgW="1193800" imgH="533400" progId="Equation.DSMT4">
                  <p:embed/>
                </p:oleObj>
              </mc:Choice>
              <mc:Fallback>
                <p:oleObj name="Equation" r:id="rId9" imgW="1193800" imgH="5334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000250"/>
                        <a:ext cx="11938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5105400" y="212725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1" name="Equation" r:id="rId11" imgW="406224" imgH="279279" progId="Equation.DSMT4">
                  <p:embed/>
                </p:oleObj>
              </mc:Choice>
              <mc:Fallback>
                <p:oleObj name="Equation" r:id="rId11" imgW="406224" imgH="279279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127250"/>
                        <a:ext cx="406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791200" y="2120900"/>
            <a:ext cx="283464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i="1" dirty="0" err="1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0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 err="1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 in standard form. </a:t>
            </a:r>
            <a:endParaRPr lang="en-US" sz="2000" dirty="0"/>
          </a:p>
        </p:txBody>
      </p:sp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530352" y="3175000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2" name="Equation" r:id="rId13" imgW="838080" imgH="380880" progId="Equation.DSMT4">
                  <p:embed/>
                </p:oleObj>
              </mc:Choice>
              <mc:Fallback>
                <p:oleObj name="Equation" r:id="rId13" imgW="838080" imgH="3808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75000"/>
                        <a:ext cx="838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1422400" y="3181350"/>
          <a:ext cx="1016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3" name="Equation" r:id="rId15" imgW="1016000" imgH="368300" progId="Equation.DSMT4">
                  <p:embed/>
                </p:oleObj>
              </mc:Choice>
              <mc:Fallback>
                <p:oleObj name="Equation" r:id="rId15" imgW="1016000" imgH="3683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3181350"/>
                        <a:ext cx="10160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2489200" y="3048000"/>
          <a:ext cx="1397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4" name="Equation" r:id="rId17" imgW="1396394" imgH="634725" progId="Equation.DSMT4">
                  <p:embed/>
                </p:oleObj>
              </mc:Choice>
              <mc:Fallback>
                <p:oleObj name="Equation" r:id="rId17" imgW="1396394" imgH="634725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3048000"/>
                        <a:ext cx="13970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4000500" y="3098800"/>
          <a:ext cx="1714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5" name="Equation" r:id="rId19" imgW="1714500" imgH="533400" progId="Equation.DSMT4">
                  <p:embed/>
                </p:oleObj>
              </mc:Choice>
              <mc:Fallback>
                <p:oleObj name="Equation" r:id="rId19" imgW="1714500" imgH="5334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3098800"/>
                        <a:ext cx="1714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5791200" y="322580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6" name="Equation" r:id="rId21" imgW="685800" imgH="279400" progId="Equation.DSMT4">
                  <p:embed/>
                </p:oleObj>
              </mc:Choice>
              <mc:Fallback>
                <p:oleObj name="Equation" r:id="rId21" imgW="685800" imgH="2794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225800"/>
                        <a:ext cx="68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5791200" y="3581400"/>
            <a:ext cx="338328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–1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000" dirty="0">
                <a:solidFill>
                  <a:srgbClr val="008080"/>
                </a:solidFill>
              </a:rPr>
              <a:t>0</a:t>
            </a:r>
            <a:r>
              <a:rPr lang="en-US" sz="2000" i="1" dirty="0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 in standard form. </a:t>
            </a:r>
            <a:endParaRPr lang="en-US" sz="2000" dirty="0"/>
          </a:p>
        </p:txBody>
      </p:sp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5918200" y="4419600"/>
          <a:ext cx="2692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7" name="Equation" r:id="rId23" imgW="2692400" imgH="241300" progId="Equation.DSMT4">
                  <p:embed/>
                </p:oleObj>
              </mc:Choice>
              <mc:Fallback>
                <p:oleObj name="Equation" r:id="rId23" imgW="2692400" imgH="2413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4419600"/>
                        <a:ext cx="2692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508000" y="4343400"/>
          <a:ext cx="85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8" name="Equation" r:id="rId25" imgW="850680" imgH="380880" progId="Equation.DSMT4">
                  <p:embed/>
                </p:oleObj>
              </mc:Choice>
              <mc:Fallback>
                <p:oleObj name="Equation" r:id="rId25" imgW="850680" imgH="3808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4343400"/>
                        <a:ext cx="85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16"/>
          <p:cNvGraphicFramePr>
            <a:graphicFrameLocks noChangeAspect="1"/>
          </p:cNvGraphicFramePr>
          <p:nvPr/>
        </p:nvGraphicFramePr>
        <p:xfrm>
          <a:off x="1460500" y="411480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9" name="Equation" r:id="rId27" imgW="596900" imgH="838200" progId="Equation.DSMT4">
                  <p:embed/>
                </p:oleObj>
              </mc:Choice>
              <mc:Fallback>
                <p:oleObj name="Equation" r:id="rId27" imgW="596900" imgH="8382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411480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2133600" y="4114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0" name="Equation" r:id="rId29" imgW="914400" imgH="838200" progId="Equation.DSMT4">
                  <p:embed/>
                </p:oleObj>
              </mc:Choice>
              <mc:Fallback>
                <p:oleObj name="Equation" r:id="rId29" imgW="914400" imgH="8382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1148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3124200" y="4114800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1" name="Equation" r:id="rId31" imgW="609600" imgH="838200" progId="Equation.DSMT4">
                  <p:embed/>
                </p:oleObj>
              </mc:Choice>
              <mc:Fallback>
                <p:oleObj name="Equation" r:id="rId31" imgW="609600" imgH="8382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114800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3" name="Object 19"/>
          <p:cNvGraphicFramePr>
            <a:graphicFrameLocks noChangeAspect="1"/>
          </p:cNvGraphicFramePr>
          <p:nvPr/>
        </p:nvGraphicFramePr>
        <p:xfrm>
          <a:off x="3810000" y="4114800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2" name="Equation" r:id="rId33" imgW="520700" imgH="838200" progId="Equation.DSMT4">
                  <p:embed/>
                </p:oleObj>
              </mc:Choice>
              <mc:Fallback>
                <p:oleObj name="Equation" r:id="rId33" imgW="520700" imgH="8382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114800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4419600" y="439420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3" name="Equation" r:id="rId35" imgW="406224" imgH="279279" progId="Equation.DSMT4">
                  <p:embed/>
                </p:oleObj>
              </mc:Choice>
              <mc:Fallback>
                <p:oleObj name="Equation" r:id="rId35" imgW="406224" imgH="279279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394200"/>
                        <a:ext cx="406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Multiply with complex numbers.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Divide with complex numbers.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Simplify powers of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Multiplying with Complex Numbers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3175"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Find the following products.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461963" indent="-458788" algn="just"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(3</a:t>
            </a:r>
            <a:r>
              <a:rPr lang="en-US" sz="2800" i="1" dirty="0">
                <a:solidFill>
                  <a:srgbClr val="0000FF"/>
                </a:solidFill>
              </a:rPr>
              <a:t>i</a:t>
            </a:r>
            <a:r>
              <a:rPr lang="en-US" sz="2800" i="0" dirty="0">
                <a:solidFill>
                  <a:srgbClr val="0000FF"/>
                </a:solidFill>
              </a:rPr>
              <a:t>)(2 </a:t>
            </a:r>
            <a:r>
              <a:rPr lang="en-US" sz="2800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rgbClr val="0000FF"/>
                </a:solidFill>
              </a:rPr>
              <a:t> 7</a:t>
            </a:r>
            <a:r>
              <a:rPr lang="en-US" sz="2800" i="1" dirty="0">
                <a:solidFill>
                  <a:srgbClr val="0000FF"/>
                </a:solidFill>
              </a:rPr>
              <a:t>i</a:t>
            </a:r>
            <a:r>
              <a:rPr lang="en-US" sz="2800" i="0" dirty="0">
                <a:solidFill>
                  <a:srgbClr val="0000FF"/>
                </a:solidFill>
              </a:rPr>
              <a:t>)</a:t>
            </a:r>
          </a:p>
          <a:p>
            <a:pPr marL="0" indent="3175" algn="just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977900" y="3124200"/>
          <a:ext cx="1549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3" imgW="1549400" imgH="469900" progId="Equation.DSMT4">
                  <p:embed/>
                </p:oleObj>
              </mc:Choice>
              <mc:Fallback>
                <p:oleObj name="Equation" r:id="rId3" imgW="15494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3124200"/>
                        <a:ext cx="1549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590800" y="3098800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5" imgW="1447800" imgH="381000" progId="Equation.DSMT4">
                  <p:embed/>
                </p:oleObj>
              </mc:Choice>
              <mc:Fallback>
                <p:oleObj name="Equation" r:id="rId5" imgW="1447800" imgH="381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098800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590800" y="370205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7" imgW="1879600" imgH="469900" progId="Equation.DSMT4">
                  <p:embed/>
                </p:oleObj>
              </mc:Choice>
              <mc:Fallback>
                <p:oleObj name="Equation" r:id="rId7" imgW="18796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702050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590800" y="439420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9" imgW="1231366" imgH="291973" progId="Equation.DSMT4">
                  <p:embed/>
                </p:oleObj>
              </mc:Choice>
              <mc:Fallback>
                <p:oleObj name="Equation" r:id="rId9" imgW="1231366" imgH="291973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394200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4876800" y="37338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11" imgW="1905000" imgH="381000" progId="Equation.DSMT4">
                  <p:embed/>
                </p:oleObj>
              </mc:Choice>
              <mc:Fallback>
                <p:oleObj name="Equation" r:id="rId11" imgW="1905000" imgH="381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733800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Multiplying with Complex Numbers (cont</a:t>
            </a:r>
            <a:r>
              <a:rPr lang="en-US" sz="3200" dirty="0">
                <a:solidFill>
                  <a:schemeClr val="accent1"/>
                </a:solidFill>
              </a:rPr>
              <a:t>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algn="just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(5 </a:t>
            </a:r>
            <a:r>
              <a:rPr lang="en-US" sz="2800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i="0" dirty="0">
                <a:solidFill>
                  <a:srgbClr val="0000FF"/>
                </a:solidFill>
              </a:rPr>
              <a:t> </a:t>
            </a:r>
            <a:r>
              <a:rPr lang="en-US" sz="2800" i="1" dirty="0" err="1">
                <a:solidFill>
                  <a:srgbClr val="0000FF"/>
                </a:solidFill>
              </a:rPr>
              <a:t>i</a:t>
            </a:r>
            <a:r>
              <a:rPr lang="en-US" sz="2800" i="0" dirty="0">
                <a:solidFill>
                  <a:srgbClr val="0000FF"/>
                </a:solidFill>
              </a:rPr>
              <a:t>)(2 </a:t>
            </a:r>
            <a:r>
              <a:rPr lang="en-US" sz="2800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i="0" dirty="0">
                <a:solidFill>
                  <a:srgbClr val="0000FF"/>
                </a:solidFill>
              </a:rPr>
              <a:t> 6</a:t>
            </a:r>
            <a:r>
              <a:rPr lang="en-US" sz="2800" i="1" dirty="0">
                <a:solidFill>
                  <a:srgbClr val="0000FF"/>
                </a:solidFill>
              </a:rPr>
              <a:t>i</a:t>
            </a:r>
            <a:r>
              <a:rPr lang="en-US" sz="2800" i="0" dirty="0">
                <a:solidFill>
                  <a:srgbClr val="0000FF"/>
                </a:solidFill>
              </a:rPr>
              <a:t>)</a:t>
            </a: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895600" y="2679700"/>
          <a:ext cx="2933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3" imgW="2933700" imgH="469900" progId="Equation.DSMT4">
                  <p:embed/>
                </p:oleObj>
              </mc:Choice>
              <mc:Fallback>
                <p:oleObj name="Equation" r:id="rId3" imgW="29337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679700"/>
                        <a:ext cx="2933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895600" y="3276600"/>
          <a:ext cx="270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5" imgW="2705100" imgH="381000" progId="Equation.DSMT4">
                  <p:embed/>
                </p:oleObj>
              </mc:Choice>
              <mc:Fallback>
                <p:oleObj name="Equation" r:id="rId5" imgW="27051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276600"/>
                        <a:ext cx="2705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895600" y="3962400"/>
          <a:ext cx="190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7" imgW="1905000" imgH="292100" progId="Equation.DSMT4">
                  <p:embed/>
                </p:oleObj>
              </mc:Choice>
              <mc:Fallback>
                <p:oleObj name="Equation" r:id="rId7" imgW="1905000" imgH="2921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962400"/>
                        <a:ext cx="190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895600" y="4495800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9" imgW="1257300" imgH="292100" progId="Equation.DSMT4">
                  <p:embed/>
                </p:oleObj>
              </mc:Choice>
              <mc:Fallback>
                <p:oleObj name="Equation" r:id="rId9" imgW="1257300" imgH="2921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495800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914400" y="265430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11" imgW="1879600" imgH="469900" progId="Equation.DSMT4">
                  <p:embed/>
                </p:oleObj>
              </mc:Choice>
              <mc:Fallback>
                <p:oleObj name="Equation" r:id="rId11" imgW="1879600" imgH="4699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54300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Multiplying with Complex Numbers (cont</a:t>
            </a:r>
            <a:r>
              <a:rPr lang="en-US" sz="3200" dirty="0">
                <a:solidFill>
                  <a:schemeClr val="accent1"/>
                </a:solidFill>
              </a:rPr>
              <a:t>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9913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46100" y="1244600"/>
          <a:ext cx="2692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3" imgW="2692080" imgH="622080" progId="Equation.DSMT4">
                  <p:embed/>
                </p:oleObj>
              </mc:Choice>
              <mc:Fallback>
                <p:oleObj name="Equation" r:id="rId3" imgW="269208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1244600"/>
                        <a:ext cx="2692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041400" y="2730500"/>
          <a:ext cx="2235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5" imgW="2235200" imgH="622300" progId="Equation.DSMT4">
                  <p:embed/>
                </p:oleObj>
              </mc:Choice>
              <mc:Fallback>
                <p:oleObj name="Equation" r:id="rId5" imgW="2235200" imgH="6223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2730500"/>
                        <a:ext cx="2235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352800" y="2679700"/>
          <a:ext cx="3657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7" imgW="3657600" imgH="698500" progId="Equation.DSMT4">
                  <p:embed/>
                </p:oleObj>
              </mc:Choice>
              <mc:Fallback>
                <p:oleObj name="Equation" r:id="rId7" imgW="3657600" imgH="698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679700"/>
                        <a:ext cx="3657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352800" y="3505200"/>
          <a:ext cx="1968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9" imgW="1968500" imgH="444500" progId="Equation.DSMT4">
                  <p:embed/>
                </p:oleObj>
              </mc:Choice>
              <mc:Fallback>
                <p:oleObj name="Equation" r:id="rId9" imgW="1968500" imgH="4445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505200"/>
                        <a:ext cx="1968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3352800" y="4203700"/>
          <a:ext cx="147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11" imgW="1473200" imgH="444500" progId="Equation.DSMT4">
                  <p:embed/>
                </p:oleObj>
              </mc:Choice>
              <mc:Fallback>
                <p:oleObj name="Equation" r:id="rId11" imgW="1473200" imgH="4445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203700"/>
                        <a:ext cx="1473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Multiplying with Complex Numbers (cont</a:t>
            </a:r>
            <a:r>
              <a:rPr lang="en-US" sz="3200" dirty="0">
                <a:solidFill>
                  <a:schemeClr val="accent1"/>
                </a:solidFill>
              </a:rPr>
              <a:t>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1963" indent="-461963" algn="just">
              <a:buFont typeface="+mj-lt"/>
              <a:buAutoNum type="alphaLcPeriod" startAt="4"/>
            </a:pP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(</a:t>
            </a:r>
            <a:r>
              <a:rPr lang="en-US" sz="2800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rgbClr val="0000FF"/>
                </a:solidFill>
              </a:rPr>
              <a:t>1</a:t>
            </a:r>
            <a:r>
              <a:rPr lang="en-US" sz="2800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i="0" dirty="0">
                <a:solidFill>
                  <a:srgbClr val="0000FF"/>
                </a:solidFill>
              </a:rPr>
              <a:t> </a:t>
            </a:r>
            <a:r>
              <a:rPr lang="en-US" sz="2800" i="1" dirty="0" err="1">
                <a:solidFill>
                  <a:srgbClr val="0000FF"/>
                </a:solidFill>
              </a:rPr>
              <a:t>i</a:t>
            </a:r>
            <a:r>
              <a:rPr lang="en-US" sz="2800" i="0" dirty="0">
                <a:solidFill>
                  <a:srgbClr val="0000FF"/>
                </a:solidFill>
              </a:rPr>
              <a:t>)(2 </a:t>
            </a:r>
            <a:r>
              <a:rPr lang="en-US" sz="2800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rgbClr val="0000FF"/>
                </a:solidFill>
              </a:rPr>
              <a:t> </a:t>
            </a:r>
            <a:r>
              <a:rPr lang="en-US" sz="2800" i="1" dirty="0" err="1">
                <a:solidFill>
                  <a:srgbClr val="0000FF"/>
                </a:solidFill>
              </a:rPr>
              <a:t>i</a:t>
            </a:r>
            <a:r>
              <a:rPr lang="en-US" sz="2800" i="0" dirty="0">
                <a:solidFill>
                  <a:srgbClr val="0000FF"/>
                </a:solidFill>
              </a:rPr>
              <a:t>)</a:t>
            </a: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914400" y="2667000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3" imgW="1905000" imgH="469900" progId="Equation.DSMT4">
                  <p:embed/>
                </p:oleObj>
              </mc:Choice>
              <mc:Fallback>
                <p:oleObj name="Equation" r:id="rId3" imgW="1905000" imgH="4699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67000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895600" y="2667000"/>
          <a:ext cx="2209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5" imgW="2209800" imgH="368300" progId="Equation.DSMT4">
                  <p:embed/>
                </p:oleObj>
              </mc:Choice>
              <mc:Fallback>
                <p:oleObj name="Equation" r:id="rId5" imgW="2209800" imgH="3683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667000"/>
                        <a:ext cx="2209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895600" y="3238500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7" imgW="1739900" imgH="292100" progId="Equation.DSMT4">
                  <p:embed/>
                </p:oleObj>
              </mc:Choice>
              <mc:Fallback>
                <p:oleObj name="Equation" r:id="rId7" imgW="1739900" imgH="292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238500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895600" y="3733800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9" imgW="1257300" imgH="292100" progId="Equation.DSMT4">
                  <p:embed/>
                </p:oleObj>
              </mc:Choice>
              <mc:Fallback>
                <p:oleObj name="Equation" r:id="rId9" imgW="1257300" imgH="2921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733800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Common Error</a:t>
            </a:r>
          </a:p>
        </p:txBody>
      </p:sp>
      <p:sp>
        <p:nvSpPr>
          <p:cNvPr id="1024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ln w="28575">
            <a:solidFill>
              <a:srgbClr val="FF0008"/>
            </a:solidFill>
          </a:ln>
        </p:spPr>
        <p:txBody>
          <a:bodyPr>
            <a:no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342900" algn="l"/>
              </a:tabLst>
            </a:pPr>
            <a:r>
              <a:rPr lang="en-US" sz="2600" b="1" i="0" dirty="0">
                <a:solidFill>
                  <a:srgbClr val="000000"/>
                </a:solidFill>
              </a:rPr>
              <a:t>Caution</a:t>
            </a:r>
          </a:p>
          <a:p>
            <a:pPr marL="0" indent="0">
              <a:buFont typeface="Courier New" pitchFamily="49" charset="0"/>
              <a:buNone/>
              <a:tabLst>
                <a:tab pos="342900" algn="l"/>
              </a:tabLst>
            </a:pPr>
            <a:r>
              <a:rPr lang="en-US" sz="2400" i="0" dirty="0">
                <a:solidFill>
                  <a:srgbClr val="000000"/>
                </a:solidFill>
              </a:rPr>
              <a:t>Remember that                            </a:t>
            </a:r>
            <a:r>
              <a:rPr lang="en-US" sz="2400" b="1" i="0" dirty="0">
                <a:solidFill>
                  <a:srgbClr val="000000"/>
                </a:solidFill>
              </a:rPr>
              <a:t>only</a:t>
            </a:r>
            <a:r>
              <a:rPr lang="en-US" sz="2400" i="0" dirty="0">
                <a:solidFill>
                  <a:srgbClr val="000000"/>
                </a:solidFill>
              </a:rPr>
              <a:t> if </a:t>
            </a:r>
            <a:r>
              <a:rPr lang="en-US" sz="2400" i="1" dirty="0">
                <a:solidFill>
                  <a:srgbClr val="000000"/>
                </a:solidFill>
              </a:rPr>
              <a:t>a</a:t>
            </a:r>
            <a:r>
              <a:rPr lang="en-US" sz="2400" i="0" dirty="0">
                <a:solidFill>
                  <a:srgbClr val="000000"/>
                </a:solidFill>
              </a:rPr>
              <a:t> and </a:t>
            </a:r>
            <a:r>
              <a:rPr lang="en-US" sz="2400" i="1" dirty="0">
                <a:solidFill>
                  <a:srgbClr val="000000"/>
                </a:solidFill>
              </a:rPr>
              <a:t>b</a:t>
            </a:r>
            <a:r>
              <a:rPr lang="en-US" sz="2400" i="0" dirty="0">
                <a:solidFill>
                  <a:srgbClr val="000000"/>
                </a:solidFill>
              </a:rPr>
              <a:t> are nonnegative real numbers.</a:t>
            </a:r>
          </a:p>
          <a:p>
            <a:pPr marL="0" indent="0">
              <a:buFont typeface="Courier New" pitchFamily="49" charset="0"/>
              <a:buNone/>
              <a:tabLst>
                <a:tab pos="342900" algn="l"/>
              </a:tabLst>
            </a:pPr>
            <a:r>
              <a:rPr lang="en-US" sz="2400" i="0" dirty="0">
                <a:solidFill>
                  <a:srgbClr val="000000"/>
                </a:solidFill>
              </a:rPr>
              <a:t>Applying this rule to negative real numbers can lead to an error. The error can be avoided by first changing the radicals to imaginary form.</a:t>
            </a:r>
            <a:endParaRPr lang="en-US" sz="2400" i="0" dirty="0">
              <a:solidFill>
                <a:srgbClr val="FF0008"/>
              </a:solidFill>
            </a:endParaRPr>
          </a:p>
        </p:txBody>
      </p:sp>
      <p:graphicFrame>
        <p:nvGraphicFramePr>
          <p:cNvPr id="5123" name="Object 5"/>
          <p:cNvGraphicFramePr>
            <a:graphicFrameLocks noChangeAspect="1"/>
          </p:cNvGraphicFramePr>
          <p:nvPr/>
        </p:nvGraphicFramePr>
        <p:xfrm>
          <a:off x="2522989" y="1769378"/>
          <a:ext cx="177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3" imgW="1777680" imgH="393480" progId="Equation.DSMT4">
                  <p:embed/>
                </p:oleObj>
              </mc:Choice>
              <mc:Fallback>
                <p:oleObj name="Equation" r:id="rId3" imgW="17776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2989" y="1769378"/>
                        <a:ext cx="1778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1385238" y="3674378"/>
            <a:ext cx="21698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Calibri" pitchFamily="34" charset="0"/>
              </a:rPr>
              <a:t>Wrong Solution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5198459" y="3657600"/>
            <a:ext cx="2252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6600"/>
                </a:solidFill>
                <a:latin typeface="Calibri" pitchFamily="34" charset="0"/>
              </a:rPr>
              <a:t>Correct Solution</a:t>
            </a:r>
            <a:endParaRPr lang="en-US" sz="2400" dirty="0"/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489450" y="4208463"/>
          <a:ext cx="36703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5" imgW="3670200" imgH="1498320" progId="Equation.DSMT4">
                  <p:embed/>
                </p:oleObj>
              </mc:Choice>
              <mc:Fallback>
                <p:oleObj name="Equation" r:id="rId5" imgW="3670200" imgH="1498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9450" y="4208463"/>
                        <a:ext cx="3670300" cy="149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219200" y="4207778"/>
          <a:ext cx="25019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7" imgW="2501640" imgH="1434960" progId="Equation.DSMT4">
                  <p:embed/>
                </p:oleObj>
              </mc:Choice>
              <mc:Fallback>
                <p:oleObj name="Equation" r:id="rId7" imgW="2501640" imgH="1434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207778"/>
                        <a:ext cx="2501900" cy="1435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flipV="1">
            <a:off x="1320567" y="4133116"/>
            <a:ext cx="2468880" cy="146304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44367" y="4133116"/>
            <a:ext cx="2468880" cy="146304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4343400" y="4114800"/>
            <a:ext cx="3886200" cy="16002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Writing Fractions with Complex Numbers in Standard Form</a:t>
            </a:r>
          </a:p>
        </p:txBody>
      </p:sp>
      <p:sp>
        <p:nvSpPr>
          <p:cNvPr id="1229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67765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ts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Procedure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Multiply both the numerator and denominator by the complex conjugate of the denominator.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Simplify the resulting products in both the numerator and denominator.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Write the simplified result in standard form.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Division with Complex Numbers</a:t>
            </a:r>
            <a:r>
              <a:rPr lang="en-US" sz="3200"/>
              <a:t> 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5449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Write the following fractions in standard form.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spcBef>
                <a:spcPct val="35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39750" y="1905000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3" imgW="1574640" imgH="838080" progId="Equation.DSMT4">
                  <p:embed/>
                </p:oleObj>
              </mc:Choice>
              <mc:Fallback>
                <p:oleObj name="Equation" r:id="rId3" imgW="157464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905000"/>
                        <a:ext cx="1574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981200" y="2895600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Equation" r:id="rId5" imgW="1054100" imgH="838200" progId="Equation.DSMT4">
                  <p:embed/>
                </p:oleObj>
              </mc:Choice>
              <mc:Fallback>
                <p:oleObj name="Equation" r:id="rId5" imgW="1054100" imgH="838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95600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124200" y="2819400"/>
          <a:ext cx="2794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Equation" r:id="rId7" imgW="2794000" imgH="990600" progId="Equation.DSMT4">
                  <p:embed/>
                </p:oleObj>
              </mc:Choice>
              <mc:Fallback>
                <p:oleObj name="Equation" r:id="rId7" imgW="2794000" imgH="990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19400"/>
                        <a:ext cx="2794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6007100" y="2819400"/>
          <a:ext cx="2070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Equation" r:id="rId9" imgW="2070100" imgH="990600" progId="Equation.DSMT4">
                  <p:embed/>
                </p:oleObj>
              </mc:Choice>
              <mc:Fallback>
                <p:oleObj name="Equation" r:id="rId9" imgW="2070100" imgH="9906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2819400"/>
                        <a:ext cx="2070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3124200" y="40386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11" imgW="1524000" imgH="838200" progId="Equation.DSMT4">
                  <p:embed/>
                </p:oleObj>
              </mc:Choice>
              <mc:Fallback>
                <p:oleObj name="Equation" r:id="rId11" imgW="1524000" imgH="838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03860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4800600" y="40386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Equation" r:id="rId13" imgW="1524000" imgH="838200" progId="Equation.DSMT4">
                  <p:embed/>
                </p:oleObj>
              </mc:Choice>
              <mc:Fallback>
                <p:oleObj name="Equation" r:id="rId13" imgW="1524000" imgH="8382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03860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6426200" y="4038600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2" name="Equation" r:id="rId15" imgW="1803400" imgH="838200" progId="Equation.DSMT4">
                  <p:embed/>
                </p:oleObj>
              </mc:Choice>
              <mc:Fallback>
                <p:oleObj name="Equation" r:id="rId15" imgW="1803400" imgH="838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6200" y="4038600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3124200" y="5105400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3" name="Equation" r:id="rId17" imgW="1778000" imgH="838200" progId="Equation.DSMT4">
                  <p:embed/>
                </p:oleObj>
              </mc:Choice>
              <mc:Fallback>
                <p:oleObj name="Equation" r:id="rId17" imgW="1778000" imgH="838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105400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3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272</Words>
  <Application>Microsoft Office PowerPoint</Application>
  <PresentationFormat>On-screen Show (4:3)</PresentationFormat>
  <Paragraphs>44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Symbol</vt:lpstr>
      <vt:lpstr>Office Theme</vt:lpstr>
      <vt:lpstr>Equation</vt:lpstr>
      <vt:lpstr>Section 4.R.9</vt:lpstr>
      <vt:lpstr>Objectives</vt:lpstr>
      <vt:lpstr>Example 1: Multiplying with Complex Numbers</vt:lpstr>
      <vt:lpstr>Example 1: Multiplying with Complex Numbers (cont.)</vt:lpstr>
      <vt:lpstr>Example 1: Multiplying with Complex Numbers (cont.)</vt:lpstr>
      <vt:lpstr>Example 1: Multiplying with Complex Numbers (cont.)</vt:lpstr>
      <vt:lpstr>Common Error</vt:lpstr>
      <vt:lpstr>Writing Fractions with Complex Numbers in Standard Form</vt:lpstr>
      <vt:lpstr>Example 2: Division with Complex Numbers </vt:lpstr>
      <vt:lpstr>Example 2: Division with Complex Numbers (cont.) </vt:lpstr>
      <vt:lpstr>Example 2: Division with Complex Numbers (cont.) </vt:lpstr>
      <vt:lpstr>Example 2: Division with Complex Numbers (cont.) </vt:lpstr>
      <vt:lpstr>Example 3: Simplifying Powers of i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Precalculus 3rd Edition Plus Integrate Review</dc:title>
  <dc:creator>Hawkes Learning</dc:creator>
  <cp:lastModifiedBy>Adam Flaherty</cp:lastModifiedBy>
  <cp:revision>49</cp:revision>
  <dcterms:created xsi:type="dcterms:W3CDTF">2013-04-26T14:43:13Z</dcterms:created>
  <dcterms:modified xsi:type="dcterms:W3CDTF">2020-05-12T14:48:23Z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79A4ECA9-3FF9-4DFC-A503-9973F134831E</vt:lpwstr>
  </property>
  <property fmtid="{D5CDD505-2E9C-101B-9397-08002B2CF9AE}" pid="3" name="ArticulatePath">
    <vt:lpwstr>DEV2e_15_9</vt:lpwstr>
  </property>
</Properties>
</file>