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8" r:id="rId3"/>
    <p:sldId id="259" r:id="rId4"/>
    <p:sldId id="260" r:id="rId5"/>
    <p:sldId id="261" r:id="rId6"/>
    <p:sldId id="262" r:id="rId7"/>
    <p:sldId id="263" r:id="rId8"/>
    <p:sldId id="264" r:id="rId9"/>
    <p:sldId id="265" r:id="rId10"/>
    <p:sldId id="292" r:id="rId11"/>
    <p:sldId id="293" r:id="rId12"/>
    <p:sldId id="266" r:id="rId13"/>
    <p:sldId id="268" r:id="rId14"/>
    <p:sldId id="269" r:id="rId15"/>
    <p:sldId id="270" r:id="rId16"/>
    <p:sldId id="271" r:id="rId17"/>
    <p:sldId id="294" r:id="rId18"/>
    <p:sldId id="272" r:id="rId19"/>
    <p:sldId id="273" r:id="rId20"/>
    <p:sldId id="274" r:id="rId21"/>
  </p:sldIdLst>
  <p:sldSz cx="9144000" cy="6858000" type="screen4x3"/>
  <p:notesSz cx="6858000" cy="9144000"/>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FF00FF"/>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1690" autoAdjust="0"/>
    <p:restoredTop sz="94709" autoAdjust="0"/>
  </p:normalViewPr>
  <p:slideViewPr>
    <p:cSldViewPr>
      <p:cViewPr varScale="1">
        <p:scale>
          <a:sx n="119" d="100"/>
          <a:sy n="119" d="100"/>
        </p:scale>
        <p:origin x="2064"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44.wmf"/><Relationship Id="rId1" Type="http://schemas.openxmlformats.org/officeDocument/2006/relationships/image" Target="../media/image43.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 Id="rId5" Type="http://schemas.openxmlformats.org/officeDocument/2006/relationships/image" Target="../media/image49.wmf"/><Relationship Id="rId4" Type="http://schemas.openxmlformats.org/officeDocument/2006/relationships/image" Target="../media/image48.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image" Target="../media/image51.wmf"/><Relationship Id="rId1" Type="http://schemas.openxmlformats.org/officeDocument/2006/relationships/image" Target="../media/image50.wmf"/><Relationship Id="rId4" Type="http://schemas.openxmlformats.org/officeDocument/2006/relationships/image" Target="../media/image53.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56.wmf"/><Relationship Id="rId7" Type="http://schemas.openxmlformats.org/officeDocument/2006/relationships/image" Target="../media/image60.wmf"/><Relationship Id="rId2" Type="http://schemas.openxmlformats.org/officeDocument/2006/relationships/image" Target="../media/image55.wmf"/><Relationship Id="rId1" Type="http://schemas.openxmlformats.org/officeDocument/2006/relationships/image" Target="../media/image54.wmf"/><Relationship Id="rId6" Type="http://schemas.openxmlformats.org/officeDocument/2006/relationships/image" Target="../media/image59.wmf"/><Relationship Id="rId5" Type="http://schemas.openxmlformats.org/officeDocument/2006/relationships/image" Target="../media/image58.wmf"/><Relationship Id="rId4" Type="http://schemas.openxmlformats.org/officeDocument/2006/relationships/image" Target="../media/image57.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62.wmf"/><Relationship Id="rId1" Type="http://schemas.openxmlformats.org/officeDocument/2006/relationships/image" Target="../media/image61.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image" Target="../media/image64.wmf"/><Relationship Id="rId1" Type="http://schemas.openxmlformats.org/officeDocument/2006/relationships/image" Target="../media/image63.wmf"/><Relationship Id="rId4" Type="http://schemas.openxmlformats.org/officeDocument/2006/relationships/image" Target="../media/image6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4.wmf"/><Relationship Id="rId7" Type="http://schemas.openxmlformats.org/officeDocument/2006/relationships/image" Target="../media/image18.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4" Type="http://schemas.openxmlformats.org/officeDocument/2006/relationships/image" Target="../media/image2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 Id="rId5" Type="http://schemas.openxmlformats.org/officeDocument/2006/relationships/image" Target="../media/image28.wmf"/><Relationship Id="rId4" Type="http://schemas.openxmlformats.org/officeDocument/2006/relationships/image" Target="../media/image2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6" Type="http://schemas.openxmlformats.org/officeDocument/2006/relationships/image" Target="../media/image35.wmf"/><Relationship Id="rId5" Type="http://schemas.openxmlformats.org/officeDocument/2006/relationships/image" Target="../media/image34.wmf"/><Relationship Id="rId4" Type="http://schemas.openxmlformats.org/officeDocument/2006/relationships/image" Target="../media/image33.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4" Type="http://schemas.openxmlformats.org/officeDocument/2006/relationships/image" Target="../media/image4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20" name="Straight Connector 19"/>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6.wmf"/><Relationship Id="rId13" Type="http://schemas.openxmlformats.org/officeDocument/2006/relationships/image" Target="../media/image29.wmf"/><Relationship Id="rId3" Type="http://schemas.openxmlformats.org/officeDocument/2006/relationships/oleObject" Target="../embeddings/oleObject23.bin"/><Relationship Id="rId7" Type="http://schemas.openxmlformats.org/officeDocument/2006/relationships/oleObject" Target="../embeddings/oleObject25.bin"/><Relationship Id="rId12" Type="http://schemas.openxmlformats.org/officeDocument/2006/relationships/image" Target="../media/image28.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5.wmf"/><Relationship Id="rId11" Type="http://schemas.openxmlformats.org/officeDocument/2006/relationships/oleObject" Target="../embeddings/oleObject27.bin"/><Relationship Id="rId5" Type="http://schemas.openxmlformats.org/officeDocument/2006/relationships/oleObject" Target="../embeddings/oleObject24.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6.bin"/></Relationships>
</file>

<file path=ppt/slides/_rels/slide11.x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oleObject" Target="../embeddings/oleObject33.bin"/><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4.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1.wmf"/><Relationship Id="rId11" Type="http://schemas.openxmlformats.org/officeDocument/2006/relationships/oleObject" Target="../embeddings/oleObject32.bin"/><Relationship Id="rId5" Type="http://schemas.openxmlformats.org/officeDocument/2006/relationships/oleObject" Target="../embeddings/oleObject29.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1.bin"/><Relationship Id="rId14" Type="http://schemas.openxmlformats.org/officeDocument/2006/relationships/image" Target="../media/image35.wmf"/></Relationships>
</file>

<file path=ppt/slides/_rels/slide12.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34.bin"/><Relationship Id="rId7"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7.wmf"/><Relationship Id="rId5" Type="http://schemas.openxmlformats.org/officeDocument/2006/relationships/oleObject" Target="../embeddings/oleObject35.bin"/><Relationship Id="rId4" Type="http://schemas.openxmlformats.org/officeDocument/2006/relationships/image" Target="../media/image36.wmf"/></Relationships>
</file>

<file path=ppt/slides/_rels/slide13.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37.bin"/><Relationship Id="rId7"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0.wmf"/><Relationship Id="rId5" Type="http://schemas.openxmlformats.org/officeDocument/2006/relationships/oleObject" Target="../embeddings/oleObject38.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40.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44.wmf"/><Relationship Id="rId5" Type="http://schemas.openxmlformats.org/officeDocument/2006/relationships/oleObject" Target="../embeddings/oleObject42.bin"/><Relationship Id="rId4" Type="http://schemas.openxmlformats.org/officeDocument/2006/relationships/image" Target="../media/image43.wmf"/></Relationships>
</file>

<file path=ppt/slides/_rels/slide15.x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oleObject" Target="../embeddings/oleObject43.bin"/><Relationship Id="rId7" Type="http://schemas.openxmlformats.org/officeDocument/2006/relationships/oleObject" Target="../embeddings/oleObject45.bin"/><Relationship Id="rId12" Type="http://schemas.openxmlformats.org/officeDocument/2006/relationships/image" Target="../media/image49.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46.wmf"/><Relationship Id="rId11" Type="http://schemas.openxmlformats.org/officeDocument/2006/relationships/oleObject" Target="../embeddings/oleObject47.bin"/><Relationship Id="rId5" Type="http://schemas.openxmlformats.org/officeDocument/2006/relationships/oleObject" Target="../embeddings/oleObject44.bin"/><Relationship Id="rId10" Type="http://schemas.openxmlformats.org/officeDocument/2006/relationships/image" Target="../media/image48.wmf"/><Relationship Id="rId4" Type="http://schemas.openxmlformats.org/officeDocument/2006/relationships/image" Target="../media/image45.wmf"/><Relationship Id="rId9" Type="http://schemas.openxmlformats.org/officeDocument/2006/relationships/oleObject" Target="../embeddings/oleObject46.bin"/></Relationships>
</file>

<file path=ppt/slides/_rels/slide16.x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oleObject" Target="../embeddings/oleObject48.bin"/><Relationship Id="rId7"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51.wmf"/><Relationship Id="rId5" Type="http://schemas.openxmlformats.org/officeDocument/2006/relationships/oleObject" Target="../embeddings/oleObject49.bin"/><Relationship Id="rId10" Type="http://schemas.openxmlformats.org/officeDocument/2006/relationships/image" Target="../media/image53.wmf"/><Relationship Id="rId4" Type="http://schemas.openxmlformats.org/officeDocument/2006/relationships/image" Target="../media/image50.wmf"/><Relationship Id="rId9" Type="http://schemas.openxmlformats.org/officeDocument/2006/relationships/oleObject" Target="../embeddings/oleObject51.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56.wmf"/><Relationship Id="rId13" Type="http://schemas.openxmlformats.org/officeDocument/2006/relationships/oleObject" Target="../embeddings/oleObject57.bin"/><Relationship Id="rId3" Type="http://schemas.openxmlformats.org/officeDocument/2006/relationships/oleObject" Target="../embeddings/oleObject52.bin"/><Relationship Id="rId7" Type="http://schemas.openxmlformats.org/officeDocument/2006/relationships/oleObject" Target="../embeddings/oleObject54.bin"/><Relationship Id="rId12" Type="http://schemas.openxmlformats.org/officeDocument/2006/relationships/image" Target="../media/image58.wmf"/><Relationship Id="rId2" Type="http://schemas.openxmlformats.org/officeDocument/2006/relationships/slideLayout" Target="../slideLayouts/slideLayout2.xml"/><Relationship Id="rId16" Type="http://schemas.openxmlformats.org/officeDocument/2006/relationships/image" Target="../media/image60.wmf"/><Relationship Id="rId1" Type="http://schemas.openxmlformats.org/officeDocument/2006/relationships/vmlDrawing" Target="../drawings/vmlDrawing13.vml"/><Relationship Id="rId6" Type="http://schemas.openxmlformats.org/officeDocument/2006/relationships/image" Target="../media/image55.wmf"/><Relationship Id="rId11" Type="http://schemas.openxmlformats.org/officeDocument/2006/relationships/oleObject" Target="../embeddings/oleObject56.bin"/><Relationship Id="rId5" Type="http://schemas.openxmlformats.org/officeDocument/2006/relationships/oleObject" Target="../embeddings/oleObject53.bin"/><Relationship Id="rId15" Type="http://schemas.openxmlformats.org/officeDocument/2006/relationships/oleObject" Target="../embeddings/oleObject58.bin"/><Relationship Id="rId10" Type="http://schemas.openxmlformats.org/officeDocument/2006/relationships/image" Target="../media/image57.wmf"/><Relationship Id="rId4" Type="http://schemas.openxmlformats.org/officeDocument/2006/relationships/image" Target="../media/image54.wmf"/><Relationship Id="rId9" Type="http://schemas.openxmlformats.org/officeDocument/2006/relationships/oleObject" Target="../embeddings/oleObject55.bin"/><Relationship Id="rId14" Type="http://schemas.openxmlformats.org/officeDocument/2006/relationships/image" Target="../media/image59.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59.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62.wmf"/><Relationship Id="rId5" Type="http://schemas.openxmlformats.org/officeDocument/2006/relationships/oleObject" Target="../embeddings/oleObject60.bin"/><Relationship Id="rId4" Type="http://schemas.openxmlformats.org/officeDocument/2006/relationships/image" Target="../media/image6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65.wmf"/><Relationship Id="rId3" Type="http://schemas.openxmlformats.org/officeDocument/2006/relationships/oleObject" Target="../embeddings/oleObject61.bin"/><Relationship Id="rId7" Type="http://schemas.openxmlformats.org/officeDocument/2006/relationships/oleObject" Target="../embeddings/oleObject63.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64.wmf"/><Relationship Id="rId5" Type="http://schemas.openxmlformats.org/officeDocument/2006/relationships/oleObject" Target="../embeddings/oleObject62.bin"/><Relationship Id="rId10" Type="http://schemas.openxmlformats.org/officeDocument/2006/relationships/image" Target="../media/image66.wmf"/><Relationship Id="rId4" Type="http://schemas.openxmlformats.org/officeDocument/2006/relationships/image" Target="../media/image63.wmf"/><Relationship Id="rId9" Type="http://schemas.openxmlformats.org/officeDocument/2006/relationships/oleObject" Target="../embeddings/oleObject64.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s>
</file>

<file path=ppt/slides/_rels/slide6.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9.bin"/><Relationship Id="rId4" Type="http://schemas.openxmlformats.org/officeDocument/2006/relationships/image" Target="../media/image9.wmf"/></Relationships>
</file>

<file path=ppt/slides/_rels/slide7.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16.bin"/><Relationship Id="rId18" Type="http://schemas.openxmlformats.org/officeDocument/2006/relationships/image" Target="../media/image19.wmf"/><Relationship Id="rId3" Type="http://schemas.openxmlformats.org/officeDocument/2006/relationships/oleObject" Target="../embeddings/oleObject11.bin"/><Relationship Id="rId7" Type="http://schemas.openxmlformats.org/officeDocument/2006/relationships/oleObject" Target="../embeddings/oleObject13.bin"/><Relationship Id="rId12" Type="http://schemas.openxmlformats.org/officeDocument/2006/relationships/image" Target="../media/image16.wmf"/><Relationship Id="rId17" Type="http://schemas.openxmlformats.org/officeDocument/2006/relationships/oleObject" Target="../embeddings/oleObject18.bin"/><Relationship Id="rId2" Type="http://schemas.openxmlformats.org/officeDocument/2006/relationships/slideLayout" Target="../slideLayouts/slideLayout2.xml"/><Relationship Id="rId16" Type="http://schemas.openxmlformats.org/officeDocument/2006/relationships/image" Target="../media/image18.wmf"/><Relationship Id="rId1" Type="http://schemas.openxmlformats.org/officeDocument/2006/relationships/vmlDrawing" Target="../drawings/vmlDrawing4.vml"/><Relationship Id="rId6" Type="http://schemas.openxmlformats.org/officeDocument/2006/relationships/image" Target="../media/image13.wmf"/><Relationship Id="rId11" Type="http://schemas.openxmlformats.org/officeDocument/2006/relationships/oleObject" Target="../embeddings/oleObject15.bin"/><Relationship Id="rId5" Type="http://schemas.openxmlformats.org/officeDocument/2006/relationships/oleObject" Target="../embeddings/oleObject12.bin"/><Relationship Id="rId15" Type="http://schemas.openxmlformats.org/officeDocument/2006/relationships/oleObject" Target="../embeddings/oleObject17.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4.bin"/><Relationship Id="rId14" Type="http://schemas.openxmlformats.org/officeDocument/2006/relationships/image" Target="../media/image17.wmf"/></Relationships>
</file>

<file path=ppt/slides/_rels/slide8.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1.wmf"/><Relationship Id="rId5" Type="http://schemas.openxmlformats.org/officeDocument/2006/relationships/oleObject" Target="../embeddings/oleObject20.bin"/><Relationship Id="rId10" Type="http://schemas.openxmlformats.org/officeDocument/2006/relationships/image" Target="../media/image23.wmf"/><Relationship Id="rId4" Type="http://schemas.openxmlformats.org/officeDocument/2006/relationships/image" Target="../media/image20.wmf"/><Relationship Id="rId9" Type="http://schemas.openxmlformats.org/officeDocument/2006/relationships/oleObject" Target="../embeddings/oleObject22.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a:t>
            </a:r>
            <a:r>
              <a:rPr lang="en-US" b="1">
                <a:solidFill>
                  <a:srgbClr val="1F497D"/>
                </a:solidFill>
                <a:latin typeface="Arial" charset="0"/>
                <a:cs typeface="Arial" charset="0"/>
              </a:rPr>
              <a:t>R.5</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Rational Expressions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Evaluating Rational Expressions </a:t>
            </a:r>
          </a:p>
        </p:txBody>
      </p:sp>
      <p:sp>
        <p:nvSpPr>
          <p:cNvPr id="3" name="Content Placeholder 2"/>
          <p:cNvSpPr>
            <a:spLocks noGrp="1"/>
          </p:cNvSpPr>
          <p:nvPr>
            <p:ph idx="1"/>
          </p:nvPr>
        </p:nvSpPr>
        <p:spPr/>
        <p:txBody>
          <a:bodyPr/>
          <a:lstStyle/>
          <a:p>
            <a:r>
              <a:rPr lang="en-US" dirty="0"/>
              <a:t>Find the value of each rational expression for the given value of the variable.</a:t>
            </a:r>
          </a:p>
          <a:p>
            <a:pPr marL="514350" indent="-514350">
              <a:spcBef>
                <a:spcPts val="1800"/>
              </a:spcBef>
              <a:buFont typeface="+mj-lt"/>
              <a:buAutoNum type="alphaLcPeriod"/>
            </a:pPr>
            <a:r>
              <a:rPr lang="en-US" dirty="0"/>
              <a:t> </a:t>
            </a:r>
          </a:p>
          <a:p>
            <a:pPr>
              <a:spcBef>
                <a:spcPts val="1800"/>
              </a:spcBef>
            </a:pPr>
            <a:r>
              <a:rPr lang="en-US" b="1" dirty="0"/>
              <a:t>Solution </a:t>
            </a:r>
            <a:r>
              <a:rPr lang="en-US" dirty="0"/>
              <a:t> </a:t>
            </a:r>
          </a:p>
        </p:txBody>
      </p:sp>
      <p:graphicFrame>
        <p:nvGraphicFramePr>
          <p:cNvPr id="41986" name="Object 2"/>
          <p:cNvGraphicFramePr>
            <a:graphicFrameLocks noChangeAspect="1"/>
          </p:cNvGraphicFramePr>
          <p:nvPr>
            <p:extLst>
              <p:ext uri="{D42A27DB-BD31-4B8C-83A1-F6EECF244321}">
                <p14:modId xmlns:p14="http://schemas.microsoft.com/office/powerpoint/2010/main" val="1525115836"/>
              </p:ext>
            </p:extLst>
          </p:nvPr>
        </p:nvGraphicFramePr>
        <p:xfrm>
          <a:off x="971550" y="2201863"/>
          <a:ext cx="1727200" cy="838200"/>
        </p:xfrm>
        <a:graphic>
          <a:graphicData uri="http://schemas.openxmlformats.org/presentationml/2006/ole">
            <mc:AlternateContent xmlns:mc="http://schemas.openxmlformats.org/markup-compatibility/2006">
              <mc:Choice xmlns:v="urn:schemas-microsoft-com:vml" Requires="v">
                <p:oleObj spid="_x0000_s42023" name="Equation" r:id="rId3" imgW="1726920" imgH="838080" progId="Equation.DSMT4">
                  <p:embed/>
                </p:oleObj>
              </mc:Choice>
              <mc:Fallback>
                <p:oleObj name="Equation" r:id="rId3" imgW="1726920" imgH="838080" progId="Equation.DSMT4">
                  <p:embed/>
                  <p:pic>
                    <p:nvPicPr>
                      <p:cNvPr id="0" name="Picture 2"/>
                      <p:cNvPicPr>
                        <a:picLocks noChangeAspect="1" noChangeArrowheads="1"/>
                      </p:cNvPicPr>
                      <p:nvPr/>
                    </p:nvPicPr>
                    <p:blipFill>
                      <a:blip r:embed="rId4"/>
                      <a:srcRect/>
                      <a:stretch>
                        <a:fillRect/>
                      </a:stretch>
                    </p:blipFill>
                    <p:spPr bwMode="auto">
                      <a:xfrm>
                        <a:off x="971550" y="2201863"/>
                        <a:ext cx="172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57200" y="4835039"/>
            <a:ext cx="8229600" cy="954107"/>
          </a:xfrm>
          <a:prstGeom prst="rect">
            <a:avLst/>
          </a:prstGeom>
        </p:spPr>
        <p:txBody>
          <a:bodyPr>
            <a:spAutoFit/>
          </a:bodyPr>
          <a:lstStyle/>
          <a:p>
            <a:r>
              <a:rPr lang="en-US" sz="2800" dirty="0"/>
              <a:t>Note that any real number may be substituted for </a:t>
            </a:r>
            <a:br>
              <a:rPr lang="en-US" sz="2800" dirty="0"/>
            </a:br>
            <a:r>
              <a:rPr lang="en-US" sz="2800" dirty="0"/>
              <a:t>since the denominator is never 0 for any real number. </a:t>
            </a:r>
          </a:p>
        </p:txBody>
      </p:sp>
      <p:graphicFrame>
        <p:nvGraphicFramePr>
          <p:cNvPr id="41988" name="Object 4"/>
          <p:cNvGraphicFramePr>
            <a:graphicFrameLocks noChangeAspect="1"/>
          </p:cNvGraphicFramePr>
          <p:nvPr/>
        </p:nvGraphicFramePr>
        <p:xfrm>
          <a:off x="1045478" y="3649211"/>
          <a:ext cx="876300" cy="838200"/>
        </p:xfrm>
        <a:graphic>
          <a:graphicData uri="http://schemas.openxmlformats.org/presentationml/2006/ole">
            <mc:AlternateContent xmlns:mc="http://schemas.openxmlformats.org/markup-compatibility/2006">
              <mc:Choice xmlns:v="urn:schemas-microsoft-com:vml" Requires="v">
                <p:oleObj spid="_x0000_s42024" name="Equation" r:id="rId5" imgW="876240" imgH="838080" progId="Equation.DSMT4">
                  <p:embed/>
                </p:oleObj>
              </mc:Choice>
              <mc:Fallback>
                <p:oleObj name="Equation" r:id="rId5" imgW="8762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5478" y="3649211"/>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extLst>
              <p:ext uri="{D42A27DB-BD31-4B8C-83A1-F6EECF244321}">
                <p14:modId xmlns:p14="http://schemas.microsoft.com/office/powerpoint/2010/main" val="3110295427"/>
              </p:ext>
            </p:extLst>
          </p:nvPr>
        </p:nvGraphicFramePr>
        <p:xfrm>
          <a:off x="1955800" y="3605213"/>
          <a:ext cx="1358900" cy="1028700"/>
        </p:xfrm>
        <a:graphic>
          <a:graphicData uri="http://schemas.openxmlformats.org/presentationml/2006/ole">
            <mc:AlternateContent xmlns:mc="http://schemas.openxmlformats.org/markup-compatibility/2006">
              <mc:Choice xmlns:v="urn:schemas-microsoft-com:vml" Requires="v">
                <p:oleObj spid="_x0000_s42025" name="Equation" r:id="rId7" imgW="1358640" imgH="1028520" progId="Equation.DSMT4">
                  <p:embed/>
                </p:oleObj>
              </mc:Choice>
              <mc:Fallback>
                <p:oleObj name="Equation" r:id="rId7" imgW="1358640" imgH="1028520" progId="Equation.DSMT4">
                  <p:embed/>
                  <p:pic>
                    <p:nvPicPr>
                      <p:cNvPr id="0" name="Picture 5"/>
                      <p:cNvPicPr>
                        <a:picLocks noChangeAspect="1" noChangeArrowheads="1"/>
                      </p:cNvPicPr>
                      <p:nvPr/>
                    </p:nvPicPr>
                    <p:blipFill>
                      <a:blip r:embed="rId8"/>
                      <a:srcRect/>
                      <a:stretch>
                        <a:fillRect/>
                      </a:stretch>
                    </p:blipFill>
                    <p:spPr bwMode="auto">
                      <a:xfrm>
                        <a:off x="1955800" y="3605213"/>
                        <a:ext cx="1358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3352800" y="3657600"/>
          <a:ext cx="1003300" cy="838200"/>
        </p:xfrm>
        <a:graphic>
          <a:graphicData uri="http://schemas.openxmlformats.org/presentationml/2006/ole">
            <mc:AlternateContent xmlns:mc="http://schemas.openxmlformats.org/markup-compatibility/2006">
              <mc:Choice xmlns:v="urn:schemas-microsoft-com:vml" Requires="v">
                <p:oleObj spid="_x0000_s42026" name="Equation" r:id="rId9" imgW="1002960" imgH="838080" progId="Equation.DSMT4">
                  <p:embed/>
                </p:oleObj>
              </mc:Choice>
              <mc:Fallback>
                <p:oleObj name="Equation" r:id="rId9" imgW="100296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52800" y="3657600"/>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4453156" y="3657600"/>
          <a:ext cx="546100" cy="838200"/>
        </p:xfrm>
        <a:graphic>
          <a:graphicData uri="http://schemas.openxmlformats.org/presentationml/2006/ole">
            <mc:AlternateContent xmlns:mc="http://schemas.openxmlformats.org/markup-compatibility/2006">
              <mc:Choice xmlns:v="urn:schemas-microsoft-com:vml" Requires="v">
                <p:oleObj spid="_x0000_s42027" name="Equation" r:id="rId11" imgW="545760" imgH="838080" progId="Equation.DSMT4">
                  <p:embed/>
                </p:oleObj>
              </mc:Choice>
              <mc:Fallback>
                <p:oleObj name="Equation" r:id="rId11" imgW="54576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53156" y="3657600"/>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4">
            <a:extLst>
              <a:ext uri="{FF2B5EF4-FFF2-40B4-BE49-F238E27FC236}">
                <a16:creationId xmlns:a16="http://schemas.microsoft.com/office/drawing/2014/main" id="{6FA4ED16-CE20-4F26-8058-B7E5D9FEB2E7}"/>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844522" y="4563353"/>
            <a:ext cx="8763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99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Evaluating Rational Expressions (cont.) </a:t>
            </a:r>
          </a:p>
        </p:txBody>
      </p:sp>
      <p:sp>
        <p:nvSpPr>
          <p:cNvPr id="3" name="Content Placeholder 2"/>
          <p:cNvSpPr>
            <a:spLocks noGrp="1"/>
          </p:cNvSpPr>
          <p:nvPr>
            <p:ph idx="1"/>
          </p:nvPr>
        </p:nvSpPr>
        <p:spPr/>
        <p:txBody>
          <a:bodyPr/>
          <a:lstStyle/>
          <a:p>
            <a:pPr marL="514350" indent="-514350">
              <a:spcBef>
                <a:spcPts val="1800"/>
              </a:spcBef>
              <a:buFont typeface="+mj-lt"/>
              <a:buAutoNum type="alphaLcPeriod" startAt="2"/>
            </a:pPr>
            <a:r>
              <a:rPr lang="en-US" dirty="0"/>
              <a:t> </a:t>
            </a:r>
          </a:p>
          <a:p>
            <a:pPr>
              <a:spcBef>
                <a:spcPts val="3000"/>
              </a:spcBef>
            </a:pPr>
            <a:r>
              <a:rPr lang="en-US" b="1" dirty="0"/>
              <a:t>Solution </a:t>
            </a:r>
            <a:r>
              <a:rPr lang="en-US" dirty="0"/>
              <a:t> </a:t>
            </a:r>
          </a:p>
        </p:txBody>
      </p:sp>
      <p:graphicFrame>
        <p:nvGraphicFramePr>
          <p:cNvPr id="41986" name="Object 2"/>
          <p:cNvGraphicFramePr>
            <a:graphicFrameLocks noChangeAspect="1"/>
          </p:cNvGraphicFramePr>
          <p:nvPr/>
        </p:nvGraphicFramePr>
        <p:xfrm>
          <a:off x="965200" y="1194033"/>
          <a:ext cx="1739900" cy="838200"/>
        </p:xfrm>
        <a:graphic>
          <a:graphicData uri="http://schemas.openxmlformats.org/presentationml/2006/ole">
            <mc:AlternateContent xmlns:mc="http://schemas.openxmlformats.org/markup-compatibility/2006">
              <mc:Choice xmlns:v="urn:schemas-microsoft-com:vml" Requires="v">
                <p:oleObj spid="_x0000_s43053" name="Equation" r:id="rId3" imgW="1739880" imgH="838080" progId="Equation.DSMT4">
                  <p:embed/>
                </p:oleObj>
              </mc:Choice>
              <mc:Fallback>
                <p:oleObj name="Equation" r:id="rId3" imgW="173988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5200" y="1194033"/>
                        <a:ext cx="1739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57200" y="4658380"/>
            <a:ext cx="8229600" cy="523220"/>
          </a:xfrm>
          <a:prstGeom prst="rect">
            <a:avLst/>
          </a:prstGeom>
        </p:spPr>
        <p:txBody>
          <a:bodyPr>
            <a:spAutoFit/>
          </a:bodyPr>
          <a:lstStyle/>
          <a:p>
            <a:r>
              <a:rPr lang="en-US" sz="2800" dirty="0"/>
              <a:t>Note that a numerator may be 0. </a:t>
            </a:r>
          </a:p>
        </p:txBody>
      </p:sp>
      <p:graphicFrame>
        <p:nvGraphicFramePr>
          <p:cNvPr id="41988" name="Object 4"/>
          <p:cNvGraphicFramePr>
            <a:graphicFrameLocks noChangeAspect="1"/>
          </p:cNvGraphicFramePr>
          <p:nvPr/>
        </p:nvGraphicFramePr>
        <p:xfrm>
          <a:off x="1045478" y="2742053"/>
          <a:ext cx="876300" cy="838200"/>
        </p:xfrm>
        <a:graphic>
          <a:graphicData uri="http://schemas.openxmlformats.org/presentationml/2006/ole">
            <mc:AlternateContent xmlns:mc="http://schemas.openxmlformats.org/markup-compatibility/2006">
              <mc:Choice xmlns:v="urn:schemas-microsoft-com:vml" Requires="v">
                <p:oleObj spid="_x0000_s43054" name="Equation" r:id="rId5" imgW="876240" imgH="838080" progId="Equation.DSMT4">
                  <p:embed/>
                </p:oleObj>
              </mc:Choice>
              <mc:Fallback>
                <p:oleObj name="Equation" r:id="rId5" imgW="876240" imgH="83808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5478" y="2742053"/>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1943100" y="2692400"/>
          <a:ext cx="1384300" cy="1041400"/>
        </p:xfrm>
        <a:graphic>
          <a:graphicData uri="http://schemas.openxmlformats.org/presentationml/2006/ole">
            <mc:AlternateContent xmlns:mc="http://schemas.openxmlformats.org/markup-compatibility/2006">
              <mc:Choice xmlns:v="urn:schemas-microsoft-com:vml" Requires="v">
                <p:oleObj spid="_x0000_s43055" name="Equation" r:id="rId7" imgW="1384200" imgH="1041120" progId="Equation.DSMT4">
                  <p:embed/>
                </p:oleObj>
              </mc:Choice>
              <mc:Fallback>
                <p:oleObj name="Equation" r:id="rId7" imgW="1384200" imgH="104112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43100" y="2692400"/>
                        <a:ext cx="13843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3363228" y="2751138"/>
          <a:ext cx="1016000" cy="838200"/>
        </p:xfrm>
        <a:graphic>
          <a:graphicData uri="http://schemas.openxmlformats.org/presentationml/2006/ole">
            <mc:AlternateContent xmlns:mc="http://schemas.openxmlformats.org/markup-compatibility/2006">
              <mc:Choice xmlns:v="urn:schemas-microsoft-com:vml" Requires="v">
                <p:oleObj spid="_x0000_s43056" name="Equation" r:id="rId9" imgW="1015920" imgH="838080" progId="Equation.DSMT4">
                  <p:embed/>
                </p:oleObj>
              </mc:Choice>
              <mc:Fallback>
                <p:oleObj name="Equation" r:id="rId9" imgW="1015920" imgH="838080" progId="Equation.DSMT4">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63228" y="2751138"/>
                        <a:ext cx="101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4076700" y="4023177"/>
          <a:ext cx="495300" cy="292100"/>
        </p:xfrm>
        <a:graphic>
          <a:graphicData uri="http://schemas.openxmlformats.org/presentationml/2006/ole">
            <mc:AlternateContent xmlns:mc="http://schemas.openxmlformats.org/markup-compatibility/2006">
              <mc:Choice xmlns:v="urn:schemas-microsoft-com:vml" Requires="v">
                <p:oleObj spid="_x0000_s43057" name="Equation" r:id="rId11" imgW="495000" imgH="291960" progId="Equation.DSMT4">
                  <p:embed/>
                </p:oleObj>
              </mc:Choice>
              <mc:Fallback>
                <p:oleObj name="Equation" r:id="rId11" imgW="495000" imgH="291960" progId="Equation.DSMT4">
                  <p:embed/>
                  <p:pic>
                    <p:nvPicPr>
                      <p:cNvPr id="0"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76700" y="4023177"/>
                        <a:ext cx="495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5" name="Object 6"/>
          <p:cNvGraphicFramePr>
            <a:graphicFrameLocks noChangeAspect="1"/>
          </p:cNvGraphicFramePr>
          <p:nvPr/>
        </p:nvGraphicFramePr>
        <p:xfrm>
          <a:off x="3378200" y="3733800"/>
          <a:ext cx="546100" cy="838200"/>
        </p:xfrm>
        <a:graphic>
          <a:graphicData uri="http://schemas.openxmlformats.org/presentationml/2006/ole">
            <mc:AlternateContent xmlns:mc="http://schemas.openxmlformats.org/markup-compatibility/2006">
              <mc:Choice xmlns:v="urn:schemas-microsoft-com:vml" Requires="v">
                <p:oleObj spid="_x0000_s43058" name="Equation" r:id="rId13" imgW="545760" imgH="838080" progId="Equation.DSMT4">
                  <p:embed/>
                </p:oleObj>
              </mc:Choice>
              <mc:Fallback>
                <p:oleObj name="Equation" r:id="rId13" imgW="54576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78200" y="3733800"/>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30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99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4282440"/>
          </a:xfrm>
          <a:prstGeom prst="rect">
            <a:avLst/>
          </a:prstGeom>
          <a:solidFill>
            <a:schemeClr val="accent3"/>
          </a:solidFill>
          <a:ln w="28575">
            <a:solidFill>
              <a:srgbClr val="000000"/>
            </a:solidFill>
          </a:ln>
        </p:spPr>
        <p:txBody>
          <a:bodyPr wrap="square">
            <a:noAutofit/>
          </a:bodyPr>
          <a:lstStyle/>
          <a:p>
            <a:pPr algn="ctr"/>
            <a:r>
              <a:rPr lang="en-US" sz="2800" b="1" dirty="0">
                <a:solidFill>
                  <a:srgbClr val="000000"/>
                </a:solidFill>
              </a:rPr>
              <a:t>Properties</a:t>
            </a:r>
          </a:p>
          <a:p>
            <a:pPr>
              <a:spcBef>
                <a:spcPct val="50000"/>
              </a:spcBef>
            </a:pPr>
            <a:r>
              <a:rPr lang="en-US" sz="2800" dirty="0">
                <a:solidFill>
                  <a:srgbClr val="000000"/>
                </a:solidFill>
              </a:rPr>
              <a:t>A </a:t>
            </a:r>
            <a:r>
              <a:rPr lang="en-US" sz="2800" b="1" dirty="0">
                <a:solidFill>
                  <a:srgbClr val="C00000"/>
                </a:solidFill>
              </a:rPr>
              <a:t>fraction</a:t>
            </a:r>
            <a:r>
              <a:rPr lang="en-US" sz="2800" dirty="0">
                <a:solidFill>
                  <a:srgbClr val="000000"/>
                </a:solidFill>
              </a:rPr>
              <a:t> (or </a:t>
            </a:r>
            <a:r>
              <a:rPr lang="en-US" sz="2800" b="1" dirty="0">
                <a:solidFill>
                  <a:srgbClr val="C00000"/>
                </a:solidFill>
              </a:rPr>
              <a:t>rational number</a:t>
            </a:r>
            <a:r>
              <a:rPr lang="en-US" sz="2800" dirty="0">
                <a:solidFill>
                  <a:srgbClr val="000000"/>
                </a:solidFill>
              </a:rPr>
              <a:t>) is a number that can </a:t>
            </a:r>
          </a:p>
          <a:p>
            <a:pPr>
              <a:spcBef>
                <a:spcPct val="40000"/>
              </a:spcBef>
            </a:pPr>
            <a:r>
              <a:rPr lang="en-US" sz="2800" dirty="0">
                <a:solidFill>
                  <a:srgbClr val="000000"/>
                </a:solidFill>
              </a:rPr>
              <a:t>be written in the form      where </a:t>
            </a:r>
            <a:r>
              <a:rPr lang="en-US" sz="2800" i="1" dirty="0">
                <a:solidFill>
                  <a:srgbClr val="000000"/>
                </a:solidFill>
              </a:rPr>
              <a:t>a</a:t>
            </a:r>
            <a:r>
              <a:rPr lang="en-US" sz="2800" dirty="0">
                <a:solidFill>
                  <a:srgbClr val="000000"/>
                </a:solidFill>
              </a:rPr>
              <a:t> and </a:t>
            </a:r>
            <a:r>
              <a:rPr lang="en-US" sz="2800" i="1" dirty="0">
                <a:solidFill>
                  <a:srgbClr val="000000"/>
                </a:solidFill>
              </a:rPr>
              <a:t>b</a:t>
            </a:r>
            <a:r>
              <a:rPr lang="en-US" sz="2800" dirty="0">
                <a:solidFill>
                  <a:srgbClr val="000000"/>
                </a:solidFill>
              </a:rPr>
              <a:t> are integers </a:t>
            </a:r>
          </a:p>
          <a:p>
            <a:pPr>
              <a:spcBef>
                <a:spcPct val="40000"/>
              </a:spcBef>
            </a:pPr>
            <a:r>
              <a:rPr lang="en-US" sz="2800" dirty="0">
                <a:solidFill>
                  <a:srgbClr val="000000"/>
                </a:solidFill>
              </a:rPr>
              <a:t>and </a:t>
            </a:r>
            <a:r>
              <a:rPr lang="en-US" sz="2800" i="1" dirty="0">
                <a:solidFill>
                  <a:srgbClr val="000000"/>
                </a:solidFill>
              </a:rPr>
              <a:t>b</a:t>
            </a:r>
            <a:r>
              <a:rPr lang="en-US" sz="2800" dirty="0">
                <a:solidFill>
                  <a:srgbClr val="000000"/>
                </a:solidFill>
              </a:rPr>
              <a:t> ≠ 0.  (Remember, no denominator can be 0.)</a:t>
            </a:r>
          </a:p>
          <a:p>
            <a:pPr>
              <a:spcBef>
                <a:spcPct val="75000"/>
              </a:spcBef>
            </a:pPr>
            <a:r>
              <a:rPr lang="en-US" sz="2800" b="1" dirty="0">
                <a:solidFill>
                  <a:srgbClr val="000000"/>
                </a:solidFill>
              </a:rPr>
              <a:t>The Fundamental Principle:                 </a:t>
            </a:r>
            <a:r>
              <a:rPr lang="en-US" sz="2800" dirty="0">
                <a:solidFill>
                  <a:srgbClr val="000000"/>
                </a:solidFill>
              </a:rPr>
              <a:t>  where </a:t>
            </a:r>
            <a:r>
              <a:rPr lang="en-US" sz="2800" i="1" dirty="0">
                <a:solidFill>
                  <a:srgbClr val="000000"/>
                </a:solidFill>
              </a:rPr>
              <a:t>b</a:t>
            </a:r>
            <a:r>
              <a:rPr lang="en-US" sz="2800" dirty="0">
                <a:solidFill>
                  <a:srgbClr val="000000"/>
                </a:solidFill>
              </a:rPr>
              <a:t>,</a:t>
            </a:r>
            <a:r>
              <a:rPr lang="en-US" sz="2800" b="1" dirty="0">
                <a:solidFill>
                  <a:srgbClr val="000000"/>
                </a:solidFill>
              </a:rPr>
              <a:t> </a:t>
            </a:r>
            <a:r>
              <a:rPr lang="en-US" sz="2800" i="1" dirty="0">
                <a:solidFill>
                  <a:srgbClr val="000000"/>
                </a:solidFill>
              </a:rPr>
              <a:t>k</a:t>
            </a:r>
            <a:r>
              <a:rPr lang="en-US" sz="2800" dirty="0">
                <a:solidFill>
                  <a:srgbClr val="000000"/>
                </a:solidFill>
              </a:rPr>
              <a:t> ≠ 0</a:t>
            </a:r>
          </a:p>
          <a:p>
            <a:pPr>
              <a:spcBef>
                <a:spcPts val="3800"/>
              </a:spcBef>
            </a:pPr>
            <a:r>
              <a:rPr lang="en-US" sz="2800" dirty="0">
                <a:solidFill>
                  <a:srgbClr val="000000"/>
                </a:solidFill>
              </a:rPr>
              <a:t>The </a:t>
            </a:r>
            <a:r>
              <a:rPr lang="en-US" sz="2800" b="1" dirty="0">
                <a:solidFill>
                  <a:srgbClr val="000000"/>
                </a:solidFill>
              </a:rPr>
              <a:t>reciprocal</a:t>
            </a:r>
            <a:r>
              <a:rPr lang="en-US" sz="2800" dirty="0">
                <a:solidFill>
                  <a:srgbClr val="C00000"/>
                </a:solidFill>
              </a:rPr>
              <a:t> </a:t>
            </a:r>
            <a:r>
              <a:rPr lang="en-US" sz="2800" dirty="0">
                <a:solidFill>
                  <a:srgbClr val="000000"/>
                </a:solidFill>
              </a:rPr>
              <a:t>of                                       where </a:t>
            </a:r>
            <a:r>
              <a:rPr lang="en-US" sz="2800" i="1" dirty="0">
                <a:solidFill>
                  <a:srgbClr val="000000"/>
                </a:solidFill>
              </a:rPr>
              <a:t>a</a:t>
            </a:r>
            <a:r>
              <a:rPr lang="en-US" sz="2800" dirty="0">
                <a:solidFill>
                  <a:srgbClr val="000000"/>
                </a:solidFill>
              </a:rPr>
              <a:t>, </a:t>
            </a:r>
            <a:r>
              <a:rPr lang="en-US" sz="2800" i="1" dirty="0">
                <a:solidFill>
                  <a:srgbClr val="000000"/>
                </a:solidFill>
              </a:rPr>
              <a:t>b</a:t>
            </a:r>
            <a:r>
              <a:rPr lang="en-US" sz="2800" dirty="0">
                <a:solidFill>
                  <a:srgbClr val="000000"/>
                </a:solidFill>
              </a:rPr>
              <a:t> ≠ 0.</a:t>
            </a:r>
          </a:p>
        </p:txBody>
      </p:sp>
      <p:sp>
        <p:nvSpPr>
          <p:cNvPr id="13314" name="Rectangle 2"/>
          <p:cNvSpPr>
            <a:spLocks noGrp="1"/>
          </p:cNvSpPr>
          <p:nvPr>
            <p:ph type="title"/>
          </p:nvPr>
        </p:nvSpPr>
        <p:spPr>
          <a:xfrm>
            <a:off x="457200" y="182880"/>
            <a:ext cx="8229600" cy="914400"/>
          </a:xfrm>
          <a:prstGeom prst="rect">
            <a:avLst/>
          </a:prstGeom>
        </p:spPr>
        <p:txBody>
          <a:bodyPr/>
          <a:lstStyle/>
          <a:p>
            <a:r>
              <a:rPr lang="en-US" dirty="0"/>
              <a:t>Summary of Arithmetic Rules for Rational Numbers (or Fractions)</a:t>
            </a:r>
          </a:p>
        </p:txBody>
      </p:sp>
      <p:graphicFrame>
        <p:nvGraphicFramePr>
          <p:cNvPr id="13316" name="Object 4"/>
          <p:cNvGraphicFramePr>
            <a:graphicFrameLocks noChangeAspect="1"/>
          </p:cNvGraphicFramePr>
          <p:nvPr/>
        </p:nvGraphicFramePr>
        <p:xfrm>
          <a:off x="3744228" y="2302778"/>
          <a:ext cx="393700" cy="838200"/>
        </p:xfrm>
        <a:graphic>
          <a:graphicData uri="http://schemas.openxmlformats.org/presentationml/2006/ole">
            <mc:AlternateContent xmlns:mc="http://schemas.openxmlformats.org/markup-compatibility/2006">
              <mc:Choice xmlns:v="urn:schemas-microsoft-com:vml" Requires="v">
                <p:oleObj spid="_x0000_s6170" name="Equation" r:id="rId3" imgW="393480" imgH="838080" progId="Equation.DSMT4">
                  <p:embed/>
                </p:oleObj>
              </mc:Choice>
              <mc:Fallback>
                <p:oleObj name="Equation" r:id="rId3" imgW="39348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44228" y="2302778"/>
                        <a:ext cx="393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7" name="Object 5"/>
          <p:cNvGraphicFramePr>
            <a:graphicFrameLocks noChangeAspect="1"/>
          </p:cNvGraphicFramePr>
          <p:nvPr/>
        </p:nvGraphicFramePr>
        <p:xfrm>
          <a:off x="4724400" y="3684234"/>
          <a:ext cx="1231900" cy="838200"/>
        </p:xfrm>
        <a:graphic>
          <a:graphicData uri="http://schemas.openxmlformats.org/presentationml/2006/ole">
            <mc:AlternateContent xmlns:mc="http://schemas.openxmlformats.org/markup-compatibility/2006">
              <mc:Choice xmlns:v="urn:schemas-microsoft-com:vml" Requires="v">
                <p:oleObj spid="_x0000_s6171" name="Equation" r:id="rId5" imgW="1231366" imgH="837836" progId="Equation.DSMT4">
                  <p:embed/>
                </p:oleObj>
              </mc:Choice>
              <mc:Fallback>
                <p:oleObj name="Equation" r:id="rId5" imgW="1231366" imgH="837836"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24400" y="3684234"/>
                        <a:ext cx="1231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3086100" y="4605323"/>
          <a:ext cx="2959100" cy="838200"/>
        </p:xfrm>
        <a:graphic>
          <a:graphicData uri="http://schemas.openxmlformats.org/presentationml/2006/ole">
            <mc:AlternateContent xmlns:mc="http://schemas.openxmlformats.org/markup-compatibility/2006">
              <mc:Choice xmlns:v="urn:schemas-microsoft-com:vml" Requires="v">
                <p:oleObj spid="_x0000_s6172" name="Equation" r:id="rId7" imgW="2959100" imgH="838200" progId="Equation.DSMT4">
                  <p:embed/>
                </p:oleObj>
              </mc:Choice>
              <mc:Fallback>
                <p:oleObj name="Equation" r:id="rId7" imgW="2959100" imgH="8382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86100" y="4605323"/>
                        <a:ext cx="2959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4282440"/>
          </a:xfrm>
          <a:prstGeom prst="rect">
            <a:avLst/>
          </a:prstGeom>
          <a:solidFill>
            <a:schemeClr val="accent3"/>
          </a:solidFill>
          <a:ln w="28575">
            <a:solidFill>
              <a:srgbClr val="000000"/>
            </a:solidFill>
          </a:ln>
        </p:spPr>
        <p:txBody>
          <a:bodyPr wrap="square">
            <a:noAutofit/>
          </a:bodyPr>
          <a:lstStyle/>
          <a:p>
            <a:pPr algn="ctr"/>
            <a:r>
              <a:rPr lang="en-US" sz="2800" b="1" dirty="0">
                <a:solidFill>
                  <a:srgbClr val="000000"/>
                </a:solidFill>
              </a:rPr>
              <a:t>Properties (cont.)</a:t>
            </a:r>
          </a:p>
          <a:p>
            <a:pPr>
              <a:spcBef>
                <a:spcPct val="85000"/>
              </a:spcBef>
            </a:pPr>
            <a:r>
              <a:rPr lang="en-US" sz="2800" b="1" dirty="0">
                <a:solidFill>
                  <a:srgbClr val="000000"/>
                </a:solidFill>
              </a:rPr>
              <a:t>Multiplication:                      </a:t>
            </a:r>
            <a:r>
              <a:rPr lang="en-US" sz="2800" dirty="0">
                <a:solidFill>
                  <a:srgbClr val="000000"/>
                </a:solidFill>
              </a:rPr>
              <a:t>  where </a:t>
            </a:r>
            <a:r>
              <a:rPr lang="en-US" sz="2800" i="1" dirty="0">
                <a:solidFill>
                  <a:srgbClr val="000000"/>
                </a:solidFill>
              </a:rPr>
              <a:t>b</a:t>
            </a:r>
            <a:r>
              <a:rPr lang="en-US" sz="2800" dirty="0">
                <a:solidFill>
                  <a:srgbClr val="000000"/>
                </a:solidFill>
              </a:rPr>
              <a:t>, </a:t>
            </a:r>
            <a:r>
              <a:rPr lang="en-US" sz="2800" i="1" dirty="0">
                <a:solidFill>
                  <a:srgbClr val="000000"/>
                </a:solidFill>
              </a:rPr>
              <a:t>d</a:t>
            </a:r>
            <a:r>
              <a:rPr lang="en-US" sz="2800" dirty="0">
                <a:solidFill>
                  <a:srgbClr val="000000"/>
                </a:solidFill>
              </a:rPr>
              <a:t> ≠ 0</a:t>
            </a:r>
          </a:p>
          <a:p>
            <a:pPr>
              <a:spcBef>
                <a:spcPct val="85000"/>
              </a:spcBef>
            </a:pPr>
            <a:r>
              <a:rPr lang="en-US" sz="2800" b="1" dirty="0">
                <a:solidFill>
                  <a:srgbClr val="000000"/>
                </a:solidFill>
              </a:rPr>
              <a:t>Division:                         </a:t>
            </a:r>
            <a:r>
              <a:rPr lang="en-US" sz="2800" dirty="0">
                <a:solidFill>
                  <a:srgbClr val="000000"/>
                </a:solidFill>
              </a:rPr>
              <a:t>  where </a:t>
            </a:r>
            <a:r>
              <a:rPr lang="en-US" sz="2800" i="1" dirty="0">
                <a:solidFill>
                  <a:srgbClr val="000000"/>
                </a:solidFill>
              </a:rPr>
              <a:t>b</a:t>
            </a:r>
            <a:r>
              <a:rPr lang="en-US" sz="2800" dirty="0">
                <a:solidFill>
                  <a:srgbClr val="000000"/>
                </a:solidFill>
              </a:rPr>
              <a:t>, </a:t>
            </a:r>
            <a:r>
              <a:rPr lang="en-US" sz="2800" i="1" dirty="0">
                <a:solidFill>
                  <a:srgbClr val="000000"/>
                </a:solidFill>
              </a:rPr>
              <a:t>c</a:t>
            </a:r>
            <a:r>
              <a:rPr lang="en-US" sz="2800" dirty="0">
                <a:solidFill>
                  <a:srgbClr val="000000"/>
                </a:solidFill>
              </a:rPr>
              <a:t>, </a:t>
            </a:r>
            <a:r>
              <a:rPr lang="en-US" sz="2800" i="1" dirty="0">
                <a:solidFill>
                  <a:srgbClr val="000000"/>
                </a:solidFill>
              </a:rPr>
              <a:t>d</a:t>
            </a:r>
            <a:r>
              <a:rPr lang="en-US" sz="2800" dirty="0">
                <a:solidFill>
                  <a:srgbClr val="000000"/>
                </a:solidFill>
              </a:rPr>
              <a:t> ≠  0</a:t>
            </a:r>
          </a:p>
          <a:p>
            <a:pPr>
              <a:spcBef>
                <a:spcPts val="4200"/>
              </a:spcBef>
            </a:pPr>
            <a:r>
              <a:rPr lang="en-US" sz="2800" b="1" dirty="0">
                <a:solidFill>
                  <a:srgbClr val="000000"/>
                </a:solidFill>
              </a:rPr>
              <a:t>Addition:</a:t>
            </a:r>
            <a:r>
              <a:rPr lang="en-US" sz="2800" dirty="0">
                <a:solidFill>
                  <a:srgbClr val="000000"/>
                </a:solidFill>
              </a:rPr>
              <a:t>                          where </a:t>
            </a:r>
            <a:r>
              <a:rPr lang="en-US" sz="2800" i="1" dirty="0">
                <a:solidFill>
                  <a:srgbClr val="000000"/>
                </a:solidFill>
              </a:rPr>
              <a:t>b</a:t>
            </a:r>
            <a:r>
              <a:rPr lang="en-US" sz="2800" dirty="0">
                <a:solidFill>
                  <a:srgbClr val="000000"/>
                </a:solidFill>
              </a:rPr>
              <a:t> ≠ 0</a:t>
            </a:r>
          </a:p>
          <a:p>
            <a:endParaRPr lang="en-US" sz="2800" dirty="0">
              <a:solidFill>
                <a:srgbClr val="000000"/>
              </a:solidFill>
            </a:endParaRPr>
          </a:p>
          <a:p>
            <a:r>
              <a:rPr lang="en-US" sz="2800" b="1" dirty="0">
                <a:solidFill>
                  <a:srgbClr val="000000"/>
                </a:solidFill>
              </a:rPr>
              <a:t>Subtraction:                        </a:t>
            </a:r>
            <a:r>
              <a:rPr lang="en-US" sz="2800" dirty="0">
                <a:solidFill>
                  <a:srgbClr val="000000"/>
                </a:solidFill>
              </a:rPr>
              <a:t>  where </a:t>
            </a:r>
            <a:r>
              <a:rPr lang="en-US" sz="2800" i="1" dirty="0">
                <a:solidFill>
                  <a:srgbClr val="000000"/>
                </a:solidFill>
              </a:rPr>
              <a:t>b</a:t>
            </a:r>
            <a:r>
              <a:rPr lang="en-US" sz="2800" dirty="0">
                <a:solidFill>
                  <a:srgbClr val="000000"/>
                </a:solidFill>
              </a:rPr>
              <a:t> ≠ 0</a:t>
            </a:r>
          </a:p>
        </p:txBody>
      </p:sp>
      <p:sp>
        <p:nvSpPr>
          <p:cNvPr id="15362" name="Rectangle 2"/>
          <p:cNvSpPr>
            <a:spLocks noGrp="1"/>
          </p:cNvSpPr>
          <p:nvPr>
            <p:ph type="title"/>
          </p:nvPr>
        </p:nvSpPr>
        <p:spPr>
          <a:xfrm>
            <a:off x="457200" y="182880"/>
            <a:ext cx="8229600" cy="914400"/>
          </a:xfrm>
          <a:prstGeom prst="rect">
            <a:avLst/>
          </a:prstGeom>
        </p:spPr>
        <p:txBody>
          <a:bodyPr/>
          <a:lstStyle/>
          <a:p>
            <a:r>
              <a:rPr lang="en-US" dirty="0"/>
              <a:t>Summary of Arithmetic Rules for Rational Numbers (or Fractions)</a:t>
            </a:r>
            <a:endParaRPr lang="en-US" sz="3200" dirty="0">
              <a:solidFill>
                <a:schemeClr val="accent1"/>
              </a:solidFill>
            </a:endParaRPr>
          </a:p>
        </p:txBody>
      </p:sp>
      <p:graphicFrame>
        <p:nvGraphicFramePr>
          <p:cNvPr id="15364" name="Object 7"/>
          <p:cNvGraphicFramePr>
            <a:graphicFrameLocks noChangeAspect="1"/>
          </p:cNvGraphicFramePr>
          <p:nvPr/>
        </p:nvGraphicFramePr>
        <p:xfrm>
          <a:off x="2043752" y="3684467"/>
          <a:ext cx="1905000" cy="838200"/>
        </p:xfrm>
        <a:graphic>
          <a:graphicData uri="http://schemas.openxmlformats.org/presentationml/2006/ole">
            <mc:AlternateContent xmlns:mc="http://schemas.openxmlformats.org/markup-compatibility/2006">
              <mc:Choice xmlns:v="urn:schemas-microsoft-com:vml" Requires="v">
                <p:oleObj spid="_x0000_s8225" name="Equation" r:id="rId3" imgW="1905000" imgH="838200" progId="Equation.DSMT4">
                  <p:embed/>
                </p:oleObj>
              </mc:Choice>
              <mc:Fallback>
                <p:oleObj name="Equation" r:id="rId3" imgW="1905000" imgH="8382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43752" y="3684467"/>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5" name="Object 8"/>
          <p:cNvGraphicFramePr>
            <a:graphicFrameLocks noChangeAspect="1"/>
          </p:cNvGraphicFramePr>
          <p:nvPr/>
        </p:nvGraphicFramePr>
        <p:xfrm>
          <a:off x="2438400" y="4563611"/>
          <a:ext cx="1892300" cy="838200"/>
        </p:xfrm>
        <a:graphic>
          <a:graphicData uri="http://schemas.openxmlformats.org/presentationml/2006/ole">
            <mc:AlternateContent xmlns:mc="http://schemas.openxmlformats.org/markup-compatibility/2006">
              <mc:Choice xmlns:v="urn:schemas-microsoft-com:vml" Requires="v">
                <p:oleObj spid="_x0000_s8226" name="Equation" r:id="rId5" imgW="1892300" imgH="838200" progId="Equation.DSMT4">
                  <p:embed/>
                </p:oleObj>
              </mc:Choice>
              <mc:Fallback>
                <p:oleObj name="Equation" r:id="rId5" imgW="1892300" imgH="8382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4563611"/>
                        <a:ext cx="1892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6"/>
          <p:cNvGraphicFramePr>
            <a:graphicFrameLocks noChangeAspect="1"/>
          </p:cNvGraphicFramePr>
          <p:nvPr/>
        </p:nvGraphicFramePr>
        <p:xfrm>
          <a:off x="2832100" y="1921778"/>
          <a:ext cx="1676400" cy="838200"/>
        </p:xfrm>
        <a:graphic>
          <a:graphicData uri="http://schemas.openxmlformats.org/presentationml/2006/ole">
            <mc:AlternateContent xmlns:mc="http://schemas.openxmlformats.org/markup-compatibility/2006">
              <mc:Choice xmlns:v="urn:schemas-microsoft-com:vml" Requires="v">
                <p:oleObj spid="_x0000_s8227" name="Equation" r:id="rId7" imgW="1676400" imgH="838200" progId="Equation.DSMT4">
                  <p:embed/>
                </p:oleObj>
              </mc:Choice>
              <mc:Fallback>
                <p:oleObj name="Equation" r:id="rId7" imgW="1676400" imgH="8382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32100" y="1921778"/>
                        <a:ext cx="1676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9" name="Object 7"/>
          <p:cNvGraphicFramePr>
            <a:graphicFrameLocks noChangeAspect="1"/>
          </p:cNvGraphicFramePr>
          <p:nvPr/>
        </p:nvGraphicFramePr>
        <p:xfrm>
          <a:off x="1955800" y="2772678"/>
          <a:ext cx="1866900" cy="838200"/>
        </p:xfrm>
        <a:graphic>
          <a:graphicData uri="http://schemas.openxmlformats.org/presentationml/2006/ole">
            <mc:AlternateContent xmlns:mc="http://schemas.openxmlformats.org/markup-compatibility/2006">
              <mc:Choice xmlns:v="urn:schemas-microsoft-com:vml" Requires="v">
                <p:oleObj spid="_x0000_s8228" name="Equation" r:id="rId9" imgW="1866900" imgH="838200" progId="Equation.DSMT4">
                  <p:embed/>
                </p:oleObj>
              </mc:Choice>
              <mc:Fallback>
                <p:oleObj name="Equation" r:id="rId9" imgW="1866900" imgH="8382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55800" y="2772678"/>
                        <a:ext cx="1866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3352800"/>
          </a:xfrm>
          <a:prstGeom prst="rect">
            <a:avLst/>
          </a:prstGeom>
          <a:solidFill>
            <a:schemeClr val="accent3"/>
          </a:solidFill>
          <a:ln w="28575">
            <a:solidFill>
              <a:srgbClr val="000000"/>
            </a:solidFill>
          </a:ln>
        </p:spPr>
        <p:txBody>
          <a:bodyPr wrap="square">
            <a:normAutofit/>
          </a:bodyPr>
          <a:lstStyle/>
          <a:p>
            <a:pPr algn="ctr">
              <a:spcBef>
                <a:spcPct val="0"/>
              </a:spcBef>
            </a:pPr>
            <a:r>
              <a:rPr lang="en-US" sz="2800" b="1" dirty="0">
                <a:solidFill>
                  <a:srgbClr val="000000"/>
                </a:solidFill>
              </a:rPr>
              <a:t>Definition</a:t>
            </a:r>
          </a:p>
          <a:p>
            <a:pPr>
              <a:spcBef>
                <a:spcPct val="90000"/>
              </a:spcBef>
            </a:pPr>
            <a:r>
              <a:rPr lang="en-US" sz="2800" dirty="0">
                <a:solidFill>
                  <a:srgbClr val="000000"/>
                </a:solidFill>
              </a:rPr>
              <a:t>If       is a rational expression and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and </a:t>
            </a:r>
            <a:r>
              <a:rPr lang="en-US" sz="2800" i="1" dirty="0">
                <a:solidFill>
                  <a:srgbClr val="000000"/>
                </a:solidFill>
              </a:rPr>
              <a:t>K</a:t>
            </a:r>
            <a:r>
              <a:rPr lang="en-US" sz="2800" dirty="0">
                <a:solidFill>
                  <a:srgbClr val="000000"/>
                </a:solidFill>
              </a:rPr>
              <a:t> are </a:t>
            </a:r>
          </a:p>
          <a:p>
            <a:pPr>
              <a:spcBef>
                <a:spcPct val="60000"/>
              </a:spcBef>
            </a:pPr>
            <a:r>
              <a:rPr lang="en-US" sz="2800" dirty="0">
                <a:solidFill>
                  <a:srgbClr val="000000"/>
                </a:solidFill>
              </a:rPr>
              <a:t>polynomials where </a:t>
            </a:r>
            <a:r>
              <a:rPr lang="en-US" sz="2800" i="1" dirty="0">
                <a:solidFill>
                  <a:srgbClr val="000000"/>
                </a:solidFill>
              </a:rPr>
              <a:t>Q</a:t>
            </a:r>
            <a:r>
              <a:rPr lang="en-US" sz="2800" dirty="0">
                <a:solidFill>
                  <a:srgbClr val="000000"/>
                </a:solidFill>
              </a:rPr>
              <a:t>, </a:t>
            </a:r>
            <a:r>
              <a:rPr lang="en-US" sz="2800" i="1" dirty="0">
                <a:solidFill>
                  <a:srgbClr val="000000"/>
                </a:solidFill>
              </a:rPr>
              <a:t>K</a:t>
            </a:r>
            <a:r>
              <a:rPr lang="en-US" sz="2800" dirty="0">
                <a:solidFill>
                  <a:srgbClr val="000000"/>
                </a:solidFill>
              </a:rPr>
              <a:t> ≠ 0, then</a:t>
            </a:r>
          </a:p>
          <a:p>
            <a:endParaRPr lang="en-US" sz="2800" dirty="0">
              <a:solidFill>
                <a:srgbClr val="000000"/>
              </a:solidFill>
            </a:endParaRPr>
          </a:p>
          <a:p>
            <a:pPr>
              <a:spcBef>
                <a:spcPct val="0"/>
              </a:spcBef>
            </a:pPr>
            <a:endParaRPr lang="en-US" sz="2800" b="1" dirty="0">
              <a:solidFill>
                <a:srgbClr val="000000"/>
              </a:solidFill>
            </a:endParaRPr>
          </a:p>
        </p:txBody>
      </p:sp>
      <p:sp>
        <p:nvSpPr>
          <p:cNvPr id="16386" name="Rectangle 2"/>
          <p:cNvSpPr>
            <a:spLocks noGrp="1"/>
          </p:cNvSpPr>
          <p:nvPr>
            <p:ph type="title"/>
          </p:nvPr>
        </p:nvSpPr>
        <p:spPr>
          <a:xfrm>
            <a:off x="457200" y="182880"/>
            <a:ext cx="8229600" cy="914400"/>
          </a:xfrm>
          <a:prstGeom prst="rect">
            <a:avLst/>
          </a:prstGeom>
        </p:spPr>
        <p:txBody>
          <a:bodyPr/>
          <a:lstStyle/>
          <a:p>
            <a:r>
              <a:rPr lang="en-US" dirty="0"/>
              <a:t>The Fundamental Principle of Rational Expressions</a:t>
            </a:r>
          </a:p>
        </p:txBody>
      </p:sp>
      <p:graphicFrame>
        <p:nvGraphicFramePr>
          <p:cNvPr id="16388" name="Object 7"/>
          <p:cNvGraphicFramePr>
            <a:graphicFrameLocks noChangeAspect="1"/>
          </p:cNvGraphicFramePr>
          <p:nvPr/>
        </p:nvGraphicFramePr>
        <p:xfrm>
          <a:off x="887104" y="1942152"/>
          <a:ext cx="317500" cy="863600"/>
        </p:xfrm>
        <a:graphic>
          <a:graphicData uri="http://schemas.openxmlformats.org/presentationml/2006/ole">
            <mc:AlternateContent xmlns:mc="http://schemas.openxmlformats.org/markup-compatibility/2006">
              <mc:Choice xmlns:v="urn:schemas-microsoft-com:vml" Requires="v">
                <p:oleObj spid="_x0000_s9235" name="Equation" r:id="rId3" imgW="317362" imgH="863225" progId="Equation.DSMT4">
                  <p:embed/>
                </p:oleObj>
              </mc:Choice>
              <mc:Fallback>
                <p:oleObj name="Equation" r:id="rId3" imgW="317362" imgH="863225"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7104" y="1942152"/>
                        <a:ext cx="317500" cy="863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9" name="Object 8"/>
          <p:cNvGraphicFramePr>
            <a:graphicFrameLocks noChangeAspect="1"/>
          </p:cNvGraphicFramePr>
          <p:nvPr/>
        </p:nvGraphicFramePr>
        <p:xfrm>
          <a:off x="3854450" y="3453452"/>
          <a:ext cx="1435100" cy="876300"/>
        </p:xfrm>
        <a:graphic>
          <a:graphicData uri="http://schemas.openxmlformats.org/presentationml/2006/ole">
            <mc:AlternateContent xmlns:mc="http://schemas.openxmlformats.org/markup-compatibility/2006">
              <mc:Choice xmlns:v="urn:schemas-microsoft-com:vml" Requires="v">
                <p:oleObj spid="_x0000_s9236" name="Equation" r:id="rId5" imgW="1435100" imgH="876300" progId="Equation.DSMT4">
                  <p:embed/>
                </p:oleObj>
              </mc:Choice>
              <mc:Fallback>
                <p:oleObj name="Equation" r:id="rId5" imgW="1435100" imgH="8763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4450" y="3453452"/>
                        <a:ext cx="14351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Reducing Rational Expressions</a:t>
            </a:r>
          </a:p>
        </p:txBody>
      </p:sp>
      <p:sp>
        <p:nvSpPr>
          <p:cNvPr id="17411" name="Rectangle 3"/>
          <p:cNvSpPr>
            <a:spLocks noGrp="1"/>
          </p:cNvSpPr>
          <p:nvPr>
            <p:ph idx="4294967295"/>
          </p:nvPr>
        </p:nvSpPr>
        <p:spPr>
          <a:xfrm>
            <a:off x="457200" y="1280160"/>
            <a:ext cx="8229600" cy="3604064"/>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Use the fundamental principle to reduce each expression to lowest terms.  State any restrictions on the variable by using the fact that no denominator can be 0.  This restriction applies to denominators </a:t>
            </a:r>
            <a:r>
              <a:rPr lang="en-US" sz="2800" b="1" i="0" dirty="0">
                <a:solidFill>
                  <a:schemeClr val="tx1"/>
                </a:solidFill>
              </a:rPr>
              <a:t>before and after</a:t>
            </a:r>
            <a:r>
              <a:rPr lang="en-US" sz="2800" i="0" dirty="0">
                <a:solidFill>
                  <a:srgbClr val="C00000"/>
                </a:solidFill>
              </a:rPr>
              <a:t> </a:t>
            </a:r>
            <a:r>
              <a:rPr lang="en-US" sz="2800" i="0" dirty="0">
                <a:solidFill>
                  <a:schemeClr val="tx1"/>
                </a:solidFill>
              </a:rPr>
              <a:t>a rational expression is reduced.</a:t>
            </a:r>
          </a:p>
          <a:p>
            <a:pPr marL="0" indent="0">
              <a:spcBef>
                <a:spcPct val="40000"/>
              </a:spcBef>
              <a:buFont typeface="Courier New" pitchFamily="49" charset="0"/>
              <a:buNone/>
            </a:pPr>
            <a:r>
              <a:rPr lang="en-US" sz="2800" i="0" dirty="0">
                <a:solidFill>
                  <a:schemeClr val="tx1"/>
                </a:solidFill>
              </a:rPr>
              <a:t>a.</a:t>
            </a:r>
            <a:r>
              <a:rPr lang="en-US" sz="2800" b="1" i="0" dirty="0">
                <a:solidFill>
                  <a:schemeClr val="tx1"/>
                </a:solidFill>
              </a:rPr>
              <a:t>	</a:t>
            </a:r>
          </a:p>
          <a:p>
            <a:pPr marL="0" indent="0">
              <a:spcBef>
                <a:spcPct val="75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17412" name="Object 4"/>
          <p:cNvGraphicFramePr>
            <a:graphicFrameLocks noChangeAspect="1"/>
          </p:cNvGraphicFramePr>
          <p:nvPr/>
        </p:nvGraphicFramePr>
        <p:xfrm>
          <a:off x="1066800" y="3485864"/>
          <a:ext cx="1092200" cy="838200"/>
        </p:xfrm>
        <a:graphic>
          <a:graphicData uri="http://schemas.openxmlformats.org/presentationml/2006/ole">
            <mc:AlternateContent xmlns:mc="http://schemas.openxmlformats.org/markup-compatibility/2006">
              <mc:Choice xmlns:v="urn:schemas-microsoft-com:vml" Requires="v">
                <p:oleObj spid="_x0000_s10283" name="Equation" r:id="rId3" imgW="1091726" imgH="837836" progId="Equation.DSMT4">
                  <p:embed/>
                </p:oleObj>
              </mc:Choice>
              <mc:Fallback>
                <p:oleObj name="Equation" r:id="rId3" imgW="1091726" imgH="837836"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3485864"/>
                        <a:ext cx="1092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5"/>
          <p:cNvGraphicFramePr>
            <a:graphicFrameLocks noChangeAspect="1"/>
          </p:cNvGraphicFramePr>
          <p:nvPr/>
        </p:nvGraphicFramePr>
        <p:xfrm>
          <a:off x="1128486" y="4887913"/>
          <a:ext cx="1104900" cy="838200"/>
        </p:xfrm>
        <a:graphic>
          <a:graphicData uri="http://schemas.openxmlformats.org/presentationml/2006/ole">
            <mc:AlternateContent xmlns:mc="http://schemas.openxmlformats.org/markup-compatibility/2006">
              <mc:Choice xmlns:v="urn:schemas-microsoft-com:vml" Requires="v">
                <p:oleObj spid="_x0000_s10284" name="Equation" r:id="rId5" imgW="1104900" imgH="838200" progId="Equation.DSMT4">
                  <p:embed/>
                </p:oleObj>
              </mc:Choice>
              <mc:Fallback>
                <p:oleObj name="Equation" r:id="rId5" imgW="1104900" imgH="8382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28486" y="4887913"/>
                        <a:ext cx="1104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414" name="Text Box 6"/>
          <p:cNvSpPr txBox="1">
            <a:spLocks noChangeArrowheads="1"/>
          </p:cNvSpPr>
          <p:nvPr/>
        </p:nvSpPr>
        <p:spPr bwMode="auto">
          <a:xfrm>
            <a:off x="5304972" y="4927937"/>
            <a:ext cx="3840480" cy="1015663"/>
          </a:xfrm>
          <a:prstGeom prst="rect">
            <a:avLst/>
          </a:prstGeom>
          <a:noFill/>
          <a:ln w="9525" algn="ctr">
            <a:noFill/>
            <a:miter lim="800000"/>
            <a:headEnd/>
            <a:tailEnd/>
          </a:ln>
          <a:effectLst/>
        </p:spPr>
        <p:txBody>
          <a:bodyPr wrap="square">
            <a:spAutoFit/>
          </a:bodyPr>
          <a:lstStyle/>
          <a:p>
            <a:r>
              <a:rPr lang="en-US" sz="2000" dirty="0">
                <a:solidFill>
                  <a:srgbClr val="008080"/>
                </a:solidFill>
              </a:rPr>
              <a:t>Note that </a:t>
            </a:r>
            <a:r>
              <a:rPr lang="en-US" sz="2000" i="1" dirty="0">
                <a:solidFill>
                  <a:srgbClr val="008080"/>
                </a:solidFill>
              </a:rPr>
              <a:t>x</a:t>
            </a:r>
            <a:r>
              <a:rPr lang="en-US" sz="2000" dirty="0">
                <a:solidFill>
                  <a:srgbClr val="008080"/>
                </a:solidFill>
              </a:rPr>
              <a:t> </a:t>
            </a:r>
            <a:r>
              <a:rPr lang="en-US" sz="2000" dirty="0">
                <a:solidFill>
                  <a:srgbClr val="008080"/>
                </a:solidFill>
                <a:latin typeface="Symbol" pitchFamily="18" charset="2"/>
              </a:rPr>
              <a:t>-</a:t>
            </a:r>
            <a:r>
              <a:rPr lang="en-US" sz="2000" dirty="0">
                <a:solidFill>
                  <a:srgbClr val="008080"/>
                </a:solidFill>
              </a:rPr>
              <a:t> 5 is a common factor.  The key word here is factor.  We reduce using factors only.</a:t>
            </a:r>
          </a:p>
        </p:txBody>
      </p:sp>
      <p:graphicFrame>
        <p:nvGraphicFramePr>
          <p:cNvPr id="10244" name="Object 4"/>
          <p:cNvGraphicFramePr>
            <a:graphicFrameLocks noChangeAspect="1"/>
          </p:cNvGraphicFramePr>
          <p:nvPr/>
        </p:nvGraphicFramePr>
        <p:xfrm>
          <a:off x="2319111" y="4832350"/>
          <a:ext cx="1473200" cy="990600"/>
        </p:xfrm>
        <a:graphic>
          <a:graphicData uri="http://schemas.openxmlformats.org/presentationml/2006/ole">
            <mc:AlternateContent xmlns:mc="http://schemas.openxmlformats.org/markup-compatibility/2006">
              <mc:Choice xmlns:v="urn:schemas-microsoft-com:vml" Requires="v">
                <p:oleObj spid="_x0000_s10285" name="Equation" r:id="rId7" imgW="1473200" imgH="990600" progId="Equation.DSMT4">
                  <p:embed/>
                </p:oleObj>
              </mc:Choice>
              <mc:Fallback>
                <p:oleObj name="Equation" r:id="rId7" imgW="1473200" imgH="9906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19111" y="4832350"/>
                        <a:ext cx="1473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3918858" y="4876800"/>
          <a:ext cx="520700" cy="838200"/>
        </p:xfrm>
        <a:graphic>
          <a:graphicData uri="http://schemas.openxmlformats.org/presentationml/2006/ole">
            <mc:AlternateContent xmlns:mc="http://schemas.openxmlformats.org/markup-compatibility/2006">
              <mc:Choice xmlns:v="urn:schemas-microsoft-com:vml" Requires="v">
                <p:oleObj spid="_x0000_s10286" name="Equation" r:id="rId9" imgW="520700" imgH="838200" progId="Equation.DSMT4">
                  <p:embed/>
                </p:oleObj>
              </mc:Choice>
              <mc:Fallback>
                <p:oleObj name="Equation" r:id="rId9" imgW="520700" imgH="83820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18858" y="4876800"/>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4540597" y="5149850"/>
          <a:ext cx="622300" cy="355600"/>
        </p:xfrm>
        <a:graphic>
          <a:graphicData uri="http://schemas.openxmlformats.org/presentationml/2006/ole">
            <mc:AlternateContent xmlns:mc="http://schemas.openxmlformats.org/markup-compatibility/2006">
              <mc:Choice xmlns:v="urn:schemas-microsoft-com:vml" Requires="v">
                <p:oleObj spid="_x0000_s10287" name="Equation" r:id="rId11" imgW="622030" imgH="355446" progId="Equation.DSMT4">
                  <p:embed/>
                </p:oleObj>
              </mc:Choice>
              <mc:Fallback>
                <p:oleObj name="Equation" r:id="rId11" imgW="622030" imgH="355446"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40597" y="5149850"/>
                        <a:ext cx="622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10800000" flipV="1">
            <a:off x="2819400" y="48006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2743200" y="5410200"/>
            <a:ext cx="990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24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24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4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Reducing Rational Expressions (cont.)</a:t>
            </a:r>
          </a:p>
        </p:txBody>
      </p:sp>
      <p:sp>
        <p:nvSpPr>
          <p:cNvPr id="18435" name="Rectangle 3"/>
          <p:cNvSpPr>
            <a:spLocks noGrp="1"/>
          </p:cNvSpPr>
          <p:nvPr>
            <p:ph idx="4294967295"/>
          </p:nvPr>
        </p:nvSpPr>
        <p:spPr>
          <a:xfrm>
            <a:off x="457200" y="1280160"/>
            <a:ext cx="8229600" cy="1384995"/>
          </a:xfrm>
          <a:prstGeom prst="rect">
            <a:avLst/>
          </a:prstGeom>
          <a:noFill/>
        </p:spPr>
        <p:txBody>
          <a:bodyPr>
            <a:spAutoFit/>
          </a:bodyPr>
          <a:lstStyle/>
          <a:p>
            <a:pPr marL="0" indent="0">
              <a:spcBef>
                <a:spcPct val="40000"/>
              </a:spcBef>
              <a:buFont typeface="Courier New" pitchFamily="49" charset="0"/>
              <a:buNone/>
            </a:pPr>
            <a:r>
              <a:rPr lang="en-US" sz="2800" i="0" dirty="0">
                <a:solidFill>
                  <a:schemeClr val="tx1"/>
                </a:solidFill>
              </a:rPr>
              <a:t>b.</a:t>
            </a:r>
            <a:r>
              <a:rPr lang="en-US" sz="2800" b="1" i="0" dirty="0">
                <a:solidFill>
                  <a:schemeClr val="tx1"/>
                </a:solidFill>
              </a:rPr>
              <a:t>	</a:t>
            </a:r>
          </a:p>
          <a:p>
            <a:pPr marL="0" indent="0">
              <a:spcBef>
                <a:spcPct val="100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18436" name="Object 7"/>
          <p:cNvGraphicFramePr>
            <a:graphicFrameLocks noChangeAspect="1"/>
          </p:cNvGraphicFramePr>
          <p:nvPr>
            <p:extLst>
              <p:ext uri="{D42A27DB-BD31-4B8C-83A1-F6EECF244321}">
                <p14:modId xmlns:p14="http://schemas.microsoft.com/office/powerpoint/2010/main" val="1040948438"/>
              </p:ext>
            </p:extLst>
          </p:nvPr>
        </p:nvGraphicFramePr>
        <p:xfrm>
          <a:off x="1035050" y="1130300"/>
          <a:ext cx="1549400" cy="889000"/>
        </p:xfrm>
        <a:graphic>
          <a:graphicData uri="http://schemas.openxmlformats.org/presentationml/2006/ole">
            <mc:AlternateContent xmlns:mc="http://schemas.openxmlformats.org/markup-compatibility/2006">
              <mc:Choice xmlns:v="urn:schemas-microsoft-com:vml" Requires="v">
                <p:oleObj spid="_x0000_s11300" name="Equation" r:id="rId3" imgW="1549080" imgH="888840" progId="Equation.DSMT4">
                  <p:embed/>
                </p:oleObj>
              </mc:Choice>
              <mc:Fallback>
                <p:oleObj name="Equation" r:id="rId3" imgW="1549080" imgH="888840" progId="Equation.DSMT4">
                  <p:embed/>
                  <p:pic>
                    <p:nvPicPr>
                      <p:cNvPr id="0" name="Picture 7"/>
                      <p:cNvPicPr>
                        <a:picLocks noChangeAspect="1" noChangeArrowheads="1"/>
                      </p:cNvPicPr>
                      <p:nvPr/>
                    </p:nvPicPr>
                    <p:blipFill>
                      <a:blip r:embed="rId4"/>
                      <a:srcRect/>
                      <a:stretch>
                        <a:fillRect/>
                      </a:stretch>
                    </p:blipFill>
                    <p:spPr bwMode="auto">
                      <a:xfrm>
                        <a:off x="1035050" y="1130300"/>
                        <a:ext cx="15494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438" name="Text Box 9"/>
          <p:cNvSpPr txBox="1">
            <a:spLocks noChangeArrowheads="1"/>
          </p:cNvSpPr>
          <p:nvPr/>
        </p:nvSpPr>
        <p:spPr bwMode="auto">
          <a:xfrm>
            <a:off x="5715000" y="2922896"/>
            <a:ext cx="3200400" cy="707886"/>
          </a:xfrm>
          <a:prstGeom prst="rect">
            <a:avLst/>
          </a:prstGeom>
          <a:noFill/>
          <a:ln w="9525" algn="ctr">
            <a:noFill/>
            <a:miter lim="800000"/>
            <a:headEnd/>
            <a:tailEnd/>
          </a:ln>
          <a:effectLst/>
        </p:spPr>
        <p:txBody>
          <a:bodyPr>
            <a:spAutoFit/>
          </a:bodyPr>
          <a:lstStyle/>
          <a:p>
            <a:r>
              <a:rPr lang="en-US" sz="2000" dirty="0">
                <a:solidFill>
                  <a:srgbClr val="008080"/>
                </a:solidFill>
              </a:rPr>
              <a:t>Reduce.  The common factor is </a:t>
            </a:r>
            <a:r>
              <a:rPr lang="en-US" sz="2000" i="1" dirty="0">
                <a:solidFill>
                  <a:srgbClr val="008080"/>
                </a:solidFill>
              </a:rPr>
              <a:t>x</a:t>
            </a:r>
            <a:r>
              <a:rPr lang="en-US" sz="2000" dirty="0">
                <a:solidFill>
                  <a:srgbClr val="008080"/>
                </a:solidFill>
              </a:rPr>
              <a:t> − 4. </a:t>
            </a:r>
          </a:p>
        </p:txBody>
      </p:sp>
      <p:graphicFrame>
        <p:nvGraphicFramePr>
          <p:cNvPr id="11268" name="Object 4"/>
          <p:cNvGraphicFramePr>
            <a:graphicFrameLocks noChangeAspect="1"/>
          </p:cNvGraphicFramePr>
          <p:nvPr>
            <p:extLst>
              <p:ext uri="{D42A27DB-BD31-4B8C-83A1-F6EECF244321}">
                <p14:modId xmlns:p14="http://schemas.microsoft.com/office/powerpoint/2010/main" val="1031322653"/>
              </p:ext>
            </p:extLst>
          </p:nvPr>
        </p:nvGraphicFramePr>
        <p:xfrm>
          <a:off x="958850" y="2862263"/>
          <a:ext cx="1549400" cy="889000"/>
        </p:xfrm>
        <a:graphic>
          <a:graphicData uri="http://schemas.openxmlformats.org/presentationml/2006/ole">
            <mc:AlternateContent xmlns:mc="http://schemas.openxmlformats.org/markup-compatibility/2006">
              <mc:Choice xmlns:v="urn:schemas-microsoft-com:vml" Requires="v">
                <p:oleObj spid="_x0000_s11301" name="Equation" r:id="rId5" imgW="1549080" imgH="888840" progId="Equation.DSMT4">
                  <p:embed/>
                </p:oleObj>
              </mc:Choice>
              <mc:Fallback>
                <p:oleObj name="Equation" r:id="rId5" imgW="1549080" imgH="888840" progId="Equation.DSMT4">
                  <p:embed/>
                  <p:pic>
                    <p:nvPicPr>
                      <p:cNvPr id="0" name="Picture 8"/>
                      <p:cNvPicPr>
                        <a:picLocks noChangeAspect="1" noChangeArrowheads="1"/>
                      </p:cNvPicPr>
                      <p:nvPr/>
                    </p:nvPicPr>
                    <p:blipFill>
                      <a:blip r:embed="rId6"/>
                      <a:srcRect/>
                      <a:stretch>
                        <a:fillRect/>
                      </a:stretch>
                    </p:blipFill>
                    <p:spPr bwMode="auto">
                      <a:xfrm>
                        <a:off x="958850" y="2862263"/>
                        <a:ext cx="15494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657784" y="3998913"/>
          <a:ext cx="2425700" cy="838200"/>
        </p:xfrm>
        <a:graphic>
          <a:graphicData uri="http://schemas.openxmlformats.org/presentationml/2006/ole">
            <mc:AlternateContent xmlns:mc="http://schemas.openxmlformats.org/markup-compatibility/2006">
              <mc:Choice xmlns:v="urn:schemas-microsoft-com:vml" Requires="v">
                <p:oleObj spid="_x0000_s11302" name="Equation" r:id="rId7" imgW="2425680" imgH="838080" progId="Equation.DSMT4">
                  <p:embed/>
                </p:oleObj>
              </mc:Choice>
              <mc:Fallback>
                <p:oleObj name="Equation" r:id="rId7" imgW="2425680" imgH="83808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57784" y="3998913"/>
                        <a:ext cx="242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2654300" y="2844800"/>
          <a:ext cx="2222500" cy="1003300"/>
        </p:xfrm>
        <a:graphic>
          <a:graphicData uri="http://schemas.openxmlformats.org/presentationml/2006/ole">
            <mc:AlternateContent xmlns:mc="http://schemas.openxmlformats.org/markup-compatibility/2006">
              <mc:Choice xmlns:v="urn:schemas-microsoft-com:vml" Requires="v">
                <p:oleObj spid="_x0000_s11303" name="Equation" r:id="rId9" imgW="2222280" imgH="1002960" progId="Equation.DSMT4">
                  <p:embed/>
                </p:oleObj>
              </mc:Choice>
              <mc:Fallback>
                <p:oleObj name="Equation" r:id="rId9" imgW="2222280" imgH="100296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54300" y="2844800"/>
                        <a:ext cx="22225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10800000" flipV="1">
            <a:off x="2979491" y="28949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3954012" y="3361888"/>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43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Reducing Rational Expressions (cont.)</a:t>
            </a:r>
            <a:endParaRPr lang="en-US" dirty="0"/>
          </a:p>
        </p:txBody>
      </p:sp>
      <p:sp>
        <p:nvSpPr>
          <p:cNvPr id="3" name="Content Placeholder 2"/>
          <p:cNvSpPr>
            <a:spLocks noGrp="1"/>
          </p:cNvSpPr>
          <p:nvPr>
            <p:ph idx="1"/>
          </p:nvPr>
        </p:nvSpPr>
        <p:spPr>
          <a:xfrm>
            <a:off x="457200" y="1280160"/>
            <a:ext cx="8229600" cy="1463040"/>
          </a:xfrm>
          <a:ln w="28575">
            <a:solidFill>
              <a:srgbClr val="FF0000"/>
            </a:solidFill>
          </a:ln>
        </p:spPr>
        <p:txBody>
          <a:bodyPr/>
          <a:lstStyle/>
          <a:p>
            <a:pPr algn="ctr"/>
            <a:r>
              <a:rPr lang="en-US" b="1" dirty="0">
                <a:solidFill>
                  <a:srgbClr val="000000"/>
                </a:solidFill>
              </a:rPr>
              <a:t>Note</a:t>
            </a:r>
          </a:p>
          <a:p>
            <a:r>
              <a:rPr lang="en-US" dirty="0">
                <a:solidFill>
                  <a:srgbClr val="000000"/>
                </a:solidFill>
              </a:rPr>
              <a:t>Note that the restrictions on the variable are determined before reducing.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Reducing Rational Expressions (cont.)</a:t>
            </a:r>
          </a:p>
        </p:txBody>
      </p:sp>
      <p:sp>
        <p:nvSpPr>
          <p:cNvPr id="19459" name="Rectangle 3"/>
          <p:cNvSpPr>
            <a:spLocks noGrp="1"/>
          </p:cNvSpPr>
          <p:nvPr>
            <p:ph idx="4294967295"/>
          </p:nvPr>
        </p:nvSpPr>
        <p:spPr>
          <a:xfrm>
            <a:off x="457200" y="1280160"/>
            <a:ext cx="8229600" cy="1338828"/>
          </a:xfrm>
          <a:prstGeom prst="rect">
            <a:avLst/>
          </a:prstGeom>
          <a:noFill/>
        </p:spPr>
        <p:txBody>
          <a:bodyPr>
            <a:spAutoFit/>
          </a:bodyPr>
          <a:lstStyle/>
          <a:p>
            <a:pPr marL="0" indent="0">
              <a:spcBef>
                <a:spcPct val="40000"/>
              </a:spcBef>
              <a:buFont typeface="Courier New" pitchFamily="49" charset="0"/>
              <a:buNone/>
            </a:pPr>
            <a:r>
              <a:rPr lang="en-US" sz="2800" i="0" dirty="0">
                <a:solidFill>
                  <a:schemeClr val="tx1"/>
                </a:solidFill>
              </a:rPr>
              <a:t>c.</a:t>
            </a:r>
            <a:r>
              <a:rPr lang="en-US" sz="2800" b="1" i="0" dirty="0">
                <a:solidFill>
                  <a:schemeClr val="tx1"/>
                </a:solidFill>
              </a:rPr>
              <a:t>	</a:t>
            </a:r>
          </a:p>
          <a:p>
            <a:pPr marL="0" indent="0">
              <a:spcBef>
                <a:spcPts val="3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19460" name="Object 4"/>
          <p:cNvGraphicFramePr>
            <a:graphicFrameLocks noChangeAspect="1"/>
          </p:cNvGraphicFramePr>
          <p:nvPr/>
        </p:nvGraphicFramePr>
        <p:xfrm>
          <a:off x="1037772" y="1183944"/>
          <a:ext cx="914400" cy="889000"/>
        </p:xfrm>
        <a:graphic>
          <a:graphicData uri="http://schemas.openxmlformats.org/presentationml/2006/ole">
            <mc:AlternateContent xmlns:mc="http://schemas.openxmlformats.org/markup-compatibility/2006">
              <mc:Choice xmlns:v="urn:schemas-microsoft-com:vml" Requires="v">
                <p:oleObj spid="_x0000_s12348" name="Equation" r:id="rId3" imgW="914400" imgH="889000" progId="Equation.DSMT4">
                  <p:embed/>
                </p:oleObj>
              </mc:Choice>
              <mc:Fallback>
                <p:oleObj name="Equation" r:id="rId3" imgW="914400" imgH="8890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7772" y="1183944"/>
                        <a:ext cx="9144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2" name="Text Box 8"/>
          <p:cNvSpPr txBox="1">
            <a:spLocks noChangeArrowheads="1"/>
          </p:cNvSpPr>
          <p:nvPr/>
        </p:nvSpPr>
        <p:spPr bwMode="auto">
          <a:xfrm>
            <a:off x="4191000" y="2700006"/>
            <a:ext cx="4114800" cy="1311275"/>
          </a:xfrm>
          <a:prstGeom prst="rect">
            <a:avLst/>
          </a:prstGeom>
          <a:noFill/>
          <a:ln w="9525" algn="ctr">
            <a:noFill/>
            <a:miter lim="800000"/>
            <a:headEnd/>
            <a:tailEnd/>
          </a:ln>
          <a:effectLst/>
        </p:spPr>
        <p:txBody>
          <a:bodyPr>
            <a:spAutoFit/>
          </a:bodyPr>
          <a:lstStyle/>
          <a:p>
            <a:r>
              <a:rPr lang="en-US" sz="2000" dirty="0">
                <a:solidFill>
                  <a:srgbClr val="008080"/>
                </a:solidFill>
              </a:rPr>
              <a:t>Note that the expression 10 </a:t>
            </a:r>
            <a:r>
              <a:rPr lang="en-US" sz="2000" dirty="0">
                <a:solidFill>
                  <a:srgbClr val="008080"/>
                </a:solidFill>
                <a:latin typeface="Symbol" pitchFamily="18" charset="2"/>
              </a:rPr>
              <a:t>-</a:t>
            </a:r>
            <a:r>
              <a:rPr lang="en-US" sz="2000" dirty="0">
                <a:solidFill>
                  <a:srgbClr val="008080"/>
                </a:solidFill>
              </a:rPr>
              <a:t> </a:t>
            </a:r>
            <a:r>
              <a:rPr lang="en-US" sz="2000" i="1" dirty="0">
                <a:solidFill>
                  <a:srgbClr val="008080"/>
                </a:solidFill>
              </a:rPr>
              <a:t>y</a:t>
            </a:r>
            <a:r>
              <a:rPr lang="en-US" sz="2000" dirty="0">
                <a:solidFill>
                  <a:srgbClr val="008080"/>
                </a:solidFill>
              </a:rPr>
              <a:t> is the opposite of </a:t>
            </a:r>
            <a:r>
              <a:rPr lang="en-US" sz="2000" i="1" dirty="0">
                <a:solidFill>
                  <a:srgbClr val="008080"/>
                </a:solidFill>
              </a:rPr>
              <a:t>y</a:t>
            </a:r>
            <a:r>
              <a:rPr lang="en-US" sz="2000" dirty="0">
                <a:solidFill>
                  <a:srgbClr val="008080"/>
                </a:solidFill>
              </a:rPr>
              <a:t> </a:t>
            </a:r>
            <a:r>
              <a:rPr lang="en-US" sz="2000" dirty="0">
                <a:solidFill>
                  <a:srgbClr val="008080"/>
                </a:solidFill>
                <a:latin typeface="Symbol" pitchFamily="18" charset="2"/>
              </a:rPr>
              <a:t>-</a:t>
            </a:r>
            <a:r>
              <a:rPr lang="en-US" sz="2000" dirty="0">
                <a:solidFill>
                  <a:srgbClr val="008080"/>
                </a:solidFill>
              </a:rPr>
              <a:t> 10.  When nonzero</a:t>
            </a:r>
            <a:r>
              <a:rPr lang="en-US" sz="2000" b="1" dirty="0">
                <a:solidFill>
                  <a:srgbClr val="008080"/>
                </a:solidFill>
              </a:rPr>
              <a:t> </a:t>
            </a:r>
            <a:r>
              <a:rPr lang="en-US" sz="2000" dirty="0">
                <a:solidFill>
                  <a:srgbClr val="008080"/>
                </a:solidFill>
              </a:rPr>
              <a:t>opposites are divided, the quotient is always </a:t>
            </a:r>
            <a:r>
              <a:rPr lang="en-US" sz="2000" dirty="0">
                <a:solidFill>
                  <a:srgbClr val="008080"/>
                </a:solidFill>
                <a:latin typeface="Symbol" pitchFamily="18" charset="2"/>
              </a:rPr>
              <a:t>-</a:t>
            </a:r>
            <a:r>
              <a:rPr lang="en-US" sz="2000" dirty="0">
                <a:solidFill>
                  <a:srgbClr val="008080"/>
                </a:solidFill>
              </a:rPr>
              <a:t>1.</a:t>
            </a:r>
          </a:p>
        </p:txBody>
      </p:sp>
      <p:graphicFrame>
        <p:nvGraphicFramePr>
          <p:cNvPr id="12292" name="Object 4"/>
          <p:cNvGraphicFramePr>
            <a:graphicFrameLocks noChangeAspect="1"/>
          </p:cNvGraphicFramePr>
          <p:nvPr/>
        </p:nvGraphicFramePr>
        <p:xfrm>
          <a:off x="1039586" y="2743200"/>
          <a:ext cx="927100" cy="901700"/>
        </p:xfrm>
        <a:graphic>
          <a:graphicData uri="http://schemas.openxmlformats.org/presentationml/2006/ole">
            <mc:AlternateContent xmlns:mc="http://schemas.openxmlformats.org/markup-compatibility/2006">
              <mc:Choice xmlns:v="urn:schemas-microsoft-com:vml" Requires="v">
                <p:oleObj spid="_x0000_s12349" name="Equation" r:id="rId5" imgW="927100" imgH="901700" progId="Equation.DSMT4">
                  <p:embed/>
                </p:oleObj>
              </mc:Choice>
              <mc:Fallback>
                <p:oleObj name="Equation" r:id="rId5" imgW="927100" imgH="90170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9586" y="2743200"/>
                        <a:ext cx="927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2062163" y="3868738"/>
          <a:ext cx="1841500" cy="990600"/>
        </p:xfrm>
        <a:graphic>
          <a:graphicData uri="http://schemas.openxmlformats.org/presentationml/2006/ole">
            <mc:AlternateContent xmlns:mc="http://schemas.openxmlformats.org/markup-compatibility/2006">
              <mc:Choice xmlns:v="urn:schemas-microsoft-com:vml" Requires="v">
                <p:oleObj spid="_x0000_s12350" name="Equation" r:id="rId7" imgW="1841500" imgH="990600" progId="Equation.DSMT4">
                  <p:embed/>
                </p:oleObj>
              </mc:Choice>
              <mc:Fallback>
                <p:oleObj name="Equation" r:id="rId7" imgW="1841500" imgH="9906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62163" y="3868738"/>
                        <a:ext cx="1841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2057400" y="5070475"/>
          <a:ext cx="736600" cy="838200"/>
        </p:xfrm>
        <a:graphic>
          <a:graphicData uri="http://schemas.openxmlformats.org/presentationml/2006/ole">
            <mc:AlternateContent xmlns:mc="http://schemas.openxmlformats.org/markup-compatibility/2006">
              <mc:Choice xmlns:v="urn:schemas-microsoft-com:vml" Requires="v">
                <p:oleObj spid="_x0000_s12351" name="Equation" r:id="rId9" imgW="736600" imgH="838200" progId="Equation.DSMT4">
                  <p:embed/>
                </p:oleObj>
              </mc:Choice>
              <mc:Fallback>
                <p:oleObj name="Equation" r:id="rId9" imgW="736600" imgH="8382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7400" y="5070475"/>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2061030" y="2757714"/>
          <a:ext cx="1422400" cy="901700"/>
        </p:xfrm>
        <a:graphic>
          <a:graphicData uri="http://schemas.openxmlformats.org/presentationml/2006/ole">
            <mc:AlternateContent xmlns:mc="http://schemas.openxmlformats.org/markup-compatibility/2006">
              <mc:Choice xmlns:v="urn:schemas-microsoft-com:vml" Requires="v">
                <p:oleObj spid="_x0000_s12352" name="Equation" r:id="rId11" imgW="1422400" imgH="901700" progId="Equation.DSMT4">
                  <p:embed/>
                </p:oleObj>
              </mc:Choice>
              <mc:Fallback>
                <p:oleObj name="Equation" r:id="rId11" imgW="1422400" imgH="901700"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61030" y="2757714"/>
                        <a:ext cx="1422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4267200" y="5321300"/>
          <a:ext cx="914400" cy="469900"/>
        </p:xfrm>
        <a:graphic>
          <a:graphicData uri="http://schemas.openxmlformats.org/presentationml/2006/ole">
            <mc:AlternateContent xmlns:mc="http://schemas.openxmlformats.org/markup-compatibility/2006">
              <mc:Choice xmlns:v="urn:schemas-microsoft-com:vml" Requires="v">
                <p:oleObj spid="_x0000_s12353" name="Equation" r:id="rId13" imgW="914400" imgH="469900" progId="Equation.DSMT4">
                  <p:embed/>
                </p:oleObj>
              </mc:Choice>
              <mc:Fallback>
                <p:oleObj name="Equation" r:id="rId13" imgW="914400" imgH="46990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67200" y="5321300"/>
                        <a:ext cx="914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2895600" y="5334000"/>
          <a:ext cx="685800" cy="279400"/>
        </p:xfrm>
        <a:graphic>
          <a:graphicData uri="http://schemas.openxmlformats.org/presentationml/2006/ole">
            <mc:AlternateContent xmlns:mc="http://schemas.openxmlformats.org/markup-compatibility/2006">
              <mc:Choice xmlns:v="urn:schemas-microsoft-com:vml" Requires="v">
                <p:oleObj spid="_x0000_s12354" name="Equation" r:id="rId15" imgW="685800" imgH="279400" progId="Equation.DSMT4">
                  <p:embed/>
                </p:oleObj>
              </mc:Choice>
              <mc:Fallback>
                <p:oleObj name="Equation" r:id="rId15" imgW="685800" imgH="279400" progId="Equation.DSMT4">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95600" y="5334000"/>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3" name="Straight Connector 12"/>
          <p:cNvCxnSpPr/>
          <p:nvPr/>
        </p:nvCxnSpPr>
        <p:spPr>
          <a:xfrm rot="10800000" flipV="1">
            <a:off x="2667000" y="3886200"/>
            <a:ext cx="1066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2819400" y="4434113"/>
            <a:ext cx="1066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46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29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29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22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1"/>
            <a:ext cx="8229600" cy="2682240"/>
          </a:xfrm>
          <a:prstGeom prst="rect">
            <a:avLst/>
          </a:prstGeom>
          <a:solidFill>
            <a:schemeClr val="accent3"/>
          </a:solidFill>
          <a:ln w="28575">
            <a:solidFill>
              <a:srgbClr val="000000"/>
            </a:solidFill>
          </a:ln>
        </p:spPr>
        <p:txBody>
          <a:bodyPr wrap="square">
            <a:normAutofit/>
          </a:bodyPr>
          <a:lstStyle/>
          <a:p>
            <a:pPr algn="ctr">
              <a:spcBef>
                <a:spcPct val="0"/>
              </a:spcBef>
            </a:pPr>
            <a:r>
              <a:rPr lang="en-US" sz="2800" b="1" dirty="0">
                <a:solidFill>
                  <a:srgbClr val="000000"/>
                </a:solidFill>
              </a:rPr>
              <a:t>Opposites in Rational Expressions</a:t>
            </a:r>
          </a:p>
          <a:p>
            <a:pPr>
              <a:spcBef>
                <a:spcPct val="95000"/>
              </a:spcBef>
            </a:pPr>
            <a:r>
              <a:rPr lang="en-US" sz="2800" dirty="0">
                <a:solidFill>
                  <a:srgbClr val="000000"/>
                </a:solidFill>
              </a:rPr>
              <a:t>For a polynomial </a:t>
            </a:r>
            <a:r>
              <a:rPr lang="en-US" sz="2800" i="1" dirty="0">
                <a:solidFill>
                  <a:srgbClr val="000000"/>
                </a:solidFill>
              </a:rPr>
              <a:t>P</a:t>
            </a:r>
            <a:r>
              <a:rPr lang="en-US" sz="2800" dirty="0">
                <a:solidFill>
                  <a:srgbClr val="000000"/>
                </a:solidFill>
              </a:rPr>
              <a:t>,                 where </a:t>
            </a:r>
            <a:r>
              <a:rPr lang="en-US" sz="2800" i="1" dirty="0">
                <a:solidFill>
                  <a:srgbClr val="000000"/>
                </a:solidFill>
              </a:rPr>
              <a:t>P</a:t>
            </a:r>
            <a:r>
              <a:rPr lang="en-US" sz="2800" dirty="0">
                <a:solidFill>
                  <a:srgbClr val="000000"/>
                </a:solidFill>
              </a:rPr>
              <a:t> ≠ 0.</a:t>
            </a:r>
          </a:p>
          <a:p>
            <a:endParaRPr lang="en-US" sz="2800" dirty="0">
              <a:solidFill>
                <a:srgbClr val="000000"/>
              </a:solidFill>
            </a:endParaRPr>
          </a:p>
          <a:p>
            <a:r>
              <a:rPr lang="en-US" sz="2800" dirty="0">
                <a:solidFill>
                  <a:srgbClr val="000000"/>
                </a:solidFill>
              </a:rPr>
              <a:t>In particular,                                        where </a:t>
            </a:r>
            <a:r>
              <a:rPr lang="en-US" sz="2800" i="1" dirty="0">
                <a:solidFill>
                  <a:srgbClr val="000000"/>
                </a:solidFill>
              </a:rPr>
              <a:t>x</a:t>
            </a:r>
            <a:r>
              <a:rPr lang="en-US" sz="2800" dirty="0">
                <a:solidFill>
                  <a:srgbClr val="000000"/>
                </a:solidFill>
              </a:rPr>
              <a:t> ≠ </a:t>
            </a:r>
            <a:r>
              <a:rPr lang="en-US" sz="2800" i="1" dirty="0">
                <a:solidFill>
                  <a:srgbClr val="000000"/>
                </a:solidFill>
              </a:rPr>
              <a:t>a</a:t>
            </a:r>
            <a:r>
              <a:rPr lang="en-US" sz="2800" dirty="0">
                <a:solidFill>
                  <a:srgbClr val="000000"/>
                </a:solidFill>
              </a:rPr>
              <a:t>. </a:t>
            </a:r>
          </a:p>
        </p:txBody>
      </p:sp>
      <p:sp>
        <p:nvSpPr>
          <p:cNvPr id="2048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Reducing (or Simplifying) Rational Expressions</a:t>
            </a:r>
          </a:p>
        </p:txBody>
      </p:sp>
      <p:graphicFrame>
        <p:nvGraphicFramePr>
          <p:cNvPr id="20484" name="Object 4"/>
          <p:cNvGraphicFramePr>
            <a:graphicFrameLocks noChangeAspect="1"/>
          </p:cNvGraphicFramePr>
          <p:nvPr/>
        </p:nvGraphicFramePr>
        <p:xfrm>
          <a:off x="3351213" y="1958975"/>
          <a:ext cx="1231900" cy="838200"/>
        </p:xfrm>
        <a:graphic>
          <a:graphicData uri="http://schemas.openxmlformats.org/presentationml/2006/ole">
            <mc:AlternateContent xmlns:mc="http://schemas.openxmlformats.org/markup-compatibility/2006">
              <mc:Choice xmlns:v="urn:schemas-microsoft-com:vml" Requires="v">
                <p:oleObj spid="_x0000_s13331" name="Equation" r:id="rId3" imgW="1231366" imgH="837836" progId="Equation.DSMT4">
                  <p:embed/>
                </p:oleObj>
              </mc:Choice>
              <mc:Fallback>
                <p:oleObj name="Equation" r:id="rId3" imgW="1231366" imgH="837836"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1213" y="1958975"/>
                        <a:ext cx="1231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5" name="Object 5"/>
          <p:cNvGraphicFramePr>
            <a:graphicFrameLocks noChangeAspect="1"/>
          </p:cNvGraphicFramePr>
          <p:nvPr/>
        </p:nvGraphicFramePr>
        <p:xfrm>
          <a:off x="2425700" y="2790825"/>
          <a:ext cx="3098800" cy="876300"/>
        </p:xfrm>
        <a:graphic>
          <a:graphicData uri="http://schemas.openxmlformats.org/presentationml/2006/ole">
            <mc:AlternateContent xmlns:mc="http://schemas.openxmlformats.org/markup-compatibility/2006">
              <mc:Choice xmlns:v="urn:schemas-microsoft-com:vml" Requires="v">
                <p:oleObj spid="_x0000_s13332" name="Equation" r:id="rId5" imgW="3098800" imgH="876300" progId="Equation.DSMT4">
                  <p:embed/>
                </p:oleObj>
              </mc:Choice>
              <mc:Fallback>
                <p:oleObj name="Equation" r:id="rId5" imgW="3098800" imgH="8763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25700" y="2790825"/>
                        <a:ext cx="30988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Objectives</a:t>
            </a:r>
          </a:p>
        </p:txBody>
      </p:sp>
      <p:sp>
        <p:nvSpPr>
          <p:cNvPr id="5123" name="Rectangle 3"/>
          <p:cNvSpPr>
            <a:spLocks noGrp="1"/>
          </p:cNvSpPr>
          <p:nvPr>
            <p:ph idx="4294967295"/>
          </p:nvPr>
        </p:nvSpPr>
        <p:spPr>
          <a:xfrm>
            <a:off x="457200" y="1280160"/>
            <a:ext cx="8229600" cy="2751522"/>
          </a:xfrm>
          <a:prstGeom prst="rect">
            <a:avLst/>
          </a:prstGeom>
          <a:noFill/>
        </p:spPr>
        <p:txBody>
          <a:bodyPr>
            <a:spAutoFit/>
          </a:bodyPr>
          <a:lstStyle/>
          <a:p>
            <a:pPr marL="461963" indent="-461963">
              <a:buFont typeface="Courier New" pitchFamily="49" charset="0"/>
              <a:buChar char="o"/>
            </a:pPr>
            <a:r>
              <a:rPr lang="en-US" dirty="0"/>
              <a:t>Determine any restrictions on the variable in a rational expression. </a:t>
            </a:r>
          </a:p>
          <a:p>
            <a:pPr marL="461963" indent="-461963">
              <a:buFont typeface="Courier New" pitchFamily="49" charset="0"/>
              <a:buChar char="o"/>
            </a:pPr>
            <a:r>
              <a:rPr lang="en-US" dirty="0"/>
              <a:t>Evaluate rational expressions for given values of the variable. </a:t>
            </a:r>
          </a:p>
          <a:p>
            <a:pPr marL="461963" indent="-461963">
              <a:buFont typeface="Courier New" pitchFamily="49" charset="0"/>
              <a:buChar char="o"/>
            </a:pPr>
            <a:r>
              <a:rPr lang="en-US" dirty="0"/>
              <a:t>Reduce rational expressions to lowest terms.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Common Error</a:t>
            </a:r>
          </a:p>
        </p:txBody>
      </p:sp>
      <p:sp>
        <p:nvSpPr>
          <p:cNvPr id="21510" name="Rectangle 3"/>
          <p:cNvSpPr>
            <a:spLocks noGrp="1"/>
          </p:cNvSpPr>
          <p:nvPr>
            <p:ph idx="4294967295"/>
          </p:nvPr>
        </p:nvSpPr>
        <p:spPr>
          <a:xfrm>
            <a:off x="457200" y="1280160"/>
            <a:ext cx="8229600" cy="4572000"/>
          </a:xfrm>
          <a:prstGeom prst="rect">
            <a:avLst/>
          </a:prstGeom>
          <a:noFill/>
          <a:ln w="28575">
            <a:solidFill>
              <a:srgbClr val="FF0008"/>
            </a:solidFill>
          </a:ln>
        </p:spPr>
        <p:txBody>
          <a:bodyPr/>
          <a:lstStyle/>
          <a:p>
            <a:pPr algn="ctr">
              <a:buFont typeface="Courier New" pitchFamily="49" charset="0"/>
              <a:buNone/>
            </a:pPr>
            <a:r>
              <a:rPr lang="en-US" sz="2600" b="1" i="0" dirty="0">
                <a:solidFill>
                  <a:srgbClr val="000000"/>
                </a:solidFill>
              </a:rPr>
              <a:t>Caution</a:t>
            </a:r>
          </a:p>
          <a:p>
            <a:pPr algn="just">
              <a:spcBef>
                <a:spcPts val="600"/>
              </a:spcBef>
              <a:buFont typeface="Courier New" pitchFamily="49" charset="0"/>
              <a:buNone/>
            </a:pPr>
            <a:r>
              <a:rPr lang="en-US" sz="2600" b="1" i="0" dirty="0">
                <a:solidFill>
                  <a:srgbClr val="000000"/>
                </a:solidFill>
              </a:rPr>
              <a:t>“Divide out” only common factors.</a:t>
            </a:r>
          </a:p>
          <a:p>
            <a:pPr algn="ctr">
              <a:spcBef>
                <a:spcPct val="25000"/>
              </a:spcBef>
              <a:buFont typeface="Courier New" pitchFamily="49" charset="0"/>
              <a:buNone/>
            </a:pPr>
            <a:r>
              <a:rPr lang="en-US" sz="2600" b="1" dirty="0">
                <a:solidFill>
                  <a:srgbClr val="C00000"/>
                </a:solidFill>
                <a:latin typeface="Calibri" pitchFamily="34" charset="0"/>
              </a:rPr>
              <a:t>Wrong Solution </a:t>
            </a:r>
            <a:r>
              <a:rPr lang="en-US" sz="2600" b="1" i="0" dirty="0">
                <a:solidFill>
                  <a:srgbClr val="000000"/>
                </a:solidFill>
              </a:rPr>
              <a:t>		</a:t>
            </a:r>
            <a:r>
              <a:rPr lang="en-US" sz="2600" b="1" dirty="0">
                <a:solidFill>
                  <a:srgbClr val="006600"/>
                </a:solidFill>
                <a:latin typeface="Calibri" pitchFamily="34" charset="0"/>
              </a:rPr>
              <a:t> Correct Solution</a:t>
            </a:r>
            <a:endParaRPr lang="en-US" sz="2600" i="0" dirty="0">
              <a:solidFill>
                <a:srgbClr val="000000"/>
              </a:solidFill>
            </a:endParaRPr>
          </a:p>
        </p:txBody>
      </p:sp>
      <p:graphicFrame>
        <p:nvGraphicFramePr>
          <p:cNvPr id="21511" name="Object 4"/>
          <p:cNvGraphicFramePr>
            <a:graphicFrameLocks noChangeAspect="1"/>
          </p:cNvGraphicFramePr>
          <p:nvPr/>
        </p:nvGraphicFramePr>
        <p:xfrm>
          <a:off x="722436" y="2878138"/>
          <a:ext cx="3708400" cy="1155700"/>
        </p:xfrm>
        <a:graphic>
          <a:graphicData uri="http://schemas.openxmlformats.org/presentationml/2006/ole">
            <mc:AlternateContent xmlns:mc="http://schemas.openxmlformats.org/markup-compatibility/2006">
              <mc:Choice xmlns:v="urn:schemas-microsoft-com:vml" Requires="v">
                <p:oleObj spid="_x0000_s14369" name="Equation" r:id="rId3" imgW="3708360" imgH="1155600" progId="Equation.DSMT4">
                  <p:embed/>
                </p:oleObj>
              </mc:Choice>
              <mc:Fallback>
                <p:oleObj name="Equation" r:id="rId3" imgW="3708360" imgH="11556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2436" y="2878138"/>
                        <a:ext cx="3708400" cy="1155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12" name="Oval 8"/>
          <p:cNvSpPr>
            <a:spLocks noChangeArrowheads="1"/>
          </p:cNvSpPr>
          <p:nvPr/>
        </p:nvSpPr>
        <p:spPr bwMode="auto">
          <a:xfrm>
            <a:off x="4876800" y="3733800"/>
            <a:ext cx="3124200" cy="2133600"/>
          </a:xfrm>
          <a:prstGeom prst="ellipse">
            <a:avLst/>
          </a:prstGeom>
          <a:noFill/>
          <a:ln w="9525" algn="ctr">
            <a:noFill/>
            <a:round/>
            <a:headEnd/>
            <a:tailEnd/>
          </a:ln>
          <a:effectLst/>
        </p:spPr>
        <p:txBody>
          <a:bodyPr wrap="none" anchor="ctr">
            <a:spAutoFit/>
          </a:bodyPr>
          <a:lstStyle/>
          <a:p>
            <a:endParaRPr lang="en-US"/>
          </a:p>
        </p:txBody>
      </p:sp>
      <p:graphicFrame>
        <p:nvGraphicFramePr>
          <p:cNvPr id="21513" name="Object 5"/>
          <p:cNvGraphicFramePr>
            <a:graphicFrameLocks noChangeAspect="1"/>
          </p:cNvGraphicFramePr>
          <p:nvPr>
            <p:extLst>
              <p:ext uri="{D42A27DB-BD31-4B8C-83A1-F6EECF244321}">
                <p14:modId xmlns:p14="http://schemas.microsoft.com/office/powerpoint/2010/main" val="1016138171"/>
              </p:ext>
            </p:extLst>
          </p:nvPr>
        </p:nvGraphicFramePr>
        <p:xfrm>
          <a:off x="5212884" y="2693988"/>
          <a:ext cx="3124200" cy="1346200"/>
        </p:xfrm>
        <a:graphic>
          <a:graphicData uri="http://schemas.openxmlformats.org/presentationml/2006/ole">
            <mc:AlternateContent xmlns:mc="http://schemas.openxmlformats.org/markup-compatibility/2006">
              <mc:Choice xmlns:v="urn:schemas-microsoft-com:vml" Requires="v">
                <p:oleObj spid="_x0000_s14370" name="Equation" r:id="rId5" imgW="3124080" imgH="1346040" progId="Equation.DSMT4">
                  <p:embed/>
                </p:oleObj>
              </mc:Choice>
              <mc:Fallback>
                <p:oleObj name="Equation" r:id="rId5" imgW="3124080" imgH="13460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12884" y="2693988"/>
                        <a:ext cx="3124200" cy="1346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0" name="Straight Connector 9"/>
          <p:cNvCxnSpPr/>
          <p:nvPr/>
        </p:nvCxnSpPr>
        <p:spPr>
          <a:xfrm flipV="1">
            <a:off x="1337345" y="2844567"/>
            <a:ext cx="2377440" cy="118872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261145" y="2844567"/>
            <a:ext cx="2377440" cy="118872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5147345" y="2667000"/>
            <a:ext cx="3276600" cy="14478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4342" name="Object 6"/>
          <p:cNvGraphicFramePr>
            <a:graphicFrameLocks noChangeAspect="1"/>
          </p:cNvGraphicFramePr>
          <p:nvPr/>
        </p:nvGraphicFramePr>
        <p:xfrm>
          <a:off x="491455" y="4248150"/>
          <a:ext cx="4170362" cy="1397000"/>
        </p:xfrm>
        <a:graphic>
          <a:graphicData uri="http://schemas.openxmlformats.org/presentationml/2006/ole">
            <mc:AlternateContent xmlns:mc="http://schemas.openxmlformats.org/markup-compatibility/2006">
              <mc:Choice xmlns:v="urn:schemas-microsoft-com:vml" Requires="v">
                <p:oleObj spid="_x0000_s14371" name="Equation" r:id="rId7" imgW="4190760" imgH="1396800" progId="Equation.DSMT4">
                  <p:embed/>
                </p:oleObj>
              </mc:Choice>
              <mc:Fallback>
                <p:oleObj name="Equation" r:id="rId7" imgW="4190760" imgH="1396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1455" y="4248150"/>
                        <a:ext cx="4170362" cy="1397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3" name="Object 7"/>
          <p:cNvGraphicFramePr>
            <a:graphicFrameLocks noChangeAspect="1"/>
          </p:cNvGraphicFramePr>
          <p:nvPr/>
        </p:nvGraphicFramePr>
        <p:xfrm>
          <a:off x="4977934" y="4318000"/>
          <a:ext cx="3594100" cy="1384300"/>
        </p:xfrm>
        <a:graphic>
          <a:graphicData uri="http://schemas.openxmlformats.org/presentationml/2006/ole">
            <mc:AlternateContent xmlns:mc="http://schemas.openxmlformats.org/markup-compatibility/2006">
              <mc:Choice xmlns:v="urn:schemas-microsoft-com:vml" Requires="v">
                <p:oleObj spid="_x0000_s14372" name="Equation" r:id="rId9" imgW="3593880" imgH="1384200" progId="Equation.DSMT4">
                  <p:embed/>
                </p:oleObj>
              </mc:Choice>
              <mc:Fallback>
                <p:oleObj name="Equation" r:id="rId9" imgW="3593880" imgH="13842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77934" y="4318000"/>
                        <a:ext cx="3594100" cy="1384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ounded Rectangle 14"/>
          <p:cNvSpPr/>
          <p:nvPr/>
        </p:nvSpPr>
        <p:spPr>
          <a:xfrm>
            <a:off x="4901967" y="4267200"/>
            <a:ext cx="3733800" cy="15240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flipV="1">
            <a:off x="1249680" y="4450080"/>
            <a:ext cx="2560320" cy="118872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1173480" y="4450080"/>
            <a:ext cx="2560320" cy="118872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699200"/>
          </a:xfrm>
          <a:prstGeom prst="rect">
            <a:avLst/>
          </a:prstGeom>
          <a:solidFill>
            <a:schemeClr val="accent3"/>
          </a:solidFill>
          <a:ln w="28575">
            <a:solidFill>
              <a:srgbClr val="000000"/>
            </a:solidFill>
          </a:ln>
        </p:spPr>
        <p:txBody>
          <a:bodyPr wrap="square">
            <a:spAutoFit/>
          </a:bodyPr>
          <a:lstStyle/>
          <a:p>
            <a:pPr algn="ctr">
              <a:spcBef>
                <a:spcPct val="0"/>
              </a:spcBef>
            </a:pPr>
            <a:r>
              <a:rPr lang="en-US" sz="2800" b="1" dirty="0">
                <a:solidFill>
                  <a:srgbClr val="000000"/>
                </a:solidFill>
              </a:rPr>
              <a:t>Rational Expressions</a:t>
            </a:r>
          </a:p>
          <a:p>
            <a:pPr>
              <a:spcBef>
                <a:spcPct val="50000"/>
              </a:spcBef>
            </a:pPr>
            <a:r>
              <a:rPr lang="en-US" sz="2800" dirty="0">
                <a:solidFill>
                  <a:srgbClr val="000000"/>
                </a:solidFill>
              </a:rPr>
              <a:t>A </a:t>
            </a:r>
            <a:r>
              <a:rPr lang="en-US" sz="2800" b="1" dirty="0">
                <a:solidFill>
                  <a:srgbClr val="C00000"/>
                </a:solidFill>
              </a:rPr>
              <a:t>rational expression</a:t>
            </a:r>
            <a:r>
              <a:rPr lang="en-US" sz="2800" dirty="0">
                <a:solidFill>
                  <a:srgbClr val="C00000"/>
                </a:solidFill>
              </a:rPr>
              <a:t> </a:t>
            </a:r>
            <a:r>
              <a:rPr lang="en-US" sz="2800" dirty="0">
                <a:solidFill>
                  <a:srgbClr val="000000"/>
                </a:solidFill>
              </a:rPr>
              <a:t>is an algebraic expression that can be written in the form</a:t>
            </a:r>
          </a:p>
          <a:p>
            <a:pPr algn="ctr">
              <a:spcBef>
                <a:spcPct val="55000"/>
              </a:spcBef>
            </a:pPr>
            <a:r>
              <a:rPr lang="en-US" sz="2800" dirty="0">
                <a:solidFill>
                  <a:srgbClr val="000000"/>
                </a:solidFill>
              </a:rPr>
              <a:t>   where </a:t>
            </a:r>
            <a:r>
              <a:rPr lang="en-US" sz="2800" i="1" dirty="0">
                <a:solidFill>
                  <a:srgbClr val="000000"/>
                </a:solidFill>
              </a:rPr>
              <a:t>P</a:t>
            </a:r>
            <a:r>
              <a:rPr lang="en-US" sz="2800" dirty="0">
                <a:solidFill>
                  <a:srgbClr val="000000"/>
                </a:solidFill>
              </a:rPr>
              <a:t> and </a:t>
            </a:r>
            <a:r>
              <a:rPr lang="en-US" sz="2800" i="1" dirty="0">
                <a:solidFill>
                  <a:srgbClr val="000000"/>
                </a:solidFill>
              </a:rPr>
              <a:t>Q</a:t>
            </a:r>
            <a:r>
              <a:rPr lang="en-US" sz="2800" dirty="0">
                <a:solidFill>
                  <a:srgbClr val="000000"/>
                </a:solidFill>
              </a:rPr>
              <a:t> are polynomials and </a:t>
            </a:r>
            <a:r>
              <a:rPr lang="en-US" sz="2800" b="1" i="1" dirty="0">
                <a:solidFill>
                  <a:srgbClr val="000000"/>
                </a:solidFill>
              </a:rPr>
              <a:t>Q</a:t>
            </a:r>
            <a:r>
              <a:rPr lang="en-US" sz="2800" dirty="0">
                <a:solidFill>
                  <a:srgbClr val="000000"/>
                </a:solidFill>
              </a:rPr>
              <a:t> ≠ </a:t>
            </a:r>
            <a:r>
              <a:rPr lang="en-US" sz="2800" b="1" dirty="0">
                <a:solidFill>
                  <a:srgbClr val="000000"/>
                </a:solidFill>
              </a:rPr>
              <a:t>0</a:t>
            </a:r>
            <a:r>
              <a:rPr lang="en-US" sz="2800" dirty="0">
                <a:solidFill>
                  <a:srgbClr val="000000"/>
                </a:solidFill>
              </a:rPr>
              <a:t>.</a:t>
            </a:r>
          </a:p>
          <a:p>
            <a:endParaRPr lang="en-US" sz="2800" dirty="0">
              <a:solidFill>
                <a:srgbClr val="000000"/>
              </a:solidFill>
            </a:endParaRPr>
          </a:p>
        </p:txBody>
      </p:sp>
      <p:sp>
        <p:nvSpPr>
          <p:cNvPr id="614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Introduction to Rational Expressions</a:t>
            </a:r>
          </a:p>
        </p:txBody>
      </p:sp>
      <p:graphicFrame>
        <p:nvGraphicFramePr>
          <p:cNvPr id="6148" name="Object 4"/>
          <p:cNvGraphicFramePr>
            <a:graphicFrameLocks noChangeAspect="1"/>
          </p:cNvGraphicFramePr>
          <p:nvPr/>
        </p:nvGraphicFramePr>
        <p:xfrm>
          <a:off x="1346200" y="2868304"/>
          <a:ext cx="330200" cy="876300"/>
        </p:xfrm>
        <a:graphic>
          <a:graphicData uri="http://schemas.openxmlformats.org/presentationml/2006/ole">
            <mc:AlternateContent xmlns:mc="http://schemas.openxmlformats.org/markup-compatibility/2006">
              <mc:Choice xmlns:v="urn:schemas-microsoft-com:vml" Requires="v">
                <p:oleObj spid="_x0000_s1035" name="Equation" r:id="rId3" imgW="330200" imgH="876300" progId="Equation.DSMT4">
                  <p:embed/>
                </p:oleObj>
              </mc:Choice>
              <mc:Fallback>
                <p:oleObj name="Equation" r:id="rId3" imgW="330200" imgH="8763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46200" y="2868304"/>
                        <a:ext cx="3302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Introduction to Rational Expressions</a:t>
            </a:r>
          </a:p>
        </p:txBody>
      </p:sp>
      <p:sp>
        <p:nvSpPr>
          <p:cNvPr id="4" name="Rectangle 3"/>
          <p:cNvSpPr txBox="1">
            <a:spLocks/>
          </p:cNvSpPr>
          <p:nvPr/>
        </p:nvSpPr>
        <p:spPr>
          <a:xfrm>
            <a:off x="457200" y="1280160"/>
            <a:ext cx="8229600" cy="1600438"/>
          </a:xfrm>
          <a:prstGeom prst="rect">
            <a:avLst/>
          </a:prstGeom>
          <a:noFill/>
          <a:ln w="28575">
            <a:solidFill>
              <a:srgbClr val="FF0000"/>
            </a:solidFill>
          </a:ln>
        </p:spPr>
        <p:txBody>
          <a:bodyPr>
            <a:spAutoFit/>
          </a:bodyPr>
          <a:lstStyle/>
          <a:p>
            <a:pPr algn="ctr"/>
            <a:r>
              <a:rPr lang="en-US" sz="2800" b="1" dirty="0">
                <a:solidFill>
                  <a:srgbClr val="000000"/>
                </a:solidFill>
              </a:rPr>
              <a:t>Notes</a:t>
            </a:r>
          </a:p>
          <a:p>
            <a:pPr algn="just">
              <a:spcBef>
                <a:spcPct val="50000"/>
              </a:spcBef>
            </a:pPr>
            <a:r>
              <a:rPr lang="en-US" sz="2800" b="1" dirty="0">
                <a:solidFill>
                  <a:srgbClr val="C00000"/>
                </a:solidFill>
              </a:rPr>
              <a:t>Remember, the denominator of a rational expression can never be 0.</a:t>
            </a:r>
            <a:r>
              <a:rPr lang="en-US" sz="2800" b="1" dirty="0">
                <a:solidFill>
                  <a:srgbClr val="000000"/>
                </a:solidFill>
              </a:rPr>
              <a:t>  </a:t>
            </a:r>
            <a:r>
              <a:rPr lang="en-US" sz="2800" dirty="0">
                <a:solidFill>
                  <a:srgbClr val="000000"/>
                </a:solidFill>
              </a:rPr>
              <a:t>Division by 0 is undefined.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1: Finding Restrictions on the Variable</a:t>
            </a:r>
          </a:p>
        </p:txBody>
      </p:sp>
      <p:sp>
        <p:nvSpPr>
          <p:cNvPr id="8195" name="Rectangle 3"/>
          <p:cNvSpPr>
            <a:spLocks noGrp="1"/>
          </p:cNvSpPr>
          <p:nvPr>
            <p:ph idx="4294967295"/>
          </p:nvPr>
        </p:nvSpPr>
        <p:spPr>
          <a:xfrm>
            <a:off x="457200" y="1280160"/>
            <a:ext cx="8229600" cy="2440668"/>
          </a:xfrm>
          <a:prstGeom prst="rect">
            <a:avLst/>
          </a:prstGeom>
          <a:noFill/>
        </p:spPr>
        <p:txBody>
          <a:bodyPr>
            <a:spAutoFit/>
          </a:bodyPr>
          <a:lstStyle/>
          <a:p>
            <a:pPr marL="0" indent="0">
              <a:buFont typeface="Courier New" pitchFamily="49" charset="0"/>
              <a:buNone/>
            </a:pPr>
            <a:r>
              <a:rPr lang="en-US" sz="2800" i="0" dirty="0">
                <a:solidFill>
                  <a:schemeClr val="tx1"/>
                </a:solidFill>
              </a:rPr>
              <a:t>Determine what values of the variable, if any, will make the rational expression undefined.  </a:t>
            </a:r>
          </a:p>
          <a:p>
            <a:pPr marL="514350" indent="-514350">
              <a:spcBef>
                <a:spcPct val="55000"/>
              </a:spcBef>
              <a:buFont typeface="+mj-lt"/>
              <a:buAutoNum type="alphaLcPeriod"/>
            </a:pPr>
            <a:r>
              <a:rPr lang="en-US" sz="2800" i="0" dirty="0">
                <a:solidFill>
                  <a:schemeClr val="tx1"/>
                </a:solidFill>
              </a:rPr>
              <a:t>	</a:t>
            </a:r>
          </a:p>
          <a:p>
            <a:pPr marL="0" indent="0">
              <a:spcBef>
                <a:spcPct val="90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8196" name="Object 4"/>
          <p:cNvGraphicFramePr>
            <a:graphicFrameLocks noChangeAspect="1"/>
          </p:cNvGraphicFramePr>
          <p:nvPr/>
        </p:nvGraphicFramePr>
        <p:xfrm>
          <a:off x="990600" y="2258704"/>
          <a:ext cx="901700" cy="838200"/>
        </p:xfrm>
        <a:graphic>
          <a:graphicData uri="http://schemas.openxmlformats.org/presentationml/2006/ole">
            <mc:AlternateContent xmlns:mc="http://schemas.openxmlformats.org/markup-compatibility/2006">
              <mc:Choice xmlns:v="urn:schemas-microsoft-com:vml" Requires="v">
                <p:oleObj spid="_x0000_s2098" name="Equation" r:id="rId3" imgW="901309" imgH="837836" progId="Equation.DSMT4">
                  <p:embed/>
                </p:oleObj>
              </mc:Choice>
              <mc:Fallback>
                <p:oleObj name="Equation" r:id="rId3" imgW="901309" imgH="837836"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2258704"/>
                        <a:ext cx="901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2" name="Object 4"/>
          <p:cNvGraphicFramePr>
            <a:graphicFrameLocks noChangeAspect="1"/>
          </p:cNvGraphicFramePr>
          <p:nvPr/>
        </p:nvGraphicFramePr>
        <p:xfrm>
          <a:off x="1219200" y="3910697"/>
          <a:ext cx="1358900" cy="292100"/>
        </p:xfrm>
        <a:graphic>
          <a:graphicData uri="http://schemas.openxmlformats.org/presentationml/2006/ole">
            <mc:AlternateContent xmlns:mc="http://schemas.openxmlformats.org/markup-compatibility/2006">
              <mc:Choice xmlns:v="urn:schemas-microsoft-com:vml" Requires="v">
                <p:oleObj spid="_x0000_s2099" name="Equation" r:id="rId5" imgW="1358640" imgH="291960" progId="Equation.DSMT4">
                  <p:embed/>
                </p:oleObj>
              </mc:Choice>
              <mc:Fallback>
                <p:oleObj name="Equation" r:id="rId5" imgW="1358640" imgH="29196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3910697"/>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676400" y="4429125"/>
          <a:ext cx="876300" cy="292100"/>
        </p:xfrm>
        <a:graphic>
          <a:graphicData uri="http://schemas.openxmlformats.org/presentationml/2006/ole">
            <mc:AlternateContent xmlns:mc="http://schemas.openxmlformats.org/markup-compatibility/2006">
              <mc:Choice xmlns:v="urn:schemas-microsoft-com:vml" Requires="v">
                <p:oleObj spid="_x0000_s2100" name="Equation" r:id="rId7" imgW="876240" imgH="291960" progId="Equation.DSMT4">
                  <p:embed/>
                </p:oleObj>
              </mc:Choice>
              <mc:Fallback>
                <p:oleObj name="Equation" r:id="rId7" imgW="876240" imgH="29196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6400" y="4429125"/>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1845578" y="4826000"/>
          <a:ext cx="774700" cy="838200"/>
        </p:xfrm>
        <a:graphic>
          <a:graphicData uri="http://schemas.openxmlformats.org/presentationml/2006/ole">
            <mc:AlternateContent xmlns:mc="http://schemas.openxmlformats.org/markup-compatibility/2006">
              <mc:Choice xmlns:v="urn:schemas-microsoft-com:vml" Requires="v">
                <p:oleObj spid="_x0000_s2101" name="Equation" r:id="rId9" imgW="774364" imgH="837836" progId="Equation.DSMT4">
                  <p:embed/>
                </p:oleObj>
              </mc:Choice>
              <mc:Fallback>
                <p:oleObj name="Equation" r:id="rId9" imgW="774364" imgH="837836"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45578" y="48260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3013978" y="3917047"/>
          <a:ext cx="3327400" cy="279400"/>
        </p:xfrm>
        <a:graphic>
          <a:graphicData uri="http://schemas.openxmlformats.org/presentationml/2006/ole">
            <mc:AlternateContent xmlns:mc="http://schemas.openxmlformats.org/markup-compatibility/2006">
              <mc:Choice xmlns:v="urn:schemas-microsoft-com:vml" Requires="v">
                <p:oleObj spid="_x0000_s2102" name="Equation" r:id="rId11" imgW="3327120" imgH="279360" progId="Equation.DSMT4">
                  <p:embed/>
                </p:oleObj>
              </mc:Choice>
              <mc:Fallback>
                <p:oleObj name="Equation" r:id="rId11" imgW="3327120" imgH="279360"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13978" y="3917047"/>
                        <a:ext cx="3327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0" name="Object 12"/>
          <p:cNvGraphicFramePr>
            <a:graphicFrameLocks noChangeAspect="1"/>
          </p:cNvGraphicFramePr>
          <p:nvPr/>
        </p:nvGraphicFramePr>
        <p:xfrm>
          <a:off x="3048000" y="4435475"/>
          <a:ext cx="2032000" cy="279400"/>
        </p:xfrm>
        <a:graphic>
          <a:graphicData uri="http://schemas.openxmlformats.org/presentationml/2006/ole">
            <mc:AlternateContent xmlns:mc="http://schemas.openxmlformats.org/markup-compatibility/2006">
              <mc:Choice xmlns:v="urn:schemas-microsoft-com:vml" Requires="v">
                <p:oleObj spid="_x0000_s2103" name="Equation" r:id="rId13" imgW="2031840" imgH="279360" progId="Equation.DSMT4">
                  <p:embed/>
                </p:oleObj>
              </mc:Choice>
              <mc:Fallback>
                <p:oleObj name="Equation" r:id="rId13" imgW="2031840" imgH="279360" progId="Equation.DSMT4">
                  <p:embed/>
                  <p:pic>
                    <p:nvPicPr>
                      <p:cNvPr id="0" name="Picture 1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48000" y="4435475"/>
                        <a:ext cx="2032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5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6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1: Finding Restrictions on </a:t>
            </a:r>
            <a:br>
              <a:rPr lang="en-US" sz="3200">
                <a:solidFill>
                  <a:schemeClr val="accent1"/>
                </a:solidFill>
              </a:rPr>
            </a:br>
            <a:r>
              <a:rPr lang="en-US" sz="3200">
                <a:solidFill>
                  <a:schemeClr val="accent1"/>
                </a:solidFill>
              </a:rPr>
              <a:t>the Variable (cont.)</a:t>
            </a:r>
          </a:p>
        </p:txBody>
      </p:sp>
      <p:sp>
        <p:nvSpPr>
          <p:cNvPr id="9219" name="Rectangle 3"/>
          <p:cNvSpPr>
            <a:spLocks noGrp="1"/>
          </p:cNvSpPr>
          <p:nvPr>
            <p:ph idx="4294967295"/>
          </p:nvPr>
        </p:nvSpPr>
        <p:spPr>
          <a:xfrm>
            <a:off x="457200" y="1280160"/>
            <a:ext cx="8229600" cy="2246769"/>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Thus the expression             is undefined for   </a:t>
            </a:r>
          </a:p>
          <a:p>
            <a:pPr marL="0" indent="0">
              <a:spcBef>
                <a:spcPct val="50000"/>
              </a:spcBef>
              <a:buFont typeface="Courier New" pitchFamily="49" charset="0"/>
              <a:buNone/>
            </a:pPr>
            <a:r>
              <a:rPr lang="en-US" sz="2800" i="0" dirty="0">
                <a:solidFill>
                  <a:schemeClr val="tx1"/>
                </a:solidFill>
              </a:rPr>
              <a:t>Any other real number may be substituted for </a:t>
            </a:r>
            <a:r>
              <a:rPr lang="en-US" sz="2800" i="1" dirty="0">
                <a:solidFill>
                  <a:schemeClr val="tx1"/>
                </a:solidFill>
              </a:rPr>
              <a:t>x</a:t>
            </a:r>
            <a:r>
              <a:rPr lang="en-US" sz="2800" i="0" dirty="0">
                <a:solidFill>
                  <a:schemeClr val="tx1"/>
                </a:solidFill>
              </a:rPr>
              <a:t> in the </a:t>
            </a:r>
          </a:p>
          <a:p>
            <a:pPr marL="0" indent="0">
              <a:spcBef>
                <a:spcPct val="50000"/>
              </a:spcBef>
              <a:buFont typeface="Courier New" pitchFamily="49" charset="0"/>
              <a:buNone/>
            </a:pPr>
            <a:r>
              <a:rPr lang="en-US" sz="2800" i="0" dirty="0">
                <a:solidFill>
                  <a:schemeClr val="tx1"/>
                </a:solidFill>
              </a:rPr>
              <a:t>expression.  We write            to indicate the restriction on the variable.</a:t>
            </a:r>
          </a:p>
        </p:txBody>
      </p:sp>
      <p:graphicFrame>
        <p:nvGraphicFramePr>
          <p:cNvPr id="9220" name="Object 6"/>
          <p:cNvGraphicFramePr>
            <a:graphicFrameLocks noChangeAspect="1"/>
          </p:cNvGraphicFramePr>
          <p:nvPr/>
        </p:nvGraphicFramePr>
        <p:xfrm>
          <a:off x="3466867" y="1129352"/>
          <a:ext cx="901700" cy="838200"/>
        </p:xfrm>
        <a:graphic>
          <a:graphicData uri="http://schemas.openxmlformats.org/presentationml/2006/ole">
            <mc:AlternateContent xmlns:mc="http://schemas.openxmlformats.org/markup-compatibility/2006">
              <mc:Choice xmlns:v="urn:schemas-microsoft-com:vml" Requires="v">
                <p:oleObj spid="_x0000_s3099" name="Equation" r:id="rId3" imgW="901309" imgH="837836" progId="Equation.DSMT4">
                  <p:embed/>
                </p:oleObj>
              </mc:Choice>
              <mc:Fallback>
                <p:oleObj name="Equation" r:id="rId3" imgW="901309" imgH="837836"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66867" y="1129352"/>
                        <a:ext cx="901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7"/>
          <p:cNvGraphicFramePr>
            <a:graphicFrameLocks noChangeAspect="1"/>
          </p:cNvGraphicFramePr>
          <p:nvPr/>
        </p:nvGraphicFramePr>
        <p:xfrm>
          <a:off x="6807200" y="1116652"/>
          <a:ext cx="863600" cy="838200"/>
        </p:xfrm>
        <a:graphic>
          <a:graphicData uri="http://schemas.openxmlformats.org/presentationml/2006/ole">
            <mc:AlternateContent xmlns:mc="http://schemas.openxmlformats.org/markup-compatibility/2006">
              <mc:Choice xmlns:v="urn:schemas-microsoft-com:vml" Requires="v">
                <p:oleObj spid="_x0000_s3100" name="Equation" r:id="rId5" imgW="863225" imgH="837836" progId="Equation.DSMT4">
                  <p:embed/>
                </p:oleObj>
              </mc:Choice>
              <mc:Fallback>
                <p:oleObj name="Equation" r:id="rId5" imgW="863225" imgH="837836"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07200" y="1116652"/>
                        <a:ext cx="863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8"/>
          <p:cNvGraphicFramePr>
            <a:graphicFrameLocks noChangeAspect="1"/>
          </p:cNvGraphicFramePr>
          <p:nvPr/>
        </p:nvGraphicFramePr>
        <p:xfrm>
          <a:off x="3729955" y="2416363"/>
          <a:ext cx="762000" cy="838200"/>
        </p:xfrm>
        <a:graphic>
          <a:graphicData uri="http://schemas.openxmlformats.org/presentationml/2006/ole">
            <mc:AlternateContent xmlns:mc="http://schemas.openxmlformats.org/markup-compatibility/2006">
              <mc:Choice xmlns:v="urn:schemas-microsoft-com:vml" Requires="v">
                <p:oleObj spid="_x0000_s3101" name="Equation" r:id="rId7" imgW="761669" imgH="837836" progId="Equation.DSMT4">
                  <p:embed/>
                </p:oleObj>
              </mc:Choice>
              <mc:Fallback>
                <p:oleObj name="Equation" r:id="rId7" imgW="761669" imgH="837836"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29955" y="2416363"/>
                        <a:ext cx="762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1: Finding Restrictions on </a:t>
            </a:r>
            <a:br>
              <a:rPr lang="en-US" sz="3200">
                <a:solidFill>
                  <a:schemeClr val="accent1"/>
                </a:solidFill>
              </a:rPr>
            </a:br>
            <a:r>
              <a:rPr lang="en-US" sz="3200">
                <a:solidFill>
                  <a:schemeClr val="accent1"/>
                </a:solidFill>
              </a:rPr>
              <a:t>the Variable (cont.)</a:t>
            </a:r>
          </a:p>
        </p:txBody>
      </p:sp>
      <p:sp>
        <p:nvSpPr>
          <p:cNvPr id="10243" name="Rectangle 3"/>
          <p:cNvSpPr>
            <a:spLocks noGrp="1"/>
          </p:cNvSpPr>
          <p:nvPr>
            <p:ph idx="4294967295"/>
          </p:nvPr>
        </p:nvSpPr>
        <p:spPr>
          <a:xfrm>
            <a:off x="457200" y="1280160"/>
            <a:ext cx="8229600" cy="4487382"/>
          </a:xfrm>
          <a:prstGeom prst="rect">
            <a:avLst/>
          </a:prstGeom>
          <a:noFill/>
        </p:spPr>
        <p:txBody>
          <a:bodyPr>
            <a:spAutoFit/>
          </a:bodyPr>
          <a:lstStyle/>
          <a:p>
            <a:pPr marL="0" indent="0">
              <a:buFont typeface="Courier New" pitchFamily="49" charset="0"/>
              <a:buNone/>
            </a:pPr>
            <a:endParaRPr lang="en-US" sz="2800" b="1" i="0" dirty="0">
              <a:solidFill>
                <a:schemeClr val="tx1"/>
              </a:solidFill>
            </a:endParaRPr>
          </a:p>
          <a:p>
            <a:pPr marL="0" indent="0">
              <a:spcBef>
                <a:spcPct val="90000"/>
              </a:spcBef>
              <a:buFont typeface="Courier New" pitchFamily="49" charset="0"/>
              <a:buNone/>
            </a:pPr>
            <a:r>
              <a:rPr lang="en-US" sz="2800" b="1" i="0" dirty="0">
                <a:solidFill>
                  <a:schemeClr val="tx1"/>
                </a:solidFill>
              </a:rPr>
              <a:t>Solution</a:t>
            </a:r>
          </a:p>
          <a:p>
            <a:pPr marL="0" indent="0">
              <a:buFont typeface="Courier New" pitchFamily="49" charset="0"/>
              <a:buNone/>
            </a:pPr>
            <a:endParaRPr lang="en-US" sz="2800" i="0" dirty="0">
              <a:solidFill>
                <a:schemeClr val="tx1"/>
              </a:solidFill>
            </a:endParaRPr>
          </a:p>
          <a:p>
            <a:pPr marL="0" indent="0">
              <a:spcBef>
                <a:spcPct val="30000"/>
              </a:spcBef>
              <a:buFont typeface="Courier New" pitchFamily="49" charset="0"/>
              <a:buNone/>
            </a:pPr>
            <a:endParaRPr lang="en-US" sz="2800" i="0" dirty="0">
              <a:solidFill>
                <a:schemeClr val="tx1"/>
              </a:solidFill>
            </a:endParaRPr>
          </a:p>
          <a:p>
            <a:pPr marL="0" indent="0">
              <a:buFont typeface="Courier New" pitchFamily="49" charset="0"/>
              <a:buNone/>
            </a:pPr>
            <a:endParaRPr lang="en-US" sz="2800" i="0" dirty="0">
              <a:solidFill>
                <a:schemeClr val="tx1"/>
              </a:solidFill>
            </a:endParaRPr>
          </a:p>
          <a:p>
            <a:pPr marL="0" indent="0">
              <a:buFont typeface="Courier New" pitchFamily="49" charset="0"/>
              <a:buNone/>
            </a:pPr>
            <a:endParaRPr lang="en-US" sz="2800" i="0" dirty="0">
              <a:solidFill>
                <a:schemeClr val="tx1"/>
              </a:solidFill>
            </a:endParaRPr>
          </a:p>
          <a:p>
            <a:pPr marL="0" indent="0">
              <a:buFont typeface="Courier New" pitchFamily="49" charset="0"/>
              <a:buNone/>
            </a:pPr>
            <a:r>
              <a:rPr lang="en-US" sz="2800" i="0" dirty="0">
                <a:solidFill>
                  <a:schemeClr val="tx1"/>
                </a:solidFill>
              </a:rPr>
              <a:t>Thus there are two restrictions on the variable:     </a:t>
            </a:r>
          </a:p>
          <a:p>
            <a:pPr marL="0" indent="0">
              <a:buFont typeface="Courier New" pitchFamily="49" charset="0"/>
              <a:buNone/>
            </a:pPr>
            <a:r>
              <a:rPr lang="en-US" sz="2800" i="0" dirty="0">
                <a:solidFill>
                  <a:srgbClr val="FF00FF"/>
                </a:solidFill>
              </a:rPr>
              <a:t>6</a:t>
            </a:r>
            <a:r>
              <a:rPr lang="en-US" sz="2800" i="0" dirty="0">
                <a:solidFill>
                  <a:srgbClr val="FF0008"/>
                </a:solidFill>
              </a:rPr>
              <a:t> </a:t>
            </a:r>
            <a:r>
              <a:rPr lang="en-US" sz="2800" i="0" dirty="0">
                <a:solidFill>
                  <a:schemeClr val="tx1"/>
                </a:solidFill>
              </a:rPr>
              <a:t>and</a:t>
            </a:r>
            <a:r>
              <a:rPr lang="en-US" sz="2800" i="0" dirty="0">
                <a:solidFill>
                  <a:srgbClr val="FF0008"/>
                </a:solidFill>
              </a:rPr>
              <a:t> </a:t>
            </a:r>
            <a:r>
              <a:rPr lang="en-US" sz="2800" i="0" dirty="0">
                <a:solidFill>
                  <a:srgbClr val="FF00FF"/>
                </a:solidFill>
                <a:latin typeface="Symbol" pitchFamily="18" charset="2"/>
              </a:rPr>
              <a:t>-</a:t>
            </a:r>
            <a:r>
              <a:rPr lang="en-US" sz="2800" i="0" dirty="0">
                <a:solidFill>
                  <a:srgbClr val="FF00FF"/>
                </a:solidFill>
              </a:rPr>
              <a:t>1</a:t>
            </a:r>
            <a:r>
              <a:rPr lang="en-US" sz="2800" i="0" dirty="0">
                <a:solidFill>
                  <a:schemeClr val="tx1"/>
                </a:solidFill>
              </a:rPr>
              <a:t>. We write </a:t>
            </a:r>
            <a:r>
              <a:rPr lang="en-US" sz="2800" i="1" dirty="0">
                <a:solidFill>
                  <a:srgbClr val="FF0000"/>
                </a:solidFill>
              </a:rPr>
              <a:t>x</a:t>
            </a:r>
            <a:r>
              <a:rPr lang="en-US" sz="2800" i="0" dirty="0">
                <a:solidFill>
                  <a:srgbClr val="FF0000"/>
                </a:solidFill>
              </a:rPr>
              <a:t> ≠</a:t>
            </a:r>
            <a:r>
              <a:rPr lang="en-US" sz="2800" i="0" dirty="0">
                <a:solidFill>
                  <a:schemeClr val="tx1"/>
                </a:solidFill>
              </a:rPr>
              <a:t> </a:t>
            </a:r>
            <a:r>
              <a:rPr lang="en-US" sz="2800" i="0" dirty="0">
                <a:solidFill>
                  <a:srgbClr val="FF0008"/>
                </a:solidFill>
                <a:latin typeface="Symbol" pitchFamily="18" charset="2"/>
              </a:rPr>
              <a:t>-</a:t>
            </a:r>
            <a:r>
              <a:rPr lang="en-US" sz="2800" i="0" dirty="0">
                <a:solidFill>
                  <a:srgbClr val="FF0008"/>
                </a:solidFill>
              </a:rPr>
              <a:t>1, 6</a:t>
            </a:r>
            <a:r>
              <a:rPr lang="en-US" sz="2800" i="0" dirty="0">
                <a:solidFill>
                  <a:schemeClr val="tx1"/>
                </a:solidFill>
              </a:rPr>
              <a:t>.</a:t>
            </a:r>
          </a:p>
        </p:txBody>
      </p:sp>
      <p:graphicFrame>
        <p:nvGraphicFramePr>
          <p:cNvPr id="10244" name="Object 7"/>
          <p:cNvGraphicFramePr>
            <a:graphicFrameLocks noChangeAspect="1"/>
          </p:cNvGraphicFramePr>
          <p:nvPr/>
        </p:nvGraphicFramePr>
        <p:xfrm>
          <a:off x="527050" y="1092200"/>
          <a:ext cx="2120900" cy="889000"/>
        </p:xfrm>
        <a:graphic>
          <a:graphicData uri="http://schemas.openxmlformats.org/presentationml/2006/ole">
            <mc:AlternateContent xmlns:mc="http://schemas.openxmlformats.org/markup-compatibility/2006">
              <mc:Choice xmlns:v="urn:schemas-microsoft-com:vml" Requires="v">
                <p:oleObj spid="_x0000_s4164" name="Equation" r:id="rId3" imgW="2120760" imgH="888840" progId="Equation.DSMT4">
                  <p:embed/>
                </p:oleObj>
              </mc:Choice>
              <mc:Fallback>
                <p:oleObj name="Equation" r:id="rId3" imgW="2120760" imgH="88884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050" y="1092200"/>
                        <a:ext cx="2120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4"/>
          <p:cNvGraphicFramePr>
            <a:graphicFrameLocks noChangeAspect="1"/>
          </p:cNvGraphicFramePr>
          <p:nvPr/>
        </p:nvGraphicFramePr>
        <p:xfrm>
          <a:off x="1587500" y="2590800"/>
          <a:ext cx="6870700" cy="431800"/>
        </p:xfrm>
        <a:graphic>
          <a:graphicData uri="http://schemas.openxmlformats.org/presentationml/2006/ole">
            <mc:AlternateContent xmlns:mc="http://schemas.openxmlformats.org/markup-compatibility/2006">
              <mc:Choice xmlns:v="urn:schemas-microsoft-com:vml" Requires="v">
                <p:oleObj spid="_x0000_s4165" name="Equation" r:id="rId5" imgW="6870700" imgH="431800" progId="Equation.DSMT4">
                  <p:embed/>
                </p:oleObj>
              </mc:Choice>
              <mc:Fallback>
                <p:oleObj name="Equation" r:id="rId5" imgW="6870700" imgH="4318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7500" y="2590800"/>
                        <a:ext cx="6870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1650052" y="3178792"/>
          <a:ext cx="6807200" cy="469900"/>
        </p:xfrm>
        <a:graphic>
          <a:graphicData uri="http://schemas.openxmlformats.org/presentationml/2006/ole">
            <mc:AlternateContent xmlns:mc="http://schemas.openxmlformats.org/markup-compatibility/2006">
              <mc:Choice xmlns:v="urn:schemas-microsoft-com:vml" Requires="v">
                <p:oleObj spid="_x0000_s4166" name="Equation" r:id="rId7" imgW="6807200" imgH="469900" progId="Equation.DSMT4">
                  <p:embed/>
                </p:oleObj>
              </mc:Choice>
              <mc:Fallback>
                <p:oleObj name="Equation" r:id="rId7" imgW="6807200" imgH="46990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50052" y="3178792"/>
                        <a:ext cx="6807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586552" y="3814740"/>
          <a:ext cx="1219200" cy="292100"/>
        </p:xfrm>
        <a:graphic>
          <a:graphicData uri="http://schemas.openxmlformats.org/presentationml/2006/ole">
            <mc:AlternateContent xmlns:mc="http://schemas.openxmlformats.org/markup-compatibility/2006">
              <mc:Choice xmlns:v="urn:schemas-microsoft-com:vml" Requires="v">
                <p:oleObj spid="_x0000_s4167" name="Equation" r:id="rId9" imgW="1218671" imgH="291973" progId="Equation.DSMT4">
                  <p:embed/>
                </p:oleObj>
              </mc:Choice>
              <mc:Fallback>
                <p:oleObj name="Equation" r:id="rId9" imgW="1218671" imgH="291973"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86552" y="3814740"/>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068204" y="4335440"/>
          <a:ext cx="723900" cy="292100"/>
        </p:xfrm>
        <a:graphic>
          <a:graphicData uri="http://schemas.openxmlformats.org/presentationml/2006/ole">
            <mc:AlternateContent xmlns:mc="http://schemas.openxmlformats.org/markup-compatibility/2006">
              <mc:Choice xmlns:v="urn:schemas-microsoft-com:vml" Requires="v">
                <p:oleObj spid="_x0000_s4168" name="Equation" r:id="rId11" imgW="723586" imgH="291973" progId="Equation.DSMT4">
                  <p:embed/>
                </p:oleObj>
              </mc:Choice>
              <mc:Fallback>
                <p:oleObj name="Equation" r:id="rId11" imgW="723586" imgH="291973"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68204" y="433544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3099748" y="3865540"/>
          <a:ext cx="342900" cy="241300"/>
        </p:xfrm>
        <a:graphic>
          <a:graphicData uri="http://schemas.openxmlformats.org/presentationml/2006/ole">
            <mc:AlternateContent xmlns:mc="http://schemas.openxmlformats.org/markup-compatibility/2006">
              <mc:Choice xmlns:v="urn:schemas-microsoft-com:vml" Requires="v">
                <p:oleObj spid="_x0000_s4169" name="Equation" r:id="rId13" imgW="342751" imgH="241195" progId="Equation.DSMT4">
                  <p:embed/>
                </p:oleObj>
              </mc:Choice>
              <mc:Fallback>
                <p:oleObj name="Equation" r:id="rId13" imgW="342751" imgH="241195"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99748" y="386554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3759200" y="3814740"/>
          <a:ext cx="1193800" cy="292100"/>
        </p:xfrm>
        <a:graphic>
          <a:graphicData uri="http://schemas.openxmlformats.org/presentationml/2006/ole">
            <mc:AlternateContent xmlns:mc="http://schemas.openxmlformats.org/markup-compatibility/2006">
              <mc:Choice xmlns:v="urn:schemas-microsoft-com:vml" Requires="v">
                <p:oleObj spid="_x0000_s4170" name="Equation" r:id="rId15" imgW="1193800" imgH="292100" progId="Equation.DSMT4">
                  <p:embed/>
                </p:oleObj>
              </mc:Choice>
              <mc:Fallback>
                <p:oleObj name="Equation" r:id="rId15" imgW="1193800" imgH="292100"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59200" y="3814740"/>
                        <a:ext cx="1193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4204648" y="4335440"/>
          <a:ext cx="927100" cy="279400"/>
        </p:xfrm>
        <a:graphic>
          <a:graphicData uri="http://schemas.openxmlformats.org/presentationml/2006/ole">
            <mc:AlternateContent xmlns:mc="http://schemas.openxmlformats.org/markup-compatibility/2006">
              <mc:Choice xmlns:v="urn:schemas-microsoft-com:vml" Requires="v">
                <p:oleObj spid="_x0000_s4171" name="Equation" r:id="rId17" imgW="927100" imgH="279400" progId="Equation.DSMT4">
                  <p:embed/>
                </p:oleObj>
              </mc:Choice>
              <mc:Fallback>
                <p:oleObj name="Equation" r:id="rId17" imgW="927100" imgH="279400"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204648" y="433544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243">
                                            <p:txEl>
                                              <p:pRg st="6" end="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024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1: Finding Restrictions on </a:t>
            </a:r>
            <a:br>
              <a:rPr lang="en-US" sz="3200">
                <a:solidFill>
                  <a:schemeClr val="accent1"/>
                </a:solidFill>
              </a:rPr>
            </a:br>
            <a:r>
              <a:rPr lang="en-US" sz="3200">
                <a:solidFill>
                  <a:schemeClr val="accent1"/>
                </a:solidFill>
              </a:rPr>
              <a:t>the Variable (cont.)</a:t>
            </a:r>
          </a:p>
        </p:txBody>
      </p:sp>
      <p:sp>
        <p:nvSpPr>
          <p:cNvPr id="11267" name="Rectangle 3"/>
          <p:cNvSpPr>
            <a:spLocks noGrp="1"/>
          </p:cNvSpPr>
          <p:nvPr>
            <p:ph idx="4294967295"/>
          </p:nvPr>
        </p:nvSpPr>
        <p:spPr>
          <a:xfrm>
            <a:off x="457200" y="1280160"/>
            <a:ext cx="8229600" cy="3659463"/>
          </a:xfrm>
          <a:prstGeom prst="rect">
            <a:avLst/>
          </a:prstGeom>
          <a:noFill/>
        </p:spPr>
        <p:txBody>
          <a:bodyPr>
            <a:spAutoFit/>
          </a:bodyPr>
          <a:lstStyle/>
          <a:p>
            <a:pPr marL="0" indent="0">
              <a:buFont typeface="Courier New" pitchFamily="49" charset="0"/>
              <a:buNone/>
            </a:pPr>
            <a:r>
              <a:rPr lang="en-US" sz="2800" i="0" dirty="0">
                <a:solidFill>
                  <a:schemeClr val="tx1"/>
                </a:solidFill>
              </a:rPr>
              <a:t>c.</a:t>
            </a:r>
          </a:p>
          <a:p>
            <a:pPr marL="0" indent="0">
              <a:spcBef>
                <a:spcPct val="90000"/>
              </a:spcBef>
              <a:buFont typeface="Courier New" pitchFamily="49" charset="0"/>
              <a:buNone/>
            </a:pPr>
            <a:r>
              <a:rPr lang="en-US" sz="2800" b="1" i="0" dirty="0">
                <a:solidFill>
                  <a:schemeClr val="tx1"/>
                </a:solidFill>
              </a:rPr>
              <a:t>Solution</a:t>
            </a:r>
          </a:p>
          <a:p>
            <a:pPr marL="0" indent="0">
              <a:buFont typeface="Courier New" pitchFamily="49" charset="0"/>
              <a:buNone/>
            </a:pPr>
            <a:endParaRPr lang="en-US" sz="2800" i="0" dirty="0">
              <a:solidFill>
                <a:schemeClr val="tx1"/>
              </a:solidFill>
            </a:endParaRPr>
          </a:p>
          <a:p>
            <a:pPr marL="0" indent="0" algn="just">
              <a:spcBef>
                <a:spcPct val="0"/>
              </a:spcBef>
              <a:buFont typeface="Courier New" pitchFamily="49" charset="0"/>
              <a:buNone/>
            </a:pPr>
            <a:endParaRPr lang="en-US" sz="2800" i="0" dirty="0">
              <a:solidFill>
                <a:schemeClr val="tx1"/>
              </a:solidFill>
            </a:endParaRPr>
          </a:p>
          <a:p>
            <a:pPr marL="0" indent="0" algn="just">
              <a:spcBef>
                <a:spcPct val="0"/>
              </a:spcBef>
              <a:buFont typeface="Courier New" pitchFamily="49" charset="0"/>
              <a:buNone/>
            </a:pPr>
            <a:endParaRPr lang="en-US" sz="2800" i="0" dirty="0">
              <a:solidFill>
                <a:schemeClr val="tx1"/>
              </a:solidFill>
            </a:endParaRPr>
          </a:p>
          <a:p>
            <a:pPr marL="0" indent="0" algn="just">
              <a:spcBef>
                <a:spcPts val="600"/>
              </a:spcBef>
              <a:buFont typeface="Courier New" pitchFamily="49" charset="0"/>
              <a:buNone/>
            </a:pPr>
            <a:r>
              <a:rPr lang="en-US" sz="2800" i="0" dirty="0">
                <a:solidFill>
                  <a:schemeClr val="tx1"/>
                </a:solidFill>
              </a:rPr>
              <a:t>However there is no real number whose square is </a:t>
            </a:r>
            <a:r>
              <a:rPr lang="en-US" sz="2800" i="0" dirty="0">
                <a:solidFill>
                  <a:srgbClr val="FF00FF"/>
                </a:solidFill>
                <a:latin typeface="Symbol" pitchFamily="18" charset="2"/>
              </a:rPr>
              <a:t>-</a:t>
            </a:r>
            <a:r>
              <a:rPr lang="en-US" sz="2800" i="0" dirty="0">
                <a:solidFill>
                  <a:srgbClr val="FF00FF"/>
                </a:solidFill>
              </a:rPr>
              <a:t>36</a:t>
            </a:r>
            <a:r>
              <a:rPr lang="en-US" sz="2800" i="0" dirty="0">
                <a:solidFill>
                  <a:schemeClr val="tx1"/>
                </a:solidFill>
              </a:rPr>
              <a:t>.  </a:t>
            </a:r>
            <a:r>
              <a:rPr lang="en-US" sz="2800" i="0" dirty="0"/>
              <a:t>Thus there are </a:t>
            </a:r>
            <a:r>
              <a:rPr lang="en-US" sz="2800" i="0" dirty="0">
                <a:solidFill>
                  <a:srgbClr val="FF0000"/>
                </a:solidFill>
              </a:rPr>
              <a:t>no restrictions</a:t>
            </a:r>
            <a:r>
              <a:rPr lang="en-US" sz="2800" i="0" dirty="0"/>
              <a:t> on the variable.</a:t>
            </a:r>
          </a:p>
        </p:txBody>
      </p:sp>
      <p:graphicFrame>
        <p:nvGraphicFramePr>
          <p:cNvPr id="11268" name="Object 6"/>
          <p:cNvGraphicFramePr>
            <a:graphicFrameLocks noChangeAspect="1"/>
          </p:cNvGraphicFramePr>
          <p:nvPr/>
        </p:nvGraphicFramePr>
        <p:xfrm>
          <a:off x="1066800" y="1170296"/>
          <a:ext cx="1079500" cy="838200"/>
        </p:xfrm>
        <a:graphic>
          <a:graphicData uri="http://schemas.openxmlformats.org/presentationml/2006/ole">
            <mc:AlternateContent xmlns:mc="http://schemas.openxmlformats.org/markup-compatibility/2006">
              <mc:Choice xmlns:v="urn:schemas-microsoft-com:vml" Requires="v">
                <p:oleObj spid="_x0000_s5156" name="Equation" r:id="rId3" imgW="1079500" imgH="838200" progId="Equation.DSMT4">
                  <p:embed/>
                </p:oleObj>
              </mc:Choice>
              <mc:Fallback>
                <p:oleObj name="Equation" r:id="rId3" imgW="1079500" imgH="8382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1170296"/>
                        <a:ext cx="1079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990600" y="2772768"/>
          <a:ext cx="5613400" cy="431800"/>
        </p:xfrm>
        <a:graphic>
          <a:graphicData uri="http://schemas.openxmlformats.org/presentationml/2006/ole">
            <mc:AlternateContent xmlns:mc="http://schemas.openxmlformats.org/markup-compatibility/2006">
              <mc:Choice xmlns:v="urn:schemas-microsoft-com:vml" Requires="v">
                <p:oleObj spid="_x0000_s5157" name="Equation" r:id="rId5" imgW="5613400" imgH="431800" progId="Equation.DSMT4">
                  <p:embed/>
                </p:oleObj>
              </mc:Choice>
              <mc:Fallback>
                <p:oleObj name="Equation" r:id="rId5" imgW="5613400" imgH="4318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2772768"/>
                        <a:ext cx="5613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1705428" y="3382736"/>
          <a:ext cx="1257300" cy="393700"/>
        </p:xfrm>
        <a:graphic>
          <a:graphicData uri="http://schemas.openxmlformats.org/presentationml/2006/ole">
            <mc:AlternateContent xmlns:mc="http://schemas.openxmlformats.org/markup-compatibility/2006">
              <mc:Choice xmlns:v="urn:schemas-microsoft-com:vml" Requires="v">
                <p:oleObj spid="_x0000_s5158" name="Equation" r:id="rId7" imgW="1256755" imgH="393529" progId="Equation.DSMT4">
                  <p:embed/>
                </p:oleObj>
              </mc:Choice>
              <mc:Fallback>
                <p:oleObj name="Equation" r:id="rId7" imgW="1256755" imgH="393529"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05428" y="3382736"/>
                        <a:ext cx="1257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3309258" y="3497036"/>
          <a:ext cx="2032000" cy="279400"/>
        </p:xfrm>
        <a:graphic>
          <a:graphicData uri="http://schemas.openxmlformats.org/presentationml/2006/ole">
            <mc:AlternateContent xmlns:mc="http://schemas.openxmlformats.org/markup-compatibility/2006">
              <mc:Choice xmlns:v="urn:schemas-microsoft-com:vml" Requires="v">
                <p:oleObj spid="_x0000_s5159" name="Equation" r:id="rId9" imgW="2032000" imgH="279400" progId="Equation.DSMT4">
                  <p:embed/>
                </p:oleObj>
              </mc:Choice>
              <mc:Fallback>
                <p:oleObj name="Equation" r:id="rId9" imgW="2032000" imgH="27940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09258" y="3497036"/>
                        <a:ext cx="2032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3693319"/>
          </a:xfrm>
          <a:prstGeom prst="rect">
            <a:avLst/>
          </a:prstGeom>
          <a:noFill/>
          <a:ln w="28575">
            <a:solidFill>
              <a:srgbClr val="FF0000"/>
            </a:solidFill>
          </a:ln>
        </p:spPr>
        <p:txBody>
          <a:bodyPr>
            <a:spAutoFit/>
          </a:bodyPr>
          <a:lstStyle/>
          <a:p>
            <a:pPr algn="ctr"/>
            <a:r>
              <a:rPr lang="en-US" sz="2800" b="1" dirty="0">
                <a:solidFill>
                  <a:srgbClr val="000000"/>
                </a:solidFill>
              </a:rPr>
              <a:t>Attention! </a:t>
            </a:r>
          </a:p>
          <a:p>
            <a:r>
              <a:rPr lang="en-US" sz="2800" b="1" dirty="0">
                <a:solidFill>
                  <a:srgbClr val="000000"/>
                </a:solidFill>
              </a:rPr>
              <a:t>When the Numerator is 0 </a:t>
            </a:r>
          </a:p>
          <a:p>
            <a:pPr>
              <a:spcBef>
                <a:spcPts val="1200"/>
              </a:spcBef>
            </a:pPr>
            <a:r>
              <a:rPr lang="en-US" sz="2800" b="1" dirty="0">
                <a:solidFill>
                  <a:srgbClr val="C00000"/>
                </a:solidFill>
              </a:rPr>
              <a:t>If the numerator of a rational expression has a value of 0 and the denominator is not 0 for that value of the variable, then the expression is defined and has a value of 0.</a:t>
            </a:r>
            <a:r>
              <a:rPr lang="en-US" sz="2800" b="1" dirty="0">
                <a:solidFill>
                  <a:srgbClr val="000000"/>
                </a:solidFill>
              </a:rPr>
              <a:t>  </a:t>
            </a:r>
            <a:r>
              <a:rPr lang="en-US" sz="2800" dirty="0">
                <a:solidFill>
                  <a:srgbClr val="000000"/>
                </a:solidFill>
              </a:rPr>
              <a:t>If both numerator and denominator are 0, then the expression is </a:t>
            </a:r>
            <a:r>
              <a:rPr lang="en-US" sz="2800" b="1" dirty="0">
                <a:solidFill>
                  <a:srgbClr val="C00000"/>
                </a:solidFill>
              </a:rPr>
              <a:t>undefined</a:t>
            </a:r>
            <a:r>
              <a:rPr lang="en-US" sz="2800" dirty="0">
                <a:solidFill>
                  <a:srgbClr val="000000"/>
                </a:solidFill>
              </a:rPr>
              <a:t> just as in the case where only the denominator is 0.</a:t>
            </a:r>
          </a:p>
        </p:txBody>
      </p:sp>
      <p:sp>
        <p:nvSpPr>
          <p:cNvPr id="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Rational Expressions</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0"/>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906</TotalTime>
  <Words>666</Words>
  <Application>Microsoft Office PowerPoint</Application>
  <PresentationFormat>On-screen Show (4:3)</PresentationFormat>
  <Paragraphs>93</Paragraphs>
  <Slides>20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6" baseType="lpstr">
      <vt:lpstr>Arial</vt:lpstr>
      <vt:lpstr>Calibri</vt:lpstr>
      <vt:lpstr>Courier New</vt:lpstr>
      <vt:lpstr>Symbol</vt:lpstr>
      <vt:lpstr>Office Theme</vt:lpstr>
      <vt:lpstr>Equation</vt:lpstr>
      <vt:lpstr>Section 4.R.5</vt:lpstr>
      <vt:lpstr>Objectives</vt:lpstr>
      <vt:lpstr>Introduction to Rational Expressions</vt:lpstr>
      <vt:lpstr>Introduction to Rational Expressions</vt:lpstr>
      <vt:lpstr>Example 1: Finding Restrictions on the Variable</vt:lpstr>
      <vt:lpstr>Example 1: Finding Restrictions on  the Variable (cont.)</vt:lpstr>
      <vt:lpstr>Example 1: Finding Restrictions on  the Variable (cont.)</vt:lpstr>
      <vt:lpstr>Example 1: Finding Restrictions on  the Variable (cont.)</vt:lpstr>
      <vt:lpstr>Rational Expressions</vt:lpstr>
      <vt:lpstr>Example 2: Evaluating Rational Expressions </vt:lpstr>
      <vt:lpstr>Example 2: Evaluating Rational Expressions (cont.) </vt:lpstr>
      <vt:lpstr>Summary of Arithmetic Rules for Rational Numbers (or Fractions)</vt:lpstr>
      <vt:lpstr>Summary of Arithmetic Rules for Rational Numbers (or Fractions)</vt:lpstr>
      <vt:lpstr>The Fundamental Principle of Rational Expressions</vt:lpstr>
      <vt:lpstr>Example 3: Reducing Rational Expressions</vt:lpstr>
      <vt:lpstr>Example 3: Reducing Rational Expressions (cont.)</vt:lpstr>
      <vt:lpstr>Example 3: Reducing Rational Expressions (cont.)</vt:lpstr>
      <vt:lpstr>Example 3: Reducing Rational Expressions (cont.)</vt:lpstr>
      <vt:lpstr>Reducing (or Simplifying) Rational Expressions</vt:lpstr>
      <vt:lpstr>Common Error</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Precalculus 3rd Edition Plus Integrate Review</dc:title>
  <dc:creator>Hawkes Learning</dc:creator>
  <cp:lastModifiedBy>Adam Flaherty</cp:lastModifiedBy>
  <cp:revision>146</cp:revision>
  <dcterms:created xsi:type="dcterms:W3CDTF">2013-04-26T14:43:13Z</dcterms:created>
  <dcterms:modified xsi:type="dcterms:W3CDTF">2020-05-12T14:10:56Z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9B0689B2-719E-4897-8AA6-5D6C61E91B93</vt:lpwstr>
  </property>
  <property fmtid="{D5CDD505-2E9C-101B-9397-08002B2CF9AE}" pid="3" name="ArticulatePath">
    <vt:lpwstr>DEV2e_14_1</vt:lpwstr>
  </property>
</Properties>
</file>