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</p:sldIdLst>
  <p:sldSz cx="9144000" cy="6858000" type="screen4x3"/>
  <p:notesSz cx="6858000" cy="9144000"/>
  <p:custDataLst>
    <p:tags r:id="rId1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FF"/>
    <a:srgbClr val="1F497D"/>
    <a:srgbClr val="00808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407" autoAdjust="0"/>
    <p:restoredTop sz="94721" autoAdjust="0"/>
  </p:normalViewPr>
  <p:slideViewPr>
    <p:cSldViewPr>
      <p:cViewPr varScale="1">
        <p:scale>
          <a:sx n="113" d="100"/>
          <a:sy n="113" d="100"/>
        </p:scale>
        <p:origin x="2028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5" Type="http://schemas.openxmlformats.org/officeDocument/2006/relationships/image" Target="../media/image46.wmf"/><Relationship Id="rId4" Type="http://schemas.openxmlformats.org/officeDocument/2006/relationships/image" Target="../media/image4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1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6" Type="http://schemas.openxmlformats.org/officeDocument/2006/relationships/image" Target="../media/image20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4" Type="http://schemas.openxmlformats.org/officeDocument/2006/relationships/image" Target="../media/image34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6" Type="http://schemas.openxmlformats.org/officeDocument/2006/relationships/image" Target="../media/image40.wmf"/><Relationship Id="rId5" Type="http://schemas.openxmlformats.org/officeDocument/2006/relationships/image" Target="../media/image39.wmf"/><Relationship Id="rId4" Type="http://schemas.openxmlformats.org/officeDocument/2006/relationships/image" Target="../media/image38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4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5/12/2020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595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997019-5873-4B3F-8405-CD34FD6A323B}" type="datetimeFigureOut">
              <a:rPr lang="en-US" smtClean="0"/>
              <a:pPr/>
              <a:t>5/12/2020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52C058-B531-4B3E-9EF4-C5157CF0BDD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566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28.bin"/><Relationship Id="rId4" Type="http://schemas.openxmlformats.org/officeDocument/2006/relationships/image" Target="../media/image28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2.wmf"/><Relationship Id="rId5" Type="http://schemas.openxmlformats.org/officeDocument/2006/relationships/oleObject" Target="../embeddings/oleObject31.bin"/><Relationship Id="rId10" Type="http://schemas.openxmlformats.org/officeDocument/2006/relationships/image" Target="../media/image34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33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13" Type="http://schemas.openxmlformats.org/officeDocument/2006/relationships/oleObject" Target="../embeddings/oleObject39.bin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12" Type="http://schemas.openxmlformats.org/officeDocument/2006/relationships/image" Target="../media/image3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6.wmf"/><Relationship Id="rId11" Type="http://schemas.openxmlformats.org/officeDocument/2006/relationships/oleObject" Target="../embeddings/oleObject38.bin"/><Relationship Id="rId5" Type="http://schemas.openxmlformats.org/officeDocument/2006/relationships/oleObject" Target="../embeddings/oleObject35.bin"/><Relationship Id="rId10" Type="http://schemas.openxmlformats.org/officeDocument/2006/relationships/image" Target="../media/image38.wmf"/><Relationship Id="rId4" Type="http://schemas.openxmlformats.org/officeDocument/2006/relationships/image" Target="../media/image35.wmf"/><Relationship Id="rId9" Type="http://schemas.openxmlformats.org/officeDocument/2006/relationships/oleObject" Target="../embeddings/oleObject37.bin"/><Relationship Id="rId14" Type="http://schemas.openxmlformats.org/officeDocument/2006/relationships/image" Target="../media/image40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41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3.bin"/><Relationship Id="rId12" Type="http://schemas.openxmlformats.org/officeDocument/2006/relationships/image" Target="../media/image4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3.wmf"/><Relationship Id="rId11" Type="http://schemas.openxmlformats.org/officeDocument/2006/relationships/oleObject" Target="../embeddings/oleObject45.bin"/><Relationship Id="rId5" Type="http://schemas.openxmlformats.org/officeDocument/2006/relationships/oleObject" Target="../embeddings/oleObject42.bin"/><Relationship Id="rId10" Type="http://schemas.openxmlformats.org/officeDocument/2006/relationships/image" Target="../media/image45.wmf"/><Relationship Id="rId4" Type="http://schemas.openxmlformats.org/officeDocument/2006/relationships/image" Target="../media/image42.wmf"/><Relationship Id="rId9" Type="http://schemas.openxmlformats.org/officeDocument/2006/relationships/oleObject" Target="../embeddings/oleObject44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10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10.bin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4.bin"/><Relationship Id="rId14" Type="http://schemas.openxmlformats.org/officeDocument/2006/relationships/image" Target="../media/image11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13" Type="http://schemas.openxmlformats.org/officeDocument/2006/relationships/oleObject" Target="../embeddings/oleObject21.bin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2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8.wmf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7.bin"/><Relationship Id="rId10" Type="http://schemas.openxmlformats.org/officeDocument/2006/relationships/image" Target="../media/image20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19.bin"/><Relationship Id="rId14" Type="http://schemas.openxmlformats.org/officeDocument/2006/relationships/image" Target="../media/image22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13" Type="http://schemas.openxmlformats.org/officeDocument/2006/relationships/oleObject" Target="../embeddings/oleObject19.bin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12" Type="http://schemas.openxmlformats.org/officeDocument/2006/relationships/image" Target="../media/image2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4.wmf"/><Relationship Id="rId11" Type="http://schemas.openxmlformats.org/officeDocument/2006/relationships/oleObject" Target="../embeddings/oleObject26.bin"/><Relationship Id="rId5" Type="http://schemas.openxmlformats.org/officeDocument/2006/relationships/oleObject" Target="../embeddings/oleObject23.bin"/><Relationship Id="rId10" Type="http://schemas.openxmlformats.org/officeDocument/2006/relationships/image" Target="../media/image26.wmf"/><Relationship Id="rId4" Type="http://schemas.openxmlformats.org/officeDocument/2006/relationships/image" Target="../media/image23.wmf"/><Relationship Id="rId9" Type="http://schemas.openxmlformats.org/officeDocument/2006/relationships/oleObject" Target="../embeddings/oleObject25.bin"/><Relationship Id="rId14" Type="http://schemas.openxmlformats.org/officeDocument/2006/relationships/image" Target="../media/image20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4.R.7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Simplifying Complex Fractions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Second Method for Simplifying Complex Fractions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Simplify the following complex fractions.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609600" y="1714500"/>
          <a:ext cx="1346200" cy="168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3" name="Equation" r:id="rId3" imgW="1346040" imgH="1688760" progId="Equation.DSMT4">
                  <p:embed/>
                </p:oleObj>
              </mc:Choice>
              <mc:Fallback>
                <p:oleObj name="Equation" r:id="rId3" imgW="1346040" imgH="16887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714500"/>
                        <a:ext cx="1346200" cy="168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5791200" y="4063669"/>
            <a:ext cx="329184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Multiply by </a:t>
            </a:r>
            <a:r>
              <a:rPr lang="en-US" sz="2000" i="1" dirty="0">
                <a:solidFill>
                  <a:srgbClr val="9900FF"/>
                </a:solidFill>
                <a:latin typeface="Calibri" pitchFamily="34" charset="0"/>
              </a:rPr>
              <a:t>x</a:t>
            </a:r>
            <a:r>
              <a:rPr lang="en-US" sz="2000" dirty="0">
                <a:solidFill>
                  <a:srgbClr val="9900FF"/>
                </a:solidFill>
                <a:latin typeface="Calibri" pitchFamily="34" charset="0"/>
              </a:rPr>
              <a:t>(</a:t>
            </a:r>
            <a:r>
              <a:rPr lang="en-US" sz="2000" i="1" dirty="0">
                <a:solidFill>
                  <a:srgbClr val="9900FF"/>
                </a:solidFill>
                <a:latin typeface="Calibri" pitchFamily="34" charset="0"/>
              </a:rPr>
              <a:t>x </a:t>
            </a:r>
            <a:r>
              <a:rPr lang="en-US" sz="2000" dirty="0">
                <a:solidFill>
                  <a:srgbClr val="9900FF"/>
                </a:solidFill>
                <a:latin typeface="Calibri" pitchFamily="34" charset="0"/>
              </a:rPr>
              <a:t>+ 3)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, the LCM of {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x, x 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+ 3}. This multiplication can be done because the net effect is that the fraction is multiplied by 1. </a:t>
            </a:r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1061112" y="3968088"/>
          <a:ext cx="1346200" cy="166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4" name="Equation" r:id="rId5" imgW="1346200" imgH="1663700" progId="Equation.DSMT4">
                  <p:embed/>
                </p:oleObj>
              </mc:Choice>
              <mc:Fallback>
                <p:oleObj name="Equation" r:id="rId5" imgW="1346200" imgH="16637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1112" y="3968088"/>
                        <a:ext cx="1346200" cy="166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2430132" y="3923352"/>
          <a:ext cx="3289300" cy="177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5" name="Equation" r:id="rId7" imgW="3289300" imgH="1778000" progId="Equation.DSMT4">
                  <p:embed/>
                </p:oleObj>
              </mc:Choice>
              <mc:Fallback>
                <p:oleObj name="Equation" r:id="rId7" imgW="3289300" imgH="1778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0132" y="3923352"/>
                        <a:ext cx="3289300" cy="177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Second Method for Simplifying Complex Fractions (cont.)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14340" name="Rectangle 7"/>
          <p:cNvSpPr>
            <a:spLocks noChangeArrowheads="1"/>
          </p:cNvSpPr>
          <p:nvPr/>
        </p:nvSpPr>
        <p:spPr bwMode="auto">
          <a:xfrm>
            <a:off x="2895600" y="4632325"/>
            <a:ext cx="4191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Note that this matches the result found in Example 2 using Method 1. </a:t>
            </a:r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1195388" y="1441450"/>
          <a:ext cx="4203700" cy="166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2" name="Equation" r:id="rId3" imgW="4203700" imgH="1663700" progId="Equation.DSMT4">
                  <p:embed/>
                </p:oleObj>
              </mc:Choice>
              <mc:Fallback>
                <p:oleObj name="Equation" r:id="rId3" imgW="4203700" imgH="16637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5388" y="1441450"/>
                        <a:ext cx="4203700" cy="166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1195388" y="3309258"/>
          <a:ext cx="28956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3" name="Equation" r:id="rId5" imgW="2895600" imgH="990600" progId="Equation.DSMT4">
                  <p:embed/>
                </p:oleObj>
              </mc:Choice>
              <mc:Fallback>
                <p:oleObj name="Equation" r:id="rId5" imgW="2895600" imgH="9906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5388" y="3309258"/>
                        <a:ext cx="28956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1189038" y="4446588"/>
          <a:ext cx="14097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4" name="Equation" r:id="rId7" imgW="1409088" imgH="990170" progId="Equation.DSMT4">
                  <p:embed/>
                </p:oleObj>
              </mc:Choice>
              <mc:Fallback>
                <p:oleObj name="Equation" r:id="rId7" imgW="1409088" imgH="99017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9038" y="4446588"/>
                        <a:ext cx="14097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4267200" y="3397705"/>
          <a:ext cx="21971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5" name="Equation" r:id="rId9" imgW="2197100" imgH="952500" progId="Equation.DSMT4">
                  <p:embed/>
                </p:oleObj>
              </mc:Choice>
              <mc:Fallback>
                <p:oleObj name="Equation" r:id="rId9" imgW="2197100" imgH="9525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3397705"/>
                        <a:ext cx="21971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rot="10800000" flipV="1">
            <a:off x="2590800" y="1676400"/>
            <a:ext cx="9144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10800000" flipV="1">
            <a:off x="1469066" y="2046767"/>
            <a:ext cx="8382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3810000" y="1973249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4191000" y="16764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3518848" y="28194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>
            <a:off x="3899848" y="2535072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Second Method for Simplifying Complex Fractions</a:t>
            </a: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Simplify the complex fraction.</a:t>
            </a: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spcBef>
                <a:spcPts val="24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600722" y="1692802"/>
          <a:ext cx="12827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7" name="Equation" r:id="rId3" imgW="1282680" imgH="901440" progId="Equation.DSMT4">
                  <p:embed/>
                </p:oleObj>
              </mc:Choice>
              <mc:Fallback>
                <p:oleObj name="Equation" r:id="rId3" imgW="1282680" imgH="9014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722" y="1692802"/>
                        <a:ext cx="12827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5791200" y="3204162"/>
            <a:ext cx="2133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Multiply by </a:t>
            </a:r>
            <a:r>
              <a:rPr lang="en-US" sz="2000" i="1" dirty="0" err="1">
                <a:solidFill>
                  <a:srgbClr val="9900FF"/>
                </a:solidFill>
                <a:latin typeface="Calibri" pitchFamily="34" charset="0"/>
              </a:rPr>
              <a:t>xy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, the LCM of {1, 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x, y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}.</a:t>
            </a:r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1127080" y="3073039"/>
          <a:ext cx="12827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8" name="Equation" r:id="rId5" imgW="1282700" imgH="901700" progId="Equation.DSMT4">
                  <p:embed/>
                </p:oleObj>
              </mc:Choice>
              <mc:Fallback>
                <p:oleObj name="Equation" r:id="rId5" imgW="1282700" imgH="9017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7080" y="3073039"/>
                        <a:ext cx="12827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2417763" y="2615200"/>
          <a:ext cx="3111500" cy="184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9" name="Equation" r:id="rId7" imgW="3111500" imgH="1841500" progId="Equation.DSMT4">
                  <p:embed/>
                </p:oleObj>
              </mc:Choice>
              <mc:Fallback>
                <p:oleObj name="Equation" r:id="rId7" imgW="3111500" imgH="18415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7763" y="2615200"/>
                        <a:ext cx="3111500" cy="184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2417763" y="4683712"/>
          <a:ext cx="217170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0" name="Equation" r:id="rId9" imgW="2171700" imgH="1371600" progId="Equation.DSMT4">
                  <p:embed/>
                </p:oleObj>
              </mc:Choice>
              <mc:Fallback>
                <p:oleObj name="Equation" r:id="rId9" imgW="2171700" imgH="13716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7763" y="4683712"/>
                        <a:ext cx="2171700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4800600" y="4737687"/>
          <a:ext cx="16637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1" name="Equation" r:id="rId11" imgW="1663700" imgH="939800" progId="Equation.DSMT4">
                  <p:embed/>
                </p:oleObj>
              </mc:Choice>
              <mc:Fallback>
                <p:oleObj name="Equation" r:id="rId11" imgW="1663700" imgH="9398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4737687"/>
                        <a:ext cx="16637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/>
        </p:nvGraphicFramePr>
        <p:xfrm>
          <a:off x="6617379" y="5123223"/>
          <a:ext cx="647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2" name="Equation" r:id="rId13" imgW="647419" imgH="304668" progId="Equation.DSMT4">
                  <p:embed/>
                </p:oleObj>
              </mc:Choice>
              <mc:Fallback>
                <p:oleObj name="Equation" r:id="rId13" imgW="647419" imgH="304668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17379" y="5123223"/>
                        <a:ext cx="647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rot="5400000">
            <a:off x="3059875" y="5460762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>
            <a:off x="2743200" y="567748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3757550" y="570618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4319650" y="542513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10800000" flipV="1">
            <a:off x="5011737" y="4756737"/>
            <a:ext cx="1066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10800000" flipV="1">
            <a:off x="5392737" y="5366337"/>
            <a:ext cx="7620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Simplifying Complex Algebraic Expressions </a:t>
            </a: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  <a:defRPr/>
            </a:pPr>
            <a:r>
              <a:rPr lang="en-US" i="0" dirty="0">
                <a:solidFill>
                  <a:schemeClr val="tx1"/>
                </a:solidFill>
              </a:rPr>
              <a:t>Simplify the following expression.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  <a:defRPr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  <a:defRPr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  <a:defRPr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defRPr/>
            </a:pPr>
            <a:r>
              <a:rPr lang="en-US" dirty="0"/>
              <a:t>The rules for order of operations indicate that the division is to be done first, followed by the addition.</a:t>
            </a: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  <a:defRPr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2832100" y="1869744"/>
          <a:ext cx="280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5" name="Equation" r:id="rId3" imgW="2806700" imgH="838200" progId="Equation.DSMT4">
                  <p:embed/>
                </p:oleObj>
              </mc:Choice>
              <mc:Fallback>
                <p:oleObj name="Equation" r:id="rId3" imgW="2806700" imgH="838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2100" y="1869744"/>
                        <a:ext cx="2806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Simplifying Complex Algebraic Expressions (cont.)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10243" name="Object 3"/>
          <p:cNvGraphicFramePr>
            <a:graphicFrameLocks noChangeAspect="1"/>
          </p:cNvGraphicFramePr>
          <p:nvPr/>
        </p:nvGraphicFramePr>
        <p:xfrm>
          <a:off x="936174" y="1600200"/>
          <a:ext cx="280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9" name="Equation" r:id="rId3" imgW="2806700" imgH="838200" progId="Equation.DSMT4">
                  <p:embed/>
                </p:oleObj>
              </mc:Choice>
              <mc:Fallback>
                <p:oleObj name="Equation" r:id="rId3" imgW="2806700" imgH="838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6174" y="1600200"/>
                        <a:ext cx="280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3757613" y="1587500"/>
          <a:ext cx="297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0" name="Equation" r:id="rId5" imgW="2971800" imgH="838200" progId="Equation.DSMT4">
                  <p:embed/>
                </p:oleObj>
              </mc:Choice>
              <mc:Fallback>
                <p:oleObj name="Equation" r:id="rId5" imgW="2971800" imgH="8382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7613" y="1587500"/>
                        <a:ext cx="297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3757613" y="2743200"/>
          <a:ext cx="205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1" name="Equation" r:id="rId7" imgW="2057400" imgH="838200" progId="Equation.DSMT4">
                  <p:embed/>
                </p:oleObj>
              </mc:Choice>
              <mc:Fallback>
                <p:oleObj name="Equation" r:id="rId7" imgW="2057400" imgH="838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7613" y="2743200"/>
                        <a:ext cx="2057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3777182" y="3815688"/>
          <a:ext cx="200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2" name="Equation" r:id="rId9" imgW="2006600" imgH="838200" progId="Equation.DSMT4">
                  <p:embed/>
                </p:oleObj>
              </mc:Choice>
              <mc:Fallback>
                <p:oleObj name="Equation" r:id="rId9" imgW="2006600" imgH="8382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7182" y="3815688"/>
                        <a:ext cx="2006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3784600" y="4800600"/>
          <a:ext cx="1028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3" name="Equation" r:id="rId11" imgW="1028700" imgH="838200" progId="Equation.DSMT4">
                  <p:embed/>
                </p:oleObj>
              </mc:Choice>
              <mc:Fallback>
                <p:oleObj name="Equation" r:id="rId11" imgW="1028700" imgH="838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4600" y="4800600"/>
                        <a:ext cx="1028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/>
          <p:cNvCxnSpPr/>
          <p:nvPr/>
        </p:nvCxnSpPr>
        <p:spPr>
          <a:xfrm rot="5400000">
            <a:off x="5319370" y="1622145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>
            <a:off x="6211825" y="211897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19124"/>
          </a:xfrm>
        </p:spPr>
        <p:txBody>
          <a:bodyPr>
            <a:spAutoFit/>
          </a:bodyPr>
          <a:lstStyle/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Simplify complex fractions by simplifying the numerator and denominator and then dividing. 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Simplify complex fractions by multiplying by the LCM of all denominators and then simplifying. 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Simplify complex algebraic expressions.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To Simplify Complex Fractions (First Method)</a:t>
            </a: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9600" cy="364099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12700" indent="-12700" algn="ctr">
              <a:lnSpc>
                <a:spcPct val="110000"/>
              </a:lnSpc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Procedure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</a:p>
          <a:p>
            <a:pPr marL="514350" indent="-514350">
              <a:lnSpc>
                <a:spcPct val="11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Simplify the numerator so that it is a single rational expression.</a:t>
            </a:r>
          </a:p>
          <a:p>
            <a:pPr marL="514350" indent="-514350">
              <a:lnSpc>
                <a:spcPct val="11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Simplify the denominator so that it is a single rational expression.</a:t>
            </a:r>
          </a:p>
          <a:p>
            <a:pPr marL="514350" indent="-514350">
              <a:lnSpc>
                <a:spcPct val="11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Divide the numerator by the denominator and reduce to lowest terms.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First Method for Simplifying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Complex Fractions 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algn="just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 algn="just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Simplify the complex fraction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b="1" i="0" dirty="0">
              <a:solidFill>
                <a:schemeClr val="tx1"/>
              </a:solidFill>
            </a:endParaRPr>
          </a:p>
          <a:p>
            <a:pPr marL="0" indent="0" algn="just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7172" name="Object 6"/>
          <p:cNvGraphicFramePr>
            <a:graphicFrameLocks noChangeAspect="1"/>
          </p:cNvGraphicFramePr>
          <p:nvPr/>
        </p:nvGraphicFramePr>
        <p:xfrm>
          <a:off x="4845712" y="1205552"/>
          <a:ext cx="673100" cy="180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9" name="Equation" r:id="rId3" imgW="673100" imgH="1803400" progId="Equation.DSMT4">
                  <p:embed/>
                </p:oleObj>
              </mc:Choice>
              <mc:Fallback>
                <p:oleObj name="Equation" r:id="rId3" imgW="673100" imgH="18034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5712" y="1205552"/>
                        <a:ext cx="673100" cy="180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4" name="Rectangle 8"/>
          <p:cNvSpPr>
            <a:spLocks noChangeArrowheads="1"/>
          </p:cNvSpPr>
          <p:nvPr/>
        </p:nvSpPr>
        <p:spPr bwMode="auto">
          <a:xfrm>
            <a:off x="4953000" y="3711714"/>
            <a:ext cx="3505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To divide, multiply by the reciprocal of the denominator. </a:t>
            </a:r>
          </a:p>
        </p:txBody>
      </p:sp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2278040" y="2999096"/>
          <a:ext cx="673100" cy="179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0" name="Equation" r:id="rId5" imgW="673100" imgH="1790700" progId="Equation.DSMT4">
                  <p:embed/>
                </p:oleObj>
              </mc:Choice>
              <mc:Fallback>
                <p:oleObj name="Equation" r:id="rId5" imgW="673100" imgH="17907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8040" y="2999096"/>
                        <a:ext cx="673100" cy="179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3111500" y="3476625"/>
          <a:ext cx="14605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1" name="Equation" r:id="rId7" imgW="1459866" imgH="901309" progId="Equation.DSMT4">
                  <p:embed/>
                </p:oleObj>
              </mc:Choice>
              <mc:Fallback>
                <p:oleObj name="Equation" r:id="rId7" imgW="1459866" imgH="901309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1500" y="3476625"/>
                        <a:ext cx="14605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3111500" y="4889500"/>
          <a:ext cx="7366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2" name="Equation" r:id="rId9" imgW="736600" imgH="901700" progId="Equation.DSMT4">
                  <p:embed/>
                </p:oleObj>
              </mc:Choice>
              <mc:Fallback>
                <p:oleObj name="Equation" r:id="rId9" imgW="736600" imgH="9017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1500" y="4889500"/>
                        <a:ext cx="7366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rot="5400000">
            <a:off x="3393488" y="3540712"/>
            <a:ext cx="2286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10800000" flipV="1">
            <a:off x="3962400" y="4038600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4191000" y="3581400"/>
            <a:ext cx="3048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5400000">
            <a:off x="3429000" y="39624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>
            <a:off x="4267200" y="40386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>
            <a:off x="3533775" y="352425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4095750" y="4391025"/>
          <a:ext cx="1651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3" name="Equation" r:id="rId11" imgW="164957" imgH="203024" progId="Equation.DSMT4">
                  <p:embed/>
                </p:oleObj>
              </mc:Choice>
              <mc:Fallback>
                <p:oleObj name="Equation" r:id="rId11" imgW="164957" imgH="203024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5750" y="4391025"/>
                        <a:ext cx="1651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3533775" y="4381500"/>
          <a:ext cx="152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4" name="Equation" r:id="rId13" imgW="152268" imgH="215713" progId="Equation.DSMT4">
                  <p:embed/>
                </p:oleObj>
              </mc:Choice>
              <mc:Fallback>
                <p:oleObj name="Equation" r:id="rId13" imgW="152268" imgH="215713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3775" y="4381500"/>
                        <a:ext cx="1524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First Method for Simplifying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Complex Fractions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Simplify the following complex fraction.</a:t>
            </a: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spcBef>
                <a:spcPts val="12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3962400" y="1752600"/>
          <a:ext cx="1346200" cy="168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2" name="Equation" r:id="rId3" imgW="1346040" imgH="1688760" progId="Equation.DSMT4">
                  <p:embed/>
                </p:oleObj>
              </mc:Choice>
              <mc:Fallback>
                <p:oleObj name="Equation" r:id="rId3" imgW="1346040" imgH="16887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1752600"/>
                        <a:ext cx="1346200" cy="168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5803900" y="4191000"/>
            <a:ext cx="33401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Combine the fractions in the numerator and in the denominator separately. </a:t>
            </a:r>
          </a:p>
        </p:txBody>
      </p:sp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5918200" y="5181600"/>
          <a:ext cx="16764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" name="Equation" r:id="rId5" imgW="1676400" imgH="609600" progId="Equation.DSMT4">
                  <p:embed/>
                </p:oleObj>
              </mc:Choice>
              <mc:Fallback>
                <p:oleObj name="Equation" r:id="rId5" imgW="1676400" imgH="6096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8200" y="5181600"/>
                        <a:ext cx="16764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1045192" y="4141148"/>
          <a:ext cx="1346200" cy="166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4" name="Equation" r:id="rId7" imgW="1346200" imgH="1663700" progId="Equation.DSMT4">
                  <p:embed/>
                </p:oleObj>
              </mc:Choice>
              <mc:Fallback>
                <p:oleObj name="Equation" r:id="rId7" imgW="1346200" imgH="16637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5192" y="4141148"/>
                        <a:ext cx="1346200" cy="166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2419350" y="3989388"/>
          <a:ext cx="3162300" cy="181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5" name="Equation" r:id="rId9" imgW="3162300" imgH="1816100" progId="Equation.DSMT4">
                  <p:embed/>
                </p:oleObj>
              </mc:Choice>
              <mc:Fallback>
                <p:oleObj name="Equation" r:id="rId9" imgW="3162300" imgH="18161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9350" y="3989388"/>
                        <a:ext cx="3162300" cy="181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2: First Method for Simplifying Complex Fractions (cont.)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9220" name="Rectangle 5"/>
          <p:cNvSpPr>
            <a:spLocks noChangeArrowheads="1"/>
          </p:cNvSpPr>
          <p:nvPr/>
        </p:nvSpPr>
        <p:spPr bwMode="auto">
          <a:xfrm>
            <a:off x="5886450" y="3801295"/>
            <a:ext cx="360997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To divide, multiply by the reciprocal of the denominator. </a:t>
            </a: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5770560"/>
              </p:ext>
            </p:extLst>
          </p:nvPr>
        </p:nvGraphicFramePr>
        <p:xfrm>
          <a:off x="3276600" y="1537834"/>
          <a:ext cx="1828800" cy="181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" name="Equation" r:id="rId3" imgW="1828800" imgH="1816100" progId="Equation.DSMT4">
                  <p:embed/>
                </p:oleObj>
              </mc:Choice>
              <mc:Fallback>
                <p:oleObj name="Equation" r:id="rId3" imgW="1828800" imgH="18161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537834"/>
                        <a:ext cx="1828800" cy="181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9810847"/>
              </p:ext>
            </p:extLst>
          </p:nvPr>
        </p:nvGraphicFramePr>
        <p:xfrm>
          <a:off x="3276600" y="3651931"/>
          <a:ext cx="23622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4" name="Equation" r:id="rId5" imgW="2362200" imgH="952500" progId="Equation.DSMT4">
                  <p:embed/>
                </p:oleObj>
              </mc:Choice>
              <mc:Fallback>
                <p:oleObj name="Equation" r:id="rId5" imgW="2362200" imgH="9525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3651931"/>
                        <a:ext cx="23622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3520529"/>
              </p:ext>
            </p:extLst>
          </p:nvPr>
        </p:nvGraphicFramePr>
        <p:xfrm>
          <a:off x="3270250" y="4812394"/>
          <a:ext cx="14097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5" name="Equation" r:id="rId7" imgW="1409088" imgH="990170" progId="Equation.DSMT4">
                  <p:embed/>
                </p:oleObj>
              </mc:Choice>
              <mc:Fallback>
                <p:oleObj name="Equation" r:id="rId7" imgW="1409088" imgH="99017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0250" y="4812394"/>
                        <a:ext cx="14097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8263036"/>
              </p:ext>
            </p:extLst>
          </p:nvPr>
        </p:nvGraphicFramePr>
        <p:xfrm>
          <a:off x="5257800" y="1613581"/>
          <a:ext cx="1587500" cy="177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6" name="Equation" r:id="rId9" imgW="1587500" imgH="1778000" progId="Equation.DSMT4">
                  <p:embed/>
                </p:oleObj>
              </mc:Choice>
              <mc:Fallback>
                <p:oleObj name="Equation" r:id="rId9" imgW="1587500" imgH="17780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1613581"/>
                        <a:ext cx="1587500" cy="177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2565706"/>
              </p:ext>
            </p:extLst>
          </p:nvPr>
        </p:nvGraphicFramePr>
        <p:xfrm>
          <a:off x="7010400" y="1614034"/>
          <a:ext cx="1536700" cy="177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7" name="Equation" r:id="rId11" imgW="1536700" imgH="1778000" progId="Equation.DSMT4">
                  <p:embed/>
                </p:oleObj>
              </mc:Choice>
              <mc:Fallback>
                <p:oleObj name="Equation" r:id="rId11" imgW="1536700" imgH="17780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1614034"/>
                        <a:ext cx="1536700" cy="177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rot="5400000">
            <a:off x="3524250" y="4204381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5105400" y="3718606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Object 6">
            <a:extLst>
              <a:ext uri="{FF2B5EF4-FFF2-40B4-BE49-F238E27FC236}">
                <a16:creationId xmlns:a16="http://schemas.microsoft.com/office/drawing/2014/main" id="{13D9A51C-83EC-4D10-B7BD-29AFFE60810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9812618"/>
              </p:ext>
            </p:extLst>
          </p:nvPr>
        </p:nvGraphicFramePr>
        <p:xfrm>
          <a:off x="81895" y="1537834"/>
          <a:ext cx="3162300" cy="181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8" name="Equation" r:id="rId13" imgW="3162300" imgH="1816100" progId="Equation.DSMT4">
                  <p:embed/>
                </p:oleObj>
              </mc:Choice>
              <mc:Fallback>
                <p:oleObj name="Equation" r:id="rId13" imgW="3162300" imgH="1816100" progId="Equation.DSMT4">
                  <p:embed/>
                  <p:pic>
                    <p:nvPicPr>
                      <p:cNvPr id="205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895" y="1537834"/>
                        <a:ext cx="3162300" cy="181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First Method for Simplifying Complex Fractions</a:t>
            </a: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18494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/>
              <a:t>Simplify the complex fraction.</a:t>
            </a:r>
            <a:endParaRPr lang="en-US" dirty="0">
              <a:solidFill>
                <a:schemeClr val="tx1"/>
              </a:solidFill>
            </a:endParaRPr>
          </a:p>
          <a:p>
            <a:pPr>
              <a:spcBef>
                <a:spcPts val="18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/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5041900" y="1079500"/>
          <a:ext cx="12827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0" name="Equation" r:id="rId3" imgW="1282680" imgH="901440" progId="Equation.DSMT4">
                  <p:embed/>
                </p:oleObj>
              </mc:Choice>
              <mc:Fallback>
                <p:oleObj name="Equation" r:id="rId3" imgW="1282680" imgH="9014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1900" y="1079500"/>
                        <a:ext cx="12827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739444" y="2608556"/>
          <a:ext cx="12827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1" name="Equation" r:id="rId5" imgW="1282700" imgH="901700" progId="Equation.DSMT4">
                  <p:embed/>
                </p:oleObj>
              </mc:Choice>
              <mc:Fallback>
                <p:oleObj name="Equation" r:id="rId5" imgW="1282700" imgH="9017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444" y="2608556"/>
                        <a:ext cx="12827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2056452" y="2611400"/>
          <a:ext cx="1143000" cy="133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2" name="Equation" r:id="rId7" imgW="1143000" imgH="1333500" progId="Equation.DSMT4">
                  <p:embed/>
                </p:oleObj>
              </mc:Choice>
              <mc:Fallback>
                <p:oleObj name="Equation" r:id="rId7" imgW="1143000" imgH="13335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6452" y="2611400"/>
                        <a:ext cx="1143000" cy="133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2043752" y="4048088"/>
          <a:ext cx="1955800" cy="172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3" name="Equation" r:id="rId9" imgW="1955800" imgH="1727200" progId="Equation.DSMT4">
                  <p:embed/>
                </p:oleObj>
              </mc:Choice>
              <mc:Fallback>
                <p:oleObj name="Equation" r:id="rId9" imgW="1955800" imgH="1727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3752" y="4048088"/>
                        <a:ext cx="1955800" cy="172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4343400" y="2725738"/>
          <a:ext cx="31369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4" name="Equation" r:id="rId11" imgW="3136680" imgH="660240" progId="Equation.DSMT4">
                  <p:embed/>
                </p:oleObj>
              </mc:Choice>
              <mc:Fallback>
                <p:oleObj name="Equation" r:id="rId11" imgW="3136680" imgH="6602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2725738"/>
                        <a:ext cx="313690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4356100" y="4769452"/>
          <a:ext cx="4406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5" name="Equation" r:id="rId13" imgW="4406900" imgH="241300" progId="Equation.DSMT4">
                  <p:embed/>
                </p:oleObj>
              </mc:Choice>
              <mc:Fallback>
                <p:oleObj name="Equation" r:id="rId13" imgW="4406900" imgH="2413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6100" y="4769452"/>
                        <a:ext cx="4406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First Method for Simplifying Complex Fractions (cont.)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2643691"/>
              </p:ext>
            </p:extLst>
          </p:nvPr>
        </p:nvGraphicFramePr>
        <p:xfrm>
          <a:off x="3343313" y="1378414"/>
          <a:ext cx="1485900" cy="172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1" name="Equation" r:id="rId3" imgW="1485900" imgH="1727200" progId="Equation.DSMT4">
                  <p:embed/>
                </p:oleObj>
              </mc:Choice>
              <mc:Fallback>
                <p:oleObj name="Equation" r:id="rId3" imgW="1485900" imgH="1727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3313" y="1378414"/>
                        <a:ext cx="1485900" cy="172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1295400" y="3290888"/>
          <a:ext cx="73406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2" name="Equation" r:id="rId5" imgW="7340600" imgH="901700" progId="Equation.DSMT4">
                  <p:embed/>
                </p:oleObj>
              </mc:Choice>
              <mc:Fallback>
                <p:oleObj name="Equation" r:id="rId5" imgW="7340600" imgH="9017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290888"/>
                        <a:ext cx="73406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1295400" y="4370696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3" name="Equation" r:id="rId7" imgW="711200" imgH="838200" progId="Equation.DSMT4">
                  <p:embed/>
                </p:oleObj>
              </mc:Choice>
              <mc:Fallback>
                <p:oleObj name="Equation" r:id="rId7" imgW="711200" imgH="838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370696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1295400" y="5490030"/>
          <a:ext cx="647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4" name="Equation" r:id="rId9" imgW="647419" imgH="304668" progId="Equation.DSMT4">
                  <p:embed/>
                </p:oleObj>
              </mc:Choice>
              <mc:Fallback>
                <p:oleObj name="Equation" r:id="rId9" imgW="647419" imgH="304668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5490030"/>
                        <a:ext cx="647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7678740"/>
              </p:ext>
            </p:extLst>
          </p:nvPr>
        </p:nvGraphicFramePr>
        <p:xfrm>
          <a:off x="4921327" y="1383756"/>
          <a:ext cx="1104900" cy="172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5" name="Equation" r:id="rId11" imgW="1104900" imgH="1727200" progId="Equation.DSMT4">
                  <p:embed/>
                </p:oleObj>
              </mc:Choice>
              <mc:Fallback>
                <p:oleObj name="Equation" r:id="rId11" imgW="1104900" imgH="1727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1327" y="1383756"/>
                        <a:ext cx="1104900" cy="172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rot="10800000" flipV="1">
            <a:off x="1600200" y="3429000"/>
            <a:ext cx="7620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10800000" flipV="1">
            <a:off x="2438400" y="3914775"/>
            <a:ext cx="7620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Object 6">
            <a:extLst>
              <a:ext uri="{FF2B5EF4-FFF2-40B4-BE49-F238E27FC236}">
                <a16:creationId xmlns:a16="http://schemas.microsoft.com/office/drawing/2014/main" id="{5B2313CD-AFED-4432-963A-EAE1CB2F447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6318943"/>
              </p:ext>
            </p:extLst>
          </p:nvPr>
        </p:nvGraphicFramePr>
        <p:xfrm>
          <a:off x="1295400" y="1378414"/>
          <a:ext cx="1955800" cy="172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6" name="Equation" r:id="rId13" imgW="1955800" imgH="1727200" progId="Equation.DSMT4">
                  <p:embed/>
                </p:oleObj>
              </mc:Choice>
              <mc:Fallback>
                <p:oleObj name="Equation" r:id="rId13" imgW="1955800" imgH="1727200" progId="Equation.DSMT4">
                  <p:embed/>
                  <p:pic>
                    <p:nvPicPr>
                      <p:cNvPr id="410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378414"/>
                        <a:ext cx="1955800" cy="172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 txBox="1">
            <a:spLocks/>
          </p:cNvSpPr>
          <p:nvPr/>
        </p:nvSpPr>
        <p:spPr>
          <a:xfrm>
            <a:off x="457200" y="1280160"/>
            <a:ext cx="8229600" cy="3770263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12700" indent="-12700" algn="ctr" defTabSz="863600">
              <a:buFont typeface="Courier New" pitchFamily="49" charset="0"/>
              <a:buNone/>
              <a:tabLst>
                <a:tab pos="457200" algn="l"/>
                <a:tab pos="543560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Procedure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</a:p>
          <a:p>
            <a:pPr marL="461963" indent="-461963" defTabSz="863600"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Find the LCM of all the denominators in the numerator and denominator of the complex fraction. </a:t>
            </a:r>
          </a:p>
          <a:p>
            <a:pPr marL="461963" indent="-461963" defTabSz="863600"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Multiply both the numerator and denominator of the complex fraction by this LCM.</a:t>
            </a:r>
          </a:p>
          <a:p>
            <a:pPr marL="461963" indent="-461963" defTabSz="863600"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Simplify </a:t>
            </a:r>
            <a:r>
              <a:rPr lang="en-US" sz="2800" b="1" dirty="0">
                <a:solidFill>
                  <a:schemeClr val="accent6">
                    <a:lumMod val="10000"/>
                  </a:schemeClr>
                </a:solidFill>
              </a:rPr>
              <a:t>both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the numerator and denominator and reduce to lowest terms. </a:t>
            </a:r>
          </a:p>
        </p:txBody>
      </p:sp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To Simplify Complex Fractions (Second Method)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14"/>
</p:tagLst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483</TotalTime>
  <Words>390</Words>
  <Application>Microsoft Office PowerPoint</Application>
  <PresentationFormat>On-screen Show (4:3)</PresentationFormat>
  <Paragraphs>55</Paragraphs>
  <Slides>14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Courier New</vt:lpstr>
      <vt:lpstr>Office Theme</vt:lpstr>
      <vt:lpstr>Equation</vt:lpstr>
      <vt:lpstr>Section 4.R.7</vt:lpstr>
      <vt:lpstr>Objectives</vt:lpstr>
      <vt:lpstr>To Simplify Complex Fractions (First Method)</vt:lpstr>
      <vt:lpstr>Example 1: First Method for Simplifying  Complex Fractions </vt:lpstr>
      <vt:lpstr>Example 2: First Method for Simplifying  Complex Fractions</vt:lpstr>
      <vt:lpstr>Example 2: First Method for Simplifying Complex Fractions (cont.)</vt:lpstr>
      <vt:lpstr>Example 3: First Method for Simplifying Complex Fractions</vt:lpstr>
      <vt:lpstr>Example 3: First Method for Simplifying Complex Fractions (cont.)</vt:lpstr>
      <vt:lpstr>To Simplify Complex Fractions (Second Method)</vt:lpstr>
      <vt:lpstr>Example 4: Second Method for Simplifying Complex Fractions</vt:lpstr>
      <vt:lpstr>Example 4: Second Method for Simplifying Complex Fractions (cont.)</vt:lpstr>
      <vt:lpstr>Example 5: Second Method for Simplifying Complex Fractions</vt:lpstr>
      <vt:lpstr>Example 6: Simplifying Complex Algebraic Expressions </vt:lpstr>
      <vt:lpstr>Example 6: Simplifying Complex Algebraic Expressions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Precalculus 3rd Edition Plus Integrate Review</dc:title>
  <dc:creator>Hawkes Learning</dc:creator>
  <cp:lastModifiedBy>Adam Flaherty</cp:lastModifiedBy>
  <cp:revision>52</cp:revision>
  <dcterms:created xsi:type="dcterms:W3CDTF">2013-04-26T14:43:13Z</dcterms:created>
  <dcterms:modified xsi:type="dcterms:W3CDTF">2020-05-12T14:16:06Z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D59D488E-3770-4FED-972A-5F5DF63F49CE</vt:lpwstr>
  </property>
  <property fmtid="{D5CDD505-2E9C-101B-9397-08002B2CF9AE}" pid="3" name="ArticulatePath">
    <vt:lpwstr>DEV2e_14_5</vt:lpwstr>
  </property>
</Properties>
</file>