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5"/>
  </p:notesMasterIdLst>
  <p:handoutMasterIdLst>
    <p:handoutMasterId r:id="rId26"/>
  </p:handoutMasterIdLst>
  <p:sldIdLst>
    <p:sldId id="256" r:id="rId2"/>
    <p:sldId id="259" r:id="rId3"/>
    <p:sldId id="260" r:id="rId4"/>
    <p:sldId id="261" r:id="rId5"/>
    <p:sldId id="277" r:id="rId6"/>
    <p:sldId id="275" r:id="rId7"/>
    <p:sldId id="278" r:id="rId8"/>
    <p:sldId id="272" r:id="rId9"/>
    <p:sldId id="264" r:id="rId10"/>
    <p:sldId id="292" r:id="rId11"/>
    <p:sldId id="293" r:id="rId12"/>
    <p:sldId id="268" r:id="rId13"/>
    <p:sldId id="279" r:id="rId14"/>
    <p:sldId id="274" r:id="rId15"/>
    <p:sldId id="283" r:id="rId16"/>
    <p:sldId id="284" r:id="rId17"/>
    <p:sldId id="285" r:id="rId18"/>
    <p:sldId id="286" r:id="rId19"/>
    <p:sldId id="287" r:id="rId20"/>
    <p:sldId id="288" r:id="rId21"/>
    <p:sldId id="289" r:id="rId22"/>
    <p:sldId id="290" r:id="rId23"/>
    <p:sldId id="291" r:id="rId24"/>
  </p:sldIdLst>
  <p:sldSz cx="9144000" cy="6858000" type="screen4x3"/>
  <p:notesSz cx="6858000" cy="9144000"/>
  <p:custDataLst>
    <p:tags r:id="rId27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7" name="Belloit, Nicholas G" initials="BNG [7]" lastIdx="1" clrIdx="6"/>
  <p:cmAuthor id="1" name="Belloit, Nicholas G" initials="BNG" lastIdx="1" clrIdx="0"/>
  <p:cmAuthor id="8" name="Belloit, Nicholas G" initials="BNG [8]" lastIdx="1" clrIdx="7"/>
  <p:cmAuthor id="2" name="Belloit, Nicholas G" initials="BNG [2]" lastIdx="1" clrIdx="1"/>
  <p:cmAuthor id="3" name="Belloit, Nicholas G" initials="BNG [3]" lastIdx="1" clrIdx="2"/>
  <p:cmAuthor id="4" name="Belloit, Nicholas G" initials="BNG [4]" lastIdx="1" clrIdx="3"/>
  <p:cmAuthor id="5" name="Belloit, Nicholas G" initials="BNG [5]" lastIdx="1" clrIdx="4"/>
  <p:cmAuthor id="6" name="Belloit, Nicholas G" initials="BNG [6]" lastIdx="1" clrIdx="5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008080"/>
    <a:srgbClr val="008078"/>
    <a:srgbClr val="366092"/>
    <a:srgbClr val="0000FF"/>
    <a:srgbClr val="1F497D"/>
    <a:srgbClr val="FF0000"/>
    <a:srgbClr val="2D7D9F"/>
    <a:srgbClr val="FFFFCC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446" autoAdjust="0"/>
    <p:restoredTop sz="94660"/>
  </p:normalViewPr>
  <p:slideViewPr>
    <p:cSldViewPr>
      <p:cViewPr varScale="1">
        <p:scale>
          <a:sx n="119" d="100"/>
          <a:sy n="119" d="100"/>
        </p:scale>
        <p:origin x="1326" y="108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gs" Target="tags/tag1.xml"/><Relationship Id="rId30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55.wmf"/></Relationships>
</file>

<file path=ppt/drawings/_rels/vmlDrawing11.vml.rels><?xml version="1.0" encoding="UTF-8" standalone="yes"?>
<Relationships xmlns="http://schemas.openxmlformats.org/package/2006/relationships"><Relationship Id="rId8" Type="http://schemas.openxmlformats.org/officeDocument/2006/relationships/image" Target="../media/image63.wmf"/><Relationship Id="rId3" Type="http://schemas.openxmlformats.org/officeDocument/2006/relationships/image" Target="../media/image58.wmf"/><Relationship Id="rId7" Type="http://schemas.openxmlformats.org/officeDocument/2006/relationships/image" Target="../media/image62.wmf"/><Relationship Id="rId2" Type="http://schemas.openxmlformats.org/officeDocument/2006/relationships/image" Target="../media/image57.emf"/><Relationship Id="rId1" Type="http://schemas.openxmlformats.org/officeDocument/2006/relationships/image" Target="../media/image56.wmf"/><Relationship Id="rId6" Type="http://schemas.openxmlformats.org/officeDocument/2006/relationships/image" Target="../media/image61.wmf"/><Relationship Id="rId5" Type="http://schemas.openxmlformats.org/officeDocument/2006/relationships/image" Target="../media/image60.wmf"/><Relationship Id="rId4" Type="http://schemas.openxmlformats.org/officeDocument/2006/relationships/image" Target="../media/image59.wmf"/><Relationship Id="rId9" Type="http://schemas.openxmlformats.org/officeDocument/2006/relationships/image" Target="../media/image64.emf"/></Relationships>
</file>

<file path=ppt/drawings/_rels/vmlDrawing12.vml.rels><?xml version="1.0" encoding="UTF-8" standalone="yes"?>
<Relationships xmlns="http://schemas.openxmlformats.org/package/2006/relationships"><Relationship Id="rId3" Type="http://schemas.openxmlformats.org/officeDocument/2006/relationships/image" Target="../media/image67.wmf"/><Relationship Id="rId2" Type="http://schemas.openxmlformats.org/officeDocument/2006/relationships/image" Target="../media/image66.wmf"/><Relationship Id="rId1" Type="http://schemas.openxmlformats.org/officeDocument/2006/relationships/image" Target="../media/image65.wmf"/><Relationship Id="rId6" Type="http://schemas.openxmlformats.org/officeDocument/2006/relationships/image" Target="../media/image70.wmf"/><Relationship Id="rId5" Type="http://schemas.openxmlformats.org/officeDocument/2006/relationships/image" Target="../media/image69.wmf"/><Relationship Id="rId4" Type="http://schemas.openxmlformats.org/officeDocument/2006/relationships/image" Target="../media/image68.wmf"/></Relationships>
</file>

<file path=ppt/drawings/_rels/vmlDrawing13.vml.rels><?xml version="1.0" encoding="UTF-8" standalone="yes"?>
<Relationships xmlns="http://schemas.openxmlformats.org/package/2006/relationships"><Relationship Id="rId3" Type="http://schemas.openxmlformats.org/officeDocument/2006/relationships/image" Target="../media/image73.emf"/><Relationship Id="rId2" Type="http://schemas.openxmlformats.org/officeDocument/2006/relationships/image" Target="../media/image72.wmf"/><Relationship Id="rId1" Type="http://schemas.openxmlformats.org/officeDocument/2006/relationships/image" Target="../media/image71.wmf"/><Relationship Id="rId6" Type="http://schemas.openxmlformats.org/officeDocument/2006/relationships/image" Target="../media/image76.wmf"/><Relationship Id="rId5" Type="http://schemas.openxmlformats.org/officeDocument/2006/relationships/image" Target="../media/image75.wmf"/><Relationship Id="rId4" Type="http://schemas.openxmlformats.org/officeDocument/2006/relationships/image" Target="../media/image74.wmf"/></Relationships>
</file>

<file path=ppt/drawings/_rels/vmlDrawing14.vml.rels><?xml version="1.0" encoding="UTF-8" standalone="yes"?>
<Relationships xmlns="http://schemas.openxmlformats.org/package/2006/relationships"><Relationship Id="rId8" Type="http://schemas.openxmlformats.org/officeDocument/2006/relationships/image" Target="../media/image84.wmf"/><Relationship Id="rId3" Type="http://schemas.openxmlformats.org/officeDocument/2006/relationships/image" Target="../media/image79.wmf"/><Relationship Id="rId7" Type="http://schemas.openxmlformats.org/officeDocument/2006/relationships/image" Target="../media/image83.wmf"/><Relationship Id="rId12" Type="http://schemas.openxmlformats.org/officeDocument/2006/relationships/image" Target="../media/image88.wmf"/><Relationship Id="rId2" Type="http://schemas.openxmlformats.org/officeDocument/2006/relationships/image" Target="../media/image78.wmf"/><Relationship Id="rId1" Type="http://schemas.openxmlformats.org/officeDocument/2006/relationships/image" Target="../media/image77.wmf"/><Relationship Id="rId6" Type="http://schemas.openxmlformats.org/officeDocument/2006/relationships/image" Target="../media/image82.wmf"/><Relationship Id="rId11" Type="http://schemas.openxmlformats.org/officeDocument/2006/relationships/image" Target="../media/image87.wmf"/><Relationship Id="rId5" Type="http://schemas.openxmlformats.org/officeDocument/2006/relationships/image" Target="../media/image81.wmf"/><Relationship Id="rId10" Type="http://schemas.openxmlformats.org/officeDocument/2006/relationships/image" Target="../media/image86.wmf"/><Relationship Id="rId4" Type="http://schemas.openxmlformats.org/officeDocument/2006/relationships/image" Target="../media/image80.wmf"/><Relationship Id="rId9" Type="http://schemas.openxmlformats.org/officeDocument/2006/relationships/image" Target="../media/image85.wmf"/></Relationships>
</file>

<file path=ppt/drawings/_rels/vmlDrawing15.vml.rels><?xml version="1.0" encoding="UTF-8" standalone="yes"?>
<Relationships xmlns="http://schemas.openxmlformats.org/package/2006/relationships"><Relationship Id="rId8" Type="http://schemas.openxmlformats.org/officeDocument/2006/relationships/image" Target="../media/image96.wmf"/><Relationship Id="rId3" Type="http://schemas.openxmlformats.org/officeDocument/2006/relationships/image" Target="../media/image91.wmf"/><Relationship Id="rId7" Type="http://schemas.openxmlformats.org/officeDocument/2006/relationships/image" Target="../media/image95.wmf"/><Relationship Id="rId2" Type="http://schemas.openxmlformats.org/officeDocument/2006/relationships/image" Target="../media/image90.wmf"/><Relationship Id="rId1" Type="http://schemas.openxmlformats.org/officeDocument/2006/relationships/image" Target="../media/image89.wmf"/><Relationship Id="rId6" Type="http://schemas.openxmlformats.org/officeDocument/2006/relationships/image" Target="../media/image94.wmf"/><Relationship Id="rId5" Type="http://schemas.openxmlformats.org/officeDocument/2006/relationships/image" Target="../media/image93.wmf"/><Relationship Id="rId10" Type="http://schemas.openxmlformats.org/officeDocument/2006/relationships/image" Target="../media/image98.wmf"/><Relationship Id="rId4" Type="http://schemas.openxmlformats.org/officeDocument/2006/relationships/image" Target="../media/image92.wmf"/><Relationship Id="rId9" Type="http://schemas.openxmlformats.org/officeDocument/2006/relationships/image" Target="../media/image97.wmf"/></Relationships>
</file>

<file path=ppt/drawings/_rels/vmlDrawing16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1.emf"/><Relationship Id="rId2" Type="http://schemas.openxmlformats.org/officeDocument/2006/relationships/image" Target="../media/image100.wmf"/><Relationship Id="rId1" Type="http://schemas.openxmlformats.org/officeDocument/2006/relationships/image" Target="../media/image99.wmf"/></Relationships>
</file>

<file path=ppt/drawings/_rels/vmlDrawing17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4.emf"/><Relationship Id="rId2" Type="http://schemas.openxmlformats.org/officeDocument/2006/relationships/image" Target="../media/image103.wmf"/><Relationship Id="rId1" Type="http://schemas.openxmlformats.org/officeDocument/2006/relationships/image" Target="../media/image102.emf"/><Relationship Id="rId6" Type="http://schemas.openxmlformats.org/officeDocument/2006/relationships/image" Target="../media/image101.emf"/><Relationship Id="rId5" Type="http://schemas.openxmlformats.org/officeDocument/2006/relationships/image" Target="../media/image106.wmf"/><Relationship Id="rId4" Type="http://schemas.openxmlformats.org/officeDocument/2006/relationships/image" Target="../media/image105.emf"/></Relationships>
</file>

<file path=ppt/drawings/_rels/vmlDrawing18.vml.rels><?xml version="1.0" encoding="UTF-8" standalone="yes"?>
<Relationships xmlns="http://schemas.openxmlformats.org/package/2006/relationships"><Relationship Id="rId8" Type="http://schemas.openxmlformats.org/officeDocument/2006/relationships/image" Target="../media/image106.wmf"/><Relationship Id="rId3" Type="http://schemas.openxmlformats.org/officeDocument/2006/relationships/image" Target="../media/image108.wmf"/><Relationship Id="rId7" Type="http://schemas.openxmlformats.org/officeDocument/2006/relationships/image" Target="../media/image112.wmf"/><Relationship Id="rId2" Type="http://schemas.openxmlformats.org/officeDocument/2006/relationships/image" Target="../media/image107.wmf"/><Relationship Id="rId1" Type="http://schemas.openxmlformats.org/officeDocument/2006/relationships/image" Target="../media/image100.wmf"/><Relationship Id="rId6" Type="http://schemas.openxmlformats.org/officeDocument/2006/relationships/image" Target="../media/image111.wmf"/><Relationship Id="rId5" Type="http://schemas.openxmlformats.org/officeDocument/2006/relationships/image" Target="../media/image110.wmf"/><Relationship Id="rId4" Type="http://schemas.openxmlformats.org/officeDocument/2006/relationships/image" Target="../media/image109.wmf"/></Relationships>
</file>

<file path=ppt/drawings/_rels/vmlDrawing19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3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20.vml.rels><?xml version="1.0" encoding="UTF-8" standalone="yes"?>
<Relationships xmlns="http://schemas.openxmlformats.org/package/2006/relationships"><Relationship Id="rId2" Type="http://schemas.openxmlformats.org/officeDocument/2006/relationships/image" Target="../media/image115.emf"/><Relationship Id="rId1" Type="http://schemas.openxmlformats.org/officeDocument/2006/relationships/image" Target="../media/image114.emf"/></Relationships>
</file>

<file path=ppt/drawings/_rels/vmlDrawing3.vml.rels><?xml version="1.0" encoding="UTF-8" standalone="yes"?>
<Relationships xmlns="http://schemas.openxmlformats.org/package/2006/relationships"><Relationship Id="rId8" Type="http://schemas.openxmlformats.org/officeDocument/2006/relationships/image" Target="../media/image12.wmf"/><Relationship Id="rId13" Type="http://schemas.openxmlformats.org/officeDocument/2006/relationships/image" Target="../media/image17.wmf"/><Relationship Id="rId18" Type="http://schemas.openxmlformats.org/officeDocument/2006/relationships/image" Target="../media/image22.wmf"/><Relationship Id="rId3" Type="http://schemas.openxmlformats.org/officeDocument/2006/relationships/image" Target="../media/image7.wmf"/><Relationship Id="rId21" Type="http://schemas.openxmlformats.org/officeDocument/2006/relationships/image" Target="../media/image25.emf"/><Relationship Id="rId7" Type="http://schemas.openxmlformats.org/officeDocument/2006/relationships/image" Target="../media/image11.wmf"/><Relationship Id="rId12" Type="http://schemas.openxmlformats.org/officeDocument/2006/relationships/image" Target="../media/image16.wmf"/><Relationship Id="rId17" Type="http://schemas.openxmlformats.org/officeDocument/2006/relationships/image" Target="../media/image21.wmf"/><Relationship Id="rId2" Type="http://schemas.openxmlformats.org/officeDocument/2006/relationships/image" Target="../media/image6.wmf"/><Relationship Id="rId16" Type="http://schemas.openxmlformats.org/officeDocument/2006/relationships/image" Target="../media/image20.wmf"/><Relationship Id="rId20" Type="http://schemas.openxmlformats.org/officeDocument/2006/relationships/image" Target="../media/image24.wmf"/><Relationship Id="rId1" Type="http://schemas.openxmlformats.org/officeDocument/2006/relationships/image" Target="../media/image5.wmf"/><Relationship Id="rId6" Type="http://schemas.openxmlformats.org/officeDocument/2006/relationships/image" Target="../media/image10.wmf"/><Relationship Id="rId11" Type="http://schemas.openxmlformats.org/officeDocument/2006/relationships/image" Target="../media/image15.wmf"/><Relationship Id="rId5" Type="http://schemas.openxmlformats.org/officeDocument/2006/relationships/image" Target="../media/image9.wmf"/><Relationship Id="rId15" Type="http://schemas.openxmlformats.org/officeDocument/2006/relationships/image" Target="../media/image19.wmf"/><Relationship Id="rId10" Type="http://schemas.openxmlformats.org/officeDocument/2006/relationships/image" Target="../media/image14.wmf"/><Relationship Id="rId19" Type="http://schemas.openxmlformats.org/officeDocument/2006/relationships/image" Target="../media/image23.wmf"/><Relationship Id="rId4" Type="http://schemas.openxmlformats.org/officeDocument/2006/relationships/image" Target="../media/image8.wmf"/><Relationship Id="rId9" Type="http://schemas.openxmlformats.org/officeDocument/2006/relationships/image" Target="../media/image13.wmf"/><Relationship Id="rId14" Type="http://schemas.openxmlformats.org/officeDocument/2006/relationships/image" Target="../media/image18.wmf"/></Relationships>
</file>

<file path=ppt/drawings/_rels/vmlDrawing4.vml.rels><?xml version="1.0" encoding="UTF-8" standalone="yes"?>
<Relationships xmlns="http://schemas.openxmlformats.org/package/2006/relationships"><Relationship Id="rId8" Type="http://schemas.openxmlformats.org/officeDocument/2006/relationships/image" Target="../media/image33.emf"/><Relationship Id="rId3" Type="http://schemas.openxmlformats.org/officeDocument/2006/relationships/image" Target="../media/image28.wmf"/><Relationship Id="rId7" Type="http://schemas.openxmlformats.org/officeDocument/2006/relationships/image" Target="../media/image32.wmf"/><Relationship Id="rId2" Type="http://schemas.openxmlformats.org/officeDocument/2006/relationships/image" Target="../media/image27.wmf"/><Relationship Id="rId1" Type="http://schemas.openxmlformats.org/officeDocument/2006/relationships/image" Target="../media/image26.wmf"/><Relationship Id="rId6" Type="http://schemas.openxmlformats.org/officeDocument/2006/relationships/image" Target="../media/image31.wmf"/><Relationship Id="rId5" Type="http://schemas.openxmlformats.org/officeDocument/2006/relationships/image" Target="../media/image30.wmf"/><Relationship Id="rId4" Type="http://schemas.openxmlformats.org/officeDocument/2006/relationships/image" Target="../media/image29.wmf"/><Relationship Id="rId9" Type="http://schemas.openxmlformats.org/officeDocument/2006/relationships/image" Target="../media/image34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35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38.wmf"/><Relationship Id="rId2" Type="http://schemas.openxmlformats.org/officeDocument/2006/relationships/image" Target="../media/image37.wmf"/><Relationship Id="rId1" Type="http://schemas.openxmlformats.org/officeDocument/2006/relationships/image" Target="../media/image36.wmf"/><Relationship Id="rId6" Type="http://schemas.openxmlformats.org/officeDocument/2006/relationships/image" Target="../media/image41.emf"/><Relationship Id="rId5" Type="http://schemas.openxmlformats.org/officeDocument/2006/relationships/image" Target="../media/image40.wmf"/><Relationship Id="rId4" Type="http://schemas.openxmlformats.org/officeDocument/2006/relationships/image" Target="../media/image39.wmf"/></Relationships>
</file>

<file path=ppt/drawings/_rels/vmlDrawing7.vml.rels><?xml version="1.0" encoding="UTF-8" standalone="yes"?>
<Relationships xmlns="http://schemas.openxmlformats.org/package/2006/relationships"><Relationship Id="rId8" Type="http://schemas.openxmlformats.org/officeDocument/2006/relationships/image" Target="../media/image49.wmf"/><Relationship Id="rId3" Type="http://schemas.openxmlformats.org/officeDocument/2006/relationships/image" Target="../media/image44.wmf"/><Relationship Id="rId7" Type="http://schemas.openxmlformats.org/officeDocument/2006/relationships/image" Target="../media/image48.wmf"/><Relationship Id="rId2" Type="http://schemas.openxmlformats.org/officeDocument/2006/relationships/image" Target="../media/image43.wmf"/><Relationship Id="rId1" Type="http://schemas.openxmlformats.org/officeDocument/2006/relationships/image" Target="../media/image42.wmf"/><Relationship Id="rId6" Type="http://schemas.openxmlformats.org/officeDocument/2006/relationships/image" Target="../media/image47.wmf"/><Relationship Id="rId11" Type="http://schemas.openxmlformats.org/officeDocument/2006/relationships/image" Target="../media/image52.wmf"/><Relationship Id="rId5" Type="http://schemas.openxmlformats.org/officeDocument/2006/relationships/image" Target="../media/image46.wmf"/><Relationship Id="rId10" Type="http://schemas.openxmlformats.org/officeDocument/2006/relationships/image" Target="../media/image51.wmf"/><Relationship Id="rId4" Type="http://schemas.openxmlformats.org/officeDocument/2006/relationships/image" Target="../media/image45.wmf"/><Relationship Id="rId9" Type="http://schemas.openxmlformats.org/officeDocument/2006/relationships/image" Target="../media/image50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53.w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54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5/12/2020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81525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0BCF1E8-340D-4BBE-B2B9-288E67BAFF53}" type="datetimeFigureOut">
              <a:rPr lang="en-US" smtClean="0"/>
              <a:pPr/>
              <a:t>5/12/2020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306B3A5-C5B2-4AE6-B7F2-80530B9B158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54355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1341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 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1341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4" Type="http://schemas.openxmlformats.org/officeDocument/2006/relationships/image" Target="../media/image53.w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4" Type="http://schemas.openxmlformats.org/officeDocument/2006/relationships/image" Target="../media/image54.e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4" Type="http://schemas.openxmlformats.org/officeDocument/2006/relationships/image" Target="../media/image55.wmf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58.wmf"/><Relationship Id="rId13" Type="http://schemas.openxmlformats.org/officeDocument/2006/relationships/oleObject" Target="../embeddings/oleObject60.bin"/><Relationship Id="rId18" Type="http://schemas.openxmlformats.org/officeDocument/2006/relationships/oleObject" Target="../embeddings/oleObject63.bin"/><Relationship Id="rId3" Type="http://schemas.openxmlformats.org/officeDocument/2006/relationships/oleObject" Target="../embeddings/oleObject55.bin"/><Relationship Id="rId21" Type="http://schemas.openxmlformats.org/officeDocument/2006/relationships/image" Target="../media/image64.emf"/><Relationship Id="rId7" Type="http://schemas.openxmlformats.org/officeDocument/2006/relationships/oleObject" Target="../embeddings/oleObject57.bin"/><Relationship Id="rId12" Type="http://schemas.openxmlformats.org/officeDocument/2006/relationships/image" Target="../media/image60.wmf"/><Relationship Id="rId17" Type="http://schemas.openxmlformats.org/officeDocument/2006/relationships/image" Target="../media/image62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62.bin"/><Relationship Id="rId20" Type="http://schemas.openxmlformats.org/officeDocument/2006/relationships/oleObject" Target="../embeddings/oleObject64.bin"/><Relationship Id="rId1" Type="http://schemas.openxmlformats.org/officeDocument/2006/relationships/vmlDrawing" Target="../drawings/vmlDrawing11.vml"/><Relationship Id="rId6" Type="http://schemas.openxmlformats.org/officeDocument/2006/relationships/image" Target="../media/image57.emf"/><Relationship Id="rId11" Type="http://schemas.openxmlformats.org/officeDocument/2006/relationships/oleObject" Target="../embeddings/oleObject59.bin"/><Relationship Id="rId5" Type="http://schemas.openxmlformats.org/officeDocument/2006/relationships/oleObject" Target="../embeddings/oleObject56.bin"/><Relationship Id="rId15" Type="http://schemas.openxmlformats.org/officeDocument/2006/relationships/oleObject" Target="../embeddings/oleObject61.bin"/><Relationship Id="rId10" Type="http://schemas.openxmlformats.org/officeDocument/2006/relationships/image" Target="../media/image59.wmf"/><Relationship Id="rId19" Type="http://schemas.openxmlformats.org/officeDocument/2006/relationships/image" Target="../media/image63.wmf"/><Relationship Id="rId4" Type="http://schemas.openxmlformats.org/officeDocument/2006/relationships/image" Target="../media/image56.wmf"/><Relationship Id="rId9" Type="http://schemas.openxmlformats.org/officeDocument/2006/relationships/oleObject" Target="../embeddings/oleObject58.bin"/><Relationship Id="rId14" Type="http://schemas.openxmlformats.org/officeDocument/2006/relationships/image" Target="../media/image61.wmf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67.wmf"/><Relationship Id="rId13" Type="http://schemas.openxmlformats.org/officeDocument/2006/relationships/oleObject" Target="../embeddings/oleObject70.bin"/><Relationship Id="rId3" Type="http://schemas.openxmlformats.org/officeDocument/2006/relationships/oleObject" Target="../embeddings/oleObject65.bin"/><Relationship Id="rId7" Type="http://schemas.openxmlformats.org/officeDocument/2006/relationships/oleObject" Target="../embeddings/oleObject67.bin"/><Relationship Id="rId12" Type="http://schemas.openxmlformats.org/officeDocument/2006/relationships/image" Target="../media/image69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6" Type="http://schemas.openxmlformats.org/officeDocument/2006/relationships/image" Target="../media/image66.wmf"/><Relationship Id="rId11" Type="http://schemas.openxmlformats.org/officeDocument/2006/relationships/oleObject" Target="../embeddings/oleObject69.bin"/><Relationship Id="rId5" Type="http://schemas.openxmlformats.org/officeDocument/2006/relationships/oleObject" Target="../embeddings/oleObject66.bin"/><Relationship Id="rId10" Type="http://schemas.openxmlformats.org/officeDocument/2006/relationships/image" Target="../media/image68.wmf"/><Relationship Id="rId4" Type="http://schemas.openxmlformats.org/officeDocument/2006/relationships/image" Target="../media/image65.wmf"/><Relationship Id="rId9" Type="http://schemas.openxmlformats.org/officeDocument/2006/relationships/oleObject" Target="../embeddings/oleObject68.bin"/><Relationship Id="rId14" Type="http://schemas.openxmlformats.org/officeDocument/2006/relationships/image" Target="../media/image70.wmf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73.emf"/><Relationship Id="rId13" Type="http://schemas.openxmlformats.org/officeDocument/2006/relationships/oleObject" Target="../embeddings/oleObject76.bin"/><Relationship Id="rId3" Type="http://schemas.openxmlformats.org/officeDocument/2006/relationships/oleObject" Target="../embeddings/oleObject71.bin"/><Relationship Id="rId7" Type="http://schemas.openxmlformats.org/officeDocument/2006/relationships/oleObject" Target="../embeddings/oleObject73.bin"/><Relationship Id="rId12" Type="http://schemas.openxmlformats.org/officeDocument/2006/relationships/image" Target="../media/image75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6" Type="http://schemas.openxmlformats.org/officeDocument/2006/relationships/image" Target="../media/image72.wmf"/><Relationship Id="rId11" Type="http://schemas.openxmlformats.org/officeDocument/2006/relationships/oleObject" Target="../embeddings/oleObject75.bin"/><Relationship Id="rId5" Type="http://schemas.openxmlformats.org/officeDocument/2006/relationships/oleObject" Target="../embeddings/oleObject72.bin"/><Relationship Id="rId10" Type="http://schemas.openxmlformats.org/officeDocument/2006/relationships/image" Target="../media/image74.wmf"/><Relationship Id="rId4" Type="http://schemas.openxmlformats.org/officeDocument/2006/relationships/image" Target="../media/image71.wmf"/><Relationship Id="rId9" Type="http://schemas.openxmlformats.org/officeDocument/2006/relationships/oleObject" Target="../embeddings/oleObject74.bin"/><Relationship Id="rId14" Type="http://schemas.openxmlformats.org/officeDocument/2006/relationships/image" Target="../media/image76.wmf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79.wmf"/><Relationship Id="rId13" Type="http://schemas.openxmlformats.org/officeDocument/2006/relationships/oleObject" Target="../embeddings/oleObject82.bin"/><Relationship Id="rId18" Type="http://schemas.openxmlformats.org/officeDocument/2006/relationships/image" Target="../media/image84.wmf"/><Relationship Id="rId26" Type="http://schemas.openxmlformats.org/officeDocument/2006/relationships/image" Target="../media/image88.wmf"/><Relationship Id="rId3" Type="http://schemas.openxmlformats.org/officeDocument/2006/relationships/oleObject" Target="../embeddings/oleObject77.bin"/><Relationship Id="rId21" Type="http://schemas.openxmlformats.org/officeDocument/2006/relationships/oleObject" Target="../embeddings/oleObject86.bin"/><Relationship Id="rId7" Type="http://schemas.openxmlformats.org/officeDocument/2006/relationships/oleObject" Target="../embeddings/oleObject79.bin"/><Relationship Id="rId12" Type="http://schemas.openxmlformats.org/officeDocument/2006/relationships/image" Target="../media/image81.wmf"/><Relationship Id="rId17" Type="http://schemas.openxmlformats.org/officeDocument/2006/relationships/oleObject" Target="../embeddings/oleObject84.bin"/><Relationship Id="rId25" Type="http://schemas.openxmlformats.org/officeDocument/2006/relationships/oleObject" Target="../embeddings/oleObject88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83.wmf"/><Relationship Id="rId20" Type="http://schemas.openxmlformats.org/officeDocument/2006/relationships/image" Target="../media/image85.wmf"/><Relationship Id="rId1" Type="http://schemas.openxmlformats.org/officeDocument/2006/relationships/vmlDrawing" Target="../drawings/vmlDrawing14.vml"/><Relationship Id="rId6" Type="http://schemas.openxmlformats.org/officeDocument/2006/relationships/image" Target="../media/image78.wmf"/><Relationship Id="rId11" Type="http://schemas.openxmlformats.org/officeDocument/2006/relationships/oleObject" Target="../embeddings/oleObject81.bin"/><Relationship Id="rId24" Type="http://schemas.openxmlformats.org/officeDocument/2006/relationships/image" Target="../media/image87.wmf"/><Relationship Id="rId5" Type="http://schemas.openxmlformats.org/officeDocument/2006/relationships/oleObject" Target="../embeddings/oleObject78.bin"/><Relationship Id="rId15" Type="http://schemas.openxmlformats.org/officeDocument/2006/relationships/oleObject" Target="../embeddings/oleObject83.bin"/><Relationship Id="rId23" Type="http://schemas.openxmlformats.org/officeDocument/2006/relationships/oleObject" Target="../embeddings/oleObject87.bin"/><Relationship Id="rId10" Type="http://schemas.openxmlformats.org/officeDocument/2006/relationships/image" Target="../media/image80.wmf"/><Relationship Id="rId19" Type="http://schemas.openxmlformats.org/officeDocument/2006/relationships/oleObject" Target="../embeddings/oleObject85.bin"/><Relationship Id="rId4" Type="http://schemas.openxmlformats.org/officeDocument/2006/relationships/image" Target="../media/image77.wmf"/><Relationship Id="rId9" Type="http://schemas.openxmlformats.org/officeDocument/2006/relationships/oleObject" Target="../embeddings/oleObject80.bin"/><Relationship Id="rId14" Type="http://schemas.openxmlformats.org/officeDocument/2006/relationships/image" Target="../media/image82.wmf"/><Relationship Id="rId22" Type="http://schemas.openxmlformats.org/officeDocument/2006/relationships/image" Target="../media/image86.wmf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91.wmf"/><Relationship Id="rId13" Type="http://schemas.openxmlformats.org/officeDocument/2006/relationships/oleObject" Target="../embeddings/oleObject94.bin"/><Relationship Id="rId18" Type="http://schemas.openxmlformats.org/officeDocument/2006/relationships/image" Target="../media/image96.wmf"/><Relationship Id="rId3" Type="http://schemas.openxmlformats.org/officeDocument/2006/relationships/oleObject" Target="../embeddings/oleObject89.bin"/><Relationship Id="rId21" Type="http://schemas.openxmlformats.org/officeDocument/2006/relationships/oleObject" Target="../embeddings/oleObject98.bin"/><Relationship Id="rId7" Type="http://schemas.openxmlformats.org/officeDocument/2006/relationships/oleObject" Target="../embeddings/oleObject91.bin"/><Relationship Id="rId12" Type="http://schemas.openxmlformats.org/officeDocument/2006/relationships/image" Target="../media/image93.wmf"/><Relationship Id="rId17" Type="http://schemas.openxmlformats.org/officeDocument/2006/relationships/oleObject" Target="../embeddings/oleObject96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95.wmf"/><Relationship Id="rId20" Type="http://schemas.openxmlformats.org/officeDocument/2006/relationships/image" Target="../media/image97.wmf"/><Relationship Id="rId1" Type="http://schemas.openxmlformats.org/officeDocument/2006/relationships/vmlDrawing" Target="../drawings/vmlDrawing15.vml"/><Relationship Id="rId6" Type="http://schemas.openxmlformats.org/officeDocument/2006/relationships/image" Target="../media/image90.wmf"/><Relationship Id="rId11" Type="http://schemas.openxmlformats.org/officeDocument/2006/relationships/oleObject" Target="../embeddings/oleObject93.bin"/><Relationship Id="rId5" Type="http://schemas.openxmlformats.org/officeDocument/2006/relationships/oleObject" Target="../embeddings/oleObject90.bin"/><Relationship Id="rId15" Type="http://schemas.openxmlformats.org/officeDocument/2006/relationships/oleObject" Target="../embeddings/oleObject95.bin"/><Relationship Id="rId10" Type="http://schemas.openxmlformats.org/officeDocument/2006/relationships/image" Target="../media/image92.wmf"/><Relationship Id="rId19" Type="http://schemas.openxmlformats.org/officeDocument/2006/relationships/oleObject" Target="../embeddings/oleObject97.bin"/><Relationship Id="rId4" Type="http://schemas.openxmlformats.org/officeDocument/2006/relationships/image" Target="../media/image89.wmf"/><Relationship Id="rId9" Type="http://schemas.openxmlformats.org/officeDocument/2006/relationships/oleObject" Target="../embeddings/oleObject92.bin"/><Relationship Id="rId14" Type="http://schemas.openxmlformats.org/officeDocument/2006/relationships/image" Target="../media/image94.wmf"/><Relationship Id="rId22" Type="http://schemas.openxmlformats.org/officeDocument/2006/relationships/image" Target="../media/image98.wmf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1.emf"/><Relationship Id="rId3" Type="http://schemas.openxmlformats.org/officeDocument/2006/relationships/oleObject" Target="../embeddings/oleObject99.bin"/><Relationship Id="rId7" Type="http://schemas.openxmlformats.org/officeDocument/2006/relationships/oleObject" Target="../embeddings/oleObject10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6.vml"/><Relationship Id="rId6" Type="http://schemas.openxmlformats.org/officeDocument/2006/relationships/image" Target="../media/image100.wmf"/><Relationship Id="rId5" Type="http://schemas.openxmlformats.org/officeDocument/2006/relationships/oleObject" Target="../embeddings/oleObject100.bin"/><Relationship Id="rId4" Type="http://schemas.openxmlformats.org/officeDocument/2006/relationships/image" Target="../media/image99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4.emf"/><Relationship Id="rId13" Type="http://schemas.openxmlformats.org/officeDocument/2006/relationships/oleObject" Target="../embeddings/oleObject101.bin"/><Relationship Id="rId3" Type="http://schemas.openxmlformats.org/officeDocument/2006/relationships/oleObject" Target="../embeddings/oleObject102.bin"/><Relationship Id="rId7" Type="http://schemas.openxmlformats.org/officeDocument/2006/relationships/oleObject" Target="../embeddings/oleObject104.bin"/><Relationship Id="rId12" Type="http://schemas.openxmlformats.org/officeDocument/2006/relationships/image" Target="../media/image106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7.vml"/><Relationship Id="rId6" Type="http://schemas.openxmlformats.org/officeDocument/2006/relationships/image" Target="../media/image103.wmf"/><Relationship Id="rId11" Type="http://schemas.openxmlformats.org/officeDocument/2006/relationships/oleObject" Target="../embeddings/oleObject106.bin"/><Relationship Id="rId5" Type="http://schemas.openxmlformats.org/officeDocument/2006/relationships/oleObject" Target="../embeddings/oleObject103.bin"/><Relationship Id="rId10" Type="http://schemas.openxmlformats.org/officeDocument/2006/relationships/image" Target="../media/image105.emf"/><Relationship Id="rId4" Type="http://schemas.openxmlformats.org/officeDocument/2006/relationships/image" Target="../media/image102.emf"/><Relationship Id="rId9" Type="http://schemas.openxmlformats.org/officeDocument/2006/relationships/oleObject" Target="../embeddings/oleObject105.bin"/><Relationship Id="rId14" Type="http://schemas.openxmlformats.org/officeDocument/2006/relationships/image" Target="../media/image101.emf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8.wmf"/><Relationship Id="rId13" Type="http://schemas.openxmlformats.org/officeDocument/2006/relationships/oleObject" Target="../embeddings/oleObject112.bin"/><Relationship Id="rId18" Type="http://schemas.openxmlformats.org/officeDocument/2006/relationships/image" Target="../media/image106.wmf"/><Relationship Id="rId3" Type="http://schemas.openxmlformats.org/officeDocument/2006/relationships/oleObject" Target="../embeddings/oleObject107.bin"/><Relationship Id="rId7" Type="http://schemas.openxmlformats.org/officeDocument/2006/relationships/oleObject" Target="../embeddings/oleObject109.bin"/><Relationship Id="rId12" Type="http://schemas.openxmlformats.org/officeDocument/2006/relationships/image" Target="../media/image110.wmf"/><Relationship Id="rId17" Type="http://schemas.openxmlformats.org/officeDocument/2006/relationships/oleObject" Target="../embeddings/oleObject114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12.wmf"/><Relationship Id="rId1" Type="http://schemas.openxmlformats.org/officeDocument/2006/relationships/vmlDrawing" Target="../drawings/vmlDrawing18.vml"/><Relationship Id="rId6" Type="http://schemas.openxmlformats.org/officeDocument/2006/relationships/image" Target="../media/image107.wmf"/><Relationship Id="rId11" Type="http://schemas.openxmlformats.org/officeDocument/2006/relationships/oleObject" Target="../embeddings/oleObject111.bin"/><Relationship Id="rId5" Type="http://schemas.openxmlformats.org/officeDocument/2006/relationships/oleObject" Target="../embeddings/oleObject108.bin"/><Relationship Id="rId15" Type="http://schemas.openxmlformats.org/officeDocument/2006/relationships/oleObject" Target="../embeddings/oleObject113.bin"/><Relationship Id="rId10" Type="http://schemas.openxmlformats.org/officeDocument/2006/relationships/image" Target="../media/image109.wmf"/><Relationship Id="rId4" Type="http://schemas.openxmlformats.org/officeDocument/2006/relationships/image" Target="../media/image100.wmf"/><Relationship Id="rId9" Type="http://schemas.openxmlformats.org/officeDocument/2006/relationships/oleObject" Target="../embeddings/oleObject110.bin"/><Relationship Id="rId14" Type="http://schemas.openxmlformats.org/officeDocument/2006/relationships/image" Target="../media/image111.wmf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9.vml"/><Relationship Id="rId4" Type="http://schemas.openxmlformats.org/officeDocument/2006/relationships/image" Target="../media/image113.wmf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0.vml"/><Relationship Id="rId6" Type="http://schemas.openxmlformats.org/officeDocument/2006/relationships/image" Target="../media/image115.emf"/><Relationship Id="rId5" Type="http://schemas.openxmlformats.org/officeDocument/2006/relationships/oleObject" Target="../embeddings/oleObject117.bin"/><Relationship Id="rId4" Type="http://schemas.openxmlformats.org/officeDocument/2006/relationships/image" Target="../media/image114.e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2.w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4.wmf"/></Relationships>
</file>

<file path=ppt/slides/_rels/slide5.xml.rels><?xml version="1.0" encoding="UTF-8" standalone="yes"?>
<Relationships xmlns="http://schemas.openxmlformats.org/package/2006/relationships"><Relationship Id="rId13" Type="http://schemas.openxmlformats.org/officeDocument/2006/relationships/oleObject" Target="../embeddings/oleObject9.bin"/><Relationship Id="rId18" Type="http://schemas.openxmlformats.org/officeDocument/2006/relationships/image" Target="../media/image12.wmf"/><Relationship Id="rId26" Type="http://schemas.openxmlformats.org/officeDocument/2006/relationships/image" Target="../media/image16.wmf"/><Relationship Id="rId39" Type="http://schemas.openxmlformats.org/officeDocument/2006/relationships/oleObject" Target="../embeddings/oleObject22.bin"/><Relationship Id="rId21" Type="http://schemas.openxmlformats.org/officeDocument/2006/relationships/oleObject" Target="../embeddings/oleObject13.bin"/><Relationship Id="rId34" Type="http://schemas.openxmlformats.org/officeDocument/2006/relationships/image" Target="../media/image20.wmf"/><Relationship Id="rId42" Type="http://schemas.openxmlformats.org/officeDocument/2006/relationships/image" Target="../media/image24.wmf"/><Relationship Id="rId7" Type="http://schemas.openxmlformats.org/officeDocument/2006/relationships/oleObject" Target="../embeddings/oleObject6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1.wmf"/><Relationship Id="rId20" Type="http://schemas.openxmlformats.org/officeDocument/2006/relationships/image" Target="../media/image13.wmf"/><Relationship Id="rId29" Type="http://schemas.openxmlformats.org/officeDocument/2006/relationships/oleObject" Target="../embeddings/oleObject17.bin"/><Relationship Id="rId41" Type="http://schemas.openxmlformats.org/officeDocument/2006/relationships/oleObject" Target="../embeddings/oleObject23.bin"/><Relationship Id="rId1" Type="http://schemas.openxmlformats.org/officeDocument/2006/relationships/vmlDrawing" Target="../drawings/vmlDrawing3.vml"/><Relationship Id="rId6" Type="http://schemas.openxmlformats.org/officeDocument/2006/relationships/image" Target="../media/image6.wmf"/><Relationship Id="rId11" Type="http://schemas.openxmlformats.org/officeDocument/2006/relationships/oleObject" Target="../embeddings/oleObject8.bin"/><Relationship Id="rId24" Type="http://schemas.openxmlformats.org/officeDocument/2006/relationships/image" Target="../media/image15.wmf"/><Relationship Id="rId32" Type="http://schemas.openxmlformats.org/officeDocument/2006/relationships/image" Target="../media/image19.wmf"/><Relationship Id="rId37" Type="http://schemas.openxmlformats.org/officeDocument/2006/relationships/oleObject" Target="../embeddings/oleObject21.bin"/><Relationship Id="rId40" Type="http://schemas.openxmlformats.org/officeDocument/2006/relationships/image" Target="../media/image23.wmf"/><Relationship Id="rId5" Type="http://schemas.openxmlformats.org/officeDocument/2006/relationships/oleObject" Target="../embeddings/oleObject5.bin"/><Relationship Id="rId15" Type="http://schemas.openxmlformats.org/officeDocument/2006/relationships/oleObject" Target="../embeddings/oleObject10.bin"/><Relationship Id="rId23" Type="http://schemas.openxmlformats.org/officeDocument/2006/relationships/oleObject" Target="../embeddings/oleObject14.bin"/><Relationship Id="rId28" Type="http://schemas.openxmlformats.org/officeDocument/2006/relationships/image" Target="../media/image17.wmf"/><Relationship Id="rId36" Type="http://schemas.openxmlformats.org/officeDocument/2006/relationships/image" Target="../media/image21.wmf"/><Relationship Id="rId10" Type="http://schemas.openxmlformats.org/officeDocument/2006/relationships/image" Target="../media/image8.wmf"/><Relationship Id="rId19" Type="http://schemas.openxmlformats.org/officeDocument/2006/relationships/oleObject" Target="../embeddings/oleObject12.bin"/><Relationship Id="rId31" Type="http://schemas.openxmlformats.org/officeDocument/2006/relationships/oleObject" Target="../embeddings/oleObject18.bin"/><Relationship Id="rId44" Type="http://schemas.openxmlformats.org/officeDocument/2006/relationships/image" Target="../media/image25.emf"/><Relationship Id="rId4" Type="http://schemas.openxmlformats.org/officeDocument/2006/relationships/image" Target="../media/image5.wmf"/><Relationship Id="rId9" Type="http://schemas.openxmlformats.org/officeDocument/2006/relationships/oleObject" Target="../embeddings/oleObject7.bin"/><Relationship Id="rId14" Type="http://schemas.openxmlformats.org/officeDocument/2006/relationships/image" Target="../media/image10.wmf"/><Relationship Id="rId22" Type="http://schemas.openxmlformats.org/officeDocument/2006/relationships/image" Target="../media/image14.wmf"/><Relationship Id="rId27" Type="http://schemas.openxmlformats.org/officeDocument/2006/relationships/oleObject" Target="../embeddings/oleObject16.bin"/><Relationship Id="rId30" Type="http://schemas.openxmlformats.org/officeDocument/2006/relationships/image" Target="../media/image18.wmf"/><Relationship Id="rId35" Type="http://schemas.openxmlformats.org/officeDocument/2006/relationships/oleObject" Target="../embeddings/oleObject20.bin"/><Relationship Id="rId43" Type="http://schemas.openxmlformats.org/officeDocument/2006/relationships/oleObject" Target="../embeddings/oleObject24.bin"/><Relationship Id="rId8" Type="http://schemas.openxmlformats.org/officeDocument/2006/relationships/image" Target="../media/image7.wmf"/><Relationship Id="rId3" Type="http://schemas.openxmlformats.org/officeDocument/2006/relationships/oleObject" Target="../embeddings/oleObject4.bin"/><Relationship Id="rId12" Type="http://schemas.openxmlformats.org/officeDocument/2006/relationships/image" Target="../media/image9.wmf"/><Relationship Id="rId17" Type="http://schemas.openxmlformats.org/officeDocument/2006/relationships/oleObject" Target="../embeddings/oleObject11.bin"/><Relationship Id="rId25" Type="http://schemas.openxmlformats.org/officeDocument/2006/relationships/oleObject" Target="../embeddings/oleObject15.bin"/><Relationship Id="rId33" Type="http://schemas.openxmlformats.org/officeDocument/2006/relationships/oleObject" Target="../embeddings/oleObject19.bin"/><Relationship Id="rId38" Type="http://schemas.openxmlformats.org/officeDocument/2006/relationships/image" Target="../media/image22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8.wmf"/><Relationship Id="rId13" Type="http://schemas.openxmlformats.org/officeDocument/2006/relationships/oleObject" Target="../embeddings/oleObject30.bin"/><Relationship Id="rId18" Type="http://schemas.openxmlformats.org/officeDocument/2006/relationships/image" Target="../media/image33.emf"/><Relationship Id="rId3" Type="http://schemas.openxmlformats.org/officeDocument/2006/relationships/oleObject" Target="../embeddings/oleObject25.bin"/><Relationship Id="rId7" Type="http://schemas.openxmlformats.org/officeDocument/2006/relationships/oleObject" Target="../embeddings/oleObject27.bin"/><Relationship Id="rId12" Type="http://schemas.openxmlformats.org/officeDocument/2006/relationships/image" Target="../media/image30.wmf"/><Relationship Id="rId17" Type="http://schemas.openxmlformats.org/officeDocument/2006/relationships/oleObject" Target="../embeddings/oleObject32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2.wmf"/><Relationship Id="rId20" Type="http://schemas.openxmlformats.org/officeDocument/2006/relationships/image" Target="../media/image34.wmf"/><Relationship Id="rId1" Type="http://schemas.openxmlformats.org/officeDocument/2006/relationships/vmlDrawing" Target="../drawings/vmlDrawing4.vml"/><Relationship Id="rId6" Type="http://schemas.openxmlformats.org/officeDocument/2006/relationships/image" Target="../media/image27.wmf"/><Relationship Id="rId11" Type="http://schemas.openxmlformats.org/officeDocument/2006/relationships/oleObject" Target="../embeddings/oleObject29.bin"/><Relationship Id="rId5" Type="http://schemas.openxmlformats.org/officeDocument/2006/relationships/oleObject" Target="../embeddings/oleObject26.bin"/><Relationship Id="rId15" Type="http://schemas.openxmlformats.org/officeDocument/2006/relationships/oleObject" Target="../embeddings/oleObject31.bin"/><Relationship Id="rId10" Type="http://schemas.openxmlformats.org/officeDocument/2006/relationships/image" Target="../media/image29.wmf"/><Relationship Id="rId19" Type="http://schemas.openxmlformats.org/officeDocument/2006/relationships/oleObject" Target="../embeddings/oleObject33.bin"/><Relationship Id="rId4" Type="http://schemas.openxmlformats.org/officeDocument/2006/relationships/image" Target="../media/image26.wmf"/><Relationship Id="rId9" Type="http://schemas.openxmlformats.org/officeDocument/2006/relationships/oleObject" Target="../embeddings/oleObject28.bin"/><Relationship Id="rId14" Type="http://schemas.openxmlformats.org/officeDocument/2006/relationships/image" Target="../media/image31.w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4" Type="http://schemas.openxmlformats.org/officeDocument/2006/relationships/image" Target="../media/image35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38.wmf"/><Relationship Id="rId13" Type="http://schemas.openxmlformats.org/officeDocument/2006/relationships/oleObject" Target="../embeddings/oleObject40.bin"/><Relationship Id="rId3" Type="http://schemas.openxmlformats.org/officeDocument/2006/relationships/oleObject" Target="../embeddings/oleObject35.bin"/><Relationship Id="rId7" Type="http://schemas.openxmlformats.org/officeDocument/2006/relationships/oleObject" Target="../embeddings/oleObject37.bin"/><Relationship Id="rId12" Type="http://schemas.openxmlformats.org/officeDocument/2006/relationships/image" Target="../media/image40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37.wmf"/><Relationship Id="rId11" Type="http://schemas.openxmlformats.org/officeDocument/2006/relationships/oleObject" Target="../embeddings/oleObject39.bin"/><Relationship Id="rId5" Type="http://schemas.openxmlformats.org/officeDocument/2006/relationships/oleObject" Target="../embeddings/oleObject36.bin"/><Relationship Id="rId10" Type="http://schemas.openxmlformats.org/officeDocument/2006/relationships/image" Target="../media/image39.wmf"/><Relationship Id="rId4" Type="http://schemas.openxmlformats.org/officeDocument/2006/relationships/image" Target="../media/image36.wmf"/><Relationship Id="rId9" Type="http://schemas.openxmlformats.org/officeDocument/2006/relationships/oleObject" Target="../embeddings/oleObject38.bin"/><Relationship Id="rId14" Type="http://schemas.openxmlformats.org/officeDocument/2006/relationships/image" Target="../media/image41.e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44.wmf"/><Relationship Id="rId13" Type="http://schemas.openxmlformats.org/officeDocument/2006/relationships/oleObject" Target="../embeddings/oleObject46.bin"/><Relationship Id="rId18" Type="http://schemas.openxmlformats.org/officeDocument/2006/relationships/image" Target="../media/image49.wmf"/><Relationship Id="rId3" Type="http://schemas.openxmlformats.org/officeDocument/2006/relationships/oleObject" Target="../embeddings/oleObject41.bin"/><Relationship Id="rId21" Type="http://schemas.openxmlformats.org/officeDocument/2006/relationships/oleObject" Target="../embeddings/oleObject50.bin"/><Relationship Id="rId7" Type="http://schemas.openxmlformats.org/officeDocument/2006/relationships/oleObject" Target="../embeddings/oleObject43.bin"/><Relationship Id="rId12" Type="http://schemas.openxmlformats.org/officeDocument/2006/relationships/image" Target="../media/image46.wmf"/><Relationship Id="rId17" Type="http://schemas.openxmlformats.org/officeDocument/2006/relationships/oleObject" Target="../embeddings/oleObject48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8.wmf"/><Relationship Id="rId20" Type="http://schemas.openxmlformats.org/officeDocument/2006/relationships/image" Target="../media/image50.wmf"/><Relationship Id="rId1" Type="http://schemas.openxmlformats.org/officeDocument/2006/relationships/vmlDrawing" Target="../drawings/vmlDrawing7.vml"/><Relationship Id="rId6" Type="http://schemas.openxmlformats.org/officeDocument/2006/relationships/image" Target="../media/image43.wmf"/><Relationship Id="rId11" Type="http://schemas.openxmlformats.org/officeDocument/2006/relationships/oleObject" Target="../embeddings/oleObject45.bin"/><Relationship Id="rId24" Type="http://schemas.openxmlformats.org/officeDocument/2006/relationships/image" Target="../media/image52.wmf"/><Relationship Id="rId5" Type="http://schemas.openxmlformats.org/officeDocument/2006/relationships/oleObject" Target="../embeddings/oleObject42.bin"/><Relationship Id="rId15" Type="http://schemas.openxmlformats.org/officeDocument/2006/relationships/oleObject" Target="../embeddings/oleObject47.bin"/><Relationship Id="rId23" Type="http://schemas.openxmlformats.org/officeDocument/2006/relationships/oleObject" Target="../embeddings/oleObject51.bin"/><Relationship Id="rId10" Type="http://schemas.openxmlformats.org/officeDocument/2006/relationships/image" Target="../media/image45.wmf"/><Relationship Id="rId19" Type="http://schemas.openxmlformats.org/officeDocument/2006/relationships/oleObject" Target="../embeddings/oleObject49.bin"/><Relationship Id="rId4" Type="http://schemas.openxmlformats.org/officeDocument/2006/relationships/image" Target="../media/image42.wmf"/><Relationship Id="rId9" Type="http://schemas.openxmlformats.org/officeDocument/2006/relationships/oleObject" Target="../embeddings/oleObject44.bin"/><Relationship Id="rId14" Type="http://schemas.openxmlformats.org/officeDocument/2006/relationships/image" Target="../media/image47.wmf"/><Relationship Id="rId22" Type="http://schemas.openxmlformats.org/officeDocument/2006/relationships/image" Target="../media/image51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6.R.2</a:t>
            </a:r>
          </a:p>
        </p:txBody>
      </p:sp>
      <p:sp>
        <p:nvSpPr>
          <p:cNvPr id="5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lnSpc>
                <a:spcPct val="90000"/>
              </a:lnSpc>
              <a:buNone/>
              <a:defRPr/>
            </a:pPr>
            <a:r>
              <a:rPr lang="en-US" b="1" i="1" dirty="0"/>
              <a:t>Power Rules for Exponents</a:t>
            </a:r>
            <a:endParaRPr lang="en-US" b="1" i="1" dirty="0">
              <a:solidFill>
                <a:srgbClr val="1F497D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Negative Numbers and Exponents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596640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>
            <a:normAutofit/>
          </a:bodyPr>
          <a:lstStyle/>
          <a:p>
            <a:pPr marL="533400" indent="-533400" algn="ctr" eaLnBrk="0" hangingPunct="0">
              <a:tabLst>
                <a:tab pos="457200" algn="l"/>
              </a:tabLst>
            </a:pPr>
            <a:r>
              <a:rPr lang="en-US" b="1" dirty="0">
                <a:solidFill>
                  <a:srgbClr val="000000"/>
                </a:solidFill>
              </a:rPr>
              <a:t>Caution</a:t>
            </a:r>
            <a:endParaRPr lang="en-US" b="1" dirty="0">
              <a:solidFill>
                <a:srgbClr val="000000"/>
              </a:solidFill>
              <a:latin typeface="Calibri" pitchFamily="34" charset="0"/>
            </a:endParaRPr>
          </a:p>
          <a:p>
            <a:pPr>
              <a:tabLst>
                <a:tab pos="977900" algn="l"/>
              </a:tabLst>
            </a:pPr>
            <a:r>
              <a:rPr lang="en-US" spc="10" dirty="0">
                <a:solidFill>
                  <a:srgbClr val="000000"/>
                </a:solidFill>
              </a:rPr>
              <a:t>In an expression such as </a:t>
            </a:r>
            <a:r>
              <a:rPr lang="en-US" spc="10" dirty="0">
                <a:solidFill>
                  <a:srgbClr val="0000FF"/>
                </a:solidFill>
                <a:latin typeface="Symbol" charset="2"/>
              </a:rPr>
              <a:t>-</a:t>
            </a:r>
            <a:r>
              <a:rPr lang="en-US" i="1" spc="10" dirty="0">
                <a:solidFill>
                  <a:srgbClr val="0000FF"/>
                </a:solidFill>
              </a:rPr>
              <a:t>x</a:t>
            </a:r>
            <a:r>
              <a:rPr lang="en-US" spc="10" baseline="30000" dirty="0">
                <a:solidFill>
                  <a:srgbClr val="0000FF"/>
                </a:solidFill>
              </a:rPr>
              <a:t>2</a:t>
            </a:r>
            <a:r>
              <a:rPr lang="en-US" spc="10" dirty="0">
                <a:solidFill>
                  <a:srgbClr val="000000"/>
                </a:solidFill>
              </a:rPr>
              <a:t>, we know that </a:t>
            </a:r>
            <a:r>
              <a:rPr lang="en-US" spc="10" dirty="0">
                <a:solidFill>
                  <a:srgbClr val="0000FF"/>
                </a:solidFill>
                <a:latin typeface="Symbol" charset="2"/>
              </a:rPr>
              <a:t>-</a:t>
            </a:r>
            <a:r>
              <a:rPr lang="en-US" spc="10" dirty="0">
                <a:solidFill>
                  <a:srgbClr val="0000FF"/>
                </a:solidFill>
              </a:rPr>
              <a:t>1</a:t>
            </a:r>
            <a:r>
              <a:rPr lang="en-US" spc="10" dirty="0">
                <a:solidFill>
                  <a:srgbClr val="000000"/>
                </a:solidFill>
              </a:rPr>
              <a:t> is understood to be the coefficient of </a:t>
            </a:r>
            <a:r>
              <a:rPr lang="en-US" i="1" spc="10" dirty="0">
                <a:solidFill>
                  <a:srgbClr val="0000FF"/>
                </a:solidFill>
              </a:rPr>
              <a:t>x</a:t>
            </a:r>
            <a:r>
              <a:rPr lang="en-US" spc="10" baseline="30000" dirty="0">
                <a:solidFill>
                  <a:srgbClr val="0000FF"/>
                </a:solidFill>
              </a:rPr>
              <a:t>2</a:t>
            </a:r>
            <a:r>
              <a:rPr lang="en-US" spc="10" dirty="0">
                <a:solidFill>
                  <a:srgbClr val="000000"/>
                </a:solidFill>
              </a:rPr>
              <a:t>. That is, </a:t>
            </a:r>
            <a:br>
              <a:rPr lang="en-US" spc="10" dirty="0">
                <a:solidFill>
                  <a:srgbClr val="000000"/>
                </a:solidFill>
              </a:rPr>
            </a:br>
            <a:r>
              <a:rPr lang="en-US" spc="10" dirty="0">
                <a:solidFill>
                  <a:srgbClr val="0000FF"/>
                </a:solidFill>
                <a:latin typeface="Symbol" charset="2"/>
              </a:rPr>
              <a:t>-</a:t>
            </a:r>
            <a:r>
              <a:rPr lang="en-US" i="1" spc="10" dirty="0">
                <a:solidFill>
                  <a:srgbClr val="0000FF"/>
                </a:solidFill>
              </a:rPr>
              <a:t>x</a:t>
            </a:r>
            <a:r>
              <a:rPr lang="en-US" spc="10" baseline="30000" dirty="0">
                <a:solidFill>
                  <a:srgbClr val="0000FF"/>
                </a:solidFill>
              </a:rPr>
              <a:t>2</a:t>
            </a:r>
            <a:r>
              <a:rPr lang="en-US" spc="10" dirty="0">
                <a:solidFill>
                  <a:srgbClr val="0000FF"/>
                </a:solidFill>
              </a:rPr>
              <a:t> </a:t>
            </a:r>
            <a:r>
              <a:rPr lang="en-US" spc="10" dirty="0">
                <a:solidFill>
                  <a:srgbClr val="0000FF"/>
                </a:solidFill>
                <a:latin typeface="Symbol" charset="2"/>
                <a:cs typeface="Symbol" charset="2"/>
              </a:rPr>
              <a:t>=</a:t>
            </a:r>
            <a:r>
              <a:rPr lang="en-US" spc="10" dirty="0">
                <a:solidFill>
                  <a:srgbClr val="0000FF"/>
                </a:solidFill>
              </a:rPr>
              <a:t> </a:t>
            </a:r>
            <a:r>
              <a:rPr lang="en-US" spc="10" dirty="0">
                <a:solidFill>
                  <a:srgbClr val="0000FF"/>
                </a:solidFill>
                <a:latin typeface="Symbol" charset="2"/>
                <a:cs typeface="Symbol" charset="2"/>
              </a:rPr>
              <a:t>-</a:t>
            </a:r>
            <a:r>
              <a:rPr lang="en-US" spc="10" dirty="0">
                <a:solidFill>
                  <a:srgbClr val="0000FF"/>
                </a:solidFill>
              </a:rPr>
              <a:t>1 ⋅ </a:t>
            </a:r>
            <a:r>
              <a:rPr lang="en-US" i="1" spc="10" dirty="0">
                <a:solidFill>
                  <a:srgbClr val="0000FF"/>
                </a:solidFill>
              </a:rPr>
              <a:t>x</a:t>
            </a:r>
            <a:r>
              <a:rPr lang="en-US" spc="10" baseline="30000" dirty="0">
                <a:solidFill>
                  <a:srgbClr val="0000FF"/>
                </a:solidFill>
              </a:rPr>
              <a:t>2</a:t>
            </a:r>
            <a:r>
              <a:rPr lang="en-US" spc="10" dirty="0">
                <a:solidFill>
                  <a:srgbClr val="000000"/>
                </a:solidFill>
              </a:rPr>
              <a:t>.</a:t>
            </a:r>
          </a:p>
          <a:p>
            <a:pPr>
              <a:spcBef>
                <a:spcPts val="1500"/>
              </a:spcBef>
              <a:tabLst>
                <a:tab pos="977900" algn="l"/>
              </a:tabLst>
            </a:pPr>
            <a:r>
              <a:rPr lang="en-US" dirty="0">
                <a:solidFill>
                  <a:srgbClr val="000000"/>
                </a:solidFill>
              </a:rPr>
              <a:t>The same is true for expressions with numbers such as </a:t>
            </a:r>
            <a:r>
              <a:rPr lang="en-US" dirty="0">
                <a:solidFill>
                  <a:srgbClr val="0000FF"/>
                </a:solidFill>
                <a:latin typeface="Symbol" charset="2"/>
              </a:rPr>
              <a:t>-</a:t>
            </a:r>
            <a:r>
              <a:rPr lang="en-US" dirty="0">
                <a:solidFill>
                  <a:srgbClr val="0000FF"/>
                </a:solidFill>
              </a:rPr>
              <a:t>7</a:t>
            </a:r>
            <a:r>
              <a:rPr lang="en-US" baseline="30000" dirty="0">
                <a:solidFill>
                  <a:srgbClr val="0000FF"/>
                </a:solidFill>
              </a:rPr>
              <a:t>2</a:t>
            </a:r>
            <a:r>
              <a:rPr lang="en-US" dirty="0">
                <a:solidFill>
                  <a:srgbClr val="000000"/>
                </a:solidFill>
              </a:rPr>
              <a:t>. That is,</a:t>
            </a:r>
          </a:p>
          <a:p>
            <a:pPr>
              <a:spcBef>
                <a:spcPts val="1500"/>
              </a:spcBef>
              <a:tabLst>
                <a:tab pos="977900" algn="l"/>
              </a:tabLst>
            </a:pPr>
            <a:endParaRPr lang="en-US" dirty="0">
              <a:solidFill>
                <a:srgbClr val="000000"/>
              </a:solidFill>
            </a:endParaRPr>
          </a:p>
          <a:p>
            <a:pPr>
              <a:spcBef>
                <a:spcPts val="1500"/>
              </a:spcBef>
              <a:tabLst>
                <a:tab pos="977900" algn="l"/>
              </a:tabLst>
            </a:pPr>
            <a:endParaRPr lang="en-US" sz="2400" dirty="0">
              <a:solidFill>
                <a:srgbClr val="000000"/>
              </a:solidFill>
            </a:endParaRPr>
          </a:p>
          <a:p>
            <a:pPr>
              <a:buFont typeface="Courier New" pitchFamily="49" charset="0"/>
              <a:buNone/>
            </a:pPr>
            <a:endParaRPr lang="en-US" dirty="0"/>
          </a:p>
          <a:p>
            <a:pPr>
              <a:buFont typeface="Courier New" pitchFamily="49" charset="0"/>
              <a:buNone/>
            </a:pPr>
            <a:endParaRPr lang="en-US" dirty="0"/>
          </a:p>
        </p:txBody>
      </p:sp>
      <p:graphicFrame>
        <p:nvGraphicFramePr>
          <p:cNvPr id="29698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21318516"/>
              </p:ext>
            </p:extLst>
          </p:nvPr>
        </p:nvGraphicFramePr>
        <p:xfrm>
          <a:off x="2628900" y="4273550"/>
          <a:ext cx="38862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706" name="Equation" r:id="rId3" imgW="3873240" imgH="380880" progId="Equation.DSMT4">
                  <p:embed/>
                </p:oleObj>
              </mc:Choice>
              <mc:Fallback>
                <p:oleObj name="Equation" r:id="rId3" imgW="3873240" imgH="3808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28900" y="4273550"/>
                        <a:ext cx="38862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Negative Numbers and Exponents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596640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>
            <a:normAutofit lnSpcReduction="10000"/>
          </a:bodyPr>
          <a:lstStyle/>
          <a:p>
            <a:pPr marL="533400" indent="-533400" algn="ctr" eaLnBrk="0" hangingPunct="0">
              <a:tabLst>
                <a:tab pos="457200" algn="l"/>
              </a:tabLst>
            </a:pPr>
            <a:r>
              <a:rPr lang="en-US" b="1" dirty="0">
                <a:solidFill>
                  <a:srgbClr val="000000"/>
                </a:solidFill>
              </a:rPr>
              <a:t>Caution (cont.)</a:t>
            </a:r>
            <a:endParaRPr lang="en-US" b="1" dirty="0">
              <a:solidFill>
                <a:srgbClr val="000000"/>
              </a:solidFill>
              <a:latin typeface="Calibri" pitchFamily="34" charset="0"/>
            </a:endParaRPr>
          </a:p>
          <a:p>
            <a:pPr>
              <a:tabLst>
                <a:tab pos="977900" algn="l"/>
              </a:tabLst>
            </a:pPr>
            <a:r>
              <a:rPr lang="en-US" dirty="0">
                <a:solidFill>
                  <a:srgbClr val="000000"/>
                </a:solidFill>
              </a:rPr>
              <a:t>We see that the exponent refers to 7 and not to </a:t>
            </a:r>
            <a:r>
              <a:rPr lang="en-US" dirty="0">
                <a:solidFill>
                  <a:srgbClr val="0000FF"/>
                </a:solidFill>
                <a:latin typeface="Symbol" charset="2"/>
              </a:rPr>
              <a:t>-</a:t>
            </a:r>
            <a:r>
              <a:rPr lang="en-US" dirty="0">
                <a:solidFill>
                  <a:srgbClr val="0000FF"/>
                </a:solidFill>
              </a:rPr>
              <a:t>7</a:t>
            </a:r>
            <a:r>
              <a:rPr lang="en-US" dirty="0">
                <a:solidFill>
                  <a:srgbClr val="000000"/>
                </a:solidFill>
              </a:rPr>
              <a:t>. For the exponent to refer to </a:t>
            </a:r>
            <a:r>
              <a:rPr lang="en-US" dirty="0">
                <a:solidFill>
                  <a:srgbClr val="0000FF"/>
                </a:solidFill>
                <a:latin typeface="Symbol" charset="2"/>
              </a:rPr>
              <a:t>-</a:t>
            </a:r>
            <a:r>
              <a:rPr lang="en-US" dirty="0">
                <a:solidFill>
                  <a:srgbClr val="0000FF"/>
                </a:solidFill>
              </a:rPr>
              <a:t>7</a:t>
            </a:r>
            <a:r>
              <a:rPr lang="en-US" dirty="0">
                <a:solidFill>
                  <a:srgbClr val="000000"/>
                </a:solidFill>
              </a:rPr>
              <a:t> as the base, </a:t>
            </a:r>
            <a:r>
              <a:rPr lang="en-US" dirty="0">
                <a:solidFill>
                  <a:srgbClr val="0000FF"/>
                </a:solidFill>
                <a:latin typeface="Symbol" charset="2"/>
              </a:rPr>
              <a:t>-</a:t>
            </a:r>
            <a:r>
              <a:rPr lang="en-US" dirty="0">
                <a:solidFill>
                  <a:srgbClr val="0000FF"/>
                </a:solidFill>
              </a:rPr>
              <a:t>7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b="1" dirty="0">
                <a:solidFill>
                  <a:srgbClr val="C00000"/>
                </a:solidFill>
              </a:rPr>
              <a:t>must be in parentheses</a:t>
            </a:r>
            <a:r>
              <a:rPr lang="en-US" dirty="0">
                <a:solidFill>
                  <a:srgbClr val="000000"/>
                </a:solidFill>
              </a:rPr>
              <a:t> as follows.</a:t>
            </a:r>
          </a:p>
          <a:p>
            <a:pPr>
              <a:tabLst>
                <a:tab pos="977900" algn="l"/>
              </a:tabLst>
            </a:pPr>
            <a:endParaRPr lang="en-US" dirty="0">
              <a:solidFill>
                <a:srgbClr val="000000"/>
              </a:solidFill>
            </a:endParaRPr>
          </a:p>
          <a:p>
            <a:pPr>
              <a:tabLst>
                <a:tab pos="977900" algn="l"/>
              </a:tabLst>
            </a:pPr>
            <a:endParaRPr lang="en-US" dirty="0">
              <a:solidFill>
                <a:srgbClr val="000000"/>
              </a:solidFill>
            </a:endParaRPr>
          </a:p>
          <a:p>
            <a:pPr>
              <a:tabLst>
                <a:tab pos="977900" algn="l"/>
              </a:tabLst>
            </a:pPr>
            <a:r>
              <a:rPr lang="en-US" dirty="0">
                <a:solidFill>
                  <a:srgbClr val="000000"/>
                </a:solidFill>
              </a:rPr>
              <a:t>As another example, </a:t>
            </a:r>
            <a:r>
              <a:rPr lang="en-US" dirty="0">
                <a:solidFill>
                  <a:srgbClr val="0000FF"/>
                </a:solidFill>
                <a:latin typeface="Symbol" charset="2"/>
              </a:rPr>
              <a:t>-</a:t>
            </a:r>
            <a:r>
              <a:rPr lang="en-US" dirty="0">
                <a:solidFill>
                  <a:srgbClr val="0000FF"/>
                </a:solidFill>
              </a:rPr>
              <a:t>2</a:t>
            </a:r>
            <a:r>
              <a:rPr lang="en-US" baseline="30000" dirty="0">
                <a:solidFill>
                  <a:srgbClr val="0000FF"/>
                </a:solidFill>
              </a:rPr>
              <a:t>0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  <a:latin typeface="Symbol" charset="2"/>
                <a:cs typeface="Symbol" charset="2"/>
              </a:rPr>
              <a:t>=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  <a:latin typeface="Symbol" charset="2"/>
              </a:rPr>
              <a:t>-</a:t>
            </a:r>
            <a:r>
              <a:rPr lang="en-US" dirty="0">
                <a:solidFill>
                  <a:srgbClr val="0000FF"/>
                </a:solidFill>
              </a:rPr>
              <a:t>1⋅2</a:t>
            </a:r>
            <a:r>
              <a:rPr lang="en-US" baseline="30000" dirty="0">
                <a:solidFill>
                  <a:srgbClr val="0000FF"/>
                </a:solidFill>
              </a:rPr>
              <a:t>0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  <a:latin typeface="Symbol" charset="2"/>
                <a:cs typeface="Symbol" charset="2"/>
              </a:rPr>
              <a:t>=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  <a:latin typeface="Symbol" charset="2"/>
              </a:rPr>
              <a:t>-</a:t>
            </a:r>
            <a:r>
              <a:rPr lang="en-US" dirty="0">
                <a:solidFill>
                  <a:srgbClr val="0000FF"/>
                </a:solidFill>
              </a:rPr>
              <a:t>1</a:t>
            </a:r>
            <a:r>
              <a:rPr lang="en-US" dirty="0"/>
              <a:t>⋅</a:t>
            </a:r>
            <a:r>
              <a:rPr lang="en-US" dirty="0">
                <a:solidFill>
                  <a:srgbClr val="0000FF"/>
                </a:solidFill>
              </a:rPr>
              <a:t>1 </a:t>
            </a:r>
            <a:r>
              <a:rPr lang="en-US" dirty="0">
                <a:solidFill>
                  <a:srgbClr val="0000FF"/>
                </a:solidFill>
                <a:latin typeface="Symbol" charset="2"/>
                <a:cs typeface="Symbol" charset="2"/>
              </a:rPr>
              <a:t>=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  <a:latin typeface="Symbol" charset="2"/>
              </a:rPr>
              <a:t>-</a:t>
            </a:r>
            <a:r>
              <a:rPr lang="en-US" dirty="0">
                <a:solidFill>
                  <a:srgbClr val="0000FF"/>
                </a:solidFill>
              </a:rPr>
              <a:t>1  </a:t>
            </a:r>
            <a:r>
              <a:rPr lang="en-US" dirty="0">
                <a:solidFill>
                  <a:srgbClr val="000000"/>
                </a:solidFill>
              </a:rPr>
              <a:t>and  </a:t>
            </a:r>
            <a:r>
              <a:rPr lang="en-US" dirty="0">
                <a:solidFill>
                  <a:srgbClr val="0000FF"/>
                </a:solidFill>
              </a:rPr>
              <a:t>(</a:t>
            </a:r>
            <a:r>
              <a:rPr lang="en-US" dirty="0">
                <a:solidFill>
                  <a:srgbClr val="0000FF"/>
                </a:solidFill>
                <a:latin typeface="Symbol" charset="2"/>
              </a:rPr>
              <a:t>-</a:t>
            </a:r>
            <a:r>
              <a:rPr lang="en-US" dirty="0">
                <a:solidFill>
                  <a:srgbClr val="0000FF"/>
                </a:solidFill>
              </a:rPr>
              <a:t>2)</a:t>
            </a:r>
            <a:r>
              <a:rPr lang="en-US" baseline="30000" dirty="0">
                <a:solidFill>
                  <a:srgbClr val="0000FF"/>
                </a:solidFill>
              </a:rPr>
              <a:t>0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  <a:latin typeface="Symbol" charset="2"/>
                <a:cs typeface="Symbol" charset="2"/>
              </a:rPr>
              <a:t>=</a:t>
            </a:r>
            <a:r>
              <a:rPr lang="en-US" dirty="0">
                <a:solidFill>
                  <a:srgbClr val="0000FF"/>
                </a:solidFill>
              </a:rPr>
              <a:t> 1</a:t>
            </a:r>
            <a:r>
              <a:rPr lang="en-US" dirty="0">
                <a:solidFill>
                  <a:srgbClr val="000000"/>
                </a:solidFill>
              </a:rPr>
              <a:t>.</a:t>
            </a:r>
            <a:endParaRPr lang="en-US" sz="2400" dirty="0">
              <a:solidFill>
                <a:srgbClr val="000000"/>
              </a:solidFill>
            </a:endParaRPr>
          </a:p>
          <a:p>
            <a:pPr>
              <a:buFont typeface="Courier New" pitchFamily="49" charset="0"/>
              <a:buNone/>
            </a:pPr>
            <a:endParaRPr lang="en-US" dirty="0"/>
          </a:p>
          <a:p>
            <a:pPr>
              <a:buFont typeface="Courier New" pitchFamily="49" charset="0"/>
              <a:buNone/>
            </a:pPr>
            <a:endParaRPr lang="en-US" dirty="0"/>
          </a:p>
        </p:txBody>
      </p:sp>
      <p:graphicFrame>
        <p:nvGraphicFramePr>
          <p:cNvPr id="30722" name="Object 2"/>
          <p:cNvGraphicFramePr>
            <a:graphicFrameLocks noChangeAspect="1"/>
          </p:cNvGraphicFramePr>
          <p:nvPr/>
        </p:nvGraphicFramePr>
        <p:xfrm>
          <a:off x="2908300" y="3124200"/>
          <a:ext cx="332740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30" name="Equation" r:id="rId3" imgW="3318840" imgH="685440" progId="Equation.DSMT4">
                  <p:embed/>
                </p:oleObj>
              </mc:Choice>
              <mc:Fallback>
                <p:oleObj name="Equation" r:id="rId3" imgW="3318840" imgH="68544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08300" y="3124200"/>
                        <a:ext cx="3327400" cy="698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3"/>
          <p:cNvSpPr txBox="1">
            <a:spLocks/>
          </p:cNvSpPr>
          <p:nvPr/>
        </p:nvSpPr>
        <p:spPr>
          <a:xfrm>
            <a:off x="457200" y="1280160"/>
            <a:ext cx="8229600" cy="3970318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algn="ctr">
              <a:tabLst>
                <a:tab pos="977900" algn="l"/>
              </a:tabLst>
            </a:pPr>
            <a:r>
              <a:rPr lang="en-US" sz="2800" b="1" dirty="0">
                <a:solidFill>
                  <a:srgbClr val="000000"/>
                </a:solidFill>
              </a:rPr>
              <a:t>Properties</a:t>
            </a:r>
          </a:p>
          <a:p>
            <a:pPr>
              <a:tabLst>
                <a:tab pos="977900" algn="l"/>
              </a:tabLst>
            </a:pPr>
            <a:r>
              <a:rPr lang="en-US" sz="2800" dirty="0">
                <a:solidFill>
                  <a:srgbClr val="000000"/>
                </a:solidFill>
              </a:rPr>
              <a:t>If </a:t>
            </a:r>
            <a:r>
              <a:rPr lang="en-US" sz="2800" i="1" dirty="0">
                <a:solidFill>
                  <a:srgbClr val="000000"/>
                </a:solidFill>
              </a:rPr>
              <a:t>a</a:t>
            </a:r>
            <a:r>
              <a:rPr lang="en-US" sz="2800" dirty="0">
                <a:solidFill>
                  <a:srgbClr val="000000"/>
                </a:solidFill>
              </a:rPr>
              <a:t> and </a:t>
            </a:r>
            <a:r>
              <a:rPr lang="en-US" sz="2800" i="1" dirty="0">
                <a:solidFill>
                  <a:srgbClr val="000000"/>
                </a:solidFill>
              </a:rPr>
              <a:t>b</a:t>
            </a:r>
            <a:r>
              <a:rPr lang="en-US" sz="2800" dirty="0">
                <a:solidFill>
                  <a:srgbClr val="000000"/>
                </a:solidFill>
              </a:rPr>
              <a:t> are nonzero real numbers and </a:t>
            </a:r>
            <a:r>
              <a:rPr lang="en-US" sz="2800" i="1" dirty="0">
                <a:solidFill>
                  <a:srgbClr val="000000"/>
                </a:solidFill>
              </a:rPr>
              <a:t>n</a:t>
            </a:r>
            <a:r>
              <a:rPr lang="en-US" sz="2800" dirty="0">
                <a:solidFill>
                  <a:srgbClr val="000000"/>
                </a:solidFill>
              </a:rPr>
              <a:t> is an integer, then</a:t>
            </a:r>
          </a:p>
          <a:p>
            <a:pPr>
              <a:tabLst>
                <a:tab pos="977900" algn="l"/>
              </a:tabLst>
            </a:pPr>
            <a:endParaRPr lang="en-US" sz="2800" dirty="0">
              <a:solidFill>
                <a:srgbClr val="000000"/>
              </a:solidFill>
            </a:endParaRPr>
          </a:p>
          <a:p>
            <a:pPr>
              <a:tabLst>
                <a:tab pos="977900" algn="l"/>
              </a:tabLst>
            </a:pPr>
            <a:endParaRPr lang="en-US" sz="2800" dirty="0">
              <a:solidFill>
                <a:srgbClr val="000000"/>
              </a:solidFill>
            </a:endParaRPr>
          </a:p>
          <a:p>
            <a:pPr>
              <a:tabLst>
                <a:tab pos="977900" algn="l"/>
              </a:tabLst>
            </a:pPr>
            <a:endParaRPr lang="en-US" sz="2800" dirty="0">
              <a:solidFill>
                <a:srgbClr val="000000"/>
              </a:solidFill>
            </a:endParaRPr>
          </a:p>
          <a:p>
            <a:pPr>
              <a:tabLst>
                <a:tab pos="977900" algn="l"/>
              </a:tabLst>
            </a:pPr>
            <a:r>
              <a:rPr lang="en-US" sz="2800" dirty="0">
                <a:solidFill>
                  <a:srgbClr val="000000"/>
                </a:solidFill>
              </a:rPr>
              <a:t>In words, a power of a quotient (in fraction form) is found by raising both the numerator and the denominator to that power.</a:t>
            </a:r>
          </a:p>
        </p:txBody>
      </p:sp>
      <p:sp>
        <p:nvSpPr>
          <p:cNvPr id="7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Rule for Power of a Quotient</a:t>
            </a:r>
            <a:endParaRPr lang="en-US" sz="3200" dirty="0">
              <a:solidFill>
                <a:schemeClr val="accent1"/>
              </a:solidFill>
            </a:endParaRPr>
          </a:p>
        </p:txBody>
      </p:sp>
      <p:graphicFrame>
        <p:nvGraphicFramePr>
          <p:cNvPr id="8" name="Object 5"/>
          <p:cNvGraphicFramePr>
            <a:graphicFrameLocks noGrp="1" noChangeAspect="1"/>
          </p:cNvGraphicFramePr>
          <p:nvPr>
            <p:ph idx="1"/>
          </p:nvPr>
        </p:nvGraphicFramePr>
        <p:xfrm>
          <a:off x="3759200" y="2667000"/>
          <a:ext cx="1625600" cy="1003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2" name="Equation" r:id="rId3" imgW="1625600" imgH="1003300" progId="Equation.DSMT4">
                  <p:embed/>
                </p:oleObj>
              </mc:Choice>
              <mc:Fallback>
                <p:oleObj name="Equation" r:id="rId3" imgW="1625600" imgH="1003300" progId="Equation.DSMT4">
                  <p:embed/>
                  <p:pic>
                    <p:nvPicPr>
                      <p:cNvPr id="0" name="Picture 14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59200" y="2667000"/>
                        <a:ext cx="1625600" cy="1003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2"/>
          <p:cNvSpPr txBox="1">
            <a:spLocks/>
          </p:cNvSpPr>
          <p:nvPr/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Simplify each expression by using the rule for the power of a quotient.</a:t>
            </a: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100000"/>
              </a:spcBef>
              <a:spcAft>
                <a:spcPts val="0"/>
              </a:spcAft>
              <a:buClrTx/>
              <a:buSzTx/>
              <a:buFont typeface="+mj-lt"/>
              <a:buAutoNum type="alphaLcPeriod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Solution</a:t>
            </a: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ClrTx/>
              <a:buSzTx/>
              <a:buFont typeface="+mj-lt"/>
              <a:buAutoNum type="alphaLcPeriod"/>
              <a:tabLst/>
              <a:defRPr/>
            </a:pPr>
            <a:r>
              <a:rPr lang="en-US" sz="2800" dirty="0"/>
              <a:t> </a:t>
            </a:r>
            <a:endParaRPr kumimoji="0" lang="en-US" sz="280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14350" indent="-514350">
              <a:spcBef>
                <a:spcPts val="4300"/>
              </a:spcBef>
              <a:buFont typeface="+mj-lt"/>
              <a:buAutoNum type="alphaLcPeriod"/>
              <a:defRPr/>
            </a:pPr>
            <a:r>
              <a:rPr lang="en-US" sz="2800" dirty="0"/>
              <a:t> </a:t>
            </a:r>
          </a:p>
        </p:txBody>
      </p:sp>
      <p:sp>
        <p:nvSpPr>
          <p:cNvPr id="9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 </a:t>
            </a:r>
            <a:r>
              <a:rPr lang="en-US" sz="3200" dirty="0">
                <a:solidFill>
                  <a:schemeClr val="accent1"/>
                </a:solidFill>
              </a:rPr>
              <a:t>Example 3: </a:t>
            </a:r>
            <a:r>
              <a:rPr lang="en-US" dirty="0"/>
              <a:t>Using the Rule for Power </a:t>
            </a:r>
            <a:br>
              <a:rPr lang="en-US" dirty="0"/>
            </a:br>
            <a:r>
              <a:rPr lang="en-US" dirty="0"/>
              <a:t>of a Quotient</a:t>
            </a:r>
            <a:endParaRPr lang="en-US" sz="3200" dirty="0">
              <a:solidFill>
                <a:schemeClr val="accent1"/>
              </a:solidFill>
            </a:endParaRPr>
          </a:p>
        </p:txBody>
      </p:sp>
      <p:graphicFrame>
        <p:nvGraphicFramePr>
          <p:cNvPr id="10" name="Object 6"/>
          <p:cNvGraphicFramePr>
            <a:graphicFrameLocks noGrp="1" noChangeAspect="1"/>
          </p:cNvGraphicFramePr>
          <p:nvPr>
            <p:ph sz="quarter" idx="4294967295"/>
            <p:extLst>
              <p:ext uri="{D42A27DB-BD31-4B8C-83A1-F6EECF244321}">
                <p14:modId xmlns:p14="http://schemas.microsoft.com/office/powerpoint/2010/main" val="836789499"/>
              </p:ext>
            </p:extLst>
          </p:nvPr>
        </p:nvGraphicFramePr>
        <p:xfrm>
          <a:off x="958314" y="3983924"/>
          <a:ext cx="758825" cy="1003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39" name="Equation" r:id="rId3" imgW="748975" imgH="990170" progId="Equation.DSMT4">
                  <p:embed/>
                </p:oleObj>
              </mc:Choice>
              <mc:Fallback>
                <p:oleObj name="Equation" r:id="rId3" imgW="748975" imgH="990170" progId="Equation.DSMT4">
                  <p:embed/>
                  <p:pic>
                    <p:nvPicPr>
                      <p:cNvPr id="0" name="Picture 104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58314" y="3983924"/>
                        <a:ext cx="758825" cy="1003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98698151"/>
              </p:ext>
            </p:extLst>
          </p:nvPr>
        </p:nvGraphicFramePr>
        <p:xfrm>
          <a:off x="957448" y="2275238"/>
          <a:ext cx="749300" cy="1155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40" name="Equation" r:id="rId5" imgW="740520" imgH="1142640" progId="Equation.DSMT4">
                  <p:embed/>
                </p:oleObj>
              </mc:Choice>
              <mc:Fallback>
                <p:oleObj name="Equation" r:id="rId5" imgW="740520" imgH="1142640" progId="Equation.DSMT4">
                  <p:embed/>
                  <p:pic>
                    <p:nvPicPr>
                      <p:cNvPr id="0" name="Picture 10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57448" y="2275238"/>
                        <a:ext cx="749300" cy="1155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75276813"/>
              </p:ext>
            </p:extLst>
          </p:nvPr>
        </p:nvGraphicFramePr>
        <p:xfrm>
          <a:off x="958314" y="4953000"/>
          <a:ext cx="749300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41" name="Equation" r:id="rId7" imgW="748975" imgH="990170" progId="Equation.DSMT4">
                  <p:embed/>
                </p:oleObj>
              </mc:Choice>
              <mc:Fallback>
                <p:oleObj name="Equation" r:id="rId7" imgW="748975" imgH="990170" progId="Equation.DSMT4">
                  <p:embed/>
                  <p:pic>
                    <p:nvPicPr>
                      <p:cNvPr id="0" name="Picture 10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58314" y="4953000"/>
                        <a:ext cx="749300" cy="990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24604235"/>
              </p:ext>
            </p:extLst>
          </p:nvPr>
        </p:nvGraphicFramePr>
        <p:xfrm>
          <a:off x="1796514" y="4047424"/>
          <a:ext cx="6858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42" name="Equation" r:id="rId9" imgW="685800" imgH="876300" progId="Equation.DSMT4">
                  <p:embed/>
                </p:oleObj>
              </mc:Choice>
              <mc:Fallback>
                <p:oleObj name="Equation" r:id="rId9" imgW="685800" imgH="876300" progId="Equation.DSMT4">
                  <p:embed/>
                  <p:pic>
                    <p:nvPicPr>
                      <p:cNvPr id="0" name="Picture 10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96514" y="4047424"/>
                        <a:ext cx="685800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26462760"/>
              </p:ext>
            </p:extLst>
          </p:nvPr>
        </p:nvGraphicFramePr>
        <p:xfrm>
          <a:off x="1796514" y="5010150"/>
          <a:ext cx="6985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43" name="Equation" r:id="rId11" imgW="698500" imgH="876300" progId="Equation.DSMT4">
                  <p:embed/>
                </p:oleObj>
              </mc:Choice>
              <mc:Fallback>
                <p:oleObj name="Equation" r:id="rId11" imgW="698500" imgH="876300" progId="Equation.DSMT4">
                  <p:embed/>
                  <p:pic>
                    <p:nvPicPr>
                      <p:cNvPr id="0" name="Picture 10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96514" y="5010150"/>
                        <a:ext cx="698500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57041763"/>
              </p:ext>
            </p:extLst>
          </p:nvPr>
        </p:nvGraphicFramePr>
        <p:xfrm>
          <a:off x="2622014" y="5048296"/>
          <a:ext cx="698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44" name="Equation" r:id="rId13" imgW="698500" imgH="838200" progId="Equation.DSMT4">
                  <p:embed/>
                </p:oleObj>
              </mc:Choice>
              <mc:Fallback>
                <p:oleObj name="Equation" r:id="rId13" imgW="698500" imgH="838200" progId="Equation.DSMT4">
                  <p:embed/>
                  <p:pic>
                    <p:nvPicPr>
                      <p:cNvPr id="0" name="Picture 10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22014" y="5048296"/>
                        <a:ext cx="698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6" name="Group 15"/>
          <p:cNvGrpSpPr/>
          <p:nvPr/>
        </p:nvGrpSpPr>
        <p:grpSpPr>
          <a:xfrm>
            <a:off x="2320224" y="2371024"/>
            <a:ext cx="1261176" cy="990600"/>
            <a:chOff x="2057400" y="2371024"/>
            <a:chExt cx="1261176" cy="990600"/>
          </a:xfrm>
        </p:grpSpPr>
        <p:sp>
          <p:nvSpPr>
            <p:cNvPr id="17" name="TextBox 16"/>
            <p:cNvSpPr txBox="1"/>
            <p:nvPr/>
          </p:nvSpPr>
          <p:spPr>
            <a:xfrm>
              <a:off x="2057400" y="2557066"/>
              <a:ext cx="60960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lvl="0"/>
              <a:r>
                <a:rPr lang="en-US" sz="2800" dirty="0"/>
                <a:t>b.</a:t>
              </a:r>
            </a:p>
          </p:txBody>
        </p:sp>
        <p:graphicFrame>
          <p:nvGraphicFramePr>
            <p:cNvPr id="18" name="Object 9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682136091"/>
                </p:ext>
              </p:extLst>
            </p:nvPr>
          </p:nvGraphicFramePr>
          <p:xfrm>
            <a:off x="2569276" y="2371024"/>
            <a:ext cx="749300" cy="9906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1445" name="Equation" r:id="rId15" imgW="748975" imgH="990170" progId="Equation.DSMT4">
                    <p:embed/>
                  </p:oleObj>
                </mc:Choice>
                <mc:Fallback>
                  <p:oleObj name="Equation" r:id="rId15" imgW="748975" imgH="990170" progId="Equation.DSMT4">
                    <p:embed/>
                    <p:pic>
                      <p:nvPicPr>
                        <p:cNvPr id="0" name="Picture 110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569276" y="2371024"/>
                          <a:ext cx="749300" cy="99060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19" name="Group 18"/>
          <p:cNvGrpSpPr/>
          <p:nvPr/>
        </p:nvGrpSpPr>
        <p:grpSpPr>
          <a:xfrm>
            <a:off x="4227545" y="2371024"/>
            <a:ext cx="1214941" cy="1003300"/>
            <a:chOff x="3814259" y="2371024"/>
            <a:chExt cx="1214941" cy="1003300"/>
          </a:xfrm>
        </p:grpSpPr>
        <p:graphicFrame>
          <p:nvGraphicFramePr>
            <p:cNvPr id="20" name="Object 19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484791249"/>
                </p:ext>
              </p:extLst>
            </p:nvPr>
          </p:nvGraphicFramePr>
          <p:xfrm>
            <a:off x="4292600" y="2371024"/>
            <a:ext cx="736600" cy="10033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1446" name="Equation" r:id="rId16" imgW="736280" imgH="1002865" progId="Equation.DSMT4">
                    <p:embed/>
                  </p:oleObj>
                </mc:Choice>
                <mc:Fallback>
                  <p:oleObj name="Equation" r:id="rId16" imgW="736280" imgH="1002865" progId="Equation.DSMT4">
                    <p:embed/>
                    <p:pic>
                      <p:nvPicPr>
                        <p:cNvPr id="0" name="Picture 11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292600" y="2371024"/>
                          <a:ext cx="736600" cy="10033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1" name="TextBox 20"/>
            <p:cNvSpPr txBox="1"/>
            <p:nvPr/>
          </p:nvSpPr>
          <p:spPr>
            <a:xfrm>
              <a:off x="3814259" y="2557066"/>
              <a:ext cx="495989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lvl="0"/>
              <a:r>
                <a:rPr lang="en-US" sz="2800" dirty="0"/>
                <a:t>c.</a:t>
              </a:r>
            </a:p>
          </p:txBody>
        </p:sp>
      </p:grpSp>
      <p:grpSp>
        <p:nvGrpSpPr>
          <p:cNvPr id="22" name="Group 21"/>
          <p:cNvGrpSpPr/>
          <p:nvPr/>
        </p:nvGrpSpPr>
        <p:grpSpPr>
          <a:xfrm>
            <a:off x="6086104" y="2372962"/>
            <a:ext cx="1251486" cy="990600"/>
            <a:chOff x="5791200" y="2372962"/>
            <a:chExt cx="1251486" cy="990600"/>
          </a:xfrm>
        </p:grpSpPr>
        <p:graphicFrame>
          <p:nvGraphicFramePr>
            <p:cNvPr id="23" name="Object 15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101727784"/>
                </p:ext>
              </p:extLst>
            </p:nvPr>
          </p:nvGraphicFramePr>
          <p:xfrm>
            <a:off x="6306086" y="2372962"/>
            <a:ext cx="736600" cy="9906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1447" name="Equation" r:id="rId18" imgW="736600" imgH="990600" progId="Equation.DSMT4">
                    <p:embed/>
                  </p:oleObj>
                </mc:Choice>
                <mc:Fallback>
                  <p:oleObj name="Equation" r:id="rId18" imgW="736600" imgH="990600" progId="Equation.DSMT4">
                    <p:embed/>
                    <p:pic>
                      <p:nvPicPr>
                        <p:cNvPr id="0" name="Picture 11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9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306086" y="2372962"/>
                          <a:ext cx="736600" cy="99060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4" name="TextBox 23"/>
            <p:cNvSpPr txBox="1"/>
            <p:nvPr/>
          </p:nvSpPr>
          <p:spPr>
            <a:xfrm>
              <a:off x="5791200" y="2557066"/>
              <a:ext cx="495989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lvl="0"/>
              <a:r>
                <a:rPr lang="en-US" sz="2800" dirty="0"/>
                <a:t>d.</a:t>
              </a:r>
            </a:p>
          </p:txBody>
        </p:sp>
      </p:grpSp>
      <p:graphicFrame>
        <p:nvGraphicFramePr>
          <p:cNvPr id="25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71737897"/>
              </p:ext>
            </p:extLst>
          </p:nvPr>
        </p:nvGraphicFramePr>
        <p:xfrm>
          <a:off x="3048000" y="4368800"/>
          <a:ext cx="5905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48" name="Equation" r:id="rId20" imgW="5896800" imgH="264960" progId="Equation.DSMT4">
                  <p:embed/>
                </p:oleObj>
              </mc:Choice>
              <mc:Fallback>
                <p:oleObj name="Equation" r:id="rId20" imgW="5896800" imgH="264960" progId="Equation.DSMT4">
                  <p:embed/>
                  <p:pic>
                    <p:nvPicPr>
                      <p:cNvPr id="0" name="Picture 1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0" y="4368800"/>
                        <a:ext cx="59055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 </a:t>
            </a:r>
            <a:r>
              <a:rPr lang="en-US" dirty="0">
                <a:solidFill>
                  <a:schemeClr val="accent1"/>
                </a:solidFill>
              </a:rPr>
              <a:t>Example 3: </a:t>
            </a:r>
            <a:r>
              <a:rPr lang="en-US" dirty="0"/>
              <a:t>Using the Rule for Power </a:t>
            </a:r>
            <a:br>
              <a:rPr lang="en-US" dirty="0"/>
            </a:br>
            <a:r>
              <a:rPr lang="en-US" dirty="0"/>
              <a:t>of a Quotient</a:t>
            </a:r>
            <a:r>
              <a:rPr lang="en-US" sz="3200" dirty="0">
                <a:solidFill>
                  <a:schemeClr val="accent1"/>
                </a:solidFill>
              </a:rPr>
              <a:t> (cont.)</a:t>
            </a:r>
          </a:p>
        </p:txBody>
      </p:sp>
      <p:sp>
        <p:nvSpPr>
          <p:cNvPr id="7" name="Rectangle 3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572000"/>
          </a:xfrm>
          <a:prstGeom prst="rect">
            <a:avLst/>
          </a:prstGeom>
        </p:spPr>
        <p:txBody>
          <a:bodyPr/>
          <a:lstStyle/>
          <a:p>
            <a:pPr marL="514350" indent="-514350">
              <a:buFont typeface="+mj-lt"/>
              <a:buAutoNum type="alphaLcPeriod" startAt="3"/>
            </a:pPr>
            <a:r>
              <a:rPr lang="en-US" i="0" dirty="0">
                <a:solidFill>
                  <a:schemeClr val="tx1"/>
                </a:solidFill>
              </a:rPr>
              <a:t>  </a:t>
            </a:r>
          </a:p>
          <a:p>
            <a:pPr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 marL="514350" indent="-514350">
              <a:spcBef>
                <a:spcPts val="1900"/>
              </a:spcBef>
              <a:buFont typeface="+mj-lt"/>
              <a:buAutoNum type="alphaLcPeriod" startAt="4"/>
            </a:pPr>
            <a:r>
              <a:rPr lang="en-US" dirty="0">
                <a:solidFill>
                  <a:schemeClr val="tx1"/>
                </a:solidFill>
              </a:rPr>
              <a:t> </a:t>
            </a:r>
            <a:endParaRPr lang="en-US" i="0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b="1" i="0" dirty="0">
              <a:solidFill>
                <a:schemeClr val="tx1"/>
              </a:solidFill>
            </a:endParaRPr>
          </a:p>
        </p:txBody>
      </p:sp>
      <p:graphicFrame>
        <p:nvGraphicFramePr>
          <p:cNvPr id="8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7668682"/>
              </p:ext>
            </p:extLst>
          </p:nvPr>
        </p:nvGraphicFramePr>
        <p:xfrm>
          <a:off x="958314" y="1263114"/>
          <a:ext cx="736600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95" name="Equation" r:id="rId3" imgW="736600" imgH="990600" progId="Equation.DSMT4">
                  <p:embed/>
                </p:oleObj>
              </mc:Choice>
              <mc:Fallback>
                <p:oleObj name="Equation" r:id="rId3" imgW="736600" imgH="990600" progId="Equation.DSMT4">
                  <p:embed/>
                  <p:pic>
                    <p:nvPicPr>
                      <p:cNvPr id="0" name="Picture 6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58314" y="1263114"/>
                        <a:ext cx="736600" cy="990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28827624"/>
              </p:ext>
            </p:extLst>
          </p:nvPr>
        </p:nvGraphicFramePr>
        <p:xfrm>
          <a:off x="952500" y="2438400"/>
          <a:ext cx="736600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96" name="Equation" r:id="rId5" imgW="736600" imgH="990600" progId="Equation.DSMT4">
                  <p:embed/>
                </p:oleObj>
              </mc:Choice>
              <mc:Fallback>
                <p:oleObj name="Equation" r:id="rId5" imgW="736600" imgH="990600" progId="Equation.DSMT4">
                  <p:embed/>
                  <p:pic>
                    <p:nvPicPr>
                      <p:cNvPr id="0" name="Picture 6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52500" y="2438400"/>
                        <a:ext cx="736600" cy="990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21717321"/>
              </p:ext>
            </p:extLst>
          </p:nvPr>
        </p:nvGraphicFramePr>
        <p:xfrm>
          <a:off x="1720314" y="1310716"/>
          <a:ext cx="6858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97" name="Equation" r:id="rId7" imgW="685800" imgH="876300" progId="Equation.DSMT4">
                  <p:embed/>
                </p:oleObj>
              </mc:Choice>
              <mc:Fallback>
                <p:oleObj name="Equation" r:id="rId7" imgW="685800" imgH="876300" progId="Equation.DSMT4">
                  <p:embed/>
                  <p:pic>
                    <p:nvPicPr>
                      <p:cNvPr id="0" name="Picture 6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20314" y="1310716"/>
                        <a:ext cx="685800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43340363"/>
              </p:ext>
            </p:extLst>
          </p:nvPr>
        </p:nvGraphicFramePr>
        <p:xfrm>
          <a:off x="2482314" y="1340528"/>
          <a:ext cx="723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98" name="Equation" r:id="rId9" imgW="723586" imgH="837836" progId="Equation.DSMT4">
                  <p:embed/>
                </p:oleObj>
              </mc:Choice>
              <mc:Fallback>
                <p:oleObj name="Equation" r:id="rId9" imgW="723586" imgH="837836" progId="Equation.DSMT4">
                  <p:embed/>
                  <p:pic>
                    <p:nvPicPr>
                      <p:cNvPr id="0" name="Picture 6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82314" y="1340528"/>
                        <a:ext cx="723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12838276"/>
              </p:ext>
            </p:extLst>
          </p:nvPr>
        </p:nvGraphicFramePr>
        <p:xfrm>
          <a:off x="1714500" y="2486002"/>
          <a:ext cx="6858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99" name="Equation" r:id="rId11" imgW="685800" imgH="876300" progId="Equation.DSMT4">
                  <p:embed/>
                </p:oleObj>
              </mc:Choice>
              <mc:Fallback>
                <p:oleObj name="Equation" r:id="rId11" imgW="685800" imgH="876300" progId="Equation.DSMT4">
                  <p:embed/>
                  <p:pic>
                    <p:nvPicPr>
                      <p:cNvPr id="0" name="Picture 6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14500" y="2486002"/>
                        <a:ext cx="685800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22589337"/>
              </p:ext>
            </p:extLst>
          </p:nvPr>
        </p:nvGraphicFramePr>
        <p:xfrm>
          <a:off x="2514600" y="2486002"/>
          <a:ext cx="7239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400" name="Equation" r:id="rId13" imgW="723586" imgH="875920" progId="Equation.DSMT4">
                  <p:embed/>
                </p:oleObj>
              </mc:Choice>
              <mc:Fallback>
                <p:oleObj name="Equation" r:id="rId13" imgW="723586" imgH="875920" progId="Equation.DSMT4">
                  <p:embed/>
                  <p:pic>
                    <p:nvPicPr>
                      <p:cNvPr id="0" name="Picture 6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4600" y="2486002"/>
                        <a:ext cx="723900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2"/>
          <p:cNvSpPr txBox="1">
            <a:spLocks/>
          </p:cNvSpPr>
          <p:nvPr/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Simplify each expression by using the appropriate rules for exponents.</a:t>
            </a: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100000"/>
              </a:spcBef>
              <a:spcAft>
                <a:spcPts val="0"/>
              </a:spcAft>
              <a:buClrTx/>
              <a:buSzTx/>
              <a:buFont typeface="+mj-lt"/>
              <a:buAutoNum type="alphaLcPeriod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Solution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36609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14350" lvl="0" indent="-514350">
              <a:spcBef>
                <a:spcPct val="20000"/>
              </a:spcBef>
              <a:buFont typeface="+mj-lt"/>
              <a:buAutoNum type="alphaLcPeriod"/>
              <a:defRPr/>
            </a:pPr>
            <a:r>
              <a:rPr lang="en-US" sz="2800" noProof="0" dirty="0"/>
              <a:t> </a:t>
            </a:r>
            <a:endParaRPr kumimoji="0" lang="en-US" sz="2800" i="0" u="none" strike="noStrike" kern="1200" cap="none" spc="0" normalizeH="0" baseline="0" noProof="0" dirty="0">
              <a:ln>
                <a:noFill/>
              </a:ln>
              <a:solidFill>
                <a:srgbClr val="36609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4: </a:t>
            </a:r>
            <a:r>
              <a:rPr lang="en-US" dirty="0"/>
              <a:t>Using Combinations of Rules for Exponents</a:t>
            </a:r>
            <a:endParaRPr lang="en-US" sz="3200" dirty="0">
              <a:solidFill>
                <a:schemeClr val="accent1"/>
              </a:solidFill>
            </a:endParaRPr>
          </a:p>
        </p:txBody>
      </p:sp>
      <p:graphicFrame>
        <p:nvGraphicFramePr>
          <p:cNvPr id="9" name="Object 4"/>
          <p:cNvGraphicFramePr>
            <a:graphicFrameLocks noGrp="1" noChangeAspect="1"/>
          </p:cNvGraphicFramePr>
          <p:nvPr>
            <p:ph idx="1"/>
          </p:nvPr>
        </p:nvGraphicFramePr>
        <p:xfrm>
          <a:off x="952500" y="2318274"/>
          <a:ext cx="1104900" cy="1054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419" name="Equation" r:id="rId3" imgW="1104900" imgH="1054100" progId="Equation.DSMT4">
                  <p:embed/>
                </p:oleObj>
              </mc:Choice>
              <mc:Fallback>
                <p:oleObj name="Equation" r:id="rId3" imgW="1104900" imgH="1054100" progId="Equation.DSMT4">
                  <p:embed/>
                  <p:pic>
                    <p:nvPicPr>
                      <p:cNvPr id="0" name="Picture 64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52500" y="2318274"/>
                        <a:ext cx="1104900" cy="1054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51254264"/>
              </p:ext>
            </p:extLst>
          </p:nvPr>
        </p:nvGraphicFramePr>
        <p:xfrm>
          <a:off x="2209801" y="4445000"/>
          <a:ext cx="1301745" cy="118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420" name="Equation" r:id="rId5" imgW="1308100" imgH="1193800" progId="Equation.DSMT4">
                  <p:embed/>
                </p:oleObj>
              </mc:Choice>
              <mc:Fallback>
                <p:oleObj name="Equation" r:id="rId5" imgW="1308100" imgH="1193800" progId="Equation.DSMT4">
                  <p:embed/>
                  <p:pic>
                    <p:nvPicPr>
                      <p:cNvPr id="0" name="Picture 6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1" y="4445000"/>
                        <a:ext cx="1301745" cy="118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71444933"/>
              </p:ext>
            </p:extLst>
          </p:nvPr>
        </p:nvGraphicFramePr>
        <p:xfrm>
          <a:off x="990600" y="4362450"/>
          <a:ext cx="1130300" cy="1155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421" name="Equation" r:id="rId7" imgW="1115280" imgH="1142640" progId="Equation.DSMT4">
                  <p:embed/>
                </p:oleObj>
              </mc:Choice>
              <mc:Fallback>
                <p:oleObj name="Equation" r:id="rId7" imgW="1115280" imgH="1142640" progId="Equation.DSMT4">
                  <p:embed/>
                  <p:pic>
                    <p:nvPicPr>
                      <p:cNvPr id="0" name="Picture 6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4362450"/>
                        <a:ext cx="1130300" cy="1155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37588976"/>
              </p:ext>
            </p:extLst>
          </p:nvPr>
        </p:nvGraphicFramePr>
        <p:xfrm>
          <a:off x="3663950" y="4445000"/>
          <a:ext cx="1473200" cy="1016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422" name="Equation" r:id="rId9" imgW="1473200" imgH="1016000" progId="Equation.DSMT4">
                  <p:embed/>
                </p:oleObj>
              </mc:Choice>
              <mc:Fallback>
                <p:oleObj name="Equation" r:id="rId9" imgW="1473200" imgH="1016000" progId="Equation.DSMT4">
                  <p:embed/>
                  <p:pic>
                    <p:nvPicPr>
                      <p:cNvPr id="0" name="Picture 6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63950" y="4445000"/>
                        <a:ext cx="1473200" cy="1016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50418240"/>
              </p:ext>
            </p:extLst>
          </p:nvPr>
        </p:nvGraphicFramePr>
        <p:xfrm>
          <a:off x="5295900" y="4512958"/>
          <a:ext cx="1079500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423" name="Equation" r:id="rId11" imgW="1079500" imgH="939800" progId="Equation.DSMT4">
                  <p:embed/>
                </p:oleObj>
              </mc:Choice>
              <mc:Fallback>
                <p:oleObj name="Equation" r:id="rId11" imgW="1079500" imgH="939800" progId="Equation.DSMT4">
                  <p:embed/>
                  <p:pic>
                    <p:nvPicPr>
                      <p:cNvPr id="0" name="Picture 6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95900" y="4512958"/>
                        <a:ext cx="1079500" cy="939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56492141"/>
              </p:ext>
            </p:extLst>
          </p:nvPr>
        </p:nvGraphicFramePr>
        <p:xfrm>
          <a:off x="5160076" y="2294334"/>
          <a:ext cx="1167907" cy="1080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424" name="Equation" r:id="rId13" imgW="1180588" imgH="1091726" progId="Equation.DSMT4">
                  <p:embed/>
                </p:oleObj>
              </mc:Choice>
              <mc:Fallback>
                <p:oleObj name="Equation" r:id="rId13" imgW="1180588" imgH="1091726" progId="Equation.DSMT4">
                  <p:embed/>
                  <p:pic>
                    <p:nvPicPr>
                      <p:cNvPr id="0" name="Picture 6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60076" y="2294334"/>
                        <a:ext cx="1167907" cy="1080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TextBox 14"/>
          <p:cNvSpPr txBox="1"/>
          <p:nvPr/>
        </p:nvSpPr>
        <p:spPr>
          <a:xfrm>
            <a:off x="4648200" y="2557066"/>
            <a:ext cx="60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2800" dirty="0"/>
              <a:t>b.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2"/>
          <p:cNvSpPr txBox="1">
            <a:spLocks/>
          </p:cNvSpPr>
          <p:nvPr/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 typeface="+mj-lt"/>
              <a:buAutoNum type="alphaLcPeriod" startAt="2"/>
              <a:tabLst>
                <a:tab pos="355600" algn="l"/>
                <a:tab pos="452438" algn="l"/>
              </a:tabLst>
              <a:defRPr/>
            </a:pPr>
            <a:r>
              <a:rPr kumimoji="0" lang="en-US" sz="28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Method 1: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Simplify inside the parentheses first.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2800" dirty="0"/>
          </a:p>
          <a:p>
            <a:pPr>
              <a:spcBef>
                <a:spcPts val="3000"/>
              </a:spcBef>
              <a:tabLst>
                <a:tab pos="355600" algn="l"/>
              </a:tabLst>
              <a:defRPr/>
            </a:pPr>
            <a:r>
              <a:rPr lang="en-US" sz="2800" b="1" dirty="0"/>
              <a:t>	 Method 2:</a:t>
            </a:r>
            <a:r>
              <a:rPr lang="en-US" sz="2800" dirty="0"/>
              <a:t> Apply the power of a quotient rule first.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4: </a:t>
            </a:r>
            <a:r>
              <a:rPr lang="en-US" dirty="0"/>
              <a:t>Using Combinations of Rules for Exponents</a:t>
            </a:r>
            <a:r>
              <a:rPr lang="en-US" sz="3200" dirty="0">
                <a:solidFill>
                  <a:schemeClr val="accent1"/>
                </a:solidFill>
              </a:rPr>
              <a:t> (cont.)</a:t>
            </a:r>
          </a:p>
        </p:txBody>
      </p:sp>
      <p:graphicFrame>
        <p:nvGraphicFramePr>
          <p:cNvPr id="9" name="Object 6"/>
          <p:cNvGraphicFramePr>
            <a:graphicFrameLocks noGrp="1" noChangeAspect="1"/>
          </p:cNvGraphicFramePr>
          <p:nvPr>
            <p:ph sz="quarter" idx="4294967295"/>
            <p:extLst>
              <p:ext uri="{D42A27DB-BD31-4B8C-83A1-F6EECF244321}">
                <p14:modId xmlns:p14="http://schemas.microsoft.com/office/powerpoint/2010/main" val="914091983"/>
              </p:ext>
            </p:extLst>
          </p:nvPr>
        </p:nvGraphicFramePr>
        <p:xfrm>
          <a:off x="979838" y="1905000"/>
          <a:ext cx="1193800" cy="1092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545" name="Equation" r:id="rId3" imgW="1193800" imgH="1092200" progId="Equation.DSMT4">
                  <p:embed/>
                </p:oleObj>
              </mc:Choice>
              <mc:Fallback>
                <p:oleObj name="Equation" r:id="rId3" imgW="1193800" imgH="1092200" progId="Equation.DSMT4">
                  <p:embed/>
                  <p:pic>
                    <p:nvPicPr>
                      <p:cNvPr id="0" name="Picture 124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9838" y="1905000"/>
                        <a:ext cx="1193800" cy="1092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8905641"/>
              </p:ext>
            </p:extLst>
          </p:nvPr>
        </p:nvGraphicFramePr>
        <p:xfrm>
          <a:off x="2205388" y="2133600"/>
          <a:ext cx="2032000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546" name="Equation" r:id="rId5" imgW="2032000" imgH="635000" progId="Equation.DSMT4">
                  <p:embed/>
                </p:oleObj>
              </mc:Choice>
              <mc:Fallback>
                <p:oleObj name="Equation" r:id="rId5" imgW="2032000" imgH="635000" progId="Equation.DSMT4">
                  <p:embed/>
                  <p:pic>
                    <p:nvPicPr>
                      <p:cNvPr id="0" name="Picture 1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5388" y="2133600"/>
                        <a:ext cx="2032000" cy="635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88452025"/>
              </p:ext>
            </p:extLst>
          </p:nvPr>
        </p:nvGraphicFramePr>
        <p:xfrm>
          <a:off x="4269138" y="2133600"/>
          <a:ext cx="1676400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547" name="Equation" r:id="rId7" imgW="1675673" imgH="634725" progId="Equation.DSMT4">
                  <p:embed/>
                </p:oleObj>
              </mc:Choice>
              <mc:Fallback>
                <p:oleObj name="Equation" r:id="rId7" imgW="1675673" imgH="634725" progId="Equation.DSMT4">
                  <p:embed/>
                  <p:pic>
                    <p:nvPicPr>
                      <p:cNvPr id="0" name="Picture 1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69138" y="2133600"/>
                        <a:ext cx="1676400" cy="635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00156317"/>
              </p:ext>
            </p:extLst>
          </p:nvPr>
        </p:nvGraphicFramePr>
        <p:xfrm>
          <a:off x="5977288" y="2228314"/>
          <a:ext cx="14478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548" name="Equation" r:id="rId9" imgW="1447800" imgH="381000" progId="Equation.DSMT4">
                  <p:embed/>
                </p:oleObj>
              </mc:Choice>
              <mc:Fallback>
                <p:oleObj name="Equation" r:id="rId9" imgW="1447800" imgH="381000" progId="Equation.DSMT4">
                  <p:embed/>
                  <p:pic>
                    <p:nvPicPr>
                      <p:cNvPr id="0" name="Picture 1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77288" y="2228314"/>
                        <a:ext cx="14478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50368631"/>
              </p:ext>
            </p:extLst>
          </p:nvPr>
        </p:nvGraphicFramePr>
        <p:xfrm>
          <a:off x="7456838" y="2041548"/>
          <a:ext cx="977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549" name="Equation" r:id="rId11" imgW="977900" imgH="838200" progId="Equation.DSMT4">
                  <p:embed/>
                </p:oleObj>
              </mc:Choice>
              <mc:Fallback>
                <p:oleObj name="Equation" r:id="rId11" imgW="977900" imgH="838200" progId="Equation.DSMT4">
                  <p:embed/>
                  <p:pic>
                    <p:nvPicPr>
                      <p:cNvPr id="0" name="Picture 1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56838" y="2041548"/>
                        <a:ext cx="977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5963986"/>
              </p:ext>
            </p:extLst>
          </p:nvPr>
        </p:nvGraphicFramePr>
        <p:xfrm>
          <a:off x="2210666" y="3733800"/>
          <a:ext cx="1384300" cy="1282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550" name="Equation" r:id="rId13" imgW="1384300" imgH="1282700" progId="Equation.DSMT4">
                  <p:embed/>
                </p:oleObj>
              </mc:Choice>
              <mc:Fallback>
                <p:oleObj name="Equation" r:id="rId13" imgW="1384300" imgH="1282700" progId="Equation.DSMT4">
                  <p:embed/>
                  <p:pic>
                    <p:nvPicPr>
                      <p:cNvPr id="0" name="Picture 1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10666" y="3733800"/>
                        <a:ext cx="1384300" cy="1282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57951350"/>
              </p:ext>
            </p:extLst>
          </p:nvPr>
        </p:nvGraphicFramePr>
        <p:xfrm>
          <a:off x="983714" y="3829050"/>
          <a:ext cx="1193800" cy="1092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551" name="Equation" r:id="rId15" imgW="1193800" imgH="1092200" progId="Equation.DSMT4">
                  <p:embed/>
                </p:oleObj>
              </mc:Choice>
              <mc:Fallback>
                <p:oleObj name="Equation" r:id="rId15" imgW="1193800" imgH="1092200" progId="Equation.DSMT4">
                  <p:embed/>
                  <p:pic>
                    <p:nvPicPr>
                      <p:cNvPr id="0" name="Picture 1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83714" y="3829050"/>
                        <a:ext cx="1193800" cy="1092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62882268"/>
              </p:ext>
            </p:extLst>
          </p:nvPr>
        </p:nvGraphicFramePr>
        <p:xfrm>
          <a:off x="3671166" y="3886200"/>
          <a:ext cx="1511300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552" name="Equation" r:id="rId17" imgW="1511300" imgH="939800" progId="Equation.DSMT4">
                  <p:embed/>
                </p:oleObj>
              </mc:Choice>
              <mc:Fallback>
                <p:oleObj name="Equation" r:id="rId17" imgW="1511300" imgH="939800" progId="Equation.DSMT4">
                  <p:embed/>
                  <p:pic>
                    <p:nvPicPr>
                      <p:cNvPr id="0" name="Picture 1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71166" y="3886200"/>
                        <a:ext cx="1511300" cy="939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08912625"/>
              </p:ext>
            </p:extLst>
          </p:nvPr>
        </p:nvGraphicFramePr>
        <p:xfrm>
          <a:off x="2210666" y="5210244"/>
          <a:ext cx="17018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553" name="Equation" r:id="rId19" imgW="1701800" imgH="393700" progId="Equation.DSMT4">
                  <p:embed/>
                </p:oleObj>
              </mc:Choice>
              <mc:Fallback>
                <p:oleObj name="Equation" r:id="rId19" imgW="1701800" imgH="393700" progId="Equation.DSMT4">
                  <p:embed/>
                  <p:pic>
                    <p:nvPicPr>
                      <p:cNvPr id="0" name="Picture 1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10666" y="5210244"/>
                        <a:ext cx="17018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12080590"/>
              </p:ext>
            </p:extLst>
          </p:nvPr>
        </p:nvGraphicFramePr>
        <p:xfrm>
          <a:off x="5258666" y="3937000"/>
          <a:ext cx="11684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554" name="Equation" r:id="rId21" imgW="1168400" imgH="876300" progId="Equation.DSMT4">
                  <p:embed/>
                </p:oleObj>
              </mc:Choice>
              <mc:Fallback>
                <p:oleObj name="Equation" r:id="rId21" imgW="1168400" imgH="876300" progId="Equation.DSMT4">
                  <p:embed/>
                  <p:pic>
                    <p:nvPicPr>
                      <p:cNvPr id="0" name="Picture 1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58666" y="3937000"/>
                        <a:ext cx="1168400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47079537"/>
              </p:ext>
            </p:extLst>
          </p:nvPr>
        </p:nvGraphicFramePr>
        <p:xfrm>
          <a:off x="3988666" y="5216594"/>
          <a:ext cx="13208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555" name="Equation" r:id="rId23" imgW="1320227" imgH="380835" progId="Equation.DSMT4">
                  <p:embed/>
                </p:oleObj>
              </mc:Choice>
              <mc:Fallback>
                <p:oleObj name="Equation" r:id="rId23" imgW="1320227" imgH="380835" progId="Equation.DSMT4">
                  <p:embed/>
                  <p:pic>
                    <p:nvPicPr>
                      <p:cNvPr id="0" name="Picture 1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88666" y="5216594"/>
                        <a:ext cx="13208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25022261"/>
              </p:ext>
            </p:extLst>
          </p:nvPr>
        </p:nvGraphicFramePr>
        <p:xfrm>
          <a:off x="5379316" y="5029200"/>
          <a:ext cx="977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556" name="Equation" r:id="rId25" imgW="977900" imgH="838200" progId="Equation.DSMT4">
                  <p:embed/>
                </p:oleObj>
              </mc:Choice>
              <mc:Fallback>
                <p:oleObj name="Equation" r:id="rId25" imgW="977900" imgH="838200" progId="Equation.DSMT4">
                  <p:embed/>
                  <p:pic>
                    <p:nvPicPr>
                      <p:cNvPr id="0" name="Picture 1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79316" y="5029200"/>
                        <a:ext cx="977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2"/>
          <p:cNvSpPr txBox="1">
            <a:spLocks/>
          </p:cNvSpPr>
          <p:nvPr/>
        </p:nvSpPr>
        <p:spPr>
          <a:xfrm>
            <a:off x="457200" y="1280160"/>
            <a:ext cx="8229600" cy="100584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sz="2800" dirty="0"/>
              <a:t>Note that the answer is the same even though the rules were applied in a different order. </a:t>
            </a:r>
          </a:p>
        </p:txBody>
      </p:sp>
      <p:sp>
        <p:nvSpPr>
          <p:cNvPr id="7" name="Rectangle 5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Example 4: Using Combinations of Rules for Exponents (cont.)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buFont typeface="Courier New" pitchFamily="49" charset="0"/>
              <a:buNone/>
            </a:pPr>
            <a:r>
              <a:rPr lang="en-US" sz="2800" dirty="0"/>
              <a:t>Simplify:  </a:t>
            </a:r>
          </a:p>
          <a:p>
            <a:pPr>
              <a:spcBef>
                <a:spcPts val="1800"/>
              </a:spcBef>
              <a:spcAft>
                <a:spcPts val="600"/>
              </a:spcAft>
              <a:buFont typeface="Courier New" pitchFamily="49" charset="0"/>
              <a:buNone/>
            </a:pPr>
            <a:r>
              <a:rPr lang="en-US" sz="2800" b="1" dirty="0"/>
              <a:t>Solution</a:t>
            </a:r>
          </a:p>
          <a:p>
            <a:pPr>
              <a:buFont typeface="Courier New" pitchFamily="49" charset="0"/>
              <a:buNone/>
            </a:pPr>
            <a:r>
              <a:rPr lang="en-US" sz="2800" b="1" dirty="0"/>
              <a:t>Method 1:</a:t>
            </a:r>
            <a:r>
              <a:rPr lang="en-US" sz="2800" dirty="0"/>
              <a:t> Use the idea of reciprocals first.</a:t>
            </a:r>
          </a:p>
          <a:p>
            <a:pPr>
              <a:buFont typeface="Courier New" pitchFamily="49" charset="0"/>
              <a:buNone/>
            </a:pPr>
            <a:endParaRPr lang="en-US" sz="2800" dirty="0"/>
          </a:p>
          <a:p>
            <a:pPr>
              <a:buFont typeface="Courier New" pitchFamily="49" charset="0"/>
              <a:buNone/>
            </a:pPr>
            <a:endParaRPr lang="en-US" sz="2800" dirty="0"/>
          </a:p>
          <a:p>
            <a:pPr>
              <a:spcBef>
                <a:spcPts val="2400"/>
              </a:spcBef>
              <a:buFont typeface="Courier New" pitchFamily="49" charset="0"/>
              <a:buNone/>
            </a:pPr>
            <a:r>
              <a:rPr lang="en-US" sz="2800" b="1" dirty="0"/>
              <a:t>Method 2:</a:t>
            </a:r>
            <a:r>
              <a:rPr lang="en-US" sz="2800" dirty="0"/>
              <a:t> Apply the power of a quotient rule first.</a:t>
            </a:r>
          </a:p>
          <a:p>
            <a:pPr>
              <a:buFont typeface="Courier New" pitchFamily="49" charset="0"/>
              <a:buNone/>
            </a:pPr>
            <a:endParaRPr lang="en-US" sz="2800" dirty="0"/>
          </a:p>
        </p:txBody>
      </p:sp>
      <p:sp>
        <p:nvSpPr>
          <p:cNvPr id="5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5: </a:t>
            </a:r>
            <a:r>
              <a:rPr lang="en-US" dirty="0"/>
              <a:t>Using Two Approaches with Fractional Expressions and Negative Exponents</a:t>
            </a:r>
            <a:endParaRPr lang="en-US" sz="3200" dirty="0">
              <a:solidFill>
                <a:schemeClr val="accent1"/>
              </a:solidFill>
            </a:endParaRPr>
          </a:p>
        </p:txBody>
      </p:sp>
      <p:graphicFrame>
        <p:nvGraphicFramePr>
          <p:cNvPr id="6" name="Object 4"/>
          <p:cNvGraphicFramePr>
            <a:graphicFrameLocks noGrp="1" noChangeAspect="1"/>
          </p:cNvGraphicFramePr>
          <p:nvPr>
            <p:ph idx="1"/>
          </p:nvPr>
        </p:nvGraphicFramePr>
        <p:xfrm>
          <a:off x="1892300" y="1005348"/>
          <a:ext cx="1003300" cy="1092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545" name="Equation" r:id="rId3" imgW="1002865" imgH="1091726" progId="Equation.DSMT4">
                  <p:embed/>
                </p:oleObj>
              </mc:Choice>
              <mc:Fallback>
                <p:oleObj name="Equation" r:id="rId3" imgW="1002865" imgH="1091726" progId="Equation.DSMT4">
                  <p:embed/>
                  <p:pic>
                    <p:nvPicPr>
                      <p:cNvPr id="0" name="Picture 104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92300" y="1005348"/>
                        <a:ext cx="1003300" cy="1092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/>
        </p:nvGraphicFramePr>
        <p:xfrm>
          <a:off x="2514600" y="2895600"/>
          <a:ext cx="1016000" cy="1092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546" name="Equation" r:id="rId5" imgW="1016000" imgH="1092200" progId="Equation.DSMT4">
                  <p:embed/>
                </p:oleObj>
              </mc:Choice>
              <mc:Fallback>
                <p:oleObj name="Equation" r:id="rId5" imgW="1016000" imgH="1092200" progId="Equation.DSMT4">
                  <p:embed/>
                  <p:pic>
                    <p:nvPicPr>
                      <p:cNvPr id="0" name="Picture 10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4600" y="2895600"/>
                        <a:ext cx="1016000" cy="1092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8"/>
          <p:cNvGraphicFramePr>
            <a:graphicFrameLocks noChangeAspect="1"/>
          </p:cNvGraphicFramePr>
          <p:nvPr/>
        </p:nvGraphicFramePr>
        <p:xfrm>
          <a:off x="2590800" y="4743450"/>
          <a:ext cx="1016000" cy="1092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547" name="Equation" r:id="rId7" imgW="1016000" imgH="1092200" progId="Equation.DSMT4">
                  <p:embed/>
                </p:oleObj>
              </mc:Choice>
              <mc:Fallback>
                <p:oleObj name="Equation" r:id="rId7" imgW="1016000" imgH="1092200" progId="Equation.DSMT4">
                  <p:embed/>
                  <p:pic>
                    <p:nvPicPr>
                      <p:cNvPr id="0" name="Picture 10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0800" y="4743450"/>
                        <a:ext cx="1016000" cy="1092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5"/>
          <p:cNvGraphicFramePr>
            <a:graphicFrameLocks noChangeAspect="1"/>
          </p:cNvGraphicFramePr>
          <p:nvPr/>
        </p:nvGraphicFramePr>
        <p:xfrm>
          <a:off x="3581400" y="2895600"/>
          <a:ext cx="1168400" cy="1092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548" name="Equation" r:id="rId9" imgW="1167893" imgH="1091726" progId="Equation.DSMT4">
                  <p:embed/>
                </p:oleObj>
              </mc:Choice>
              <mc:Fallback>
                <p:oleObj name="Equation" r:id="rId9" imgW="1167893" imgH="1091726" progId="Equation.DSMT4">
                  <p:embed/>
                  <p:pic>
                    <p:nvPicPr>
                      <p:cNvPr id="0" name="Picture 10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81400" y="2895600"/>
                        <a:ext cx="1168400" cy="1092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90726406"/>
              </p:ext>
            </p:extLst>
          </p:nvPr>
        </p:nvGraphicFramePr>
        <p:xfrm>
          <a:off x="4800600" y="2959054"/>
          <a:ext cx="9398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549" name="Equation" r:id="rId11" imgW="939800" imgH="927100" progId="Equation.DSMT4">
                  <p:embed/>
                </p:oleObj>
              </mc:Choice>
              <mc:Fallback>
                <p:oleObj name="Equation" r:id="rId11" imgW="939800" imgH="927100" progId="Equation.DSMT4">
                  <p:embed/>
                  <p:pic>
                    <p:nvPicPr>
                      <p:cNvPr id="0" name="Picture 10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00600" y="2959054"/>
                        <a:ext cx="9398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7"/>
          <p:cNvGraphicFramePr>
            <a:graphicFrameLocks noChangeAspect="1"/>
          </p:cNvGraphicFramePr>
          <p:nvPr/>
        </p:nvGraphicFramePr>
        <p:xfrm>
          <a:off x="5791200" y="3003550"/>
          <a:ext cx="7874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550" name="Equation" r:id="rId13" imgW="787400" imgH="876300" progId="Equation.DSMT4">
                  <p:embed/>
                </p:oleObj>
              </mc:Choice>
              <mc:Fallback>
                <p:oleObj name="Equation" r:id="rId13" imgW="787400" imgH="876300" progId="Equation.DSMT4">
                  <p:embed/>
                  <p:pic>
                    <p:nvPicPr>
                      <p:cNvPr id="0" name="Picture 10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91200" y="3003550"/>
                        <a:ext cx="787400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85631756"/>
              </p:ext>
            </p:extLst>
          </p:nvPr>
        </p:nvGraphicFramePr>
        <p:xfrm>
          <a:off x="3667125" y="4648200"/>
          <a:ext cx="1193800" cy="1282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551" name="Equation" r:id="rId15" imgW="1193800" imgH="1282700" progId="Equation.DSMT4">
                  <p:embed/>
                </p:oleObj>
              </mc:Choice>
              <mc:Fallback>
                <p:oleObj name="Equation" r:id="rId15" imgW="1193800" imgH="1282700" progId="Equation.DSMT4">
                  <p:embed/>
                  <p:pic>
                    <p:nvPicPr>
                      <p:cNvPr id="0" name="Picture 1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67125" y="4648200"/>
                        <a:ext cx="1193800" cy="1282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34169055"/>
              </p:ext>
            </p:extLst>
          </p:nvPr>
        </p:nvGraphicFramePr>
        <p:xfrm>
          <a:off x="4921250" y="4810102"/>
          <a:ext cx="1054100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552" name="Equation" r:id="rId17" imgW="1054100" imgH="939800" progId="Equation.DSMT4">
                  <p:embed/>
                </p:oleObj>
              </mc:Choice>
              <mc:Fallback>
                <p:oleObj name="Equation" r:id="rId17" imgW="1054100" imgH="939800" progId="Equation.DSMT4">
                  <p:embed/>
                  <p:pic>
                    <p:nvPicPr>
                      <p:cNvPr id="0" name="Picture 1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21250" y="4810102"/>
                        <a:ext cx="1054100" cy="939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70072521"/>
              </p:ext>
            </p:extLst>
          </p:nvPr>
        </p:nvGraphicFramePr>
        <p:xfrm>
          <a:off x="6035675" y="4810102"/>
          <a:ext cx="914400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553" name="Equation" r:id="rId19" imgW="914400" imgH="939800" progId="Equation.DSMT4">
                  <p:embed/>
                </p:oleObj>
              </mc:Choice>
              <mc:Fallback>
                <p:oleObj name="Equation" r:id="rId19" imgW="914400" imgH="939800" progId="Equation.DSMT4">
                  <p:embed/>
                  <p:pic>
                    <p:nvPicPr>
                      <p:cNvPr id="0" name="Picture 1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35675" y="4810102"/>
                        <a:ext cx="914400" cy="939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18088017"/>
              </p:ext>
            </p:extLst>
          </p:nvPr>
        </p:nvGraphicFramePr>
        <p:xfrm>
          <a:off x="7010400" y="4813208"/>
          <a:ext cx="7874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554" name="Equation" r:id="rId21" imgW="787400" imgH="876300" progId="Equation.DSMT4">
                  <p:embed/>
                </p:oleObj>
              </mc:Choice>
              <mc:Fallback>
                <p:oleObj name="Equation" r:id="rId21" imgW="787400" imgH="876300" progId="Equation.DSMT4">
                  <p:embed/>
                  <p:pic>
                    <p:nvPicPr>
                      <p:cNvPr id="0" name="Picture 1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10400" y="4813208"/>
                        <a:ext cx="787400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171987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sz="2800" dirty="0"/>
              <a:t>This example involves the application of a variety of steps. Study it carefully and see if you can get the same result by following a different sequence of steps.</a:t>
            </a:r>
          </a:p>
          <a:p>
            <a:endParaRPr lang="en-US" sz="2000" dirty="0"/>
          </a:p>
          <a:p>
            <a:pPr>
              <a:spcBef>
                <a:spcPts val="600"/>
              </a:spcBef>
            </a:pPr>
            <a:r>
              <a:rPr lang="en-US" sz="2800" dirty="0"/>
              <a:t>Simplify:</a:t>
            </a:r>
          </a:p>
          <a:p>
            <a:endParaRPr lang="en-US" sz="2800" dirty="0"/>
          </a:p>
          <a:p>
            <a:r>
              <a:rPr lang="en-US" sz="2800" b="1" dirty="0"/>
              <a:t>Solution</a:t>
            </a:r>
          </a:p>
          <a:p>
            <a:pPr>
              <a:spcBef>
                <a:spcPts val="900"/>
              </a:spcBef>
            </a:pPr>
            <a:r>
              <a:rPr lang="en-US" sz="2800" b="1" dirty="0"/>
              <a:t>Method 1:</a:t>
            </a:r>
            <a:r>
              <a:rPr lang="en-US" sz="2800" dirty="0"/>
              <a:t> Simplify inside the parentheses first.</a:t>
            </a:r>
            <a:endParaRPr lang="en-US" sz="2800" b="1" dirty="0"/>
          </a:p>
        </p:txBody>
      </p:sp>
      <p:sp>
        <p:nvSpPr>
          <p:cNvPr id="5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6: </a:t>
            </a:r>
            <a:r>
              <a:rPr lang="en-US" dirty="0"/>
              <a:t>Simplifying A More Complex Problem</a:t>
            </a:r>
            <a:endParaRPr lang="en-US" sz="3200" dirty="0">
              <a:solidFill>
                <a:schemeClr val="accent1"/>
              </a:solidFill>
            </a:endParaRPr>
          </a:p>
        </p:txBody>
      </p:sp>
      <p:graphicFrame>
        <p:nvGraphicFramePr>
          <p:cNvPr id="6" name="Object 4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8247054"/>
              </p:ext>
            </p:extLst>
          </p:nvPr>
        </p:nvGraphicFramePr>
        <p:xfrm>
          <a:off x="1883834" y="2630838"/>
          <a:ext cx="3073400" cy="1092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40" name="Equation" r:id="rId3" imgW="3073400" imgH="1092200" progId="Equation.DSMT4">
                  <p:embed/>
                </p:oleObj>
              </mc:Choice>
              <mc:Fallback>
                <p:oleObj name="Equation" r:id="rId3" imgW="3073400" imgH="1092200" progId="Equation.DSMT4">
                  <p:embed/>
                  <p:pic>
                    <p:nvPicPr>
                      <p:cNvPr id="0" name="Picture 34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83834" y="2630838"/>
                        <a:ext cx="3073400" cy="1092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75156898"/>
              </p:ext>
            </p:extLst>
          </p:nvPr>
        </p:nvGraphicFramePr>
        <p:xfrm>
          <a:off x="762000" y="4876800"/>
          <a:ext cx="3060700" cy="1092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41" name="Equation" r:id="rId5" imgW="3060700" imgH="1092200" progId="Equation.DSMT4">
                  <p:embed/>
                </p:oleObj>
              </mc:Choice>
              <mc:Fallback>
                <p:oleObj name="Equation" r:id="rId5" imgW="3060700" imgH="1092200" progId="Equation.DSMT4">
                  <p:embed/>
                  <p:pic>
                    <p:nvPicPr>
                      <p:cNvPr id="0" name="Picture 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" y="4876800"/>
                        <a:ext cx="3060700" cy="1092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76144870"/>
              </p:ext>
            </p:extLst>
          </p:nvPr>
        </p:nvGraphicFramePr>
        <p:xfrm>
          <a:off x="3905251" y="4876800"/>
          <a:ext cx="4500791" cy="1116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42" name="Equation" r:id="rId7" imgW="4644360" imgH="1142640" progId="Equation.DSMT4">
                  <p:embed/>
                </p:oleObj>
              </mc:Choice>
              <mc:Fallback>
                <p:oleObj name="Equation" r:id="rId7" imgW="4644360" imgH="1142640" progId="Equation.DSMT4">
                  <p:embed/>
                  <p:pic>
                    <p:nvPicPr>
                      <p:cNvPr id="0" name="Picture 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05251" y="4876800"/>
                        <a:ext cx="4500791" cy="1116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7972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Objectives</a:t>
            </a:r>
          </a:p>
        </p:txBody>
      </p:sp>
      <p:sp>
        <p:nvSpPr>
          <p:cNvPr id="7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53943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457200" indent="-457200" defTabSz="406400">
              <a:spcBef>
                <a:spcPct val="0"/>
              </a:spcBef>
              <a:buFont typeface="Courier New" pitchFamily="49" charset="0"/>
              <a:buChar char="o"/>
            </a:pPr>
            <a:r>
              <a:rPr lang="en-US" i="0" dirty="0">
                <a:solidFill>
                  <a:schemeClr val="tx1"/>
                </a:solidFill>
              </a:rPr>
              <a:t>Use the power rule for exponents to simplify expressions.</a:t>
            </a:r>
          </a:p>
          <a:p>
            <a:pPr marL="457200" indent="-457200" defTabSz="406400">
              <a:spcBef>
                <a:spcPct val="0"/>
              </a:spcBef>
              <a:buFont typeface="Courier New" pitchFamily="49" charset="0"/>
              <a:buChar char="o"/>
            </a:pPr>
            <a:r>
              <a:rPr lang="en-US" i="0" dirty="0">
                <a:solidFill>
                  <a:schemeClr val="tx1"/>
                </a:solidFill>
              </a:rPr>
              <a:t>Use the rule for a power of a product to simplify expressions.</a:t>
            </a:r>
          </a:p>
          <a:p>
            <a:pPr marL="457200" indent="-457200" defTabSz="406400">
              <a:spcBef>
                <a:spcPct val="0"/>
              </a:spcBef>
              <a:buFont typeface="Courier New" pitchFamily="49" charset="0"/>
              <a:buChar char="o"/>
            </a:pPr>
            <a:r>
              <a:rPr lang="en-US" i="0" dirty="0">
                <a:solidFill>
                  <a:schemeClr val="tx1"/>
                </a:solidFill>
              </a:rPr>
              <a:t>Use the rule for a power of a quotient to simplify expressions.</a:t>
            </a:r>
          </a:p>
          <a:p>
            <a:pPr marL="457200" indent="-457200" defTabSz="406400">
              <a:spcBef>
                <a:spcPct val="0"/>
              </a:spcBef>
              <a:buFont typeface="Courier New" pitchFamily="49" charset="0"/>
              <a:buChar char="o"/>
            </a:pPr>
            <a:r>
              <a:rPr lang="en-US" i="0" dirty="0">
                <a:solidFill>
                  <a:schemeClr val="tx1"/>
                </a:solidFill>
              </a:rPr>
              <a:t>Use combinations of rules for exponents to simplify expressions.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6: </a:t>
            </a:r>
            <a:r>
              <a:rPr lang="en-US" dirty="0"/>
              <a:t>Simplifying A More Complex Problem</a:t>
            </a:r>
            <a:r>
              <a:rPr lang="en-US" sz="3200" dirty="0">
                <a:solidFill>
                  <a:schemeClr val="accent1"/>
                </a:solidFill>
              </a:rPr>
              <a:t> (cont.)</a:t>
            </a:r>
          </a:p>
        </p:txBody>
      </p:sp>
      <p:graphicFrame>
        <p:nvGraphicFramePr>
          <p:cNvPr id="5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6761172"/>
              </p:ext>
            </p:extLst>
          </p:nvPr>
        </p:nvGraphicFramePr>
        <p:xfrm>
          <a:off x="475735" y="2183704"/>
          <a:ext cx="3213099" cy="1116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504" name="Equation" r:id="rId3" imgW="3318840" imgH="1142640" progId="Equation.DSMT4">
                  <p:embed/>
                </p:oleObj>
              </mc:Choice>
              <mc:Fallback>
                <p:oleObj name="Equation" r:id="rId3" imgW="3318840" imgH="1142640" progId="Equation.DSMT4">
                  <p:embed/>
                  <p:pic>
                    <p:nvPicPr>
                      <p:cNvPr id="0" name="Picture 5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5735" y="2183704"/>
                        <a:ext cx="3213099" cy="1116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7952396"/>
              </p:ext>
            </p:extLst>
          </p:nvPr>
        </p:nvGraphicFramePr>
        <p:xfrm>
          <a:off x="475735" y="3279327"/>
          <a:ext cx="5216525" cy="979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505" name="Equation" r:id="rId5" imgW="5384520" imgH="1002960" progId="Equation.DSMT4">
                  <p:embed/>
                </p:oleObj>
              </mc:Choice>
              <mc:Fallback>
                <p:oleObj name="Equation" r:id="rId5" imgW="5384520" imgH="1002960" progId="Equation.DSMT4">
                  <p:embed/>
                  <p:pic>
                    <p:nvPicPr>
                      <p:cNvPr id="0" name="Picture 5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5735" y="3279327"/>
                        <a:ext cx="5216525" cy="9794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2141246"/>
              </p:ext>
            </p:extLst>
          </p:nvPr>
        </p:nvGraphicFramePr>
        <p:xfrm>
          <a:off x="5824372" y="3200400"/>
          <a:ext cx="2882900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506" name="Equation" r:id="rId7" imgW="2870640" imgH="923400" progId="Equation.DSMT4">
                  <p:embed/>
                </p:oleObj>
              </mc:Choice>
              <mc:Fallback>
                <p:oleObj name="Equation" r:id="rId7" imgW="2870640" imgH="923400" progId="Equation.DSMT4">
                  <p:embed/>
                  <p:pic>
                    <p:nvPicPr>
                      <p:cNvPr id="0" name="Picture 5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24372" y="3200400"/>
                        <a:ext cx="2882900" cy="939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81012605"/>
              </p:ext>
            </p:extLst>
          </p:nvPr>
        </p:nvGraphicFramePr>
        <p:xfrm>
          <a:off x="5851668" y="4329529"/>
          <a:ext cx="15240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507" name="Equation" r:id="rId9" imgW="1508400" imgH="886680" progId="Equation.DSMT4">
                  <p:embed/>
                </p:oleObj>
              </mc:Choice>
              <mc:Fallback>
                <p:oleObj name="Equation" r:id="rId9" imgW="1508400" imgH="886680" progId="Equation.DSMT4">
                  <p:embed/>
                  <p:pic>
                    <p:nvPicPr>
                      <p:cNvPr id="0" name="Picture 5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51668" y="4329529"/>
                        <a:ext cx="15240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63455487"/>
              </p:ext>
            </p:extLst>
          </p:nvPr>
        </p:nvGraphicFramePr>
        <p:xfrm>
          <a:off x="7543800" y="4329529"/>
          <a:ext cx="13208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508" name="Equation" r:id="rId11" imgW="1320227" imgH="901309" progId="Equation.DSMT4">
                  <p:embed/>
                </p:oleObj>
              </mc:Choice>
              <mc:Fallback>
                <p:oleObj name="Equation" r:id="rId11" imgW="1320227" imgH="901309" progId="Equation.DSMT4">
                  <p:embed/>
                  <p:pic>
                    <p:nvPicPr>
                      <p:cNvPr id="0" name="Picture 5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43800" y="4329529"/>
                        <a:ext cx="13208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4">
            <a:extLst>
              <a:ext uri="{FF2B5EF4-FFF2-40B4-BE49-F238E27FC236}">
                <a16:creationId xmlns:a16="http://schemas.microsoft.com/office/drawing/2014/main" id="{7CCC9952-298F-4312-82B2-4009C6DBA0E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05445068"/>
              </p:ext>
            </p:extLst>
          </p:nvPr>
        </p:nvGraphicFramePr>
        <p:xfrm>
          <a:off x="428368" y="1213221"/>
          <a:ext cx="4500791" cy="1116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509" name="Equation" r:id="rId13" imgW="4644360" imgH="1142640" progId="Equation.DSMT4">
                  <p:embed/>
                </p:oleObj>
              </mc:Choice>
              <mc:Fallback>
                <p:oleObj name="Equation" r:id="rId13" imgW="4644360" imgH="1142640" progId="Equation.DSMT4">
                  <p:embed/>
                  <p:pic>
                    <p:nvPicPr>
                      <p:cNvPr id="8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8368" y="1213221"/>
                        <a:ext cx="4500791" cy="1116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0994227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6: </a:t>
            </a:r>
            <a:r>
              <a:rPr lang="en-US" dirty="0"/>
              <a:t>Simplifying A More Complex Problem</a:t>
            </a:r>
            <a:r>
              <a:rPr lang="en-US" sz="3200" dirty="0">
                <a:solidFill>
                  <a:schemeClr val="accent1"/>
                </a:solidFill>
              </a:rPr>
              <a:t> (cont.)</a:t>
            </a: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26502096"/>
              </p:ext>
            </p:extLst>
          </p:nvPr>
        </p:nvGraphicFramePr>
        <p:xfrm>
          <a:off x="548038" y="1895310"/>
          <a:ext cx="3060700" cy="1092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581" name="Equation" r:id="rId3" imgW="3060700" imgH="1092200" progId="Equation.DSMT4">
                  <p:embed/>
                </p:oleObj>
              </mc:Choice>
              <mc:Fallback>
                <p:oleObj name="Equation" r:id="rId3" imgW="3060700" imgH="1092200" progId="Equation.DSMT4">
                  <p:embed/>
                  <p:pic>
                    <p:nvPicPr>
                      <p:cNvPr id="0" name="Picture 8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038" y="1895310"/>
                        <a:ext cx="3060700" cy="1092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6582883"/>
              </p:ext>
            </p:extLst>
          </p:nvPr>
        </p:nvGraphicFramePr>
        <p:xfrm>
          <a:off x="3597275" y="1958975"/>
          <a:ext cx="4764088" cy="1027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582" name="Equation" r:id="rId5" imgW="4749480" imgH="1015920" progId="Equation.DSMT4">
                  <p:embed/>
                </p:oleObj>
              </mc:Choice>
              <mc:Fallback>
                <p:oleObj name="Equation" r:id="rId5" imgW="4749480" imgH="1015920" progId="Equation.DSMT4">
                  <p:embed/>
                  <p:pic>
                    <p:nvPicPr>
                      <p:cNvPr id="0" name="Picture 8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97275" y="1958975"/>
                        <a:ext cx="4764088" cy="10271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79327152"/>
              </p:ext>
            </p:extLst>
          </p:nvPr>
        </p:nvGraphicFramePr>
        <p:xfrm>
          <a:off x="3664486" y="3038310"/>
          <a:ext cx="3517900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583" name="Equation" r:id="rId7" imgW="3517900" imgH="939800" progId="Equation.DSMT4">
                  <p:embed/>
                </p:oleObj>
              </mc:Choice>
              <mc:Fallback>
                <p:oleObj name="Equation" r:id="rId7" imgW="3517900" imgH="939800" progId="Equation.DSMT4">
                  <p:embed/>
                  <p:pic>
                    <p:nvPicPr>
                      <p:cNvPr id="0" name="Picture 8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64486" y="3038310"/>
                        <a:ext cx="3517900" cy="939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63870868"/>
              </p:ext>
            </p:extLst>
          </p:nvPr>
        </p:nvGraphicFramePr>
        <p:xfrm>
          <a:off x="3664486" y="4054956"/>
          <a:ext cx="2540000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584" name="Equation" r:id="rId9" imgW="2540000" imgH="939800" progId="Equation.DSMT4">
                  <p:embed/>
                </p:oleObj>
              </mc:Choice>
              <mc:Fallback>
                <p:oleObj name="Equation" r:id="rId9" imgW="2540000" imgH="939800" progId="Equation.DSMT4">
                  <p:embed/>
                  <p:pic>
                    <p:nvPicPr>
                      <p:cNvPr id="0" name="Picture 8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64486" y="4054956"/>
                        <a:ext cx="2540000" cy="939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68592517"/>
              </p:ext>
            </p:extLst>
          </p:nvPr>
        </p:nvGraphicFramePr>
        <p:xfrm>
          <a:off x="3664486" y="5065362"/>
          <a:ext cx="22987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585" name="Equation" r:id="rId11" imgW="2298700" imgH="876300" progId="Equation.DSMT4">
                  <p:embed/>
                </p:oleObj>
              </mc:Choice>
              <mc:Fallback>
                <p:oleObj name="Equation" r:id="rId11" imgW="2298700" imgH="876300" progId="Equation.DSMT4">
                  <p:embed/>
                  <p:pic>
                    <p:nvPicPr>
                      <p:cNvPr id="0" name="Picture 8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64486" y="5065362"/>
                        <a:ext cx="2298700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51419672"/>
              </p:ext>
            </p:extLst>
          </p:nvPr>
        </p:nvGraphicFramePr>
        <p:xfrm>
          <a:off x="6324600" y="4054956"/>
          <a:ext cx="1549400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586" name="Equation" r:id="rId13" imgW="1549400" imgH="939800" progId="Equation.DSMT4">
                  <p:embed/>
                </p:oleObj>
              </mc:Choice>
              <mc:Fallback>
                <p:oleObj name="Equation" r:id="rId13" imgW="1549400" imgH="939800" progId="Equation.DSMT4">
                  <p:embed/>
                  <p:pic>
                    <p:nvPicPr>
                      <p:cNvPr id="0" name="Picture 8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24600" y="4054956"/>
                        <a:ext cx="1549400" cy="939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19728868"/>
              </p:ext>
            </p:extLst>
          </p:nvPr>
        </p:nvGraphicFramePr>
        <p:xfrm>
          <a:off x="6102886" y="5065362"/>
          <a:ext cx="15621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587" name="Equation" r:id="rId15" imgW="1562100" imgH="876300" progId="Equation.DSMT4">
                  <p:embed/>
                </p:oleObj>
              </mc:Choice>
              <mc:Fallback>
                <p:oleObj name="Equation" r:id="rId15" imgW="1562100" imgH="876300" progId="Equation.DSMT4">
                  <p:embed/>
                  <p:pic>
                    <p:nvPicPr>
                      <p:cNvPr id="0" name="Picture 9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02886" y="5065362"/>
                        <a:ext cx="1562100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91093850"/>
              </p:ext>
            </p:extLst>
          </p:nvPr>
        </p:nvGraphicFramePr>
        <p:xfrm>
          <a:off x="7779286" y="5100402"/>
          <a:ext cx="13208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588" name="Equation" r:id="rId17" imgW="1320227" imgH="901309" progId="Equation.DSMT4">
                  <p:embed/>
                </p:oleObj>
              </mc:Choice>
              <mc:Fallback>
                <p:oleObj name="Equation" r:id="rId17" imgW="1320227" imgH="901309" progId="Equation.DSMT4">
                  <p:embed/>
                  <p:pic>
                    <p:nvPicPr>
                      <p:cNvPr id="0" name="Picture 9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79286" y="5100402"/>
                        <a:ext cx="13208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548640"/>
          </a:xfrm>
        </p:spPr>
        <p:txBody>
          <a:bodyPr/>
          <a:lstStyle/>
          <a:p>
            <a:r>
              <a:rPr lang="en-US" b="1" dirty="0"/>
              <a:t>Method 2:</a:t>
            </a:r>
            <a:r>
              <a:rPr lang="en-US" dirty="0"/>
              <a:t> Apply the power of a quotient rule first.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7462317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Summary of the Rules for Exponents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5" name="TextBox 3"/>
          <p:cNvSpPr>
            <a:spLocks noGrp="1" noChangeArrowheads="1"/>
          </p:cNvSpPr>
          <p:nvPr>
            <p:ph idx="1"/>
          </p:nvPr>
        </p:nvSpPr>
        <p:spPr>
          <a:xfrm>
            <a:off x="457200" y="1280160"/>
            <a:ext cx="8229600" cy="4130040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noAutofit/>
          </a:bodyPr>
          <a:lstStyle/>
          <a:p>
            <a:pPr algn="ctr">
              <a:tabLst>
                <a:tab pos="520700" algn="l"/>
              </a:tabLst>
            </a:pPr>
            <a:r>
              <a:rPr lang="en-US" b="1" dirty="0">
                <a:solidFill>
                  <a:srgbClr val="000000"/>
                </a:solidFill>
              </a:rPr>
              <a:t>Properties</a:t>
            </a:r>
            <a:endParaRPr lang="en-US" b="1" i="0" dirty="0">
              <a:solidFill>
                <a:srgbClr val="000000"/>
              </a:solidFill>
            </a:endParaRPr>
          </a:p>
          <a:p>
            <a:pPr marL="0" indent="0">
              <a:buFont typeface="Courier New" pitchFamily="49" charset="0"/>
              <a:buNone/>
              <a:tabLst>
                <a:tab pos="520700" algn="l"/>
              </a:tabLst>
            </a:pPr>
            <a:r>
              <a:rPr lang="en-US" i="0" dirty="0">
                <a:solidFill>
                  <a:srgbClr val="000000"/>
                </a:solidFill>
              </a:rPr>
              <a:t>For any nonzero real numbers </a:t>
            </a:r>
            <a:r>
              <a:rPr lang="en-US" i="1" dirty="0">
                <a:solidFill>
                  <a:srgbClr val="000000"/>
                </a:solidFill>
              </a:rPr>
              <a:t>a</a:t>
            </a:r>
            <a:r>
              <a:rPr lang="en-US" i="0" dirty="0">
                <a:solidFill>
                  <a:srgbClr val="000000"/>
                </a:solidFill>
              </a:rPr>
              <a:t> and </a:t>
            </a:r>
            <a:r>
              <a:rPr lang="en-US" i="1" dirty="0">
                <a:solidFill>
                  <a:srgbClr val="000000"/>
                </a:solidFill>
              </a:rPr>
              <a:t>b</a:t>
            </a:r>
            <a:r>
              <a:rPr lang="en-US" i="0" dirty="0">
                <a:solidFill>
                  <a:srgbClr val="000000"/>
                </a:solidFill>
              </a:rPr>
              <a:t> and integers </a:t>
            </a:r>
            <a:r>
              <a:rPr lang="en-US" i="1" dirty="0">
                <a:solidFill>
                  <a:srgbClr val="000000"/>
                </a:solidFill>
              </a:rPr>
              <a:t>m</a:t>
            </a:r>
            <a:r>
              <a:rPr lang="en-US" i="0" dirty="0">
                <a:solidFill>
                  <a:srgbClr val="000000"/>
                </a:solidFill>
              </a:rPr>
              <a:t> and </a:t>
            </a:r>
            <a:r>
              <a:rPr lang="en-US" i="1" dirty="0">
                <a:solidFill>
                  <a:srgbClr val="000000"/>
                </a:solidFill>
              </a:rPr>
              <a:t>n</a:t>
            </a:r>
            <a:r>
              <a:rPr lang="en-US" i="0" dirty="0">
                <a:solidFill>
                  <a:srgbClr val="000000"/>
                </a:solidFill>
              </a:rPr>
              <a:t>:</a:t>
            </a:r>
          </a:p>
          <a:p>
            <a:pPr marL="514350" indent="-514350">
              <a:buFont typeface="+mj-lt"/>
              <a:buAutoNum type="arabicPeriod"/>
              <a:tabLst>
                <a:tab pos="520700" algn="l"/>
              </a:tabLst>
            </a:pPr>
            <a:r>
              <a:rPr lang="en-US" i="0" dirty="0">
                <a:solidFill>
                  <a:srgbClr val="000000"/>
                </a:solidFill>
              </a:rPr>
              <a:t>The exponent 1:  </a:t>
            </a:r>
            <a:r>
              <a:rPr lang="en-US" b="1" i="1" dirty="0">
                <a:solidFill>
                  <a:srgbClr val="0000FF"/>
                </a:solidFill>
              </a:rPr>
              <a:t>a</a:t>
            </a:r>
            <a:r>
              <a:rPr lang="en-US" b="1" dirty="0">
                <a:solidFill>
                  <a:srgbClr val="0000FF"/>
                </a:solidFill>
              </a:rPr>
              <a:t> </a:t>
            </a:r>
            <a:r>
              <a:rPr lang="en-US" b="1" i="0" dirty="0">
                <a:solidFill>
                  <a:srgbClr val="0000FF"/>
                </a:solidFill>
                <a:latin typeface="Symbol" pitchFamily="18" charset="2"/>
              </a:rPr>
              <a:t>=</a:t>
            </a:r>
            <a:r>
              <a:rPr lang="en-US" b="1" dirty="0">
                <a:solidFill>
                  <a:srgbClr val="0000FF"/>
                </a:solidFill>
              </a:rPr>
              <a:t> </a:t>
            </a:r>
            <a:r>
              <a:rPr lang="en-US" b="1" i="1" dirty="0">
                <a:solidFill>
                  <a:srgbClr val="0000FF"/>
                </a:solidFill>
              </a:rPr>
              <a:t>a</a:t>
            </a:r>
            <a:r>
              <a:rPr lang="en-US" b="1" i="0" baseline="46000" dirty="0">
                <a:solidFill>
                  <a:srgbClr val="0000FF"/>
                </a:solidFill>
              </a:rPr>
              <a:t>1</a:t>
            </a:r>
          </a:p>
          <a:p>
            <a:pPr marL="514350" indent="-514350">
              <a:buFont typeface="+mj-lt"/>
              <a:buAutoNum type="arabicPeriod"/>
              <a:tabLst>
                <a:tab pos="520700" algn="l"/>
              </a:tabLst>
            </a:pPr>
            <a:r>
              <a:rPr lang="en-US" i="0" dirty="0">
                <a:solidFill>
                  <a:srgbClr val="000000"/>
                </a:solidFill>
              </a:rPr>
              <a:t>	The exponent 0:  </a:t>
            </a:r>
            <a:r>
              <a:rPr lang="en-US" b="1" i="1" dirty="0">
                <a:solidFill>
                  <a:srgbClr val="0000FF"/>
                </a:solidFill>
              </a:rPr>
              <a:t>a</a:t>
            </a:r>
            <a:r>
              <a:rPr lang="en-US" b="1" i="0" baseline="46000" dirty="0">
                <a:solidFill>
                  <a:srgbClr val="0000FF"/>
                </a:solidFill>
              </a:rPr>
              <a:t>0 </a:t>
            </a:r>
            <a:r>
              <a:rPr lang="en-US" b="1" i="0" dirty="0">
                <a:solidFill>
                  <a:srgbClr val="0000FF"/>
                </a:solidFill>
                <a:latin typeface="Symbol" pitchFamily="18" charset="2"/>
              </a:rPr>
              <a:t>= </a:t>
            </a:r>
            <a:r>
              <a:rPr lang="en-US" b="1" i="0" dirty="0">
                <a:solidFill>
                  <a:srgbClr val="0000FF"/>
                </a:solidFill>
              </a:rPr>
              <a:t>1</a:t>
            </a:r>
            <a:endParaRPr lang="en-US" i="0" dirty="0">
              <a:solidFill>
                <a:srgbClr val="0000FF"/>
              </a:solidFill>
            </a:endParaRPr>
          </a:p>
          <a:p>
            <a:pPr marL="514350" indent="-514350">
              <a:buFont typeface="+mj-lt"/>
              <a:buAutoNum type="arabicPeriod"/>
              <a:tabLst>
                <a:tab pos="520700" algn="l"/>
              </a:tabLst>
            </a:pPr>
            <a:r>
              <a:rPr lang="en-US" i="0" dirty="0">
                <a:solidFill>
                  <a:srgbClr val="000000"/>
                </a:solidFill>
              </a:rPr>
              <a:t>The product rule:  </a:t>
            </a:r>
            <a:r>
              <a:rPr lang="en-US" b="1" i="1" dirty="0">
                <a:solidFill>
                  <a:srgbClr val="0000FF"/>
                </a:solidFill>
              </a:rPr>
              <a:t>a</a:t>
            </a:r>
            <a:r>
              <a:rPr lang="en-US" b="1" i="1" baseline="46000" dirty="0">
                <a:solidFill>
                  <a:srgbClr val="0000FF"/>
                </a:solidFill>
              </a:rPr>
              <a:t>m</a:t>
            </a:r>
            <a:r>
              <a:rPr lang="en-US" i="0" dirty="0">
                <a:solidFill>
                  <a:srgbClr val="0000FF"/>
                </a:solidFill>
              </a:rPr>
              <a:t> · </a:t>
            </a:r>
            <a:r>
              <a:rPr lang="en-US" b="1" i="1" dirty="0">
                <a:solidFill>
                  <a:srgbClr val="0000FF"/>
                </a:solidFill>
              </a:rPr>
              <a:t>a</a:t>
            </a:r>
            <a:r>
              <a:rPr lang="en-US" b="1" i="1" baseline="46000" dirty="0">
                <a:solidFill>
                  <a:srgbClr val="0000FF"/>
                </a:solidFill>
              </a:rPr>
              <a:t>n</a:t>
            </a:r>
            <a:r>
              <a:rPr lang="en-US" b="1" i="0" dirty="0">
                <a:solidFill>
                  <a:srgbClr val="0000FF"/>
                </a:solidFill>
                <a:latin typeface="Symbol" pitchFamily="18" charset="2"/>
              </a:rPr>
              <a:t>=</a:t>
            </a:r>
            <a:r>
              <a:rPr lang="en-US" b="1" dirty="0">
                <a:solidFill>
                  <a:srgbClr val="0000FF"/>
                </a:solidFill>
              </a:rPr>
              <a:t> </a:t>
            </a:r>
            <a:r>
              <a:rPr lang="en-US" b="1" i="1" dirty="0">
                <a:solidFill>
                  <a:srgbClr val="0000FF"/>
                </a:solidFill>
              </a:rPr>
              <a:t>a</a:t>
            </a:r>
            <a:r>
              <a:rPr lang="en-US" b="1" i="1" baseline="46000" dirty="0">
                <a:solidFill>
                  <a:srgbClr val="0000FF"/>
                </a:solidFill>
              </a:rPr>
              <a:t>m</a:t>
            </a:r>
            <a:r>
              <a:rPr lang="en-US" b="1" baseline="46000" dirty="0">
                <a:solidFill>
                  <a:srgbClr val="0000FF"/>
                </a:solidFill>
              </a:rPr>
              <a:t> </a:t>
            </a:r>
            <a:r>
              <a:rPr lang="en-US" b="1" i="0" baseline="46000" dirty="0">
                <a:solidFill>
                  <a:srgbClr val="0000FF"/>
                </a:solidFill>
                <a:latin typeface="Symbol" pitchFamily="18" charset="2"/>
              </a:rPr>
              <a:t>+ </a:t>
            </a:r>
            <a:r>
              <a:rPr lang="en-US" b="1" i="1" baseline="46000" dirty="0">
                <a:solidFill>
                  <a:srgbClr val="0000FF"/>
                </a:solidFill>
              </a:rPr>
              <a:t>n</a:t>
            </a:r>
            <a:endParaRPr lang="en-US" i="1" dirty="0">
              <a:solidFill>
                <a:srgbClr val="0000FF"/>
              </a:solidFill>
            </a:endParaRPr>
          </a:p>
          <a:p>
            <a:pPr marL="0" indent="0">
              <a:buFont typeface="Courier New" pitchFamily="49" charset="0"/>
              <a:buNone/>
              <a:tabLst>
                <a:tab pos="520700" algn="l"/>
              </a:tabLst>
            </a:pPr>
            <a:endParaRPr lang="en-US" sz="1200" b="1" i="0" dirty="0">
              <a:solidFill>
                <a:srgbClr val="000000"/>
              </a:solidFill>
            </a:endParaRPr>
          </a:p>
          <a:p>
            <a:pPr marL="514350" indent="-514350">
              <a:buFont typeface="+mj-lt"/>
              <a:buAutoNum type="arabicPeriod" startAt="4"/>
              <a:tabLst>
                <a:tab pos="520700" algn="l"/>
              </a:tabLst>
            </a:pPr>
            <a:r>
              <a:rPr lang="en-US" i="0" dirty="0">
                <a:solidFill>
                  <a:srgbClr val="000000"/>
                </a:solidFill>
              </a:rPr>
              <a:t>The quotient rule: </a:t>
            </a:r>
          </a:p>
          <a:p>
            <a:pPr marL="0" indent="0">
              <a:buFont typeface="Courier New" pitchFamily="49" charset="0"/>
              <a:buNone/>
              <a:tabLst>
                <a:tab pos="520700" algn="l"/>
              </a:tabLst>
            </a:pPr>
            <a:endParaRPr lang="en-US" i="0" dirty="0">
              <a:solidFill>
                <a:srgbClr val="000000"/>
              </a:solidFill>
            </a:endParaRPr>
          </a:p>
        </p:txBody>
      </p:sp>
      <p:graphicFrame>
        <p:nvGraphicFramePr>
          <p:cNvPr id="6" name="Object 10"/>
          <p:cNvGraphicFramePr>
            <a:graphicFrameLocks noChangeAspect="1"/>
          </p:cNvGraphicFramePr>
          <p:nvPr/>
        </p:nvGraphicFramePr>
        <p:xfrm>
          <a:off x="3810000" y="4343400"/>
          <a:ext cx="1511300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78" name="Equation" r:id="rId3" imgW="1511300" imgH="889000" progId="Equation.DSMT4">
                  <p:embed/>
                </p:oleObj>
              </mc:Choice>
              <mc:Fallback>
                <p:oleObj name="Equation" r:id="rId3" imgW="1511300" imgH="88900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0" y="4343400"/>
                        <a:ext cx="1511300" cy="889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14788876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>
            <a:spLocks noChangeArrowheads="1"/>
          </p:cNvSpPr>
          <p:nvPr/>
        </p:nvSpPr>
        <p:spPr>
          <a:xfrm>
            <a:off x="457200" y="1280160"/>
            <a:ext cx="8229600" cy="3672840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noAutofit/>
          </a:bodyPr>
          <a:lstStyle/>
          <a:p>
            <a:pPr algn="ctr">
              <a:tabLst>
                <a:tab pos="520700" algn="l"/>
              </a:tabLst>
            </a:pPr>
            <a:r>
              <a:rPr lang="en-US" sz="2800" b="1" dirty="0">
                <a:solidFill>
                  <a:srgbClr val="000000"/>
                </a:solidFill>
              </a:rPr>
              <a:t>Properties (cont.)</a:t>
            </a:r>
          </a:p>
          <a:p>
            <a:pPr marL="514350" indent="-514350">
              <a:spcBef>
                <a:spcPct val="45000"/>
              </a:spcBef>
              <a:buFont typeface="+mj-lt"/>
              <a:buAutoNum type="arabicPeriod" startAt="5"/>
              <a:tabLst>
                <a:tab pos="520700" algn="l"/>
              </a:tabLst>
            </a:pPr>
            <a:r>
              <a:rPr lang="en-US" sz="2800" dirty="0">
                <a:solidFill>
                  <a:srgbClr val="000000"/>
                </a:solidFill>
              </a:rPr>
              <a:t>Negative exponents: 	</a:t>
            </a:r>
          </a:p>
          <a:p>
            <a:pPr marL="514350" indent="-514350">
              <a:spcBef>
                <a:spcPts val="1800"/>
              </a:spcBef>
              <a:buFont typeface="+mj-lt"/>
              <a:buAutoNum type="arabicPeriod" startAt="6"/>
              <a:tabLst>
                <a:tab pos="520700" algn="l"/>
              </a:tabLst>
            </a:pPr>
            <a:r>
              <a:rPr lang="en-US" sz="2800" dirty="0">
                <a:solidFill>
                  <a:srgbClr val="000000"/>
                </a:solidFill>
              </a:rPr>
              <a:t>Power rule:  </a:t>
            </a:r>
            <a:r>
              <a:rPr lang="en-US" sz="2800" dirty="0">
                <a:solidFill>
                  <a:srgbClr val="0000FF"/>
                </a:solidFill>
              </a:rPr>
              <a:t>(</a:t>
            </a:r>
            <a:r>
              <a:rPr lang="en-US" sz="2800" b="1" i="1" dirty="0">
                <a:solidFill>
                  <a:srgbClr val="0000FF"/>
                </a:solidFill>
              </a:rPr>
              <a:t>a</a:t>
            </a:r>
            <a:r>
              <a:rPr lang="en-US" sz="2800" b="1" i="1" baseline="46000" dirty="0">
                <a:solidFill>
                  <a:srgbClr val="0000FF"/>
                </a:solidFill>
              </a:rPr>
              <a:t>m</a:t>
            </a:r>
            <a:r>
              <a:rPr lang="en-US" sz="2800" dirty="0">
                <a:solidFill>
                  <a:srgbClr val="0000FF"/>
                </a:solidFill>
              </a:rPr>
              <a:t>)</a:t>
            </a:r>
            <a:r>
              <a:rPr lang="en-US" sz="2800" b="1" i="1" baseline="46000" dirty="0">
                <a:solidFill>
                  <a:srgbClr val="0000FF"/>
                </a:solidFill>
              </a:rPr>
              <a:t>n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  <a:r>
              <a:rPr lang="en-US" sz="2800" dirty="0">
                <a:solidFill>
                  <a:srgbClr val="0000FF"/>
                </a:solidFill>
                <a:latin typeface="Symbol" pitchFamily="18" charset="2"/>
              </a:rPr>
              <a:t>=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  <a:r>
              <a:rPr lang="en-US" sz="2800" b="1" i="1" dirty="0" err="1">
                <a:solidFill>
                  <a:srgbClr val="0000FF"/>
                </a:solidFill>
              </a:rPr>
              <a:t>a</a:t>
            </a:r>
            <a:r>
              <a:rPr lang="en-US" sz="2800" b="1" i="1" baseline="46000" dirty="0" err="1">
                <a:solidFill>
                  <a:srgbClr val="0000FF"/>
                </a:solidFill>
              </a:rPr>
              <a:t>mn</a:t>
            </a:r>
            <a:r>
              <a:rPr lang="en-US" sz="2800" dirty="0">
                <a:solidFill>
                  <a:srgbClr val="000000"/>
                </a:solidFill>
              </a:rPr>
              <a:t>.</a:t>
            </a:r>
            <a:endParaRPr lang="en-US" sz="2800" baseline="46000" dirty="0">
              <a:solidFill>
                <a:srgbClr val="000000"/>
              </a:solidFill>
            </a:endParaRPr>
          </a:p>
          <a:p>
            <a:pPr marL="514350" indent="-514350">
              <a:spcBef>
                <a:spcPct val="50000"/>
              </a:spcBef>
              <a:buFont typeface="+mj-lt"/>
              <a:buAutoNum type="arabicPeriod" startAt="7"/>
              <a:tabLst>
                <a:tab pos="520700" algn="l"/>
              </a:tabLst>
            </a:pPr>
            <a:r>
              <a:rPr lang="en-US" sz="2800" dirty="0">
                <a:solidFill>
                  <a:srgbClr val="000000"/>
                </a:solidFill>
              </a:rPr>
              <a:t>Power of a product:  </a:t>
            </a:r>
            <a:r>
              <a:rPr lang="en-US" sz="2800" dirty="0">
                <a:solidFill>
                  <a:srgbClr val="0000FF"/>
                </a:solidFill>
              </a:rPr>
              <a:t>(</a:t>
            </a:r>
            <a:r>
              <a:rPr lang="en-US" sz="2800" b="1" i="1" dirty="0" err="1">
                <a:solidFill>
                  <a:srgbClr val="0000FF"/>
                </a:solidFill>
              </a:rPr>
              <a:t>ab</a:t>
            </a:r>
            <a:r>
              <a:rPr lang="en-US" sz="2800" dirty="0">
                <a:solidFill>
                  <a:srgbClr val="0000FF"/>
                </a:solidFill>
              </a:rPr>
              <a:t>)</a:t>
            </a:r>
            <a:r>
              <a:rPr lang="en-US" sz="2800" b="1" i="1" baseline="46000" dirty="0">
                <a:solidFill>
                  <a:srgbClr val="0000FF"/>
                </a:solidFill>
              </a:rPr>
              <a:t>n</a:t>
            </a:r>
            <a:r>
              <a:rPr lang="en-US" sz="2800" b="1" dirty="0">
                <a:solidFill>
                  <a:srgbClr val="0000FF"/>
                </a:solidFill>
              </a:rPr>
              <a:t> </a:t>
            </a:r>
            <a:r>
              <a:rPr lang="en-US" sz="2800" b="1" dirty="0">
                <a:solidFill>
                  <a:srgbClr val="0000FF"/>
                </a:solidFill>
                <a:latin typeface="Symbol" pitchFamily="18" charset="2"/>
              </a:rPr>
              <a:t>=  </a:t>
            </a:r>
            <a:r>
              <a:rPr lang="en-US" sz="2800" b="1" i="1" dirty="0" err="1">
                <a:solidFill>
                  <a:srgbClr val="0000FF"/>
                </a:solidFill>
              </a:rPr>
              <a:t>a</a:t>
            </a:r>
            <a:r>
              <a:rPr lang="en-US" sz="2800" b="1" i="1" baseline="46000" dirty="0" err="1">
                <a:solidFill>
                  <a:srgbClr val="0000FF"/>
                </a:solidFill>
              </a:rPr>
              <a:t>n</a:t>
            </a:r>
            <a:r>
              <a:rPr lang="en-US" sz="2800" b="1" i="1" dirty="0" err="1">
                <a:solidFill>
                  <a:srgbClr val="0000FF"/>
                </a:solidFill>
              </a:rPr>
              <a:t>b</a:t>
            </a:r>
            <a:r>
              <a:rPr lang="en-US" sz="2800" b="1" i="1" baseline="46000" dirty="0" err="1">
                <a:solidFill>
                  <a:srgbClr val="0000FF"/>
                </a:solidFill>
              </a:rPr>
              <a:t>n</a:t>
            </a:r>
            <a:r>
              <a:rPr lang="en-US" sz="2800" dirty="0">
                <a:solidFill>
                  <a:srgbClr val="000000"/>
                </a:solidFill>
              </a:rPr>
              <a:t>.	</a:t>
            </a:r>
          </a:p>
          <a:p>
            <a:pPr marL="514350" indent="-514350">
              <a:spcBef>
                <a:spcPct val="100000"/>
              </a:spcBef>
              <a:buFont typeface="+mj-lt"/>
              <a:buAutoNum type="arabicPeriod" startAt="8"/>
              <a:tabLst>
                <a:tab pos="520700" algn="l"/>
              </a:tabLst>
            </a:pPr>
            <a:r>
              <a:rPr lang="en-US" sz="2800" dirty="0">
                <a:solidFill>
                  <a:srgbClr val="000000"/>
                </a:solidFill>
              </a:rPr>
              <a:t>Power of a quotient:	</a:t>
            </a:r>
          </a:p>
        </p:txBody>
      </p:sp>
      <p:sp>
        <p:nvSpPr>
          <p:cNvPr id="5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Summary of the Rules for Exponents</a:t>
            </a:r>
            <a:endParaRPr lang="en-US" dirty="0">
              <a:solidFill>
                <a:schemeClr val="accent1"/>
              </a:solidFill>
            </a:endParaRPr>
          </a:p>
        </p:txBody>
      </p:sp>
      <p:graphicFrame>
        <p:nvGraphicFramePr>
          <p:cNvPr id="6" name="Content Placeholder 5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17328411"/>
              </p:ext>
            </p:extLst>
          </p:nvPr>
        </p:nvGraphicFramePr>
        <p:xfrm>
          <a:off x="4108239" y="1766620"/>
          <a:ext cx="1090613" cy="781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19" name="Equation" r:id="rId3" imgW="1279800" imgH="914040" progId="Equation.DSMT4">
                  <p:embed/>
                </p:oleObj>
              </mc:Choice>
              <mc:Fallback>
                <p:oleObj name="Equation" r:id="rId3" imgW="1279800" imgH="914040" progId="Equation.DSMT4">
                  <p:embed/>
                  <p:pic>
                    <p:nvPicPr>
                      <p:cNvPr id="0" name="Picture 24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08239" y="1766620"/>
                        <a:ext cx="1090613" cy="7810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61955899"/>
              </p:ext>
            </p:extLst>
          </p:nvPr>
        </p:nvGraphicFramePr>
        <p:xfrm>
          <a:off x="4110726" y="3746711"/>
          <a:ext cx="1612900" cy="1155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20" name="Equation" r:id="rId5" imgW="1599840" imgH="1142640" progId="Equation.DSMT4">
                  <p:embed/>
                </p:oleObj>
              </mc:Choice>
              <mc:Fallback>
                <p:oleObj name="Equation" r:id="rId5" imgW="1599840" imgH="1142640" progId="Equation.DSMT4">
                  <p:embed/>
                  <p:pic>
                    <p:nvPicPr>
                      <p:cNvPr id="0" name="Picture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10726" y="3746711"/>
                        <a:ext cx="1612900" cy="1155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5347121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Summary of the Rules for Exponents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7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87240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noAutofit/>
          </a:bodyPr>
          <a:lstStyle/>
          <a:p>
            <a:pPr algn="ctr">
              <a:spcBef>
                <a:spcPct val="0"/>
              </a:spcBef>
              <a:tabLst>
                <a:tab pos="463550" algn="l"/>
              </a:tabLst>
            </a:pPr>
            <a:r>
              <a:rPr lang="en-US" b="1" dirty="0">
                <a:solidFill>
                  <a:srgbClr val="000000"/>
                </a:solidFill>
              </a:rPr>
              <a:t>Properties</a:t>
            </a:r>
            <a:endParaRPr lang="en-US" b="1" i="0" dirty="0">
              <a:solidFill>
                <a:srgbClr val="000000"/>
              </a:solidFill>
            </a:endParaRPr>
          </a:p>
          <a:p>
            <a:pPr marL="0" indent="0">
              <a:buFont typeface="Courier New" pitchFamily="49" charset="0"/>
              <a:buNone/>
              <a:tabLst>
                <a:tab pos="463550" algn="l"/>
              </a:tabLst>
            </a:pPr>
            <a:r>
              <a:rPr lang="en-US" i="0" dirty="0">
                <a:solidFill>
                  <a:srgbClr val="000000"/>
                </a:solidFill>
              </a:rPr>
              <a:t>For any nonzero real number </a:t>
            </a:r>
            <a:r>
              <a:rPr lang="en-US" i="1" dirty="0">
                <a:solidFill>
                  <a:srgbClr val="000000"/>
                </a:solidFill>
              </a:rPr>
              <a:t>a</a:t>
            </a:r>
            <a:r>
              <a:rPr lang="en-US" i="0" dirty="0">
                <a:solidFill>
                  <a:srgbClr val="000000"/>
                </a:solidFill>
              </a:rPr>
              <a:t> and integers </a:t>
            </a:r>
            <a:r>
              <a:rPr lang="en-US" i="1" dirty="0">
                <a:solidFill>
                  <a:srgbClr val="000000"/>
                </a:solidFill>
              </a:rPr>
              <a:t>m</a:t>
            </a:r>
            <a:r>
              <a:rPr lang="en-US" i="0" dirty="0">
                <a:solidFill>
                  <a:srgbClr val="000000"/>
                </a:solidFill>
              </a:rPr>
              <a:t> and </a:t>
            </a:r>
            <a:r>
              <a:rPr lang="en-US" i="1" dirty="0">
                <a:solidFill>
                  <a:srgbClr val="000000"/>
                </a:solidFill>
              </a:rPr>
              <a:t>n</a:t>
            </a:r>
            <a:r>
              <a:rPr lang="en-US" i="0" dirty="0">
                <a:solidFill>
                  <a:srgbClr val="000000"/>
                </a:solidFill>
              </a:rPr>
              <a:t>:</a:t>
            </a:r>
          </a:p>
          <a:p>
            <a:pPr marL="514350" indent="-514350">
              <a:buFont typeface="+mj-lt"/>
              <a:buAutoNum type="arabicPeriod"/>
              <a:tabLst>
                <a:tab pos="463550" algn="l"/>
              </a:tabLst>
            </a:pPr>
            <a:r>
              <a:rPr lang="en-US" i="0" dirty="0">
                <a:solidFill>
                  <a:srgbClr val="000000"/>
                </a:solidFill>
              </a:rPr>
              <a:t>The exponent 1:  </a:t>
            </a:r>
            <a:r>
              <a:rPr lang="en-US" b="1" i="1" dirty="0">
                <a:solidFill>
                  <a:srgbClr val="0000FF"/>
                </a:solidFill>
              </a:rPr>
              <a:t>a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</a:rPr>
              <a:t>= </a:t>
            </a:r>
            <a:r>
              <a:rPr lang="en-US" b="1" i="1" dirty="0">
                <a:solidFill>
                  <a:srgbClr val="0000FF"/>
                </a:solidFill>
              </a:rPr>
              <a:t>a</a:t>
            </a:r>
            <a:r>
              <a:rPr lang="en-US" b="1" i="0" baseline="30000" dirty="0">
                <a:solidFill>
                  <a:srgbClr val="0000FF"/>
                </a:solidFill>
              </a:rPr>
              <a:t>1</a:t>
            </a:r>
          </a:p>
          <a:p>
            <a:pPr marL="514350" indent="-514350">
              <a:spcBef>
                <a:spcPts val="1200"/>
              </a:spcBef>
              <a:buFont typeface="+mj-lt"/>
              <a:buAutoNum type="arabicPeriod"/>
              <a:tabLst>
                <a:tab pos="463550" algn="l"/>
              </a:tabLst>
            </a:pPr>
            <a:r>
              <a:rPr lang="en-US" i="0" dirty="0">
                <a:solidFill>
                  <a:srgbClr val="000000"/>
                </a:solidFill>
              </a:rPr>
              <a:t>The exponent 0:  </a:t>
            </a:r>
            <a:r>
              <a:rPr lang="en-US" b="1" i="1" dirty="0">
                <a:solidFill>
                  <a:srgbClr val="0000FF"/>
                </a:solidFill>
              </a:rPr>
              <a:t>a</a:t>
            </a:r>
            <a:r>
              <a:rPr lang="en-US" b="1" i="0" baseline="30000" dirty="0">
                <a:solidFill>
                  <a:srgbClr val="0000FF"/>
                </a:solidFill>
              </a:rPr>
              <a:t>0</a:t>
            </a:r>
            <a:r>
              <a:rPr lang="en-US" i="0" dirty="0">
                <a:solidFill>
                  <a:srgbClr val="0000FF"/>
                </a:solidFill>
              </a:rPr>
              <a:t> = </a:t>
            </a:r>
            <a:r>
              <a:rPr lang="en-US" b="1" i="0" dirty="0">
                <a:solidFill>
                  <a:srgbClr val="0000FF"/>
                </a:solidFill>
              </a:rPr>
              <a:t>1</a:t>
            </a:r>
          </a:p>
          <a:p>
            <a:pPr marL="514350" indent="-514350">
              <a:spcBef>
                <a:spcPts val="1200"/>
              </a:spcBef>
              <a:buFont typeface="+mj-lt"/>
              <a:buAutoNum type="arabicPeriod"/>
              <a:tabLst>
                <a:tab pos="463550" algn="l"/>
              </a:tabLst>
            </a:pPr>
            <a:r>
              <a:rPr lang="en-US" i="0" dirty="0">
                <a:solidFill>
                  <a:srgbClr val="000000"/>
                </a:solidFill>
              </a:rPr>
              <a:t>The product rule:  </a:t>
            </a:r>
            <a:r>
              <a:rPr lang="en-US" b="1" i="1" dirty="0">
                <a:solidFill>
                  <a:srgbClr val="0000FF"/>
                </a:solidFill>
              </a:rPr>
              <a:t>a</a:t>
            </a:r>
            <a:r>
              <a:rPr lang="en-US" b="1" i="1" baseline="30000" dirty="0">
                <a:solidFill>
                  <a:srgbClr val="0000FF"/>
                </a:solidFill>
              </a:rPr>
              <a:t>m</a:t>
            </a:r>
            <a:r>
              <a:rPr lang="en-US" i="0" dirty="0">
                <a:solidFill>
                  <a:srgbClr val="0000FF"/>
                </a:solidFill>
              </a:rPr>
              <a:t> · </a:t>
            </a:r>
            <a:r>
              <a:rPr lang="en-US" b="1" i="1" dirty="0">
                <a:solidFill>
                  <a:srgbClr val="0000FF"/>
                </a:solidFill>
              </a:rPr>
              <a:t>a</a:t>
            </a:r>
            <a:r>
              <a:rPr lang="en-US" b="1" i="1" baseline="30000" dirty="0">
                <a:solidFill>
                  <a:srgbClr val="0000FF"/>
                </a:solidFill>
              </a:rPr>
              <a:t>n</a:t>
            </a:r>
            <a:r>
              <a:rPr lang="en-US" i="0" dirty="0">
                <a:solidFill>
                  <a:srgbClr val="0000FF"/>
                </a:solidFill>
              </a:rPr>
              <a:t> = </a:t>
            </a:r>
            <a:r>
              <a:rPr lang="en-US" b="1" i="1" dirty="0">
                <a:solidFill>
                  <a:srgbClr val="0000FF"/>
                </a:solidFill>
              </a:rPr>
              <a:t>a</a:t>
            </a:r>
            <a:r>
              <a:rPr lang="en-US" b="1" i="1" baseline="30000" dirty="0">
                <a:solidFill>
                  <a:srgbClr val="0000FF"/>
                </a:solidFill>
              </a:rPr>
              <a:t>m</a:t>
            </a:r>
            <a:r>
              <a:rPr lang="en-US" b="1" baseline="30000" dirty="0">
                <a:solidFill>
                  <a:srgbClr val="0000FF"/>
                </a:solidFill>
              </a:rPr>
              <a:t> </a:t>
            </a:r>
            <a:r>
              <a:rPr lang="en-US" b="1" i="0" baseline="30000" dirty="0">
                <a:solidFill>
                  <a:srgbClr val="0000FF"/>
                </a:solidFill>
              </a:rPr>
              <a:t>+ </a:t>
            </a:r>
            <a:r>
              <a:rPr lang="en-US" b="1" i="1" baseline="30000" dirty="0">
                <a:solidFill>
                  <a:srgbClr val="0000FF"/>
                </a:solidFill>
              </a:rPr>
              <a:t>n</a:t>
            </a:r>
          </a:p>
          <a:p>
            <a:pPr marL="514350" indent="-514350">
              <a:spcBef>
                <a:spcPct val="55000"/>
              </a:spcBef>
              <a:buFont typeface="+mj-lt"/>
              <a:buAutoNum type="arabicPeriod"/>
              <a:tabLst>
                <a:tab pos="463550" algn="l"/>
              </a:tabLst>
            </a:pPr>
            <a:r>
              <a:rPr lang="en-US" i="0" dirty="0">
                <a:solidFill>
                  <a:srgbClr val="000000"/>
                </a:solidFill>
              </a:rPr>
              <a:t>The quotient rule: </a:t>
            </a:r>
          </a:p>
          <a:p>
            <a:pPr marL="514350" indent="-514350">
              <a:spcBef>
                <a:spcPct val="100000"/>
              </a:spcBef>
              <a:buFont typeface="+mj-lt"/>
              <a:buAutoNum type="arabicPeriod"/>
              <a:tabLst>
                <a:tab pos="463550" algn="l"/>
              </a:tabLst>
            </a:pPr>
            <a:r>
              <a:rPr lang="en-US" i="0" dirty="0">
                <a:solidFill>
                  <a:srgbClr val="000000"/>
                </a:solidFill>
              </a:rPr>
              <a:t>Negative exponents: </a:t>
            </a:r>
          </a:p>
          <a:p>
            <a:pPr marL="0" indent="0">
              <a:spcBef>
                <a:spcPct val="100000"/>
              </a:spcBef>
              <a:buFont typeface="Courier New" pitchFamily="49" charset="0"/>
              <a:buNone/>
              <a:tabLst>
                <a:tab pos="463550" algn="l"/>
              </a:tabLst>
            </a:pPr>
            <a:endParaRPr lang="en-US" dirty="0">
              <a:solidFill>
                <a:srgbClr val="000000"/>
              </a:solidFill>
            </a:endParaRPr>
          </a:p>
        </p:txBody>
      </p:sp>
      <p:graphicFrame>
        <p:nvGraphicFramePr>
          <p:cNvPr id="9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63689813"/>
              </p:ext>
            </p:extLst>
          </p:nvPr>
        </p:nvGraphicFramePr>
        <p:xfrm>
          <a:off x="3810000" y="3940244"/>
          <a:ext cx="1447800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3" name="Equation" r:id="rId3" imgW="1447800" imgH="889000" progId="Equation.DSMT4">
                  <p:embed/>
                </p:oleObj>
              </mc:Choice>
              <mc:Fallback>
                <p:oleObj name="Equation" r:id="rId3" imgW="1447800" imgH="889000" progId="Equation.DSMT4">
                  <p:embed/>
                  <p:pic>
                    <p:nvPicPr>
                      <p:cNvPr id="0" name="Picture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0" y="3940244"/>
                        <a:ext cx="1447800" cy="889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01044933"/>
              </p:ext>
            </p:extLst>
          </p:nvPr>
        </p:nvGraphicFramePr>
        <p:xfrm>
          <a:off x="4114800" y="4840496"/>
          <a:ext cx="1257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4" name="Equation" r:id="rId5" imgW="1257300" imgH="838200" progId="Equation.DSMT4">
                  <p:embed/>
                </p:oleObj>
              </mc:Choice>
              <mc:Fallback>
                <p:oleObj name="Equation" r:id="rId5" imgW="1257300" imgH="838200" progId="Equation.DSMT4">
                  <p:embed/>
                  <p:pic>
                    <p:nvPicPr>
                      <p:cNvPr id="0" name="Picture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14800" y="4840496"/>
                        <a:ext cx="12573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3"/>
          <p:cNvSpPr txBox="1">
            <a:spLocks/>
          </p:cNvSpPr>
          <p:nvPr/>
        </p:nvSpPr>
        <p:spPr>
          <a:xfrm>
            <a:off x="457200" y="1280160"/>
            <a:ext cx="8229600" cy="3539430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algn="ctr">
              <a:tabLst>
                <a:tab pos="977900" algn="l"/>
              </a:tabLst>
            </a:pPr>
            <a:r>
              <a:rPr lang="en-US" sz="2800" b="1" dirty="0">
                <a:solidFill>
                  <a:srgbClr val="000000"/>
                </a:solidFill>
              </a:rPr>
              <a:t>Properties</a:t>
            </a:r>
          </a:p>
          <a:p>
            <a:pPr>
              <a:tabLst>
                <a:tab pos="977900" algn="l"/>
              </a:tabLst>
            </a:pPr>
            <a:r>
              <a:rPr lang="en-US" sz="2800" dirty="0">
                <a:solidFill>
                  <a:srgbClr val="000000"/>
                </a:solidFill>
              </a:rPr>
              <a:t>If </a:t>
            </a:r>
            <a:r>
              <a:rPr lang="en-US" sz="2800" i="1" dirty="0">
                <a:solidFill>
                  <a:srgbClr val="000000"/>
                </a:solidFill>
              </a:rPr>
              <a:t>a</a:t>
            </a:r>
            <a:r>
              <a:rPr lang="en-US" sz="2800" dirty="0">
                <a:solidFill>
                  <a:srgbClr val="000000"/>
                </a:solidFill>
              </a:rPr>
              <a:t> is a nonzero real number and </a:t>
            </a:r>
            <a:r>
              <a:rPr lang="en-US" sz="2800" i="1" dirty="0">
                <a:solidFill>
                  <a:srgbClr val="000000"/>
                </a:solidFill>
              </a:rPr>
              <a:t>m</a:t>
            </a:r>
            <a:r>
              <a:rPr lang="en-US" sz="2800" dirty="0">
                <a:solidFill>
                  <a:srgbClr val="000000"/>
                </a:solidFill>
              </a:rPr>
              <a:t> and </a:t>
            </a:r>
            <a:r>
              <a:rPr lang="en-US" sz="2800" i="1" dirty="0">
                <a:solidFill>
                  <a:srgbClr val="000000"/>
                </a:solidFill>
              </a:rPr>
              <a:t>n</a:t>
            </a:r>
            <a:r>
              <a:rPr lang="en-US" sz="2800" dirty="0">
                <a:solidFill>
                  <a:srgbClr val="000000"/>
                </a:solidFill>
              </a:rPr>
              <a:t> are integers, then</a:t>
            </a:r>
          </a:p>
          <a:p>
            <a:pPr>
              <a:tabLst>
                <a:tab pos="977900" algn="l"/>
              </a:tabLst>
            </a:pPr>
            <a:endParaRPr lang="en-US" sz="2800" dirty="0">
              <a:solidFill>
                <a:srgbClr val="000000"/>
              </a:solidFill>
            </a:endParaRPr>
          </a:p>
          <a:p>
            <a:pPr>
              <a:tabLst>
                <a:tab pos="977900" algn="l"/>
              </a:tabLst>
            </a:pPr>
            <a:endParaRPr lang="en-US" sz="2800" dirty="0">
              <a:solidFill>
                <a:srgbClr val="000000"/>
              </a:solidFill>
            </a:endParaRPr>
          </a:p>
          <a:p>
            <a:pPr>
              <a:tabLst>
                <a:tab pos="977900" algn="l"/>
              </a:tabLst>
            </a:pPr>
            <a:r>
              <a:rPr lang="en-US" sz="2800" dirty="0">
                <a:solidFill>
                  <a:srgbClr val="000000"/>
                </a:solidFill>
              </a:rPr>
              <a:t>In other words, the value of a power raised to a power can be found by multiplying the exponents and keeping the base.</a:t>
            </a:r>
          </a:p>
        </p:txBody>
      </p:sp>
      <p:sp>
        <p:nvSpPr>
          <p:cNvPr id="7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Power Rule for Exponents</a:t>
            </a:r>
            <a:endParaRPr lang="en-US" sz="3200" dirty="0">
              <a:solidFill>
                <a:schemeClr val="accent1"/>
              </a:solidFill>
            </a:endParaRPr>
          </a:p>
        </p:txBody>
      </p:sp>
      <p:graphicFrame>
        <p:nvGraphicFramePr>
          <p:cNvPr id="8" name="Object 5"/>
          <p:cNvGraphicFramePr>
            <a:graphicFrameLocks noGrp="1" noChangeAspect="1"/>
          </p:cNvGraphicFramePr>
          <p:nvPr>
            <p:ph idx="1"/>
          </p:nvPr>
        </p:nvGraphicFramePr>
        <p:xfrm>
          <a:off x="3657600" y="2743200"/>
          <a:ext cx="176530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0" name="Equation" r:id="rId3" imgW="1765300" imgH="647700" progId="Equation.DSMT4">
                  <p:embed/>
                </p:oleObj>
              </mc:Choice>
              <mc:Fallback>
                <p:oleObj name="Equation" r:id="rId3" imgW="1765300" imgH="647700" progId="Equation.DSMT4">
                  <p:embed/>
                  <p:pic>
                    <p:nvPicPr>
                      <p:cNvPr id="0" name="Picture 14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57600" y="2743200"/>
                        <a:ext cx="1765300" cy="647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2"/>
          <p:cNvSpPr txBox="1">
            <a:spLocks/>
          </p:cNvSpPr>
          <p:nvPr/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Simplify each expression by using the power rule for exponents.</a:t>
            </a: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 typeface="+mj-lt"/>
              <a:buAutoNum type="alphaLcPeriod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Solution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36609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14350" lvl="0" indent="-514350">
              <a:spcBef>
                <a:spcPct val="20000"/>
              </a:spcBef>
              <a:buFont typeface="+mj-lt"/>
              <a:buAutoNum type="alphaLcPeriod"/>
              <a:defRPr/>
            </a:pPr>
            <a:r>
              <a:rPr lang="en-US" sz="2800" dirty="0"/>
              <a:t> </a:t>
            </a:r>
          </a:p>
          <a:p>
            <a:pPr marL="514350" indent="-514350">
              <a:lnSpc>
                <a:spcPct val="150000"/>
              </a:lnSpc>
              <a:spcBef>
                <a:spcPts val="1200"/>
              </a:spcBef>
              <a:buFont typeface="+mj-lt"/>
              <a:buAutoNum type="alphaLcPeriod"/>
              <a:defRPr/>
            </a:pPr>
            <a:r>
              <a:rPr lang="en-US" sz="2800" dirty="0"/>
              <a:t> </a:t>
            </a:r>
          </a:p>
          <a:p>
            <a:pPr marL="514350" indent="-514350">
              <a:lnSpc>
                <a:spcPct val="150000"/>
              </a:lnSpc>
              <a:spcBef>
                <a:spcPts val="1200"/>
              </a:spcBef>
              <a:buFont typeface="+mj-lt"/>
              <a:buAutoNum type="alphaLcPeriod"/>
              <a:defRPr/>
            </a:pPr>
            <a:r>
              <a:rPr lang="en-US" sz="2800" noProof="0" dirty="0"/>
              <a:t> </a:t>
            </a:r>
            <a:endParaRPr kumimoji="0" lang="en-US" sz="2800" i="0" u="none" strike="noStrike" kern="1200" cap="none" spc="0" normalizeH="0" baseline="0" noProof="0" dirty="0">
              <a:ln>
                <a:noFill/>
              </a:ln>
              <a:solidFill>
                <a:srgbClr val="36609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</a:t>
            </a:r>
            <a:r>
              <a:rPr lang="en-US" dirty="0"/>
              <a:t>Using the Power Rule for Exponents</a:t>
            </a:r>
            <a:endParaRPr lang="en-US" sz="3200" dirty="0"/>
          </a:p>
        </p:txBody>
      </p:sp>
      <p:graphicFrame>
        <p:nvGraphicFramePr>
          <p:cNvPr id="8" name="Object 4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657526467"/>
              </p:ext>
            </p:extLst>
          </p:nvPr>
        </p:nvGraphicFramePr>
        <p:xfrm>
          <a:off x="990600" y="2286000"/>
          <a:ext cx="74930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34" name="Equation" r:id="rId3" imgW="749300" imgH="647700" progId="Equation.DSMT4">
                  <p:embed/>
                </p:oleObj>
              </mc:Choice>
              <mc:Fallback>
                <p:oleObj name="Equation" r:id="rId3" imgW="749300" imgH="647700" progId="Equation.DSMT4">
                  <p:embed/>
                  <p:pic>
                    <p:nvPicPr>
                      <p:cNvPr id="0" name="Picture 214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2286000"/>
                        <a:ext cx="749300" cy="647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86614373"/>
              </p:ext>
            </p:extLst>
          </p:nvPr>
        </p:nvGraphicFramePr>
        <p:xfrm>
          <a:off x="990600" y="3439762"/>
          <a:ext cx="725487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35" name="Equation" r:id="rId5" imgW="710891" imgH="634725" progId="Equation.DSMT4">
                  <p:embed/>
                </p:oleObj>
              </mc:Choice>
              <mc:Fallback>
                <p:oleObj name="Equation" r:id="rId5" imgW="710891" imgH="634725" progId="Equation.DSMT4">
                  <p:embed/>
                  <p:pic>
                    <p:nvPicPr>
                      <p:cNvPr id="0" name="Picture 2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3439762"/>
                        <a:ext cx="725487" cy="647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10007051"/>
              </p:ext>
            </p:extLst>
          </p:nvPr>
        </p:nvGraphicFramePr>
        <p:xfrm>
          <a:off x="3435350" y="2287588"/>
          <a:ext cx="831850" cy="642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36" name="Equation" r:id="rId7" imgW="825480" imgH="634680" progId="Equation.DSMT4">
                  <p:embed/>
                </p:oleObj>
              </mc:Choice>
              <mc:Fallback>
                <p:oleObj name="Equation" r:id="rId7" imgW="825480" imgH="634680" progId="Equation.DSMT4">
                  <p:embed/>
                  <p:pic>
                    <p:nvPicPr>
                      <p:cNvPr id="0" name="Picture 2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35350" y="2287588"/>
                        <a:ext cx="831850" cy="6429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22471399"/>
              </p:ext>
            </p:extLst>
          </p:nvPr>
        </p:nvGraphicFramePr>
        <p:xfrm>
          <a:off x="990600" y="4211658"/>
          <a:ext cx="862013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37" name="Equation" r:id="rId9" imgW="863225" imgH="634725" progId="Equation.DSMT4">
                  <p:embed/>
                </p:oleObj>
              </mc:Choice>
              <mc:Fallback>
                <p:oleObj name="Equation" r:id="rId9" imgW="863225" imgH="634725" progId="Equation.DSMT4">
                  <p:embed/>
                  <p:pic>
                    <p:nvPicPr>
                      <p:cNvPr id="0" name="Picture 2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4211658"/>
                        <a:ext cx="862013" cy="635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3321134"/>
              </p:ext>
            </p:extLst>
          </p:nvPr>
        </p:nvGraphicFramePr>
        <p:xfrm>
          <a:off x="1752600" y="3517900"/>
          <a:ext cx="8509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38" name="Equation" r:id="rId11" imgW="850531" imgH="406224" progId="Equation.DSMT4">
                  <p:embed/>
                </p:oleObj>
              </mc:Choice>
              <mc:Fallback>
                <p:oleObj name="Equation" r:id="rId11" imgW="850531" imgH="406224" progId="Equation.DSMT4">
                  <p:embed/>
                  <p:pic>
                    <p:nvPicPr>
                      <p:cNvPr id="0" name="Picture 2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3517900"/>
                        <a:ext cx="8509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29693125"/>
              </p:ext>
            </p:extLst>
          </p:nvPr>
        </p:nvGraphicFramePr>
        <p:xfrm>
          <a:off x="2667000" y="3556000"/>
          <a:ext cx="6096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39" name="Equation" r:id="rId13" imgW="609600" imgH="368300" progId="Equation.DSMT4">
                  <p:embed/>
                </p:oleObj>
              </mc:Choice>
              <mc:Fallback>
                <p:oleObj name="Equation" r:id="rId13" imgW="609600" imgH="368300" progId="Equation.DSMT4">
                  <p:embed/>
                  <p:pic>
                    <p:nvPicPr>
                      <p:cNvPr id="0" name="Picture 2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67000" y="3556000"/>
                        <a:ext cx="6096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08973455"/>
              </p:ext>
            </p:extLst>
          </p:nvPr>
        </p:nvGraphicFramePr>
        <p:xfrm>
          <a:off x="5080000" y="4211658"/>
          <a:ext cx="825500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40" name="Equation" r:id="rId15" imgW="825142" imgH="634725" progId="Equation.DSMT4">
                  <p:embed/>
                </p:oleObj>
              </mc:Choice>
              <mc:Fallback>
                <p:oleObj name="Equation" r:id="rId15" imgW="825142" imgH="634725" progId="Equation.DSMT4">
                  <p:embed/>
                  <p:pic>
                    <p:nvPicPr>
                      <p:cNvPr id="0" name="Picture 2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80000" y="4211658"/>
                        <a:ext cx="825500" cy="635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1187519"/>
              </p:ext>
            </p:extLst>
          </p:nvPr>
        </p:nvGraphicFramePr>
        <p:xfrm>
          <a:off x="5918200" y="4104386"/>
          <a:ext cx="1066800" cy="1079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41" name="Equation" r:id="rId17" imgW="1066800" imgH="1079500" progId="Equation.DSMT4">
                  <p:embed/>
                </p:oleObj>
              </mc:Choice>
              <mc:Fallback>
                <p:oleObj name="Equation" r:id="rId17" imgW="1066800" imgH="1079500" progId="Equation.DSMT4">
                  <p:embed/>
                  <p:pic>
                    <p:nvPicPr>
                      <p:cNvPr id="0" name="Picture 2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18200" y="4104386"/>
                        <a:ext cx="1066800" cy="1079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16787765"/>
              </p:ext>
            </p:extLst>
          </p:nvPr>
        </p:nvGraphicFramePr>
        <p:xfrm>
          <a:off x="6985000" y="4104386"/>
          <a:ext cx="939800" cy="850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42" name="Equation" r:id="rId19" imgW="939392" imgH="850531" progId="Equation.DSMT4">
                  <p:embed/>
                </p:oleObj>
              </mc:Choice>
              <mc:Fallback>
                <p:oleObj name="Equation" r:id="rId19" imgW="939392" imgH="850531" progId="Equation.DSMT4">
                  <p:embed/>
                  <p:pic>
                    <p:nvPicPr>
                      <p:cNvPr id="0" name="Picture 2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85000" y="4104386"/>
                        <a:ext cx="939800" cy="850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46903569"/>
              </p:ext>
            </p:extLst>
          </p:nvPr>
        </p:nvGraphicFramePr>
        <p:xfrm>
          <a:off x="7975600" y="4104386"/>
          <a:ext cx="787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43" name="Equation" r:id="rId21" imgW="787400" imgH="838200" progId="Equation.DSMT4">
                  <p:embed/>
                </p:oleObj>
              </mc:Choice>
              <mc:Fallback>
                <p:oleObj name="Equation" r:id="rId21" imgW="787400" imgH="838200" progId="Equation.DSMT4">
                  <p:embed/>
                  <p:pic>
                    <p:nvPicPr>
                      <p:cNvPr id="0" name="Picture 2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975600" y="4104386"/>
                        <a:ext cx="787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97290798"/>
              </p:ext>
            </p:extLst>
          </p:nvPr>
        </p:nvGraphicFramePr>
        <p:xfrm>
          <a:off x="4640263" y="4438650"/>
          <a:ext cx="358775" cy="254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44" name="Equation" r:id="rId23" imgW="342720" imgH="241200" progId="Equation.DSMT4">
                  <p:embed/>
                </p:oleObj>
              </mc:Choice>
              <mc:Fallback>
                <p:oleObj name="Equation" r:id="rId23" imgW="342720" imgH="241200" progId="Equation.DSMT4">
                  <p:embed/>
                  <p:pic>
                    <p:nvPicPr>
                      <p:cNvPr id="0" name="Picture 2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40263" y="4438650"/>
                        <a:ext cx="358775" cy="254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9820212"/>
              </p:ext>
            </p:extLst>
          </p:nvPr>
        </p:nvGraphicFramePr>
        <p:xfrm>
          <a:off x="1828800" y="4256786"/>
          <a:ext cx="9652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45" name="Equation" r:id="rId25" imgW="964781" imgH="406224" progId="Equation.DSMT4">
                  <p:embed/>
                </p:oleObj>
              </mc:Choice>
              <mc:Fallback>
                <p:oleObj name="Equation" r:id="rId25" imgW="964781" imgH="406224" progId="Equation.DSMT4">
                  <p:embed/>
                  <p:pic>
                    <p:nvPicPr>
                      <p:cNvPr id="0" name="Picture 2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800" y="4256786"/>
                        <a:ext cx="9652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65998326"/>
              </p:ext>
            </p:extLst>
          </p:nvPr>
        </p:nvGraphicFramePr>
        <p:xfrm>
          <a:off x="2870200" y="4294886"/>
          <a:ext cx="8382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46" name="Equation" r:id="rId27" imgW="838200" imgH="368300" progId="Equation.DSMT4">
                  <p:embed/>
                </p:oleObj>
              </mc:Choice>
              <mc:Fallback>
                <p:oleObj name="Equation" r:id="rId27" imgW="838200" imgH="368300" progId="Equation.DSMT4">
                  <p:embed/>
                  <p:pic>
                    <p:nvPicPr>
                      <p:cNvPr id="0" name="Picture 2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70200" y="4294886"/>
                        <a:ext cx="8382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065502"/>
              </p:ext>
            </p:extLst>
          </p:nvPr>
        </p:nvGraphicFramePr>
        <p:xfrm>
          <a:off x="3784600" y="4104386"/>
          <a:ext cx="787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47" name="Equation" r:id="rId29" imgW="787400" imgH="838200" progId="Equation.DSMT4">
                  <p:embed/>
                </p:oleObj>
              </mc:Choice>
              <mc:Fallback>
                <p:oleObj name="Equation" r:id="rId29" imgW="787400" imgH="838200" progId="Equation.DSMT4">
                  <p:embed/>
                  <p:pic>
                    <p:nvPicPr>
                      <p:cNvPr id="0" name="Picture 2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84600" y="4104386"/>
                        <a:ext cx="787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90278444"/>
              </p:ext>
            </p:extLst>
          </p:nvPr>
        </p:nvGraphicFramePr>
        <p:xfrm>
          <a:off x="5338763" y="2287588"/>
          <a:ext cx="833437" cy="642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48" name="Equation" r:id="rId31" imgW="825480" imgH="634680" progId="Equation.DSMT4">
                  <p:embed/>
                </p:oleObj>
              </mc:Choice>
              <mc:Fallback>
                <p:oleObj name="Equation" r:id="rId31" imgW="825480" imgH="634680" progId="Equation.DSMT4">
                  <p:embed/>
                  <p:pic>
                    <p:nvPicPr>
                      <p:cNvPr id="0" name="Picture 2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8763" y="2287588"/>
                        <a:ext cx="833437" cy="6429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33171330"/>
              </p:ext>
            </p:extLst>
          </p:nvPr>
        </p:nvGraphicFramePr>
        <p:xfrm>
          <a:off x="7348537" y="2287588"/>
          <a:ext cx="804863" cy="642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49" name="Equation" r:id="rId33" imgW="799920" imgH="634680" progId="Equation.DSMT4">
                  <p:embed/>
                </p:oleObj>
              </mc:Choice>
              <mc:Fallback>
                <p:oleObj name="Equation" r:id="rId33" imgW="799920" imgH="634680" progId="Equation.DSMT4">
                  <p:embed/>
                  <p:pic>
                    <p:nvPicPr>
                      <p:cNvPr id="0" name="Picture 2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48537" y="2287588"/>
                        <a:ext cx="804863" cy="6429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81335512"/>
              </p:ext>
            </p:extLst>
          </p:nvPr>
        </p:nvGraphicFramePr>
        <p:xfrm>
          <a:off x="1960033" y="5074186"/>
          <a:ext cx="10922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50" name="Equation" r:id="rId35" imgW="1091726" imgH="482391" progId="Equation.DSMT4">
                  <p:embed/>
                </p:oleObj>
              </mc:Choice>
              <mc:Fallback>
                <p:oleObj name="Equation" r:id="rId35" imgW="1091726" imgH="482391" progId="Equation.DSMT4">
                  <p:embed/>
                  <p:pic>
                    <p:nvPicPr>
                      <p:cNvPr id="0" name="Picture 2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60033" y="5074186"/>
                        <a:ext cx="10922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22465995"/>
              </p:ext>
            </p:extLst>
          </p:nvPr>
        </p:nvGraphicFramePr>
        <p:xfrm>
          <a:off x="990600" y="5008748"/>
          <a:ext cx="85090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51" name="Equation" r:id="rId37" imgW="850900" imgH="647700" progId="Equation.DSMT4">
                  <p:embed/>
                </p:oleObj>
              </mc:Choice>
              <mc:Fallback>
                <p:oleObj name="Equation" r:id="rId37" imgW="850900" imgH="647700" progId="Equation.DSMT4">
                  <p:embed/>
                  <p:pic>
                    <p:nvPicPr>
                      <p:cNvPr id="0" name="Picture 2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5008748"/>
                        <a:ext cx="850900" cy="647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67282482"/>
              </p:ext>
            </p:extLst>
          </p:nvPr>
        </p:nvGraphicFramePr>
        <p:xfrm>
          <a:off x="3170766" y="5112286"/>
          <a:ext cx="8255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52" name="Equation" r:id="rId39" imgW="825142" imgH="444307" progId="Equation.DSMT4">
                  <p:embed/>
                </p:oleObj>
              </mc:Choice>
              <mc:Fallback>
                <p:oleObj name="Equation" r:id="rId39" imgW="825142" imgH="444307" progId="Equation.DSMT4">
                  <p:embed/>
                  <p:pic>
                    <p:nvPicPr>
                      <p:cNvPr id="0" name="Picture 2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70766" y="5112286"/>
                        <a:ext cx="8255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09944961"/>
              </p:ext>
            </p:extLst>
          </p:nvPr>
        </p:nvGraphicFramePr>
        <p:xfrm>
          <a:off x="4114800" y="4921786"/>
          <a:ext cx="7874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53" name="Equation" r:id="rId41" imgW="787400" imgH="901700" progId="Equation.DSMT4">
                  <p:embed/>
                </p:oleObj>
              </mc:Choice>
              <mc:Fallback>
                <p:oleObj name="Equation" r:id="rId41" imgW="787400" imgH="901700" progId="Equation.DSMT4">
                  <p:embed/>
                  <p:pic>
                    <p:nvPicPr>
                      <p:cNvPr id="0" name="Picture 2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14800" y="4921786"/>
                        <a:ext cx="7874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00857133"/>
              </p:ext>
            </p:extLst>
          </p:nvPr>
        </p:nvGraphicFramePr>
        <p:xfrm>
          <a:off x="4292600" y="3700112"/>
          <a:ext cx="43180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54" name="Equation" r:id="rId43" imgW="4305960" imgH="264960" progId="Equation.DSMT4">
                  <p:embed/>
                </p:oleObj>
              </mc:Choice>
              <mc:Fallback>
                <p:oleObj name="Equation" r:id="rId43" imgW="4305960" imgH="264960" progId="Equation.DSMT4">
                  <p:embed/>
                  <p:pic>
                    <p:nvPicPr>
                      <p:cNvPr id="0" name="Picture 2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92600" y="3700112"/>
                        <a:ext cx="43180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9" name="TextBox 28"/>
          <p:cNvSpPr txBox="1"/>
          <p:nvPr/>
        </p:nvSpPr>
        <p:spPr>
          <a:xfrm>
            <a:off x="2937296" y="2362200"/>
            <a:ext cx="60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b.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4852356" y="2372380"/>
            <a:ext cx="60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c.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6899696" y="2362200"/>
            <a:ext cx="60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d.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1: </a:t>
            </a:r>
            <a:r>
              <a:rPr lang="en-US" dirty="0"/>
              <a:t>Using the Power Rule for Exponents</a:t>
            </a:r>
            <a:r>
              <a:rPr lang="en-US" dirty="0">
                <a:solidFill>
                  <a:schemeClr val="accent1"/>
                </a:solidFill>
              </a:rPr>
              <a:t> (cont.)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7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996440"/>
          </a:xfrm>
          <a:prstGeom prst="rect">
            <a:avLst/>
          </a:prstGeom>
        </p:spPr>
        <p:txBody>
          <a:bodyPr/>
          <a:lstStyle/>
          <a:p>
            <a:pPr marL="514350" lvl="0" indent="-514350">
              <a:buFont typeface="+mj-lt"/>
              <a:buAutoNum type="alphaLcPeriod" startAt="4"/>
              <a:defRPr/>
            </a:pP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marL="0" indent="0">
              <a:lnSpc>
                <a:spcPct val="90000"/>
              </a:lnSpc>
              <a:spcBef>
                <a:spcPct val="0"/>
              </a:spcBef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  <a:p>
            <a:pPr marL="0" indent="0">
              <a:lnSpc>
                <a:spcPct val="90000"/>
              </a:lnSpc>
              <a:spcBef>
                <a:spcPts val="1200"/>
              </a:spcBef>
              <a:buFont typeface="Courier New" pitchFamily="49" charset="0"/>
              <a:buNone/>
              <a:tabLst>
                <a:tab pos="452438" algn="l"/>
              </a:tabLst>
            </a:pPr>
            <a:r>
              <a:rPr lang="en-US" i="0" dirty="0">
                <a:solidFill>
                  <a:schemeClr val="tx1"/>
                </a:solidFill>
              </a:rPr>
              <a:t>	Another approach, because we have a numerical 	base, would be</a:t>
            </a:r>
          </a:p>
        </p:txBody>
      </p:sp>
      <p:graphicFrame>
        <p:nvGraphicFramePr>
          <p:cNvPr id="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68622174"/>
              </p:ext>
            </p:extLst>
          </p:nvPr>
        </p:nvGraphicFramePr>
        <p:xfrm>
          <a:off x="990600" y="3378200"/>
          <a:ext cx="800100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54" name="Equation" r:id="rId3" imgW="799753" imgH="634725" progId="Equation.DSMT4">
                  <p:embed/>
                </p:oleObj>
              </mc:Choice>
              <mc:Fallback>
                <p:oleObj name="Equation" r:id="rId3" imgW="799753" imgH="634725" progId="Equation.DSMT4">
                  <p:embed/>
                  <p:pic>
                    <p:nvPicPr>
                      <p:cNvPr id="0" name="Picture 9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3378200"/>
                        <a:ext cx="800100" cy="635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53086833"/>
              </p:ext>
            </p:extLst>
          </p:nvPr>
        </p:nvGraphicFramePr>
        <p:xfrm>
          <a:off x="990600" y="1231900"/>
          <a:ext cx="800100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55" name="Equation" r:id="rId5" imgW="799753" imgH="634725" progId="Equation.DSMT4">
                  <p:embed/>
                </p:oleObj>
              </mc:Choice>
              <mc:Fallback>
                <p:oleObj name="Equation" r:id="rId5" imgW="799753" imgH="634725" progId="Equation.DSMT4">
                  <p:embed/>
                  <p:pic>
                    <p:nvPicPr>
                      <p:cNvPr id="0" name="Picture 9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1231900"/>
                        <a:ext cx="800100" cy="635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Rectangle 9"/>
          <p:cNvSpPr/>
          <p:nvPr/>
        </p:nvSpPr>
        <p:spPr>
          <a:xfrm>
            <a:off x="457200" y="4227493"/>
            <a:ext cx="8229600" cy="954107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tabLst>
                <a:tab pos="452438" algn="l"/>
              </a:tabLst>
            </a:pPr>
            <a:r>
              <a:rPr lang="en-US" sz="2800" dirty="0"/>
              <a:t>	We see that while the base and exponent may be 	different, the value is the same.</a:t>
            </a:r>
          </a:p>
        </p:txBody>
      </p:sp>
      <p:graphicFrame>
        <p:nvGraphicFramePr>
          <p:cNvPr id="11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58026224"/>
              </p:ext>
            </p:extLst>
          </p:nvPr>
        </p:nvGraphicFramePr>
        <p:xfrm>
          <a:off x="1841500" y="1295400"/>
          <a:ext cx="9398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56" name="Equation" r:id="rId7" imgW="939392" imgH="406224" progId="Equation.DSMT4">
                  <p:embed/>
                </p:oleObj>
              </mc:Choice>
              <mc:Fallback>
                <p:oleObj name="Equation" r:id="rId7" imgW="939392" imgH="406224" progId="Equation.DSMT4">
                  <p:embed/>
                  <p:pic>
                    <p:nvPicPr>
                      <p:cNvPr id="0" name="Picture 9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41500" y="1295400"/>
                        <a:ext cx="9398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83750908"/>
              </p:ext>
            </p:extLst>
          </p:nvPr>
        </p:nvGraphicFramePr>
        <p:xfrm>
          <a:off x="2870200" y="1333500"/>
          <a:ext cx="7112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57" name="Equation" r:id="rId9" imgW="711200" imgH="368300" progId="Equation.DSMT4">
                  <p:embed/>
                </p:oleObj>
              </mc:Choice>
              <mc:Fallback>
                <p:oleObj name="Equation" r:id="rId9" imgW="711200" imgH="368300" progId="Equation.DSMT4">
                  <p:embed/>
                  <p:pic>
                    <p:nvPicPr>
                      <p:cNvPr id="0" name="Picture 9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70200" y="1333500"/>
                        <a:ext cx="7112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78635253"/>
              </p:ext>
            </p:extLst>
          </p:nvPr>
        </p:nvGraphicFramePr>
        <p:xfrm>
          <a:off x="3670300" y="1143000"/>
          <a:ext cx="673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58" name="Equation" r:id="rId11" imgW="672808" imgH="837836" progId="Equation.DSMT4">
                  <p:embed/>
                </p:oleObj>
              </mc:Choice>
              <mc:Fallback>
                <p:oleObj name="Equation" r:id="rId11" imgW="672808" imgH="837836" progId="Equation.DSMT4">
                  <p:embed/>
                  <p:pic>
                    <p:nvPicPr>
                      <p:cNvPr id="0" name="Picture 9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70300" y="1143000"/>
                        <a:ext cx="673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58912644"/>
              </p:ext>
            </p:extLst>
          </p:nvPr>
        </p:nvGraphicFramePr>
        <p:xfrm>
          <a:off x="4578350" y="1263742"/>
          <a:ext cx="270510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59" name="Equation" r:id="rId13" imgW="2705100" imgH="647700" progId="Equation.DSMT4">
                  <p:embed/>
                </p:oleObj>
              </mc:Choice>
              <mc:Fallback>
                <p:oleObj name="Equation" r:id="rId13" imgW="2705100" imgH="647700" progId="Equation.DSMT4">
                  <p:embed/>
                  <p:pic>
                    <p:nvPicPr>
                      <p:cNvPr id="0" name="Picture 9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8350" y="1263742"/>
                        <a:ext cx="2705100" cy="647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20452394"/>
              </p:ext>
            </p:extLst>
          </p:nvPr>
        </p:nvGraphicFramePr>
        <p:xfrm>
          <a:off x="1841500" y="3429000"/>
          <a:ext cx="9525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60" name="Equation" r:id="rId15" imgW="952087" imgH="533169" progId="Equation.DSMT4">
                  <p:embed/>
                </p:oleObj>
              </mc:Choice>
              <mc:Fallback>
                <p:oleObj name="Equation" r:id="rId15" imgW="952087" imgH="533169" progId="Equation.DSMT4">
                  <p:embed/>
                  <p:pic>
                    <p:nvPicPr>
                      <p:cNvPr id="0" name="Picture 10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41500" y="3429000"/>
                        <a:ext cx="9525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86574696"/>
              </p:ext>
            </p:extLst>
          </p:nvPr>
        </p:nvGraphicFramePr>
        <p:xfrm>
          <a:off x="2832100" y="3229044"/>
          <a:ext cx="7493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61" name="Equation" r:id="rId17" imgW="740520" imgH="914040" progId="Equation.DSMT4">
                  <p:embed/>
                </p:oleObj>
              </mc:Choice>
              <mc:Fallback>
                <p:oleObj name="Equation" r:id="rId17" imgW="740520" imgH="914040" progId="Equation.DSMT4">
                  <p:embed/>
                  <p:pic>
                    <p:nvPicPr>
                      <p:cNvPr id="0" name="Picture 10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32100" y="3229044"/>
                        <a:ext cx="7493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60390131"/>
              </p:ext>
            </p:extLst>
          </p:nvPr>
        </p:nvGraphicFramePr>
        <p:xfrm>
          <a:off x="4578350" y="3400494"/>
          <a:ext cx="276860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62" name="Equation" r:id="rId19" imgW="2768600" imgH="647700" progId="Equation.DSMT4">
                  <p:embed/>
                </p:oleObj>
              </mc:Choice>
              <mc:Fallback>
                <p:oleObj name="Equation" r:id="rId19" imgW="2768600" imgH="647700" progId="Equation.DSMT4">
                  <p:embed/>
                  <p:pic>
                    <p:nvPicPr>
                      <p:cNvPr id="0" name="Picture 10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8350" y="3400494"/>
                        <a:ext cx="2768600" cy="647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3"/>
          <p:cNvSpPr txBox="1">
            <a:spLocks/>
          </p:cNvSpPr>
          <p:nvPr/>
        </p:nvSpPr>
        <p:spPr>
          <a:xfrm>
            <a:off x="457200" y="1280160"/>
            <a:ext cx="8229600" cy="3108543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algn="ctr">
              <a:tabLst>
                <a:tab pos="977900" algn="l"/>
              </a:tabLst>
            </a:pPr>
            <a:r>
              <a:rPr lang="en-US" sz="2800" b="1" dirty="0">
                <a:solidFill>
                  <a:srgbClr val="000000"/>
                </a:solidFill>
              </a:rPr>
              <a:t>Properties</a:t>
            </a:r>
          </a:p>
          <a:p>
            <a:pPr>
              <a:spcBef>
                <a:spcPct val="50000"/>
              </a:spcBef>
              <a:tabLst>
                <a:tab pos="977900" algn="l"/>
              </a:tabLst>
            </a:pPr>
            <a:r>
              <a:rPr lang="en-US" sz="2800" dirty="0">
                <a:solidFill>
                  <a:srgbClr val="000000"/>
                </a:solidFill>
              </a:rPr>
              <a:t>If </a:t>
            </a:r>
            <a:r>
              <a:rPr lang="en-US" sz="2800" i="1" dirty="0">
                <a:solidFill>
                  <a:srgbClr val="000000"/>
                </a:solidFill>
              </a:rPr>
              <a:t>a</a:t>
            </a:r>
            <a:r>
              <a:rPr lang="en-US" sz="2800" dirty="0">
                <a:solidFill>
                  <a:srgbClr val="000000"/>
                </a:solidFill>
              </a:rPr>
              <a:t> and </a:t>
            </a:r>
            <a:r>
              <a:rPr lang="en-US" sz="2800" i="1" dirty="0">
                <a:solidFill>
                  <a:srgbClr val="000000"/>
                </a:solidFill>
              </a:rPr>
              <a:t>b</a:t>
            </a:r>
            <a:r>
              <a:rPr lang="en-US" sz="2800" dirty="0">
                <a:solidFill>
                  <a:srgbClr val="000000"/>
                </a:solidFill>
              </a:rPr>
              <a:t> are nonzero real numbers and </a:t>
            </a:r>
            <a:r>
              <a:rPr lang="en-US" sz="2800" i="1" dirty="0">
                <a:solidFill>
                  <a:srgbClr val="000000"/>
                </a:solidFill>
              </a:rPr>
              <a:t>n</a:t>
            </a:r>
            <a:r>
              <a:rPr lang="en-US" sz="2800" dirty="0">
                <a:solidFill>
                  <a:srgbClr val="000000"/>
                </a:solidFill>
              </a:rPr>
              <a:t> is an integer then </a:t>
            </a:r>
          </a:p>
          <a:p>
            <a:pPr>
              <a:tabLst>
                <a:tab pos="977900" algn="l"/>
              </a:tabLst>
            </a:pPr>
            <a:endParaRPr lang="en-US" sz="2800" dirty="0">
              <a:solidFill>
                <a:srgbClr val="000000"/>
              </a:solidFill>
            </a:endParaRPr>
          </a:p>
          <a:p>
            <a:pPr>
              <a:spcBef>
                <a:spcPct val="50000"/>
              </a:spcBef>
              <a:tabLst>
                <a:tab pos="977900" algn="l"/>
              </a:tabLst>
            </a:pPr>
            <a:r>
              <a:rPr lang="en-US" sz="2800" dirty="0">
                <a:solidFill>
                  <a:srgbClr val="000000"/>
                </a:solidFill>
              </a:rPr>
              <a:t>In words, a power of a product is found by raising each factor to that power.</a:t>
            </a:r>
          </a:p>
        </p:txBody>
      </p:sp>
      <p:sp>
        <p:nvSpPr>
          <p:cNvPr id="9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Rule for Power of a Product</a:t>
            </a:r>
            <a:endParaRPr lang="en-US" sz="3200" dirty="0">
              <a:solidFill>
                <a:schemeClr val="accent1"/>
              </a:solidFill>
            </a:endParaRPr>
          </a:p>
        </p:txBody>
      </p:sp>
      <p:graphicFrame>
        <p:nvGraphicFramePr>
          <p:cNvPr id="10" name="Object 8"/>
          <p:cNvGraphicFramePr>
            <a:graphicFrameLocks noGrp="1" noChangeAspect="1"/>
          </p:cNvGraphicFramePr>
          <p:nvPr>
            <p:ph idx="1"/>
          </p:nvPr>
        </p:nvGraphicFramePr>
        <p:xfrm>
          <a:off x="3505200" y="2794000"/>
          <a:ext cx="18923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2" name="Equation" r:id="rId3" imgW="1892300" imgH="558800" progId="Equation.DSMT4">
                  <p:embed/>
                </p:oleObj>
              </mc:Choice>
              <mc:Fallback>
                <p:oleObj name="Equation" r:id="rId3" imgW="1892300" imgH="558800" progId="Equation.DSMT4">
                  <p:embed/>
                  <p:pic>
                    <p:nvPicPr>
                      <p:cNvPr id="0" name="Picture 14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05200" y="2794000"/>
                        <a:ext cx="1892300" cy="558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4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2: </a:t>
            </a:r>
            <a:r>
              <a:rPr lang="en-US" dirty="0"/>
              <a:t>Using the Rule for Power </a:t>
            </a:r>
            <a:br>
              <a:rPr lang="en-US" dirty="0"/>
            </a:br>
            <a:r>
              <a:rPr lang="en-US" dirty="0"/>
              <a:t>of a Product </a:t>
            </a:r>
          </a:p>
        </p:txBody>
      </p:sp>
      <p:sp>
        <p:nvSpPr>
          <p:cNvPr id="16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78079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indent="0" algn="just">
              <a:spcBef>
                <a:spcPct val="50000"/>
              </a:spcBef>
              <a:buFont typeface="Courier New" pitchFamily="49" charset="0"/>
              <a:buNone/>
              <a:tabLst>
                <a:tab pos="463550" algn="l"/>
              </a:tabLst>
            </a:pPr>
            <a:r>
              <a:rPr lang="en-US" i="0" dirty="0">
                <a:solidFill>
                  <a:schemeClr val="tx1"/>
                </a:solidFill>
              </a:rPr>
              <a:t>Simplify each expression by using the rule for power of a product.</a:t>
            </a:r>
          </a:p>
          <a:p>
            <a:pPr marL="514350" indent="-514350" algn="just">
              <a:lnSpc>
                <a:spcPct val="200000"/>
              </a:lnSpc>
              <a:spcBef>
                <a:spcPct val="50000"/>
              </a:spcBef>
              <a:buFont typeface="+mj-lt"/>
              <a:buAutoNum type="alphaLcPeriod"/>
              <a:tabLst>
                <a:tab pos="463550" algn="l"/>
              </a:tabLst>
            </a:pPr>
            <a:r>
              <a:rPr lang="en-US" i="0" baseline="46000" dirty="0">
                <a:solidFill>
                  <a:schemeClr val="tx1"/>
                </a:solidFill>
              </a:rPr>
              <a:t> 		</a:t>
            </a:r>
          </a:p>
          <a:p>
            <a:pPr marL="0" indent="0" algn="just">
              <a:spcBef>
                <a:spcPts val="2400"/>
              </a:spcBef>
              <a:buFont typeface="Courier New" pitchFamily="49" charset="0"/>
              <a:buNone/>
              <a:tabLst>
                <a:tab pos="463550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  <a:endParaRPr lang="en-US" i="0" baseline="46000" dirty="0">
              <a:solidFill>
                <a:srgbClr val="FF0008"/>
              </a:solidFill>
            </a:endParaRPr>
          </a:p>
          <a:p>
            <a:pPr marL="514350" indent="-514350" algn="just">
              <a:spcBef>
                <a:spcPct val="50000"/>
              </a:spcBef>
              <a:buFont typeface="+mj-lt"/>
              <a:buAutoNum type="alphaLcPeriod"/>
              <a:tabLst>
                <a:tab pos="463550" algn="l"/>
              </a:tabLst>
            </a:pP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marL="514350" indent="-514350" algn="just">
              <a:spcBef>
                <a:spcPct val="50000"/>
              </a:spcBef>
              <a:buFont typeface="+mj-lt"/>
              <a:buAutoNum type="alphaLcPeriod"/>
              <a:tabLst>
                <a:tab pos="463550" algn="l"/>
              </a:tabLst>
            </a:pPr>
            <a:r>
              <a:rPr lang="en-US" dirty="0">
                <a:solidFill>
                  <a:schemeClr val="tx1"/>
                </a:solidFill>
              </a:rPr>
              <a:t> </a:t>
            </a:r>
            <a:endParaRPr lang="en-US" i="0" baseline="46000" dirty="0">
              <a:solidFill>
                <a:srgbClr val="0000FF"/>
              </a:solidFill>
            </a:endParaRPr>
          </a:p>
          <a:p>
            <a:pPr marL="514350" indent="-514350" algn="just">
              <a:spcBef>
                <a:spcPct val="50000"/>
              </a:spcBef>
              <a:buFont typeface="+mj-lt"/>
              <a:buAutoNum type="alphaLcPeriod"/>
              <a:tabLst>
                <a:tab pos="463550" algn="l"/>
              </a:tabLst>
            </a:pPr>
            <a:r>
              <a:rPr lang="en-US" dirty="0">
                <a:solidFill>
                  <a:schemeClr val="tx1"/>
                </a:solidFill>
              </a:rPr>
              <a:t> </a:t>
            </a:r>
            <a:endParaRPr lang="en-US" i="0" baseline="46000" dirty="0">
              <a:solidFill>
                <a:schemeClr val="tx1"/>
              </a:solidFill>
            </a:endParaRPr>
          </a:p>
          <a:p>
            <a:pPr algn="just">
              <a:spcBef>
                <a:spcPct val="50000"/>
              </a:spcBef>
              <a:tabLst>
                <a:tab pos="463550" algn="l"/>
              </a:tabLst>
            </a:pPr>
            <a:endParaRPr lang="en-US" i="0" baseline="46000" dirty="0">
              <a:solidFill>
                <a:srgbClr val="FF0008"/>
              </a:solidFill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882114" y="3805064"/>
            <a:ext cx="86273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FF"/>
                </a:solidFill>
              </a:rPr>
              <a:t>(5</a:t>
            </a:r>
            <a:r>
              <a:rPr lang="en-US" sz="2800" i="1" dirty="0">
                <a:solidFill>
                  <a:srgbClr val="0000FF"/>
                </a:solidFill>
              </a:rPr>
              <a:t>x</a:t>
            </a:r>
            <a:r>
              <a:rPr lang="en-US" sz="2800" dirty="0">
                <a:solidFill>
                  <a:srgbClr val="0000FF"/>
                </a:solidFill>
              </a:rPr>
              <a:t>)</a:t>
            </a:r>
            <a:r>
              <a:rPr lang="en-US" sz="2800" baseline="46000" dirty="0">
                <a:solidFill>
                  <a:srgbClr val="0000FF"/>
                </a:solidFill>
              </a:rPr>
              <a:t>2</a:t>
            </a:r>
            <a:endParaRPr lang="en-US" sz="2800" dirty="0"/>
          </a:p>
        </p:txBody>
      </p:sp>
      <p:sp>
        <p:nvSpPr>
          <p:cNvPr id="21" name="Rectangle 20"/>
          <p:cNvSpPr/>
          <p:nvPr/>
        </p:nvSpPr>
        <p:spPr>
          <a:xfrm>
            <a:off x="1723933" y="3805064"/>
            <a:ext cx="127310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87"/>
                </a:solidFill>
                <a:latin typeface="Symbol" pitchFamily="18" charset="2"/>
              </a:rPr>
              <a:t>=</a:t>
            </a:r>
            <a:r>
              <a:rPr lang="en-US" sz="2800" dirty="0">
                <a:solidFill>
                  <a:srgbClr val="000087"/>
                </a:solidFill>
              </a:rPr>
              <a:t> 5</a:t>
            </a:r>
            <a:r>
              <a:rPr lang="en-US" sz="2800" baseline="46000" dirty="0">
                <a:solidFill>
                  <a:srgbClr val="000087"/>
                </a:solidFill>
              </a:rPr>
              <a:t>2 </a:t>
            </a:r>
            <a:r>
              <a:rPr lang="en-US" sz="2800" dirty="0">
                <a:solidFill>
                  <a:srgbClr val="000087"/>
                </a:solidFill>
              </a:rPr>
              <a:t>· </a:t>
            </a:r>
            <a:r>
              <a:rPr lang="en-US" sz="2800" i="1" dirty="0">
                <a:solidFill>
                  <a:srgbClr val="000087"/>
                </a:solidFill>
              </a:rPr>
              <a:t>x</a:t>
            </a:r>
            <a:r>
              <a:rPr lang="en-US" sz="2800" baseline="46000" dirty="0">
                <a:solidFill>
                  <a:srgbClr val="000087"/>
                </a:solidFill>
              </a:rPr>
              <a:t>2</a:t>
            </a:r>
            <a:endParaRPr lang="en-US" sz="2800" dirty="0"/>
          </a:p>
        </p:txBody>
      </p:sp>
      <p:sp>
        <p:nvSpPr>
          <p:cNvPr id="22" name="Rectangle 21"/>
          <p:cNvSpPr/>
          <p:nvPr/>
        </p:nvSpPr>
        <p:spPr>
          <a:xfrm>
            <a:off x="2976121" y="3805064"/>
            <a:ext cx="110639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  <a:latin typeface="Symbol" pitchFamily="18" charset="2"/>
              </a:rPr>
              <a:t>=</a:t>
            </a:r>
            <a:r>
              <a:rPr lang="en-US" sz="2800" dirty="0">
                <a:solidFill>
                  <a:srgbClr val="FF0008"/>
                </a:solidFill>
              </a:rPr>
              <a:t> 25</a:t>
            </a:r>
            <a:r>
              <a:rPr lang="en-US" sz="2800" i="1" dirty="0">
                <a:solidFill>
                  <a:srgbClr val="FF0008"/>
                </a:solidFill>
              </a:rPr>
              <a:t>x</a:t>
            </a:r>
            <a:r>
              <a:rPr lang="en-US" sz="2800" baseline="46000" dirty="0">
                <a:solidFill>
                  <a:srgbClr val="FF0008"/>
                </a:solidFill>
              </a:rPr>
              <a:t>2</a:t>
            </a:r>
            <a:endParaRPr lang="en-US" sz="2800" dirty="0"/>
          </a:p>
        </p:txBody>
      </p:sp>
      <p:sp>
        <p:nvSpPr>
          <p:cNvPr id="23" name="Rectangle 22"/>
          <p:cNvSpPr/>
          <p:nvPr/>
        </p:nvSpPr>
        <p:spPr>
          <a:xfrm>
            <a:off x="882114" y="4434740"/>
            <a:ext cx="84029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FF"/>
                </a:solidFill>
              </a:rPr>
              <a:t>(</a:t>
            </a:r>
            <a:r>
              <a:rPr lang="en-US" sz="2800" i="1" dirty="0" err="1">
                <a:solidFill>
                  <a:srgbClr val="0000FF"/>
                </a:solidFill>
              </a:rPr>
              <a:t>xy</a:t>
            </a:r>
            <a:r>
              <a:rPr lang="en-US" sz="2800" dirty="0">
                <a:solidFill>
                  <a:srgbClr val="0000FF"/>
                </a:solidFill>
              </a:rPr>
              <a:t>)</a:t>
            </a:r>
            <a:r>
              <a:rPr lang="en-US" sz="2800" baseline="46000" dirty="0">
                <a:solidFill>
                  <a:srgbClr val="0000FF"/>
                </a:solidFill>
              </a:rPr>
              <a:t>3</a:t>
            </a:r>
            <a:endParaRPr lang="en-US" sz="2800" dirty="0"/>
          </a:p>
        </p:txBody>
      </p:sp>
      <p:sp>
        <p:nvSpPr>
          <p:cNvPr id="24" name="Rectangle 23"/>
          <p:cNvSpPr/>
          <p:nvPr/>
        </p:nvSpPr>
        <p:spPr>
          <a:xfrm>
            <a:off x="1705630" y="4434740"/>
            <a:ext cx="125066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87"/>
                </a:solidFill>
                <a:latin typeface="Symbol" pitchFamily="18" charset="2"/>
              </a:rPr>
              <a:t>=</a:t>
            </a:r>
            <a:r>
              <a:rPr lang="en-US" sz="2800" dirty="0">
                <a:solidFill>
                  <a:srgbClr val="000087"/>
                </a:solidFill>
              </a:rPr>
              <a:t> </a:t>
            </a:r>
            <a:r>
              <a:rPr lang="en-US" sz="2800" i="1" dirty="0">
                <a:solidFill>
                  <a:srgbClr val="000087"/>
                </a:solidFill>
              </a:rPr>
              <a:t>x</a:t>
            </a:r>
            <a:r>
              <a:rPr lang="en-US" sz="2800" baseline="30000" dirty="0">
                <a:solidFill>
                  <a:srgbClr val="000087"/>
                </a:solidFill>
              </a:rPr>
              <a:t>3 </a:t>
            </a:r>
            <a:r>
              <a:rPr lang="en-US" sz="2800" dirty="0">
                <a:solidFill>
                  <a:srgbClr val="000087"/>
                </a:solidFill>
              </a:rPr>
              <a:t>· </a:t>
            </a:r>
            <a:r>
              <a:rPr lang="en-US" sz="2800" i="1" dirty="0">
                <a:solidFill>
                  <a:srgbClr val="000087"/>
                </a:solidFill>
              </a:rPr>
              <a:t>y</a:t>
            </a:r>
            <a:r>
              <a:rPr lang="en-US" sz="2800" baseline="30000" dirty="0">
                <a:solidFill>
                  <a:srgbClr val="000087"/>
                </a:solidFill>
              </a:rPr>
              <a:t>3</a:t>
            </a:r>
            <a:endParaRPr lang="en-US" sz="2800" dirty="0"/>
          </a:p>
        </p:txBody>
      </p:sp>
      <p:sp>
        <p:nvSpPr>
          <p:cNvPr id="25" name="Rectangle 24"/>
          <p:cNvSpPr/>
          <p:nvPr/>
        </p:nvSpPr>
        <p:spPr>
          <a:xfrm>
            <a:off x="2939514" y="4434740"/>
            <a:ext cx="102303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  <a:latin typeface="Symbol" pitchFamily="18" charset="2"/>
              </a:rPr>
              <a:t>=</a:t>
            </a:r>
            <a:r>
              <a:rPr lang="en-US" sz="2800" dirty="0">
                <a:solidFill>
                  <a:srgbClr val="FF0008"/>
                </a:solidFill>
              </a:rPr>
              <a:t> </a:t>
            </a:r>
            <a:r>
              <a:rPr lang="en-US" sz="2800" i="1" dirty="0">
                <a:solidFill>
                  <a:srgbClr val="FF0008"/>
                </a:solidFill>
              </a:rPr>
              <a:t>x</a:t>
            </a:r>
            <a:r>
              <a:rPr lang="en-US" sz="2800" baseline="46000" dirty="0">
                <a:solidFill>
                  <a:srgbClr val="FF0008"/>
                </a:solidFill>
              </a:rPr>
              <a:t>3</a:t>
            </a:r>
            <a:r>
              <a:rPr lang="en-US" sz="2800" i="1" dirty="0">
                <a:solidFill>
                  <a:srgbClr val="FF0008"/>
                </a:solidFill>
              </a:rPr>
              <a:t>y</a:t>
            </a:r>
            <a:r>
              <a:rPr lang="en-US" sz="2800" baseline="46000" dirty="0">
                <a:solidFill>
                  <a:srgbClr val="FF0008"/>
                </a:solidFill>
              </a:rPr>
              <a:t>3</a:t>
            </a:r>
            <a:endParaRPr lang="en-US" sz="2800" dirty="0"/>
          </a:p>
        </p:txBody>
      </p:sp>
      <p:graphicFrame>
        <p:nvGraphicFramePr>
          <p:cNvPr id="26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77907923"/>
              </p:ext>
            </p:extLst>
          </p:nvPr>
        </p:nvGraphicFramePr>
        <p:xfrm>
          <a:off x="2470150" y="2338388"/>
          <a:ext cx="730250" cy="542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51" name="Equation" r:id="rId3" imgW="723600" imgH="533160" progId="Equation.DSMT4">
                  <p:embed/>
                </p:oleObj>
              </mc:Choice>
              <mc:Fallback>
                <p:oleObj name="Equation" r:id="rId3" imgW="723600" imgH="533160" progId="Equation.DSMT4">
                  <p:embed/>
                  <p:pic>
                    <p:nvPicPr>
                      <p:cNvPr id="0" name="Picture 6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70150" y="2338388"/>
                        <a:ext cx="730250" cy="5429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08670917"/>
              </p:ext>
            </p:extLst>
          </p:nvPr>
        </p:nvGraphicFramePr>
        <p:xfrm>
          <a:off x="3886200" y="2338388"/>
          <a:ext cx="1125537" cy="542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52" name="Equation" r:id="rId5" imgW="1117440" imgH="533160" progId="Equation.DSMT4">
                  <p:embed/>
                </p:oleObj>
              </mc:Choice>
              <mc:Fallback>
                <p:oleObj name="Equation" r:id="rId5" imgW="1117440" imgH="533160" progId="Equation.DSMT4">
                  <p:embed/>
                  <p:pic>
                    <p:nvPicPr>
                      <p:cNvPr id="0" name="Picture 6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86200" y="2338388"/>
                        <a:ext cx="1125537" cy="542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46300324"/>
              </p:ext>
            </p:extLst>
          </p:nvPr>
        </p:nvGraphicFramePr>
        <p:xfrm>
          <a:off x="5823849" y="2338388"/>
          <a:ext cx="873125" cy="542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53" name="Equation" r:id="rId7" imgW="863280" imgH="533160" progId="Equation.DSMT4">
                  <p:embed/>
                </p:oleObj>
              </mc:Choice>
              <mc:Fallback>
                <p:oleObj name="Equation" r:id="rId7" imgW="863280" imgH="533160" progId="Equation.DSMT4">
                  <p:embed/>
                  <p:pic>
                    <p:nvPicPr>
                      <p:cNvPr id="0" name="Picture 6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23849" y="2338388"/>
                        <a:ext cx="873125" cy="542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50276522"/>
              </p:ext>
            </p:extLst>
          </p:nvPr>
        </p:nvGraphicFramePr>
        <p:xfrm>
          <a:off x="7548563" y="2287588"/>
          <a:ext cx="1138237" cy="642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54" name="Equation" r:id="rId9" imgW="1130040" imgH="634680" progId="Equation.DSMT4">
                  <p:embed/>
                </p:oleObj>
              </mc:Choice>
              <mc:Fallback>
                <p:oleObj name="Equation" r:id="rId9" imgW="1130040" imgH="634680" progId="Equation.DSMT4">
                  <p:embed/>
                  <p:pic>
                    <p:nvPicPr>
                      <p:cNvPr id="0" name="Picture 6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48563" y="2287588"/>
                        <a:ext cx="1138237" cy="6429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62914467"/>
              </p:ext>
            </p:extLst>
          </p:nvPr>
        </p:nvGraphicFramePr>
        <p:xfrm>
          <a:off x="940278" y="2355640"/>
          <a:ext cx="742950" cy="542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55" name="Equation" r:id="rId11" imgW="736560" imgH="533160" progId="Equation.DSMT4">
                  <p:embed/>
                </p:oleObj>
              </mc:Choice>
              <mc:Fallback>
                <p:oleObj name="Equation" r:id="rId11" imgW="736560" imgH="533160" progId="Equation.DSMT4">
                  <p:embed/>
                  <p:pic>
                    <p:nvPicPr>
                      <p:cNvPr id="0" name="Picture 6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40278" y="2355640"/>
                        <a:ext cx="742950" cy="5429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1" name="Rectangle 30"/>
          <p:cNvSpPr/>
          <p:nvPr/>
        </p:nvSpPr>
        <p:spPr>
          <a:xfrm>
            <a:off x="882114" y="5089702"/>
            <a:ext cx="127310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FF"/>
                </a:solidFill>
              </a:rPr>
              <a:t>(</a:t>
            </a:r>
            <a:r>
              <a:rPr lang="en-US" sz="2800" dirty="0">
                <a:solidFill>
                  <a:srgbClr val="0000FF"/>
                </a:solidFill>
                <a:latin typeface="Symbol" pitchFamily="18" charset="2"/>
              </a:rPr>
              <a:t>-</a:t>
            </a:r>
            <a:r>
              <a:rPr lang="en-US" sz="2800" dirty="0">
                <a:solidFill>
                  <a:srgbClr val="0000FF"/>
                </a:solidFill>
              </a:rPr>
              <a:t>7</a:t>
            </a:r>
            <a:r>
              <a:rPr lang="en-US" sz="2800" i="1" dirty="0">
                <a:solidFill>
                  <a:srgbClr val="0000FF"/>
                </a:solidFill>
              </a:rPr>
              <a:t>ab</a:t>
            </a:r>
            <a:r>
              <a:rPr lang="en-US" sz="2800" dirty="0">
                <a:solidFill>
                  <a:srgbClr val="0000FF"/>
                </a:solidFill>
              </a:rPr>
              <a:t>)</a:t>
            </a:r>
            <a:r>
              <a:rPr lang="en-US" sz="2800" baseline="46000" dirty="0">
                <a:solidFill>
                  <a:srgbClr val="0000FF"/>
                </a:solidFill>
              </a:rPr>
              <a:t>2</a:t>
            </a:r>
            <a:endParaRPr lang="en-US" sz="2800" dirty="0"/>
          </a:p>
        </p:txBody>
      </p:sp>
      <p:sp>
        <p:nvSpPr>
          <p:cNvPr id="32" name="Rectangle 31"/>
          <p:cNvSpPr/>
          <p:nvPr/>
        </p:nvSpPr>
        <p:spPr>
          <a:xfrm>
            <a:off x="2101314" y="5089702"/>
            <a:ext cx="182953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87"/>
                </a:solidFill>
                <a:latin typeface="Symbol" pitchFamily="18" charset="2"/>
              </a:rPr>
              <a:t>=</a:t>
            </a:r>
            <a:r>
              <a:rPr lang="en-US" sz="2800" dirty="0">
                <a:solidFill>
                  <a:srgbClr val="000087"/>
                </a:solidFill>
              </a:rPr>
              <a:t> (</a:t>
            </a:r>
            <a:r>
              <a:rPr lang="en-US" sz="2800" dirty="0">
                <a:solidFill>
                  <a:srgbClr val="000087"/>
                </a:solidFill>
                <a:latin typeface="Symbol" pitchFamily="18" charset="2"/>
              </a:rPr>
              <a:t>-</a:t>
            </a:r>
            <a:r>
              <a:rPr lang="en-US" sz="2800" dirty="0">
                <a:solidFill>
                  <a:srgbClr val="000087"/>
                </a:solidFill>
              </a:rPr>
              <a:t>7)</a:t>
            </a:r>
            <a:r>
              <a:rPr lang="en-US" sz="2800" baseline="46000" dirty="0">
                <a:solidFill>
                  <a:srgbClr val="000087"/>
                </a:solidFill>
              </a:rPr>
              <a:t>2 </a:t>
            </a:r>
            <a:r>
              <a:rPr lang="en-US" sz="2800" i="1" dirty="0">
                <a:solidFill>
                  <a:srgbClr val="000087"/>
                </a:solidFill>
              </a:rPr>
              <a:t>a</a:t>
            </a:r>
            <a:r>
              <a:rPr lang="en-US" sz="2800" baseline="46000" dirty="0">
                <a:solidFill>
                  <a:srgbClr val="000087"/>
                </a:solidFill>
              </a:rPr>
              <a:t>2</a:t>
            </a:r>
            <a:r>
              <a:rPr lang="en-US" sz="2800" i="1" dirty="0">
                <a:solidFill>
                  <a:srgbClr val="000087"/>
                </a:solidFill>
              </a:rPr>
              <a:t>b</a:t>
            </a:r>
            <a:r>
              <a:rPr lang="en-US" sz="2800" baseline="46000" dirty="0">
                <a:solidFill>
                  <a:srgbClr val="000087"/>
                </a:solidFill>
              </a:rPr>
              <a:t>2</a:t>
            </a:r>
            <a:endParaRPr lang="en-US" sz="2800" dirty="0"/>
          </a:p>
        </p:txBody>
      </p:sp>
      <p:sp>
        <p:nvSpPr>
          <p:cNvPr id="33" name="Rectangle 32"/>
          <p:cNvSpPr/>
          <p:nvPr/>
        </p:nvSpPr>
        <p:spPr>
          <a:xfrm>
            <a:off x="3853914" y="5089702"/>
            <a:ext cx="144142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  <a:latin typeface="Symbol" pitchFamily="18" charset="2"/>
              </a:rPr>
              <a:t>=</a:t>
            </a:r>
            <a:r>
              <a:rPr lang="en-US" sz="2800" dirty="0">
                <a:solidFill>
                  <a:srgbClr val="FF0008"/>
                </a:solidFill>
              </a:rPr>
              <a:t> 49</a:t>
            </a:r>
            <a:r>
              <a:rPr lang="en-US" sz="2800" i="1" dirty="0">
                <a:solidFill>
                  <a:srgbClr val="FF0008"/>
                </a:solidFill>
              </a:rPr>
              <a:t>a</a:t>
            </a:r>
            <a:r>
              <a:rPr lang="en-US" sz="2800" baseline="46000" dirty="0">
                <a:solidFill>
                  <a:srgbClr val="FF0008"/>
                </a:solidFill>
              </a:rPr>
              <a:t>2</a:t>
            </a:r>
            <a:r>
              <a:rPr lang="en-US" sz="2800" i="1" dirty="0">
                <a:solidFill>
                  <a:srgbClr val="FF0008"/>
                </a:solidFill>
              </a:rPr>
              <a:t>b</a:t>
            </a:r>
            <a:r>
              <a:rPr lang="en-US" sz="2800" baseline="46000" dirty="0">
                <a:solidFill>
                  <a:srgbClr val="FF0008"/>
                </a:solidFill>
              </a:rPr>
              <a:t>2</a:t>
            </a:r>
            <a:endParaRPr lang="en-US" sz="2800" dirty="0"/>
          </a:p>
        </p:txBody>
      </p:sp>
      <p:graphicFrame>
        <p:nvGraphicFramePr>
          <p:cNvPr id="34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95611925"/>
              </p:ext>
            </p:extLst>
          </p:nvPr>
        </p:nvGraphicFramePr>
        <p:xfrm>
          <a:off x="4578350" y="4004388"/>
          <a:ext cx="3746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56" name="Equation" r:id="rId13" imgW="3729960" imgH="264960" progId="Equation.DSMT4">
                  <p:embed/>
                </p:oleObj>
              </mc:Choice>
              <mc:Fallback>
                <p:oleObj name="Equation" r:id="rId13" imgW="3729960" imgH="264960" progId="Equation.DSMT4">
                  <p:embed/>
                  <p:pic>
                    <p:nvPicPr>
                      <p:cNvPr id="0" name="Picture 6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8350" y="4004388"/>
                        <a:ext cx="37465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TextBox 18"/>
          <p:cNvSpPr txBox="1"/>
          <p:nvPr/>
        </p:nvSpPr>
        <p:spPr>
          <a:xfrm>
            <a:off x="2031522" y="2362200"/>
            <a:ext cx="533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b.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3436192" y="2353574"/>
            <a:ext cx="533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c.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5410200" y="2344948"/>
            <a:ext cx="533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d.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7119670" y="2362200"/>
            <a:ext cx="533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e.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21" grpId="0"/>
      <p:bldP spid="22" grpId="0"/>
      <p:bldP spid="23" grpId="0"/>
      <p:bldP spid="24" grpId="0"/>
      <p:bldP spid="25" grpId="0"/>
      <p:bldP spid="31" grpId="0"/>
      <p:bldP spid="32" grpId="0"/>
      <p:bldP spid="3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ntent Placeholder 2"/>
          <p:cNvSpPr txBox="1">
            <a:spLocks/>
          </p:cNvSpPr>
          <p:nvPr/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>
              <a:spcBef>
                <a:spcPct val="50000"/>
              </a:spcBef>
              <a:tabLst>
                <a:tab pos="5111750" algn="l"/>
              </a:tabLst>
              <a:defRPr/>
            </a:pPr>
            <a:r>
              <a:rPr lang="en-US" sz="2800" dirty="0"/>
              <a:t> 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</a:t>
            </a:r>
            <a:r>
              <a:rPr lang="en-US" sz="2800" dirty="0"/>
              <a:t>or, using the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lang="en-US" sz="2800" dirty="0"/>
              <a:t>rule of </a:t>
            </a:r>
          </a:p>
          <a:p>
            <a:pPr>
              <a:spcBef>
                <a:spcPts val="2000"/>
              </a:spcBef>
              <a:tabLst>
                <a:tab pos="452438" algn="l"/>
                <a:tab pos="5199063" algn="l"/>
              </a:tabLst>
              <a:defRPr/>
            </a:pPr>
            <a:r>
              <a:rPr lang="en-US" sz="2800" dirty="0"/>
              <a:t>	negative exponents first and then the rule for the </a:t>
            </a:r>
          </a:p>
          <a:p>
            <a:pPr>
              <a:spcBef>
                <a:spcPts val="2000"/>
              </a:spcBef>
              <a:tabLst>
                <a:tab pos="452438" algn="l"/>
                <a:tab pos="5199063" algn="l"/>
              </a:tabLst>
              <a:defRPr/>
            </a:pPr>
            <a:r>
              <a:rPr lang="en-US" sz="2800" dirty="0"/>
              <a:t>	power of a product,</a:t>
            </a:r>
            <a:r>
              <a:rPr lang="en-US" sz="2800" dirty="0">
                <a:solidFill>
                  <a:srgbClr val="366092"/>
                </a:solidFill>
              </a:rPr>
              <a:t> </a:t>
            </a:r>
            <a:r>
              <a:rPr lang="en-US" sz="2800" b="1" dirty="0"/>
              <a:t>				</a:t>
            </a:r>
            <a:endParaRPr lang="en-US" sz="2800" dirty="0"/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4900"/>
              </a:spcBef>
              <a:spcAft>
                <a:spcPts val="0"/>
              </a:spcAft>
              <a:buClrTx/>
              <a:buSzTx/>
              <a:tabLst>
                <a:tab pos="463550" algn="l"/>
              </a:tabLst>
              <a:defRPr/>
            </a:pPr>
            <a:r>
              <a:rPr lang="en-US" sz="2800" dirty="0"/>
              <a:t> </a:t>
            </a:r>
            <a:endParaRPr kumimoji="0" lang="en-US" sz="280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36609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5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2: </a:t>
            </a:r>
            <a:r>
              <a:rPr lang="en-US" dirty="0"/>
              <a:t>Using the Rule for Power </a:t>
            </a:r>
            <a:br>
              <a:rPr lang="en-US" dirty="0"/>
            </a:br>
            <a:r>
              <a:rPr lang="en-US" dirty="0"/>
              <a:t>of a Product </a:t>
            </a:r>
            <a:r>
              <a:rPr lang="en-US" sz="3200" dirty="0">
                <a:solidFill>
                  <a:schemeClr val="accent1"/>
                </a:solidFill>
              </a:rPr>
              <a:t>(cont.)</a:t>
            </a:r>
          </a:p>
        </p:txBody>
      </p:sp>
      <p:graphicFrame>
        <p:nvGraphicFramePr>
          <p:cNvPr id="16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83880540"/>
              </p:ext>
            </p:extLst>
          </p:nvPr>
        </p:nvGraphicFramePr>
        <p:xfrm>
          <a:off x="3898900" y="2645476"/>
          <a:ext cx="8636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60" name="Equation" r:id="rId3" imgW="863225" imgH="533169" progId="Equation.DSMT4">
                  <p:embed/>
                </p:oleObj>
              </mc:Choice>
              <mc:Fallback>
                <p:oleObj name="Equation" r:id="rId3" imgW="863225" imgH="533169" progId="Equation.DSMT4">
                  <p:embed/>
                  <p:pic>
                    <p:nvPicPr>
                      <p:cNvPr id="0" name="Picture 1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98900" y="2645476"/>
                        <a:ext cx="863600" cy="533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54287915"/>
              </p:ext>
            </p:extLst>
          </p:nvPr>
        </p:nvGraphicFramePr>
        <p:xfrm>
          <a:off x="1905000" y="1328552"/>
          <a:ext cx="13208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61" name="Equation" r:id="rId5" imgW="1320227" imgH="380835" progId="Equation.DSMT4">
                  <p:embed/>
                </p:oleObj>
              </mc:Choice>
              <mc:Fallback>
                <p:oleObj name="Equation" r:id="rId5" imgW="1320227" imgH="380835" progId="Equation.DSMT4">
                  <p:embed/>
                  <p:pic>
                    <p:nvPicPr>
                      <p:cNvPr id="0" name="Picture 1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1328552"/>
                        <a:ext cx="13208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96932326"/>
              </p:ext>
            </p:extLst>
          </p:nvPr>
        </p:nvGraphicFramePr>
        <p:xfrm>
          <a:off x="990600" y="1284288"/>
          <a:ext cx="8636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62" name="Equation" r:id="rId7" imgW="863225" imgH="533169" progId="Equation.DSMT4">
                  <p:embed/>
                </p:oleObj>
              </mc:Choice>
              <mc:Fallback>
                <p:oleObj name="Equation" r:id="rId7" imgW="863225" imgH="533169" progId="Equation.DSMT4">
                  <p:embed/>
                  <p:pic>
                    <p:nvPicPr>
                      <p:cNvPr id="0" name="Picture 1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1284288"/>
                        <a:ext cx="8636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83722376"/>
              </p:ext>
            </p:extLst>
          </p:nvPr>
        </p:nvGraphicFramePr>
        <p:xfrm>
          <a:off x="3276600" y="1143000"/>
          <a:ext cx="1219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63" name="Equation" r:id="rId9" imgW="1219200" imgH="838200" progId="Equation.DSMT4">
                  <p:embed/>
                </p:oleObj>
              </mc:Choice>
              <mc:Fallback>
                <p:oleObj name="Equation" r:id="rId9" imgW="1219200" imgH="838200" progId="Equation.DSMT4">
                  <p:embed/>
                  <p:pic>
                    <p:nvPicPr>
                      <p:cNvPr id="0" name="Picture 1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1143000"/>
                        <a:ext cx="1219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05649212"/>
              </p:ext>
            </p:extLst>
          </p:nvPr>
        </p:nvGraphicFramePr>
        <p:xfrm>
          <a:off x="4597400" y="1143000"/>
          <a:ext cx="977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64" name="Equation" r:id="rId11" imgW="977900" imgH="838200" progId="Equation.DSMT4">
                  <p:embed/>
                </p:oleObj>
              </mc:Choice>
              <mc:Fallback>
                <p:oleObj name="Equation" r:id="rId11" imgW="977900" imgH="838200" progId="Equation.DSMT4">
                  <p:embed/>
                  <p:pic>
                    <p:nvPicPr>
                      <p:cNvPr id="0" name="Picture 1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97400" y="1143000"/>
                        <a:ext cx="977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75522903"/>
              </p:ext>
            </p:extLst>
          </p:nvPr>
        </p:nvGraphicFramePr>
        <p:xfrm>
          <a:off x="4813300" y="2503838"/>
          <a:ext cx="1104900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65" name="Equation" r:id="rId13" imgW="1104900" imgH="990600" progId="Equation.DSMT4">
                  <p:embed/>
                </p:oleObj>
              </mc:Choice>
              <mc:Fallback>
                <p:oleObj name="Equation" r:id="rId13" imgW="1104900" imgH="990600" progId="Equation.DSMT4">
                  <p:embed/>
                  <p:pic>
                    <p:nvPicPr>
                      <p:cNvPr id="0" name="Picture 1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13300" y="2503838"/>
                        <a:ext cx="1104900" cy="990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25756821"/>
              </p:ext>
            </p:extLst>
          </p:nvPr>
        </p:nvGraphicFramePr>
        <p:xfrm>
          <a:off x="5956300" y="2503838"/>
          <a:ext cx="977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66" name="Equation" r:id="rId15" imgW="977900" imgH="838200" progId="Equation.DSMT4">
                  <p:embed/>
                </p:oleObj>
              </mc:Choice>
              <mc:Fallback>
                <p:oleObj name="Equation" r:id="rId15" imgW="977900" imgH="838200" progId="Equation.DSMT4">
                  <p:embed/>
                  <p:pic>
                    <p:nvPicPr>
                      <p:cNvPr id="0" name="Picture 1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56300" y="2503838"/>
                        <a:ext cx="977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84397140"/>
              </p:ext>
            </p:extLst>
          </p:nvPr>
        </p:nvGraphicFramePr>
        <p:xfrm>
          <a:off x="990600" y="3632200"/>
          <a:ext cx="1130300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67" name="Equation" r:id="rId17" imgW="1129810" imgH="634725" progId="Equation.DSMT4">
                  <p:embed/>
                </p:oleObj>
              </mc:Choice>
              <mc:Fallback>
                <p:oleObj name="Equation" r:id="rId17" imgW="1129810" imgH="634725" progId="Equation.DSMT4">
                  <p:embed/>
                  <p:pic>
                    <p:nvPicPr>
                      <p:cNvPr id="0" name="Picture 1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3632200"/>
                        <a:ext cx="1130300" cy="635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0255597"/>
              </p:ext>
            </p:extLst>
          </p:nvPr>
        </p:nvGraphicFramePr>
        <p:xfrm>
          <a:off x="2133600" y="3632200"/>
          <a:ext cx="1854200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68" name="Equation" r:id="rId19" imgW="1854200" imgH="635000" progId="Equation.DSMT4">
                  <p:embed/>
                </p:oleObj>
              </mc:Choice>
              <mc:Fallback>
                <p:oleObj name="Equation" r:id="rId19" imgW="1854200" imgH="635000" progId="Equation.DSMT4">
                  <p:embed/>
                  <p:pic>
                    <p:nvPicPr>
                      <p:cNvPr id="0" name="Picture 1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3600" y="3632200"/>
                        <a:ext cx="1854200" cy="635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31900994"/>
              </p:ext>
            </p:extLst>
          </p:nvPr>
        </p:nvGraphicFramePr>
        <p:xfrm>
          <a:off x="4038600" y="3727450"/>
          <a:ext cx="13081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69" name="Equation" r:id="rId21" imgW="1307532" imgH="444307" progId="Equation.DSMT4">
                  <p:embed/>
                </p:oleObj>
              </mc:Choice>
              <mc:Fallback>
                <p:oleObj name="Equation" r:id="rId21" imgW="1307532" imgH="444307" progId="Equation.DSMT4">
                  <p:embed/>
                  <p:pic>
                    <p:nvPicPr>
                      <p:cNvPr id="0" name="Picture 1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38600" y="3727450"/>
                        <a:ext cx="13081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68867321"/>
              </p:ext>
            </p:extLst>
          </p:nvPr>
        </p:nvGraphicFramePr>
        <p:xfrm>
          <a:off x="5410200" y="3498896"/>
          <a:ext cx="774700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70" name="Equation" r:id="rId23" imgW="774364" imgH="939392" progId="Equation.DSMT4">
                  <p:embed/>
                </p:oleObj>
              </mc:Choice>
              <mc:Fallback>
                <p:oleObj name="Equation" r:id="rId23" imgW="774364" imgH="939392" progId="Equation.DSMT4">
                  <p:embed/>
                  <p:pic>
                    <p:nvPicPr>
                      <p:cNvPr id="0" name="Picture 1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10200" y="3498896"/>
                        <a:ext cx="774700" cy="939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" name="Content Placeholder 2">
            <a:extLst>
              <a:ext uri="{FF2B5EF4-FFF2-40B4-BE49-F238E27FC236}">
                <a16:creationId xmlns:a16="http://schemas.microsoft.com/office/drawing/2014/main" id="{E1F1D9CE-2A95-41E6-AFD7-36151E350826}"/>
              </a:ext>
            </a:extLst>
          </p:cNvPr>
          <p:cNvSpPr txBox="1">
            <a:spLocks/>
          </p:cNvSpPr>
          <p:nvPr/>
        </p:nvSpPr>
        <p:spPr>
          <a:xfrm>
            <a:off x="490151" y="1328552"/>
            <a:ext cx="8229600" cy="397764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514350" lvl="0" indent="-514350">
              <a:spcBef>
                <a:spcPct val="50000"/>
              </a:spcBef>
              <a:buFont typeface="+mj-lt"/>
              <a:buAutoNum type="alphaLcPeriod" startAt="4"/>
              <a:tabLst>
                <a:tab pos="5111750" algn="l"/>
              </a:tabLst>
              <a:defRPr/>
            </a:pPr>
            <a:r>
              <a:rPr lang="en-US" sz="2800" dirty="0"/>
              <a:t> 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</a:t>
            </a:r>
            <a:endParaRPr lang="en-US" sz="2800" dirty="0"/>
          </a:p>
          <a:p>
            <a:pPr>
              <a:spcBef>
                <a:spcPts val="2000"/>
              </a:spcBef>
              <a:tabLst>
                <a:tab pos="452438" algn="l"/>
                <a:tab pos="5199063" algn="l"/>
              </a:tabLst>
              <a:defRPr/>
            </a:pPr>
            <a:r>
              <a:rPr lang="en-US" sz="2800" dirty="0"/>
              <a:t>	</a:t>
            </a:r>
          </a:p>
          <a:p>
            <a:pPr>
              <a:spcBef>
                <a:spcPts val="2000"/>
              </a:spcBef>
              <a:tabLst>
                <a:tab pos="452438" algn="l"/>
                <a:tab pos="5199063" algn="l"/>
              </a:tabLst>
              <a:defRPr/>
            </a:pPr>
            <a:r>
              <a:rPr lang="en-US" sz="2800" dirty="0"/>
              <a:t>	</a:t>
            </a:r>
            <a:r>
              <a:rPr lang="en-US" sz="2800" b="1" dirty="0"/>
              <a:t>				</a:t>
            </a:r>
            <a:endParaRPr lang="en-US" sz="2800" dirty="0"/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ts val="4900"/>
              </a:spcBef>
              <a:spcAft>
                <a:spcPts val="0"/>
              </a:spcAft>
              <a:buClrTx/>
              <a:buSzTx/>
              <a:buFont typeface="+mj-lt"/>
              <a:buAutoNum type="alphaLcPeriod" startAt="5"/>
              <a:tabLst>
                <a:tab pos="463550" algn="l"/>
              </a:tabLst>
              <a:defRPr/>
            </a:pPr>
            <a:r>
              <a:rPr lang="en-US" sz="2800" dirty="0"/>
              <a:t> </a:t>
            </a:r>
            <a:endParaRPr kumimoji="0" lang="en-US" sz="280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36609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  <p:tag name="ARTICULATE_SLIDE_COUNT" val="23"/>
</p:tagLst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1223</TotalTime>
  <Words>729</Words>
  <Application>Microsoft Office PowerPoint</Application>
  <PresentationFormat>On-screen Show (4:3)</PresentationFormat>
  <Paragraphs>149</Paragraphs>
  <Slides>23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9" baseType="lpstr">
      <vt:lpstr>Arial</vt:lpstr>
      <vt:lpstr>Calibri</vt:lpstr>
      <vt:lpstr>Courier New</vt:lpstr>
      <vt:lpstr>Symbol</vt:lpstr>
      <vt:lpstr>Office Theme</vt:lpstr>
      <vt:lpstr>Equation</vt:lpstr>
      <vt:lpstr>Section 6.R.2</vt:lpstr>
      <vt:lpstr>Objectives</vt:lpstr>
      <vt:lpstr>Summary of the Rules for Exponents</vt:lpstr>
      <vt:lpstr>Power Rule for Exponents</vt:lpstr>
      <vt:lpstr>Example 1: Using the Power Rule for Exponents</vt:lpstr>
      <vt:lpstr>Example 1: Using the Power Rule for Exponents (cont.)</vt:lpstr>
      <vt:lpstr>Rule for Power of a Product</vt:lpstr>
      <vt:lpstr>Example 2: Using the Rule for Power  of a Product </vt:lpstr>
      <vt:lpstr>Example 2: Using the Rule for Power  of a Product (cont.)</vt:lpstr>
      <vt:lpstr>Negative Numbers and Exponents</vt:lpstr>
      <vt:lpstr>Negative Numbers and Exponents</vt:lpstr>
      <vt:lpstr>Rule for Power of a Quotient</vt:lpstr>
      <vt:lpstr> Example 3: Using the Rule for Power  of a Quotient</vt:lpstr>
      <vt:lpstr> Example 3: Using the Rule for Power  of a Quotient (cont.)</vt:lpstr>
      <vt:lpstr>Example 4: Using Combinations of Rules for Exponents</vt:lpstr>
      <vt:lpstr>Example 4: Using Combinations of Rules for Exponents (cont.)</vt:lpstr>
      <vt:lpstr>Example 4: Using Combinations of Rules for Exponents (cont.)</vt:lpstr>
      <vt:lpstr>Example 5: Using Two Approaches with Fractional Expressions and Negative Exponents</vt:lpstr>
      <vt:lpstr>Example 6: Simplifying A More Complex Problem</vt:lpstr>
      <vt:lpstr>Example 6: Simplifying A More Complex Problem (cont.)</vt:lpstr>
      <vt:lpstr>Example 6: Simplifying A More Complex Problem (cont.)</vt:lpstr>
      <vt:lpstr>Summary of the Rules for Exponents</vt:lpstr>
      <vt:lpstr>Summary of the Rules for Exponents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Precalculus 3rd Edition Plus Integrate Review</dc:title>
  <dc:creator>Hawkes Learning</dc:creator>
  <cp:lastModifiedBy>Adam Flaherty</cp:lastModifiedBy>
  <cp:revision>169</cp:revision>
  <dcterms:created xsi:type="dcterms:W3CDTF">2013-04-26T14:43:13Z</dcterms:created>
  <dcterms:modified xsi:type="dcterms:W3CDTF">2020-05-12T13:45:17Z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0F779B64-BA80-4E45-896C-2079FB31F310</vt:lpwstr>
  </property>
  <property fmtid="{D5CDD505-2E9C-101B-9397-08002B2CF9AE}" pid="3" name="ArticulatePath">
    <vt:lpwstr>DEV2e_12_2</vt:lpwstr>
  </property>
</Properties>
</file>