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60"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274" r:id="rId17"/>
    <p:sldId id="276" r:id="rId18"/>
    <p:sldId id="277" r:id="rId19"/>
    <p:sldId id="279" r:id="rId20"/>
    <p:sldId id="280" r:id="rId21"/>
    <p:sldId id="287" r:id="rId22"/>
    <p:sldId id="289" r:id="rId23"/>
    <p:sldId id="294" r:id="rId24"/>
    <p:sldId id="290" r:id="rId25"/>
    <p:sldId id="291" r:id="rId26"/>
    <p:sldId id="292" r:id="rId27"/>
    <p:sldId id="293" r:id="rId28"/>
    <p:sldId id="282"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0000"/>
    <a:srgbClr val="007E7E"/>
    <a:srgbClr val="2D7D9F"/>
    <a:srgbClr val="FF00FF"/>
    <a:srgbClr val="FFFFCC"/>
    <a:srgbClr val="1F497D"/>
    <a:srgbClr val="008080"/>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p:cViewPr varScale="1">
        <p:scale>
          <a:sx n="119" d="100"/>
          <a:sy n="119" d="100"/>
        </p:scale>
        <p:origin x="142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856283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8929E-B07F-4807-8AD1-BBCBCF84FF24}"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B7B6A-AD08-4FDC-A240-542FAF32C784}" type="slidenum">
              <a:rPr lang="en-US" smtClean="0"/>
              <a:pPr/>
              <a:t>‹#›</a:t>
            </a:fld>
            <a:endParaRPr lang="en-US"/>
          </a:p>
        </p:txBody>
      </p:sp>
    </p:spTree>
    <p:extLst>
      <p:ext uri="{BB962C8B-B14F-4D97-AF65-F5344CB8AC3E}">
        <p14:creationId xmlns:p14="http://schemas.microsoft.com/office/powerpoint/2010/main" val="154329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8.wmf"/><Relationship Id="rId3" Type="http://schemas.openxmlformats.org/officeDocument/2006/relationships/slideLayout" Target="../slideLayouts/slideLayout2.xml"/><Relationship Id="rId7" Type="http://schemas.openxmlformats.org/officeDocument/2006/relationships/image" Target="../media/image15.wmf"/><Relationship Id="rId12" Type="http://schemas.openxmlformats.org/officeDocument/2006/relationships/oleObject" Target="../embeddings/oleObject9.bin"/><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6.wmf"/><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4.wmf"/><Relationship Id="rId1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21.wmf"/><Relationship Id="rId12" Type="http://schemas.openxmlformats.org/officeDocument/2006/relationships/oleObject" Target="../embeddings/oleObject14.bin"/><Relationship Id="rId17" Type="http://schemas.openxmlformats.org/officeDocument/2006/relationships/image" Target="../media/image26.wmf"/><Relationship Id="rId2" Type="http://schemas.openxmlformats.org/officeDocument/2006/relationships/tags" Target="../tags/tag16.xml"/><Relationship Id="rId16" Type="http://schemas.openxmlformats.org/officeDocument/2006/relationships/oleObject" Target="../embeddings/oleObject16.bin"/><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2.wmf"/><Relationship Id="rId1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xml"/><Relationship Id="rId7" Type="http://schemas.openxmlformats.org/officeDocument/2006/relationships/image" Target="../media/image30.wmf"/><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9.wmf"/><Relationship Id="rId10" Type="http://schemas.openxmlformats.org/officeDocument/2006/relationships/image" Target="../media/image28.png"/><Relationship Id="rId4" Type="http://schemas.openxmlformats.org/officeDocument/2006/relationships/oleObject" Target="../embeddings/oleObject18.bin"/><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6.wmf"/><Relationship Id="rId3" Type="http://schemas.openxmlformats.org/officeDocument/2006/relationships/slideLayout" Target="../slideLayouts/slideLayout2.xml"/><Relationship Id="rId7" Type="http://schemas.openxmlformats.org/officeDocument/2006/relationships/image" Target="../media/image33.wmf"/><Relationship Id="rId12" Type="http://schemas.openxmlformats.org/officeDocument/2006/relationships/oleObject" Target="../embeddings/oleObject25.bin"/><Relationship Id="rId2" Type="http://schemas.openxmlformats.org/officeDocument/2006/relationships/tags" Target="../tags/tag19.xml"/><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4.wmf"/><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image" Target="../media/image39.wmf"/><Relationship Id="rId12" Type="http://schemas.openxmlformats.org/officeDocument/2006/relationships/image" Target="../media/image37.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5.w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4.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47.wmf"/><Relationship Id="rId12" Type="http://schemas.openxmlformats.org/officeDocument/2006/relationships/image" Target="../media/image43.png"/><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8.w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7.R.2</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Similar and Congruent Triangles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Properties of Triangles</a:t>
            </a:r>
          </a:p>
        </p:txBody>
      </p:sp>
      <p:sp>
        <p:nvSpPr>
          <p:cNvPr id="4" name="Content Placeholder 3"/>
          <p:cNvSpPr>
            <a:spLocks noGrp="1"/>
          </p:cNvSpPr>
          <p:nvPr>
            <p:ph idx="1"/>
          </p:nvPr>
        </p:nvSpPr>
        <p:spPr>
          <a:xfrm>
            <a:off x="457200" y="1280160"/>
            <a:ext cx="8229600" cy="3453253"/>
          </a:xfrm>
          <a:prstGeom prst="rect">
            <a:avLst/>
          </a:prstGeom>
          <a:solidFill>
            <a:schemeClr val="accent3"/>
          </a:solidFill>
          <a:ln w="28575">
            <a:solidFill>
              <a:srgbClr val="000000"/>
            </a:solidFill>
            <a:miter lim="800000"/>
            <a:headEnd/>
            <a:tailEnd/>
          </a:ln>
        </p:spPr>
        <p:txBody>
          <a:bodyPr>
            <a:spAutoFit/>
          </a:bodyPr>
          <a:lstStyle/>
          <a:p>
            <a:pPr algn="ctr" eaLnBrk="0" fontAlgn="base" hangingPunct="0">
              <a:spcAft>
                <a:spcPct val="0"/>
              </a:spcAft>
            </a:pPr>
            <a:r>
              <a:rPr lang="en-US" b="1" dirty="0">
                <a:solidFill>
                  <a:srgbClr val="000000"/>
                </a:solidFill>
                <a:latin typeface="Calibri" pitchFamily="34" charset="0"/>
              </a:rPr>
              <a:t>Properties</a:t>
            </a:r>
          </a:p>
          <a:p>
            <a:pPr eaLnBrk="0" fontAlgn="base" hangingPunct="0">
              <a:spcAft>
                <a:spcPct val="0"/>
              </a:spcAft>
              <a:tabLst>
                <a:tab pos="457200" algn="l"/>
              </a:tabLst>
            </a:pPr>
            <a:r>
              <a:rPr lang="en-US" dirty="0">
                <a:solidFill>
                  <a:srgbClr val="000000"/>
                </a:solidFill>
              </a:rPr>
              <a:t>In a triangle:</a:t>
            </a:r>
          </a:p>
          <a:p>
            <a:pPr marL="514350" indent="-514350" eaLnBrk="0" fontAlgn="base" hangingPunct="0">
              <a:spcAft>
                <a:spcPct val="0"/>
              </a:spcAft>
              <a:buFont typeface="+mj-lt"/>
              <a:buAutoNum type="arabicPeriod"/>
              <a:tabLst>
                <a:tab pos="457200" algn="l"/>
              </a:tabLst>
            </a:pPr>
            <a:r>
              <a:rPr lang="en-US" dirty="0">
                <a:solidFill>
                  <a:srgbClr val="000000"/>
                </a:solidFill>
                <a:latin typeface="Calibri" pitchFamily="34" charset="0"/>
              </a:rPr>
              <a:t>The sum of the measures of the angles is 180°.</a:t>
            </a:r>
          </a:p>
          <a:p>
            <a:pPr marL="514350" indent="-514350" eaLnBrk="0" fontAlgn="base" hangingPunct="0">
              <a:spcAft>
                <a:spcPct val="0"/>
              </a:spcAft>
              <a:buFont typeface="+mj-lt"/>
              <a:buAutoNum type="arabicPeriod"/>
              <a:tabLst>
                <a:tab pos="457200" algn="l"/>
              </a:tabLst>
            </a:pPr>
            <a:r>
              <a:rPr lang="en-US" dirty="0">
                <a:solidFill>
                  <a:srgbClr val="000000"/>
                </a:solidFill>
                <a:latin typeface="Calibri" pitchFamily="34" charset="0"/>
              </a:rPr>
              <a:t>The sum of the lengths of any two sides must be greater than the length of the third side.</a:t>
            </a:r>
          </a:p>
          <a:p>
            <a:pPr marL="514350" indent="-514350" eaLnBrk="0" fontAlgn="base" hangingPunct="0">
              <a:spcAft>
                <a:spcPct val="0"/>
              </a:spcAft>
              <a:buFont typeface="+mj-lt"/>
              <a:buAutoNum type="arabicPeriod"/>
              <a:tabLst>
                <a:tab pos="457200" algn="l"/>
              </a:tabLst>
            </a:pPr>
            <a:r>
              <a:rPr lang="en-US" dirty="0">
                <a:solidFill>
                  <a:srgbClr val="000000"/>
                </a:solidFill>
                <a:latin typeface="Calibri" pitchFamily="34" charset="0"/>
              </a:rPr>
              <a:t>Longer sides are opposite angles with larger measures.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Classifying a Triangle by Its Sides</a:t>
            </a:r>
          </a:p>
        </p:txBody>
      </p:sp>
      <p:sp>
        <p:nvSpPr>
          <p:cNvPr id="4" name="Content Placeholder 3"/>
          <p:cNvSpPr>
            <a:spLocks noGrp="1"/>
          </p:cNvSpPr>
          <p:nvPr>
            <p:ph idx="1"/>
          </p:nvPr>
        </p:nvSpPr>
        <p:spPr>
          <a:xfrm>
            <a:off x="457200" y="1280160"/>
            <a:ext cx="8229600" cy="3625608"/>
          </a:xfrm>
          <a:prstGeom prst="rect">
            <a:avLst/>
          </a:prstGeom>
          <a:noFill/>
        </p:spPr>
        <p:txBody>
          <a:bodyPr>
            <a:spAutoFit/>
          </a:bodyPr>
          <a:lstStyle/>
          <a:p>
            <a:pPr>
              <a:spcBef>
                <a:spcPct val="0"/>
              </a:spcBef>
            </a:pPr>
            <a:r>
              <a:rPr lang="en-US" sz="2800" i="0" dirty="0">
                <a:solidFill>
                  <a:schemeClr val="tx1"/>
                </a:solidFill>
              </a:rPr>
              <a:t>In</a:t>
            </a:r>
            <a:r>
              <a:rPr lang="en-US" sz="2800" i="0" dirty="0">
                <a:solidFill>
                  <a:srgbClr val="0000FF"/>
                </a:solidFill>
                <a:sym typeface="Symbol"/>
              </a:rPr>
              <a:t></a:t>
            </a:r>
            <a:r>
              <a:rPr lang="en-US" dirty="0">
                <a:solidFill>
                  <a:srgbClr val="0000FF"/>
                </a:solidFill>
              </a:rPr>
              <a:t>∆</a:t>
            </a:r>
            <a:r>
              <a:rPr lang="en-US" sz="2800" i="1" dirty="0">
                <a:solidFill>
                  <a:srgbClr val="0000FF"/>
                </a:solidFill>
                <a:sym typeface="Symbol"/>
              </a:rPr>
              <a:t>ABC</a:t>
            </a:r>
            <a:r>
              <a:rPr lang="en-US" sz="2800" i="0" dirty="0">
                <a:solidFill>
                  <a:srgbClr val="0000FF"/>
                </a:solidFill>
              </a:rPr>
              <a:t> </a:t>
            </a:r>
            <a:r>
              <a:rPr lang="en-US" sz="2800" i="0" dirty="0">
                <a:solidFill>
                  <a:schemeClr val="tx1"/>
                </a:solidFill>
              </a:rPr>
              <a:t>below, </a:t>
            </a:r>
            <a:r>
              <a:rPr lang="en-US" sz="2800" i="1" dirty="0">
                <a:solidFill>
                  <a:srgbClr val="0000FF"/>
                </a:solidFill>
              </a:rPr>
              <a:t>AB</a:t>
            </a:r>
            <a:r>
              <a:rPr lang="en-US" sz="2800" i="0" dirty="0">
                <a:solidFill>
                  <a:srgbClr val="0000FF"/>
                </a:solidFill>
              </a:rPr>
              <a:t> = </a:t>
            </a:r>
            <a:r>
              <a:rPr lang="en-US" sz="2800" i="1" dirty="0">
                <a:solidFill>
                  <a:srgbClr val="0000FF"/>
                </a:solidFill>
              </a:rPr>
              <a:t>AC</a:t>
            </a:r>
            <a:r>
              <a:rPr lang="en-US" sz="2800" i="0" dirty="0">
                <a:solidFill>
                  <a:schemeClr val="tx1"/>
                </a:solidFill>
              </a:rPr>
              <a:t>.  What kind of triangle is</a:t>
            </a:r>
            <a:r>
              <a:rPr lang="en-US" dirty="0">
                <a:solidFill>
                  <a:srgbClr val="0000FF"/>
                </a:solidFill>
                <a:sym typeface="Symbol"/>
              </a:rPr>
              <a:t></a:t>
            </a:r>
            <a:r>
              <a:rPr lang="en-US" dirty="0">
                <a:solidFill>
                  <a:srgbClr val="0000FF"/>
                </a:solidFill>
              </a:rPr>
              <a:t>∆</a:t>
            </a:r>
            <a:r>
              <a:rPr lang="en-US" i="1" dirty="0">
                <a:solidFill>
                  <a:srgbClr val="0000FF"/>
                </a:solidFill>
                <a:sym typeface="Symbol"/>
              </a:rPr>
              <a:t>ABC</a:t>
            </a:r>
            <a:r>
              <a:rPr lang="en-US" dirty="0">
                <a:solidFill>
                  <a:schemeClr val="tx1"/>
                </a:solidFill>
                <a:sym typeface="Symbol"/>
              </a:rPr>
              <a:t>?</a:t>
            </a:r>
          </a:p>
          <a:p>
            <a:pPr>
              <a:spcBef>
                <a:spcPct val="100000"/>
              </a:spcBef>
              <a:buFont typeface="Courier New" pitchFamily="49" charset="0"/>
              <a:buNone/>
            </a:pPr>
            <a:endParaRPr lang="en-US" sz="2800" b="1" i="0" dirty="0">
              <a:solidFill>
                <a:schemeClr val="tx1"/>
              </a:solidFill>
            </a:endParaRPr>
          </a:p>
          <a:p>
            <a:pPr>
              <a:spcBef>
                <a:spcPct val="100000"/>
              </a:spcBef>
              <a:buFont typeface="Courier New" pitchFamily="49" charset="0"/>
              <a:buNone/>
            </a:pPr>
            <a:endParaRPr lang="en-US" sz="2800" b="1" i="0" dirty="0">
              <a:solidFill>
                <a:schemeClr val="tx1"/>
              </a:solidFill>
            </a:endParaRPr>
          </a:p>
          <a:p>
            <a:pPr>
              <a:spcBef>
                <a:spcPct val="100000"/>
              </a:spcBef>
              <a:buFont typeface="Courier New" pitchFamily="49" charset="0"/>
              <a:buNone/>
            </a:pPr>
            <a:r>
              <a:rPr lang="en-US" sz="2800" b="1" i="0" dirty="0">
                <a:solidFill>
                  <a:schemeClr val="tx1"/>
                </a:solidFill>
              </a:rPr>
              <a:t>Solution</a:t>
            </a:r>
          </a:p>
          <a:p>
            <a:r>
              <a:rPr lang="en-US" dirty="0">
                <a:solidFill>
                  <a:srgbClr val="0000FF"/>
                </a:solidFill>
              </a:rPr>
              <a:t>∆</a:t>
            </a:r>
            <a:r>
              <a:rPr lang="en-US" i="1" dirty="0">
                <a:solidFill>
                  <a:srgbClr val="0000FF"/>
                </a:solidFill>
                <a:sym typeface="Symbol"/>
              </a:rPr>
              <a:t>ABC</a:t>
            </a:r>
            <a:r>
              <a:rPr lang="en-US" i="1" dirty="0">
                <a:solidFill>
                  <a:schemeClr val="tx1"/>
                </a:solidFill>
                <a:sym typeface="Symbol"/>
              </a:rPr>
              <a:t> </a:t>
            </a:r>
            <a:r>
              <a:rPr lang="en-US" sz="2800" i="0" dirty="0">
                <a:solidFill>
                  <a:schemeClr val="tx1"/>
                </a:solidFill>
              </a:rPr>
              <a:t>is </a:t>
            </a:r>
            <a:r>
              <a:rPr lang="en-US" sz="2800" i="0" dirty="0">
                <a:solidFill>
                  <a:srgbClr val="FF0008"/>
                </a:solidFill>
              </a:rPr>
              <a:t>isosceles</a:t>
            </a:r>
            <a:r>
              <a:rPr lang="en-US" sz="2800" i="0" dirty="0">
                <a:solidFill>
                  <a:schemeClr val="tx1"/>
                </a:solidFill>
              </a:rPr>
              <a:t> because two sides have equal lengths.</a:t>
            </a:r>
            <a:endParaRPr lang="en-US" sz="2800" dirty="0">
              <a:solidFill>
                <a:schemeClr val="tx1"/>
              </a:solidFill>
            </a:endParaRPr>
          </a:p>
        </p:txBody>
      </p:sp>
      <p:pic>
        <p:nvPicPr>
          <p:cNvPr id="890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861747"/>
            <a:ext cx="3657600" cy="187205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Whether a Triangle Exists</a:t>
            </a:r>
          </a:p>
        </p:txBody>
      </p:sp>
      <p:sp>
        <p:nvSpPr>
          <p:cNvPr id="3" name="Content Placeholder 2"/>
          <p:cNvSpPr>
            <a:spLocks noGrp="1"/>
          </p:cNvSpPr>
          <p:nvPr>
            <p:ph idx="1"/>
          </p:nvPr>
        </p:nvSpPr>
        <p:spPr/>
        <p:txBody>
          <a:bodyPr/>
          <a:lstStyle/>
          <a:p>
            <a:r>
              <a:rPr lang="en-US" dirty="0">
                <a:solidFill>
                  <a:srgbClr val="0000FF"/>
                </a:solidFill>
              </a:rPr>
              <a:t>∆</a:t>
            </a:r>
            <a:r>
              <a:rPr lang="en-US" i="1" dirty="0">
                <a:solidFill>
                  <a:srgbClr val="0000FF"/>
                </a:solidFill>
                <a:sym typeface="Symbol"/>
              </a:rPr>
              <a:t>PQR</a:t>
            </a:r>
            <a:r>
              <a:rPr lang="en-US" dirty="0">
                <a:solidFill>
                  <a:schemeClr val="tx1"/>
                </a:solidFill>
              </a:rPr>
              <a:t> was drawn and then the lengths of the sides were labeled as shown in the figure.  Explain why the labels cannot be correct.</a:t>
            </a:r>
            <a:endParaRPr lang="en-US" b="1" dirty="0">
              <a:solidFill>
                <a:schemeClr val="tx1"/>
              </a:solidFill>
            </a:endParaRPr>
          </a:p>
          <a:p>
            <a:endParaRPr lang="en-US" dirty="0"/>
          </a:p>
        </p:txBody>
      </p:sp>
      <p:pic>
        <p:nvPicPr>
          <p:cNvPr id="88065" name="Picture 1"/>
          <p:cNvPicPr>
            <a:picLocks noChangeAspect="1" noChangeArrowheads="1"/>
          </p:cNvPicPr>
          <p:nvPr/>
        </p:nvPicPr>
        <p:blipFill>
          <a:blip r:embed="rId3" cstate="print"/>
          <a:srcRect/>
          <a:stretch>
            <a:fillRect/>
          </a:stretch>
        </p:blipFill>
        <p:spPr bwMode="auto">
          <a:xfrm>
            <a:off x="2651760" y="2634639"/>
            <a:ext cx="3840480" cy="1861161"/>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Whether a Triangle Exists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The labels cannot be correct because </a:t>
            </a:r>
            <a:br>
              <a:rPr lang="en-US" dirty="0"/>
            </a:br>
            <a:r>
              <a:rPr lang="en-US" i="1" dirty="0">
                <a:solidFill>
                  <a:srgbClr val="00007E"/>
                </a:solidFill>
              </a:rPr>
              <a:t>PR</a:t>
            </a:r>
            <a:r>
              <a:rPr lang="en-US" dirty="0">
                <a:solidFill>
                  <a:srgbClr val="00007E"/>
                </a:solidFill>
              </a:rPr>
              <a:t> + </a:t>
            </a:r>
            <a:r>
              <a:rPr lang="en-US" i="1" dirty="0">
                <a:solidFill>
                  <a:srgbClr val="00007E"/>
                </a:solidFill>
              </a:rPr>
              <a:t>QR</a:t>
            </a:r>
            <a:r>
              <a:rPr lang="en-US" dirty="0">
                <a:solidFill>
                  <a:srgbClr val="00007E"/>
                </a:solidFill>
              </a:rPr>
              <a:t> = 10 ft + 13 ft =</a:t>
            </a:r>
            <a:r>
              <a:rPr lang="en-US" dirty="0"/>
              <a:t> </a:t>
            </a:r>
            <a:r>
              <a:rPr lang="en-US" dirty="0">
                <a:solidFill>
                  <a:srgbClr val="FF0000"/>
                </a:solidFill>
              </a:rPr>
              <a:t>23 ft </a:t>
            </a:r>
            <a:r>
              <a:rPr lang="en-US" dirty="0"/>
              <a:t>and </a:t>
            </a:r>
            <a:r>
              <a:rPr lang="en-US" i="1" dirty="0">
                <a:solidFill>
                  <a:srgbClr val="00007E"/>
                </a:solidFill>
              </a:rPr>
              <a:t>PQ</a:t>
            </a:r>
            <a:r>
              <a:rPr lang="en-US" dirty="0"/>
              <a:t> = </a:t>
            </a:r>
            <a:r>
              <a:rPr lang="en-US" dirty="0">
                <a:solidFill>
                  <a:srgbClr val="FF0000"/>
                </a:solidFill>
              </a:rPr>
              <a:t>24 ft</a:t>
            </a:r>
            <a:r>
              <a:rPr lang="en-US" dirty="0"/>
              <a:t>, which is greater than the sum of the other two sides. In a triangle, the sum of the lengths of any two sides must be greater than the length of the third side.</a:t>
            </a:r>
          </a:p>
        </p:txBody>
      </p:sp>
      <p:pic>
        <p:nvPicPr>
          <p:cNvPr id="4" name="Picture 1"/>
          <p:cNvPicPr>
            <a:picLocks noChangeAspect="1" noChangeArrowheads="1"/>
          </p:cNvPicPr>
          <p:nvPr/>
        </p:nvPicPr>
        <p:blipFill>
          <a:blip r:embed="rId3" cstate="print"/>
          <a:srcRect/>
          <a:stretch>
            <a:fillRect/>
          </a:stretch>
        </p:blipFill>
        <p:spPr bwMode="auto">
          <a:xfrm>
            <a:off x="2651760" y="1219200"/>
            <a:ext cx="3840480" cy="1861161"/>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Analyzing Triangles</a:t>
            </a:r>
          </a:p>
        </p:txBody>
      </p:sp>
      <p:sp>
        <p:nvSpPr>
          <p:cNvPr id="4" name="Content Placeholder 3"/>
          <p:cNvSpPr>
            <a:spLocks noGrp="1"/>
          </p:cNvSpPr>
          <p:nvPr>
            <p:ph idx="1"/>
          </p:nvPr>
        </p:nvSpPr>
        <p:spPr>
          <a:xfrm>
            <a:off x="457200" y="1280160"/>
            <a:ext cx="8229600" cy="3108543"/>
          </a:xfrm>
          <a:prstGeom prst="rect">
            <a:avLst/>
          </a:prstGeom>
          <a:noFill/>
        </p:spPr>
        <p:txBody>
          <a:bodyPr>
            <a:spAutoFit/>
          </a:bodyPr>
          <a:lstStyle/>
          <a:p>
            <a:pPr>
              <a:spcBef>
                <a:spcPct val="50000"/>
              </a:spcBef>
              <a:tabLst>
                <a:tab pos="463550" algn="l"/>
              </a:tabLst>
            </a:pPr>
            <a:r>
              <a:rPr lang="en-US" i="0" dirty="0">
                <a:solidFill>
                  <a:schemeClr val="tx1"/>
                </a:solidFill>
              </a:rPr>
              <a:t>In </a:t>
            </a:r>
            <a:r>
              <a:rPr lang="en-US" dirty="0">
                <a:solidFill>
                  <a:srgbClr val="0000FF"/>
                </a:solidFill>
              </a:rPr>
              <a:t>∆</a:t>
            </a:r>
            <a:r>
              <a:rPr lang="en-US" i="1" dirty="0">
                <a:solidFill>
                  <a:srgbClr val="0000FF"/>
                </a:solidFill>
              </a:rPr>
              <a:t>BOR</a:t>
            </a:r>
            <a:r>
              <a:rPr lang="en-US" i="0" dirty="0">
                <a:solidFill>
                  <a:srgbClr val="0000FF"/>
                </a:solidFill>
              </a:rPr>
              <a:t> </a:t>
            </a:r>
            <a:r>
              <a:rPr lang="en-US" i="0" dirty="0">
                <a:solidFill>
                  <a:schemeClr val="tx1"/>
                </a:solidFill>
              </a:rPr>
              <a:t>below,                      and  </a:t>
            </a:r>
          </a:p>
          <a:p>
            <a:pPr marL="514350" indent="-514350">
              <a:spcBef>
                <a:spcPct val="50000"/>
              </a:spcBef>
              <a:buFont typeface="Courier New" pitchFamily="49" charset="0"/>
              <a:buAutoNum type="alphaLcPeriod"/>
              <a:tabLst>
                <a:tab pos="463550" algn="l"/>
              </a:tabLst>
            </a:pPr>
            <a:r>
              <a:rPr lang="en-US" i="0" dirty="0">
                <a:solidFill>
                  <a:schemeClr val="tx1"/>
                </a:solidFill>
              </a:rPr>
              <a:t>What is </a:t>
            </a:r>
          </a:p>
          <a:p>
            <a:pPr marL="514350" indent="-514350">
              <a:spcBef>
                <a:spcPct val="50000"/>
              </a:spcBef>
              <a:buFont typeface="Courier New" pitchFamily="49" charset="0"/>
              <a:buAutoNum type="alphaLcPeriod"/>
              <a:tabLst>
                <a:tab pos="463550" algn="l"/>
              </a:tabLst>
            </a:pPr>
            <a:r>
              <a:rPr lang="en-US" i="0" dirty="0">
                <a:solidFill>
                  <a:schemeClr val="tx1"/>
                </a:solidFill>
              </a:rPr>
              <a:t>Which side is opposite </a:t>
            </a:r>
          </a:p>
          <a:p>
            <a:pPr marL="514350" indent="-514350">
              <a:spcBef>
                <a:spcPct val="50000"/>
              </a:spcBef>
              <a:buFont typeface="Courier New" pitchFamily="49" charset="0"/>
              <a:buAutoNum type="alphaLcPeriod"/>
              <a:tabLst>
                <a:tab pos="463550" algn="l"/>
              </a:tabLst>
            </a:pPr>
            <a:r>
              <a:rPr lang="en-US" dirty="0">
                <a:solidFill>
                  <a:schemeClr val="tx1"/>
                </a:solidFill>
              </a:rPr>
              <a:t>Which sides include</a:t>
            </a:r>
          </a:p>
          <a:p>
            <a:pPr marL="514350" indent="-514350">
              <a:spcBef>
                <a:spcPct val="50000"/>
              </a:spcBef>
              <a:buFont typeface="Courier New" pitchFamily="49" charset="0"/>
              <a:buAutoNum type="alphaLcPeriod"/>
              <a:tabLst>
                <a:tab pos="463550" algn="l"/>
              </a:tabLst>
            </a:pPr>
            <a:r>
              <a:rPr lang="en-US" dirty="0">
                <a:solidFill>
                  <a:schemeClr val="tx1"/>
                </a:solidFill>
              </a:rPr>
              <a:t>Is </a:t>
            </a:r>
            <a:r>
              <a:rPr lang="en-US" dirty="0">
                <a:solidFill>
                  <a:srgbClr val="0000FF"/>
                </a:solidFill>
              </a:rPr>
              <a:t>∆</a:t>
            </a:r>
            <a:r>
              <a:rPr lang="en-US" i="1" dirty="0">
                <a:solidFill>
                  <a:srgbClr val="0000FF"/>
                </a:solidFill>
              </a:rPr>
              <a:t>BOR</a:t>
            </a:r>
            <a:r>
              <a:rPr lang="en-US" dirty="0">
                <a:solidFill>
                  <a:srgbClr val="0000FF"/>
                </a:solidFill>
              </a:rPr>
              <a:t> </a:t>
            </a:r>
            <a:r>
              <a:rPr lang="en-US" dirty="0">
                <a:solidFill>
                  <a:schemeClr val="tx1"/>
                </a:solidFill>
              </a:rPr>
              <a:t>a right triangle?  Why or why not? </a:t>
            </a:r>
            <a:endParaRPr lang="en-US" i="0" dirty="0">
              <a:solidFill>
                <a:schemeClr val="tx1"/>
              </a:solidFill>
            </a:endParaRPr>
          </a:p>
        </p:txBody>
      </p:sp>
      <p:graphicFrame>
        <p:nvGraphicFramePr>
          <p:cNvPr id="5" name="Object 4"/>
          <p:cNvGraphicFramePr>
            <a:graphicFrameLocks noChangeAspect="1"/>
          </p:cNvGraphicFramePr>
          <p:nvPr/>
        </p:nvGraphicFramePr>
        <p:xfrm>
          <a:off x="2819400" y="1360311"/>
          <a:ext cx="1600200" cy="317500"/>
        </p:xfrm>
        <a:graphic>
          <a:graphicData uri="http://schemas.openxmlformats.org/presentationml/2006/ole">
            <mc:AlternateContent xmlns:mc="http://schemas.openxmlformats.org/markup-compatibility/2006">
              <mc:Choice xmlns:v="urn:schemas-microsoft-com:vml" Requires="v">
                <p:oleObj spid="_x0000_s37890" name="Equation" r:id="rId4" imgW="1600200" imgH="317500" progId="Equation.DSMT4">
                  <p:embed/>
                </p:oleObj>
              </mc:Choice>
              <mc:Fallback>
                <p:oleObj name="Equation" r:id="rId4" imgW="1600200" imgH="3175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60311"/>
                        <a:ext cx="1600200"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181600" y="1360311"/>
          <a:ext cx="1727200" cy="317500"/>
        </p:xfrm>
        <a:graphic>
          <a:graphicData uri="http://schemas.openxmlformats.org/presentationml/2006/ole">
            <mc:AlternateContent xmlns:mc="http://schemas.openxmlformats.org/markup-compatibility/2006">
              <mc:Choice xmlns:v="urn:schemas-microsoft-com:vml" Requires="v">
                <p:oleObj spid="_x0000_s37891" name="Equation" r:id="rId6" imgW="1726451" imgH="317362" progId="Equation.DSMT4">
                  <p:embed/>
                </p:oleObj>
              </mc:Choice>
              <mc:Fallback>
                <p:oleObj name="Equation" r:id="rId6" imgW="1726451" imgH="317362"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360311"/>
                        <a:ext cx="1727200"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2184400" y="2032000"/>
          <a:ext cx="1041400" cy="393700"/>
        </p:xfrm>
        <a:graphic>
          <a:graphicData uri="http://schemas.openxmlformats.org/presentationml/2006/ole">
            <mc:AlternateContent xmlns:mc="http://schemas.openxmlformats.org/markup-compatibility/2006">
              <mc:Choice xmlns:v="urn:schemas-microsoft-com:vml" Requires="v">
                <p:oleObj spid="_x0000_s37892" name="Equation" r:id="rId8" imgW="1040948" imgH="393529" progId="Equation.DSMT4">
                  <p:embed/>
                </p:oleObj>
              </mc:Choice>
              <mc:Fallback>
                <p:oleObj name="Equation" r:id="rId8" imgW="1040948" imgH="393529" progId="Equation.DSMT4">
                  <p:embed/>
                  <p:pic>
                    <p:nvPicPr>
                      <p:cNvPr id="8397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4400" y="2032000"/>
                        <a:ext cx="10414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3" name="Object 5"/>
          <p:cNvGraphicFramePr>
            <a:graphicFrameLocks noChangeAspect="1"/>
          </p:cNvGraphicFramePr>
          <p:nvPr/>
        </p:nvGraphicFramePr>
        <p:xfrm>
          <a:off x="4381500" y="2667000"/>
          <a:ext cx="723900" cy="393700"/>
        </p:xfrm>
        <a:graphic>
          <a:graphicData uri="http://schemas.openxmlformats.org/presentationml/2006/ole">
            <mc:AlternateContent xmlns:mc="http://schemas.openxmlformats.org/markup-compatibility/2006">
              <mc:Choice xmlns:v="urn:schemas-microsoft-com:vml" Requires="v">
                <p:oleObj spid="_x0000_s37893" name="Equation" r:id="rId10" imgW="723586" imgH="393529" progId="Equation.DSMT4">
                  <p:embed/>
                </p:oleObj>
              </mc:Choice>
              <mc:Fallback>
                <p:oleObj name="Equation" r:id="rId10" imgW="723586" imgH="393529" progId="Equation.DSMT4">
                  <p:embed/>
                  <p:pic>
                    <p:nvPicPr>
                      <p:cNvPr id="8397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1500" y="2667000"/>
                        <a:ext cx="7239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4" name="Object 6"/>
          <p:cNvGraphicFramePr>
            <a:graphicFrameLocks noChangeAspect="1"/>
          </p:cNvGraphicFramePr>
          <p:nvPr/>
        </p:nvGraphicFramePr>
        <p:xfrm>
          <a:off x="4038600" y="3301767"/>
          <a:ext cx="723900" cy="393700"/>
        </p:xfrm>
        <a:graphic>
          <a:graphicData uri="http://schemas.openxmlformats.org/presentationml/2006/ole">
            <mc:AlternateContent xmlns:mc="http://schemas.openxmlformats.org/markup-compatibility/2006">
              <mc:Choice xmlns:v="urn:schemas-microsoft-com:vml" Requires="v">
                <p:oleObj spid="_x0000_s37894" name="Equation" r:id="rId12" imgW="723586" imgH="393529" progId="Equation.DSMT4">
                  <p:embed/>
                </p:oleObj>
              </mc:Choice>
              <mc:Fallback>
                <p:oleObj name="Equation" r:id="rId12" imgW="723586" imgH="393529" progId="Equation.DSMT4">
                  <p:embed/>
                  <p:pic>
                    <p:nvPicPr>
                      <p:cNvPr id="8397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3301767"/>
                        <a:ext cx="7239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3975" name="Picture 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19800" y="1447800"/>
            <a:ext cx="2834640" cy="2394983"/>
          </a:xfrm>
          <a:prstGeom prst="rect">
            <a:avLst/>
          </a:prstGeom>
          <a:noFill/>
          <a:ln w="9525">
            <a:noFill/>
            <a:miter lim="800000"/>
            <a:headEnd/>
            <a:tailEnd/>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Analyzing Triangles (cont.)</a:t>
            </a:r>
          </a:p>
        </p:txBody>
      </p:sp>
      <p:sp>
        <p:nvSpPr>
          <p:cNvPr id="4" name="Content Placeholder 14"/>
          <p:cNvSpPr>
            <a:spLocks noGrp="1"/>
          </p:cNvSpPr>
          <p:nvPr>
            <p:ph idx="1"/>
          </p:nvPr>
        </p:nvSpPr>
        <p:spPr>
          <a:xfrm>
            <a:off x="457200" y="1280161"/>
            <a:ext cx="8229600" cy="3877985"/>
          </a:xfrm>
        </p:spPr>
        <p:txBody>
          <a:bodyPr wrap="square">
            <a:spAutoFit/>
          </a:bodyPr>
          <a:lstStyle/>
          <a:p>
            <a:pPr marL="463550" indent="-463550">
              <a:spcBef>
                <a:spcPts val="600"/>
              </a:spcBef>
              <a:spcAft>
                <a:spcPts val="600"/>
              </a:spcAft>
            </a:pPr>
            <a:r>
              <a:rPr lang="en-US" b="1" dirty="0">
                <a:latin typeface="Calibri" pitchFamily="34" charset="0"/>
              </a:rPr>
              <a:t>Solutions</a:t>
            </a:r>
          </a:p>
          <a:p>
            <a:pPr marL="463550" indent="-463550">
              <a:spcBef>
                <a:spcPts val="600"/>
              </a:spcBef>
              <a:spcAft>
                <a:spcPts val="600"/>
              </a:spcAft>
            </a:pPr>
            <a:r>
              <a:rPr lang="en-US" dirty="0">
                <a:latin typeface="Calibri" pitchFamily="34" charset="0"/>
              </a:rPr>
              <a:t>The sum of the measures of the angles must be </a:t>
            </a:r>
            <a:r>
              <a:rPr lang="en-US" dirty="0">
                <a:solidFill>
                  <a:srgbClr val="0000FF"/>
                </a:solidFill>
                <a:latin typeface="Calibri" pitchFamily="34" charset="0"/>
              </a:rPr>
              <a:t>180°</a:t>
            </a:r>
            <a:r>
              <a:rPr lang="en-US" dirty="0">
                <a:latin typeface="Calibri" pitchFamily="34" charset="0"/>
              </a:rPr>
              <a:t>.</a:t>
            </a:r>
          </a:p>
          <a:p>
            <a:pPr marL="514350" indent="-514350">
              <a:spcBef>
                <a:spcPts val="600"/>
              </a:spcBef>
              <a:spcAft>
                <a:spcPts val="600"/>
              </a:spcAft>
              <a:buAutoNum type="alphaLcPeriod"/>
            </a:pPr>
            <a:r>
              <a:rPr lang="en-US" dirty="0">
                <a:latin typeface="Calibri" pitchFamily="34" charset="0"/>
              </a:rPr>
              <a:t>Since </a:t>
            </a:r>
          </a:p>
          <a:p>
            <a:pPr marL="514350" indent="-514350">
              <a:spcBef>
                <a:spcPts val="600"/>
              </a:spcBef>
              <a:spcAft>
                <a:spcPts val="600"/>
              </a:spcAft>
              <a:buAutoNum type="alphaLcPeriod"/>
            </a:pPr>
            <a:r>
              <a:rPr lang="en-US" dirty="0"/>
              <a:t>      is opposite </a:t>
            </a:r>
          </a:p>
          <a:p>
            <a:pPr marL="514350" indent="-514350">
              <a:spcBef>
                <a:spcPts val="600"/>
              </a:spcBef>
              <a:spcAft>
                <a:spcPts val="600"/>
              </a:spcAft>
              <a:buAutoNum type="alphaLcPeriod"/>
            </a:pPr>
            <a:r>
              <a:rPr lang="en-US" dirty="0"/>
              <a:t> </a:t>
            </a:r>
            <a:r>
              <a:rPr lang="en-US" b="1" dirty="0"/>
              <a:t>   </a:t>
            </a:r>
            <a:r>
              <a:rPr lang="en-US" dirty="0"/>
              <a:t>	</a:t>
            </a:r>
            <a:r>
              <a:rPr lang="en-US" dirty="0">
                <a:solidFill>
                  <a:srgbClr val="FF0008"/>
                </a:solidFill>
              </a:rPr>
              <a:t> </a:t>
            </a:r>
            <a:r>
              <a:rPr lang="en-US" dirty="0">
                <a:solidFill>
                  <a:schemeClr val="tx1"/>
                </a:solidFill>
              </a:rPr>
              <a:t>and</a:t>
            </a:r>
            <a:r>
              <a:rPr lang="en-US" dirty="0"/>
              <a:t>        include </a:t>
            </a:r>
          </a:p>
          <a:p>
            <a:pPr marL="514350" indent="-514350">
              <a:spcBef>
                <a:spcPts val="600"/>
              </a:spcBef>
              <a:spcAft>
                <a:spcPts val="600"/>
              </a:spcAft>
              <a:buAutoNum type="alphaLcPeriod"/>
            </a:pPr>
            <a:r>
              <a:rPr lang="en-US" dirty="0"/>
              <a:t> </a:t>
            </a:r>
            <a:r>
              <a:rPr lang="en-US" dirty="0">
                <a:solidFill>
                  <a:srgbClr val="FF0000"/>
                </a:solidFill>
              </a:rPr>
              <a:t>∆</a:t>
            </a:r>
            <a:r>
              <a:rPr lang="en-US" i="1" dirty="0">
                <a:solidFill>
                  <a:srgbClr val="FF0000"/>
                </a:solidFill>
              </a:rPr>
              <a:t>BOR </a:t>
            </a:r>
            <a:r>
              <a:rPr lang="en-US" dirty="0"/>
              <a:t>is not a right triangle because none of the angles is a right angle.</a:t>
            </a:r>
          </a:p>
        </p:txBody>
      </p:sp>
      <p:graphicFrame>
        <p:nvGraphicFramePr>
          <p:cNvPr id="84994" name="Object 2"/>
          <p:cNvGraphicFramePr>
            <a:graphicFrameLocks noChangeAspect="1"/>
          </p:cNvGraphicFramePr>
          <p:nvPr/>
        </p:nvGraphicFramePr>
        <p:xfrm>
          <a:off x="1041400" y="3031222"/>
          <a:ext cx="457200" cy="406400"/>
        </p:xfrm>
        <a:graphic>
          <a:graphicData uri="http://schemas.openxmlformats.org/presentationml/2006/ole">
            <mc:AlternateContent xmlns:mc="http://schemas.openxmlformats.org/markup-compatibility/2006">
              <mc:Choice xmlns:v="urn:schemas-microsoft-com:vml" Requires="v">
                <p:oleObj spid="_x0000_s38914" name="Equation" r:id="rId4" imgW="457002" imgH="406224" progId="Equation.DSMT4">
                  <p:embed/>
                </p:oleObj>
              </mc:Choice>
              <mc:Fallback>
                <p:oleObj name="Equation" r:id="rId4" imgW="457002" imgH="406224" progId="Equation.DSMT4">
                  <p:embed/>
                  <p:pic>
                    <p:nvPicPr>
                      <p:cNvPr id="84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3031222"/>
                        <a:ext cx="4572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3166844" y="3115811"/>
          <a:ext cx="609600" cy="393700"/>
        </p:xfrm>
        <a:graphic>
          <a:graphicData uri="http://schemas.openxmlformats.org/presentationml/2006/ole">
            <mc:AlternateContent xmlns:mc="http://schemas.openxmlformats.org/markup-compatibility/2006">
              <mc:Choice xmlns:v="urn:schemas-microsoft-com:vml" Requires="v">
                <p:oleObj spid="_x0000_s38915" name="Equation" r:id="rId6" imgW="609336" imgH="393529" progId="Equation.DSMT4">
                  <p:embed/>
                </p:oleObj>
              </mc:Choice>
              <mc:Fallback>
                <p:oleObj name="Equation" r:id="rId6" imgW="609336" imgH="393529" progId="Equation.DSMT4">
                  <p:embed/>
                  <p:pic>
                    <p:nvPicPr>
                      <p:cNvPr id="849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6844" y="3115811"/>
                        <a:ext cx="6096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6" name="Object 4"/>
          <p:cNvGraphicFramePr>
            <a:graphicFrameLocks noChangeAspect="1"/>
          </p:cNvGraphicFramePr>
          <p:nvPr/>
        </p:nvGraphicFramePr>
        <p:xfrm>
          <a:off x="1028700" y="3628122"/>
          <a:ext cx="406400" cy="393700"/>
        </p:xfrm>
        <a:graphic>
          <a:graphicData uri="http://schemas.openxmlformats.org/presentationml/2006/ole">
            <mc:AlternateContent xmlns:mc="http://schemas.openxmlformats.org/markup-compatibility/2006">
              <mc:Choice xmlns:v="urn:schemas-microsoft-com:vml" Requires="v">
                <p:oleObj spid="_x0000_s38916" name="Equation" r:id="rId8" imgW="406048" imgH="393359" progId="Equation.DSMT4">
                  <p:embed/>
                </p:oleObj>
              </mc:Choice>
              <mc:Fallback>
                <p:oleObj name="Equation" r:id="rId8" imgW="406048" imgH="393359" progId="Equation.DSMT4">
                  <p:embed/>
                  <p:pic>
                    <p:nvPicPr>
                      <p:cNvPr id="8499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700" y="3628122"/>
                        <a:ext cx="4064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7" name="Object 5"/>
          <p:cNvGraphicFramePr>
            <a:graphicFrameLocks noChangeAspect="1"/>
          </p:cNvGraphicFramePr>
          <p:nvPr/>
        </p:nvGraphicFramePr>
        <p:xfrm>
          <a:off x="2197100" y="3623811"/>
          <a:ext cx="457200" cy="406400"/>
        </p:xfrm>
        <a:graphic>
          <a:graphicData uri="http://schemas.openxmlformats.org/presentationml/2006/ole">
            <mc:AlternateContent xmlns:mc="http://schemas.openxmlformats.org/markup-compatibility/2006">
              <mc:Choice xmlns:v="urn:schemas-microsoft-com:vml" Requires="v">
                <p:oleObj spid="_x0000_s38917" name="Equation" r:id="rId10" imgW="457002" imgH="406224" progId="Equation.DSMT4">
                  <p:embed/>
                </p:oleObj>
              </mc:Choice>
              <mc:Fallback>
                <p:oleObj name="Equation" r:id="rId10" imgW="457002" imgH="406224" progId="Equation.DSMT4">
                  <p:embed/>
                  <p:pic>
                    <p:nvPicPr>
                      <p:cNvPr id="8499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7100" y="3623811"/>
                        <a:ext cx="4572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8" name="Object 6"/>
          <p:cNvGraphicFramePr>
            <a:graphicFrameLocks noChangeAspect="1"/>
          </p:cNvGraphicFramePr>
          <p:nvPr/>
        </p:nvGraphicFramePr>
        <p:xfrm>
          <a:off x="3835400" y="3708167"/>
          <a:ext cx="609600" cy="393700"/>
        </p:xfrm>
        <a:graphic>
          <a:graphicData uri="http://schemas.openxmlformats.org/presentationml/2006/ole">
            <mc:AlternateContent xmlns:mc="http://schemas.openxmlformats.org/markup-compatibility/2006">
              <mc:Choice xmlns:v="urn:schemas-microsoft-com:vml" Requires="v">
                <p:oleObj spid="_x0000_s38918" name="Equation" r:id="rId12" imgW="609336" imgH="393529" progId="Equation.DSMT4">
                  <p:embed/>
                </p:oleObj>
              </mc:Choice>
              <mc:Fallback>
                <p:oleObj name="Equation" r:id="rId12" imgW="609336" imgH="393529" progId="Equation.DSMT4">
                  <p:embed/>
                  <p:pic>
                    <p:nvPicPr>
                      <p:cNvPr id="84998"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5400" y="3708167"/>
                        <a:ext cx="6096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9" name="Object 7"/>
          <p:cNvGraphicFramePr>
            <a:graphicFrameLocks noChangeAspect="1"/>
          </p:cNvGraphicFramePr>
          <p:nvPr/>
        </p:nvGraphicFramePr>
        <p:xfrm>
          <a:off x="4381966" y="2557244"/>
          <a:ext cx="3644900" cy="406400"/>
        </p:xfrm>
        <a:graphic>
          <a:graphicData uri="http://schemas.openxmlformats.org/presentationml/2006/ole">
            <mc:AlternateContent xmlns:mc="http://schemas.openxmlformats.org/markup-compatibility/2006">
              <mc:Choice xmlns:v="urn:schemas-microsoft-com:vml" Requires="v">
                <p:oleObj spid="_x0000_s38919" name="Equation" r:id="rId14" imgW="3644900" imgH="406400" progId="Equation.DSMT4">
                  <p:embed/>
                </p:oleObj>
              </mc:Choice>
              <mc:Fallback>
                <p:oleObj name="Equation" r:id="rId14" imgW="3644900" imgH="406400" progId="Equation.DSMT4">
                  <p:embed/>
                  <p:pic>
                    <p:nvPicPr>
                      <p:cNvPr id="84999"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1966" y="2557244"/>
                        <a:ext cx="36449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5000" name="Object 8"/>
          <p:cNvGraphicFramePr>
            <a:graphicFrameLocks noChangeAspect="1"/>
          </p:cNvGraphicFramePr>
          <p:nvPr/>
        </p:nvGraphicFramePr>
        <p:xfrm>
          <a:off x="1882154" y="2532888"/>
          <a:ext cx="2425700" cy="355600"/>
        </p:xfrm>
        <a:graphic>
          <a:graphicData uri="http://schemas.openxmlformats.org/presentationml/2006/ole">
            <mc:AlternateContent xmlns:mc="http://schemas.openxmlformats.org/markup-compatibility/2006">
              <mc:Choice xmlns:v="urn:schemas-microsoft-com:vml" Requires="v">
                <p:oleObj spid="_x0000_s38920" name="Equation" r:id="rId16" imgW="2425700" imgH="355600" progId="Equation.DSMT4">
                  <p:embed/>
                </p:oleObj>
              </mc:Choice>
              <mc:Fallback>
                <p:oleObj name="Equation" r:id="rId16" imgW="2425700" imgH="355600" progId="Equation.DSMT4">
                  <p:embed/>
                  <p:pic>
                    <p:nvPicPr>
                      <p:cNvPr id="8500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2154" y="2532888"/>
                        <a:ext cx="2425700" cy="35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2" name="Picture 7">
            <a:extLst>
              <a:ext uri="{FF2B5EF4-FFF2-40B4-BE49-F238E27FC236}">
                <a16:creationId xmlns:a16="http://schemas.microsoft.com/office/drawing/2014/main" id="{AAFEE6F1-2E6D-44C8-A777-1436795CEC5A}"/>
              </a:ext>
            </a:extLst>
          </p:cNvPr>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7195016" y="4455317"/>
            <a:ext cx="1663700" cy="140565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0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9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9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9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9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a:solidFill>
                  <a:schemeClr val="accent1"/>
                </a:solidFill>
              </a:rPr>
              <a:t>Similar Triangles</a:t>
            </a:r>
          </a:p>
        </p:txBody>
      </p:sp>
      <p:sp>
        <p:nvSpPr>
          <p:cNvPr id="19459" name="Rectangle 3"/>
          <p:cNvSpPr>
            <a:spLocks noGrp="1"/>
          </p:cNvSpPr>
          <p:nvPr>
            <p:ph idx="1"/>
          </p:nvPr>
        </p:nvSpPr>
        <p:spPr>
          <a:xfrm>
            <a:off x="457200" y="1280160"/>
            <a:ext cx="8229600" cy="2850011"/>
          </a:xfrm>
          <a:prstGeom prst="rect">
            <a:avLst/>
          </a:prstGeom>
          <a:solidFill>
            <a:schemeClr val="accent3"/>
          </a:solidFill>
          <a:ln w="28575">
            <a:solidFill>
              <a:srgbClr val="000000"/>
            </a:solidFill>
            <a:miter lim="800000"/>
            <a:headEnd/>
            <a:tailEnd/>
          </a:ln>
        </p:spPr>
        <p:txBody>
          <a:bodyPr>
            <a:spAutoFit/>
          </a:bodyPr>
          <a:lstStyle/>
          <a:p>
            <a:pPr algn="ctr" eaLnBrk="0" fontAlgn="base" hangingPunct="0">
              <a:spcBef>
                <a:spcPct val="0"/>
              </a:spcBef>
              <a:spcAft>
                <a:spcPct val="0"/>
              </a:spcAft>
              <a:tabLst>
                <a:tab pos="463550" algn="l"/>
              </a:tabLst>
            </a:pPr>
            <a:r>
              <a:rPr lang="en-US" b="1" dirty="0">
                <a:solidFill>
                  <a:srgbClr val="000000"/>
                </a:solidFill>
                <a:latin typeface="Calibri" pitchFamily="34" charset="0"/>
              </a:rPr>
              <a:t>Definition</a:t>
            </a:r>
          </a:p>
          <a:p>
            <a:pPr marL="514350" indent="-514350" eaLnBrk="0" fontAlgn="base" hangingPunct="0">
              <a:spcAft>
                <a:spcPct val="0"/>
              </a:spcAft>
              <a:buFont typeface="+mj-lt"/>
              <a:buAutoNum type="arabicPeriod"/>
              <a:tabLst>
                <a:tab pos="463550" algn="l"/>
              </a:tabLst>
            </a:pPr>
            <a:r>
              <a:rPr lang="en-US" dirty="0">
                <a:solidFill>
                  <a:srgbClr val="000000"/>
                </a:solidFill>
                <a:latin typeface="Calibri" pitchFamily="34" charset="0"/>
              </a:rPr>
              <a:t>In similar triangles, the </a:t>
            </a:r>
            <a:r>
              <a:rPr lang="en-US" b="1" dirty="0">
                <a:solidFill>
                  <a:srgbClr val="C00000"/>
                </a:solidFill>
                <a:latin typeface="Calibri" pitchFamily="34" charset="0"/>
              </a:rPr>
              <a:t>corresponding angles have the same measure</a:t>
            </a:r>
            <a:r>
              <a:rPr lang="en-US" dirty="0">
                <a:solidFill>
                  <a:srgbClr val="000000"/>
                </a:solidFill>
                <a:latin typeface="Calibri" pitchFamily="34" charset="0"/>
              </a:rPr>
              <a:t>.  (We say that the corresponding angles are congruent.)</a:t>
            </a:r>
          </a:p>
          <a:p>
            <a:pPr marL="514350" indent="-514350" eaLnBrk="0" fontAlgn="base" hangingPunct="0">
              <a:spcAft>
                <a:spcPct val="0"/>
              </a:spcAft>
              <a:buFont typeface="+mj-lt"/>
              <a:buAutoNum type="arabicPeriod"/>
              <a:tabLst>
                <a:tab pos="463550" algn="l"/>
              </a:tabLst>
            </a:pPr>
            <a:r>
              <a:rPr lang="en-US" dirty="0">
                <a:solidFill>
                  <a:srgbClr val="000000"/>
                </a:solidFill>
                <a:latin typeface="Calibri" pitchFamily="34" charset="0"/>
              </a:rPr>
              <a:t>In similar triangles, the </a:t>
            </a:r>
            <a:r>
              <a:rPr lang="en-US" b="1" dirty="0">
                <a:solidFill>
                  <a:srgbClr val="C00000"/>
                </a:solidFill>
                <a:latin typeface="Calibri" pitchFamily="34" charset="0"/>
              </a:rPr>
              <a:t>lengths of the corresponding sides are proportional</a:t>
            </a:r>
            <a:r>
              <a:rPr lang="en-US" dirty="0">
                <a:solidFill>
                  <a:srgbClr val="000000"/>
                </a:solidFill>
                <a:latin typeface="Calibri"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t>Determining Whether Triangles are Similar</a:t>
            </a:r>
            <a:endParaRPr lang="en-US" sz="3200" dirty="0">
              <a:solidFill>
                <a:schemeClr val="accent1"/>
              </a:solidFill>
            </a:endParaRPr>
          </a:p>
        </p:txBody>
      </p:sp>
      <p:sp>
        <p:nvSpPr>
          <p:cNvPr id="21507" name="Rectangle 3"/>
          <p:cNvSpPr>
            <a:spLocks noGrp="1"/>
          </p:cNvSpPr>
          <p:nvPr>
            <p:ph idx="1"/>
          </p:nvPr>
        </p:nvSpPr>
        <p:spPr>
          <a:xfrm>
            <a:off x="457200" y="1280160"/>
            <a:ext cx="8229600" cy="1557349"/>
          </a:xfrm>
          <a:prstGeom prst="rect">
            <a:avLst/>
          </a:prstGeom>
          <a:noFill/>
        </p:spPr>
        <p:txBody>
          <a:bodyPr>
            <a:spAutoFit/>
          </a:bodyPr>
          <a:lstStyle/>
          <a:p>
            <a:pPr>
              <a:buFont typeface="Courier New" pitchFamily="49" charset="0"/>
              <a:buNone/>
            </a:pPr>
            <a:r>
              <a:rPr lang="en-US" sz="2800" i="0" dirty="0">
                <a:solidFill>
                  <a:schemeClr val="tx1"/>
                </a:solidFill>
              </a:rPr>
              <a:t>Given the two triangles </a:t>
            </a:r>
            <a:r>
              <a:rPr lang="en-US" sz="2800" i="0" dirty="0">
                <a:solidFill>
                  <a:srgbClr val="0000FF"/>
                </a:solidFill>
                <a:sym typeface="Symbol" pitchFamily="18" charset="2"/>
              </a:rPr>
              <a:t></a:t>
            </a:r>
            <a:r>
              <a:rPr lang="en-US" sz="2800" i="1" dirty="0">
                <a:solidFill>
                  <a:srgbClr val="0000FF"/>
                </a:solidFill>
              </a:rPr>
              <a:t>ABC</a:t>
            </a:r>
            <a:r>
              <a:rPr lang="en-US" sz="2800" i="0" dirty="0">
                <a:solidFill>
                  <a:srgbClr val="0000FF"/>
                </a:solidFill>
              </a:rPr>
              <a:t> </a:t>
            </a:r>
            <a:r>
              <a:rPr lang="en-US" sz="2800" i="0" dirty="0">
                <a:solidFill>
                  <a:schemeClr val="tx1"/>
                </a:solidFill>
              </a:rPr>
              <a:t>and </a:t>
            </a:r>
            <a:r>
              <a:rPr lang="en-US" sz="2800" i="0" dirty="0">
                <a:solidFill>
                  <a:srgbClr val="0000FF"/>
                </a:solidFill>
                <a:sym typeface="Symbol" pitchFamily="18" charset="2"/>
              </a:rPr>
              <a:t></a:t>
            </a:r>
            <a:r>
              <a:rPr lang="en-US" sz="2800" i="1" dirty="0">
                <a:solidFill>
                  <a:srgbClr val="0000FF"/>
                </a:solidFill>
              </a:rPr>
              <a:t>AXY</a:t>
            </a:r>
            <a:r>
              <a:rPr lang="en-US" sz="2800" i="0" dirty="0">
                <a:solidFill>
                  <a:srgbClr val="0000FF"/>
                </a:solidFill>
              </a:rPr>
              <a:t> </a:t>
            </a:r>
            <a:r>
              <a:rPr lang="en-US" sz="2800" i="0" dirty="0">
                <a:solidFill>
                  <a:schemeClr val="tx1"/>
                </a:solidFill>
              </a:rPr>
              <a:t>with</a:t>
            </a:r>
          </a:p>
          <a:p>
            <a:pPr>
              <a:buFont typeface="Courier New" pitchFamily="49" charset="0"/>
              <a:buNone/>
            </a:pPr>
            <a:r>
              <a:rPr lang="en-US" sz="2800" i="0" dirty="0">
                <a:solidFill>
                  <a:schemeClr val="tx1"/>
                </a:solidFill>
              </a:rPr>
              <a:t>	                                            (as shown in the figure)</a:t>
            </a:r>
          </a:p>
          <a:p>
            <a:pPr>
              <a:buFont typeface="Courier New" pitchFamily="49" charset="0"/>
              <a:buNone/>
            </a:pPr>
            <a:r>
              <a:rPr lang="en-US" sz="2800" i="0" dirty="0">
                <a:solidFill>
                  <a:schemeClr val="tx1"/>
                </a:solidFill>
              </a:rPr>
              <a:t>determine whether or not </a:t>
            </a:r>
            <a:r>
              <a:rPr lang="en-US" sz="2800" i="0" dirty="0">
                <a:solidFill>
                  <a:srgbClr val="0000FF"/>
                </a:solidFill>
                <a:sym typeface="Symbol" pitchFamily="18" charset="2"/>
              </a:rPr>
              <a:t></a:t>
            </a:r>
            <a:r>
              <a:rPr lang="en-US" sz="2800" i="1" dirty="0">
                <a:solidFill>
                  <a:srgbClr val="0000FF"/>
                </a:solidFill>
              </a:rPr>
              <a:t>ABC </a:t>
            </a:r>
            <a:r>
              <a:rPr lang="en-US" sz="2800" i="1" dirty="0">
                <a:solidFill>
                  <a:srgbClr val="0000FF"/>
                </a:solidFill>
                <a:sym typeface="Symbol"/>
              </a:rPr>
              <a:t></a:t>
            </a:r>
            <a:r>
              <a:rPr lang="en-US" sz="2800" i="0" dirty="0">
                <a:solidFill>
                  <a:srgbClr val="0000FF"/>
                </a:solidFill>
              </a:rPr>
              <a:t> </a:t>
            </a:r>
            <a:r>
              <a:rPr lang="en-US" sz="2800" i="0" dirty="0">
                <a:solidFill>
                  <a:srgbClr val="0000FF"/>
                </a:solidFill>
                <a:sym typeface="Symbol" pitchFamily="18" charset="2"/>
              </a:rPr>
              <a:t></a:t>
            </a:r>
            <a:r>
              <a:rPr lang="en-US" sz="2800" i="1" dirty="0">
                <a:solidFill>
                  <a:srgbClr val="0000FF"/>
                </a:solidFill>
              </a:rPr>
              <a:t>AXY</a:t>
            </a:r>
            <a:r>
              <a:rPr lang="en-US" sz="2800" i="0" dirty="0">
                <a:solidFill>
                  <a:schemeClr val="tx1"/>
                </a:solidFill>
              </a:rPr>
              <a:t>. </a:t>
            </a:r>
          </a:p>
        </p:txBody>
      </p:sp>
      <p:graphicFrame>
        <p:nvGraphicFramePr>
          <p:cNvPr id="7" name="Object 4"/>
          <p:cNvGraphicFramePr>
            <a:graphicFrameLocks noChangeAspect="1"/>
          </p:cNvGraphicFramePr>
          <p:nvPr/>
        </p:nvGraphicFramePr>
        <p:xfrm>
          <a:off x="1371600" y="1905000"/>
          <a:ext cx="3505200" cy="317500"/>
        </p:xfrm>
        <a:graphic>
          <a:graphicData uri="http://schemas.openxmlformats.org/presentationml/2006/ole">
            <mc:AlternateContent xmlns:mc="http://schemas.openxmlformats.org/markup-compatibility/2006">
              <mc:Choice xmlns:v="urn:schemas-microsoft-com:vml" Requires="v">
                <p:oleObj spid="_x0000_s9230" name="Equation" r:id="rId4" imgW="3505200" imgH="317500" progId="Equation.DSMT4">
                  <p:embed/>
                </p:oleObj>
              </mc:Choice>
              <mc:Fallback>
                <p:oleObj name="Equation" r:id="rId4" imgW="3505200" imgH="3175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05000"/>
                        <a:ext cx="3505200" cy="31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22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0" y="2971800"/>
            <a:ext cx="5587284" cy="2895600"/>
          </a:xfrm>
          <a:prstGeom prst="rect">
            <a:avLst/>
          </a:prstGeom>
          <a:noFill/>
          <a:ln w="9525">
            <a:noFill/>
            <a:miter lim="800000"/>
            <a:headEnd/>
            <a:tailEnd/>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solidFill>
                  <a:schemeClr val="accent1"/>
                </a:solidFill>
              </a:rPr>
              <a:t>Example 4: </a:t>
            </a:r>
            <a:r>
              <a:rPr lang="en-US" dirty="0"/>
              <a:t>Determining Whether Triangles are Similar </a:t>
            </a:r>
            <a:r>
              <a:rPr lang="en-US" sz="3200" dirty="0">
                <a:solidFill>
                  <a:schemeClr val="accent1"/>
                </a:solidFill>
              </a:rPr>
              <a:t>(cont.)</a:t>
            </a:r>
          </a:p>
        </p:txBody>
      </p:sp>
      <p:sp>
        <p:nvSpPr>
          <p:cNvPr id="22531" name="Rectangle 3"/>
          <p:cNvSpPr>
            <a:spLocks noGrp="1"/>
          </p:cNvSpPr>
          <p:nvPr>
            <p:ph idx="1"/>
          </p:nvPr>
        </p:nvSpPr>
        <p:spPr>
          <a:prstGeom prst="rect">
            <a:avLst/>
          </a:prstGeom>
          <a:noFill/>
        </p:spPr>
        <p:txBody>
          <a:bodyPr/>
          <a:lstStyle/>
          <a:p>
            <a:pPr marL="0" indent="0">
              <a:lnSpc>
                <a:spcPct val="90000"/>
              </a:lnSpc>
              <a:buFont typeface="Courier New" pitchFamily="49" charset="0"/>
              <a:buNone/>
              <a:tabLst>
                <a:tab pos="2743200" algn="l"/>
              </a:tabLst>
            </a:pPr>
            <a:r>
              <a:rPr lang="en-US" sz="2800" b="1" i="0" dirty="0">
                <a:solidFill>
                  <a:schemeClr val="tx1"/>
                </a:solidFill>
              </a:rPr>
              <a:t>Solution</a:t>
            </a:r>
          </a:p>
          <a:p>
            <a:pPr marL="0" indent="0">
              <a:lnSpc>
                <a:spcPct val="90000"/>
              </a:lnSpc>
              <a:buFont typeface="Courier New" pitchFamily="49" charset="0"/>
              <a:buNone/>
              <a:tabLst>
                <a:tab pos="2743200" algn="l"/>
              </a:tabLst>
            </a:pPr>
            <a:r>
              <a:rPr lang="en-US" sz="2800" i="0" dirty="0">
                <a:solidFill>
                  <a:schemeClr val="tx1"/>
                </a:solidFill>
              </a:rPr>
              <a:t>We can show that the corresponding angles are congruent as follows:</a:t>
            </a:r>
          </a:p>
          <a:p>
            <a:pPr marL="0" indent="0">
              <a:spcBef>
                <a:spcPct val="50000"/>
              </a:spcBef>
              <a:buFont typeface="Courier New" pitchFamily="49" charset="0"/>
              <a:buNone/>
              <a:tabLst>
                <a:tab pos="3200400" algn="l"/>
              </a:tabLst>
            </a:pPr>
            <a:r>
              <a:rPr lang="en-US" sz="2800" i="0" dirty="0">
                <a:solidFill>
                  <a:schemeClr val="tx1"/>
                </a:solidFill>
              </a:rPr>
              <a:t>	</a:t>
            </a:r>
            <a:r>
              <a:rPr lang="en-US" sz="2000" i="0" dirty="0">
                <a:solidFill>
                  <a:srgbClr val="007E7E"/>
                </a:solidFill>
              </a:rPr>
              <a:t>Because they are the same angle.</a:t>
            </a:r>
          </a:p>
          <a:p>
            <a:pPr marL="0" indent="0">
              <a:spcBef>
                <a:spcPct val="50000"/>
              </a:spcBef>
              <a:buFont typeface="Courier New" pitchFamily="49" charset="0"/>
              <a:buNone/>
              <a:tabLst>
                <a:tab pos="3200400" algn="l"/>
              </a:tabLst>
            </a:pPr>
            <a:r>
              <a:rPr lang="en-US" sz="2800" i="0" dirty="0">
                <a:solidFill>
                  <a:schemeClr val="tx1"/>
                </a:solidFill>
              </a:rPr>
              <a:t>	</a:t>
            </a:r>
            <a:r>
              <a:rPr lang="en-US" sz="2000" i="0" dirty="0">
                <a:solidFill>
                  <a:srgbClr val="007E7E"/>
                </a:solidFill>
              </a:rPr>
              <a:t>Because both are right angles (90°).</a:t>
            </a:r>
          </a:p>
          <a:p>
            <a:pPr marL="0" indent="0">
              <a:spcBef>
                <a:spcPct val="50000"/>
              </a:spcBef>
              <a:buFont typeface="Courier New" pitchFamily="49" charset="0"/>
              <a:buNone/>
              <a:tabLst>
                <a:tab pos="3200400" algn="l"/>
              </a:tabLst>
            </a:pPr>
            <a:r>
              <a:rPr lang="en-US" sz="2800" i="0" dirty="0">
                <a:solidFill>
                  <a:schemeClr val="tx1"/>
                </a:solidFill>
              </a:rPr>
              <a:t>	</a:t>
            </a:r>
            <a:r>
              <a:rPr lang="en-US" sz="2000" i="0" dirty="0">
                <a:solidFill>
                  <a:srgbClr val="007E7E"/>
                </a:solidFill>
              </a:rPr>
              <a:t>Because the sum of the measures of the 	angles in each triangle must be 180°.</a:t>
            </a:r>
          </a:p>
          <a:p>
            <a:pPr marL="0" indent="0">
              <a:lnSpc>
                <a:spcPct val="90000"/>
              </a:lnSpc>
              <a:buFont typeface="Courier New" pitchFamily="49" charset="0"/>
              <a:buNone/>
              <a:tabLst>
                <a:tab pos="2743200" algn="l"/>
              </a:tabLst>
            </a:pPr>
            <a:r>
              <a:rPr lang="en-US" sz="2800" i="0" dirty="0">
                <a:solidFill>
                  <a:schemeClr val="tx1"/>
                </a:solidFill>
              </a:rPr>
              <a:t>Therefore the corresponding angles are </a:t>
            </a:r>
            <a:r>
              <a:rPr lang="en-US" sz="2800" i="0" dirty="0">
                <a:solidFill>
                  <a:srgbClr val="FF0000"/>
                </a:solidFill>
              </a:rPr>
              <a:t>congruent</a:t>
            </a:r>
            <a:r>
              <a:rPr lang="en-US" sz="2800" i="0" dirty="0">
                <a:solidFill>
                  <a:schemeClr val="tx1"/>
                </a:solidFill>
              </a:rPr>
              <a:t>, and the </a:t>
            </a:r>
            <a:r>
              <a:rPr lang="en-US" sz="2800" i="0" dirty="0">
                <a:solidFill>
                  <a:srgbClr val="FF0000"/>
                </a:solidFill>
              </a:rPr>
              <a:t>triangles are similar</a:t>
            </a:r>
            <a:r>
              <a:rPr lang="en-US" sz="2800" i="0" dirty="0">
                <a:solidFill>
                  <a:schemeClr val="tx1"/>
                </a:solidFill>
              </a:rPr>
              <a:t>.</a:t>
            </a:r>
            <a:endParaRPr lang="en-US" sz="2800" dirty="0">
              <a:solidFill>
                <a:schemeClr val="tx1"/>
              </a:solidFill>
            </a:endParaRPr>
          </a:p>
        </p:txBody>
      </p:sp>
      <p:graphicFrame>
        <p:nvGraphicFramePr>
          <p:cNvPr id="10245" name="Object 4"/>
          <p:cNvGraphicFramePr>
            <a:graphicFrameLocks noChangeAspect="1"/>
          </p:cNvGraphicFramePr>
          <p:nvPr/>
        </p:nvGraphicFramePr>
        <p:xfrm>
          <a:off x="609600" y="2870200"/>
          <a:ext cx="2628900" cy="304800"/>
        </p:xfrm>
        <a:graphic>
          <a:graphicData uri="http://schemas.openxmlformats.org/presentationml/2006/ole">
            <mc:AlternateContent xmlns:mc="http://schemas.openxmlformats.org/markup-compatibility/2006">
              <mc:Choice xmlns:v="urn:schemas-microsoft-com:vml" Requires="v">
                <p:oleObj spid="_x0000_s10276" name="Equation" r:id="rId4" imgW="2628900" imgH="304800" progId="Equation.DSMT4">
                  <p:embed/>
                </p:oleObj>
              </mc:Choice>
              <mc:Fallback>
                <p:oleObj name="Equation" r:id="rId4" imgW="2628900" imgH="3048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70200"/>
                        <a:ext cx="2628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6" name="Object 5"/>
          <p:cNvGraphicFramePr>
            <a:graphicFrameLocks noChangeAspect="1"/>
          </p:cNvGraphicFramePr>
          <p:nvPr/>
        </p:nvGraphicFramePr>
        <p:xfrm>
          <a:off x="609600" y="3508375"/>
          <a:ext cx="2603500" cy="304800"/>
        </p:xfrm>
        <a:graphic>
          <a:graphicData uri="http://schemas.openxmlformats.org/presentationml/2006/ole">
            <mc:AlternateContent xmlns:mc="http://schemas.openxmlformats.org/markup-compatibility/2006">
              <mc:Choice xmlns:v="urn:schemas-microsoft-com:vml" Requires="v">
                <p:oleObj spid="_x0000_s10277" name="Equation" r:id="rId6" imgW="2603500" imgH="304800" progId="Equation.DSMT4">
                  <p:embed/>
                </p:oleObj>
              </mc:Choice>
              <mc:Fallback>
                <p:oleObj name="Equation" r:id="rId6" imgW="2603500" imgH="304800"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508375"/>
                        <a:ext cx="2603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7" name="Object 6"/>
          <p:cNvGraphicFramePr>
            <a:graphicFrameLocks noChangeAspect="1"/>
          </p:cNvGraphicFramePr>
          <p:nvPr/>
        </p:nvGraphicFramePr>
        <p:xfrm>
          <a:off x="609600" y="4179888"/>
          <a:ext cx="2603500" cy="304800"/>
        </p:xfrm>
        <a:graphic>
          <a:graphicData uri="http://schemas.openxmlformats.org/presentationml/2006/ole">
            <mc:AlternateContent xmlns:mc="http://schemas.openxmlformats.org/markup-compatibility/2006">
              <mc:Choice xmlns:v="urn:schemas-microsoft-com:vml" Requires="v">
                <p:oleObj spid="_x0000_s10278" name="Equation" r:id="rId8" imgW="2603500" imgH="304800" progId="Equation.DSMT4">
                  <p:embed/>
                </p:oleObj>
              </mc:Choice>
              <mc:Fallback>
                <p:oleObj name="Equation" r:id="rId8" imgW="2603500" imgH="30480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179888"/>
                        <a:ext cx="2603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F91B71E9-F2C2-4946-80C5-306AF1086F1E}"/>
              </a:ext>
            </a:extLst>
          </p:cNvPr>
          <p:cNvPicPr>
            <a:picLocks noChangeAspect="1" noChangeArrowheads="1"/>
          </p:cNvPicPr>
          <p:nvPr/>
        </p:nvPicPr>
        <p:blipFill rotWithShape="1">
          <a:blip r:embed="rId10" cstate="print">
            <a:clrChange>
              <a:clrFrom>
                <a:srgbClr val="FFFFFF"/>
              </a:clrFrom>
              <a:clrTo>
                <a:srgbClr val="FFFFFF">
                  <a:alpha val="0"/>
                </a:srgbClr>
              </a:clrTo>
            </a:clrChange>
          </a:blip>
          <a:srcRect r="50221"/>
          <a:stretch/>
        </p:blipFill>
        <p:spPr bwMode="auto">
          <a:xfrm>
            <a:off x="6629400" y="1005840"/>
            <a:ext cx="2286000" cy="2379945"/>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rPr>
              <a:t>Example 5: </a:t>
            </a:r>
            <a:r>
              <a:rPr lang="en-US" dirty="0"/>
              <a:t>Finding Unknown Values Using Similar Triangles</a:t>
            </a:r>
            <a:endParaRPr lang="en-US" sz="3200" dirty="0">
              <a:solidFill>
                <a:schemeClr val="accent1"/>
              </a:solidFill>
            </a:endParaRPr>
          </a:p>
        </p:txBody>
      </p:sp>
      <p:sp>
        <p:nvSpPr>
          <p:cNvPr id="24579" name="Rectangle 3"/>
          <p:cNvSpPr>
            <a:spLocks noGrp="1"/>
          </p:cNvSpPr>
          <p:nvPr>
            <p:ph idx="1"/>
          </p:nvPr>
        </p:nvSpPr>
        <p:spPr>
          <a:xfrm>
            <a:off x="457200" y="1280160"/>
            <a:ext cx="8229600" cy="4201150"/>
          </a:xfrm>
          <a:prstGeom prst="rect">
            <a:avLst/>
          </a:prstGeom>
          <a:noFill/>
        </p:spPr>
        <p:txBody>
          <a:bodyPr>
            <a:spAutoFit/>
          </a:bodyPr>
          <a:lstStyle/>
          <a:p>
            <a:r>
              <a:rPr lang="en-US" dirty="0">
                <a:solidFill>
                  <a:schemeClr val="tx1"/>
                </a:solidFill>
              </a:rPr>
              <a:t>Refer to the figure to the right.  If </a:t>
            </a:r>
            <a:r>
              <a:rPr lang="en-US" i="1" dirty="0">
                <a:solidFill>
                  <a:srgbClr val="0000FF"/>
                </a:solidFill>
              </a:rPr>
              <a:t>AB</a:t>
            </a:r>
            <a:r>
              <a:rPr lang="en-US" dirty="0">
                <a:solidFill>
                  <a:srgbClr val="0000FF"/>
                </a:solidFill>
              </a:rPr>
              <a:t> = 4 cm</a:t>
            </a:r>
            <a:r>
              <a:rPr lang="en-US" dirty="0">
                <a:solidFill>
                  <a:schemeClr val="tx1"/>
                </a:solidFill>
              </a:rPr>
              <a:t>, </a:t>
            </a:r>
            <a:r>
              <a:rPr lang="en-US" i="1" dirty="0">
                <a:solidFill>
                  <a:srgbClr val="0000FF"/>
                </a:solidFill>
              </a:rPr>
              <a:t>BX </a:t>
            </a:r>
            <a:r>
              <a:rPr lang="en-US" dirty="0">
                <a:solidFill>
                  <a:srgbClr val="0000FF"/>
                </a:solidFill>
              </a:rPr>
              <a:t>= 2 cm</a:t>
            </a:r>
            <a:r>
              <a:rPr lang="en-US" dirty="0">
                <a:solidFill>
                  <a:schemeClr val="tx1"/>
                </a:solidFill>
              </a:rPr>
              <a:t>, and </a:t>
            </a:r>
            <a:r>
              <a:rPr lang="en-US" i="1" dirty="0">
                <a:solidFill>
                  <a:srgbClr val="0000FF"/>
                </a:solidFill>
              </a:rPr>
              <a:t>BC</a:t>
            </a:r>
            <a:r>
              <a:rPr lang="en-US" dirty="0">
                <a:solidFill>
                  <a:srgbClr val="0000FF"/>
                </a:solidFill>
              </a:rPr>
              <a:t> = 3 cm</a:t>
            </a:r>
            <a:r>
              <a:rPr lang="en-US" dirty="0">
                <a:solidFill>
                  <a:schemeClr val="tx1"/>
                </a:solidFill>
              </a:rPr>
              <a:t>, find </a:t>
            </a:r>
            <a:r>
              <a:rPr lang="en-US" i="1" dirty="0">
                <a:solidFill>
                  <a:srgbClr val="0000FF"/>
                </a:solidFill>
              </a:rPr>
              <a:t>XY</a:t>
            </a:r>
            <a:r>
              <a:rPr lang="en-US" dirty="0">
                <a:solidFill>
                  <a:schemeClr val="tx1"/>
                </a:solidFill>
              </a:rPr>
              <a:t>.</a:t>
            </a:r>
          </a:p>
          <a:p>
            <a:pPr marL="0" indent="0">
              <a:spcBef>
                <a:spcPts val="1800"/>
              </a:spcBef>
              <a:buFont typeface="Courier New" pitchFamily="49" charset="0"/>
              <a:buNone/>
            </a:pPr>
            <a:r>
              <a:rPr lang="en-US" sz="2800" b="1" i="0" dirty="0">
                <a:solidFill>
                  <a:schemeClr val="tx1"/>
                </a:solidFill>
              </a:rPr>
              <a:t>Solution</a:t>
            </a:r>
          </a:p>
          <a:p>
            <a:pPr>
              <a:spcBef>
                <a:spcPts val="0"/>
              </a:spcBef>
            </a:pPr>
            <a:r>
              <a:rPr lang="en-US" sz="2800" i="0" dirty="0">
                <a:solidFill>
                  <a:schemeClr val="tx1"/>
                </a:solidFill>
              </a:rPr>
              <a:t>From Example 1 we know that </a:t>
            </a:r>
            <a:r>
              <a:rPr lang="en-US" dirty="0">
                <a:solidFill>
                  <a:schemeClr val="tx1"/>
                </a:solidFill>
                <a:sym typeface="Symbol" pitchFamily="18" charset="2"/>
              </a:rPr>
              <a:t></a:t>
            </a:r>
            <a:r>
              <a:rPr lang="en-US" i="1" dirty="0">
                <a:solidFill>
                  <a:schemeClr val="tx1"/>
                </a:solidFill>
              </a:rPr>
              <a:t>ABC </a:t>
            </a:r>
            <a:r>
              <a:rPr lang="en-US" i="1" dirty="0">
                <a:solidFill>
                  <a:schemeClr val="tx1"/>
                </a:solidFill>
                <a:sym typeface="Symbol"/>
              </a:rPr>
              <a:t></a:t>
            </a:r>
            <a:r>
              <a:rPr lang="en-US" dirty="0">
                <a:solidFill>
                  <a:schemeClr val="tx1"/>
                </a:solidFill>
              </a:rPr>
              <a:t> </a:t>
            </a:r>
            <a:r>
              <a:rPr lang="en-US" dirty="0">
                <a:solidFill>
                  <a:schemeClr val="tx1"/>
                </a:solidFill>
                <a:sym typeface="Symbol" pitchFamily="18" charset="2"/>
              </a:rPr>
              <a:t></a:t>
            </a:r>
            <a:r>
              <a:rPr lang="en-US" i="1" dirty="0">
                <a:solidFill>
                  <a:schemeClr val="tx1"/>
                </a:solidFill>
              </a:rPr>
              <a:t>AXY</a:t>
            </a:r>
            <a:r>
              <a:rPr lang="en-US" sz="2800" i="0" dirty="0">
                <a:solidFill>
                  <a:schemeClr val="tx1"/>
                </a:solidFill>
              </a:rPr>
              <a:t>:  therefore, the lengths of their corresponding sides are proportional.  Since       and        are corresponding sides and       and        are corresponding sides, </a:t>
            </a:r>
            <a:r>
              <a:rPr lang="en-US" dirty="0">
                <a:solidFill>
                  <a:schemeClr val="tx1"/>
                </a:solidFill>
              </a:rPr>
              <a:t>(they are opposite congruent angles) </a:t>
            </a:r>
            <a:r>
              <a:rPr lang="en-US" sz="2800" i="0" dirty="0">
                <a:solidFill>
                  <a:schemeClr val="tx1"/>
                </a:solidFill>
              </a:rPr>
              <a:t>the following proportion is true:</a:t>
            </a:r>
          </a:p>
        </p:txBody>
      </p:sp>
      <p:graphicFrame>
        <p:nvGraphicFramePr>
          <p:cNvPr id="11271" name="Object 4"/>
          <p:cNvGraphicFramePr>
            <a:graphicFrameLocks noChangeAspect="1"/>
          </p:cNvGraphicFramePr>
          <p:nvPr/>
        </p:nvGraphicFramePr>
        <p:xfrm>
          <a:off x="3905250" y="5029200"/>
          <a:ext cx="1333500" cy="838200"/>
        </p:xfrm>
        <a:graphic>
          <a:graphicData uri="http://schemas.openxmlformats.org/presentationml/2006/ole">
            <mc:AlternateContent xmlns:mc="http://schemas.openxmlformats.org/markup-compatibility/2006">
              <mc:Choice xmlns:v="urn:schemas-microsoft-com:vml" Requires="v">
                <p:oleObj spid="_x0000_s11322" name="Equation" r:id="rId4" imgW="1333440" imgH="838080" progId="Equation.DSMT4">
                  <p:embed/>
                </p:oleObj>
              </mc:Choice>
              <mc:Fallback>
                <p:oleObj name="Equation" r:id="rId4" imgW="1333440" imgH="838080"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5029200"/>
                        <a:ext cx="1333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2" name="Object 5"/>
          <p:cNvGraphicFramePr>
            <a:graphicFrameLocks noChangeAspect="1"/>
          </p:cNvGraphicFramePr>
          <p:nvPr>
            <p:extLst>
              <p:ext uri="{D42A27DB-BD31-4B8C-83A1-F6EECF244321}">
                <p14:modId xmlns:p14="http://schemas.microsoft.com/office/powerpoint/2010/main" val="2233458196"/>
              </p:ext>
            </p:extLst>
          </p:nvPr>
        </p:nvGraphicFramePr>
        <p:xfrm>
          <a:off x="3429000" y="3657600"/>
          <a:ext cx="444500" cy="393700"/>
        </p:xfrm>
        <a:graphic>
          <a:graphicData uri="http://schemas.openxmlformats.org/presentationml/2006/ole">
            <mc:AlternateContent xmlns:mc="http://schemas.openxmlformats.org/markup-compatibility/2006">
              <mc:Choice xmlns:v="urn:schemas-microsoft-com:vml" Requires="v">
                <p:oleObj spid="_x0000_s11323" name="Equation" r:id="rId6" imgW="444307" imgH="393529" progId="Equation.DSMT4">
                  <p:embed/>
                </p:oleObj>
              </mc:Choice>
              <mc:Fallback>
                <p:oleObj name="Equation" r:id="rId6" imgW="444307" imgH="393529"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657600"/>
                        <a:ext cx="4445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3" name="Object 6"/>
          <p:cNvGraphicFramePr>
            <a:graphicFrameLocks noChangeAspect="1"/>
          </p:cNvGraphicFramePr>
          <p:nvPr>
            <p:extLst>
              <p:ext uri="{D42A27DB-BD31-4B8C-83A1-F6EECF244321}">
                <p14:modId xmlns:p14="http://schemas.microsoft.com/office/powerpoint/2010/main" val="1121992843"/>
              </p:ext>
            </p:extLst>
          </p:nvPr>
        </p:nvGraphicFramePr>
        <p:xfrm>
          <a:off x="4566684" y="3657600"/>
          <a:ext cx="469900" cy="393700"/>
        </p:xfrm>
        <a:graphic>
          <a:graphicData uri="http://schemas.openxmlformats.org/presentationml/2006/ole">
            <mc:AlternateContent xmlns:mc="http://schemas.openxmlformats.org/markup-compatibility/2006">
              <mc:Choice xmlns:v="urn:schemas-microsoft-com:vml" Requires="v">
                <p:oleObj spid="_x0000_s11324" name="Equation" r:id="rId8" imgW="469696" imgH="393529" progId="Equation.DSMT4">
                  <p:embed/>
                </p:oleObj>
              </mc:Choice>
              <mc:Fallback>
                <p:oleObj name="Equation" r:id="rId8" imgW="469696" imgH="393529"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6684" y="3657600"/>
                        <a:ext cx="4699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4" name="Object 7"/>
          <p:cNvGraphicFramePr>
            <a:graphicFrameLocks noChangeAspect="1"/>
          </p:cNvGraphicFramePr>
          <p:nvPr/>
        </p:nvGraphicFramePr>
        <p:xfrm>
          <a:off x="1168167" y="4081011"/>
          <a:ext cx="431800" cy="406400"/>
        </p:xfrm>
        <a:graphic>
          <a:graphicData uri="http://schemas.openxmlformats.org/presentationml/2006/ole">
            <mc:AlternateContent xmlns:mc="http://schemas.openxmlformats.org/markup-compatibility/2006">
              <mc:Choice xmlns:v="urn:schemas-microsoft-com:vml" Requires="v">
                <p:oleObj spid="_x0000_s11325" name="Equation" r:id="rId10" imgW="431613" imgH="406224" progId="Equation.DSMT4">
                  <p:embed/>
                </p:oleObj>
              </mc:Choice>
              <mc:Fallback>
                <p:oleObj name="Equation" r:id="rId10" imgW="431613" imgH="406224" progId="Equation.DSMT4">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8167" y="4081011"/>
                        <a:ext cx="4318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5" name="Object 8"/>
          <p:cNvGraphicFramePr>
            <a:graphicFrameLocks noChangeAspect="1"/>
          </p:cNvGraphicFramePr>
          <p:nvPr/>
        </p:nvGraphicFramePr>
        <p:xfrm>
          <a:off x="2319104" y="4085322"/>
          <a:ext cx="457200" cy="393700"/>
        </p:xfrm>
        <a:graphic>
          <a:graphicData uri="http://schemas.openxmlformats.org/presentationml/2006/ole">
            <mc:AlternateContent xmlns:mc="http://schemas.openxmlformats.org/markup-compatibility/2006">
              <mc:Choice xmlns:v="urn:schemas-microsoft-com:vml" Requires="v">
                <p:oleObj spid="_x0000_s11326" name="Equation" r:id="rId12" imgW="457002" imgH="393529" progId="Equation.DSMT4">
                  <p:embed/>
                </p:oleObj>
              </mc:Choice>
              <mc:Fallback>
                <p:oleObj name="Equation" r:id="rId12" imgW="457002" imgH="393529" progId="Equation.DSMT4">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9104" y="4085322"/>
                        <a:ext cx="4572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781800" y="1600200"/>
            <a:ext cx="2103120" cy="1445447"/>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1557349"/>
          </a:xfrm>
          <a:prstGeom prst="rect">
            <a:avLst/>
          </a:prstGeom>
        </p:spPr>
        <p:txBody>
          <a:bodyPr>
            <a:spAutoFit/>
          </a:bodyPr>
          <a:lstStyle/>
          <a:p>
            <a:pPr marL="461963" indent="-461963">
              <a:buFont typeface="Courier New" pitchFamily="49" charset="0"/>
              <a:buChar char="o"/>
            </a:pPr>
            <a:r>
              <a:rPr lang="en-US" dirty="0"/>
              <a:t>Classify a triangle by its sides and angles.</a:t>
            </a:r>
            <a:endParaRPr lang="en-US" dirty="0">
              <a:solidFill>
                <a:schemeClr val="tx1"/>
              </a:solidFill>
            </a:endParaRPr>
          </a:p>
          <a:p>
            <a:pPr marL="461963" indent="-461963">
              <a:buFont typeface="Courier New" pitchFamily="49" charset="0"/>
              <a:buChar char="o"/>
            </a:pPr>
            <a:r>
              <a:rPr lang="en-US" dirty="0"/>
              <a:t>Know the properties of similar triangles.</a:t>
            </a:r>
            <a:endParaRPr lang="en-US" i="0" dirty="0">
              <a:solidFill>
                <a:schemeClr val="tx1"/>
              </a:solidFill>
            </a:endParaRPr>
          </a:p>
          <a:p>
            <a:pPr marL="461963" indent="-461963">
              <a:buFont typeface="Courier New" pitchFamily="49" charset="0"/>
              <a:buChar char="o"/>
            </a:pPr>
            <a:r>
              <a:rPr lang="en-US" dirty="0"/>
              <a:t>Know the properties of congruent triangles.</a:t>
            </a:r>
            <a:endParaRPr lang="en-US" i="0" dirty="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dirty="0">
                <a:solidFill>
                  <a:schemeClr val="accent1"/>
                </a:solidFill>
              </a:rPr>
              <a:t>Example 5: </a:t>
            </a:r>
            <a:r>
              <a:rPr lang="en-US" dirty="0"/>
              <a:t>Finding Unknown Values Using Similar Triangles (cont.)</a:t>
            </a:r>
            <a:endParaRPr lang="en-US" sz="3200" dirty="0">
              <a:solidFill>
                <a:schemeClr val="accent1"/>
              </a:solidFill>
            </a:endParaRPr>
          </a:p>
        </p:txBody>
      </p:sp>
      <p:sp>
        <p:nvSpPr>
          <p:cNvPr id="25603" name="Rectangle 3"/>
          <p:cNvSpPr>
            <a:spLocks noGrp="1"/>
          </p:cNvSpPr>
          <p:nvPr>
            <p:ph idx="1"/>
          </p:nvPr>
        </p:nvSpPr>
        <p:spPr>
          <a:xfrm>
            <a:off x="457200" y="1280160"/>
            <a:ext cx="8229600" cy="1040285"/>
          </a:xfrm>
          <a:prstGeom prst="rect">
            <a:avLst/>
          </a:prstGeom>
          <a:noFill/>
        </p:spPr>
        <p:txBody>
          <a:bodyPr>
            <a:spAutoFit/>
          </a:bodyPr>
          <a:lstStyle/>
          <a:p>
            <a:r>
              <a:rPr lang="en-US" dirty="0">
                <a:solidFill>
                  <a:schemeClr val="tx1"/>
                </a:solidFill>
              </a:rPr>
              <a:t>Note that, </a:t>
            </a:r>
            <a:r>
              <a:rPr lang="en-US" i="1" dirty="0">
                <a:solidFill>
                  <a:srgbClr val="000066"/>
                </a:solidFill>
              </a:rPr>
              <a:t>AX</a:t>
            </a:r>
            <a:r>
              <a:rPr lang="en-US" dirty="0">
                <a:solidFill>
                  <a:srgbClr val="000066"/>
                </a:solidFill>
              </a:rPr>
              <a:t> = </a:t>
            </a:r>
            <a:r>
              <a:rPr lang="en-US" i="1" dirty="0">
                <a:solidFill>
                  <a:srgbClr val="000066"/>
                </a:solidFill>
              </a:rPr>
              <a:t>AB</a:t>
            </a:r>
            <a:r>
              <a:rPr lang="en-US" dirty="0">
                <a:solidFill>
                  <a:srgbClr val="000066"/>
                </a:solidFill>
              </a:rPr>
              <a:t> + </a:t>
            </a:r>
            <a:r>
              <a:rPr lang="en-US" i="1" dirty="0">
                <a:solidFill>
                  <a:srgbClr val="000066"/>
                </a:solidFill>
              </a:rPr>
              <a:t>BX</a:t>
            </a:r>
            <a:r>
              <a:rPr lang="en-US" dirty="0">
                <a:solidFill>
                  <a:srgbClr val="000066"/>
                </a:solidFill>
              </a:rPr>
              <a:t> = 4cm + 2cm = </a:t>
            </a:r>
            <a:r>
              <a:rPr lang="en-US" dirty="0">
                <a:solidFill>
                  <a:srgbClr val="FF00FF"/>
                </a:solidFill>
              </a:rPr>
              <a:t>6 cm</a:t>
            </a:r>
            <a:r>
              <a:rPr lang="en-US" dirty="0">
                <a:solidFill>
                  <a:schemeClr val="tx1"/>
                </a:solidFill>
              </a:rPr>
              <a:t>.</a:t>
            </a:r>
          </a:p>
          <a:p>
            <a:pPr marL="0" indent="0">
              <a:buFont typeface="Courier New" pitchFamily="49" charset="0"/>
              <a:buNone/>
            </a:pPr>
            <a:r>
              <a:rPr lang="en-US" i="0" dirty="0">
                <a:solidFill>
                  <a:schemeClr val="tx1"/>
                </a:solidFill>
              </a:rPr>
              <a:t>Thus,</a:t>
            </a:r>
          </a:p>
        </p:txBody>
      </p:sp>
      <p:graphicFrame>
        <p:nvGraphicFramePr>
          <p:cNvPr id="12291" name="Object 3"/>
          <p:cNvGraphicFramePr>
            <a:graphicFrameLocks noChangeAspect="1"/>
          </p:cNvGraphicFramePr>
          <p:nvPr/>
        </p:nvGraphicFramePr>
        <p:xfrm>
          <a:off x="3644900" y="2374900"/>
          <a:ext cx="1854200" cy="838200"/>
        </p:xfrm>
        <a:graphic>
          <a:graphicData uri="http://schemas.openxmlformats.org/presentationml/2006/ole">
            <mc:AlternateContent xmlns:mc="http://schemas.openxmlformats.org/markup-compatibility/2006">
              <mc:Choice xmlns:v="urn:schemas-microsoft-com:vml" Requires="v">
                <p:oleObj spid="_x0000_s12332" name="Equation" r:id="rId4" imgW="1854200" imgH="838200" progId="Equation.DSMT4">
                  <p:embed/>
                </p:oleObj>
              </mc:Choice>
              <mc:Fallback>
                <p:oleObj name="Equation" r:id="rId4" imgW="1854200" imgH="8382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900" y="2374900"/>
                        <a:ext cx="1854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3632200" y="3395663"/>
          <a:ext cx="1638300" cy="292100"/>
        </p:xfrm>
        <a:graphic>
          <a:graphicData uri="http://schemas.openxmlformats.org/presentationml/2006/ole">
            <mc:AlternateContent xmlns:mc="http://schemas.openxmlformats.org/markup-compatibility/2006">
              <mc:Choice xmlns:v="urn:schemas-microsoft-com:vml" Requires="v">
                <p:oleObj spid="_x0000_s12333" name="Equation" r:id="rId6" imgW="1637589" imgH="291973" progId="Equation.DSMT4">
                  <p:embed/>
                </p:oleObj>
              </mc:Choice>
              <mc:Fallback>
                <p:oleObj name="Equation" r:id="rId6" imgW="1637589" imgH="291973"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200" y="3395663"/>
                        <a:ext cx="16383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581400" y="3868738"/>
          <a:ext cx="1587500" cy="838200"/>
        </p:xfrm>
        <a:graphic>
          <a:graphicData uri="http://schemas.openxmlformats.org/presentationml/2006/ole">
            <mc:AlternateContent xmlns:mc="http://schemas.openxmlformats.org/markup-compatibility/2006">
              <mc:Choice xmlns:v="urn:schemas-microsoft-com:vml" Requires="v">
                <p:oleObj spid="_x0000_s12334" name="Equation" r:id="rId8" imgW="1587500" imgH="838200" progId="Equation.DSMT4">
                  <p:embed/>
                </p:oleObj>
              </mc:Choice>
              <mc:Fallback>
                <p:oleObj name="Equation" r:id="rId8" imgW="1587500" imgH="83820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868738"/>
                        <a:ext cx="1587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3968750" y="4889500"/>
          <a:ext cx="1739900" cy="292100"/>
        </p:xfrm>
        <a:graphic>
          <a:graphicData uri="http://schemas.openxmlformats.org/presentationml/2006/ole">
            <mc:AlternateContent xmlns:mc="http://schemas.openxmlformats.org/markup-compatibility/2006">
              <mc:Choice xmlns:v="urn:schemas-microsoft-com:vml" Requires="v">
                <p:oleObj spid="_x0000_s12335" name="Equation" r:id="rId10" imgW="1739900" imgH="292100" progId="Equation.DSMT4">
                  <p:embed/>
                </p:oleObj>
              </mc:Choice>
              <mc:Fallback>
                <p:oleObj name="Equation" r:id="rId10" imgW="1739900" imgH="292100" progId="Equation.DSMT4">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0" y="4889500"/>
                        <a:ext cx="17399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0" name="Straight Connector 9"/>
          <p:cNvCxnSpPr/>
          <p:nvPr/>
        </p:nvCxnSpPr>
        <p:spPr>
          <a:xfrm rot="5400000">
            <a:off x="3581400" y="389890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860800" y="439420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
            <a:extLst>
              <a:ext uri="{FF2B5EF4-FFF2-40B4-BE49-F238E27FC236}">
                <a16:creationId xmlns:a16="http://schemas.microsoft.com/office/drawing/2014/main" id="{A28ED70A-139E-4F49-9056-FEAAF616E5A7}"/>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781800" y="1600200"/>
            <a:ext cx="2103120" cy="1445447"/>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Application Finding Unknown Values Using Similar Triangles</a:t>
            </a:r>
          </a:p>
        </p:txBody>
      </p:sp>
      <p:sp>
        <p:nvSpPr>
          <p:cNvPr id="3" name="Content Placeholder 2"/>
          <p:cNvSpPr>
            <a:spLocks noGrp="1"/>
          </p:cNvSpPr>
          <p:nvPr>
            <p:ph idx="1"/>
          </p:nvPr>
        </p:nvSpPr>
        <p:spPr/>
        <p:txBody>
          <a:bodyPr>
            <a:normAutofit/>
          </a:bodyPr>
          <a:lstStyle/>
          <a:p>
            <a:r>
              <a:rPr lang="en-US" sz="2600" dirty="0"/>
              <a:t>A very tall, magnificently decorated, tree was on display in an outside patio area at the mall during the month before Christmas. Joann knew that the height of a nearby lamppost was </a:t>
            </a:r>
            <a:r>
              <a:rPr lang="en-US" sz="2600" dirty="0">
                <a:solidFill>
                  <a:srgbClr val="0000FF"/>
                </a:solidFill>
              </a:rPr>
              <a:t>10 feet</a:t>
            </a:r>
            <a:r>
              <a:rPr lang="en-US" sz="2600" dirty="0"/>
              <a:t>. At 2 p.m. on a Tuesday afternoon, </a:t>
            </a:r>
          </a:p>
          <a:p>
            <a:r>
              <a:rPr lang="en-US" sz="2600" dirty="0"/>
              <a:t>she measured the shadow of the lamppost to be       feet </a:t>
            </a:r>
          </a:p>
        </p:txBody>
      </p:sp>
      <p:graphicFrame>
        <p:nvGraphicFramePr>
          <p:cNvPr id="28674" name="Object 2"/>
          <p:cNvGraphicFramePr>
            <a:graphicFrameLocks noChangeAspect="1"/>
          </p:cNvGraphicFramePr>
          <p:nvPr/>
        </p:nvGraphicFramePr>
        <p:xfrm>
          <a:off x="7061433" y="2806700"/>
          <a:ext cx="419100" cy="774700"/>
        </p:xfrm>
        <a:graphic>
          <a:graphicData uri="http://schemas.openxmlformats.org/presentationml/2006/ole">
            <mc:AlternateContent xmlns:mc="http://schemas.openxmlformats.org/markup-compatibility/2006">
              <mc:Choice xmlns:v="urn:schemas-microsoft-com:vml" Requires="v">
                <p:oleObj spid="_x0000_s28683" name="Equation" r:id="rId4" imgW="419040" imgH="774360" progId="Equation.DSMT4">
                  <p:embed/>
                </p:oleObj>
              </mc:Choice>
              <mc:Fallback>
                <p:oleObj name="Equation" r:id="rId4" imgW="419040" imgH="774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433" y="2806700"/>
                        <a:ext cx="419100"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457200" y="3352800"/>
            <a:ext cx="4648200" cy="2492990"/>
          </a:xfrm>
          <a:prstGeom prst="rect">
            <a:avLst/>
          </a:prstGeom>
        </p:spPr>
        <p:txBody>
          <a:bodyPr wrap="square">
            <a:spAutoFit/>
          </a:bodyPr>
          <a:lstStyle/>
          <a:p>
            <a:r>
              <a:rPr lang="en-US" sz="2600" dirty="0"/>
              <a:t>long and the shadow of the tree to be </a:t>
            </a:r>
            <a:r>
              <a:rPr lang="en-US" sz="2600" dirty="0">
                <a:solidFill>
                  <a:srgbClr val="0000FF"/>
                </a:solidFill>
              </a:rPr>
              <a:t>21 feet</a:t>
            </a:r>
            <a:r>
              <a:rPr lang="en-US" sz="2600" dirty="0"/>
              <a:t> long.  With her understanding of similar triangles, Joann was able to calculate the height of the tree. What was the height of the tree?</a:t>
            </a:r>
          </a:p>
        </p:txBody>
      </p:sp>
      <p:pic>
        <p:nvPicPr>
          <p:cNvPr id="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00600" y="3752697"/>
            <a:ext cx="4114800" cy="2114703"/>
          </a:xfrm>
          <a:prstGeom prst="rect">
            <a:avLst/>
          </a:prstGeom>
          <a:noFill/>
          <a:ln w="9525">
            <a:noFill/>
            <a:miter lim="800000"/>
            <a:headEnd/>
            <a:tailEnd/>
          </a:ln>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Application Finding Unknown Values Using Similar Triangles (cont.)</a:t>
            </a:r>
          </a:p>
        </p:txBody>
      </p:sp>
      <p:sp>
        <p:nvSpPr>
          <p:cNvPr id="3" name="Content Placeholder 2"/>
          <p:cNvSpPr>
            <a:spLocks noGrp="1"/>
          </p:cNvSpPr>
          <p:nvPr>
            <p:ph idx="1"/>
          </p:nvPr>
        </p:nvSpPr>
        <p:spPr/>
        <p:txBody>
          <a:bodyPr/>
          <a:lstStyle/>
          <a:p>
            <a:r>
              <a:rPr lang="en-US" b="1" dirty="0"/>
              <a:t>Solution</a:t>
            </a:r>
          </a:p>
          <a:p>
            <a:r>
              <a:rPr lang="en-US" dirty="0"/>
              <a:t>By letting </a:t>
            </a:r>
            <a:r>
              <a:rPr lang="en-US" i="1" dirty="0"/>
              <a:t>x</a:t>
            </a:r>
            <a:r>
              <a:rPr lang="en-US" dirty="0"/>
              <a:t> represent the height of the tree, Joann set up and solved the following proportion.</a:t>
            </a:r>
          </a:p>
        </p:txBody>
      </p:sp>
      <p:graphicFrame>
        <p:nvGraphicFramePr>
          <p:cNvPr id="30722" name="Object 2"/>
          <p:cNvGraphicFramePr>
            <a:graphicFrameLocks noChangeAspect="1"/>
          </p:cNvGraphicFramePr>
          <p:nvPr/>
        </p:nvGraphicFramePr>
        <p:xfrm>
          <a:off x="457200" y="2959100"/>
          <a:ext cx="8229600" cy="1308100"/>
        </p:xfrm>
        <a:graphic>
          <a:graphicData uri="http://schemas.openxmlformats.org/presentationml/2006/ole">
            <mc:AlternateContent xmlns:mc="http://schemas.openxmlformats.org/markup-compatibility/2006">
              <mc:Choice xmlns:v="urn:schemas-microsoft-com:vml" Requires="v">
                <p:oleObj spid="_x0000_s30745" name="Equation" r:id="rId4" imgW="8229600" imgH="1307880" progId="Equation.DSMT4">
                  <p:embed/>
                </p:oleObj>
              </mc:Choice>
              <mc:Fallback>
                <p:oleObj name="Equation" r:id="rId4" imgW="8229600" imgH="13078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59100"/>
                        <a:ext cx="8229600" cy="130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9" name="Object 3"/>
          <p:cNvGraphicFramePr>
            <a:graphicFrameLocks noChangeAspect="1"/>
          </p:cNvGraphicFramePr>
          <p:nvPr/>
        </p:nvGraphicFramePr>
        <p:xfrm>
          <a:off x="3556000" y="4419600"/>
          <a:ext cx="1778000" cy="838200"/>
        </p:xfrm>
        <a:graphic>
          <a:graphicData uri="http://schemas.openxmlformats.org/presentationml/2006/ole">
            <mc:AlternateContent xmlns:mc="http://schemas.openxmlformats.org/markup-compatibility/2006">
              <mc:Choice xmlns:v="urn:schemas-microsoft-com:vml" Requires="v">
                <p:oleObj spid="_x0000_s30746" name="Equation" r:id="rId6" imgW="1777680" imgH="838080" progId="Equation.DSMT4">
                  <p:embed/>
                </p:oleObj>
              </mc:Choice>
              <mc:Fallback>
                <p:oleObj name="Equation" r:id="rId6" imgW="1777680" imgH="8380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0" y="4419600"/>
                        <a:ext cx="1778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2">
            <a:extLst>
              <a:ext uri="{FF2B5EF4-FFF2-40B4-BE49-F238E27FC236}">
                <a16:creationId xmlns:a16="http://schemas.microsoft.com/office/drawing/2014/main" id="{51C4891C-10BB-4AA9-91CD-187A11CA2D22}"/>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38800" y="4183470"/>
            <a:ext cx="3276600" cy="168393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Application Finding Unknown Values Using Similar Triangles (cont.)</a:t>
            </a:r>
          </a:p>
        </p:txBody>
      </p:sp>
      <p:sp>
        <p:nvSpPr>
          <p:cNvPr id="3" name="Content Placeholder 2"/>
          <p:cNvSpPr>
            <a:spLocks noGrp="1"/>
          </p:cNvSpPr>
          <p:nvPr>
            <p:ph idx="1"/>
          </p:nvPr>
        </p:nvSpPr>
        <p:spPr>
          <a:xfrm>
            <a:off x="457200" y="4495800"/>
            <a:ext cx="8229600" cy="548640"/>
          </a:xfrm>
        </p:spPr>
        <p:txBody>
          <a:bodyPr/>
          <a:lstStyle/>
          <a:p>
            <a:r>
              <a:rPr lang="en-US" dirty="0"/>
              <a:t>The tree was </a:t>
            </a:r>
            <a:r>
              <a:rPr lang="en-US" dirty="0">
                <a:solidFill>
                  <a:srgbClr val="FF0000"/>
                </a:solidFill>
              </a:rPr>
              <a:t>60 feet</a:t>
            </a:r>
            <a:r>
              <a:rPr lang="en-US" dirty="0"/>
              <a:t> tall.</a:t>
            </a:r>
          </a:p>
        </p:txBody>
      </p:sp>
      <p:graphicFrame>
        <p:nvGraphicFramePr>
          <p:cNvPr id="30724" name="Object 4"/>
          <p:cNvGraphicFramePr>
            <a:graphicFrameLocks noChangeAspect="1"/>
          </p:cNvGraphicFramePr>
          <p:nvPr/>
        </p:nvGraphicFramePr>
        <p:xfrm>
          <a:off x="3073400" y="1231900"/>
          <a:ext cx="1574800" cy="1663700"/>
        </p:xfrm>
        <a:graphic>
          <a:graphicData uri="http://schemas.openxmlformats.org/presentationml/2006/ole">
            <mc:AlternateContent xmlns:mc="http://schemas.openxmlformats.org/markup-compatibility/2006">
              <mc:Choice xmlns:v="urn:schemas-microsoft-com:vml" Requires="v">
                <p:oleObj spid="_x0000_s32805" name="Equation" r:id="rId4" imgW="1574640" imgH="1663560" progId="Equation.DSMT4">
                  <p:embed/>
                </p:oleObj>
              </mc:Choice>
              <mc:Fallback>
                <p:oleObj name="Equation" r:id="rId4" imgW="1574640" imgH="16635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1231900"/>
                        <a:ext cx="1574800" cy="166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505200" y="3124200"/>
          <a:ext cx="1460500" cy="838200"/>
        </p:xfrm>
        <a:graphic>
          <a:graphicData uri="http://schemas.openxmlformats.org/presentationml/2006/ole">
            <mc:AlternateContent xmlns:mc="http://schemas.openxmlformats.org/markup-compatibility/2006">
              <mc:Choice xmlns:v="urn:schemas-microsoft-com:vml" Requires="v">
                <p:oleObj spid="_x0000_s32806" name="Equation" r:id="rId6" imgW="1460160" imgH="838080" progId="Equation.DSMT4">
                  <p:embed/>
                </p:oleObj>
              </mc:Choice>
              <mc:Fallback>
                <p:oleObj name="Equation" r:id="rId6" imgW="1460160" imgH="8380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124200"/>
                        <a:ext cx="1460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3521978" y="4038600"/>
          <a:ext cx="901700" cy="292100"/>
        </p:xfrm>
        <a:graphic>
          <a:graphicData uri="http://schemas.openxmlformats.org/presentationml/2006/ole">
            <mc:AlternateContent xmlns:mc="http://schemas.openxmlformats.org/markup-compatibility/2006">
              <mc:Choice xmlns:v="urn:schemas-microsoft-com:vml" Requires="v">
                <p:oleObj spid="_x0000_s32807" name="Equation" r:id="rId8" imgW="901440" imgH="291960" progId="Equation.DSMT4">
                  <p:embed/>
                </p:oleObj>
              </mc:Choice>
              <mc:Fallback>
                <p:oleObj name="Equation" r:id="rId8" imgW="901440" imgH="29196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1978" y="4038600"/>
                        <a:ext cx="901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0" name="Straight Connector 9"/>
          <p:cNvCxnSpPr/>
          <p:nvPr/>
        </p:nvCxnSpPr>
        <p:spPr>
          <a:xfrm flipH="1">
            <a:off x="3048000" y="1371600"/>
            <a:ext cx="381000" cy="609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00400" y="2209800"/>
            <a:ext cx="381000" cy="609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14800" y="3352800"/>
            <a:ext cx="4572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73367" y="3632433"/>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728" name="Object 8"/>
          <p:cNvGraphicFramePr>
            <a:graphicFrameLocks noChangeAspect="1"/>
          </p:cNvGraphicFramePr>
          <p:nvPr/>
        </p:nvGraphicFramePr>
        <p:xfrm>
          <a:off x="4139967" y="3132589"/>
          <a:ext cx="266700" cy="215900"/>
        </p:xfrm>
        <a:graphic>
          <a:graphicData uri="http://schemas.openxmlformats.org/presentationml/2006/ole">
            <mc:AlternateContent xmlns:mc="http://schemas.openxmlformats.org/markup-compatibility/2006">
              <mc:Choice xmlns:v="urn:schemas-microsoft-com:vml" Requires="v">
                <p:oleObj spid="_x0000_s32808" name="Equation" r:id="rId10" imgW="266400" imgH="215640" progId="Equation.DSMT4">
                  <p:embed/>
                </p:oleObj>
              </mc:Choice>
              <mc:Fallback>
                <p:oleObj name="Equation" r:id="rId10" imgW="266400" imgH="21564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9967" y="3132589"/>
                        <a:ext cx="2667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2" name="Picture 2">
            <a:extLst>
              <a:ext uri="{FF2B5EF4-FFF2-40B4-BE49-F238E27FC236}">
                <a16:creationId xmlns:a16="http://schemas.microsoft.com/office/drawing/2014/main" id="{477DFC2F-4944-4495-A4CE-ADA94FB11C7D}"/>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638800" y="4183470"/>
            <a:ext cx="3276600" cy="168393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Congruent Triangles</a:t>
            </a:r>
          </a:p>
        </p:txBody>
      </p:sp>
      <p:sp>
        <p:nvSpPr>
          <p:cNvPr id="4" name="Content Placeholder 3"/>
          <p:cNvSpPr>
            <a:spLocks noGrp="1"/>
          </p:cNvSpPr>
          <p:nvPr>
            <p:ph idx="1"/>
          </p:nvPr>
        </p:nvSpPr>
        <p:spPr>
          <a:xfrm>
            <a:off x="457200" y="1280160"/>
            <a:ext cx="8229600" cy="2074414"/>
          </a:xfrm>
          <a:prstGeom prst="rect">
            <a:avLst/>
          </a:prstGeom>
          <a:solidFill>
            <a:srgbClr val="FFFFCC"/>
          </a:solidFill>
          <a:ln w="28575">
            <a:solidFill>
              <a:srgbClr val="000000"/>
            </a:solidFill>
          </a:ln>
        </p:spPr>
        <p:txBody>
          <a:bodyPr>
            <a:spAutoFit/>
          </a:bodyPr>
          <a:lstStyle/>
          <a:p>
            <a:pPr marL="0" indent="0" algn="ctr">
              <a:spcBef>
                <a:spcPct val="0"/>
              </a:spcBef>
              <a:buFont typeface="Courier New" pitchFamily="49" charset="0"/>
              <a:buNone/>
              <a:tabLst>
                <a:tab pos="463550" algn="l"/>
              </a:tabLst>
            </a:pPr>
            <a:r>
              <a:rPr lang="en-US" b="1" i="0" dirty="0">
                <a:solidFill>
                  <a:srgbClr val="000000"/>
                </a:solidFill>
              </a:rPr>
              <a:t>Properties</a:t>
            </a:r>
          </a:p>
          <a:p>
            <a:r>
              <a:rPr lang="en-US" dirty="0">
                <a:solidFill>
                  <a:srgbClr val="000000"/>
                </a:solidFill>
              </a:rPr>
              <a:t>Two triangles are congruent if:</a:t>
            </a:r>
          </a:p>
          <a:p>
            <a:pPr marL="514350" indent="-514350">
              <a:buFont typeface="+mj-lt"/>
              <a:buAutoNum type="arabicPeriod"/>
            </a:pPr>
            <a:r>
              <a:rPr lang="en-US" dirty="0">
                <a:solidFill>
                  <a:srgbClr val="000000"/>
                </a:solidFill>
              </a:rPr>
              <a:t>The corresponding angles have the same measure.</a:t>
            </a:r>
          </a:p>
          <a:p>
            <a:pPr marL="514350" indent="-514350">
              <a:buFont typeface="+mj-lt"/>
              <a:buAutoNum type="arabicPeriod"/>
            </a:pPr>
            <a:r>
              <a:rPr lang="en-US" dirty="0">
                <a:solidFill>
                  <a:srgbClr val="000000"/>
                </a:solidFill>
              </a:rPr>
              <a:t>The lengths of corresponding sides are equal.</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Congruent Triangles</a:t>
            </a:r>
          </a:p>
        </p:txBody>
      </p:sp>
      <p:sp>
        <p:nvSpPr>
          <p:cNvPr id="4" name="Content Placeholder 3"/>
          <p:cNvSpPr>
            <a:spLocks noGrp="1"/>
          </p:cNvSpPr>
          <p:nvPr>
            <p:ph idx="1"/>
          </p:nvPr>
        </p:nvSpPr>
        <p:spPr>
          <a:xfrm>
            <a:off x="457200" y="1280161"/>
            <a:ext cx="8229600" cy="4315027"/>
          </a:xfrm>
          <a:prstGeom prst="rect">
            <a:avLst/>
          </a:prstGeom>
          <a:solidFill>
            <a:srgbClr val="FFFFCC"/>
          </a:solidFill>
          <a:ln w="28575">
            <a:solidFill>
              <a:srgbClr val="000000"/>
            </a:solidFill>
          </a:ln>
        </p:spPr>
        <p:txBody>
          <a:bodyPr wrap="square">
            <a:spAutoFit/>
          </a:bodyPr>
          <a:lstStyle/>
          <a:p>
            <a:pPr marL="0" indent="0" algn="ctr">
              <a:spcBef>
                <a:spcPct val="0"/>
              </a:spcBef>
              <a:buFont typeface="Courier New" pitchFamily="49" charset="0"/>
              <a:buNone/>
              <a:tabLst>
                <a:tab pos="463550" algn="l"/>
              </a:tabLst>
            </a:pPr>
            <a:r>
              <a:rPr lang="en-US" b="1" i="0" dirty="0">
                <a:solidFill>
                  <a:srgbClr val="000000"/>
                </a:solidFill>
              </a:rPr>
              <a:t>Definition</a:t>
            </a:r>
          </a:p>
          <a:p>
            <a:pPr marL="514350" indent="-514350">
              <a:buFont typeface="+mj-lt"/>
              <a:buAutoNum type="arabicPeriod"/>
            </a:pPr>
            <a:r>
              <a:rPr lang="en-US" dirty="0">
                <a:solidFill>
                  <a:srgbClr val="000000"/>
                </a:solidFill>
              </a:rPr>
              <a:t> </a:t>
            </a:r>
            <a:r>
              <a:rPr lang="en-US" b="1" dirty="0">
                <a:solidFill>
                  <a:srgbClr val="000000"/>
                </a:solidFill>
              </a:rPr>
              <a:t>Side-Side-Side (SSS)</a:t>
            </a:r>
          </a:p>
          <a:p>
            <a:r>
              <a:rPr lang="en-US" dirty="0">
                <a:solidFill>
                  <a:srgbClr val="000000"/>
                </a:solidFill>
              </a:rPr>
              <a:t>If two triangles are such that the lengths of the three sides of one triangle are equal to the lengths of corresponding sides of the </a:t>
            </a:r>
            <a:br>
              <a:rPr lang="en-US" dirty="0">
                <a:solidFill>
                  <a:srgbClr val="000000"/>
                </a:solidFill>
              </a:rPr>
            </a:br>
            <a:r>
              <a:rPr lang="en-US" dirty="0">
                <a:solidFill>
                  <a:srgbClr val="000000"/>
                </a:solidFill>
              </a:rPr>
              <a:t>other triangle, then the two </a:t>
            </a:r>
            <a:br>
              <a:rPr lang="en-US" dirty="0">
                <a:solidFill>
                  <a:srgbClr val="000000"/>
                </a:solidFill>
              </a:rPr>
            </a:br>
            <a:r>
              <a:rPr lang="en-US" dirty="0">
                <a:solidFill>
                  <a:srgbClr val="000000"/>
                </a:solidFill>
              </a:rPr>
              <a:t>triangles are congruent.</a:t>
            </a:r>
          </a:p>
          <a:p>
            <a:endParaRPr lang="en-US" sz="2000" dirty="0">
              <a:solidFill>
                <a:srgbClr val="000000"/>
              </a:solidFill>
            </a:endParaRPr>
          </a:p>
          <a:p>
            <a:r>
              <a:rPr lang="en-US" dirty="0">
                <a:solidFill>
                  <a:srgbClr val="000000"/>
                </a:solidFill>
              </a:rPr>
              <a:t>Triangle </a:t>
            </a:r>
            <a:r>
              <a:rPr lang="en-US" i="1" dirty="0">
                <a:solidFill>
                  <a:srgbClr val="000000"/>
                </a:solidFill>
              </a:rPr>
              <a:t>ABC</a:t>
            </a:r>
            <a:r>
              <a:rPr lang="en-US" dirty="0">
                <a:solidFill>
                  <a:srgbClr val="000000"/>
                </a:solidFill>
              </a:rPr>
              <a:t> is congruent to triangle </a:t>
            </a:r>
            <a:r>
              <a:rPr lang="en-US" i="1" dirty="0">
                <a:solidFill>
                  <a:srgbClr val="000000"/>
                </a:solidFill>
              </a:rPr>
              <a:t>DFE</a:t>
            </a:r>
            <a:r>
              <a:rPr lang="en-US" dirty="0">
                <a:solidFill>
                  <a:srgbClr val="000000"/>
                </a:solidFill>
              </a:rPr>
              <a:t> by SSS.</a:t>
            </a:r>
          </a:p>
        </p:txBody>
      </p:sp>
      <p:pic>
        <p:nvPicPr>
          <p:cNvPr id="33795" name="Picture 3"/>
          <p:cNvPicPr>
            <a:picLocks noChangeAspect="1" noChangeArrowheads="1"/>
          </p:cNvPicPr>
          <p:nvPr/>
        </p:nvPicPr>
        <p:blipFill>
          <a:blip r:embed="rId2" cstate="print">
            <a:clrChange>
              <a:clrFrom>
                <a:srgbClr val="FEEADC"/>
              </a:clrFrom>
              <a:clrTo>
                <a:srgbClr val="FEEADC">
                  <a:alpha val="0"/>
                </a:srgbClr>
              </a:clrTo>
            </a:clrChange>
            <a:lum bright="-20000"/>
          </a:blip>
          <a:srcRect/>
          <a:stretch>
            <a:fillRect/>
          </a:stretch>
        </p:blipFill>
        <p:spPr bwMode="auto">
          <a:xfrm>
            <a:off x="4309844" y="3229901"/>
            <a:ext cx="4345982" cy="16468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Congruent Triangles</a:t>
            </a:r>
          </a:p>
        </p:txBody>
      </p:sp>
      <p:sp>
        <p:nvSpPr>
          <p:cNvPr id="4" name="Content Placeholder 3"/>
          <p:cNvSpPr>
            <a:spLocks noGrp="1"/>
          </p:cNvSpPr>
          <p:nvPr>
            <p:ph idx="1"/>
          </p:nvPr>
        </p:nvSpPr>
        <p:spPr>
          <a:xfrm>
            <a:off x="457200" y="1280161"/>
            <a:ext cx="8229600" cy="4228850"/>
          </a:xfrm>
          <a:prstGeom prst="rect">
            <a:avLst/>
          </a:prstGeom>
          <a:solidFill>
            <a:srgbClr val="FFFFCC"/>
          </a:solidFill>
          <a:ln w="28575">
            <a:solidFill>
              <a:srgbClr val="000000"/>
            </a:solidFill>
          </a:ln>
        </p:spPr>
        <p:txBody>
          <a:bodyPr wrap="square">
            <a:spAutoFit/>
          </a:bodyPr>
          <a:lstStyle/>
          <a:p>
            <a:pPr marL="0" indent="0" algn="ctr">
              <a:spcBef>
                <a:spcPct val="0"/>
              </a:spcBef>
              <a:buFont typeface="Courier New" pitchFamily="49" charset="0"/>
              <a:buNone/>
              <a:tabLst>
                <a:tab pos="463550" algn="l"/>
              </a:tabLst>
            </a:pPr>
            <a:r>
              <a:rPr lang="en-US" b="1" i="0" dirty="0">
                <a:solidFill>
                  <a:srgbClr val="000000"/>
                </a:solidFill>
              </a:rPr>
              <a:t>Definition (cont.)</a:t>
            </a:r>
          </a:p>
          <a:p>
            <a:pPr marL="514350" indent="-514350">
              <a:buFont typeface="+mj-lt"/>
              <a:buAutoNum type="arabicPeriod" startAt="2"/>
            </a:pPr>
            <a:r>
              <a:rPr lang="en-US" dirty="0">
                <a:solidFill>
                  <a:srgbClr val="000000"/>
                </a:solidFill>
              </a:rPr>
              <a:t> </a:t>
            </a:r>
            <a:r>
              <a:rPr lang="en-US" b="1" dirty="0">
                <a:solidFill>
                  <a:srgbClr val="000000"/>
                </a:solidFill>
              </a:rPr>
              <a:t>Side-Angle-Side (SAS)</a:t>
            </a:r>
          </a:p>
          <a:p>
            <a:r>
              <a:rPr lang="en-US" dirty="0">
                <a:solidFill>
                  <a:srgbClr val="000000"/>
                </a:solidFill>
              </a:rPr>
              <a:t>If two triangles are such that the lengths of two sides of one triangle equal the lengths</a:t>
            </a:r>
            <a:br>
              <a:rPr lang="en-US" dirty="0">
                <a:solidFill>
                  <a:srgbClr val="000000"/>
                </a:solidFill>
              </a:rPr>
            </a:br>
            <a:r>
              <a:rPr lang="en-US" dirty="0">
                <a:solidFill>
                  <a:srgbClr val="000000"/>
                </a:solidFill>
              </a:rPr>
              <a:t>of corresponding sides of the </a:t>
            </a:r>
            <a:br>
              <a:rPr lang="en-US" dirty="0">
                <a:solidFill>
                  <a:srgbClr val="000000"/>
                </a:solidFill>
              </a:rPr>
            </a:br>
            <a:r>
              <a:rPr lang="en-US" dirty="0">
                <a:solidFill>
                  <a:srgbClr val="000000"/>
                </a:solidFill>
              </a:rPr>
              <a:t>other triangle and the angles </a:t>
            </a:r>
            <a:br>
              <a:rPr lang="en-US" dirty="0">
                <a:solidFill>
                  <a:srgbClr val="000000"/>
                </a:solidFill>
              </a:rPr>
            </a:br>
            <a:r>
              <a:rPr lang="en-US" dirty="0">
                <a:solidFill>
                  <a:srgbClr val="000000"/>
                </a:solidFill>
              </a:rPr>
              <a:t>included between the sides </a:t>
            </a:r>
            <a:br>
              <a:rPr lang="en-US" dirty="0">
                <a:solidFill>
                  <a:srgbClr val="000000"/>
                </a:solidFill>
              </a:rPr>
            </a:br>
            <a:r>
              <a:rPr lang="en-US" dirty="0">
                <a:solidFill>
                  <a:srgbClr val="000000"/>
                </a:solidFill>
              </a:rPr>
              <a:t>are congruent, then the two triangles are congruent.</a:t>
            </a:r>
          </a:p>
          <a:p>
            <a:r>
              <a:rPr lang="en-US" dirty="0">
                <a:solidFill>
                  <a:srgbClr val="000000"/>
                </a:solidFill>
              </a:rPr>
              <a:t>Triangle </a:t>
            </a:r>
            <a:r>
              <a:rPr lang="en-US" i="1" dirty="0">
                <a:solidFill>
                  <a:srgbClr val="000000"/>
                </a:solidFill>
              </a:rPr>
              <a:t>ABC</a:t>
            </a:r>
            <a:r>
              <a:rPr lang="en-US" dirty="0">
                <a:solidFill>
                  <a:srgbClr val="000000"/>
                </a:solidFill>
              </a:rPr>
              <a:t> is congruent to triangle </a:t>
            </a:r>
            <a:r>
              <a:rPr lang="en-US" i="1" dirty="0">
                <a:solidFill>
                  <a:srgbClr val="000000"/>
                </a:solidFill>
              </a:rPr>
              <a:t>DFE</a:t>
            </a:r>
            <a:r>
              <a:rPr lang="en-US" dirty="0">
                <a:solidFill>
                  <a:srgbClr val="000000"/>
                </a:solidFill>
              </a:rPr>
              <a:t> by SAS.</a:t>
            </a:r>
          </a:p>
        </p:txBody>
      </p:sp>
      <p:pic>
        <p:nvPicPr>
          <p:cNvPr id="34819" name="Picture 3"/>
          <p:cNvPicPr>
            <a:picLocks noChangeAspect="1" noChangeArrowheads="1"/>
          </p:cNvPicPr>
          <p:nvPr/>
        </p:nvPicPr>
        <p:blipFill>
          <a:blip r:embed="rId2" cstate="print">
            <a:clrChange>
              <a:clrFrom>
                <a:srgbClr val="FEEADC"/>
              </a:clrFrom>
              <a:clrTo>
                <a:srgbClr val="FEEADC">
                  <a:alpha val="0"/>
                </a:srgbClr>
              </a:clrTo>
            </a:clrChange>
            <a:lum bright="-20000"/>
          </a:blip>
          <a:srcRect/>
          <a:stretch>
            <a:fillRect/>
          </a:stretch>
        </p:blipFill>
        <p:spPr bwMode="auto">
          <a:xfrm>
            <a:off x="5181600" y="2828488"/>
            <a:ext cx="3200400" cy="166058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Congruent Triangles</a:t>
            </a:r>
          </a:p>
        </p:txBody>
      </p:sp>
      <p:sp>
        <p:nvSpPr>
          <p:cNvPr id="4" name="Content Placeholder 3"/>
          <p:cNvSpPr>
            <a:spLocks noGrp="1"/>
          </p:cNvSpPr>
          <p:nvPr>
            <p:ph idx="1"/>
          </p:nvPr>
        </p:nvSpPr>
        <p:spPr>
          <a:xfrm>
            <a:off x="457200" y="1280161"/>
            <a:ext cx="8229600" cy="4548938"/>
          </a:xfrm>
          <a:prstGeom prst="rect">
            <a:avLst/>
          </a:prstGeom>
          <a:solidFill>
            <a:srgbClr val="FFFFCC"/>
          </a:solidFill>
          <a:ln w="28575">
            <a:solidFill>
              <a:srgbClr val="000000"/>
            </a:solidFill>
          </a:ln>
        </p:spPr>
        <p:txBody>
          <a:bodyPr wrap="square">
            <a:spAutoFit/>
          </a:bodyPr>
          <a:lstStyle/>
          <a:p>
            <a:pPr marL="0" indent="0" algn="ctr">
              <a:spcBef>
                <a:spcPct val="0"/>
              </a:spcBef>
              <a:buFont typeface="Courier New" pitchFamily="49" charset="0"/>
              <a:buNone/>
              <a:tabLst>
                <a:tab pos="463550" algn="l"/>
              </a:tabLst>
            </a:pPr>
            <a:r>
              <a:rPr lang="en-US" b="1" i="0" dirty="0">
                <a:solidFill>
                  <a:srgbClr val="000000"/>
                </a:solidFill>
              </a:rPr>
              <a:t>Definition (cont.)</a:t>
            </a:r>
          </a:p>
          <a:p>
            <a:pPr marL="514350" indent="-514350">
              <a:buFont typeface="+mj-lt"/>
              <a:buAutoNum type="arabicPeriod" startAt="3"/>
            </a:pPr>
            <a:r>
              <a:rPr lang="en-US" dirty="0">
                <a:solidFill>
                  <a:srgbClr val="000000"/>
                </a:solidFill>
              </a:rPr>
              <a:t> </a:t>
            </a:r>
            <a:r>
              <a:rPr lang="en-US" b="1" dirty="0">
                <a:solidFill>
                  <a:srgbClr val="000000"/>
                </a:solidFill>
              </a:rPr>
              <a:t>Angle-Side-Angle (ASA)</a:t>
            </a:r>
          </a:p>
          <a:p>
            <a:r>
              <a:rPr lang="en-US" dirty="0">
                <a:solidFill>
                  <a:srgbClr val="000000"/>
                </a:solidFill>
              </a:rPr>
              <a:t>If two triangles are such that two angles in one triangle are congruent to two angles in the other triangle and the lengths of the sides included between the angles are equal, then the two triangles are congruent.</a:t>
            </a:r>
          </a:p>
          <a:p>
            <a:endParaRPr lang="en-US" sz="3200" dirty="0">
              <a:solidFill>
                <a:srgbClr val="000000"/>
              </a:solidFill>
            </a:endParaRPr>
          </a:p>
          <a:p>
            <a:endParaRPr lang="en-US" sz="3200" dirty="0">
              <a:solidFill>
                <a:srgbClr val="000000"/>
              </a:solidFill>
            </a:endParaRPr>
          </a:p>
          <a:p>
            <a:r>
              <a:rPr lang="en-US" dirty="0">
                <a:solidFill>
                  <a:srgbClr val="000000"/>
                </a:solidFill>
              </a:rPr>
              <a:t>Triangle </a:t>
            </a:r>
            <a:r>
              <a:rPr lang="en-US" i="1" dirty="0">
                <a:solidFill>
                  <a:srgbClr val="000000"/>
                </a:solidFill>
              </a:rPr>
              <a:t>ABC</a:t>
            </a:r>
            <a:r>
              <a:rPr lang="en-US" dirty="0">
                <a:solidFill>
                  <a:srgbClr val="000000"/>
                </a:solidFill>
              </a:rPr>
              <a:t> is congruent to triangle </a:t>
            </a:r>
            <a:r>
              <a:rPr lang="en-US" i="1" dirty="0">
                <a:solidFill>
                  <a:srgbClr val="000000"/>
                </a:solidFill>
              </a:rPr>
              <a:t>DEF</a:t>
            </a:r>
            <a:r>
              <a:rPr lang="en-US" dirty="0">
                <a:solidFill>
                  <a:srgbClr val="000000"/>
                </a:solidFill>
              </a:rPr>
              <a:t> by ASA.</a:t>
            </a:r>
          </a:p>
        </p:txBody>
      </p:sp>
      <p:pic>
        <p:nvPicPr>
          <p:cNvPr id="35843" name="Picture 3"/>
          <p:cNvPicPr>
            <a:picLocks noChangeAspect="1" noChangeArrowheads="1"/>
          </p:cNvPicPr>
          <p:nvPr/>
        </p:nvPicPr>
        <p:blipFill>
          <a:blip r:embed="rId2" cstate="print">
            <a:clrChange>
              <a:clrFrom>
                <a:srgbClr val="FEEADC"/>
              </a:clrFrom>
              <a:clrTo>
                <a:srgbClr val="FEEADC">
                  <a:alpha val="0"/>
                </a:srgbClr>
              </a:clrTo>
            </a:clrChange>
            <a:lum bright="-20000"/>
          </a:blip>
          <a:srcRect/>
          <a:stretch>
            <a:fillRect/>
          </a:stretch>
        </p:blipFill>
        <p:spPr bwMode="auto">
          <a:xfrm>
            <a:off x="2514599" y="4030211"/>
            <a:ext cx="4657157" cy="13202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dirty="0"/>
              <a:t>Example 7: Determining Whether Triangles are Congruent</a:t>
            </a:r>
            <a:endParaRPr lang="en-US" sz="3200" dirty="0">
              <a:solidFill>
                <a:schemeClr val="accent1"/>
              </a:solidFill>
            </a:endParaRPr>
          </a:p>
        </p:txBody>
      </p:sp>
      <p:sp>
        <p:nvSpPr>
          <p:cNvPr id="27651" name="Rectangle 3"/>
          <p:cNvSpPr>
            <a:spLocks noGrp="1"/>
          </p:cNvSpPr>
          <p:nvPr>
            <p:ph idx="1"/>
          </p:nvPr>
        </p:nvSpPr>
        <p:spPr>
          <a:xfrm>
            <a:off x="457200" y="1280160"/>
            <a:ext cx="8229600" cy="3942618"/>
          </a:xfrm>
          <a:prstGeom prst="rect">
            <a:avLst/>
          </a:prstGeom>
          <a:noFill/>
        </p:spPr>
        <p:txBody>
          <a:bodyPr>
            <a:spAutoFit/>
          </a:bodyPr>
          <a:lstStyle/>
          <a:p>
            <a:pPr marL="0" indent="0">
              <a:spcBef>
                <a:spcPts val="0"/>
              </a:spcBef>
              <a:buFont typeface="Courier New" pitchFamily="49" charset="0"/>
              <a:buNone/>
            </a:pPr>
            <a:r>
              <a:rPr lang="en-US" i="0" dirty="0">
                <a:solidFill>
                  <a:schemeClr val="tx1"/>
                </a:solidFill>
              </a:rPr>
              <a:t>Determine whether triangles</a:t>
            </a:r>
          </a:p>
          <a:p>
            <a:pPr marL="0" indent="0">
              <a:spcBef>
                <a:spcPts val="0"/>
              </a:spcBef>
              <a:buFont typeface="Courier New" pitchFamily="49" charset="0"/>
              <a:buNone/>
            </a:pPr>
            <a:r>
              <a:rPr lang="en-US" i="1" dirty="0">
                <a:solidFill>
                  <a:srgbClr val="0000FF"/>
                </a:solidFill>
              </a:rPr>
              <a:t>PQR</a:t>
            </a:r>
            <a:r>
              <a:rPr lang="en-US" i="0" dirty="0">
                <a:solidFill>
                  <a:schemeClr val="tx1"/>
                </a:solidFill>
              </a:rPr>
              <a:t> and </a:t>
            </a:r>
            <a:r>
              <a:rPr lang="en-US" i="1" dirty="0">
                <a:solidFill>
                  <a:srgbClr val="0000FF"/>
                </a:solidFill>
              </a:rPr>
              <a:t>MNO</a:t>
            </a:r>
            <a:r>
              <a:rPr lang="en-US" i="0" dirty="0">
                <a:solidFill>
                  <a:schemeClr val="tx1"/>
                </a:solidFill>
              </a:rPr>
              <a:t> are congruent.</a:t>
            </a:r>
          </a:p>
          <a:p>
            <a:pPr marL="0" indent="0">
              <a:spcBef>
                <a:spcPts val="0"/>
              </a:spcBef>
              <a:buFont typeface="Courier New" pitchFamily="49" charset="0"/>
              <a:buNone/>
            </a:pPr>
            <a:endParaRPr lang="en-US" b="1" i="0" dirty="0">
              <a:solidFill>
                <a:schemeClr val="tx1"/>
              </a:solidFill>
            </a:endParaRPr>
          </a:p>
          <a:p>
            <a:pPr marL="0" indent="0">
              <a:spcBef>
                <a:spcPts val="0"/>
              </a:spcBef>
              <a:buFont typeface="Courier New" pitchFamily="49" charset="0"/>
              <a:buNone/>
            </a:pPr>
            <a:r>
              <a:rPr lang="en-US" b="1" i="0" dirty="0">
                <a:solidFill>
                  <a:schemeClr val="tx1"/>
                </a:solidFill>
              </a:rPr>
              <a:t>Solution</a:t>
            </a:r>
          </a:p>
          <a:p>
            <a:pPr marL="0" indent="0">
              <a:spcBef>
                <a:spcPts val="0"/>
              </a:spcBef>
              <a:buFont typeface="Courier New" pitchFamily="49" charset="0"/>
              <a:buNone/>
            </a:pPr>
            <a:endParaRPr lang="en-US" sz="1500" i="0" dirty="0">
              <a:solidFill>
                <a:schemeClr val="tx1"/>
              </a:solidFill>
            </a:endParaRPr>
          </a:p>
          <a:p>
            <a:r>
              <a:rPr lang="en-US" dirty="0"/>
              <a:t>From the figure we see that </a:t>
            </a:r>
            <a:r>
              <a:rPr lang="en-US" i="1" dirty="0">
                <a:solidFill>
                  <a:srgbClr val="000099"/>
                </a:solidFill>
              </a:rPr>
              <a:t>PR</a:t>
            </a:r>
            <a:r>
              <a:rPr lang="en-US" dirty="0">
                <a:solidFill>
                  <a:srgbClr val="000099"/>
                </a:solidFill>
              </a:rPr>
              <a:t> = </a:t>
            </a:r>
            <a:r>
              <a:rPr lang="en-US" i="1" dirty="0">
                <a:solidFill>
                  <a:srgbClr val="000099"/>
                </a:solidFill>
              </a:rPr>
              <a:t>MO</a:t>
            </a:r>
            <a:r>
              <a:rPr lang="en-US" dirty="0">
                <a:solidFill>
                  <a:srgbClr val="000099"/>
                </a:solidFill>
              </a:rPr>
              <a:t> = </a:t>
            </a:r>
            <a:r>
              <a:rPr lang="en-US" i="1" dirty="0">
                <a:solidFill>
                  <a:srgbClr val="000099"/>
                </a:solidFill>
              </a:rPr>
              <a:t>4</a:t>
            </a:r>
            <a:r>
              <a:rPr lang="en-US" dirty="0"/>
              <a:t>, </a:t>
            </a:r>
            <a:r>
              <a:rPr lang="en-US" i="1" dirty="0">
                <a:solidFill>
                  <a:srgbClr val="000099"/>
                </a:solidFill>
              </a:rPr>
              <a:t>QR</a:t>
            </a:r>
            <a:r>
              <a:rPr lang="en-US" dirty="0">
                <a:solidFill>
                  <a:srgbClr val="000099"/>
                </a:solidFill>
              </a:rPr>
              <a:t> = </a:t>
            </a:r>
            <a:r>
              <a:rPr lang="en-US" i="1" dirty="0">
                <a:solidFill>
                  <a:srgbClr val="000099"/>
                </a:solidFill>
              </a:rPr>
              <a:t>NO</a:t>
            </a:r>
            <a:r>
              <a:rPr lang="en-US" dirty="0">
                <a:solidFill>
                  <a:srgbClr val="000099"/>
                </a:solidFill>
              </a:rPr>
              <a:t> = 6</a:t>
            </a:r>
            <a:r>
              <a:rPr lang="en-US" dirty="0"/>
              <a:t>, and </a:t>
            </a:r>
            <a:r>
              <a:rPr lang="en-US" i="1" dirty="0" err="1">
                <a:solidFill>
                  <a:srgbClr val="000099"/>
                </a:solidFill>
              </a:rPr>
              <a:t>m∠R</a:t>
            </a:r>
            <a:r>
              <a:rPr lang="en-US" dirty="0">
                <a:solidFill>
                  <a:srgbClr val="000099"/>
                </a:solidFill>
              </a:rPr>
              <a:t> = </a:t>
            </a:r>
            <a:r>
              <a:rPr lang="en-US" i="1" dirty="0" err="1">
                <a:solidFill>
                  <a:srgbClr val="000099"/>
                </a:solidFill>
              </a:rPr>
              <a:t>m∠O</a:t>
            </a:r>
            <a:r>
              <a:rPr lang="en-US" dirty="0">
                <a:solidFill>
                  <a:srgbClr val="000099"/>
                </a:solidFill>
              </a:rPr>
              <a:t> = 75</a:t>
            </a:r>
            <a:r>
              <a:rPr lang="en-US" dirty="0"/>
              <a:t>. As ∠</a:t>
            </a:r>
            <a:r>
              <a:rPr lang="en-US" i="1" dirty="0"/>
              <a:t>R</a:t>
            </a:r>
            <a:r>
              <a:rPr lang="en-US" dirty="0"/>
              <a:t> and ∠</a:t>
            </a:r>
            <a:r>
              <a:rPr lang="en-US" i="1" dirty="0"/>
              <a:t>O</a:t>
            </a:r>
            <a:r>
              <a:rPr lang="en-US" dirty="0"/>
              <a:t> are included between the pairs of equal-</a:t>
            </a:r>
            <a:r>
              <a:rPr lang="en-US" dirty="0" err="1"/>
              <a:t>lengthed</a:t>
            </a:r>
            <a:r>
              <a:rPr lang="en-US" dirty="0"/>
              <a:t> sides, the two triangles are congruent by SAS (Side-Angle-Side).</a:t>
            </a:r>
            <a:endParaRPr lang="en-US" i="0" dirty="0">
              <a:solidFill>
                <a:schemeClr val="tx1"/>
              </a:solidFill>
            </a:endParaRPr>
          </a:p>
        </p:txBody>
      </p:sp>
      <p:pic>
        <p:nvPicPr>
          <p:cNvPr id="32770"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907521" y="1219200"/>
            <a:ext cx="3957571" cy="1905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Triangles</a:t>
            </a:r>
          </a:p>
        </p:txBody>
      </p:sp>
      <p:sp>
        <p:nvSpPr>
          <p:cNvPr id="4" name="TextBox 3"/>
          <p:cNvSpPr>
            <a:spLocks noGrp="1" noChangeArrowheads="1"/>
          </p:cNvSpPr>
          <p:nvPr>
            <p:ph idx="1"/>
          </p:nvPr>
        </p:nvSpPr>
        <p:spPr>
          <a:xfrm>
            <a:off x="457200" y="1280160"/>
            <a:ext cx="8229600" cy="2419124"/>
          </a:xfrm>
          <a:prstGeom prst="rect">
            <a:avLst/>
          </a:prstGeom>
          <a:noFill/>
          <a:ln w="28575">
            <a:solidFill>
              <a:srgbClr val="FF0000"/>
            </a:solidFill>
          </a:ln>
        </p:spPr>
        <p:txBody>
          <a:bodyPr>
            <a:spAutoFit/>
          </a:bodyPr>
          <a:lstStyle/>
          <a:p>
            <a:pPr marL="15875" indent="-15875" algn="ctr" eaLnBrk="0" hangingPunct="0">
              <a:tabLst>
                <a:tab pos="520700" algn="l"/>
                <a:tab pos="977900" algn="l"/>
              </a:tabLst>
            </a:pPr>
            <a:r>
              <a:rPr lang="en-US" b="1" dirty="0">
                <a:solidFill>
                  <a:srgbClr val="000000"/>
                </a:solidFill>
                <a:latin typeface="Calibri" pitchFamily="34" charset="0"/>
              </a:rPr>
              <a:t>Note</a:t>
            </a:r>
          </a:p>
          <a:p>
            <a:r>
              <a:rPr lang="en-US" dirty="0">
                <a:solidFill>
                  <a:srgbClr val="000000"/>
                </a:solidFill>
              </a:rPr>
              <a:t>The line segment with endpoints </a:t>
            </a:r>
            <a:r>
              <a:rPr lang="en-US" i="1" dirty="0">
                <a:solidFill>
                  <a:srgbClr val="000000"/>
                </a:solidFill>
              </a:rPr>
              <a:t>A </a:t>
            </a:r>
            <a:r>
              <a:rPr lang="en-US" dirty="0">
                <a:solidFill>
                  <a:srgbClr val="000000"/>
                </a:solidFill>
              </a:rPr>
              <a:t>and</a:t>
            </a:r>
            <a:r>
              <a:rPr lang="en-US" i="1" dirty="0">
                <a:solidFill>
                  <a:srgbClr val="000000"/>
                </a:solidFill>
              </a:rPr>
              <a:t> B </a:t>
            </a:r>
            <a:r>
              <a:rPr lang="en-US" dirty="0">
                <a:solidFill>
                  <a:srgbClr val="000000"/>
                </a:solidFill>
              </a:rPr>
              <a:t>is indicated by placing</a:t>
            </a:r>
            <a:r>
              <a:rPr lang="en-US" i="1" dirty="0">
                <a:solidFill>
                  <a:srgbClr val="000000"/>
                </a:solidFill>
              </a:rPr>
              <a:t> </a:t>
            </a:r>
            <a:r>
              <a:rPr lang="en-US" dirty="0">
                <a:solidFill>
                  <a:srgbClr val="000000"/>
                </a:solidFill>
              </a:rPr>
              <a:t>a bar over the letters, as in	 </a:t>
            </a:r>
            <a:r>
              <a:rPr lang="en-US" i="1" dirty="0">
                <a:solidFill>
                  <a:srgbClr val="000000"/>
                </a:solidFill>
              </a:rPr>
              <a:t>     </a:t>
            </a:r>
            <a:r>
              <a:rPr lang="en-US" dirty="0">
                <a:solidFill>
                  <a:srgbClr val="000000"/>
                </a:solidFill>
              </a:rPr>
              <a:t>The length of the segment is indicated by writing only the letters, as in </a:t>
            </a:r>
            <a:r>
              <a:rPr lang="en-US" i="1" dirty="0">
                <a:solidFill>
                  <a:srgbClr val="000000"/>
                </a:solidFill>
              </a:rPr>
              <a:t>AB.</a:t>
            </a:r>
            <a:endParaRPr lang="en-US" dirty="0">
              <a:solidFill>
                <a:srgbClr val="000000"/>
              </a:solidFill>
              <a:latin typeface="Calibri" pitchFamily="34" charset="0"/>
            </a:endParaRPr>
          </a:p>
        </p:txBody>
      </p:sp>
      <p:graphicFrame>
        <p:nvGraphicFramePr>
          <p:cNvPr id="79875" name="Object 3"/>
          <p:cNvGraphicFramePr>
            <a:graphicFrameLocks noChangeAspect="1"/>
          </p:cNvGraphicFramePr>
          <p:nvPr/>
        </p:nvGraphicFramePr>
        <p:xfrm>
          <a:off x="5950591" y="2209800"/>
          <a:ext cx="508000" cy="419100"/>
        </p:xfrm>
        <a:graphic>
          <a:graphicData uri="http://schemas.openxmlformats.org/presentationml/2006/ole">
            <mc:AlternateContent xmlns:mc="http://schemas.openxmlformats.org/markup-compatibility/2006">
              <mc:Choice xmlns:v="urn:schemas-microsoft-com:vml" Requires="v">
                <p:oleObj spid="_x0000_s33794" name="Equation" r:id="rId4" imgW="507960" imgH="419040" progId="Equation.DSMT4">
                  <p:embed/>
                </p:oleObj>
              </mc:Choice>
              <mc:Fallback>
                <p:oleObj name="Equation" r:id="rId4" imgW="507960" imgH="419040" progId="Equation.DSMT4">
                  <p:embed/>
                  <p:pic>
                    <p:nvPicPr>
                      <p:cNvPr id="798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591" y="2209800"/>
                        <a:ext cx="50800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Sides</a:t>
            </a:r>
          </a:p>
        </p:txBody>
      </p:sp>
      <p:graphicFrame>
        <p:nvGraphicFramePr>
          <p:cNvPr id="4" name="Group 3"/>
          <p:cNvGraphicFramePr>
            <a:graphicFrameLocks noGrp="1"/>
          </p:cNvGraphicFramePr>
          <p:nvPr>
            <p:ph idx="1"/>
          </p:nvPr>
        </p:nvGraphicFramePr>
        <p:xfrm>
          <a:off x="457200" y="1159778"/>
          <a:ext cx="8229600" cy="466407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83094">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a:t>
                      </a:r>
                    </a:p>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a:t>
                      </a:r>
                      <a:r>
                        <a:rPr kumimoji="0" lang="en-US" sz="2800" b="1" i="0" u="none" strike="noStrike" cap="none" normalizeH="0" baseline="0" dirty="0">
                          <a:ln>
                            <a:noFill/>
                          </a:ln>
                          <a:solidFill>
                            <a:srgbClr val="000000"/>
                          </a:solidFill>
                          <a:effectLst/>
                          <a:latin typeface="Calibri" pitchFamily="34" charset="0"/>
                        </a:rPr>
                        <a:t>Note:</a:t>
                      </a:r>
                      <a:r>
                        <a:rPr kumimoji="0" lang="en-US" sz="2800" b="0" i="0" u="none" strike="noStrike" cap="none" normalizeH="0" baseline="0" dirty="0">
                          <a:ln>
                            <a:noFill/>
                          </a:ln>
                          <a:solidFill>
                            <a:srgbClr val="000000"/>
                          </a:solidFill>
                          <a:effectLst/>
                          <a:latin typeface="Calibri" pitchFamily="34" charset="0"/>
                        </a:rPr>
                        <a:t>  In the figures, sides with equal length are indicated by the same number of slash marks.)</a:t>
                      </a: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379">
                <a:tc>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Name</a:t>
                      </a: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a:ln>
                            <a:noFill/>
                          </a:ln>
                          <a:solidFill>
                            <a:srgbClr val="000000"/>
                          </a:solidFill>
                          <a:effectLst/>
                          <a:latin typeface="Calibri" pitchFamily="34" charset="0"/>
                        </a:rPr>
                        <a:t>Property</a:t>
                      </a:r>
                      <a:endParaRPr kumimoji="0" lang="en-US" sz="2800" b="0" i="1" u="none" strike="noStrike" cap="none" normalizeH="0" baseline="0">
                        <a:ln>
                          <a:noFill/>
                        </a:ln>
                        <a:solidFill>
                          <a:srgbClr val="000000"/>
                        </a:solidFill>
                        <a:effectLst/>
                        <a:latin typeface="Calibri" pitchFamily="34"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a:ln>
                            <a:noFill/>
                          </a:ln>
                          <a:solidFill>
                            <a:srgbClr val="000000"/>
                          </a:solidFill>
                          <a:effectLst/>
                          <a:latin typeface="Calibri" pitchFamily="34" charset="0"/>
                        </a:rPr>
                        <a:t>Example</a:t>
                      </a:r>
                      <a:endParaRPr kumimoji="0" lang="en-US" sz="2800" b="0" i="1" u="none" strike="noStrike" cap="none" normalizeH="0" baseline="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2536602">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   </a:t>
                      </a:r>
                      <a:r>
                        <a:rPr kumimoji="0" lang="en-US" sz="2800" b="1" i="0" u="none" strike="noStrike" cap="none" normalizeH="0" baseline="0" dirty="0">
                          <a:ln>
                            <a:noFill/>
                          </a:ln>
                          <a:solidFill>
                            <a:srgbClr val="C00000"/>
                          </a:solidFill>
                          <a:effectLst/>
                          <a:latin typeface="Calibri" pitchFamily="34" charset="0"/>
                        </a:rPr>
                        <a:t>Scalene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ts val="135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No two sides have equal lengths.</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a:rPr>
                        <a:t>∆</a:t>
                      </a:r>
                      <a:r>
                        <a:rPr kumimoji="0" lang="en-US" sz="2800" b="0" i="1" u="none" strike="noStrike" cap="none" normalizeH="0" baseline="0" dirty="0">
                          <a:ln>
                            <a:noFill/>
                          </a:ln>
                          <a:solidFill>
                            <a:srgbClr val="000000"/>
                          </a:solidFill>
                          <a:effectLst/>
                          <a:latin typeface="Calibri" pitchFamily="34" charset="0"/>
                        </a:rPr>
                        <a:t>ABC</a:t>
                      </a:r>
                      <a:r>
                        <a:rPr kumimoji="0" lang="en-US" sz="2800" b="0" i="0" u="none" strike="noStrike" cap="none" normalizeH="0" baseline="0" dirty="0">
                          <a:ln>
                            <a:noFill/>
                          </a:ln>
                          <a:solidFill>
                            <a:srgbClr val="000000"/>
                          </a:solidFill>
                          <a:effectLst/>
                          <a:latin typeface="Calibri" pitchFamily="34" charset="0"/>
                        </a:rPr>
                        <a:t> is scalene since no two sides have equal lengths.</a:t>
                      </a: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pic>
        <p:nvPicPr>
          <p:cNvPr id="5" name="Picture 15" descr="1"/>
          <p:cNvPicPr>
            <a:picLocks noChangeAspect="1" noChangeArrowheads="1"/>
          </p:cNvPicPr>
          <p:nvPr/>
        </p:nvPicPr>
        <p:blipFill>
          <a:blip r:embed="rId3" cstate="print"/>
          <a:srcRect/>
          <a:stretch>
            <a:fillRect/>
          </a:stretch>
        </p:blipFill>
        <p:spPr bwMode="auto">
          <a:xfrm>
            <a:off x="2167855" y="4211637"/>
            <a:ext cx="3529012" cy="1655763"/>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Sides</a:t>
            </a:r>
          </a:p>
        </p:txBody>
      </p:sp>
      <p:graphicFrame>
        <p:nvGraphicFramePr>
          <p:cNvPr id="4" name="Group 3"/>
          <p:cNvGraphicFramePr>
            <a:graphicFrameLocks noGrp="1"/>
          </p:cNvGraphicFramePr>
          <p:nvPr>
            <p:ph idx="1"/>
          </p:nvPr>
        </p:nvGraphicFramePr>
        <p:xfrm>
          <a:off x="457200" y="1279525"/>
          <a:ext cx="8229600" cy="3978275"/>
        </p:xfrm>
        <a:graphic>
          <a:graphicData uri="http://schemas.openxmlformats.org/drawingml/2006/table">
            <a:tbl>
              <a:tblPr/>
              <a:tblGrid>
                <a:gridCol w="1905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10786">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 (cont.)</a:t>
                      </a:r>
                    </a:p>
                  </a:txBody>
                  <a:tcPr marT="45724" marB="45724"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7671">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C00000"/>
                          </a:solidFill>
                          <a:effectLst/>
                          <a:latin typeface="Calibri" pitchFamily="34" charset="0"/>
                        </a:rPr>
                        <a:t>  Isosceles</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457200" marR="0" lvl="0" indent="-45720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At least two sides have</a:t>
                      </a:r>
                    </a:p>
                    <a:p>
                      <a:pPr marL="457200" marR="0" lvl="0" indent="-45720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equal lengths.</a:t>
                      </a: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mn-lt"/>
                        </a:rPr>
                        <a:t>∆</a:t>
                      </a:r>
                      <a:r>
                        <a:rPr kumimoji="0" lang="en-US" sz="2800" b="0" i="1" u="none" strike="noStrike" cap="none" normalizeH="0" baseline="0" dirty="0">
                          <a:ln>
                            <a:noFill/>
                          </a:ln>
                          <a:solidFill>
                            <a:srgbClr val="000000"/>
                          </a:solidFill>
                          <a:effectLst/>
                          <a:latin typeface="Calibri" pitchFamily="34" charset="0"/>
                        </a:rPr>
                        <a:t>PQR</a:t>
                      </a:r>
                      <a:r>
                        <a:rPr kumimoji="0" lang="en-US" sz="2800" b="0" i="0" u="none" strike="noStrike" cap="none" normalizeH="0" baseline="0" dirty="0">
                          <a:ln>
                            <a:noFill/>
                          </a:ln>
                          <a:solidFill>
                            <a:srgbClr val="000000"/>
                          </a:solidFill>
                          <a:effectLst/>
                          <a:latin typeface="Calibri" pitchFamily="34" charset="0"/>
                        </a:rPr>
                        <a:t> is isosceles since </a:t>
                      </a:r>
                      <a:r>
                        <a:rPr kumimoji="0" lang="en-US" sz="2800" b="0" i="1" u="none" strike="noStrike" cap="none" normalizeH="0" baseline="0" dirty="0">
                          <a:ln>
                            <a:noFill/>
                          </a:ln>
                          <a:solidFill>
                            <a:srgbClr val="000000"/>
                          </a:solidFill>
                          <a:effectLst/>
                          <a:latin typeface="Calibri" pitchFamily="34" charset="0"/>
                        </a:rPr>
                        <a:t>PR</a:t>
                      </a:r>
                      <a:r>
                        <a:rPr kumimoji="0" lang="en-US" sz="2800" b="0" i="0" u="none" strike="noStrike" cap="none" normalizeH="0" baseline="0" dirty="0">
                          <a:ln>
                            <a:noFill/>
                          </a:ln>
                          <a:solidFill>
                            <a:srgbClr val="000000"/>
                          </a:solidFill>
                          <a:effectLst/>
                          <a:latin typeface="Calibri" pitchFamily="34" charset="0"/>
                        </a:rPr>
                        <a:t> = </a:t>
                      </a:r>
                      <a:r>
                        <a:rPr kumimoji="0" lang="en-US" sz="2800" b="0" i="1" u="none" strike="noStrike" cap="none" normalizeH="0" baseline="0" dirty="0">
                          <a:ln>
                            <a:noFill/>
                          </a:ln>
                          <a:solidFill>
                            <a:srgbClr val="000000"/>
                          </a:solidFill>
                          <a:effectLst/>
                          <a:latin typeface="Calibri" pitchFamily="34" charset="0"/>
                        </a:rPr>
                        <a:t>QR</a:t>
                      </a:r>
                      <a:r>
                        <a:rPr kumimoji="0" lang="en-US" sz="2800" b="0" i="0" u="none" strike="noStrike" cap="none" normalizeH="0" baseline="0" dirty="0">
                          <a:ln>
                            <a:noFill/>
                          </a:ln>
                          <a:solidFill>
                            <a:srgbClr val="000000"/>
                          </a:solidFill>
                          <a:effectLst/>
                          <a:latin typeface="Calibri" pitchFamily="34" charset="0"/>
                        </a:rPr>
                        <a:t>.</a:t>
                      </a: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2199818">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rgbClr val="000000"/>
                        </a:solidFill>
                        <a:effectLst/>
                        <a:latin typeface="Calibri" pitchFamily="34" charset="0"/>
                      </a:endParaRPr>
                    </a:p>
                  </a:txBody>
                  <a:tcPr marT="45724" marB="45724"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pic>
        <p:nvPicPr>
          <p:cNvPr id="5" name="Picture 15" descr="1"/>
          <p:cNvPicPr>
            <a:picLocks noChangeAspect="1" noChangeArrowheads="1"/>
          </p:cNvPicPr>
          <p:nvPr/>
        </p:nvPicPr>
        <p:blipFill>
          <a:blip r:embed="rId3" cstate="print"/>
          <a:srcRect/>
          <a:stretch>
            <a:fillRect/>
          </a:stretch>
        </p:blipFill>
        <p:spPr bwMode="auto">
          <a:xfrm>
            <a:off x="2960687" y="2971800"/>
            <a:ext cx="1992313" cy="2222500"/>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Sides</a:t>
            </a:r>
          </a:p>
        </p:txBody>
      </p:sp>
      <p:graphicFrame>
        <p:nvGraphicFramePr>
          <p:cNvPr id="4" name="Group 3"/>
          <p:cNvGraphicFramePr>
            <a:graphicFrameLocks noGrp="1"/>
          </p:cNvGraphicFramePr>
          <p:nvPr>
            <p:ph idx="1"/>
          </p:nvPr>
        </p:nvGraphicFramePr>
        <p:xfrm>
          <a:off x="457200" y="1279525"/>
          <a:ext cx="8229600" cy="3673475"/>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60905">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 (cont.)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9403">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C00000"/>
                          </a:solidFill>
                          <a:effectLst/>
                          <a:latin typeface="Calibri" pitchFamily="34" charset="0"/>
                        </a:rPr>
                        <a:t>  Equilateral</a:t>
                      </a:r>
                      <a:endParaRPr kumimoji="0" lang="en-US" sz="2800" b="0" i="1" u="none" strike="noStrike" cap="none" normalizeH="0" baseline="0" dirty="0">
                        <a:ln>
                          <a:noFill/>
                        </a:ln>
                        <a:solidFill>
                          <a:srgbClr val="C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All three sides have</a:t>
                      </a:r>
                    </a:p>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equal lengths.</a:t>
                      </a: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mn-lt"/>
                        </a:rPr>
                        <a:t>∆</a:t>
                      </a:r>
                      <a:r>
                        <a:rPr kumimoji="0" lang="en-US" sz="2800" b="0" i="1" u="none" strike="noStrike" cap="none" normalizeH="0" baseline="0" dirty="0">
                          <a:ln>
                            <a:noFill/>
                          </a:ln>
                          <a:solidFill>
                            <a:srgbClr val="000000"/>
                          </a:solidFill>
                          <a:effectLst/>
                          <a:latin typeface="Calibri" pitchFamily="34" charset="0"/>
                        </a:rPr>
                        <a:t>XYZ</a:t>
                      </a:r>
                      <a:r>
                        <a:rPr kumimoji="0" lang="en-US" sz="2800" b="0" i="0" u="none" strike="noStrike" cap="none" normalizeH="0" baseline="0" dirty="0">
                          <a:ln>
                            <a:noFill/>
                          </a:ln>
                          <a:solidFill>
                            <a:srgbClr val="000000"/>
                          </a:solidFill>
                          <a:effectLst/>
                          <a:latin typeface="Calibri" pitchFamily="34" charset="0"/>
                        </a:rPr>
                        <a:t> is equilateral since </a:t>
                      </a:r>
                      <a:r>
                        <a:rPr kumimoji="0" lang="en-US" sz="2800" b="0" i="1" u="none" strike="noStrike" cap="none" normalizeH="0" baseline="0" dirty="0">
                          <a:ln>
                            <a:noFill/>
                          </a:ln>
                          <a:solidFill>
                            <a:srgbClr val="000000"/>
                          </a:solidFill>
                          <a:effectLst/>
                          <a:latin typeface="Calibri" pitchFamily="34" charset="0"/>
                        </a:rPr>
                        <a:t>XY</a:t>
                      </a:r>
                      <a:r>
                        <a:rPr kumimoji="0" lang="en-US" sz="2800" b="0" i="0" u="none" strike="noStrike" cap="none" normalizeH="0" baseline="0" dirty="0">
                          <a:ln>
                            <a:noFill/>
                          </a:ln>
                          <a:solidFill>
                            <a:srgbClr val="000000"/>
                          </a:solidFill>
                          <a:effectLst/>
                          <a:latin typeface="Calibri" pitchFamily="34" charset="0"/>
                        </a:rPr>
                        <a:t> = </a:t>
                      </a:r>
                      <a:r>
                        <a:rPr kumimoji="0" lang="en-US" sz="2800" b="0" i="1" u="none" strike="noStrike" cap="none" normalizeH="0" baseline="0" dirty="0">
                          <a:ln>
                            <a:noFill/>
                          </a:ln>
                          <a:solidFill>
                            <a:srgbClr val="000000"/>
                          </a:solidFill>
                          <a:effectLst/>
                          <a:latin typeface="Calibri" pitchFamily="34" charset="0"/>
                        </a:rPr>
                        <a:t>XZ</a:t>
                      </a:r>
                      <a:r>
                        <a:rPr kumimoji="0" lang="en-US" sz="2800" b="0" i="0" u="none" strike="noStrike" cap="none" normalizeH="0" baseline="0" dirty="0">
                          <a:ln>
                            <a:noFill/>
                          </a:ln>
                          <a:solidFill>
                            <a:srgbClr val="000000"/>
                          </a:solidFill>
                          <a:effectLst/>
                          <a:latin typeface="Calibri" pitchFamily="34" charset="0"/>
                        </a:rPr>
                        <a:t> = </a:t>
                      </a:r>
                      <a:r>
                        <a:rPr kumimoji="0" lang="en-US" sz="2800" b="0" i="1" u="none" strike="noStrike" cap="none" normalizeH="0" baseline="0" dirty="0">
                          <a:ln>
                            <a:noFill/>
                          </a:ln>
                          <a:solidFill>
                            <a:srgbClr val="000000"/>
                          </a:solidFill>
                          <a:effectLst/>
                          <a:latin typeface="Calibri" pitchFamily="34" charset="0"/>
                        </a:rPr>
                        <a:t>YZ</a:t>
                      </a:r>
                    </a:p>
                  </a:txBody>
                  <a:tcP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2093167">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pic>
        <p:nvPicPr>
          <p:cNvPr id="5" name="Picture 15" descr="1"/>
          <p:cNvPicPr>
            <a:picLocks noChangeAspect="1" noChangeArrowheads="1"/>
          </p:cNvPicPr>
          <p:nvPr/>
        </p:nvPicPr>
        <p:blipFill>
          <a:blip r:embed="rId3" cstate="print"/>
          <a:srcRect/>
          <a:stretch>
            <a:fillRect/>
          </a:stretch>
        </p:blipFill>
        <p:spPr bwMode="auto">
          <a:xfrm>
            <a:off x="3048000" y="2895600"/>
            <a:ext cx="2362200" cy="2022722"/>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Angles</a:t>
            </a:r>
          </a:p>
        </p:txBody>
      </p:sp>
      <p:graphicFrame>
        <p:nvGraphicFramePr>
          <p:cNvPr id="4" name="Group 3"/>
          <p:cNvGraphicFramePr>
            <a:graphicFrameLocks/>
          </p:cNvGraphicFramePr>
          <p:nvPr/>
        </p:nvGraphicFramePr>
        <p:xfrm>
          <a:off x="609600" y="1219200"/>
          <a:ext cx="8229600" cy="4547442"/>
        </p:xfrm>
        <a:graphic>
          <a:graphicData uri="http://schemas.openxmlformats.org/drawingml/2006/table">
            <a:tbl>
              <a:tblPr/>
              <a:tblGrid>
                <a:gridCol w="2286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60905">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a:t>
                      </a: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1770">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defRPr/>
                      </a:pPr>
                      <a:r>
                        <a:rPr kumimoji="0" lang="en-US" sz="2800" b="1" i="0" u="none" strike="noStrike" cap="none" normalizeH="0" baseline="0" dirty="0">
                          <a:ln>
                            <a:noFill/>
                          </a:ln>
                          <a:solidFill>
                            <a:srgbClr val="000000"/>
                          </a:solidFill>
                          <a:effectLst/>
                          <a:latin typeface="Calibri" pitchFamily="34" charset="0"/>
                        </a:rPr>
                        <a:t>Name</a:t>
                      </a: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defRPr/>
                      </a:pPr>
                      <a:r>
                        <a:rPr kumimoji="0" lang="en-US" sz="2800" b="1" i="0" u="none" strike="noStrike" cap="none" normalizeH="0" baseline="0" dirty="0">
                          <a:ln>
                            <a:noFill/>
                          </a:ln>
                          <a:solidFill>
                            <a:srgbClr val="000000"/>
                          </a:solidFill>
                          <a:effectLst/>
                          <a:latin typeface="Calibri" pitchFamily="34" charset="0"/>
                        </a:rPr>
                        <a:t>Property</a:t>
                      </a: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defRPr/>
                      </a:pPr>
                      <a:r>
                        <a:rPr kumimoji="0" lang="en-US" sz="2800" b="1" i="0" u="none" strike="noStrike" cap="none" normalizeH="0" baseline="0" dirty="0">
                          <a:ln>
                            <a:noFill/>
                          </a:ln>
                          <a:solidFill>
                            <a:srgbClr val="000000"/>
                          </a:solidFill>
                          <a:effectLst/>
                          <a:latin typeface="Calibri" pitchFamily="34" charset="0"/>
                        </a:rPr>
                        <a:t>Example</a:t>
                      </a: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1019403">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C00000"/>
                          </a:solidFill>
                          <a:effectLst/>
                          <a:latin typeface="Calibri" pitchFamily="34" charset="0"/>
                        </a:rPr>
                        <a:t>Acute</a:t>
                      </a:r>
                    </a:p>
                  </a:txBody>
                  <a:tcP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ts val="135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All three angles are acute.</a:t>
                      </a: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1" u="none" strike="noStrike" cap="none" normalizeH="0" baseline="0" dirty="0">
                          <a:ln>
                            <a:noFill/>
                          </a:ln>
                          <a:solidFill>
                            <a:srgbClr val="000000"/>
                          </a:solidFill>
                          <a:effectLst/>
                          <a:latin typeface="Calibri" pitchFamily="34" charset="0"/>
                        </a:rPr>
                        <a:t> </a:t>
                      </a:r>
                    </a:p>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are all acute so </a:t>
                      </a:r>
                      <a:r>
                        <a:rPr kumimoji="0" lang="en-US" sz="2800" b="0" i="0" u="none" strike="noStrike" cap="none" normalizeH="0" baseline="0" dirty="0">
                          <a:ln>
                            <a:noFill/>
                          </a:ln>
                          <a:solidFill>
                            <a:srgbClr val="000000"/>
                          </a:solidFill>
                          <a:effectLst/>
                          <a:latin typeface="+mn-lt"/>
                        </a:rPr>
                        <a:t>∆</a:t>
                      </a:r>
                      <a:r>
                        <a:rPr kumimoji="0" lang="en-US" sz="2800" b="0" i="1" u="none" strike="noStrike" cap="none" normalizeH="0" baseline="0" dirty="0">
                          <a:ln>
                            <a:noFill/>
                          </a:ln>
                          <a:solidFill>
                            <a:srgbClr val="000000"/>
                          </a:solidFill>
                          <a:effectLst/>
                          <a:latin typeface="Calibri" pitchFamily="34" charset="0"/>
                        </a:rPr>
                        <a:t>ABC</a:t>
                      </a:r>
                      <a:r>
                        <a:rPr kumimoji="0" lang="en-US" sz="2800" b="0" i="0" u="none" strike="noStrike" cap="none" normalizeH="0" baseline="0" dirty="0">
                          <a:ln>
                            <a:noFill/>
                          </a:ln>
                          <a:solidFill>
                            <a:srgbClr val="000000"/>
                          </a:solidFill>
                          <a:effectLst/>
                          <a:latin typeface="Calibri" pitchFamily="34" charset="0"/>
                        </a:rPr>
                        <a:t> is acute.</a:t>
                      </a: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2"/>
                  </a:ext>
                </a:extLst>
              </a:tr>
              <a:tr h="2093167">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graphicFrame>
        <p:nvGraphicFramePr>
          <p:cNvPr id="80898" name="Object 2"/>
          <p:cNvGraphicFramePr>
            <a:graphicFrameLocks noChangeAspect="1"/>
          </p:cNvGraphicFramePr>
          <p:nvPr/>
        </p:nvGraphicFramePr>
        <p:xfrm>
          <a:off x="6159500" y="2438400"/>
          <a:ext cx="2451100" cy="393700"/>
        </p:xfrm>
        <a:graphic>
          <a:graphicData uri="http://schemas.openxmlformats.org/presentationml/2006/ole">
            <mc:AlternateContent xmlns:mc="http://schemas.openxmlformats.org/markup-compatibility/2006">
              <mc:Choice xmlns:v="urn:schemas-microsoft-com:vml" Requires="v">
                <p:oleObj spid="_x0000_s34818" name="Equation" r:id="rId4" imgW="2451100" imgH="393700" progId="Equation.DSMT4">
                  <p:embed/>
                </p:oleObj>
              </mc:Choice>
              <mc:Fallback>
                <p:oleObj name="Equation" r:id="rId4" imgW="2451100" imgH="393700" progId="Equation.DSMT4">
                  <p:embed/>
                  <p:pic>
                    <p:nvPicPr>
                      <p:cNvPr id="808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2438400"/>
                        <a:ext cx="24511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6" descr="1"/>
          <p:cNvPicPr>
            <a:picLocks noChangeAspect="1" noChangeArrowheads="1"/>
          </p:cNvPicPr>
          <p:nvPr/>
        </p:nvPicPr>
        <p:blipFill>
          <a:blip r:embed="rId6" cstate="print"/>
          <a:srcRect/>
          <a:stretch>
            <a:fillRect/>
          </a:stretch>
        </p:blipFill>
        <p:spPr bwMode="auto">
          <a:xfrm>
            <a:off x="3048000" y="3276600"/>
            <a:ext cx="2093913" cy="2413000"/>
          </a:xfrm>
          <a:prstGeom prst="rect">
            <a:avLst/>
          </a:prstGeom>
          <a:noFill/>
          <a:ln w="9525">
            <a:noFill/>
            <a:miter lim="800000"/>
            <a:headEnd/>
            <a:tailEnd/>
          </a:ln>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Angles</a:t>
            </a:r>
          </a:p>
        </p:txBody>
      </p:sp>
      <p:graphicFrame>
        <p:nvGraphicFramePr>
          <p:cNvPr id="4" name="Group 3"/>
          <p:cNvGraphicFramePr>
            <a:graphicFrameLocks noGrp="1"/>
          </p:cNvGraphicFramePr>
          <p:nvPr>
            <p:ph idx="1"/>
          </p:nvPr>
        </p:nvGraphicFramePr>
        <p:xfrm>
          <a:off x="457200" y="1279525"/>
          <a:ext cx="8229600" cy="4495800"/>
        </p:xfrm>
        <a:graphic>
          <a:graphicData uri="http://schemas.openxmlformats.org/drawingml/2006/table">
            <a:tbl>
              <a:tblPr/>
              <a:tblGrid>
                <a:gridCol w="1600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685858">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 (cont.)</a:t>
                      </a: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71377">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 </a:t>
                      </a:r>
                      <a:r>
                        <a:rPr kumimoji="0" lang="en-US" sz="2800" b="1" i="0" u="none" strike="noStrike" cap="none" normalizeH="0" baseline="0" dirty="0">
                          <a:ln>
                            <a:noFill/>
                          </a:ln>
                          <a:solidFill>
                            <a:srgbClr val="C00000"/>
                          </a:solidFill>
                          <a:effectLst/>
                          <a:latin typeface="Calibri" pitchFamily="34" charset="0"/>
                        </a:rPr>
                        <a:t>Right</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ts val="90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One angle is a right angle.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0" u="none" strike="noStrike" cap="none" normalizeH="0" baseline="0" dirty="0">
                          <a:ln>
                            <a:noFill/>
                          </a:ln>
                          <a:solidFill>
                            <a:srgbClr val="000000"/>
                          </a:solidFill>
                          <a:effectLst/>
                          <a:latin typeface="Calibri" pitchFamily="34" charset="0"/>
                        </a:rPr>
                        <a:t>                    so </a:t>
                      </a:r>
                      <a:r>
                        <a:rPr kumimoji="0" lang="en-US" sz="2800" b="0" i="0" u="none" strike="noStrike" cap="none" normalizeH="0" baseline="0" dirty="0">
                          <a:ln>
                            <a:noFill/>
                          </a:ln>
                          <a:solidFill>
                            <a:srgbClr val="000000"/>
                          </a:solidFill>
                          <a:effectLst/>
                          <a:latin typeface="+mn-lt"/>
                        </a:rPr>
                        <a:t>∆</a:t>
                      </a:r>
                      <a:r>
                        <a:rPr kumimoji="0" lang="en-US" sz="2800" b="0" i="1" u="none" strike="noStrike" cap="none" normalizeH="0" baseline="0" dirty="0">
                          <a:ln>
                            <a:noFill/>
                          </a:ln>
                          <a:solidFill>
                            <a:srgbClr val="000000"/>
                          </a:solidFill>
                          <a:effectLst/>
                          <a:latin typeface="Calibri" pitchFamily="34" charset="0"/>
                        </a:rPr>
                        <a:t>PRQ</a:t>
                      </a:r>
                      <a:r>
                        <a:rPr kumimoji="0" lang="en-US" sz="2800" b="0" i="0" u="none" strike="noStrike" cap="none" normalizeH="0" baseline="0" dirty="0">
                          <a:ln>
                            <a:noFill/>
                          </a:ln>
                          <a:solidFill>
                            <a:srgbClr val="000000"/>
                          </a:solidFill>
                          <a:effectLst/>
                          <a:latin typeface="Calibri" pitchFamily="34" charset="0"/>
                        </a:rPr>
                        <a:t> is a right triangle.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2238565">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rgbClr val="000000"/>
                        </a:solidFill>
                        <a:effectLst/>
                        <a:latin typeface="Calibri" pitchFamily="34" charset="0"/>
                      </a:endParaRPr>
                    </a:p>
                  </a:txBody>
                  <a:tcPr marT="45724" marB="45724"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4" marB="45724"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5" name="Object 15"/>
          <p:cNvGraphicFramePr>
            <a:graphicFrameLocks noGrp="1" noChangeAspect="1"/>
          </p:cNvGraphicFramePr>
          <p:nvPr/>
        </p:nvGraphicFramePr>
        <p:xfrm>
          <a:off x="5435600" y="2082800"/>
          <a:ext cx="1600200" cy="317500"/>
        </p:xfrm>
        <a:graphic>
          <a:graphicData uri="http://schemas.openxmlformats.org/presentationml/2006/ole">
            <mc:AlternateContent xmlns:mc="http://schemas.openxmlformats.org/markup-compatibility/2006">
              <mc:Choice xmlns:v="urn:schemas-microsoft-com:vml" Requires="v">
                <p:oleObj spid="_x0000_s35842" name="Equation" r:id="rId4" imgW="1600200" imgH="317500" progId="Equation.DSMT4">
                  <p:embed/>
                </p:oleObj>
              </mc:Choice>
              <mc:Fallback>
                <p:oleObj name="Equation" r:id="rId4" imgW="1600200" imgH="317500" progId="Equation.DSMT4">
                  <p:embed/>
                  <p:pic>
                    <p:nvPicPr>
                      <p:cNvPr id="5"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2082800"/>
                        <a:ext cx="1600200"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6" descr="1"/>
          <p:cNvPicPr>
            <a:picLocks noChangeAspect="1" noChangeArrowheads="1"/>
          </p:cNvPicPr>
          <p:nvPr/>
        </p:nvPicPr>
        <p:blipFill>
          <a:blip r:embed="rId6" cstate="print"/>
          <a:srcRect/>
          <a:stretch>
            <a:fillRect/>
          </a:stretch>
        </p:blipFill>
        <p:spPr bwMode="auto">
          <a:xfrm>
            <a:off x="2514600" y="2971800"/>
            <a:ext cx="2359025" cy="2722563"/>
          </a:xfrm>
          <a:prstGeom prst="rect">
            <a:avLst/>
          </a:prstGeom>
          <a:noFill/>
          <a:ln w="9525">
            <a:noFill/>
            <a:miter lim="800000"/>
            <a:headEnd/>
            <a:tailEnd/>
          </a:ln>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Classified by Angles</a:t>
            </a:r>
          </a:p>
        </p:txBody>
      </p:sp>
      <p:graphicFrame>
        <p:nvGraphicFramePr>
          <p:cNvPr id="4" name="Group 3"/>
          <p:cNvGraphicFramePr>
            <a:graphicFrameLocks noGrp="1"/>
          </p:cNvGraphicFramePr>
          <p:nvPr>
            <p:ph idx="1"/>
          </p:nvPr>
        </p:nvGraphicFramePr>
        <p:xfrm>
          <a:off x="457200" y="1279525"/>
          <a:ext cx="8229600" cy="3240955"/>
        </p:xfrm>
        <a:graphic>
          <a:graphicData uri="http://schemas.openxmlformats.org/drawingml/2006/table">
            <a:tbl>
              <a:tblPr/>
              <a:tblGrid>
                <a:gridCol w="1905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591927">
                <a:tc gridSpan="3">
                  <a:txBody>
                    <a:bodyPr/>
                    <a:lstStyle/>
                    <a:p>
                      <a:pPr marL="0" marR="0" lvl="0" indent="0" algn="ctr"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000000"/>
                          </a:solidFill>
                          <a:effectLst/>
                          <a:latin typeface="Calibri" pitchFamily="34" charset="0"/>
                        </a:rPr>
                        <a:t>Definition (cont.)</a:t>
                      </a:r>
                      <a:endParaRPr kumimoji="0" lang="en-US" sz="2800" b="0" i="1" u="none" strike="noStrike" cap="none" normalizeH="0" baseline="0" dirty="0">
                        <a:ln>
                          <a:noFill/>
                        </a:ln>
                        <a:solidFill>
                          <a:srgbClr val="000000"/>
                        </a:solidFill>
                        <a:effectLst/>
                        <a:latin typeface="Calibri" pitchFamily="34" charset="0"/>
                      </a:endParaRPr>
                    </a:p>
                  </a:txBody>
                  <a:tcPr marT="45725" marB="45725"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2273">
                <a:tc>
                  <a:txBody>
                    <a:bodyPr/>
                    <a:lstStyle/>
                    <a:p>
                      <a:pPr marL="0" marR="0" lvl="0" indent="0" algn="just"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1" i="0" u="none" strike="noStrike" cap="none" normalizeH="0" baseline="0" dirty="0">
                          <a:ln>
                            <a:noFill/>
                          </a:ln>
                          <a:solidFill>
                            <a:srgbClr val="C00000"/>
                          </a:solidFill>
                          <a:effectLst/>
                          <a:latin typeface="Calibri" pitchFamily="34" charset="0"/>
                        </a:rPr>
                        <a:t>Obtuse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5" marB="45725"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just" defTabSz="914400" rtl="0" eaLnBrk="0" fontAlgn="base" latinLnBrk="0" hangingPunct="0">
                        <a:lnSpc>
                          <a:spcPct val="100000"/>
                        </a:lnSpc>
                        <a:spcBef>
                          <a:spcPct val="0"/>
                        </a:spcBef>
                        <a:spcAft>
                          <a:spcPts val="450"/>
                        </a:spcAft>
                        <a:buClrTx/>
                        <a:buSzTx/>
                        <a:buFont typeface="Courier New" pitchFamily="49" charset="0"/>
                        <a:buNone/>
                        <a:tabLst/>
                      </a:pPr>
                      <a:r>
                        <a:rPr kumimoji="0" lang="en-US" sz="2800" b="0" i="0" u="none" strike="noStrike" cap="none" normalizeH="0" baseline="0">
                          <a:ln>
                            <a:noFill/>
                          </a:ln>
                          <a:solidFill>
                            <a:srgbClr val="000000"/>
                          </a:solidFill>
                          <a:effectLst/>
                          <a:latin typeface="Calibri" pitchFamily="34" charset="0"/>
                        </a:rPr>
                        <a:t>One angle is obtuse.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rgbClr val="000000"/>
                        </a:solidFill>
                        <a:effectLst/>
                        <a:latin typeface="Calibri" pitchFamily="34" charset="0"/>
                      </a:endParaRPr>
                    </a:p>
                  </a:txBody>
                  <a:tcPr marT="45725" marB="45725"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Courier New" pitchFamily="49" charset="0"/>
                        <a:buNone/>
                        <a:tabLst/>
                      </a:pPr>
                      <a:r>
                        <a:rPr kumimoji="0" lang="en-US" sz="2800" b="0" i="1" u="none" strike="noStrike" cap="none" normalizeH="0" baseline="0" dirty="0">
                          <a:ln>
                            <a:noFill/>
                          </a:ln>
                          <a:solidFill>
                            <a:srgbClr val="000000"/>
                          </a:solidFill>
                          <a:effectLst/>
                          <a:latin typeface="Calibri" pitchFamily="34" charset="0"/>
                        </a:rPr>
                        <a:t>      </a:t>
                      </a:r>
                      <a:r>
                        <a:rPr kumimoji="0" lang="en-US" sz="2800" b="0" i="0" u="none" strike="noStrike" cap="none" normalizeH="0" baseline="0" dirty="0">
                          <a:ln>
                            <a:noFill/>
                          </a:ln>
                          <a:solidFill>
                            <a:srgbClr val="000000"/>
                          </a:solidFill>
                          <a:effectLst/>
                          <a:latin typeface="Calibri" pitchFamily="34" charset="0"/>
                        </a:rPr>
                        <a:t>is obtuse so </a:t>
                      </a:r>
                      <a:r>
                        <a:rPr kumimoji="0" lang="en-US" sz="2800" b="0" i="0" u="none" strike="noStrike" cap="none" normalizeH="0" baseline="0" dirty="0">
                          <a:ln>
                            <a:noFill/>
                          </a:ln>
                          <a:solidFill>
                            <a:srgbClr val="000000"/>
                          </a:solidFill>
                          <a:effectLst/>
                          <a:latin typeface="+mn-lt"/>
                        </a:rPr>
                        <a:t>∆</a:t>
                      </a:r>
                      <a:r>
                        <a:rPr kumimoji="0" lang="en-US" sz="2800" b="0" i="1" u="none" strike="noStrike" cap="none" normalizeH="0" baseline="0" dirty="0">
                          <a:ln>
                            <a:noFill/>
                          </a:ln>
                          <a:solidFill>
                            <a:srgbClr val="000000"/>
                          </a:solidFill>
                          <a:effectLst/>
                          <a:latin typeface="Calibri" pitchFamily="34" charset="0"/>
                        </a:rPr>
                        <a:t>XYZ </a:t>
                      </a:r>
                      <a:r>
                        <a:rPr kumimoji="0" lang="en-US" sz="2800" b="0" i="0" u="none" strike="noStrike" cap="none" normalizeH="0" baseline="0" dirty="0">
                          <a:ln>
                            <a:noFill/>
                          </a:ln>
                          <a:solidFill>
                            <a:srgbClr val="000000"/>
                          </a:solidFill>
                          <a:effectLst/>
                          <a:latin typeface="Calibri" pitchFamily="34" charset="0"/>
                        </a:rPr>
                        <a:t>is an obtuse triangle.</a:t>
                      </a:r>
                    </a:p>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5" marB="45725"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CC"/>
                    </a:solidFill>
                  </a:tcPr>
                </a:tc>
                <a:extLst>
                  <a:ext uri="{0D108BD9-81ED-4DB2-BD59-A6C34878D82A}">
                    <a16:rowId xmlns:a16="http://schemas.microsoft.com/office/drawing/2014/main" val="10001"/>
                  </a:ext>
                </a:extLst>
              </a:tr>
              <a:tr h="1192074">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rgbClr val="000000"/>
                        </a:solidFill>
                        <a:effectLst/>
                        <a:latin typeface="Calibri" pitchFamily="34" charset="0"/>
                      </a:endParaRPr>
                    </a:p>
                  </a:txBody>
                  <a:tcPr marT="45725" marB="45725"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5" marB="45725"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000000"/>
                        </a:solidFill>
                        <a:effectLst/>
                        <a:latin typeface="Calibri" pitchFamily="34" charset="0"/>
                      </a:endParaRPr>
                    </a:p>
                  </a:txBody>
                  <a:tcPr marT="45725" marB="45725"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5" name="Object 15"/>
          <p:cNvGraphicFramePr>
            <a:graphicFrameLocks noGrp="1" noChangeAspect="1"/>
          </p:cNvGraphicFramePr>
          <p:nvPr/>
        </p:nvGraphicFramePr>
        <p:xfrm>
          <a:off x="5486400" y="1981200"/>
          <a:ext cx="520700" cy="292100"/>
        </p:xfrm>
        <a:graphic>
          <a:graphicData uri="http://schemas.openxmlformats.org/presentationml/2006/ole">
            <mc:AlternateContent xmlns:mc="http://schemas.openxmlformats.org/markup-compatibility/2006">
              <mc:Choice xmlns:v="urn:schemas-microsoft-com:vml" Requires="v">
                <p:oleObj spid="_x0000_s36866" name="Equation" r:id="rId4" imgW="520474" imgH="291973" progId="Equation.DSMT4">
                  <p:embed/>
                </p:oleObj>
              </mc:Choice>
              <mc:Fallback>
                <p:oleObj name="Equation" r:id="rId4" imgW="520474" imgH="291973" progId="Equation.DSMT4">
                  <p:embed/>
                  <p:pic>
                    <p:nvPicPr>
                      <p:cNvPr id="5"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81200"/>
                        <a:ext cx="520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6" descr="1"/>
          <p:cNvPicPr>
            <a:picLocks noChangeAspect="1" noChangeArrowheads="1"/>
          </p:cNvPicPr>
          <p:nvPr/>
        </p:nvPicPr>
        <p:blipFill>
          <a:blip r:embed="rId6" cstate="print"/>
          <a:srcRect/>
          <a:stretch>
            <a:fillRect/>
          </a:stretch>
        </p:blipFill>
        <p:spPr bwMode="auto">
          <a:xfrm>
            <a:off x="2555875" y="2514600"/>
            <a:ext cx="2778125" cy="1674813"/>
          </a:xfrm>
          <a:prstGeom prst="rect">
            <a:avLst/>
          </a:prstGeom>
          <a:noFill/>
          <a:ln w="9525">
            <a:noFill/>
            <a:miter lim="800000"/>
            <a:headEnd/>
            <a:tailEnd/>
          </a:ln>
        </p:spPr>
      </p:pic>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930</Words>
  <Application>Microsoft Office PowerPoint</Application>
  <PresentationFormat>On-screen Show (4:3)</PresentationFormat>
  <Paragraphs>143</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Calibri</vt:lpstr>
      <vt:lpstr>Arial</vt:lpstr>
      <vt:lpstr>Courier New</vt:lpstr>
      <vt:lpstr>Office Theme</vt:lpstr>
      <vt:lpstr>Equation</vt:lpstr>
      <vt:lpstr>Section 7.R.2</vt:lpstr>
      <vt:lpstr>Objectives</vt:lpstr>
      <vt:lpstr>Classifying Triangles</vt:lpstr>
      <vt:lpstr>Triangles Classified by Sides</vt:lpstr>
      <vt:lpstr>Triangles Classified by Sides</vt:lpstr>
      <vt:lpstr>Triangles Classified by Sides</vt:lpstr>
      <vt:lpstr>Triangles Classified by Angles</vt:lpstr>
      <vt:lpstr>Triangles Classified by Angles</vt:lpstr>
      <vt:lpstr>Triangles Classified by Angles</vt:lpstr>
      <vt:lpstr>Three Properties of Triangles</vt:lpstr>
      <vt:lpstr>Example 1: Classifying a Triangle by Its Sides</vt:lpstr>
      <vt:lpstr>Example 2: Determining Whether a Triangle Exists</vt:lpstr>
      <vt:lpstr>Example 2: Determining Whether a Triangle Exists (cont.)</vt:lpstr>
      <vt:lpstr>Example 3: Analyzing Triangles</vt:lpstr>
      <vt:lpstr>Example 3: Analyzing Triangles (cont.)</vt:lpstr>
      <vt:lpstr>Similar Triangles</vt:lpstr>
      <vt:lpstr>Example 4: Determining Whether Triangles are Similar</vt:lpstr>
      <vt:lpstr>Example 4: Determining Whether Triangles are Similar (cont.)</vt:lpstr>
      <vt:lpstr>Example 5: Finding Unknown Values Using Similar Triangles</vt:lpstr>
      <vt:lpstr>Example 5: Finding Unknown Values Using Similar Triangles (cont.)</vt:lpstr>
      <vt:lpstr>Example 6: Application Finding Unknown Values Using Similar Triangles</vt:lpstr>
      <vt:lpstr>Example 6: Application Finding Unknown Values Using Similar Triangles (cont.)</vt:lpstr>
      <vt:lpstr>Example 6: Application Finding Unknown Values Using Similar Triangles (cont.)</vt:lpstr>
      <vt:lpstr>Properties of Congruent Triangles</vt:lpstr>
      <vt:lpstr>Determining Congruent Triangles</vt:lpstr>
      <vt:lpstr>Determining Congruent Triangles</vt:lpstr>
      <vt:lpstr>Determining Congruent Triangles</vt:lpstr>
      <vt:lpstr>Example 7: Determining Whether Triangles are Congruent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117</cp:revision>
  <dcterms:created xsi:type="dcterms:W3CDTF">2013-04-26T14:43:13Z</dcterms:created>
  <dcterms:modified xsi:type="dcterms:W3CDTF">2020-05-12T13:31:33Z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D7B81667-988E-452E-B2F3-16D8644C56EB</vt:lpwstr>
  </property>
  <property fmtid="{D5CDD505-2E9C-101B-9397-08002B2CF9AE}" pid="3" name="ArticulatePath">
    <vt:lpwstr>DEV2e_6_6</vt:lpwstr>
  </property>
</Properties>
</file>