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28" r:id="rId4"/>
    <p:sldId id="331" r:id="rId5"/>
    <p:sldId id="259" r:id="rId6"/>
    <p:sldId id="262" r:id="rId7"/>
    <p:sldId id="265" r:id="rId8"/>
    <p:sldId id="269" r:id="rId9"/>
    <p:sldId id="270" r:id="rId10"/>
    <p:sldId id="332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6" r:id="rId24"/>
    <p:sldId id="287" r:id="rId25"/>
    <p:sldId id="329" r:id="rId26"/>
    <p:sldId id="288" r:id="rId27"/>
    <p:sldId id="289" r:id="rId28"/>
    <p:sldId id="291" r:id="rId29"/>
    <p:sldId id="292" r:id="rId30"/>
    <p:sldId id="293" r:id="rId31"/>
    <p:sldId id="330" r:id="rId32"/>
    <p:sldId id="296" r:id="rId33"/>
    <p:sldId id="297" r:id="rId34"/>
    <p:sldId id="300" r:id="rId35"/>
    <p:sldId id="302" r:id="rId36"/>
    <p:sldId id="303" r:id="rId37"/>
    <p:sldId id="304" r:id="rId38"/>
    <p:sldId id="307" r:id="rId39"/>
    <p:sldId id="310" r:id="rId40"/>
    <p:sldId id="312" r:id="rId41"/>
    <p:sldId id="313" r:id="rId42"/>
    <p:sldId id="315" r:id="rId43"/>
    <p:sldId id="318" r:id="rId44"/>
    <p:sldId id="319" r:id="rId45"/>
    <p:sldId id="322" r:id="rId46"/>
    <p:sldId id="325" r:id="rId47"/>
    <p:sldId id="326" r:id="rId48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5" d="100"/>
          <a:sy n="115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Real Numbers and Algebraic Expressions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Working with </a:t>
            </a:r>
            <a:r>
              <a:rPr dirty="0" smtClean="0"/>
              <a:t>Order</a:t>
            </a:r>
            <a:r>
              <a:rPr lang="en-US" dirty="0" smtClean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 smtClean="0"/>
                  <a:t>​</a:t>
                </a:r>
                <a:r>
                  <a:rPr sz="2800" dirty="0"/>
                  <a:t>The statement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strictly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negation of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then it must be the case that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96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notation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has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property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used to describe a set of real numbers, all of which have the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 This can be read </a:t>
                </a:r>
                <a:r>
                  <a:rPr lang="en-US" sz="2800" dirty="0" smtClean="0"/>
                  <a:t>“the </a:t>
                </a:r>
                <a:r>
                  <a:rPr lang="en-US" sz="2800" dirty="0"/>
                  <a:t>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having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dirty="0" smtClean="0"/>
                  <a:t>”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symbol </a:t>
                </a:r>
                <a:r>
                  <a:rPr lang="en-US" sz="2800" dirty="0" smtClean="0">
                    <a:latin typeface="Cambria Math"/>
                  </a:rPr>
                  <a:t>|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is also read as </a:t>
                </a:r>
                <a:r>
                  <a:rPr lang="en-US" sz="2800" dirty="0" smtClean="0"/>
                  <a:t>“such </a:t>
                </a:r>
                <a:r>
                  <a:rPr lang="en-US" sz="2800" dirty="0"/>
                  <a:t>that</a:t>
                </a:r>
                <a:r>
                  <a:rPr lang="en-US" sz="2800" dirty="0" smtClean="0"/>
                  <a:t>,” </a:t>
                </a:r>
                <a:r>
                  <a:rPr lang="en-US" sz="2800" dirty="0"/>
                  <a:t>so the above notation can also be read </a:t>
                </a:r>
                <a:r>
                  <a:rPr lang="en-US" sz="2800" dirty="0" smtClean="0"/>
                  <a:t>“the </a:t>
                </a:r>
                <a:r>
                  <a:rPr lang="en-US" sz="2800" dirty="0"/>
                  <a:t>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such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.”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even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another way of describing the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{…,−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800" dirty="0"/>
                  <a:t>. We could also describe this set </a:t>
                </a:r>
                <a:r>
                  <a:rPr lang="en-US" sz="2800" dirty="0" smtClean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</m:e>
                    </m:d>
                  </m:oMath>
                </a14:m>
                <a:r>
                  <a:rPr lang="en-US" sz="2800" dirty="0" smtClean="0"/>
                  <a:t>, since </a:t>
                </a:r>
                <a:r>
                  <a:rPr lang="en-US" sz="2800" dirty="0"/>
                  <a:t>every even integer is a multiple of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smtClean="0"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describes the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Empty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A set with no elements is called the </a:t>
                </a:r>
                <a:r>
                  <a:rPr lang="en-US" sz="2800" b="1" dirty="0"/>
                  <a:t>empty set</a:t>
                </a:r>
                <a:r>
                  <a:rPr lang="en-US" sz="2800" dirty="0"/>
                  <a:t> or the </a:t>
                </a:r>
                <a:r>
                  <a:rPr lang="en-US" sz="2800" b="1" dirty="0"/>
                  <a:t>null set</a:t>
                </a:r>
                <a:r>
                  <a:rPr lang="en-US" sz="2800" dirty="0"/>
                  <a:t>, and is denoted by the symbol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phant>
                          <m:phantPr>
                            <m:show m:val="off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phantPr>
                          <m:e>
                            <m:r>
                              <m:rPr>
                                <m:nor/>
                              </m:rPr>
                              <a:rPr lang="ar-AE"/>
                              <m:t>.</m:t>
                            </m:r>
                          </m:e>
                        </m:phant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empty set can arise from a set defined using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set-builder </a:t>
                </a:r>
                <a:r>
                  <a:rPr lang="en-US" sz="2800" dirty="0"/>
                  <a:t>notation; for example, the </a:t>
                </a: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equivalent to the empty set, since no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satisfies the stated property.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Interval Notation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t>Definition</a:t>
            </a:r>
          </a:p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989846"/>
                  </p:ext>
                </p:extLst>
              </p:nvPr>
            </p:nvGraphicFramePr>
            <p:xfrm>
              <a:off x="457200" y="1656080"/>
              <a:ext cx="8229600" cy="276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Interval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Set-Builder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all real numbers strictly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all real numbers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including 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all real numbers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all real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all real numbers greater than or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989846"/>
                  </p:ext>
                </p:extLst>
              </p:nvPr>
            </p:nvGraphicFramePr>
            <p:xfrm>
              <a:off x="457200" y="1656080"/>
              <a:ext cx="8229600" cy="276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Interval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Set-Builder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331310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108197" r="-196286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108197" b="-5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952" r="-331310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120952" r="-196286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120952" b="-2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0952" r="-331310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220952" r="-196286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220952" b="-1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2459" r="-331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552459" r="-19628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55245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52459" r="-3313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652459" r="-196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65245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Interval Notation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Intervals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are called </a:t>
                </a:r>
                <a:r>
                  <a:rPr sz="2800" b="1" dirty="0"/>
                  <a:t>open</a:t>
                </a:r>
                <a:r>
                  <a:rPr sz="2800" dirty="0"/>
                  <a:t> intervals, while those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closed</a:t>
                </a:r>
                <a:r>
                  <a:rPr sz="2800" dirty="0"/>
                  <a:t> intervals.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half-open</a:t>
                </a:r>
                <a:r>
                  <a:rPr sz="2800" dirty="0"/>
                  <a:t> (or </a:t>
                </a:r>
                <a:r>
                  <a:rPr sz="2800" b="1" dirty="0"/>
                  <a:t>half-closed</a:t>
                </a:r>
                <a:r>
                  <a:rPr sz="2800" dirty="0"/>
                  <a:t>). </a:t>
                </a:r>
                <a:r>
                  <a:rPr lang="en-US" sz="2800" dirty="0" smtClean="0"/>
                  <a:t>A</a:t>
                </a:r>
                <a:r>
                  <a:rPr sz="2800" dirty="0" smtClean="0"/>
                  <a:t> </a:t>
                </a:r>
                <a:r>
                  <a:rPr sz="2800" dirty="0"/>
                  <a:t>half-open interval may be open at either endpoint, as long as it is closed at the other. The symbols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indicate that the interval extends indefinitely in the left and the right directions, respectively.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excludes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while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r>
                  <a:rPr sz="2800" dirty="0"/>
                  <a:t> includes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symbols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are just that: symbols! They are not real numbers, so they cannot be solutions to a given equation. The fact that they are symbols, and not numbers, means that they can never be included in a set of real numbers. For this reason, a parenthesis always appears next to 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; a bracket should never appear next to either infinity symbol.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Intervals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 smtClean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(2,8)</m:t>
                    </m:r>
                  </m:oMath>
                </a14:m>
                <a:r>
                  <a:rPr lang="en-US" sz="2800" dirty="0"/>
                  <a:t> represents the </a:t>
                </a:r>
                <a:r>
                  <a:rPr lang="en-US" sz="2800" dirty="0" smtClean="0"/>
                  <a:t>set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 smtClean="0"/>
                  <a:t>. This </a:t>
                </a:r>
                <a:r>
                  <a:rPr lang="en-US" sz="2800" dirty="0"/>
                  <a:t>interval is open at both endpoints, so neither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nor </a:t>
                </a:r>
                <a:r>
                  <a:rPr lang="en-US" sz="2800" dirty="0">
                    <a:latin typeface="Cambria Math"/>
                  </a:rPr>
                  <a:t>8</a:t>
                </a:r>
                <a:r>
                  <a:rPr lang="en-US" sz="2800" dirty="0"/>
                  <a:t> is included in the set.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another way to write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. This </a:t>
                </a:r>
                <a:r>
                  <a:rPr lang="en-US" sz="2800" dirty="0"/>
                  <a:t>interval is closed at both endpoints, so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are included in the set.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stands for the </a:t>
                </a: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800" dirty="0" smtClean="0"/>
                  <a:t>. This </a:t>
                </a:r>
                <a:r>
                  <a:rPr lang="en-US" sz="2800" dirty="0"/>
                  <a:t>interval is closed at the left endpoint,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and open at the right endpoint,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Intervals of Real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stands for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 Since the interval is open on the left endpoint, it is the set of numbers greater than (but not equal to)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 just another way of describing the entire set of real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In this definition,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denote two sets, </a:t>
                </a:r>
                <a:r>
                  <a:rPr lang="en-US" sz="2800" dirty="0" smtClean="0"/>
                  <a:t>which</a:t>
                </a:r>
                <a:r>
                  <a:rPr sz="2800" dirty="0" smtClean="0"/>
                  <a:t> </a:t>
                </a:r>
                <a:r>
                  <a:rPr sz="2800" dirty="0"/>
                  <a:t>are represented in the Venn diagram by circles. The operation of union is depicted in Figure 5 by shading.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union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or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sz="2800" dirty="0"/>
                  <a:t>. That is, an element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if it is in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or both. Note that the union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contains both individual sets.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b="1" dirty="0"/>
                  <a:t>The Natural (or Counting) Numbers:</a:t>
                </a:r>
                <a:r>
                  <a:rPr sz="2800" dirty="0"/>
                  <a:t> This is the set of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ℕ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sz="2800" b="1" dirty="0" smtClean="0"/>
                  <a:t>The </a:t>
                </a:r>
                <a:r>
                  <a:rPr sz="2800" b="1" dirty="0"/>
                  <a:t>Whole Numbers:</a:t>
                </a:r>
                <a:r>
                  <a:rPr sz="2800" dirty="0"/>
                  <a:t> This is the set of natural numbers and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sz="2800" b="1" dirty="0" smtClean="0"/>
                  <a:t>The </a:t>
                </a:r>
                <a:r>
                  <a:rPr sz="2800" b="1" dirty="0"/>
                  <a:t>Integers:</a:t>
                </a:r>
                <a:r>
                  <a:rPr sz="2800" dirty="0"/>
                  <a:t> This is the set of natural numbers, their negatives, and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As a list, this is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sz="2800" b="1" dirty="0" smtClean="0"/>
                  <a:t>The </a:t>
                </a:r>
                <a:r>
                  <a:rPr sz="2800" b="1" dirty="0"/>
                  <a:t>Rational Numbers:</a:t>
                </a:r>
                <a:r>
                  <a:rPr sz="2800" dirty="0"/>
                  <a:t> This is the set, with symbol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sz="2800" dirty="0"/>
                  <a:t> (for quotient), of ratios of integers (hence the name). That is, any rational number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are both integers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When written in decimal form, rational numbers either terminate or have a repeating pattern of digits past some point.</a:t>
                </a:r>
              </a:p>
              <a:p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sz="2800" b="1" dirty="0" smtClean="0"/>
                  <a:t>The </a:t>
                </a:r>
                <a:r>
                  <a:rPr sz="2800" b="1" dirty="0"/>
                  <a:t>Irrational Numbers:</a:t>
                </a:r>
                <a:r>
                  <a:rPr sz="2800" dirty="0"/>
                  <a:t> Every real number that is not rational is, by definition, irrational. In decimal form, irrational numbers are nonterminating and nonrepeating.</a:t>
                </a:r>
              </a:p>
              <a:p>
                <a:pPr>
                  <a:defRPr sz="2800"/>
                </a:pP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sz="2800" b="1" dirty="0" smtClean="0"/>
                  <a:t>The </a:t>
                </a:r>
                <a:r>
                  <a:rPr sz="2800" b="1" dirty="0"/>
                  <a:t>Real Numbers:</a:t>
                </a:r>
                <a:r>
                  <a:rPr sz="2800" dirty="0"/>
                  <a:t> Every set above is a subset of the set of real numbers, which is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 dirty="0"/>
                  <a:t>. Every real number is either rational or irrational, and no real number is both</a:t>
                </a:r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443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Union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4C08C-CD9E-4513-B964-BF186177B6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8875" y="1905000"/>
            <a:ext cx="4286250" cy="21907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Figure 5: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  <a:blipFill>
                <a:blip r:embed="rId4"/>
                <a:stretch>
                  <a:fillRect l="-400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In this definition,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denote two sets, </a:t>
                </a:r>
                <a:r>
                  <a:rPr lang="en-US" sz="2800" dirty="0" smtClean="0"/>
                  <a:t>which </a:t>
                </a:r>
                <a:r>
                  <a:rPr lang="en-US" sz="2800" dirty="0"/>
                  <a:t>are represented in the Venn diagram by circles. The operation of intersection is depicted in Figure 6 by shading.</a:t>
                </a:r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intersection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 smtClean="0"/>
                  <a:t>. That </a:t>
                </a:r>
                <a:r>
                  <a:rPr lang="en-US" sz="2800" dirty="0"/>
                  <a:t>is, an element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if it is in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 Note that the intersection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contained in each individual set.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Intersection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73F8BF-3F38-4555-AF42-BFEB5CEFB6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28875" y="1905000"/>
            <a:ext cx="4286250" cy="21907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Figure 6: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  <a:blipFill>
                <a:blip r:embed="rId4"/>
                <a:stretch>
                  <a:fillRect l="-400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Union and Intersection of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set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−1,∞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Union and Intersection of Intervals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ar-AE" dirty="0" smtClean="0"/>
                  <a:t/>
                </a:r>
                <a:br>
                  <a:rPr lang="ar-AE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Since </a:t>
                </a:r>
                <a:r>
                  <a:rPr lang="en-US" dirty="0"/>
                  <a:t>these two intervals overlap, </a:t>
                </a:r>
                <a:r>
                  <a:rPr lang="en-US" dirty="0" smtClean="0"/>
                  <a:t>their union </a:t>
                </a:r>
                <a:r>
                  <a:rPr lang="en-US" dirty="0"/>
                  <a:t>is described with a single interval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This </a:t>
                </a:r>
                <a:r>
                  <a:rPr lang="en-US" dirty="0"/>
                  <a:t>intersection of two intervals can </a:t>
                </a:r>
                <a:r>
                  <a:rPr lang="en-US" dirty="0" smtClean="0"/>
                  <a:t>also be </a:t>
                </a:r>
                <a:r>
                  <a:rPr lang="en-US" dirty="0"/>
                  <a:t>described with a single interval</a:t>
                </a:r>
                <a:r>
                  <a:rPr lang="en-US" dirty="0" smtClean="0"/>
                  <a:t>.</a:t>
                </a:r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Union and Intersection of Intervals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These </a:t>
                </a:r>
                <a:r>
                  <a:rPr lang="en-US" dirty="0"/>
                  <a:t>two intervals have no elements </a:t>
                </a:r>
                <a:r>
                  <a:rPr lang="en-US" dirty="0" smtClean="0"/>
                  <a:t>in common</a:t>
                </a:r>
                <a:r>
                  <a:rPr lang="en-US" dirty="0"/>
                  <a:t>, so their intersection is the empty set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union of these two intervals is the </a:t>
                </a:r>
                <a:r>
                  <a:rPr lang="en-US" dirty="0" smtClean="0"/>
                  <a:t>entire set </a:t>
                </a:r>
                <a:r>
                  <a:rPr lang="en-US" dirty="0"/>
                  <a:t>of real numbers.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41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Union and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set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Union and Intersection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union of the two sets consists of all elements in either set: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intersection consists only of elements in both sets: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Since the integers are all also real numbers, the union of these two sets is simply the set of real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/>
                  <a:t>.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/>
                  <a:t> is contained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Similarly, since all integers are also real numbers, the integers are the elements contained in both sets. Thus, the intersection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absolute value</a:t>
                </a:r>
                <a:r>
                  <a:rPr lang="en-US" sz="2800" dirty="0"/>
                  <a:t> of a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denoted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is defined </a:t>
                </a:r>
                <a:r>
                  <a:rPr lang="en-US" sz="2800" dirty="0" smtClean="0"/>
                  <a:t>as follows.</a:t>
                </a:r>
                <a:br>
                  <a:rPr lang="en-US" sz="2800" dirty="0" smtClean="0"/>
                </a:b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sz="2800" dirty="0"/>
              </a:p>
              <a:p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The </a:t>
                </a:r>
                <a:r>
                  <a:rPr lang="en-US" sz="2800" dirty="0"/>
                  <a:t>absolute value of a number is also referred to as its </a:t>
                </a:r>
                <a:r>
                  <a:rPr lang="en-US" sz="2800" b="1" dirty="0"/>
                  <a:t>magnitude</a:t>
                </a:r>
                <a:r>
                  <a:rPr lang="en-US" sz="2800" dirty="0"/>
                  <a:t>; it is the nonnegative number corresponding to its distance from the origin.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Distance on the Real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two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distance</a:t>
                </a:r>
                <a:r>
                  <a:rPr lang="en-US" sz="2800" dirty="0"/>
                  <a:t> between them is defined to be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 smtClean="0"/>
                  <a:t>. In </a:t>
                </a:r>
                <a:r>
                  <a:rPr lang="en-US" sz="2800" dirty="0"/>
                  <a:t>particular, the distance between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 smtClean="0"/>
                  <a:t> or just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Any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is also a rational number, since it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95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ar-AE" sz="2800" dirty="0" smtClean="0">
                    <a:latin typeface="Cambria Math"/>
                  </a:rPr>
                  <a:t/>
                </a:r>
                <a:br>
                  <a:rPr lang="ar-AE" sz="2800" dirty="0" smtClean="0">
                    <a:latin typeface="Cambria Math"/>
                  </a:rPr>
                </a:br>
                <a:r>
                  <a:rPr lang="en-US" sz="1200" dirty="0" smtClean="0">
                    <a:latin typeface="Cambria Math"/>
                  </a:rPr>
                  <a:t/>
                </a:r>
                <a:br>
                  <a:rPr lang="en-US" sz="120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are </a:t>
                </a:r>
                <a:r>
                  <a:rPr lang="en-US" sz="2800" dirty="0">
                    <a:latin typeface="Cambria Math"/>
                  </a:rPr>
                  <a:t>14</a:t>
                </a:r>
                <a:r>
                  <a:rPr lang="en-US" sz="2800" dirty="0"/>
                  <a:t> units apart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1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2800" dirty="0" smtClean="0"/>
                  <a:t>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units from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1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ar-AE" sz="1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Absolute </a:t>
            </a:r>
            <a:r>
              <a:rPr dirty="0" smtClean="0"/>
              <a:t>Value</a:t>
            </a:r>
            <a:r>
              <a:rPr lang="en-US" dirty="0" smtClean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sz="2800" dirty="0" smtClean="0"/>
                  <a:t>Note </a:t>
                </a:r>
                <a:r>
                  <a:rPr sz="2800" dirty="0"/>
                  <a:t>that the negative sign outside the absolute value symbol is not affected by the absolute value. Compare this with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100"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sz="2800" dirty="0" smtClean="0"/>
                  <a:t>Even </a:t>
                </a:r>
                <a:r>
                  <a:rPr sz="2800" dirty="0"/>
                  <a:t>without a calculator, we know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sz="2800" dirty="0"/>
                  <a:t> is larger than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sz="2800" dirty="0" smtClean="0"/>
                  <a:t>(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sz="2800" dirty="0"/>
                  <a:t>),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is positive and hence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100"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sz="2800" dirty="0" smtClean="0"/>
                  <a:t>In </a:t>
                </a:r>
                <a:r>
                  <a:rPr sz="2800" dirty="0"/>
                  <a:t>contrast to </a:t>
                </a:r>
                <a:r>
                  <a:rPr lang="en-US" sz="2800" dirty="0" smtClean="0"/>
                  <a:t>p</a:t>
                </a:r>
                <a:r>
                  <a:rPr sz="2800" dirty="0" smtClean="0"/>
                  <a:t>art f</a:t>
                </a:r>
                <a:r>
                  <a:rPr lang="en-US" sz="2800" dirty="0" smtClean="0"/>
                  <a:t>.</a:t>
                </a:r>
                <a:r>
                  <a:rPr sz="2800" dirty="0" smtClean="0"/>
                  <a:t>, </a:t>
                </a:r>
                <a:r>
                  <a:rPr sz="2800" dirty="0"/>
                  <a:t>we know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sz="2800" dirty="0"/>
                  <a:t> is negative, so its absolute value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62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represent arbitrary real numbers.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sz="2800" dirty="0" smtClean="0"/>
                  <a:t>(</a:t>
                </a:r>
                <a:r>
                  <a:rPr sz="2800" dirty="0"/>
                  <a:t>This is called the </a:t>
                </a:r>
                <a:r>
                  <a:rPr sz="2800" b="1" dirty="0"/>
                  <a:t>triangle inequality</a:t>
                </a:r>
                <a:r>
                  <a:rPr sz="2800" dirty="0"/>
                  <a:t>, as it is a reflection of the fact that one side of a triangle is never longer than the sum of the other two sides.)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Using Absolute Value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 smtClean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AE" dirty="0" smtClean="0"/>
                  <a:t/>
                </a:r>
                <a:br>
                  <a:rPr lang="ar-AE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10: Terminology of 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Consider the algebraic expression 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expression contains three </a:t>
                </a:r>
                <a:r>
                  <a:rPr sz="2800" dirty="0" smtClean="0"/>
                  <a:t>terms</a:t>
                </a:r>
                <a:r>
                  <a:rPr lang="en-US" sz="2800" dirty="0" smtClean="0"/>
                  <a:t>:</a:t>
                </a:r>
                <a:r>
                  <a:rPr sz="2800" dirty="0" smtClean="0"/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sz="2800" dirty="0" smtClean="0"/>
                  <a:t>. The </a:t>
                </a:r>
                <a:r>
                  <a:rPr sz="2800" dirty="0"/>
                  <a:t>terms are combined by addition and subtraction to form the whole expression.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factors of the term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. The factors are combined by multiplication to form the whole term. The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sz="2800" dirty="0"/>
                  <a:t>, and the variable factor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11: Evaluating 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algebraic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11: Evaluating Algebraic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 smtClean="0"/>
                  <a:t>Solution</a:t>
                </a:r>
              </a:p>
              <a:p>
                <a:r>
                  <a:rPr lang="en-US" sz="2800" dirty="0"/>
                  <a:t>In both cases, we simply </a:t>
                </a:r>
                <a:r>
                  <a:rPr lang="en-US" sz="2800" dirty="0" smtClean="0"/>
                  <a:t>“plug in” </a:t>
                </a:r>
                <a:r>
                  <a:rPr lang="en-US" sz="2800" dirty="0"/>
                  <a:t>the given values for each variable, then simplify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16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304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Field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000" dirty="0"/>
                  <a:t>In </a:t>
                </a:r>
                <a:r>
                  <a:rPr sz="2000" dirty="0" smtClean="0"/>
                  <a:t>th</a:t>
                </a:r>
                <a:r>
                  <a:rPr lang="en-US" sz="2000" dirty="0" smtClean="0"/>
                  <a:t>e following properties</a:t>
                </a:r>
                <a:r>
                  <a:rPr sz="2000" dirty="0" smtClean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000" dirty="0"/>
                  <a:t> represent arbitrary real numbers. The first five properties apply to addition and multiplication, while the last combines the two.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0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5901318"/>
                  </p:ext>
                </p:extLst>
              </p:nvPr>
            </p:nvGraphicFramePr>
            <p:xfrm>
              <a:off x="723900" y="2697353"/>
              <a:ext cx="7696200" cy="29008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Name of 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Additive Version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Multiplicative Version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Closure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is a real 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is a real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Commutative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Associative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Identity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Inverse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ar-AE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ar-AE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ar-AE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ar-AE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 (for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Distributive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5901318"/>
                  </p:ext>
                </p:extLst>
              </p:nvPr>
            </p:nvGraphicFramePr>
            <p:xfrm>
              <a:off x="723900" y="2697353"/>
              <a:ext cx="7696200" cy="29093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Name of 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Additive Version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Multiplicative Version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Closure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107692" r="-82435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107692" b="-5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Commutative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207692" r="-82435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207692" b="-4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Associative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307692" r="-82435" b="-3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307692" b="-3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Identity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401515" r="-82435" b="-2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401515" b="-25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1876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Inverse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380460" r="-82435" b="-95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380460" b="-95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Distributive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293" t="-643077" b="-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12: Using the Field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sz="2800" dirty="0"/>
                  <a:t> and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24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sz="2800"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This demonstrates the distributive property: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While subtraction is not commutative, we can rewrite any difference as a sum (with the sign changed on the second term) and then apply the commutative property.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12: Using the Field </a:t>
            </a:r>
            <a:r>
              <a:rPr lang="en-US" dirty="0" smtClean="0"/>
              <a:t>Properties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Division can be restated as multiplication by the reciprocal of the denominator, and multiplication is commutative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000" dirty="0" smtClean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provided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endParaRPr lang="ar-AE" dirty="0"/>
              </a:p>
              <a:p>
                <a:pPr marL="512064"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Any nonzero expression, when multiplied by its reciprocal, yields the multiplicative identity 1.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the multiplicative inverse of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ar-AE" dirty="0" smtClean="0"/>
                  <a:t>.</a:t>
                </a:r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52733"/>
                <a:ext cx="8229600" cy="496706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lang="en-US" sz="2800" dirty="0" smtClean="0"/>
                  <a:t>Consider the 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acc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natural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 smtClean="0"/>
                  <a:t>. Note </a:t>
                </a:r>
                <a:r>
                  <a:rPr lang="en-US" sz="2800" dirty="0"/>
                  <a:t>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 natural number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whole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integers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rational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,</a:t>
                </a:r>
                <a:r>
                  <a:rPr lang="ar-AE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a</a:t>
                </a:r>
                <a:r>
                  <a:rPr lang="en-US" sz="2800" dirty="0" smtClean="0"/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r>
                  <a:rPr lang="en-US" sz="2800" dirty="0"/>
                  <a:t>The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2800" dirty="0" smtClean="0"/>
                  <a:t> are </a:t>
                </a:r>
                <a:r>
                  <a:rPr lang="en-US" sz="2800" dirty="0"/>
                  <a:t>both rational numbers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(the </a:t>
                </a:r>
                <a:r>
                  <a:rPr lang="en-US" sz="2800" dirty="0"/>
                  <a:t>bar over the last digit indicates that the digit repeats indefinitely).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lang="ar-AE" dirty="0" smtClean="0"/>
                  <a:t>​</a:t>
                </a:r>
                <a:r>
                  <a:rPr lang="en-US" sz="2800" dirty="0"/>
                  <a:t>The only irrational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52733"/>
                <a:ext cx="8229600" cy="4967067"/>
              </a:xfrm>
              <a:blipFill>
                <a:blip r:embed="rId2"/>
                <a:stretch>
                  <a:fillRect l="-1333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10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13: Visualizing the Distributive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Consider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sz="2800"/>
                  <a:t>, which demonstrates the distributive property. We can represent the equation geometrically to understand why the distributive property works.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13: Visualizing the Distributive Property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AC9B8-1936-46B0-9051-88AF74C7C53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445" t="4000"/>
          <a:stretch/>
        </p:blipFill>
        <p:spPr>
          <a:xfrm>
            <a:off x="600075" y="1295400"/>
            <a:ext cx="3667125" cy="36576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747837" y="50678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Figure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4648200" y="1295400"/>
                <a:ext cx="3962400" cy="47009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 sz="2800"/>
                </a:pPr>
                <a:r>
                  <a:rPr lang="en-US" sz="2800" dirty="0" smtClean="0"/>
                  <a:t>Figure </a:t>
                </a:r>
                <a:r>
                  <a:rPr lang="en-US" sz="2800" dirty="0"/>
                  <a:t>7 shows that the total area of the shaded region represents the product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 smtClean="0"/>
                  <a:t>, and </a:t>
                </a:r>
                <a:r>
                  <a:rPr lang="en-US" sz="2800" dirty="0"/>
                  <a:t>that total area is the sum of two smaller areas that represent the products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4700954"/>
              </a:xfrm>
              <a:prstGeom prst="rect">
                <a:avLst/>
              </a:prstGeom>
              <a:blipFill>
                <a:blip r:embed="rId4"/>
                <a:stretch>
                  <a:fillRect l="-3231" t="-1297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000" dirty="0"/>
                  <a:t>In the following properties,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000" dirty="0"/>
                  <a:t> represent algebraic expressions. The symbol ⇔ can be read as “if and only if” or “is equivalent to.”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0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519247"/>
                  </p:ext>
                </p:extLst>
              </p:nvPr>
            </p:nvGraphicFramePr>
            <p:xfrm>
              <a:off x="457200" y="240284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⇔</a:t>
                          </a:r>
                          <a:r>
                            <a:rPr lang="en-US" sz="20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Additive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sz="2000" dirty="0" smtClean="0">
                              <a:solidFill>
                                <a:srgbClr val="000000"/>
                              </a:solidFill>
                            </a:rPr>
                            <a:t>Adding 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the same quantity to both sides of an equation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  ⇔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Multiplicative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Multiplying both sides of an equation by the same </a:t>
                          </a:r>
                          <a:r>
                            <a:rPr sz="2000" b="0" dirty="0">
                              <a:solidFill>
                                <a:srgbClr val="000000"/>
                              </a:solidFill>
                            </a:rPr>
                            <a:t>nonzero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constant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519247"/>
                  </p:ext>
                </p:extLst>
              </p:nvPr>
            </p:nvGraphicFramePr>
            <p:xfrm>
              <a:off x="457200" y="240284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2407" r="-1000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Additive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sz="2000" dirty="0" smtClean="0">
                              <a:solidFill>
                                <a:srgbClr val="000000"/>
                              </a:solidFill>
                            </a:rPr>
                            <a:t>Adding 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the same quantity to both sides of an equation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33023" r="-100000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Multiplicative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Multiplying both sides of an equation by the same </a:t>
                          </a:r>
                          <a:r>
                            <a:rPr sz="2000" b="0" dirty="0">
                              <a:solidFill>
                                <a:srgbClr val="000000"/>
                              </a:solidFill>
                            </a:rPr>
                            <a:t>nonzero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constant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Zero-Factor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represent algebraic expressions. If the product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then at least one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itself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Using the symbol ⇒ for </a:t>
                </a:r>
                <a:r>
                  <a:rPr lang="en-US" sz="2800" dirty="0" smtClean="0"/>
                  <a:t>“</a:t>
                </a:r>
                <a:r>
                  <a:rPr sz="2800" dirty="0" smtClean="0"/>
                  <a:t>implies,</a:t>
                </a:r>
                <a:r>
                  <a:rPr lang="en-US" sz="2800" dirty="0" smtClean="0"/>
                  <a:t>”</a:t>
                </a:r>
                <a:r>
                  <a:rPr sz="2800" dirty="0" smtClean="0"/>
                  <a:t> </a:t>
                </a:r>
                <a:r>
                  <a:rPr sz="2800" dirty="0"/>
                  <a:t>we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 </a:t>
                </a:r>
                <a:r>
                  <a:rPr sz="2800" dirty="0"/>
                  <a:t>⇒</a:t>
                </a:r>
                <a:r>
                  <a:rPr lang="en-US" dirty="0">
                    <a:solidFill>
                      <a:schemeClr val="tx1"/>
                    </a:solidFill>
                  </a:rPr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14: 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This </a:t>
                </a:r>
                <a:r>
                  <a:rPr lang="en-US" dirty="0"/>
                  <a:t>shows that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dirty="0"/>
                  <a:t> is equivalent to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957299"/>
                  </p:ext>
                </p:extLst>
              </p:nvPr>
            </p:nvGraphicFramePr>
            <p:xfrm>
              <a:off x="457200" y="1023852"/>
              <a:ext cx="8382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 smtClean="0"/>
                            <a:t>Using </a:t>
                          </a:r>
                          <a:r>
                            <a:rPr sz="2000" b="0" dirty="0"/>
                            <a:t>additive cancellation, we add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sz="2000" b="0" dirty="0"/>
                            <a:t> to both sides,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957299"/>
                  </p:ext>
                </p:extLst>
              </p:nvPr>
            </p:nvGraphicFramePr>
            <p:xfrm>
              <a:off x="457200" y="1023852"/>
              <a:ext cx="8382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8176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r="-129199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8837" r="-181762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t="-98837" r="-129199" b="-13255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000" t="-49708" b="-16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1176" r="-18176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t="-201176" r="-129199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14: 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 smtClean="0"/>
                  <a:t>​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>Alternatively, dividing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dirty="0"/>
                  <a:t> yields the same result. Thus,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. We can see how cancellation properties can help us </a:t>
                </a:r>
                <a:r>
                  <a:rPr lang="en-US" i="1" dirty="0"/>
                  <a:t>solve</a:t>
                </a:r>
                <a:r>
                  <a:rPr lang="en-US" dirty="0"/>
                  <a:t> equations for variables.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479388"/>
                  </p:ext>
                </p:extLst>
              </p:nvPr>
            </p:nvGraphicFramePr>
            <p:xfrm>
              <a:off x="540330" y="1025235"/>
              <a:ext cx="8229600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8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74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</m:oMath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30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 smtClean="0"/>
                            <a:t>Using </a:t>
                          </a:r>
                          <a:r>
                            <a:rPr sz="2000" b="0" dirty="0"/>
                            <a:t>multiplicative cancellation, we 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479388"/>
                  </p:ext>
                </p:extLst>
              </p:nvPr>
            </p:nvGraphicFramePr>
            <p:xfrm>
              <a:off x="540330" y="1025235"/>
              <a:ext cx="8229600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8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74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2997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10588" r="-22572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33" r="-299704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78333" r="-225723" b="-9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450" t="-45854" b="-1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51765" r="-29970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251765" r="-225723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14: 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Multiplying both sides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by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leads to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sz="2800" dirty="0"/>
                  <a:t>, a true statement. However, these two equations are not equivalent!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first equation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or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leads to a true statement, any other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leads to a false statement. By contrast,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sz="2800" dirty="0"/>
                  <a:t>, is true for all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as there is no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equation to replace with a number. This example illustrates why we must multiply both sides of an equation by a nonzero quantity to apply multiplicative cancellation.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2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14: Using the Cancellation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Zero-Factor </a:t>
            </a:r>
            <a:r>
              <a:rPr dirty="0"/>
              <a:t>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means that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by the Zero-Factor Property. Remember that the only way for a product of two (or more) factors to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is for </a:t>
                </a:r>
                <a:r>
                  <a:rPr sz="2800" i="1" dirty="0"/>
                  <a:t>at least</a:t>
                </a:r>
                <a:r>
                  <a:rPr sz="2800" dirty="0"/>
                  <a:t> one of the factors to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itself. For instance, in this example it might be that </a:t>
                </a:r>
                <a:r>
                  <a:rPr sz="2800" i="1" dirty="0"/>
                  <a:t>both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this is indeed the case.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Drawing the Real Number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choose which portion of the real number line to show and the physical length that represents one unit based on the numbers that we wish to plot.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If we want to plot the numbers </a:t>
            </a:r>
            <a:r>
              <a:rPr sz="2800">
                <a:latin typeface="Cambria Math"/>
              </a:rPr>
              <a:t>101</a:t>
            </a:r>
            <a:r>
              <a:rPr sz="2800"/>
              <a:t>, </a:t>
            </a:r>
            <a:r>
              <a:rPr sz="2800">
                <a:latin typeface="Cambria Math"/>
              </a:rPr>
              <a:t>106</a:t>
            </a:r>
            <a:r>
              <a:rPr sz="2800"/>
              <a:t>, and </a:t>
            </a:r>
            <a:r>
              <a:rPr sz="2800">
                <a:latin typeface="Cambria Math"/>
              </a:rPr>
              <a:t>107</a:t>
            </a:r>
            <a:r>
              <a:rPr sz="2800"/>
              <a:t>, we might construct the graph below.</a:t>
            </a:r>
          </a:p>
          <a:p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4D85DD-8E3C-4589-AD31-2999B0FB5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1537" y="3581399"/>
            <a:ext cx="7000926" cy="66675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86200" y="42672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Figure 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Drawing the Real Number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If we want to plot the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we might make the unit interval longer.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A60380-BD3A-4C37-B252-5901B2745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1537" y="2438400"/>
            <a:ext cx="7000926" cy="133351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86200" y="34290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Figure 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Inequality Symbols (Order)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two symbols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called </a:t>
                </a:r>
                <a:r>
                  <a:rPr lang="en-US" i="1" dirty="0"/>
                  <a:t>strict</a:t>
                </a:r>
                <a:r>
                  <a:rPr lang="en-US" dirty="0"/>
                  <a:t> inequality signs, while the </a:t>
                </a:r>
                <a:r>
                  <a:rPr lang="en-US" dirty="0" smtClean="0"/>
                  <a:t>symbols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</a:t>
                </a:r>
                <a:r>
                  <a:rPr lang="en-US" i="1" dirty="0" err="1"/>
                  <a:t>nonstrict</a:t>
                </a:r>
                <a:r>
                  <a:rPr lang="en-US" dirty="0"/>
                  <a:t> inequality signs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6680470"/>
                  </p:ext>
                </p:extLst>
              </p:nvPr>
            </p:nvGraphicFramePr>
            <p:xfrm>
              <a:off x="1009650" y="1676400"/>
              <a:ext cx="7124700" cy="2931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Reading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less than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left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on the number line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less than or equal to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left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or is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greater than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right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on the number line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greater than or equal to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right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or is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6680470"/>
                  </p:ext>
                </p:extLst>
              </p:nvPr>
            </p:nvGraphicFramePr>
            <p:xfrm>
              <a:off x="1009650" y="1676400"/>
              <a:ext cx="7124700" cy="2931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Reading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2857" r="-568571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62857" r="-76732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62857" b="-3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62857" r="-568571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162857" r="-76732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162857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62857" r="-568571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262857" r="-76732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262857" b="-1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62857" r="-568571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362857" r="-7673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36285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order is defined by the placement of real numbers on the number line, </a:t>
                </a:r>
                <a:r>
                  <a:rPr sz="2800" i="1"/>
                  <a:t>not</a:t>
                </a:r>
                <a:r>
                  <a:rPr sz="2800"/>
                  <a:t> by magnitude (its distance from zero).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−36&lt;5</m:t>
                    </m:r>
                  </m:oMath>
                </a14:m>
                <a:r>
                  <a:rPr sz="2800"/>
                  <a:t> because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−36</m:t>
                    </m:r>
                  </m:oMath>
                </a14:m>
                <a:r>
                  <a:rPr sz="2800"/>
                  <a:t> lies to the left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on the number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Working with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lies to the left of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equal to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 Note that for every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&gt;−</m:t>
                    </m:r>
                    <m:r>
                      <a:rPr>
                        <a:latin typeface="Cambria Math" panose="02040503050406030204" pitchFamily="18" charset="0"/>
                      </a:rPr>
                      <m:t>163</m:t>
                    </m:r>
                  </m:oMath>
                </a14:m>
                <a:r>
                  <a:rPr sz="2800" dirty="0"/>
                  <a:t>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lies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163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sz="2800" dirty="0" smtClean="0"/>
                  <a:t>“</a:t>
                </a:r>
                <a:r>
                  <a:rPr sz="2800" dirty="0" smtClean="0">
                    <a:latin typeface="Cambria Math"/>
                  </a:rPr>
                  <a:t>5</a:t>
                </a:r>
                <a:r>
                  <a:rPr sz="2800" dirty="0" smtClean="0"/>
                  <a:t> </a:t>
                </a:r>
                <a:r>
                  <a:rPr sz="2800" dirty="0"/>
                  <a:t>is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&gt;−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4409</Words>
  <Application>Microsoft Office PowerPoint</Application>
  <PresentationFormat>On-screen Show (4:3)</PresentationFormat>
  <Paragraphs>266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Cambria Math</vt:lpstr>
      <vt:lpstr>Courier New</vt:lpstr>
      <vt:lpstr>Calibri</vt:lpstr>
      <vt:lpstr>Office Theme</vt:lpstr>
      <vt:lpstr>Section 1.1</vt:lpstr>
      <vt:lpstr>Types of Real Numbers</vt:lpstr>
      <vt:lpstr>Note:</vt:lpstr>
      <vt:lpstr>Example 1: Types of Real Numbers</vt:lpstr>
      <vt:lpstr>Example 2: Drawing the Real Number Line</vt:lpstr>
      <vt:lpstr>Example 2: Drawing the Real Number Line (cont.)</vt:lpstr>
      <vt:lpstr>Inequality Symbols (Order)</vt:lpstr>
      <vt:lpstr>CAUTION!</vt:lpstr>
      <vt:lpstr>Example 3: Working with Order</vt:lpstr>
      <vt:lpstr>Example 3: Working with Order (cont.)</vt:lpstr>
      <vt:lpstr>Set-Builder Notation</vt:lpstr>
      <vt:lpstr>Example 4: Set-Builder Notation</vt:lpstr>
      <vt:lpstr>The Empty Set</vt:lpstr>
      <vt:lpstr>Interval Notation</vt:lpstr>
      <vt:lpstr>Interval Notation (cont.)</vt:lpstr>
      <vt:lpstr>CAUTION!</vt:lpstr>
      <vt:lpstr>Example 5: Intervals of Real Numbers</vt:lpstr>
      <vt:lpstr>Example 5: Intervals of Real Numbers (cont.)</vt:lpstr>
      <vt:lpstr>Union</vt:lpstr>
      <vt:lpstr>Union (cont.)</vt:lpstr>
      <vt:lpstr>Intersection</vt:lpstr>
      <vt:lpstr>Intersection (cont.)</vt:lpstr>
      <vt:lpstr>Example 6: Union and Intersection of Intervals</vt:lpstr>
      <vt:lpstr>Example 6: Union and Intersection of Intervals (cont.)</vt:lpstr>
      <vt:lpstr>Example 6: Union and Intersection of Intervals (cont.)</vt:lpstr>
      <vt:lpstr>Example 7: Union and Intersection</vt:lpstr>
      <vt:lpstr>Example 7: Union and Intersection (cont.)</vt:lpstr>
      <vt:lpstr>Absolute Value</vt:lpstr>
      <vt:lpstr>Distance on the Real Number Line</vt:lpstr>
      <vt:lpstr>Example 8: Absolute Value</vt:lpstr>
      <vt:lpstr>Example 8: Absolute Value (cont.)</vt:lpstr>
      <vt:lpstr>Properties of Absolute Value</vt:lpstr>
      <vt:lpstr>Example 9: Using Absolute Value Properties</vt:lpstr>
      <vt:lpstr>Example 10: Terminology of Algebraic Expressions</vt:lpstr>
      <vt:lpstr>Example 11: Evaluating Algebraic Expressions</vt:lpstr>
      <vt:lpstr>Example 11: Evaluating Algebraic Expressions (cont.)</vt:lpstr>
      <vt:lpstr>Field Properties</vt:lpstr>
      <vt:lpstr>Example 12: Using the Field Properties</vt:lpstr>
      <vt:lpstr>Example 12: Using the Field Properties (cont.)</vt:lpstr>
      <vt:lpstr>Example 13: Visualizing the Distributive Property</vt:lpstr>
      <vt:lpstr>Example 13: Visualizing the Distributive Property (cont.)</vt:lpstr>
      <vt:lpstr>Cancellation Properties</vt:lpstr>
      <vt:lpstr>Zero-Factor Property</vt:lpstr>
      <vt:lpstr>Example 14: Using the Cancellation and  Zero-Factor Properties</vt:lpstr>
      <vt:lpstr>Example 14: Using the Cancellation and  Zero-Factor Properties (cont.)</vt:lpstr>
      <vt:lpstr>Example 14: Using the Cancellation and  Zero-Factor Properties (cont.)</vt:lpstr>
      <vt:lpstr>Example 14: Using the Cancellation and  Zero-Factor Properties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158</cp:revision>
  <dcterms:created xsi:type="dcterms:W3CDTF">2013-04-26T14:43:13Z</dcterms:created>
  <dcterms:modified xsi:type="dcterms:W3CDTF">2020-07-08T13:41:56Z</dcterms:modified>
</cp:coreProperties>
</file>