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1"/>
  </p:notesMasterIdLst>
  <p:handoutMasterIdLst>
    <p:handoutMasterId r:id="rId72"/>
  </p:handoutMasterIdLst>
  <p:sldIdLst>
    <p:sldId id="256" r:id="rId2"/>
    <p:sldId id="257" r:id="rId3"/>
    <p:sldId id="259" r:id="rId4"/>
    <p:sldId id="263" r:id="rId5"/>
    <p:sldId id="264" r:id="rId6"/>
    <p:sldId id="265" r:id="rId7"/>
    <p:sldId id="266" r:id="rId8"/>
    <p:sldId id="269" r:id="rId9"/>
    <p:sldId id="270" r:id="rId10"/>
    <p:sldId id="375" r:id="rId11"/>
    <p:sldId id="272" r:id="rId12"/>
    <p:sldId id="273" r:id="rId13"/>
    <p:sldId id="274" r:id="rId14"/>
    <p:sldId id="276" r:id="rId15"/>
    <p:sldId id="279" r:id="rId16"/>
    <p:sldId id="281" r:id="rId17"/>
    <p:sldId id="283" r:id="rId18"/>
    <p:sldId id="284" r:id="rId19"/>
    <p:sldId id="285" r:id="rId20"/>
    <p:sldId id="290" r:id="rId21"/>
    <p:sldId id="291" r:id="rId22"/>
    <p:sldId id="292" r:id="rId23"/>
    <p:sldId id="293" r:id="rId24"/>
    <p:sldId id="298" r:id="rId25"/>
    <p:sldId id="300" r:id="rId26"/>
    <p:sldId id="302" r:id="rId27"/>
    <p:sldId id="301" r:id="rId28"/>
    <p:sldId id="305" r:id="rId29"/>
    <p:sldId id="304" r:id="rId30"/>
    <p:sldId id="308" r:id="rId31"/>
    <p:sldId id="307" r:id="rId32"/>
    <p:sldId id="311" r:id="rId33"/>
    <p:sldId id="310" r:id="rId34"/>
    <p:sldId id="313" r:id="rId35"/>
    <p:sldId id="315" r:id="rId36"/>
    <p:sldId id="316" r:id="rId37"/>
    <p:sldId id="317" r:id="rId38"/>
    <p:sldId id="318" r:id="rId39"/>
    <p:sldId id="319" r:id="rId40"/>
    <p:sldId id="321" r:id="rId41"/>
    <p:sldId id="376" r:id="rId42"/>
    <p:sldId id="323" r:id="rId43"/>
    <p:sldId id="324" r:id="rId44"/>
    <p:sldId id="326" r:id="rId45"/>
    <p:sldId id="327" r:id="rId46"/>
    <p:sldId id="328" r:id="rId47"/>
    <p:sldId id="330" r:id="rId48"/>
    <p:sldId id="378" r:id="rId49"/>
    <p:sldId id="334" r:id="rId50"/>
    <p:sldId id="335" r:id="rId51"/>
    <p:sldId id="336" r:id="rId52"/>
    <p:sldId id="339" r:id="rId53"/>
    <p:sldId id="342" r:id="rId54"/>
    <p:sldId id="344" r:id="rId55"/>
    <p:sldId id="345" r:id="rId56"/>
    <p:sldId id="347" r:id="rId57"/>
    <p:sldId id="348" r:id="rId58"/>
    <p:sldId id="351" r:id="rId59"/>
    <p:sldId id="354" r:id="rId60"/>
    <p:sldId id="356" r:id="rId61"/>
    <p:sldId id="357" r:id="rId62"/>
    <p:sldId id="358" r:id="rId63"/>
    <p:sldId id="363" r:id="rId64"/>
    <p:sldId id="365" r:id="rId65"/>
    <p:sldId id="367" r:id="rId66"/>
    <p:sldId id="377" r:id="rId67"/>
    <p:sldId id="369" r:id="rId68"/>
    <p:sldId id="370" r:id="rId69"/>
    <p:sldId id="373" r:id="rId70"/>
  </p:sldIdLst>
  <p:sldSz cx="9144000" cy="6858000" type="screen4x3"/>
  <p:notesSz cx="6858000" cy="9144000"/>
  <p:embeddedFontLst>
    <p:embeddedFont>
      <p:font typeface="Calibri" panose="020F0502020204030204" pitchFamily="34" charset="0"/>
      <p:regular r:id="rId73"/>
      <p:bold r:id="rId74"/>
      <p:italic r:id="rId75"/>
      <p:boldItalic r:id="rId76"/>
    </p:embeddedFont>
    <p:embeddedFont>
      <p:font typeface="Cambria Math" panose="02040503050406030204" pitchFamily="18" charset="0"/>
      <p:regular r:id="rId7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E4A5"/>
    <a:srgbClr val="14CE5B"/>
    <a:srgbClr val="C3F9D8"/>
    <a:srgbClr val="17E766"/>
    <a:srgbClr val="12B24F"/>
    <a:srgbClr val="16D45E"/>
    <a:srgbClr val="A4F6C3"/>
    <a:srgbClr val="009900"/>
    <a:srgbClr val="00CC0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86" d="100"/>
          <a:sy n="86" d="100"/>
        </p:scale>
        <p:origin x="1483"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2.fntdata"/><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1.fntdata"/><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4.fntdata"/><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7/14/2020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7/14/2020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50.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Properties of Exponents and Radicals</a:t>
            </a:r>
          </a:p>
        </p:txBody>
      </p:sp>
      <p:sp>
        <p:nvSpPr>
          <p:cNvPr id="3" name="Title 2"/>
          <p:cNvSpPr>
            <a:spLocks noGrp="1"/>
          </p:cNvSpPr>
          <p:nvPr>
            <p:ph type="title"/>
          </p:nvPr>
        </p:nvSpPr>
        <p:spPr/>
        <p:txBody>
          <a:bodyPr/>
          <a:lstStyle/>
          <a:p>
            <a:r>
              <a:t>Section 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Properties of Exponents</a:t>
            </a:r>
            <a:r>
              <a:rPr lang="en-US" dirty="0"/>
              <a:t> (cont.)</a:t>
            </a:r>
            <a:endParaRPr dirty="0"/>
          </a:p>
        </p:txBody>
      </p:sp>
      <p:sp>
        <p:nvSpPr>
          <p:cNvPr id="3" name="Text Placeholder 2"/>
          <p:cNvSpPr>
            <a:spLocks noGrp="1"/>
          </p:cNvSpPr>
          <p:nvPr>
            <p:ph type="body" sz="quarter" idx="10"/>
          </p:nvPr>
        </p:nvSpPr>
        <p:spPr/>
        <p:txBody>
          <a:bodyPr>
            <a:normAutofit/>
          </a:bodyPr>
          <a:lstStyle/>
          <a:p>
            <a:endParaRPr sz="2800" dirty="0"/>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B457A183-DD08-48AD-A8CA-530454AD5258}"/>
                  </a:ext>
                </a:extLst>
              </p:cNvPr>
              <p:cNvGraphicFramePr>
                <a:graphicFrameLocks/>
              </p:cNvGraphicFramePr>
              <p:nvPr>
                <p:extLst>
                  <p:ext uri="{D42A27DB-BD31-4B8C-83A1-F6EECF244321}">
                    <p14:modId xmlns:p14="http://schemas.microsoft.com/office/powerpoint/2010/main" val="748752631"/>
                  </p:ext>
                </p:extLst>
              </p:nvPr>
            </p:nvGraphicFramePr>
            <p:xfrm>
              <a:off x="685801" y="1295400"/>
              <a:ext cx="7086599" cy="4555554"/>
            </p:xfrm>
            <a:graphic>
              <a:graphicData uri="http://schemas.openxmlformats.org/drawingml/2006/table">
                <a:tbl>
                  <a:tblPr firstRow="1" bandRow="1">
                    <a:tableStyleId>{2D5ABB26-0587-4C30-8999-92F81FD0307C}</a:tableStyleId>
                  </a:tblPr>
                  <a:tblGrid>
                    <a:gridCol w="423333">
                      <a:extLst>
                        <a:ext uri="{9D8B030D-6E8A-4147-A177-3AD203B41FA5}">
                          <a16:colId xmlns:a16="http://schemas.microsoft.com/office/drawing/2014/main" val="20000"/>
                        </a:ext>
                      </a:extLst>
                    </a:gridCol>
                    <a:gridCol w="2777066">
                      <a:extLst>
                        <a:ext uri="{9D8B030D-6E8A-4147-A177-3AD203B41FA5}">
                          <a16:colId xmlns:a16="http://schemas.microsoft.com/office/drawing/2014/main" val="20001"/>
                        </a:ext>
                      </a:extLst>
                    </a:gridCol>
                    <a:gridCol w="3886200">
                      <a:extLst>
                        <a:ext uri="{9D8B030D-6E8A-4147-A177-3AD203B41FA5}">
                          <a16:colId xmlns:a16="http://schemas.microsoft.com/office/drawing/2014/main" val="20002"/>
                        </a:ext>
                      </a:extLst>
                    </a:gridCol>
                  </a:tblGrid>
                  <a:tr h="404597">
                    <a:tc gridSpan="2">
                      <a:txBody>
                        <a:bodyPr/>
                        <a:lstStyle/>
                        <a:p>
                          <a:pPr algn="l">
                            <a:defRPr sz="1800" b="1"/>
                          </a:pPr>
                          <a:r>
                            <a:rPr sz="2000" dirty="0"/>
                            <a:t>Property</a:t>
                          </a:r>
                        </a:p>
                      </a:txBody>
                      <a:tcPr/>
                    </a:tc>
                    <a:tc hMerge="1">
                      <a:txBody>
                        <a:bodyPr/>
                        <a:lstStyle/>
                        <a:p>
                          <a:endParaRPr/>
                        </a:p>
                      </a:txBody>
                      <a:tcPr/>
                    </a:tc>
                    <a:tc>
                      <a:txBody>
                        <a:bodyPr/>
                        <a:lstStyle/>
                        <a:p>
                          <a:pPr algn="l">
                            <a:defRPr sz="1800" b="1"/>
                          </a:pPr>
                          <a:r>
                            <a:rPr sz="2000" dirty="0"/>
                            <a:t>Example</a:t>
                          </a:r>
                          <a:r>
                            <a:rPr lang="en-US" sz="2000" dirty="0"/>
                            <a:t>(s)</a:t>
                          </a:r>
                          <a:endParaRPr sz="2000" dirty="0"/>
                        </a:p>
                      </a:txBody>
                      <a:tcPr/>
                    </a:tc>
                    <a:extLst>
                      <a:ext uri="{0D108BD9-81ED-4DB2-BD59-A6C34878D82A}">
                        <a16:rowId xmlns:a16="http://schemas.microsoft.com/office/drawing/2014/main" val="10000"/>
                      </a:ext>
                    </a:extLst>
                  </a:tr>
                  <a:tr h="419146">
                    <a:tc>
                      <a:txBody>
                        <a:bodyPr/>
                        <a:lstStyle/>
                        <a:p>
                          <a:pPr algn="l">
                            <a:defRPr sz="1800" b="1"/>
                          </a:pPr>
                          <a:r>
                            <a:rPr dirty="0"/>
                            <a:t>1.</a:t>
                          </a:r>
                        </a:p>
                      </a:txBody>
                      <a:tcPr/>
                    </a:tc>
                    <a:tc>
                      <a:txBody>
                        <a:bodyPr/>
                        <a:lstStyle/>
                        <a:p>
                          <a:pPr algn="l">
                            <a:defRPr sz="1800"/>
                          </a:pPr>
                          <a:r>
                            <a:rPr dirty="0"/>
                            <a:t>​</a:t>
                          </a:r>
                          <a14:m>
                            <m:oMath xmlns:m="http://schemas.openxmlformats.org/officeDocument/2006/math">
                              <m:sSup>
                                <m:sSupPr>
                                  <m:ctrlPr>
                                    <a:rPr sz="1800" i="1">
                                      <a:latin typeface="Cambria Math" panose="02040503050406030204" pitchFamily="18" charset="0"/>
                                    </a:rPr>
                                  </m:ctrlPr>
                                </m:sSupPr>
                                <m:e>
                                  <m:r>
                                    <a:rPr sz="1800">
                                      <a:latin typeface="Cambria Math"/>
                                    </a:rPr>
                                    <m:t>𝑎</m:t>
                                  </m:r>
                                </m:e>
                                <m:sup>
                                  <m:r>
                                    <a:rPr sz="1800">
                                      <a:latin typeface="Cambria Math"/>
                                    </a:rPr>
                                    <m:t>𝑛</m:t>
                                  </m:r>
                                </m:sup>
                              </m:sSup>
                              <m:r>
                                <a:rPr sz="1800">
                                  <a:latin typeface="Cambria Math"/>
                                </a:rPr>
                                <m:t>⋅</m:t>
                              </m:r>
                              <m:sSup>
                                <m:sSupPr>
                                  <m:ctrlPr>
                                    <a:rPr sz="1800" i="1">
                                      <a:latin typeface="Cambria Math" panose="02040503050406030204" pitchFamily="18" charset="0"/>
                                    </a:rPr>
                                  </m:ctrlPr>
                                </m:sSupPr>
                                <m:e>
                                  <m:r>
                                    <a:rPr sz="1800">
                                      <a:latin typeface="Cambria Math"/>
                                    </a:rPr>
                                    <m:t>𝑎</m:t>
                                  </m:r>
                                </m:e>
                                <m:sup>
                                  <m:r>
                                    <a:rPr sz="1800">
                                      <a:latin typeface="Cambria Math"/>
                                    </a:rPr>
                                    <m:t>𝑚</m:t>
                                  </m:r>
                                </m:sup>
                              </m:sSup>
                              <m:r>
                                <a:rPr sz="1800">
                                  <a:latin typeface="Cambria Math"/>
                                </a:rPr>
                                <m:t>=</m:t>
                              </m:r>
                              <m:sSup>
                                <m:sSupPr>
                                  <m:ctrlPr>
                                    <a:rPr sz="1800" i="1">
                                      <a:latin typeface="Cambria Math" panose="02040503050406030204" pitchFamily="18" charset="0"/>
                                    </a:rPr>
                                  </m:ctrlPr>
                                </m:sSupPr>
                                <m:e>
                                  <m:r>
                                    <a:rPr sz="1800">
                                      <a:latin typeface="Cambria Math"/>
                                    </a:rPr>
                                    <m:t>𝑎</m:t>
                                  </m:r>
                                </m:e>
                                <m:sup>
                                  <m:r>
                                    <a:rPr sz="1800">
                                      <a:latin typeface="Cambria Math"/>
                                    </a:rPr>
                                    <m:t>𝑛</m:t>
                                  </m:r>
                                  <m:r>
                                    <a:rPr sz="1800">
                                      <a:latin typeface="Cambria Math"/>
                                    </a:rPr>
                                    <m:t>+</m:t>
                                  </m:r>
                                  <m:r>
                                    <a:rPr sz="1800">
                                      <a:latin typeface="Cambria Math"/>
                                    </a:rPr>
                                    <m:t>𝑚</m:t>
                                  </m:r>
                                </m:sup>
                              </m:sSup>
                            </m:oMath>
                          </a14:m>
                          <a:endParaRPr lang="en-US" dirty="0"/>
                        </a:p>
                        <a:p>
                          <a:pPr algn="l">
                            <a:defRPr sz="1800"/>
                          </a:pPr>
                          <a:endParaRPr dirty="0"/>
                        </a:p>
                      </a:txBody>
                      <a:tcPr/>
                    </a:tc>
                    <a:tc>
                      <a:txBody>
                        <a:bodyPr/>
                        <a:lstStyle/>
                        <a:p>
                          <a:pPr algn="l">
                            <a:defRPr sz="1800"/>
                          </a:pPr>
                          <a:r>
                            <a:t>​</a:t>
                          </a:r>
                          <a14:m>
                            <m:oMath xmlns:m="http://schemas.openxmlformats.org/officeDocument/2006/math">
                              <m:sSup>
                                <m:sSupPr>
                                  <m:ctrlPr>
                                    <a:rPr sz="1800" i="1">
                                      <a:latin typeface="Cambria Math" panose="02040503050406030204" pitchFamily="18" charset="0"/>
                                    </a:rPr>
                                  </m:ctrlPr>
                                </m:sSupPr>
                                <m:e>
                                  <m:r>
                                    <a:rPr sz="1800">
                                      <a:latin typeface="Cambria Math"/>
                                    </a:rPr>
                                    <m:t>3</m:t>
                                  </m:r>
                                </m:e>
                                <m:sup>
                                  <m:r>
                                    <a:rPr sz="1800">
                                      <a:latin typeface="Cambria Math"/>
                                    </a:rPr>
                                    <m:t>3</m:t>
                                  </m:r>
                                </m:sup>
                              </m:sSup>
                              <m:r>
                                <a:rPr sz="1800">
                                  <a:latin typeface="Cambria Math"/>
                                </a:rPr>
                                <m:t>⋅</m:t>
                              </m:r>
                              <m:sSup>
                                <m:sSupPr>
                                  <m:ctrlPr>
                                    <a:rPr sz="1800" i="1">
                                      <a:latin typeface="Cambria Math" panose="02040503050406030204" pitchFamily="18" charset="0"/>
                                    </a:rPr>
                                  </m:ctrlPr>
                                </m:sSupPr>
                                <m:e>
                                  <m:r>
                                    <a:rPr sz="1800">
                                      <a:latin typeface="Cambria Math"/>
                                    </a:rPr>
                                    <m:t>3</m:t>
                                  </m:r>
                                </m:e>
                                <m:sup>
                                  <m:r>
                                    <a:rPr sz="1800">
                                      <a:latin typeface="Cambria Math"/>
                                    </a:rPr>
                                    <m:t>−1</m:t>
                                  </m:r>
                                </m:sup>
                              </m:sSup>
                              <m:r>
                                <a:rPr sz="1800">
                                  <a:latin typeface="Cambria Math"/>
                                </a:rPr>
                                <m:t>=</m:t>
                              </m:r>
                              <m:sSup>
                                <m:sSupPr>
                                  <m:ctrlPr>
                                    <a:rPr sz="1800" i="1">
                                      <a:latin typeface="Cambria Math" panose="02040503050406030204" pitchFamily="18" charset="0"/>
                                    </a:rPr>
                                  </m:ctrlPr>
                                </m:sSupPr>
                                <m:e>
                                  <m:r>
                                    <a:rPr sz="1800">
                                      <a:latin typeface="Cambria Math"/>
                                    </a:rPr>
                                    <m:t>3</m:t>
                                  </m:r>
                                </m:e>
                                <m:sup>
                                  <m:r>
                                    <a:rPr sz="1800">
                                      <a:latin typeface="Cambria Math"/>
                                    </a:rPr>
                                    <m:t>3+</m:t>
                                  </m:r>
                                  <m:d>
                                    <m:dPr>
                                      <m:ctrlPr>
                                        <a:rPr sz="1800" i="1">
                                          <a:latin typeface="Cambria Math" panose="02040503050406030204" pitchFamily="18" charset="0"/>
                                        </a:rPr>
                                      </m:ctrlPr>
                                    </m:dPr>
                                    <m:e>
                                      <m:r>
                                        <a:rPr sz="1800">
                                          <a:latin typeface="Cambria Math"/>
                                        </a:rPr>
                                        <m:t>−1</m:t>
                                      </m:r>
                                    </m:e>
                                  </m:d>
                                </m:sup>
                              </m:sSup>
                              <m:r>
                                <a:rPr sz="1800">
                                  <a:latin typeface="Cambria Math"/>
                                </a:rPr>
                                <m:t>=</m:t>
                              </m:r>
                              <m:sSup>
                                <m:sSupPr>
                                  <m:ctrlPr>
                                    <a:rPr sz="1800" i="1">
                                      <a:latin typeface="Cambria Math" panose="02040503050406030204" pitchFamily="18" charset="0"/>
                                    </a:rPr>
                                  </m:ctrlPr>
                                </m:sSupPr>
                                <m:e>
                                  <m:r>
                                    <a:rPr sz="1800">
                                      <a:latin typeface="Cambria Math"/>
                                    </a:rPr>
                                    <m:t>3</m:t>
                                  </m:r>
                                </m:e>
                                <m:sup>
                                  <m:r>
                                    <a:rPr sz="1800">
                                      <a:latin typeface="Cambria Math"/>
                                    </a:rPr>
                                    <m:t>2</m:t>
                                  </m:r>
                                </m:sup>
                              </m:sSup>
                              <m:r>
                                <a:rPr sz="1800">
                                  <a:latin typeface="Cambria Math"/>
                                </a:rPr>
                                <m:t>=9</m:t>
                              </m:r>
                            </m:oMath>
                          </a14:m>
                          <a:endParaRPr/>
                        </a:p>
                      </a:txBody>
                      <a:tcPr/>
                    </a:tc>
                    <a:extLst>
                      <a:ext uri="{0D108BD9-81ED-4DB2-BD59-A6C34878D82A}">
                        <a16:rowId xmlns:a16="http://schemas.microsoft.com/office/drawing/2014/main" val="10001"/>
                      </a:ext>
                    </a:extLst>
                  </a:tr>
                  <a:tr h="565397">
                    <a:tc>
                      <a:txBody>
                        <a:bodyPr/>
                        <a:lstStyle/>
                        <a:p>
                          <a:pPr algn="l">
                            <a:lnSpc>
                              <a:spcPct val="150000"/>
                            </a:lnSpc>
                            <a:defRPr sz="1800" b="1"/>
                          </a:pPr>
                          <a:r>
                            <a:rPr dirty="0"/>
                            <a:t>2.</a:t>
                          </a:r>
                        </a:p>
                      </a:txBody>
                      <a:tcPr/>
                    </a:tc>
                    <a:tc>
                      <a:txBody>
                        <a:bodyPr/>
                        <a:lstStyle/>
                        <a:p>
                          <a:pPr algn="l">
                            <a:defRPr sz="1800"/>
                          </a:pPr>
                          <a:r>
                            <a:rPr dirty="0"/>
                            <a:t>​</a:t>
                          </a:r>
                          <a14:m>
                            <m:oMath xmlns:m="http://schemas.openxmlformats.org/officeDocument/2006/math">
                              <m:f>
                                <m:fPr>
                                  <m:ctrlPr>
                                    <a:rPr sz="1800" i="1">
                                      <a:latin typeface="Cambria Math" panose="02040503050406030204" pitchFamily="18" charset="0"/>
                                    </a:rPr>
                                  </m:ctrlPr>
                                </m:fPr>
                                <m:num>
                                  <m:sSup>
                                    <m:sSupPr>
                                      <m:ctrlPr>
                                        <a:rPr sz="1800" i="1">
                                          <a:latin typeface="Cambria Math" panose="02040503050406030204" pitchFamily="18" charset="0"/>
                                        </a:rPr>
                                      </m:ctrlPr>
                                    </m:sSupPr>
                                    <m:e>
                                      <m:r>
                                        <a:rPr sz="1800">
                                          <a:latin typeface="Cambria Math"/>
                                        </a:rPr>
                                        <m:t>𝑎</m:t>
                                      </m:r>
                                    </m:e>
                                    <m:sup>
                                      <m:r>
                                        <a:rPr sz="1800">
                                          <a:latin typeface="Cambria Math"/>
                                        </a:rPr>
                                        <m:t>𝑛</m:t>
                                      </m:r>
                                    </m:sup>
                                  </m:sSup>
                                </m:num>
                                <m:den>
                                  <m:sSup>
                                    <m:sSupPr>
                                      <m:ctrlPr>
                                        <a:rPr sz="1800" i="1">
                                          <a:latin typeface="Cambria Math" panose="02040503050406030204" pitchFamily="18" charset="0"/>
                                        </a:rPr>
                                      </m:ctrlPr>
                                    </m:sSupPr>
                                    <m:e>
                                      <m:r>
                                        <a:rPr sz="1800">
                                          <a:latin typeface="Cambria Math"/>
                                        </a:rPr>
                                        <m:t>𝑎</m:t>
                                      </m:r>
                                    </m:e>
                                    <m:sup>
                                      <m:r>
                                        <a:rPr sz="1800">
                                          <a:latin typeface="Cambria Math"/>
                                        </a:rPr>
                                        <m:t>𝑚</m:t>
                                      </m:r>
                                    </m:sup>
                                  </m:sSup>
                                </m:den>
                              </m:f>
                              <m:r>
                                <a:rPr sz="1800">
                                  <a:latin typeface="Cambria Math"/>
                                </a:rPr>
                                <m:t>=</m:t>
                              </m:r>
                              <m:sSup>
                                <m:sSupPr>
                                  <m:ctrlPr>
                                    <a:rPr sz="1800" i="1">
                                      <a:latin typeface="Cambria Math" panose="02040503050406030204" pitchFamily="18" charset="0"/>
                                    </a:rPr>
                                  </m:ctrlPr>
                                </m:sSupPr>
                                <m:e>
                                  <m:r>
                                    <a:rPr sz="1800">
                                      <a:latin typeface="Cambria Math"/>
                                    </a:rPr>
                                    <m:t>𝑎</m:t>
                                  </m:r>
                                </m:e>
                                <m:sup>
                                  <m:r>
                                    <a:rPr sz="1800">
                                      <a:latin typeface="Cambria Math"/>
                                    </a:rPr>
                                    <m:t>𝑛</m:t>
                                  </m:r>
                                  <m:r>
                                    <a:rPr sz="1800">
                                      <a:latin typeface="Cambria Math"/>
                                    </a:rPr>
                                    <m:t>−</m:t>
                                  </m:r>
                                  <m:r>
                                    <a:rPr sz="1800">
                                      <a:latin typeface="Cambria Math"/>
                                    </a:rPr>
                                    <m:t>𝑚</m:t>
                                  </m:r>
                                </m:sup>
                              </m:sSup>
                            </m:oMath>
                          </a14:m>
                          <a:endParaRPr lang="en-US" dirty="0"/>
                        </a:p>
                        <a:p>
                          <a:pPr algn="l">
                            <a:defRPr sz="1800"/>
                          </a:pPr>
                          <a:endParaRPr dirty="0"/>
                        </a:p>
                      </a:txBody>
                      <a:tcPr/>
                    </a:tc>
                    <a:tc>
                      <a:txBody>
                        <a:bodyPr/>
                        <a:lstStyle/>
                        <a:p>
                          <a:pPr algn="l">
                            <a:defRPr sz="1800"/>
                          </a:pPr>
                          <a:r>
                            <a:rPr dirty="0"/>
                            <a:t>​</a:t>
                          </a:r>
                          <a14:m>
                            <m:oMath xmlns:m="http://schemas.openxmlformats.org/officeDocument/2006/math">
                              <m:f>
                                <m:fPr>
                                  <m:ctrlPr>
                                    <a:rPr sz="1800" i="1">
                                      <a:latin typeface="Cambria Math" panose="02040503050406030204" pitchFamily="18" charset="0"/>
                                    </a:rPr>
                                  </m:ctrlPr>
                                </m:fPr>
                                <m:num>
                                  <m:sSup>
                                    <m:sSupPr>
                                      <m:ctrlPr>
                                        <a:rPr sz="1800" i="1">
                                          <a:latin typeface="Cambria Math" panose="02040503050406030204" pitchFamily="18" charset="0"/>
                                        </a:rPr>
                                      </m:ctrlPr>
                                    </m:sSupPr>
                                    <m:e>
                                      <m:r>
                                        <a:rPr sz="1800">
                                          <a:latin typeface="Cambria Math"/>
                                        </a:rPr>
                                        <m:t>7</m:t>
                                      </m:r>
                                    </m:e>
                                    <m:sup>
                                      <m:r>
                                        <a:rPr sz="1800">
                                          <a:latin typeface="Cambria Math"/>
                                        </a:rPr>
                                        <m:t>9</m:t>
                                      </m:r>
                                    </m:sup>
                                  </m:sSup>
                                </m:num>
                                <m:den>
                                  <m:sSup>
                                    <m:sSupPr>
                                      <m:ctrlPr>
                                        <a:rPr sz="1800" i="1">
                                          <a:latin typeface="Cambria Math" panose="02040503050406030204" pitchFamily="18" charset="0"/>
                                        </a:rPr>
                                      </m:ctrlPr>
                                    </m:sSupPr>
                                    <m:e>
                                      <m:r>
                                        <a:rPr sz="1800">
                                          <a:latin typeface="Cambria Math"/>
                                        </a:rPr>
                                        <m:t>7</m:t>
                                      </m:r>
                                    </m:e>
                                    <m:sup>
                                      <m:r>
                                        <a:rPr sz="1800">
                                          <a:latin typeface="Cambria Math"/>
                                        </a:rPr>
                                        <m:t>10</m:t>
                                      </m:r>
                                    </m:sup>
                                  </m:sSup>
                                </m:den>
                              </m:f>
                              <m:r>
                                <a:rPr sz="1800">
                                  <a:latin typeface="Cambria Math"/>
                                </a:rPr>
                                <m:t>=</m:t>
                              </m:r>
                              <m:sSup>
                                <m:sSupPr>
                                  <m:ctrlPr>
                                    <a:rPr sz="1800" i="1">
                                      <a:latin typeface="Cambria Math" panose="02040503050406030204" pitchFamily="18" charset="0"/>
                                    </a:rPr>
                                  </m:ctrlPr>
                                </m:sSupPr>
                                <m:e>
                                  <m:r>
                                    <a:rPr sz="1800">
                                      <a:latin typeface="Cambria Math"/>
                                    </a:rPr>
                                    <m:t>7</m:t>
                                  </m:r>
                                </m:e>
                                <m:sup>
                                  <m:r>
                                    <a:rPr sz="1800">
                                      <a:latin typeface="Cambria Math"/>
                                    </a:rPr>
                                    <m:t>9−10</m:t>
                                  </m:r>
                                </m:sup>
                              </m:sSup>
                              <m:r>
                                <a:rPr sz="1800">
                                  <a:latin typeface="Cambria Math"/>
                                </a:rPr>
                                <m:t>=</m:t>
                              </m:r>
                              <m:sSup>
                                <m:sSupPr>
                                  <m:ctrlPr>
                                    <a:rPr sz="1800" i="1">
                                      <a:latin typeface="Cambria Math" panose="02040503050406030204" pitchFamily="18" charset="0"/>
                                    </a:rPr>
                                  </m:ctrlPr>
                                </m:sSupPr>
                                <m:e>
                                  <m:r>
                                    <a:rPr sz="1800">
                                      <a:latin typeface="Cambria Math"/>
                                    </a:rPr>
                                    <m:t>7</m:t>
                                  </m:r>
                                </m:e>
                                <m:sup>
                                  <m:r>
                                    <a:rPr sz="1800">
                                      <a:latin typeface="Cambria Math"/>
                                    </a:rPr>
                                    <m:t>−1</m:t>
                                  </m:r>
                                </m:sup>
                              </m:sSup>
                            </m:oMath>
                          </a14:m>
                          <a:endParaRPr dirty="0"/>
                        </a:p>
                      </a:txBody>
                      <a:tcPr/>
                    </a:tc>
                    <a:extLst>
                      <a:ext uri="{0D108BD9-81ED-4DB2-BD59-A6C34878D82A}">
                        <a16:rowId xmlns:a16="http://schemas.microsoft.com/office/drawing/2014/main" val="10002"/>
                      </a:ext>
                    </a:extLst>
                  </a:tr>
                  <a:tr h="524244">
                    <a:tc>
                      <a:txBody>
                        <a:bodyPr/>
                        <a:lstStyle/>
                        <a:p>
                          <a:pPr algn="l">
                            <a:lnSpc>
                              <a:spcPct val="150000"/>
                            </a:lnSpc>
                            <a:defRPr sz="1800" b="1"/>
                          </a:pPr>
                          <a:r>
                            <a:rPr dirty="0"/>
                            <a:t>3.</a:t>
                          </a:r>
                        </a:p>
                      </a:txBody>
                      <a:tcPr/>
                    </a:tc>
                    <a:tc>
                      <a:txBody>
                        <a:bodyPr/>
                        <a:lstStyle/>
                        <a:p>
                          <a:pPr algn="l">
                            <a:defRPr sz="1800"/>
                          </a:pPr>
                          <a:r>
                            <a:rPr dirty="0"/>
                            <a:t>​</a:t>
                          </a:r>
                          <a14:m>
                            <m:oMath xmlns:m="http://schemas.openxmlformats.org/officeDocument/2006/math">
                              <m:sSup>
                                <m:sSupPr>
                                  <m:ctrlPr>
                                    <a:rPr sz="1800" i="1">
                                      <a:latin typeface="Cambria Math" panose="02040503050406030204" pitchFamily="18" charset="0"/>
                                    </a:rPr>
                                  </m:ctrlPr>
                                </m:sSupPr>
                                <m:e>
                                  <m:r>
                                    <a:rPr sz="1800">
                                      <a:latin typeface="Cambria Math"/>
                                    </a:rPr>
                                    <m:t>𝑎</m:t>
                                  </m:r>
                                </m:e>
                                <m:sup>
                                  <m:r>
                                    <a:rPr sz="1800">
                                      <a:latin typeface="Cambria Math"/>
                                    </a:rPr>
                                    <m:t>−</m:t>
                                  </m:r>
                                  <m:r>
                                    <a:rPr sz="1800">
                                      <a:latin typeface="Cambria Math"/>
                                    </a:rPr>
                                    <m:t>𝑛</m:t>
                                  </m:r>
                                </m:sup>
                              </m:sSup>
                              <m:r>
                                <a:rPr sz="1800">
                                  <a:latin typeface="Cambria Math"/>
                                </a:rPr>
                                <m:t>=</m:t>
                              </m:r>
                              <m:f>
                                <m:fPr>
                                  <m:ctrlPr>
                                    <a:rPr sz="1800" i="1">
                                      <a:latin typeface="Cambria Math" panose="02040503050406030204" pitchFamily="18" charset="0"/>
                                    </a:rPr>
                                  </m:ctrlPr>
                                </m:fPr>
                                <m:num>
                                  <m:r>
                                    <a:rPr sz="1800">
                                      <a:latin typeface="Cambria Math"/>
                                    </a:rPr>
                                    <m:t>1</m:t>
                                  </m:r>
                                </m:num>
                                <m:den>
                                  <m:sSup>
                                    <m:sSupPr>
                                      <m:ctrlPr>
                                        <a:rPr sz="1800" i="1">
                                          <a:latin typeface="Cambria Math" panose="02040503050406030204" pitchFamily="18" charset="0"/>
                                        </a:rPr>
                                      </m:ctrlPr>
                                    </m:sSupPr>
                                    <m:e>
                                      <m:r>
                                        <a:rPr sz="1800">
                                          <a:latin typeface="Cambria Math"/>
                                        </a:rPr>
                                        <m:t>𝑎</m:t>
                                      </m:r>
                                    </m:e>
                                    <m:sup>
                                      <m:r>
                                        <a:rPr sz="1800">
                                          <a:latin typeface="Cambria Math"/>
                                        </a:rPr>
                                        <m:t>𝑛</m:t>
                                      </m:r>
                                    </m:sup>
                                  </m:sSup>
                                </m:den>
                              </m:f>
                            </m:oMath>
                          </a14:m>
                          <a:endParaRPr lang="en-US" dirty="0"/>
                        </a:p>
                        <a:p>
                          <a:pPr algn="l">
                            <a:defRPr sz="1800"/>
                          </a:pPr>
                          <a:endParaRPr dirty="0"/>
                        </a:p>
                      </a:txBody>
                      <a:tcPr/>
                    </a:tc>
                    <a:tc>
                      <a:txBody>
                        <a:bodyPr/>
                        <a:lstStyle/>
                        <a:p>
                          <a:pPr algn="l">
                            <a:defRPr sz="1800"/>
                          </a:pPr>
                          <a:r>
                            <a:rPr dirty="0"/>
                            <a:t>​</a:t>
                          </a:r>
                          <a14:m>
                            <m:oMath xmlns:m="http://schemas.openxmlformats.org/officeDocument/2006/math">
                              <m:sSup>
                                <m:sSupPr>
                                  <m:ctrlPr>
                                    <a:rPr sz="1800" i="1">
                                      <a:latin typeface="Cambria Math" panose="02040503050406030204" pitchFamily="18" charset="0"/>
                                    </a:rPr>
                                  </m:ctrlPr>
                                </m:sSupPr>
                                <m:e>
                                  <m:r>
                                    <a:rPr sz="1800">
                                      <a:latin typeface="Cambria Math"/>
                                    </a:rPr>
                                    <m:t>5</m:t>
                                  </m:r>
                                </m:e>
                                <m:sup>
                                  <m:r>
                                    <a:rPr sz="1800">
                                      <a:latin typeface="Cambria Math"/>
                                    </a:rPr>
                                    <m:t>−2</m:t>
                                  </m:r>
                                </m:sup>
                              </m:sSup>
                              <m:r>
                                <a:rPr sz="1800">
                                  <a:latin typeface="Cambria Math"/>
                                </a:rPr>
                                <m:t>=</m:t>
                              </m:r>
                              <m:f>
                                <m:fPr>
                                  <m:ctrlPr>
                                    <a:rPr sz="1800" i="1">
                                      <a:latin typeface="Cambria Math" panose="02040503050406030204" pitchFamily="18" charset="0"/>
                                    </a:rPr>
                                  </m:ctrlPr>
                                </m:fPr>
                                <m:num>
                                  <m:r>
                                    <a:rPr sz="1800">
                                      <a:latin typeface="Cambria Math"/>
                                    </a:rPr>
                                    <m:t>1</m:t>
                                  </m:r>
                                </m:num>
                                <m:den>
                                  <m:sSup>
                                    <m:sSupPr>
                                      <m:ctrlPr>
                                        <a:rPr sz="1800" i="1">
                                          <a:latin typeface="Cambria Math" panose="02040503050406030204" pitchFamily="18" charset="0"/>
                                        </a:rPr>
                                      </m:ctrlPr>
                                    </m:sSupPr>
                                    <m:e>
                                      <m:r>
                                        <a:rPr sz="1800">
                                          <a:latin typeface="Cambria Math"/>
                                        </a:rPr>
                                        <m:t>5</m:t>
                                      </m:r>
                                    </m:e>
                                    <m:sup>
                                      <m:r>
                                        <a:rPr sz="1800">
                                          <a:latin typeface="Cambria Math"/>
                                        </a:rPr>
                                        <m:t>2</m:t>
                                      </m:r>
                                    </m:sup>
                                  </m:sSup>
                                </m:den>
                              </m:f>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25</m:t>
                                  </m:r>
                                </m:den>
                              </m:f>
                            </m:oMath>
                          </a14:m>
                          <a:r>
                            <a:rPr sz="1800" dirty="0"/>
                            <a:t> </a:t>
                          </a:r>
                          <a:r>
                            <a:rPr lang="en-US" sz="1800" dirty="0"/>
                            <a:t> </a:t>
                          </a:r>
                          <a:r>
                            <a:rPr sz="1800" dirty="0"/>
                            <a:t>and</a:t>
                          </a:r>
                          <a:r>
                            <a:rPr lang="en-US" sz="1800" dirty="0"/>
                            <a:t> </a:t>
                          </a:r>
                          <a:r>
                            <a:rPr sz="1800" dirty="0"/>
                            <a:t> </a:t>
                          </a:r>
                          <a14:m>
                            <m:oMath xmlns:m="http://schemas.openxmlformats.org/officeDocument/2006/math">
                              <m:sSup>
                                <m:sSupPr>
                                  <m:ctrlPr>
                                    <a:rPr sz="1800" i="1">
                                      <a:latin typeface="Cambria Math" panose="02040503050406030204" pitchFamily="18" charset="0"/>
                                    </a:rPr>
                                  </m:ctrlPr>
                                </m:sSupPr>
                                <m:e>
                                  <m:r>
                                    <a:rPr sz="1800">
                                      <a:latin typeface="Cambria Math"/>
                                    </a:rPr>
                                    <m:t>𝑥</m:t>
                                  </m:r>
                                </m:e>
                                <m:sup>
                                  <m:r>
                                    <a:rPr sz="1800">
                                      <a:latin typeface="Cambria Math"/>
                                    </a:rPr>
                                    <m:t>3</m:t>
                                  </m:r>
                                </m:sup>
                              </m:sSup>
                              <m:r>
                                <a:rPr sz="1800">
                                  <a:latin typeface="Cambria Math"/>
                                </a:rPr>
                                <m:t>=</m:t>
                              </m:r>
                              <m:f>
                                <m:fPr>
                                  <m:ctrlPr>
                                    <a:rPr sz="1800" i="1">
                                      <a:latin typeface="Cambria Math" panose="02040503050406030204" pitchFamily="18" charset="0"/>
                                    </a:rPr>
                                  </m:ctrlPr>
                                </m:fPr>
                                <m:num>
                                  <m:r>
                                    <a:rPr sz="1800">
                                      <a:latin typeface="Cambria Math"/>
                                    </a:rPr>
                                    <m:t>1</m:t>
                                  </m:r>
                                </m:num>
                                <m:den>
                                  <m:sSup>
                                    <m:sSupPr>
                                      <m:ctrlPr>
                                        <a:rPr sz="1800" i="1">
                                          <a:latin typeface="Cambria Math" panose="02040503050406030204" pitchFamily="18" charset="0"/>
                                        </a:rPr>
                                      </m:ctrlPr>
                                    </m:sSupPr>
                                    <m:e>
                                      <m:r>
                                        <a:rPr sz="1800">
                                          <a:latin typeface="Cambria Math"/>
                                        </a:rPr>
                                        <m:t>𝑥</m:t>
                                      </m:r>
                                    </m:e>
                                    <m:sup>
                                      <m:r>
                                        <a:rPr sz="1800">
                                          <a:latin typeface="Cambria Math"/>
                                        </a:rPr>
                                        <m:t>−3</m:t>
                                      </m:r>
                                    </m:sup>
                                  </m:sSup>
                                </m:den>
                              </m:f>
                            </m:oMath>
                          </a14:m>
                          <a:endParaRPr sz="1800" dirty="0"/>
                        </a:p>
                      </a:txBody>
                      <a:tcPr/>
                    </a:tc>
                    <a:extLst>
                      <a:ext uri="{0D108BD9-81ED-4DB2-BD59-A6C34878D82A}">
                        <a16:rowId xmlns:a16="http://schemas.microsoft.com/office/drawing/2014/main" val="10003"/>
                      </a:ext>
                    </a:extLst>
                  </a:tr>
                  <a:tr h="404597">
                    <a:tc>
                      <a:txBody>
                        <a:bodyPr/>
                        <a:lstStyle/>
                        <a:p>
                          <a:pPr algn="l">
                            <a:defRPr sz="1800" b="1"/>
                          </a:pPr>
                          <a:r>
                            <a:rPr dirty="0"/>
                            <a:t>4.</a:t>
                          </a:r>
                        </a:p>
                      </a:txBody>
                      <a:tcPr/>
                    </a:tc>
                    <a:tc>
                      <a:txBody>
                        <a:bodyPr/>
                        <a:lstStyle/>
                        <a:p>
                          <a:pPr algn="l">
                            <a:defRPr sz="1800"/>
                          </a:pPr>
                          <a:r>
                            <a:rPr dirty="0"/>
                            <a:t>​</a:t>
                          </a:r>
                          <a14:m>
                            <m:oMath xmlns:m="http://schemas.openxmlformats.org/officeDocument/2006/math">
                              <m:sSup>
                                <m:sSupPr>
                                  <m:ctrlPr>
                                    <a:rPr sz="1800" i="1">
                                      <a:latin typeface="Cambria Math" panose="02040503050406030204" pitchFamily="18" charset="0"/>
                                    </a:rPr>
                                  </m:ctrlPr>
                                </m:sSupPr>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𝑎</m:t>
                                          </m:r>
                                        </m:e>
                                        <m:sup>
                                          <m:r>
                                            <a:rPr sz="1800">
                                              <a:latin typeface="Cambria Math"/>
                                            </a:rPr>
                                            <m:t>𝑛</m:t>
                                          </m:r>
                                        </m:sup>
                                      </m:sSup>
                                    </m:e>
                                  </m:d>
                                </m:e>
                                <m:sup>
                                  <m:r>
                                    <a:rPr sz="1800">
                                      <a:latin typeface="Cambria Math"/>
                                    </a:rPr>
                                    <m:t>𝑚</m:t>
                                  </m:r>
                                </m:sup>
                              </m:sSup>
                              <m:r>
                                <a:rPr sz="1800">
                                  <a:latin typeface="Cambria Math"/>
                                </a:rPr>
                                <m:t>=</m:t>
                              </m:r>
                              <m:sSup>
                                <m:sSupPr>
                                  <m:ctrlPr>
                                    <a:rPr sz="1800" i="1">
                                      <a:latin typeface="Cambria Math" panose="02040503050406030204" pitchFamily="18" charset="0"/>
                                    </a:rPr>
                                  </m:ctrlPr>
                                </m:sSupPr>
                                <m:e>
                                  <m:r>
                                    <a:rPr sz="1800">
                                      <a:latin typeface="Cambria Math"/>
                                    </a:rPr>
                                    <m:t>𝑎</m:t>
                                  </m:r>
                                </m:e>
                                <m:sup>
                                  <m:r>
                                    <a:rPr sz="1800">
                                      <a:latin typeface="Cambria Math"/>
                                    </a:rPr>
                                    <m:t>𝑛𝑚</m:t>
                                  </m:r>
                                </m:sup>
                              </m:sSup>
                            </m:oMath>
                          </a14:m>
                          <a:endParaRPr lang="en-US" dirty="0"/>
                        </a:p>
                        <a:p>
                          <a:pPr algn="l">
                            <a:defRPr sz="1800"/>
                          </a:pPr>
                          <a:endParaRPr dirty="0"/>
                        </a:p>
                      </a:txBody>
                      <a:tcPr/>
                    </a:tc>
                    <a:tc>
                      <a:txBody>
                        <a:bodyPr/>
                        <a:lstStyle/>
                        <a:p>
                          <a:pPr algn="l">
                            <a:defRPr sz="1800"/>
                          </a:pPr>
                          <a:r>
                            <a:rPr dirty="0"/>
                            <a:t>​</a:t>
                          </a:r>
                          <a14:m>
                            <m:oMath xmlns:m="http://schemas.openxmlformats.org/officeDocument/2006/math">
                              <m:sSup>
                                <m:sSupPr>
                                  <m:ctrlPr>
                                    <a:rPr sz="1800" i="1">
                                      <a:latin typeface="Cambria Math" panose="02040503050406030204" pitchFamily="18" charset="0"/>
                                    </a:rPr>
                                  </m:ctrlPr>
                                </m:sSupPr>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2</m:t>
                                          </m:r>
                                        </m:e>
                                        <m:sup>
                                          <m:r>
                                            <a:rPr sz="1800">
                                              <a:latin typeface="Cambria Math"/>
                                            </a:rPr>
                                            <m:t>3</m:t>
                                          </m:r>
                                        </m:sup>
                                      </m:sSup>
                                    </m:e>
                                  </m:d>
                                </m:e>
                                <m:sup>
                                  <m:r>
                                    <a:rPr sz="1800">
                                      <a:latin typeface="Cambria Math"/>
                                    </a:rPr>
                                    <m:t>2</m:t>
                                  </m:r>
                                </m:sup>
                              </m:sSup>
                              <m:r>
                                <a:rPr sz="1800">
                                  <a:latin typeface="Cambria Math"/>
                                </a:rPr>
                                <m:t>=</m:t>
                              </m:r>
                              <m:sSup>
                                <m:sSupPr>
                                  <m:ctrlPr>
                                    <a:rPr sz="1800" i="1">
                                      <a:latin typeface="Cambria Math" panose="02040503050406030204" pitchFamily="18" charset="0"/>
                                    </a:rPr>
                                  </m:ctrlPr>
                                </m:sSupPr>
                                <m:e>
                                  <m:r>
                                    <a:rPr sz="1800">
                                      <a:latin typeface="Cambria Math"/>
                                    </a:rPr>
                                    <m:t>2</m:t>
                                  </m:r>
                                </m:e>
                                <m:sup>
                                  <m:r>
                                    <a:rPr sz="1800">
                                      <a:latin typeface="Cambria Math"/>
                                    </a:rPr>
                                    <m:t>3⋅2</m:t>
                                  </m:r>
                                </m:sup>
                              </m:sSup>
                              <m:r>
                                <a:rPr sz="1800">
                                  <a:latin typeface="Cambria Math"/>
                                </a:rPr>
                                <m:t>=</m:t>
                              </m:r>
                              <m:sSup>
                                <m:sSupPr>
                                  <m:ctrlPr>
                                    <a:rPr sz="1800" i="1">
                                      <a:latin typeface="Cambria Math" panose="02040503050406030204" pitchFamily="18" charset="0"/>
                                    </a:rPr>
                                  </m:ctrlPr>
                                </m:sSupPr>
                                <m:e>
                                  <m:r>
                                    <a:rPr sz="1800">
                                      <a:latin typeface="Cambria Math"/>
                                    </a:rPr>
                                    <m:t>2</m:t>
                                  </m:r>
                                </m:e>
                                <m:sup>
                                  <m:r>
                                    <a:rPr sz="1800">
                                      <a:latin typeface="Cambria Math"/>
                                    </a:rPr>
                                    <m:t>6</m:t>
                                  </m:r>
                                </m:sup>
                              </m:sSup>
                              <m:r>
                                <a:rPr sz="1800">
                                  <a:latin typeface="Cambria Math"/>
                                </a:rPr>
                                <m:t>=64</m:t>
                              </m:r>
                            </m:oMath>
                          </a14:m>
                          <a:endParaRPr dirty="0"/>
                        </a:p>
                      </a:txBody>
                      <a:tcPr/>
                    </a:tc>
                    <a:extLst>
                      <a:ext uri="{0D108BD9-81ED-4DB2-BD59-A6C34878D82A}">
                        <a16:rowId xmlns:a16="http://schemas.microsoft.com/office/drawing/2014/main" val="10004"/>
                      </a:ext>
                    </a:extLst>
                  </a:tr>
                  <a:tr h="704996">
                    <a:tc>
                      <a:txBody>
                        <a:bodyPr/>
                        <a:lstStyle/>
                        <a:p>
                          <a:pPr algn="l">
                            <a:defRPr sz="1800" b="1"/>
                          </a:pPr>
                          <a:r>
                            <a:rPr dirty="0"/>
                            <a:t>5.</a:t>
                          </a:r>
                        </a:p>
                      </a:txBody>
                      <a:tcPr/>
                    </a:tc>
                    <a:tc>
                      <a:txBody>
                        <a:bodyPr/>
                        <a:lstStyle/>
                        <a:p>
                          <a:pPr algn="l">
                            <a:defRPr sz="1800"/>
                          </a:pPr>
                          <a:r>
                            <a:t>​</a:t>
                          </a:r>
                          <a14:m>
                            <m:oMath xmlns:m="http://schemas.openxmlformats.org/officeDocument/2006/math">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𝑎𝑏</m:t>
                                      </m:r>
                                    </m:e>
                                  </m:d>
                                </m:e>
                                <m:sup>
                                  <m:r>
                                    <a:rPr sz="1800">
                                      <a:latin typeface="Cambria Math"/>
                                    </a:rPr>
                                    <m:t>𝑛</m:t>
                                  </m:r>
                                </m:sup>
                              </m:sSup>
                              <m:r>
                                <a:rPr sz="1800">
                                  <a:latin typeface="Cambria Math"/>
                                </a:rPr>
                                <m:t>=</m:t>
                              </m:r>
                              <m:sSup>
                                <m:sSupPr>
                                  <m:ctrlPr>
                                    <a:rPr sz="1800" i="1">
                                      <a:latin typeface="Cambria Math" panose="02040503050406030204" pitchFamily="18" charset="0"/>
                                    </a:rPr>
                                  </m:ctrlPr>
                                </m:sSupPr>
                                <m:e>
                                  <m:r>
                                    <a:rPr sz="1800">
                                      <a:latin typeface="Cambria Math"/>
                                    </a:rPr>
                                    <m:t>𝑎</m:t>
                                  </m:r>
                                </m:e>
                                <m:sup>
                                  <m:r>
                                    <a:rPr sz="1800">
                                      <a:latin typeface="Cambria Math"/>
                                    </a:rPr>
                                    <m:t>𝑛</m:t>
                                  </m:r>
                                </m:sup>
                              </m:sSup>
                              <m:sSup>
                                <m:sSupPr>
                                  <m:ctrlPr>
                                    <a:rPr sz="1800" i="1">
                                      <a:latin typeface="Cambria Math" panose="02040503050406030204" pitchFamily="18" charset="0"/>
                                    </a:rPr>
                                  </m:ctrlPr>
                                </m:sSupPr>
                                <m:e>
                                  <m:r>
                                    <a:rPr sz="1800">
                                      <a:latin typeface="Cambria Math"/>
                                    </a:rPr>
                                    <m:t>𝑏</m:t>
                                  </m:r>
                                </m:e>
                                <m:sup>
                                  <m:r>
                                    <a:rPr sz="1800">
                                      <a:latin typeface="Cambria Math"/>
                                    </a:rPr>
                                    <m:t>𝑛</m:t>
                                  </m:r>
                                </m:sup>
                              </m:sSup>
                            </m:oMath>
                          </a14:m>
                          <a:endParaRPr/>
                        </a:p>
                      </a:txBody>
                      <a:tcPr/>
                    </a:tc>
                    <a:tc>
                      <a:txBody>
                        <a:bodyPr/>
                        <a:lstStyle/>
                        <a:p>
                          <a:pPr algn="l">
                            <a:defRPr sz="1800"/>
                          </a:pPr>
                          <a:r>
                            <a:rPr dirty="0"/>
                            <a:t>​</a:t>
                          </a:r>
                          <a14:m>
                            <m:oMath xmlns:m="http://schemas.openxmlformats.org/officeDocument/2006/math">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7</m:t>
                                      </m:r>
                                      <m:r>
                                        <a:rPr sz="1800">
                                          <a:latin typeface="Cambria Math"/>
                                        </a:rPr>
                                        <m:t>𝑥</m:t>
                                      </m:r>
                                    </m:e>
                                  </m:d>
                                </m:e>
                                <m:sup>
                                  <m:r>
                                    <a:rPr sz="1800">
                                      <a:latin typeface="Cambria Math"/>
                                    </a:rPr>
                                    <m:t>3</m:t>
                                  </m:r>
                                </m:sup>
                              </m:sSup>
                              <m:r>
                                <a:rPr sz="1800">
                                  <a:latin typeface="Cambria Math"/>
                                </a:rPr>
                                <m:t>=</m:t>
                              </m:r>
                              <m:sSup>
                                <m:sSupPr>
                                  <m:ctrlPr>
                                    <a:rPr sz="1800" i="1">
                                      <a:latin typeface="Cambria Math" panose="02040503050406030204" pitchFamily="18" charset="0"/>
                                    </a:rPr>
                                  </m:ctrlPr>
                                </m:sSupPr>
                                <m:e>
                                  <m:r>
                                    <a:rPr sz="1800">
                                      <a:latin typeface="Cambria Math"/>
                                    </a:rPr>
                                    <m:t>7</m:t>
                                  </m:r>
                                </m:e>
                                <m:sup>
                                  <m:r>
                                    <a:rPr sz="1800">
                                      <a:latin typeface="Cambria Math"/>
                                    </a:rPr>
                                    <m:t>3</m:t>
                                  </m:r>
                                </m:sup>
                              </m:sSup>
                              <m:sSup>
                                <m:sSupPr>
                                  <m:ctrlPr>
                                    <a:rPr sz="1800" i="1">
                                      <a:latin typeface="Cambria Math" panose="02040503050406030204" pitchFamily="18" charset="0"/>
                                    </a:rPr>
                                  </m:ctrlPr>
                                </m:sSupPr>
                                <m:e>
                                  <m:r>
                                    <a:rPr sz="1800">
                                      <a:latin typeface="Cambria Math"/>
                                    </a:rPr>
                                    <m:t>𝑥</m:t>
                                  </m:r>
                                </m:e>
                                <m:sup>
                                  <m:r>
                                    <a:rPr sz="1800">
                                      <a:latin typeface="Cambria Math"/>
                                    </a:rPr>
                                    <m:t>3</m:t>
                                  </m:r>
                                </m:sup>
                              </m:sSup>
                              <m:r>
                                <a:rPr sz="1800">
                                  <a:latin typeface="Cambria Math"/>
                                </a:rPr>
                                <m:t>=343</m:t>
                              </m:r>
                              <m:sSup>
                                <m:sSupPr>
                                  <m:ctrlPr>
                                    <a:rPr sz="1800" i="1">
                                      <a:latin typeface="Cambria Math" panose="02040503050406030204" pitchFamily="18" charset="0"/>
                                    </a:rPr>
                                  </m:ctrlPr>
                                </m:sSupPr>
                                <m:e>
                                  <m:r>
                                    <a:rPr sz="1800">
                                      <a:latin typeface="Cambria Math"/>
                                    </a:rPr>
                                    <m:t>𝑥</m:t>
                                  </m:r>
                                </m:e>
                                <m:sup>
                                  <m:r>
                                    <a:rPr sz="1800">
                                      <a:latin typeface="Cambria Math"/>
                                    </a:rPr>
                                    <m:t>3</m:t>
                                  </m:r>
                                </m:sup>
                              </m:sSup>
                            </m:oMath>
                          </a14:m>
                          <a:r>
                            <a:rPr sz="1800" dirty="0"/>
                            <a:t> </a:t>
                          </a:r>
                          <a:r>
                            <a:rPr lang="en-US" sz="1800" dirty="0"/>
                            <a:t> </a:t>
                          </a:r>
                          <a:r>
                            <a:rPr sz="1800" dirty="0"/>
                            <a:t>and</a:t>
                          </a:r>
                          <a:br>
                            <a:rPr lang="en-US" sz="1800" dirty="0"/>
                          </a:br>
                          <a:r>
                            <a:rPr sz="1800" dirty="0"/>
                            <a:t> </a:t>
                          </a:r>
                          <a14:m>
                            <m:oMath xmlns:m="http://schemas.openxmlformats.org/officeDocument/2006/math">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−2</m:t>
                                      </m:r>
                                      <m:sSup>
                                        <m:sSupPr>
                                          <m:ctrlPr>
                                            <a:rPr sz="1800" i="1">
                                              <a:latin typeface="Cambria Math" panose="02040503050406030204" pitchFamily="18" charset="0"/>
                                            </a:rPr>
                                          </m:ctrlPr>
                                        </m:sSupPr>
                                        <m:e>
                                          <m:r>
                                            <a:rPr sz="1800">
                                              <a:latin typeface="Cambria Math"/>
                                            </a:rPr>
                                            <m:t>𝑥</m:t>
                                          </m:r>
                                        </m:e>
                                        <m:sup>
                                          <m:r>
                                            <a:rPr sz="1800">
                                              <a:latin typeface="Cambria Math"/>
                                            </a:rPr>
                                            <m:t>5</m:t>
                                          </m:r>
                                        </m:sup>
                                      </m:sSup>
                                    </m:e>
                                  </m:d>
                                </m:e>
                                <m:sup>
                                  <m:r>
                                    <a:rPr sz="1800">
                                      <a:latin typeface="Cambria Math"/>
                                    </a:rPr>
                                    <m:t>2</m:t>
                                  </m:r>
                                </m:sup>
                              </m:sSup>
                              <m:r>
                                <a:rPr sz="1800">
                                  <a:latin typeface="Cambria Math"/>
                                </a:rPr>
                                <m:t>=</m:t>
                              </m:r>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−2</m:t>
                                      </m:r>
                                    </m:e>
                                  </m:d>
                                </m:e>
                                <m:sup>
                                  <m:r>
                                    <a:rPr sz="1800">
                                      <a:latin typeface="Cambria Math"/>
                                    </a:rPr>
                                    <m:t>2</m:t>
                                  </m:r>
                                </m:sup>
                              </m:sSup>
                              <m:sSup>
                                <m:sSupPr>
                                  <m:ctrlPr>
                                    <a:rPr sz="1800" i="1">
                                      <a:latin typeface="Cambria Math" panose="02040503050406030204" pitchFamily="18" charset="0"/>
                                    </a:rPr>
                                  </m:ctrlPr>
                                </m:sSupPr>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5</m:t>
                                          </m:r>
                                        </m:sup>
                                      </m:sSup>
                                    </m:e>
                                  </m:d>
                                </m:e>
                                <m:sup>
                                  <m:r>
                                    <a:rPr sz="1800">
                                      <a:latin typeface="Cambria Math"/>
                                    </a:rPr>
                                    <m:t>2</m:t>
                                  </m:r>
                                </m:sup>
                              </m:sSup>
                              <m:r>
                                <a:rPr sz="1800">
                                  <a:latin typeface="Cambria Math"/>
                                </a:rPr>
                                <m:t>=4</m:t>
                              </m:r>
                              <m:sSup>
                                <m:sSupPr>
                                  <m:ctrlPr>
                                    <a:rPr sz="1800" i="1">
                                      <a:latin typeface="Cambria Math" panose="02040503050406030204" pitchFamily="18" charset="0"/>
                                    </a:rPr>
                                  </m:ctrlPr>
                                </m:sSupPr>
                                <m:e>
                                  <m:r>
                                    <a:rPr sz="1800">
                                      <a:latin typeface="Cambria Math"/>
                                    </a:rPr>
                                    <m:t>𝑥</m:t>
                                  </m:r>
                                </m:e>
                                <m:sup>
                                  <m:r>
                                    <a:rPr sz="1800">
                                      <a:latin typeface="Cambria Math"/>
                                    </a:rPr>
                                    <m:t>10</m:t>
                                  </m:r>
                                </m:sup>
                              </m:sSup>
                            </m:oMath>
                          </a14:m>
                          <a:endParaRPr sz="1800" dirty="0"/>
                        </a:p>
                      </a:txBody>
                      <a:tcPr/>
                    </a:tc>
                    <a:extLst>
                      <a:ext uri="{0D108BD9-81ED-4DB2-BD59-A6C34878D82A}">
                        <a16:rowId xmlns:a16="http://schemas.microsoft.com/office/drawing/2014/main" val="10005"/>
                      </a:ext>
                    </a:extLst>
                  </a:tr>
                  <a:tr h="630243">
                    <a:tc>
                      <a:txBody>
                        <a:bodyPr/>
                        <a:lstStyle/>
                        <a:p>
                          <a:pPr algn="l">
                            <a:lnSpc>
                              <a:spcPct val="150000"/>
                            </a:lnSpc>
                            <a:defRPr sz="1800" b="1"/>
                          </a:pPr>
                          <a:r>
                            <a:rPr dirty="0"/>
                            <a:t>6.</a:t>
                          </a:r>
                        </a:p>
                      </a:txBody>
                      <a:tcPr/>
                    </a:tc>
                    <a:tc>
                      <a:txBody>
                        <a:bodyPr/>
                        <a:lstStyle/>
                        <a:p>
                          <a:pPr algn="l">
                            <a:defRPr sz="1800"/>
                          </a:pPr>
                          <a:r>
                            <a:rPr dirty="0"/>
                            <a:t>​</a:t>
                          </a:r>
                          <a14:m>
                            <m:oMath xmlns:m="http://schemas.openxmlformats.org/officeDocument/2006/math">
                              <m:sSup>
                                <m:sSupPr>
                                  <m:ctrlPr>
                                    <a:rPr sz="1800" i="1">
                                      <a:latin typeface="Cambria Math" panose="02040503050406030204" pitchFamily="18" charset="0"/>
                                    </a:rPr>
                                  </m:ctrlPr>
                                </m:sSupPr>
                                <m:e>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𝑎</m:t>
                                          </m:r>
                                        </m:num>
                                        <m:den>
                                          <m:r>
                                            <a:rPr sz="1800">
                                              <a:latin typeface="Cambria Math"/>
                                            </a:rPr>
                                            <m:t>𝑏</m:t>
                                          </m:r>
                                        </m:den>
                                      </m:f>
                                    </m:e>
                                  </m:d>
                                </m:e>
                                <m:sup>
                                  <m:r>
                                    <a:rPr sz="1800">
                                      <a:latin typeface="Cambria Math"/>
                                    </a:rPr>
                                    <m:t>𝑛</m:t>
                                  </m:r>
                                </m:sup>
                              </m:sSup>
                              <m:r>
                                <a:rPr sz="1800">
                                  <a:latin typeface="Cambria Math"/>
                                </a:rPr>
                                <m:t>=</m:t>
                              </m:r>
                              <m:f>
                                <m:fPr>
                                  <m:ctrlPr>
                                    <a:rPr sz="1800" i="1">
                                      <a:latin typeface="Cambria Math" panose="02040503050406030204" pitchFamily="18" charset="0"/>
                                    </a:rPr>
                                  </m:ctrlPr>
                                </m:fPr>
                                <m:num>
                                  <m:sSup>
                                    <m:sSupPr>
                                      <m:ctrlPr>
                                        <a:rPr sz="1800" i="1">
                                          <a:latin typeface="Cambria Math" panose="02040503050406030204" pitchFamily="18" charset="0"/>
                                        </a:rPr>
                                      </m:ctrlPr>
                                    </m:sSupPr>
                                    <m:e>
                                      <m:r>
                                        <a:rPr sz="1800">
                                          <a:latin typeface="Cambria Math"/>
                                        </a:rPr>
                                        <m:t>𝑎</m:t>
                                      </m:r>
                                    </m:e>
                                    <m:sup>
                                      <m:r>
                                        <a:rPr sz="1800">
                                          <a:latin typeface="Cambria Math"/>
                                        </a:rPr>
                                        <m:t>𝑛</m:t>
                                      </m:r>
                                    </m:sup>
                                  </m:sSup>
                                </m:num>
                                <m:den>
                                  <m:sSup>
                                    <m:sSupPr>
                                      <m:ctrlPr>
                                        <a:rPr sz="1800" i="1">
                                          <a:latin typeface="Cambria Math" panose="02040503050406030204" pitchFamily="18" charset="0"/>
                                        </a:rPr>
                                      </m:ctrlPr>
                                    </m:sSupPr>
                                    <m:e>
                                      <m:r>
                                        <a:rPr sz="1800">
                                          <a:latin typeface="Cambria Math"/>
                                        </a:rPr>
                                        <m:t>𝑏</m:t>
                                      </m:r>
                                    </m:e>
                                    <m:sup>
                                      <m:r>
                                        <a:rPr sz="1800">
                                          <a:latin typeface="Cambria Math"/>
                                        </a:rPr>
                                        <m:t>𝑛</m:t>
                                      </m:r>
                                    </m:sup>
                                  </m:sSup>
                                </m:den>
                              </m:f>
                            </m:oMath>
                          </a14:m>
                          <a:endParaRPr dirty="0"/>
                        </a:p>
                      </a:txBody>
                      <a:tcPr/>
                    </a:tc>
                    <a:tc>
                      <a:txBody>
                        <a:bodyPr/>
                        <a:lstStyle/>
                        <a:p>
                          <a:pPr algn="l">
                            <a:defRPr sz="1800"/>
                          </a:pPr>
                          <a:r>
                            <a:rPr dirty="0"/>
                            <a:t>​</a:t>
                          </a:r>
                          <a14:m>
                            <m:oMath xmlns:m="http://schemas.openxmlformats.org/officeDocument/2006/math">
                              <m:sSup>
                                <m:sSupPr>
                                  <m:ctrlPr>
                                    <a:rPr sz="1800" i="1">
                                      <a:latin typeface="Cambria Math" panose="02040503050406030204" pitchFamily="18" charset="0"/>
                                    </a:rPr>
                                  </m:ctrlPr>
                                </m:sSupPr>
                                <m:e>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3</m:t>
                                          </m:r>
                                        </m:num>
                                        <m:den>
                                          <m:r>
                                            <a:rPr sz="1800">
                                              <a:latin typeface="Cambria Math"/>
                                            </a:rPr>
                                            <m:t>𝑥</m:t>
                                          </m:r>
                                        </m:den>
                                      </m:f>
                                    </m:e>
                                  </m:d>
                                </m:e>
                                <m:sup>
                                  <m:r>
                                    <a:rPr sz="1800">
                                      <a:latin typeface="Cambria Math"/>
                                    </a:rPr>
                                    <m:t>2</m:t>
                                  </m:r>
                                </m:sup>
                              </m:sSup>
                              <m:r>
                                <a:rPr sz="1800">
                                  <a:latin typeface="Cambria Math"/>
                                </a:rPr>
                                <m:t>=</m:t>
                              </m:r>
                              <m:f>
                                <m:fPr>
                                  <m:ctrlPr>
                                    <a:rPr sz="1800" i="1">
                                      <a:latin typeface="Cambria Math" panose="02040503050406030204" pitchFamily="18" charset="0"/>
                                    </a:rPr>
                                  </m:ctrlPr>
                                </m:fPr>
                                <m:num>
                                  <m:sSup>
                                    <m:sSupPr>
                                      <m:ctrlPr>
                                        <a:rPr sz="1800" i="1">
                                          <a:latin typeface="Cambria Math" panose="02040503050406030204" pitchFamily="18" charset="0"/>
                                        </a:rPr>
                                      </m:ctrlPr>
                                    </m:sSupPr>
                                    <m:e>
                                      <m:r>
                                        <a:rPr sz="1800">
                                          <a:latin typeface="Cambria Math"/>
                                        </a:rPr>
                                        <m:t>3</m:t>
                                      </m:r>
                                    </m:e>
                                    <m:sup>
                                      <m:r>
                                        <a:rPr sz="1800">
                                          <a:latin typeface="Cambria Math"/>
                                        </a:rPr>
                                        <m:t>2</m:t>
                                      </m:r>
                                    </m:sup>
                                  </m:sSup>
                                </m:num>
                                <m:den>
                                  <m:sSup>
                                    <m:sSupPr>
                                      <m:ctrlPr>
                                        <a:rPr sz="1800" i="1">
                                          <a:latin typeface="Cambria Math" panose="02040503050406030204" pitchFamily="18" charset="0"/>
                                        </a:rPr>
                                      </m:ctrlPr>
                                    </m:sSupPr>
                                    <m:e>
                                      <m:r>
                                        <a:rPr sz="1800">
                                          <a:latin typeface="Cambria Math"/>
                                        </a:rPr>
                                        <m:t>𝑥</m:t>
                                      </m:r>
                                    </m:e>
                                    <m:sup>
                                      <m:r>
                                        <a:rPr sz="1800">
                                          <a:latin typeface="Cambria Math"/>
                                        </a:rPr>
                                        <m:t>2</m:t>
                                      </m:r>
                                    </m:sup>
                                  </m:sSup>
                                </m:den>
                              </m:f>
                              <m:r>
                                <a:rPr sz="1800">
                                  <a:latin typeface="Cambria Math"/>
                                </a:rPr>
                                <m:t>=</m:t>
                              </m:r>
                              <m:f>
                                <m:fPr>
                                  <m:ctrlPr>
                                    <a:rPr sz="1800" i="1">
                                      <a:latin typeface="Cambria Math" panose="02040503050406030204" pitchFamily="18" charset="0"/>
                                    </a:rPr>
                                  </m:ctrlPr>
                                </m:fPr>
                                <m:num>
                                  <m:r>
                                    <a:rPr sz="1800">
                                      <a:latin typeface="Cambria Math"/>
                                    </a:rPr>
                                    <m:t>9</m:t>
                                  </m:r>
                                </m:num>
                                <m:den>
                                  <m:sSup>
                                    <m:sSupPr>
                                      <m:ctrlPr>
                                        <a:rPr sz="1800" i="1">
                                          <a:latin typeface="Cambria Math" panose="02040503050406030204" pitchFamily="18" charset="0"/>
                                        </a:rPr>
                                      </m:ctrlPr>
                                    </m:sSupPr>
                                    <m:e>
                                      <m:r>
                                        <a:rPr sz="1800">
                                          <a:latin typeface="Cambria Math"/>
                                        </a:rPr>
                                        <m:t>𝑥</m:t>
                                      </m:r>
                                    </m:e>
                                    <m:sup>
                                      <m:r>
                                        <a:rPr sz="1800">
                                          <a:latin typeface="Cambria Math"/>
                                        </a:rPr>
                                        <m:t>2</m:t>
                                      </m:r>
                                    </m:sup>
                                  </m:sSup>
                                </m:den>
                              </m:f>
                            </m:oMath>
                          </a14:m>
                          <a:r>
                            <a:rPr sz="1800" dirty="0"/>
                            <a:t> and </a:t>
                          </a:r>
                          <a14:m>
                            <m:oMath xmlns:m="http://schemas.openxmlformats.org/officeDocument/2006/math">
                              <m:sSup>
                                <m:sSupPr>
                                  <m:ctrlPr>
                                    <a:rPr sz="1800" i="1">
                                      <a:latin typeface="Cambria Math" panose="02040503050406030204" pitchFamily="18" charset="0"/>
                                    </a:rPr>
                                  </m:ctrlPr>
                                </m:sSupPr>
                                <m:e>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1</m:t>
                                          </m:r>
                                        </m:num>
                                        <m:den>
                                          <m:r>
                                            <a:rPr sz="1800">
                                              <a:latin typeface="Cambria Math"/>
                                            </a:rPr>
                                            <m:t>3</m:t>
                                          </m:r>
                                          <m:r>
                                            <a:rPr sz="1800">
                                              <a:latin typeface="Cambria Math"/>
                                            </a:rPr>
                                            <m:t>𝑧</m:t>
                                          </m:r>
                                        </m:den>
                                      </m:f>
                                    </m:e>
                                  </m:d>
                                </m:e>
                                <m:sup>
                                  <m:r>
                                    <a:rPr sz="1800">
                                      <a:latin typeface="Cambria Math"/>
                                    </a:rPr>
                                    <m:t>2</m:t>
                                  </m:r>
                                </m:sup>
                              </m:sSup>
                              <m:r>
                                <a:rPr sz="1800">
                                  <a:latin typeface="Cambria Math"/>
                                </a:rPr>
                                <m:t>=</m:t>
                              </m:r>
                              <m:f>
                                <m:fPr>
                                  <m:ctrlPr>
                                    <a:rPr sz="1800" i="1">
                                      <a:latin typeface="Cambria Math" panose="02040503050406030204" pitchFamily="18" charset="0"/>
                                    </a:rPr>
                                  </m:ctrlPr>
                                </m:fPr>
                                <m:num>
                                  <m:sSup>
                                    <m:sSupPr>
                                      <m:ctrlPr>
                                        <a:rPr sz="1800" i="1">
                                          <a:latin typeface="Cambria Math" panose="02040503050406030204" pitchFamily="18" charset="0"/>
                                        </a:rPr>
                                      </m:ctrlPr>
                                    </m:sSupPr>
                                    <m:e>
                                      <m:r>
                                        <a:rPr sz="1800">
                                          <a:latin typeface="Cambria Math"/>
                                        </a:rPr>
                                        <m:t>1</m:t>
                                      </m:r>
                                    </m:e>
                                    <m:sup>
                                      <m:r>
                                        <a:rPr sz="1800">
                                          <a:latin typeface="Cambria Math"/>
                                        </a:rPr>
                                        <m:t>2</m:t>
                                      </m:r>
                                    </m:sup>
                                  </m:sSup>
                                </m:num>
                                <m:den>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3</m:t>
                                          </m:r>
                                          <m:r>
                                            <a:rPr sz="1800">
                                              <a:latin typeface="Cambria Math"/>
                                            </a:rPr>
                                            <m:t>𝑧</m:t>
                                          </m:r>
                                        </m:e>
                                      </m:d>
                                    </m:e>
                                    <m:sup>
                                      <m:r>
                                        <a:rPr sz="1800">
                                          <a:latin typeface="Cambria Math"/>
                                        </a:rPr>
                                        <m:t>2</m:t>
                                      </m:r>
                                    </m:sup>
                                  </m:sSup>
                                </m:den>
                              </m:f>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9</m:t>
                                  </m:r>
                                  <m:sSup>
                                    <m:sSupPr>
                                      <m:ctrlPr>
                                        <a:rPr sz="1800" i="1">
                                          <a:latin typeface="Cambria Math" panose="02040503050406030204" pitchFamily="18" charset="0"/>
                                        </a:rPr>
                                      </m:ctrlPr>
                                    </m:sSupPr>
                                    <m:e>
                                      <m:r>
                                        <a:rPr sz="1800">
                                          <a:latin typeface="Cambria Math"/>
                                        </a:rPr>
                                        <m:t>𝑧</m:t>
                                      </m:r>
                                    </m:e>
                                    <m:sup>
                                      <m:r>
                                        <a:rPr sz="1800">
                                          <a:latin typeface="Cambria Math"/>
                                        </a:rPr>
                                        <m:t>2</m:t>
                                      </m:r>
                                    </m:sup>
                                  </m:sSup>
                                </m:den>
                              </m:f>
                            </m:oMath>
                          </a14:m>
                          <a:endParaRPr sz="1800" dirty="0"/>
                        </a:p>
                      </a:txBody>
                      <a:tcPr/>
                    </a:tc>
                    <a:extLst>
                      <a:ext uri="{0D108BD9-81ED-4DB2-BD59-A6C34878D82A}">
                        <a16:rowId xmlns:a16="http://schemas.microsoft.com/office/drawing/2014/main" val="10006"/>
                      </a:ext>
                    </a:extLst>
                  </a:tr>
                </a:tbl>
              </a:graphicData>
            </a:graphic>
          </p:graphicFrame>
        </mc:Choice>
        <mc:Fallback xmlns="">
          <p:graphicFrame>
            <p:nvGraphicFramePr>
              <p:cNvPr id="4" name="Table Placeholder 2">
                <a:extLst>
                  <a:ext uri="{FF2B5EF4-FFF2-40B4-BE49-F238E27FC236}">
                    <a16:creationId xmlns:a16="http://schemas.microsoft.com/office/drawing/2014/main" id="{B457A183-DD08-48AD-A8CA-530454AD5258}"/>
                  </a:ext>
                </a:extLst>
              </p:cNvPr>
              <p:cNvGraphicFramePr>
                <a:graphicFrameLocks/>
              </p:cNvGraphicFramePr>
              <p:nvPr>
                <p:extLst>
                  <p:ext uri="{D42A27DB-BD31-4B8C-83A1-F6EECF244321}">
                    <p14:modId xmlns:p14="http://schemas.microsoft.com/office/powerpoint/2010/main" val="748752631"/>
                  </p:ext>
                </p:extLst>
              </p:nvPr>
            </p:nvGraphicFramePr>
            <p:xfrm>
              <a:off x="685801" y="1295400"/>
              <a:ext cx="7086599" cy="4555554"/>
            </p:xfrm>
            <a:graphic>
              <a:graphicData uri="http://schemas.openxmlformats.org/drawingml/2006/table">
                <a:tbl>
                  <a:tblPr firstRow="1" bandRow="1">
                    <a:tableStyleId>{2D5ABB26-0587-4C30-8999-92F81FD0307C}</a:tableStyleId>
                  </a:tblPr>
                  <a:tblGrid>
                    <a:gridCol w="423333">
                      <a:extLst>
                        <a:ext uri="{9D8B030D-6E8A-4147-A177-3AD203B41FA5}">
                          <a16:colId xmlns:a16="http://schemas.microsoft.com/office/drawing/2014/main" val="20000"/>
                        </a:ext>
                      </a:extLst>
                    </a:gridCol>
                    <a:gridCol w="2777066">
                      <a:extLst>
                        <a:ext uri="{9D8B030D-6E8A-4147-A177-3AD203B41FA5}">
                          <a16:colId xmlns:a16="http://schemas.microsoft.com/office/drawing/2014/main" val="20001"/>
                        </a:ext>
                      </a:extLst>
                    </a:gridCol>
                    <a:gridCol w="3886200">
                      <a:extLst>
                        <a:ext uri="{9D8B030D-6E8A-4147-A177-3AD203B41FA5}">
                          <a16:colId xmlns:a16="http://schemas.microsoft.com/office/drawing/2014/main" val="20002"/>
                        </a:ext>
                      </a:extLst>
                    </a:gridCol>
                  </a:tblGrid>
                  <a:tr h="404597">
                    <a:tc gridSpan="2">
                      <a:txBody>
                        <a:bodyPr/>
                        <a:lstStyle/>
                        <a:p>
                          <a:pPr algn="l">
                            <a:defRPr sz="1800" b="1"/>
                          </a:pPr>
                          <a:r>
                            <a:rPr sz="2000" dirty="0"/>
                            <a:t>Property</a:t>
                          </a:r>
                        </a:p>
                      </a:txBody>
                      <a:tcPr/>
                    </a:tc>
                    <a:tc hMerge="1">
                      <a:txBody>
                        <a:bodyPr/>
                        <a:lstStyle/>
                        <a:p>
                          <a:endParaRPr/>
                        </a:p>
                      </a:txBody>
                      <a:tcPr/>
                    </a:tc>
                    <a:tc>
                      <a:txBody>
                        <a:bodyPr/>
                        <a:lstStyle/>
                        <a:p>
                          <a:pPr algn="l">
                            <a:defRPr sz="1800" b="1"/>
                          </a:pPr>
                          <a:r>
                            <a:rPr sz="2000" dirty="0"/>
                            <a:t>Example</a:t>
                          </a:r>
                          <a:r>
                            <a:rPr lang="en-US" sz="2000" dirty="0"/>
                            <a:t>(s)</a:t>
                          </a:r>
                          <a:endParaRPr sz="2000" dirty="0"/>
                        </a:p>
                      </a:txBody>
                      <a:tcPr/>
                    </a:tc>
                    <a:extLst>
                      <a:ext uri="{0D108BD9-81ED-4DB2-BD59-A6C34878D82A}">
                        <a16:rowId xmlns:a16="http://schemas.microsoft.com/office/drawing/2014/main" val="10000"/>
                      </a:ext>
                    </a:extLst>
                  </a:tr>
                  <a:tr h="640080">
                    <a:tc>
                      <a:txBody>
                        <a:bodyPr/>
                        <a:lstStyle/>
                        <a:p>
                          <a:pPr algn="l">
                            <a:defRPr sz="1800" b="1"/>
                          </a:pPr>
                          <a:r>
                            <a:rPr dirty="0"/>
                            <a:t>1.</a:t>
                          </a:r>
                        </a:p>
                      </a:txBody>
                      <a:tcPr/>
                    </a:tc>
                    <a:tc>
                      <a:txBody>
                        <a:bodyPr/>
                        <a:lstStyle/>
                        <a:p>
                          <a:endParaRPr lang="en-US"/>
                        </a:p>
                      </a:txBody>
                      <a:tcPr>
                        <a:blipFill>
                          <a:blip r:embed="rId2"/>
                          <a:stretch>
                            <a:fillRect l="-15132" t="-66981" r="-139912" b="-543396"/>
                          </a:stretch>
                        </a:blipFill>
                      </a:tcPr>
                    </a:tc>
                    <a:tc>
                      <a:txBody>
                        <a:bodyPr/>
                        <a:lstStyle/>
                        <a:p>
                          <a:endParaRPr lang="en-US"/>
                        </a:p>
                      </a:txBody>
                      <a:tcPr>
                        <a:blipFill>
                          <a:blip r:embed="rId2"/>
                          <a:stretch>
                            <a:fillRect l="-82288" t="-66981" b="-543396"/>
                          </a:stretch>
                        </a:blipFill>
                      </a:tcPr>
                    </a:tc>
                    <a:extLst>
                      <a:ext uri="{0D108BD9-81ED-4DB2-BD59-A6C34878D82A}">
                        <a16:rowId xmlns:a16="http://schemas.microsoft.com/office/drawing/2014/main" val="10001"/>
                      </a:ext>
                    </a:extLst>
                  </a:tr>
                  <a:tr h="780987">
                    <a:tc>
                      <a:txBody>
                        <a:bodyPr/>
                        <a:lstStyle/>
                        <a:p>
                          <a:pPr algn="l">
                            <a:lnSpc>
                              <a:spcPct val="150000"/>
                            </a:lnSpc>
                            <a:defRPr sz="1800" b="1"/>
                          </a:pPr>
                          <a:r>
                            <a:rPr dirty="0"/>
                            <a:t>2.</a:t>
                          </a:r>
                        </a:p>
                      </a:txBody>
                      <a:tcPr/>
                    </a:tc>
                    <a:tc>
                      <a:txBody>
                        <a:bodyPr/>
                        <a:lstStyle/>
                        <a:p>
                          <a:endParaRPr lang="en-US"/>
                        </a:p>
                      </a:txBody>
                      <a:tcPr>
                        <a:blipFill>
                          <a:blip r:embed="rId2"/>
                          <a:stretch>
                            <a:fillRect l="-15132" t="-138281" r="-139912" b="-350000"/>
                          </a:stretch>
                        </a:blipFill>
                      </a:tcPr>
                    </a:tc>
                    <a:tc>
                      <a:txBody>
                        <a:bodyPr/>
                        <a:lstStyle/>
                        <a:p>
                          <a:endParaRPr lang="en-US"/>
                        </a:p>
                      </a:txBody>
                      <a:tcPr>
                        <a:blipFill>
                          <a:blip r:embed="rId2"/>
                          <a:stretch>
                            <a:fillRect l="-82288" t="-138281" b="-350000"/>
                          </a:stretch>
                        </a:blipFill>
                      </a:tcPr>
                    </a:tc>
                    <a:extLst>
                      <a:ext uri="{0D108BD9-81ED-4DB2-BD59-A6C34878D82A}">
                        <a16:rowId xmlns:a16="http://schemas.microsoft.com/office/drawing/2014/main" val="10002"/>
                      </a:ext>
                    </a:extLst>
                  </a:tr>
                  <a:tr h="754571">
                    <a:tc>
                      <a:txBody>
                        <a:bodyPr/>
                        <a:lstStyle/>
                        <a:p>
                          <a:pPr algn="l">
                            <a:lnSpc>
                              <a:spcPct val="150000"/>
                            </a:lnSpc>
                            <a:defRPr sz="1800" b="1"/>
                          </a:pPr>
                          <a:r>
                            <a:rPr dirty="0"/>
                            <a:t>3.</a:t>
                          </a:r>
                        </a:p>
                      </a:txBody>
                      <a:tcPr/>
                    </a:tc>
                    <a:tc>
                      <a:txBody>
                        <a:bodyPr/>
                        <a:lstStyle/>
                        <a:p>
                          <a:endParaRPr lang="en-US"/>
                        </a:p>
                      </a:txBody>
                      <a:tcPr>
                        <a:blipFill>
                          <a:blip r:embed="rId2"/>
                          <a:stretch>
                            <a:fillRect l="-15132" t="-245968" r="-139912" b="-261290"/>
                          </a:stretch>
                        </a:blipFill>
                      </a:tcPr>
                    </a:tc>
                    <a:tc>
                      <a:txBody>
                        <a:bodyPr/>
                        <a:lstStyle/>
                        <a:p>
                          <a:endParaRPr lang="en-US"/>
                        </a:p>
                      </a:txBody>
                      <a:tcPr>
                        <a:blipFill>
                          <a:blip r:embed="rId2"/>
                          <a:stretch>
                            <a:fillRect l="-82288" t="-245968" b="-261290"/>
                          </a:stretch>
                        </a:blipFill>
                      </a:tcPr>
                    </a:tc>
                    <a:extLst>
                      <a:ext uri="{0D108BD9-81ED-4DB2-BD59-A6C34878D82A}">
                        <a16:rowId xmlns:a16="http://schemas.microsoft.com/office/drawing/2014/main" val="10003"/>
                      </a:ext>
                    </a:extLst>
                  </a:tr>
                  <a:tr h="640080">
                    <a:tc>
                      <a:txBody>
                        <a:bodyPr/>
                        <a:lstStyle/>
                        <a:p>
                          <a:pPr algn="l">
                            <a:defRPr sz="1800" b="1"/>
                          </a:pPr>
                          <a:r>
                            <a:rPr dirty="0"/>
                            <a:t>4.</a:t>
                          </a:r>
                        </a:p>
                      </a:txBody>
                      <a:tcPr/>
                    </a:tc>
                    <a:tc>
                      <a:txBody>
                        <a:bodyPr/>
                        <a:lstStyle/>
                        <a:p>
                          <a:endParaRPr lang="en-US"/>
                        </a:p>
                      </a:txBody>
                      <a:tcPr>
                        <a:blipFill>
                          <a:blip r:embed="rId2"/>
                          <a:stretch>
                            <a:fillRect l="-15132" t="-408571" r="-139912" b="-208571"/>
                          </a:stretch>
                        </a:blipFill>
                      </a:tcPr>
                    </a:tc>
                    <a:tc>
                      <a:txBody>
                        <a:bodyPr/>
                        <a:lstStyle/>
                        <a:p>
                          <a:endParaRPr lang="en-US"/>
                        </a:p>
                      </a:txBody>
                      <a:tcPr>
                        <a:blipFill>
                          <a:blip r:embed="rId2"/>
                          <a:stretch>
                            <a:fillRect l="-82288" t="-408571" b="-208571"/>
                          </a:stretch>
                        </a:blipFill>
                      </a:tcPr>
                    </a:tc>
                    <a:extLst>
                      <a:ext uri="{0D108BD9-81ED-4DB2-BD59-A6C34878D82A}">
                        <a16:rowId xmlns:a16="http://schemas.microsoft.com/office/drawing/2014/main" val="10004"/>
                      </a:ext>
                    </a:extLst>
                  </a:tr>
                  <a:tr h="704996">
                    <a:tc>
                      <a:txBody>
                        <a:bodyPr/>
                        <a:lstStyle/>
                        <a:p>
                          <a:pPr algn="l">
                            <a:defRPr sz="1800" b="1"/>
                          </a:pPr>
                          <a:r>
                            <a:rPr dirty="0"/>
                            <a:t>5.</a:t>
                          </a:r>
                        </a:p>
                      </a:txBody>
                      <a:tcPr/>
                    </a:tc>
                    <a:tc>
                      <a:txBody>
                        <a:bodyPr/>
                        <a:lstStyle/>
                        <a:p>
                          <a:endParaRPr lang="en-US"/>
                        </a:p>
                      </a:txBody>
                      <a:tcPr>
                        <a:blipFill>
                          <a:blip r:embed="rId2"/>
                          <a:stretch>
                            <a:fillRect l="-15132" t="-460345" r="-139912" b="-88793"/>
                          </a:stretch>
                        </a:blipFill>
                      </a:tcPr>
                    </a:tc>
                    <a:tc>
                      <a:txBody>
                        <a:bodyPr/>
                        <a:lstStyle/>
                        <a:p>
                          <a:endParaRPr lang="en-US"/>
                        </a:p>
                      </a:txBody>
                      <a:tcPr>
                        <a:blipFill>
                          <a:blip r:embed="rId2"/>
                          <a:stretch>
                            <a:fillRect l="-82288" t="-460345" b="-88793"/>
                          </a:stretch>
                        </a:blipFill>
                      </a:tcPr>
                    </a:tc>
                    <a:extLst>
                      <a:ext uri="{0D108BD9-81ED-4DB2-BD59-A6C34878D82A}">
                        <a16:rowId xmlns:a16="http://schemas.microsoft.com/office/drawing/2014/main" val="10005"/>
                      </a:ext>
                    </a:extLst>
                  </a:tr>
                  <a:tr h="630243">
                    <a:tc>
                      <a:txBody>
                        <a:bodyPr/>
                        <a:lstStyle/>
                        <a:p>
                          <a:pPr algn="l">
                            <a:lnSpc>
                              <a:spcPct val="150000"/>
                            </a:lnSpc>
                            <a:defRPr sz="1800" b="1"/>
                          </a:pPr>
                          <a:r>
                            <a:rPr dirty="0"/>
                            <a:t>6.</a:t>
                          </a:r>
                        </a:p>
                      </a:txBody>
                      <a:tcPr/>
                    </a:tc>
                    <a:tc>
                      <a:txBody>
                        <a:bodyPr/>
                        <a:lstStyle/>
                        <a:p>
                          <a:endParaRPr lang="en-US"/>
                        </a:p>
                      </a:txBody>
                      <a:tcPr>
                        <a:blipFill>
                          <a:blip r:embed="rId2"/>
                          <a:stretch>
                            <a:fillRect l="-15132" t="-631068" r="-139912"/>
                          </a:stretch>
                        </a:blipFill>
                      </a:tcPr>
                    </a:tc>
                    <a:tc>
                      <a:txBody>
                        <a:bodyPr/>
                        <a:lstStyle/>
                        <a:p>
                          <a:endParaRPr lang="en-US"/>
                        </a:p>
                      </a:txBody>
                      <a:tcPr>
                        <a:blipFill>
                          <a:blip r:embed="rId2"/>
                          <a:stretch>
                            <a:fillRect l="-82288" t="-631068"/>
                          </a:stretch>
                        </a:blipFill>
                      </a:tcPr>
                    </a:tc>
                    <a:extLst>
                      <a:ext uri="{0D108BD9-81ED-4DB2-BD59-A6C34878D82A}">
                        <a16:rowId xmlns:a16="http://schemas.microsoft.com/office/drawing/2014/main" val="10006"/>
                      </a:ext>
                    </a:extLst>
                  </a:tr>
                </a:tbl>
              </a:graphicData>
            </a:graphic>
          </p:graphicFrame>
        </mc:Fallback>
      </mc:AlternateContent>
    </p:spTree>
    <p:extLst>
      <p:ext uri="{BB962C8B-B14F-4D97-AF65-F5344CB8AC3E}">
        <p14:creationId xmlns:p14="http://schemas.microsoft.com/office/powerpoint/2010/main" val="2786582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Properties of Exponents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Here and throughout this lesson, </a:t>
                </a:r>
                <a:r>
                  <a:rPr sz="2800"/>
                  <a:t>assume </a:t>
                </a:r>
                <a:r>
                  <a:rPr lang="en-US" sz="2800"/>
                  <a:t>that </a:t>
                </a:r>
                <a:r>
                  <a:rPr sz="2800"/>
                  <a:t>every </a:t>
                </a:r>
                <a:r>
                  <a:rPr sz="2800" dirty="0"/>
                  <a:t>expression is defined. That is, if an exponent is </a:t>
                </a:r>
                <a:r>
                  <a:rPr sz="2800" dirty="0">
                    <a:latin typeface="Cambria Math"/>
                  </a:rPr>
                  <a:t>0</a:t>
                </a:r>
                <a:r>
                  <a:rPr sz="2800" dirty="0"/>
                  <a:t>, then the base is nonzero, and if an expression appears in the denominator of a fraction, then that expression is nonzero. Remember that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0</m:t>
                        </m:r>
                      </m:sup>
                    </m:sSup>
                    <m:r>
                      <a:rPr>
                        <a:latin typeface="Cambria Math" panose="02040503050406030204" pitchFamily="18" charset="0"/>
                      </a:rPr>
                      <m:t>=1</m:t>
                    </m:r>
                  </m:oMath>
                </a14:m>
                <a:r>
                  <a:rPr sz="2800" dirty="0"/>
                  <a:t> for every </a:t>
                </a:r>
                <a14:m>
                  <m:oMath xmlns:m="http://schemas.openxmlformats.org/officeDocument/2006/math">
                    <m:r>
                      <a:rPr>
                        <a:latin typeface="Cambria Math" panose="02040503050406030204" pitchFamily="18" charset="0"/>
                      </a:rPr>
                      <m:t>𝑎</m:t>
                    </m:r>
                    <m:r>
                      <a:rPr>
                        <a:latin typeface="Cambria Math" panose="02040503050406030204" pitchFamily="18" charset="0"/>
                      </a:rPr>
                      <m:t>≠0</m:t>
                    </m:r>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402"/>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Using Properties of Exponents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Simplify the following expressions by using the properties of exponents. Write the final answers with only positive exponents.</a:t>
                </a:r>
              </a:p>
              <a:p>
                <a:pPr marL="514350" indent="-514350">
                  <a:buFont typeface="+mj-lt"/>
                  <a:buAutoNum type="alphaLcPeriod"/>
                  <a:defRPr sz="2800"/>
                </a:pPr>
                <a:r>
                  <a:rPr lang="en-US" dirty="0"/>
                  <a:t>​</a:t>
                </a:r>
                <a14:m>
                  <m:oMath xmlns:m="http://schemas.openxmlformats.org/officeDocument/2006/math">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17</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4</m:t>
                                </m:r>
                              </m:sup>
                            </m:sSup>
                            <m:r>
                              <a:rPr lang="ar-AE">
                                <a:latin typeface="Cambria Math" panose="02040503050406030204" pitchFamily="18" charset="0"/>
                              </a:rPr>
                              <m:t>−</m:t>
                            </m:r>
                            <m:r>
                              <a:rPr lang="ar-AE">
                                <a:latin typeface="Cambria Math" panose="02040503050406030204" pitchFamily="18" charset="0"/>
                              </a:rPr>
                              <m:t>5</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2</m:t>
                            </m:r>
                          </m:e>
                        </m:d>
                      </m:e>
                      <m:sup>
                        <m:r>
                          <a:rPr lang="ar-AE">
                            <a:latin typeface="Cambria Math" panose="02040503050406030204" pitchFamily="18" charset="0"/>
                          </a:rPr>
                          <m:t>0</m:t>
                        </m:r>
                      </m:sup>
                    </m:sSup>
                  </m:oMath>
                </a14:m>
                <a:endParaRPr lang="ar-AE" dirty="0"/>
              </a:p>
              <a:p>
                <a:pPr marL="514350" indent="-514350">
                  <a:buFont typeface="+mj-lt"/>
                  <a:buAutoNum type="alphaLcPeriod" startAt="2"/>
                  <a:defRPr sz="2800"/>
                </a:pPr>
                <a:r>
                  <a:rPr lang="ar-AE" dirty="0"/>
                  <a:t>​</a:t>
                </a:r>
                <a14:m>
                  <m:oMath xmlns:m="http://schemas.openxmlformats.org/officeDocument/2006/math">
                    <m:f>
                      <m:fPr>
                        <m:ctrlPr>
                          <a:rPr lang="ar-AE" i="1">
                            <a:latin typeface="Cambria Math" panose="02040503050406030204" pitchFamily="18" charset="0"/>
                          </a:rPr>
                        </m:ctrlPr>
                      </m:fPr>
                      <m:num>
                        <m:sSup>
                          <m:sSupPr>
                            <m:ctrlPr>
                              <a:rPr lang="ar-AE" i="1">
                                <a:latin typeface="Cambria Math" panose="02040503050406030204" pitchFamily="18" charset="0"/>
                              </a:rPr>
                            </m:ctrlPr>
                          </m:sSupPr>
                          <m:e>
                            <m:d>
                              <m:dPr>
                                <m:ctrlPr>
                                  <a:rPr lang="ar-AE" i="1">
                                    <a:latin typeface="Cambria Math" panose="02040503050406030204" pitchFamily="18" charset="0"/>
                                  </a:rPr>
                                </m:ctrlPr>
                              </m:dPr>
                              <m:e>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3</m:t>
                                    </m:r>
                                  </m:sup>
                                </m:sSup>
                              </m:e>
                            </m:d>
                          </m:e>
                          <m:sup>
                            <m:r>
                              <a:rPr lang="ar-AE">
                                <a:latin typeface="Cambria Math" panose="02040503050406030204" pitchFamily="18" charset="0"/>
                              </a:rPr>
                              <m:t>−</m:t>
                            </m:r>
                            <m:r>
                              <a:rPr lang="ar-AE">
                                <a:latin typeface="Cambria Math" panose="02040503050406030204" pitchFamily="18" charset="0"/>
                              </a:rPr>
                              <m:t>1</m:t>
                            </m:r>
                          </m:sup>
                        </m:sSup>
                        <m:sSup>
                          <m:sSupPr>
                            <m:ctrlPr>
                              <a:rPr lang="ar-AE" i="1">
                                <a:latin typeface="Cambria Math" panose="02040503050406030204" pitchFamily="18" charset="0"/>
                              </a:rPr>
                            </m:ctrlPr>
                          </m:sSupPr>
                          <m:e>
                            <m:r>
                              <a:rPr lang="ar-AE">
                                <a:latin typeface="Cambria Math" panose="02040503050406030204" pitchFamily="18" charset="0"/>
                              </a:rPr>
                              <m:t>𝑧</m:t>
                            </m:r>
                          </m:e>
                          <m:sup>
                            <m:r>
                              <a:rPr lang="ar-AE">
                                <a:latin typeface="Cambria Math" panose="02040503050406030204" pitchFamily="18" charset="0"/>
                              </a:rPr>
                              <m:t>−</m:t>
                            </m:r>
                            <m:r>
                              <a:rPr lang="ar-AE">
                                <a:latin typeface="Cambria Math" panose="02040503050406030204" pitchFamily="18" charset="0"/>
                              </a:rPr>
                              <m:t>2</m:t>
                            </m:r>
                          </m:sup>
                        </m:sSup>
                      </m:num>
                      <m:den>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3</m:t>
                            </m:r>
                          </m:sup>
                        </m:sSup>
                        <m:sSup>
                          <m:sSupPr>
                            <m:ctrlPr>
                              <a:rPr lang="ar-AE" i="1">
                                <a:latin typeface="Cambria Math" panose="02040503050406030204" pitchFamily="18" charset="0"/>
                              </a:rPr>
                            </m:ctrlPr>
                          </m:sSupPr>
                          <m:e>
                            <m:r>
                              <a:rPr lang="ar-AE">
                                <a:latin typeface="Cambria Math" panose="02040503050406030204" pitchFamily="18" charset="0"/>
                              </a:rPr>
                              <m:t>𝑧</m:t>
                            </m:r>
                          </m:e>
                          <m:sup>
                            <m:r>
                              <a:rPr lang="ar-AE">
                                <a:latin typeface="Cambria Math" panose="02040503050406030204" pitchFamily="18" charset="0"/>
                              </a:rPr>
                              <m:t>−</m:t>
                            </m:r>
                            <m:r>
                              <a:rPr lang="ar-AE">
                                <a:latin typeface="Cambria Math" panose="02040503050406030204" pitchFamily="18" charset="0"/>
                              </a:rPr>
                              <m:t>3</m:t>
                            </m:r>
                          </m:sup>
                        </m:sSup>
                      </m:den>
                    </m:f>
                  </m:oMath>
                </a14:m>
                <a:endParaRPr lang="ar-AE" dirty="0"/>
              </a:p>
              <a:p>
                <a:pPr marL="514350" indent="-514350">
                  <a:buFont typeface="+mj-lt"/>
                  <a:buAutoNum type="alphaLcPeriod" startAt="2"/>
                  <a:defRPr sz="2800"/>
                </a:pPr>
                <a:r>
                  <a:rPr lang="ar-AE" dirty="0"/>
                  <a:t>​</a:t>
                </a:r>
                <a14:m>
                  <m:oMath xmlns:m="http://schemas.openxmlformats.org/officeDocument/2006/math">
                    <m:f>
                      <m:fPr>
                        <m:ctrlPr>
                          <a:rPr lang="ar-AE" i="1">
                            <a:latin typeface="Cambria Math" panose="02040503050406030204" pitchFamily="18" charset="0"/>
                          </a:rPr>
                        </m:ctrlPr>
                      </m:fPr>
                      <m:num>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2</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3</m:t>
                                    </m:r>
                                  </m:sup>
                                </m:sSup>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m:t>
                                    </m:r>
                                    <m:r>
                                      <a:rPr lang="ar-AE">
                                        <a:latin typeface="Cambria Math" panose="02040503050406030204" pitchFamily="18" charset="0"/>
                                      </a:rPr>
                                      <m:t>1</m:t>
                                    </m:r>
                                  </m:sup>
                                </m:sSup>
                              </m:e>
                            </m:d>
                          </m:e>
                          <m:sup>
                            <m:r>
                              <a:rPr lang="ar-AE">
                                <a:latin typeface="Cambria Math" panose="02040503050406030204" pitchFamily="18" charset="0"/>
                              </a:rPr>
                              <m:t>−</m:t>
                            </m:r>
                            <m:r>
                              <a:rPr lang="ar-AE">
                                <a:latin typeface="Cambria Math" panose="02040503050406030204" pitchFamily="18" charset="0"/>
                              </a:rPr>
                              <m:t>3</m:t>
                            </m:r>
                          </m:sup>
                        </m:sSup>
                      </m:num>
                      <m:den>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18</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m:t>
                                    </m:r>
                                    <m:r>
                                      <a:rPr lang="ar-AE">
                                        <a:latin typeface="Cambria Math" panose="02040503050406030204" pitchFamily="18" charset="0"/>
                                      </a:rPr>
                                      <m:t>3</m:t>
                                    </m:r>
                                  </m:sup>
                                </m:sSup>
                              </m:e>
                            </m:d>
                          </m:e>
                          <m:sup>
                            <m:r>
                              <a:rPr lang="ar-AE">
                                <a:latin typeface="Cambria Math" panose="02040503050406030204" pitchFamily="18" charset="0"/>
                              </a:rPr>
                              <m:t>0</m:t>
                            </m:r>
                          </m:sup>
                        </m:sSup>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𝑥𝑦</m:t>
                                </m:r>
                              </m:e>
                            </m:d>
                          </m:e>
                          <m:sup>
                            <m:r>
                              <a:rPr lang="ar-AE">
                                <a:latin typeface="Cambria Math" panose="02040503050406030204" pitchFamily="18" charset="0"/>
                              </a:rPr>
                              <m:t>−</m:t>
                            </m:r>
                            <m:r>
                              <a:rPr lang="ar-AE">
                                <a:latin typeface="Cambria Math" panose="02040503050406030204" pitchFamily="18" charset="0"/>
                              </a:rPr>
                              <m:t>2</m:t>
                            </m:r>
                          </m:sup>
                        </m:sSup>
                      </m:den>
                    </m:f>
                  </m:oMath>
                </a14:m>
                <a:endParaRPr lang="en-US" dirty="0"/>
              </a:p>
              <a:p>
                <a:pPr marL="514350" indent="-514350">
                  <a:buFont typeface="+mj-lt"/>
                  <a:buAutoNum type="alphaLcPeriod" startAt="2"/>
                  <a:defRPr sz="2800"/>
                </a:pPr>
                <a:r>
                  <a:rPr lang="ar-AE" dirty="0"/>
                  <a:t>​</a:t>
                </a:r>
                <a14:m>
                  <m:oMath xmlns:m="http://schemas.openxmlformats.org/officeDocument/2006/math">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7</m:t>
                            </m:r>
                            <m:r>
                              <a:rPr lang="ar-AE">
                                <a:latin typeface="Cambria Math" panose="02040503050406030204" pitchFamily="18" charset="0"/>
                              </a:rPr>
                              <m:t>𝑥</m:t>
                            </m:r>
                            <m:sSup>
                              <m:sSupPr>
                                <m:ctrlPr>
                                  <a:rPr lang="ar-AE" i="1">
                                    <a:latin typeface="Cambria Math" panose="02040503050406030204" pitchFamily="18" charset="0"/>
                                  </a:rPr>
                                </m:ctrlPr>
                              </m:sSupPr>
                              <m:e>
                                <m:r>
                                  <a:rPr lang="ar-AE">
                                    <a:latin typeface="Cambria Math" panose="02040503050406030204" pitchFamily="18" charset="0"/>
                                  </a:rPr>
                                  <m:t>𝑧</m:t>
                                </m:r>
                              </m:e>
                              <m:sup>
                                <m:r>
                                  <a:rPr lang="ar-AE">
                                    <a:latin typeface="Cambria Math" panose="02040503050406030204" pitchFamily="18" charset="0"/>
                                  </a:rPr>
                                  <m:t>−</m:t>
                                </m:r>
                                <m:r>
                                  <a:rPr lang="ar-AE">
                                    <a:latin typeface="Cambria Math" panose="02040503050406030204" pitchFamily="18" charset="0"/>
                                  </a:rPr>
                                  <m:t>2</m:t>
                                </m:r>
                              </m:sup>
                            </m:sSup>
                          </m:e>
                        </m:d>
                      </m:e>
                      <m:sup>
                        <m:r>
                          <a:rPr lang="ar-AE">
                            <a:latin typeface="Cambria Math" panose="02040503050406030204" pitchFamily="18" charset="0"/>
                          </a:rPr>
                          <m:t>2</m:t>
                        </m:r>
                      </m:sup>
                    </m:sSup>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5</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𝑦</m:t>
                            </m:r>
                          </m:e>
                        </m:d>
                      </m:e>
                      <m:sup>
                        <m:r>
                          <a:rPr lang="ar-AE">
                            <a:latin typeface="Cambria Math" panose="02040503050406030204" pitchFamily="18" charset="0"/>
                          </a:rPr>
                          <m:t>−</m:t>
                        </m:r>
                        <m:r>
                          <a:rPr lang="ar-AE">
                            <a:latin typeface="Cambria Math" panose="02040503050406030204" pitchFamily="18" charset="0"/>
                          </a:rPr>
                          <m:t>1</m:t>
                        </m:r>
                      </m:sup>
                    </m:sSup>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Using Properties of Exponents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17</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4</m:t>
                                </m:r>
                              </m:sup>
                            </m:sSup>
                            <m:r>
                              <a:rPr>
                                <a:latin typeface="Cambria Math" panose="02040503050406030204" pitchFamily="18" charset="0"/>
                              </a:rPr>
                              <m:t>−</m:t>
                            </m:r>
                            <m:r>
                              <a:rPr>
                                <a:latin typeface="Cambria Math" panose="02040503050406030204" pitchFamily="18" charset="0"/>
                              </a:rPr>
                              <m:t>5</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2</m:t>
                            </m:r>
                          </m:e>
                        </m:d>
                      </m:e>
                      <m:sup>
                        <m:r>
                          <a:rPr>
                            <a:latin typeface="Cambria Math" panose="02040503050406030204" pitchFamily="18" charset="0"/>
                          </a:rPr>
                          <m:t>0</m:t>
                        </m:r>
                      </m:sup>
                    </m:sSup>
                    <m:r>
                      <a:rPr>
                        <a:latin typeface="Cambria Math" panose="02040503050406030204" pitchFamily="18" charset="0"/>
                      </a:rPr>
                      <m:t>=</m:t>
                    </m:r>
                    <m:r>
                      <a:rPr>
                        <a:latin typeface="Cambria Math" panose="02040503050406030204" pitchFamily="18" charset="0"/>
                      </a:rPr>
                      <m:t>1</m:t>
                    </m:r>
                  </m:oMath>
                </a14:m>
                <a:r>
                  <a:rPr sz="2800" dirty="0"/>
                  <a:t> </a:t>
                </a:r>
                <a:r>
                  <a:rPr dirty="0"/>
                  <a:t> </a:t>
                </a:r>
                <a:endParaRPr lang="en-US" dirty="0"/>
              </a:p>
              <a:p>
                <a:pPr marL="457200" lvl="1" indent="0">
                  <a:buNone/>
                  <a:defRPr sz="2800"/>
                </a:pPr>
                <a:r>
                  <a:rPr sz="2400" dirty="0"/>
                  <a:t>Any nonzero expression with an exponent of </a:t>
                </a:r>
                <a:r>
                  <a:rPr sz="2400" dirty="0">
                    <a:latin typeface="Cambria Math"/>
                  </a:rPr>
                  <a:t>0</a:t>
                </a:r>
                <a:r>
                  <a:rPr sz="2400" dirty="0"/>
                  <a:t> is </a:t>
                </a:r>
                <a:r>
                  <a:rPr sz="2400" dirty="0">
                    <a:latin typeface="Cambria Math"/>
                  </a:rPr>
                  <a:t>1</a:t>
                </a:r>
                <a:r>
                  <a:rPr sz="2400" dirty="0"/>
                  <a:t>.</a:t>
                </a:r>
                <a:endParaRPr lang="en-US" sz="2400" dirty="0"/>
              </a:p>
              <a:p>
                <a:pPr>
                  <a:defRPr sz="2800"/>
                </a:pPr>
                <a:endParaRPr sz="2000" dirty="0"/>
              </a:p>
              <a:p>
                <a:pPr marL="514350" indent="-514350">
                  <a:buFont typeface="+mj-lt"/>
                  <a:buAutoNum type="alphaLcPeriod" startAt="2"/>
                  <a:defRPr sz="2800"/>
                </a:pPr>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AB81B63D-8868-4305-933B-4D689CF837C1}"/>
                  </a:ext>
                </a:extLst>
              </p:cNvPr>
              <p:cNvGraphicFramePr>
                <a:graphicFrameLocks/>
              </p:cNvGraphicFramePr>
              <p:nvPr>
                <p:extLst>
                  <p:ext uri="{D42A27DB-BD31-4B8C-83A1-F6EECF244321}">
                    <p14:modId xmlns:p14="http://schemas.microsoft.com/office/powerpoint/2010/main" val="2229235038"/>
                  </p:ext>
                </p:extLst>
              </p:nvPr>
            </p:nvGraphicFramePr>
            <p:xfrm>
              <a:off x="914400" y="2629662"/>
              <a:ext cx="7772400" cy="3142933"/>
            </p:xfrm>
            <a:graphic>
              <a:graphicData uri="http://schemas.openxmlformats.org/drawingml/2006/table">
                <a:tbl>
                  <a:tblPr firstRow="1" bandRow="1">
                    <a:tableStyleId>{2D5ABB26-0587-4C30-8999-92F81FD0307C}</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710354">
                    <a:tc>
                      <a:txBody>
                        <a:bodyPr/>
                        <a:lstStyle/>
                        <a:p>
                          <a:pPr algn="l">
                            <a:defRPr sz="1800"/>
                          </a:pPr>
                          <a:r>
                            <a:rPr sz="2800" dirty="0"/>
                            <a:t>​</a:t>
                          </a:r>
                          <a14:m>
                            <m:oMath xmlns:m="http://schemas.openxmlformats.org/officeDocument/2006/math">
                              <m:f>
                                <m:fPr>
                                  <m:ctrlPr>
                                    <a:rPr sz="2800" i="1">
                                      <a:latin typeface="Cambria Math" panose="02040503050406030204" pitchFamily="18" charset="0"/>
                                    </a:rPr>
                                  </m:ctrlPr>
                                </m:fPr>
                                <m:num>
                                  <m:sSup>
                                    <m:sSupPr>
                                      <m:ctrlPr>
                                        <a:rPr sz="2800" i="1">
                                          <a:latin typeface="Cambria Math" panose="02040503050406030204" pitchFamily="18" charset="0"/>
                                        </a:rPr>
                                      </m:ctrlPr>
                                    </m:sSupPr>
                                    <m:e>
                                      <m:d>
                                        <m:dPr>
                                          <m:ctrlPr>
                                            <a:rPr sz="2800" i="1">
                                              <a:latin typeface="Cambria Math" panose="02040503050406030204" pitchFamily="18" charset="0"/>
                                            </a:rPr>
                                          </m:ctrlPr>
                                        </m:dPr>
                                        <m:e>
                                          <m:sSup>
                                            <m:sSupPr>
                                              <m:ctrlPr>
                                                <a:rPr sz="2800" i="1">
                                                  <a:latin typeface="Cambria Math" panose="02040503050406030204" pitchFamily="18" charset="0"/>
                                                </a:rPr>
                                              </m:ctrlPr>
                                            </m:sSupPr>
                                            <m:e>
                                              <m:r>
                                                <a:rPr sz="2800">
                                                  <a:latin typeface="Cambria Math"/>
                                                </a:rPr>
                                                <m:t>𝑥</m:t>
                                              </m:r>
                                            </m:e>
                                            <m:sup>
                                              <m:r>
                                                <a:rPr sz="2800">
                                                  <a:latin typeface="Cambria Math"/>
                                                </a:rPr>
                                                <m:t>2</m:t>
                                              </m:r>
                                            </m:sup>
                                          </m:sSup>
                                          <m:sSup>
                                            <m:sSupPr>
                                              <m:ctrlPr>
                                                <a:rPr sz="2800" i="1">
                                                  <a:latin typeface="Cambria Math" panose="02040503050406030204" pitchFamily="18" charset="0"/>
                                                </a:rPr>
                                              </m:ctrlPr>
                                            </m:sSupPr>
                                            <m:e>
                                              <m:r>
                                                <a:rPr sz="2800">
                                                  <a:latin typeface="Cambria Math"/>
                                                </a:rPr>
                                                <m:t>𝑦</m:t>
                                              </m:r>
                                            </m:e>
                                            <m:sup>
                                              <m:r>
                                                <a:rPr sz="2800">
                                                  <a:latin typeface="Cambria Math"/>
                                                </a:rPr>
                                                <m:t>3</m:t>
                                              </m:r>
                                            </m:sup>
                                          </m:sSup>
                                        </m:e>
                                      </m:d>
                                    </m:e>
                                    <m:sup>
                                      <m:r>
                                        <a:rPr sz="2800">
                                          <a:latin typeface="Cambria Math"/>
                                        </a:rPr>
                                        <m:t>−</m:t>
                                      </m:r>
                                      <m:r>
                                        <a:rPr sz="2800">
                                          <a:latin typeface="Cambria Math"/>
                                        </a:rPr>
                                        <m:t>1</m:t>
                                      </m:r>
                                    </m:sup>
                                  </m:sSup>
                                  <m:sSup>
                                    <m:sSupPr>
                                      <m:ctrlPr>
                                        <a:rPr sz="2800" i="1">
                                          <a:latin typeface="Cambria Math" panose="02040503050406030204" pitchFamily="18" charset="0"/>
                                        </a:rPr>
                                      </m:ctrlPr>
                                    </m:sSupPr>
                                    <m:e>
                                      <m:r>
                                        <a:rPr sz="2800">
                                          <a:latin typeface="Cambria Math"/>
                                        </a:rPr>
                                        <m:t>𝑧</m:t>
                                      </m:r>
                                    </m:e>
                                    <m:sup>
                                      <m:r>
                                        <a:rPr sz="2800">
                                          <a:latin typeface="Cambria Math"/>
                                        </a:rPr>
                                        <m:t>−</m:t>
                                      </m:r>
                                      <m:r>
                                        <a:rPr sz="2800">
                                          <a:latin typeface="Cambria Math"/>
                                        </a:rPr>
                                        <m:t>2</m:t>
                                      </m:r>
                                    </m:sup>
                                  </m:sSup>
                                </m:num>
                                <m:den>
                                  <m:sSup>
                                    <m:sSupPr>
                                      <m:ctrlPr>
                                        <a:rPr sz="2800" i="1">
                                          <a:latin typeface="Cambria Math" panose="02040503050406030204" pitchFamily="18" charset="0"/>
                                        </a:rPr>
                                      </m:ctrlPr>
                                    </m:sSupPr>
                                    <m:e>
                                      <m:r>
                                        <a:rPr sz="2800">
                                          <a:latin typeface="Cambria Math"/>
                                        </a:rPr>
                                        <m:t>𝑥</m:t>
                                      </m:r>
                                    </m:e>
                                    <m:sup>
                                      <m:r>
                                        <a:rPr sz="2800">
                                          <a:latin typeface="Cambria Math"/>
                                        </a:rPr>
                                        <m:t>3</m:t>
                                      </m:r>
                                    </m:sup>
                                  </m:sSup>
                                  <m:sSup>
                                    <m:sSupPr>
                                      <m:ctrlPr>
                                        <a:rPr sz="2800" i="1">
                                          <a:latin typeface="Cambria Math" panose="02040503050406030204" pitchFamily="18" charset="0"/>
                                        </a:rPr>
                                      </m:ctrlPr>
                                    </m:sSupPr>
                                    <m:e>
                                      <m:r>
                                        <a:rPr sz="2800">
                                          <a:latin typeface="Cambria Math"/>
                                        </a:rPr>
                                        <m:t>𝑧</m:t>
                                      </m:r>
                                    </m:e>
                                    <m:sup>
                                      <m:r>
                                        <a:rPr sz="2800">
                                          <a:latin typeface="Cambria Math"/>
                                        </a:rPr>
                                        <m:t>−</m:t>
                                      </m:r>
                                      <m:r>
                                        <a:rPr sz="2800">
                                          <a:latin typeface="Cambria Math"/>
                                        </a:rPr>
                                        <m:t>3</m:t>
                                      </m:r>
                                    </m:sup>
                                  </m:sSup>
                                </m:den>
                              </m:f>
                              <m:r>
                                <a:rPr sz="2800">
                                  <a:latin typeface="Cambria Math"/>
                                </a:rPr>
                                <m:t>=</m:t>
                              </m:r>
                              <m:f>
                                <m:fPr>
                                  <m:ctrlPr>
                                    <a:rPr sz="2800" i="1">
                                      <a:latin typeface="Cambria Math" panose="02040503050406030204" pitchFamily="18" charset="0"/>
                                    </a:rPr>
                                  </m:ctrlPr>
                                </m:fPr>
                                <m:num>
                                  <m:sSup>
                                    <m:sSupPr>
                                      <m:ctrlPr>
                                        <a:rPr sz="2800" i="1">
                                          <a:latin typeface="Cambria Math" panose="02040503050406030204" pitchFamily="18" charset="0"/>
                                        </a:rPr>
                                      </m:ctrlPr>
                                    </m:sSupPr>
                                    <m:e>
                                      <m:r>
                                        <a:rPr sz="2800">
                                          <a:latin typeface="Cambria Math"/>
                                        </a:rPr>
                                        <m:t>𝑥</m:t>
                                      </m:r>
                                    </m:e>
                                    <m:sup>
                                      <m:r>
                                        <a:rPr sz="2800">
                                          <a:latin typeface="Cambria Math"/>
                                        </a:rPr>
                                        <m:t>−</m:t>
                                      </m:r>
                                      <m:r>
                                        <a:rPr sz="2800">
                                          <a:latin typeface="Cambria Math"/>
                                        </a:rPr>
                                        <m:t>2</m:t>
                                      </m:r>
                                    </m:sup>
                                  </m:sSup>
                                  <m:sSup>
                                    <m:sSupPr>
                                      <m:ctrlPr>
                                        <a:rPr sz="2800" i="1">
                                          <a:latin typeface="Cambria Math" panose="02040503050406030204" pitchFamily="18" charset="0"/>
                                        </a:rPr>
                                      </m:ctrlPr>
                                    </m:sSupPr>
                                    <m:e>
                                      <m:r>
                                        <a:rPr sz="2800">
                                          <a:latin typeface="Cambria Math"/>
                                        </a:rPr>
                                        <m:t>𝑦</m:t>
                                      </m:r>
                                    </m:e>
                                    <m:sup>
                                      <m:r>
                                        <a:rPr sz="2800">
                                          <a:latin typeface="Cambria Math"/>
                                        </a:rPr>
                                        <m:t>−</m:t>
                                      </m:r>
                                      <m:r>
                                        <a:rPr sz="2800">
                                          <a:latin typeface="Cambria Math"/>
                                        </a:rPr>
                                        <m:t>3</m:t>
                                      </m:r>
                                    </m:sup>
                                  </m:sSup>
                                  <m:sSup>
                                    <m:sSupPr>
                                      <m:ctrlPr>
                                        <a:rPr sz="2800" i="1">
                                          <a:latin typeface="Cambria Math" panose="02040503050406030204" pitchFamily="18" charset="0"/>
                                        </a:rPr>
                                      </m:ctrlPr>
                                    </m:sSupPr>
                                    <m:e>
                                      <m:r>
                                        <a:rPr sz="2800">
                                          <a:latin typeface="Cambria Math"/>
                                        </a:rPr>
                                        <m:t>𝑧</m:t>
                                      </m:r>
                                    </m:e>
                                    <m:sup>
                                      <m:r>
                                        <a:rPr sz="2800">
                                          <a:latin typeface="Cambria Math"/>
                                        </a:rPr>
                                        <m:t>−</m:t>
                                      </m:r>
                                      <m:r>
                                        <a:rPr sz="2800">
                                          <a:latin typeface="Cambria Math"/>
                                        </a:rPr>
                                        <m:t>2</m:t>
                                      </m:r>
                                    </m:sup>
                                  </m:sSup>
                                </m:num>
                                <m:den>
                                  <m:sSup>
                                    <m:sSupPr>
                                      <m:ctrlPr>
                                        <a:rPr sz="2800" i="1">
                                          <a:latin typeface="Cambria Math" panose="02040503050406030204" pitchFamily="18" charset="0"/>
                                        </a:rPr>
                                      </m:ctrlPr>
                                    </m:sSupPr>
                                    <m:e>
                                      <m:r>
                                        <a:rPr sz="2800">
                                          <a:latin typeface="Cambria Math"/>
                                        </a:rPr>
                                        <m:t>𝑥</m:t>
                                      </m:r>
                                    </m:e>
                                    <m:sup>
                                      <m:r>
                                        <a:rPr sz="2800">
                                          <a:latin typeface="Cambria Math"/>
                                        </a:rPr>
                                        <m:t>3</m:t>
                                      </m:r>
                                    </m:sup>
                                  </m:sSup>
                                  <m:sSup>
                                    <m:sSupPr>
                                      <m:ctrlPr>
                                        <a:rPr sz="2800" i="1">
                                          <a:latin typeface="Cambria Math" panose="02040503050406030204" pitchFamily="18" charset="0"/>
                                        </a:rPr>
                                      </m:ctrlPr>
                                    </m:sSupPr>
                                    <m:e>
                                      <m:r>
                                        <a:rPr sz="2800">
                                          <a:latin typeface="Cambria Math"/>
                                        </a:rPr>
                                        <m:t>𝑧</m:t>
                                      </m:r>
                                    </m:e>
                                    <m:sup>
                                      <m:r>
                                        <a:rPr sz="2800">
                                          <a:latin typeface="Cambria Math"/>
                                        </a:rPr>
                                        <m:t>−</m:t>
                                      </m:r>
                                      <m:r>
                                        <a:rPr sz="2800">
                                          <a:latin typeface="Cambria Math"/>
                                        </a:rPr>
                                        <m:t>3</m:t>
                                      </m:r>
                                    </m:sup>
                                  </m:sSup>
                                </m:den>
                              </m:f>
                            </m:oMath>
                          </a14:m>
                          <a:endParaRPr sz="2800" dirty="0"/>
                        </a:p>
                      </a:txBody>
                      <a:tcPr/>
                    </a:tc>
                    <a:tc rowSpan="3">
                      <a:txBody>
                        <a:bodyPr/>
                        <a:lstStyle/>
                        <a:p>
                          <a:pPr algn="l">
                            <a:defRPr sz="1100" b="1"/>
                          </a:pPr>
                          <a:r>
                            <a:rPr sz="2000" b="0" dirty="0"/>
                            <a:t>Note that we have used several properties in this example. We could have used the applicable properties in many different orders to achieve the same result. Also note that the final answer contains only positive exponents. If we had not been told to write the answer in this way, we could have written the result as </a:t>
                          </a:r>
                          <a14:m>
                            <m:oMath xmlns:m="http://schemas.openxmlformats.org/officeDocument/2006/math">
                              <m:r>
                                <a:rPr sz="2000" b="0" i="1">
                                  <a:latin typeface="Cambria Math"/>
                                </a:rPr>
                                <m:t>𝑧</m:t>
                              </m:r>
                              <m:sSup>
                                <m:sSupPr>
                                  <m:ctrlPr>
                                    <a:rPr sz="2000" b="0" i="1">
                                      <a:latin typeface="Cambria Math" panose="02040503050406030204" pitchFamily="18" charset="0"/>
                                    </a:rPr>
                                  </m:ctrlPr>
                                </m:sSupPr>
                                <m:e>
                                  <m:r>
                                    <a:rPr sz="2000" b="0" i="1">
                                      <a:latin typeface="Cambria Math"/>
                                    </a:rPr>
                                    <m:t>𝑥</m:t>
                                  </m:r>
                                </m:e>
                                <m:sup>
                                  <m:r>
                                    <a:rPr sz="2000" b="0">
                                      <a:latin typeface="Cambria Math"/>
                                    </a:rPr>
                                    <m:t>−</m:t>
                                  </m:r>
                                  <m:r>
                                    <a:rPr sz="2000" b="0" i="1">
                                      <a:latin typeface="Cambria Math"/>
                                    </a:rPr>
                                    <m:t>5</m:t>
                                  </m:r>
                                </m:sup>
                              </m:sSup>
                              <m:sSup>
                                <m:sSupPr>
                                  <m:ctrlPr>
                                    <a:rPr sz="2000" b="0" i="1">
                                      <a:latin typeface="Cambria Math" panose="02040503050406030204" pitchFamily="18" charset="0"/>
                                    </a:rPr>
                                  </m:ctrlPr>
                                </m:sSupPr>
                                <m:e>
                                  <m:r>
                                    <a:rPr sz="2000" b="0" i="1">
                                      <a:latin typeface="Cambria Math"/>
                                    </a:rPr>
                                    <m:t>𝑦</m:t>
                                  </m:r>
                                </m:e>
                                <m:sup>
                                  <m:r>
                                    <a:rPr sz="2000" b="0">
                                      <a:latin typeface="Cambria Math"/>
                                    </a:rPr>
                                    <m:t>−</m:t>
                                  </m:r>
                                  <m:r>
                                    <a:rPr sz="2000" b="0" i="1">
                                      <a:latin typeface="Cambria Math"/>
                                    </a:rPr>
                                    <m:t>3</m:t>
                                  </m:r>
                                </m:sup>
                              </m:sSup>
                            </m:oMath>
                          </a14:m>
                          <a:r>
                            <a:rPr sz="2000" b="0" dirty="0"/>
                            <a:t>.</a:t>
                          </a:r>
                        </a:p>
                      </a:txBody>
                      <a:tcPr/>
                    </a:tc>
                    <a:extLst>
                      <a:ext uri="{0D108BD9-81ED-4DB2-BD59-A6C34878D82A}">
                        <a16:rowId xmlns:a16="http://schemas.microsoft.com/office/drawing/2014/main" val="10000"/>
                      </a:ext>
                    </a:extLst>
                  </a:tr>
                  <a:tr h="749723">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f>
                                    <m:fPr>
                                      <m:ctrlPr>
                                        <a:rPr sz="2800" i="1">
                                          <a:latin typeface="Cambria Math" panose="02040503050406030204" pitchFamily="18" charset="0"/>
                                        </a:rPr>
                                      </m:ctrlPr>
                                    </m:fPr>
                                    <m:num>
                                      <m:sSup>
                                        <m:sSupPr>
                                          <m:ctrlPr>
                                            <a:rPr sz="2800" i="1">
                                              <a:latin typeface="Cambria Math" panose="02040503050406030204" pitchFamily="18" charset="0"/>
                                            </a:rPr>
                                          </m:ctrlPr>
                                        </m:sSupPr>
                                        <m:e>
                                          <m:d>
                                            <m:dPr>
                                              <m:ctrlPr>
                                                <a:rPr sz="2800" i="1">
                                                  <a:latin typeface="Cambria Math" panose="02040503050406030204" pitchFamily="18" charset="0"/>
                                                </a:rPr>
                                              </m:ctrlPr>
                                            </m:dPr>
                                            <m:e>
                                              <m:sSup>
                                                <m:sSupPr>
                                                  <m:ctrlPr>
                                                    <a:rPr sz="2800" i="1">
                                                      <a:latin typeface="Cambria Math" panose="02040503050406030204" pitchFamily="18" charset="0"/>
                                                    </a:rPr>
                                                  </m:ctrlPr>
                                                </m:sSupPr>
                                                <m:e>
                                                  <m:r>
                                                    <a:rPr sz="2800">
                                                      <a:latin typeface="Cambria Math"/>
                                                    </a:rPr>
                                                    <m:t>𝑥</m:t>
                                                  </m:r>
                                                </m:e>
                                                <m:sup>
                                                  <m:r>
                                                    <a:rPr sz="2800">
                                                      <a:latin typeface="Cambria Math"/>
                                                    </a:rPr>
                                                    <m:t>2</m:t>
                                                  </m:r>
                                                </m:sup>
                                              </m:sSup>
                                              <m:sSup>
                                                <m:sSupPr>
                                                  <m:ctrlPr>
                                                    <a:rPr sz="2800" i="1">
                                                      <a:latin typeface="Cambria Math" panose="02040503050406030204" pitchFamily="18" charset="0"/>
                                                    </a:rPr>
                                                  </m:ctrlPr>
                                                </m:sSupPr>
                                                <m:e>
                                                  <m:r>
                                                    <a:rPr sz="2800">
                                                      <a:latin typeface="Cambria Math"/>
                                                    </a:rPr>
                                                    <m:t>𝑦</m:t>
                                                  </m:r>
                                                </m:e>
                                                <m:sup>
                                                  <m:r>
                                                    <a:rPr sz="2800">
                                                      <a:latin typeface="Cambria Math"/>
                                                    </a:rPr>
                                                    <m:t>3</m:t>
                                                  </m:r>
                                                </m:sup>
                                              </m:sSup>
                                            </m:e>
                                          </m:d>
                                        </m:e>
                                        <m:sup>
                                          <m:r>
                                            <a:rPr sz="2800">
                                              <a:latin typeface="Cambria Math"/>
                                            </a:rPr>
                                            <m:t>−</m:t>
                                          </m:r>
                                          <m:r>
                                            <a:rPr sz="2800">
                                              <a:latin typeface="Cambria Math"/>
                                            </a:rPr>
                                            <m:t>1</m:t>
                                          </m:r>
                                        </m:sup>
                                      </m:sSup>
                                      <m:sSup>
                                        <m:sSupPr>
                                          <m:ctrlPr>
                                            <a:rPr sz="2800" i="1">
                                              <a:latin typeface="Cambria Math" panose="02040503050406030204" pitchFamily="18" charset="0"/>
                                            </a:rPr>
                                          </m:ctrlPr>
                                        </m:sSupPr>
                                        <m:e>
                                          <m:r>
                                            <a:rPr sz="2800">
                                              <a:latin typeface="Cambria Math"/>
                                            </a:rPr>
                                            <m:t>𝑧</m:t>
                                          </m:r>
                                        </m:e>
                                        <m:sup>
                                          <m:r>
                                            <a:rPr sz="2800">
                                              <a:latin typeface="Cambria Math"/>
                                            </a:rPr>
                                            <m:t>−</m:t>
                                          </m:r>
                                          <m:r>
                                            <a:rPr sz="2800">
                                              <a:latin typeface="Cambria Math"/>
                                            </a:rPr>
                                            <m:t>2</m:t>
                                          </m:r>
                                        </m:sup>
                                      </m:sSup>
                                    </m:num>
                                    <m:den>
                                      <m:sSup>
                                        <m:sSupPr>
                                          <m:ctrlPr>
                                            <a:rPr sz="2800" i="1">
                                              <a:latin typeface="Cambria Math" panose="02040503050406030204" pitchFamily="18" charset="0"/>
                                            </a:rPr>
                                          </m:ctrlPr>
                                        </m:sSupPr>
                                        <m:e>
                                          <m:r>
                                            <a:rPr sz="2800">
                                              <a:latin typeface="Cambria Math"/>
                                            </a:rPr>
                                            <m:t>𝑥</m:t>
                                          </m:r>
                                        </m:e>
                                        <m:sup>
                                          <m:r>
                                            <a:rPr sz="2800">
                                              <a:latin typeface="Cambria Math"/>
                                            </a:rPr>
                                            <m:t>3</m:t>
                                          </m:r>
                                        </m:sup>
                                      </m:sSup>
                                      <m:sSup>
                                        <m:sSupPr>
                                          <m:ctrlPr>
                                            <a:rPr sz="2800" i="1">
                                              <a:latin typeface="Cambria Math" panose="02040503050406030204" pitchFamily="18" charset="0"/>
                                            </a:rPr>
                                          </m:ctrlPr>
                                        </m:sSupPr>
                                        <m:e>
                                          <m:r>
                                            <a:rPr sz="2800">
                                              <a:latin typeface="Cambria Math"/>
                                            </a:rPr>
                                            <m:t>𝑧</m:t>
                                          </m:r>
                                        </m:e>
                                        <m:sup>
                                          <m:r>
                                            <a:rPr sz="2800">
                                              <a:latin typeface="Cambria Math"/>
                                            </a:rPr>
                                            <m:t>−</m:t>
                                          </m:r>
                                          <m:r>
                                            <a:rPr sz="2800">
                                              <a:latin typeface="Cambria Math"/>
                                            </a:rPr>
                                            <m:t>3</m:t>
                                          </m:r>
                                        </m:sup>
                                      </m:sSup>
                                    </m:den>
                                  </m:f>
                                </m:e>
                              </m:phant>
                              <m:r>
                                <a:rPr sz="2800">
                                  <a:latin typeface="Cambria Math"/>
                                </a:rPr>
                                <m:t>=</m:t>
                              </m:r>
                              <m:f>
                                <m:fPr>
                                  <m:ctrlPr>
                                    <a:rPr sz="2800" i="1">
                                      <a:latin typeface="Cambria Math" panose="02040503050406030204" pitchFamily="18" charset="0"/>
                                    </a:rPr>
                                  </m:ctrlPr>
                                </m:fPr>
                                <m:num>
                                  <m:sSup>
                                    <m:sSupPr>
                                      <m:ctrlPr>
                                        <a:rPr sz="2800" i="1">
                                          <a:latin typeface="Cambria Math" panose="02040503050406030204" pitchFamily="18" charset="0"/>
                                        </a:rPr>
                                      </m:ctrlPr>
                                    </m:sSupPr>
                                    <m:e>
                                      <m:r>
                                        <a:rPr sz="2800">
                                          <a:latin typeface="Cambria Math"/>
                                        </a:rPr>
                                        <m:t>𝑧</m:t>
                                      </m:r>
                                    </m:e>
                                    <m:sup>
                                      <m:r>
                                        <a:rPr sz="2800">
                                          <a:latin typeface="Cambria Math"/>
                                        </a:rPr>
                                        <m:t>3</m:t>
                                      </m:r>
                                    </m:sup>
                                  </m:sSup>
                                </m:num>
                                <m:den>
                                  <m:sSup>
                                    <m:sSupPr>
                                      <m:ctrlPr>
                                        <a:rPr sz="2800" i="1">
                                          <a:latin typeface="Cambria Math" panose="02040503050406030204" pitchFamily="18" charset="0"/>
                                        </a:rPr>
                                      </m:ctrlPr>
                                    </m:sSupPr>
                                    <m:e>
                                      <m:r>
                                        <a:rPr sz="2800">
                                          <a:latin typeface="Cambria Math"/>
                                        </a:rPr>
                                        <m:t>𝑥</m:t>
                                      </m:r>
                                    </m:e>
                                    <m:sup>
                                      <m:r>
                                        <a:rPr sz="2800">
                                          <a:latin typeface="Cambria Math"/>
                                        </a:rPr>
                                        <m:t>3</m:t>
                                      </m:r>
                                    </m:sup>
                                  </m:sSup>
                                  <m:sSup>
                                    <m:sSupPr>
                                      <m:ctrlPr>
                                        <a:rPr sz="2800" i="1">
                                          <a:latin typeface="Cambria Math" panose="02040503050406030204" pitchFamily="18" charset="0"/>
                                        </a:rPr>
                                      </m:ctrlPr>
                                    </m:sSupPr>
                                    <m:e>
                                      <m:r>
                                        <a:rPr sz="2800">
                                          <a:latin typeface="Cambria Math"/>
                                        </a:rPr>
                                        <m:t>𝑥</m:t>
                                      </m:r>
                                    </m:e>
                                    <m:sup>
                                      <m:r>
                                        <a:rPr sz="2800">
                                          <a:latin typeface="Cambria Math"/>
                                        </a:rPr>
                                        <m:t>2</m:t>
                                      </m:r>
                                    </m:sup>
                                  </m:sSup>
                                  <m:sSup>
                                    <m:sSupPr>
                                      <m:ctrlPr>
                                        <a:rPr sz="2800" i="1">
                                          <a:latin typeface="Cambria Math" panose="02040503050406030204" pitchFamily="18" charset="0"/>
                                        </a:rPr>
                                      </m:ctrlPr>
                                    </m:sSupPr>
                                    <m:e>
                                      <m:r>
                                        <a:rPr sz="2800">
                                          <a:latin typeface="Cambria Math"/>
                                        </a:rPr>
                                        <m:t>𝑦</m:t>
                                      </m:r>
                                    </m:e>
                                    <m:sup>
                                      <m:r>
                                        <a:rPr sz="2800">
                                          <a:latin typeface="Cambria Math"/>
                                        </a:rPr>
                                        <m:t>3</m:t>
                                      </m:r>
                                    </m:sup>
                                  </m:sSup>
                                  <m:sSup>
                                    <m:sSupPr>
                                      <m:ctrlPr>
                                        <a:rPr sz="2800" i="1">
                                          <a:latin typeface="Cambria Math" panose="02040503050406030204" pitchFamily="18" charset="0"/>
                                        </a:rPr>
                                      </m:ctrlPr>
                                    </m:sSupPr>
                                    <m:e>
                                      <m:r>
                                        <a:rPr sz="2800">
                                          <a:latin typeface="Cambria Math"/>
                                        </a:rPr>
                                        <m:t>𝑧</m:t>
                                      </m:r>
                                    </m:e>
                                    <m:sup>
                                      <m:r>
                                        <a:rPr sz="2800">
                                          <a:latin typeface="Cambria Math"/>
                                        </a:rPr>
                                        <m:t>2</m:t>
                                      </m:r>
                                    </m:sup>
                                  </m:sSup>
                                </m:den>
                              </m:f>
                            </m:oMath>
                          </a14:m>
                          <a:endParaRPr sz="2800" dirty="0"/>
                        </a:p>
                      </a:txBody>
                      <a:tcPr/>
                    </a:tc>
                    <a:tc vMerge="1">
                      <a:txBody>
                        <a:bodyPr/>
                        <a:lstStyle/>
                        <a:p>
                          <a:pPr algn="l"/>
                          <a:endParaRPr dirty="0"/>
                        </a:p>
                      </a:txBody>
                      <a:tcPr/>
                    </a:tc>
                    <a:extLst>
                      <a:ext uri="{0D108BD9-81ED-4DB2-BD59-A6C34878D82A}">
                        <a16:rowId xmlns:a16="http://schemas.microsoft.com/office/drawing/2014/main" val="10001"/>
                      </a:ext>
                    </a:extLst>
                  </a:tr>
                  <a:tr h="749723">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f>
                                    <m:fPr>
                                      <m:ctrlPr>
                                        <a:rPr sz="2800" i="1">
                                          <a:latin typeface="Cambria Math" panose="02040503050406030204" pitchFamily="18" charset="0"/>
                                        </a:rPr>
                                      </m:ctrlPr>
                                    </m:fPr>
                                    <m:num>
                                      <m:sSup>
                                        <m:sSupPr>
                                          <m:ctrlPr>
                                            <a:rPr sz="2800" i="1">
                                              <a:latin typeface="Cambria Math" panose="02040503050406030204" pitchFamily="18" charset="0"/>
                                            </a:rPr>
                                          </m:ctrlPr>
                                        </m:sSupPr>
                                        <m:e>
                                          <m:d>
                                            <m:dPr>
                                              <m:ctrlPr>
                                                <a:rPr sz="2800" i="1">
                                                  <a:latin typeface="Cambria Math" panose="02040503050406030204" pitchFamily="18" charset="0"/>
                                                </a:rPr>
                                              </m:ctrlPr>
                                            </m:dPr>
                                            <m:e>
                                              <m:sSup>
                                                <m:sSupPr>
                                                  <m:ctrlPr>
                                                    <a:rPr sz="2800" i="1">
                                                      <a:latin typeface="Cambria Math" panose="02040503050406030204" pitchFamily="18" charset="0"/>
                                                    </a:rPr>
                                                  </m:ctrlPr>
                                                </m:sSupPr>
                                                <m:e>
                                                  <m:r>
                                                    <a:rPr sz="2800">
                                                      <a:latin typeface="Cambria Math"/>
                                                    </a:rPr>
                                                    <m:t>𝑥</m:t>
                                                  </m:r>
                                                </m:e>
                                                <m:sup>
                                                  <m:r>
                                                    <a:rPr sz="2800">
                                                      <a:latin typeface="Cambria Math"/>
                                                    </a:rPr>
                                                    <m:t>2</m:t>
                                                  </m:r>
                                                </m:sup>
                                              </m:sSup>
                                              <m:sSup>
                                                <m:sSupPr>
                                                  <m:ctrlPr>
                                                    <a:rPr sz="2800" i="1">
                                                      <a:latin typeface="Cambria Math" panose="02040503050406030204" pitchFamily="18" charset="0"/>
                                                    </a:rPr>
                                                  </m:ctrlPr>
                                                </m:sSupPr>
                                                <m:e>
                                                  <m:r>
                                                    <a:rPr sz="2800">
                                                      <a:latin typeface="Cambria Math"/>
                                                    </a:rPr>
                                                    <m:t>𝑦</m:t>
                                                  </m:r>
                                                </m:e>
                                                <m:sup>
                                                  <m:r>
                                                    <a:rPr sz="2800">
                                                      <a:latin typeface="Cambria Math"/>
                                                    </a:rPr>
                                                    <m:t>3</m:t>
                                                  </m:r>
                                                </m:sup>
                                              </m:sSup>
                                            </m:e>
                                          </m:d>
                                        </m:e>
                                        <m:sup>
                                          <m:r>
                                            <a:rPr sz="2800">
                                              <a:latin typeface="Cambria Math"/>
                                            </a:rPr>
                                            <m:t>−</m:t>
                                          </m:r>
                                          <m:r>
                                            <a:rPr sz="2800">
                                              <a:latin typeface="Cambria Math"/>
                                            </a:rPr>
                                            <m:t>1</m:t>
                                          </m:r>
                                        </m:sup>
                                      </m:sSup>
                                      <m:sSup>
                                        <m:sSupPr>
                                          <m:ctrlPr>
                                            <a:rPr sz="2800" i="1">
                                              <a:latin typeface="Cambria Math" panose="02040503050406030204" pitchFamily="18" charset="0"/>
                                            </a:rPr>
                                          </m:ctrlPr>
                                        </m:sSupPr>
                                        <m:e>
                                          <m:r>
                                            <a:rPr sz="2800">
                                              <a:latin typeface="Cambria Math"/>
                                            </a:rPr>
                                            <m:t>𝑧</m:t>
                                          </m:r>
                                        </m:e>
                                        <m:sup>
                                          <m:r>
                                            <a:rPr sz="2800">
                                              <a:latin typeface="Cambria Math"/>
                                            </a:rPr>
                                            <m:t>−</m:t>
                                          </m:r>
                                          <m:r>
                                            <a:rPr sz="2800">
                                              <a:latin typeface="Cambria Math"/>
                                            </a:rPr>
                                            <m:t>2</m:t>
                                          </m:r>
                                        </m:sup>
                                      </m:sSup>
                                    </m:num>
                                    <m:den>
                                      <m:sSup>
                                        <m:sSupPr>
                                          <m:ctrlPr>
                                            <a:rPr sz="2800" i="1">
                                              <a:latin typeface="Cambria Math" panose="02040503050406030204" pitchFamily="18" charset="0"/>
                                            </a:rPr>
                                          </m:ctrlPr>
                                        </m:sSupPr>
                                        <m:e>
                                          <m:r>
                                            <a:rPr sz="2800">
                                              <a:latin typeface="Cambria Math"/>
                                            </a:rPr>
                                            <m:t>𝑥</m:t>
                                          </m:r>
                                        </m:e>
                                        <m:sup>
                                          <m:r>
                                            <a:rPr sz="2800">
                                              <a:latin typeface="Cambria Math"/>
                                            </a:rPr>
                                            <m:t>3</m:t>
                                          </m:r>
                                        </m:sup>
                                      </m:sSup>
                                      <m:sSup>
                                        <m:sSupPr>
                                          <m:ctrlPr>
                                            <a:rPr sz="2800" i="1">
                                              <a:latin typeface="Cambria Math" panose="02040503050406030204" pitchFamily="18" charset="0"/>
                                            </a:rPr>
                                          </m:ctrlPr>
                                        </m:sSupPr>
                                        <m:e>
                                          <m:r>
                                            <a:rPr sz="2800">
                                              <a:latin typeface="Cambria Math"/>
                                            </a:rPr>
                                            <m:t>𝑧</m:t>
                                          </m:r>
                                        </m:e>
                                        <m:sup>
                                          <m:r>
                                            <a:rPr sz="2800">
                                              <a:latin typeface="Cambria Math"/>
                                            </a:rPr>
                                            <m:t>−</m:t>
                                          </m:r>
                                          <m:r>
                                            <a:rPr sz="2800">
                                              <a:latin typeface="Cambria Math"/>
                                            </a:rPr>
                                            <m:t>3</m:t>
                                          </m:r>
                                        </m:sup>
                                      </m:sSup>
                                    </m:den>
                                  </m:f>
                                </m:e>
                              </m:phant>
                              <m:r>
                                <a:rPr sz="2800">
                                  <a:latin typeface="Cambria Math"/>
                                </a:rPr>
                                <m:t>=</m:t>
                              </m:r>
                              <m:f>
                                <m:fPr>
                                  <m:ctrlPr>
                                    <a:rPr sz="2800" i="1">
                                      <a:latin typeface="Cambria Math" panose="02040503050406030204" pitchFamily="18" charset="0"/>
                                    </a:rPr>
                                  </m:ctrlPr>
                                </m:fPr>
                                <m:num>
                                  <m:r>
                                    <a:rPr sz="2800">
                                      <a:latin typeface="Cambria Math"/>
                                    </a:rPr>
                                    <m:t>𝑧</m:t>
                                  </m:r>
                                </m:num>
                                <m:den>
                                  <m:sSup>
                                    <m:sSupPr>
                                      <m:ctrlPr>
                                        <a:rPr sz="2800" i="1">
                                          <a:latin typeface="Cambria Math" panose="02040503050406030204" pitchFamily="18" charset="0"/>
                                        </a:rPr>
                                      </m:ctrlPr>
                                    </m:sSupPr>
                                    <m:e>
                                      <m:r>
                                        <a:rPr sz="2800">
                                          <a:latin typeface="Cambria Math"/>
                                        </a:rPr>
                                        <m:t>𝑥</m:t>
                                      </m:r>
                                    </m:e>
                                    <m:sup>
                                      <m:r>
                                        <a:rPr sz="2800">
                                          <a:latin typeface="Cambria Math"/>
                                        </a:rPr>
                                        <m:t>5</m:t>
                                      </m:r>
                                    </m:sup>
                                  </m:sSup>
                                  <m:sSup>
                                    <m:sSupPr>
                                      <m:ctrlPr>
                                        <a:rPr sz="2800" i="1">
                                          <a:latin typeface="Cambria Math" panose="02040503050406030204" pitchFamily="18" charset="0"/>
                                        </a:rPr>
                                      </m:ctrlPr>
                                    </m:sSupPr>
                                    <m:e>
                                      <m:r>
                                        <a:rPr sz="2800">
                                          <a:latin typeface="Cambria Math"/>
                                        </a:rPr>
                                        <m:t>𝑦</m:t>
                                      </m:r>
                                    </m:e>
                                    <m:sup>
                                      <m:r>
                                        <a:rPr sz="2800">
                                          <a:latin typeface="Cambria Math"/>
                                        </a:rPr>
                                        <m:t>3</m:t>
                                      </m:r>
                                    </m:sup>
                                  </m:sSup>
                                </m:den>
                              </m:f>
                            </m:oMath>
                          </a14:m>
                          <a:endParaRPr sz="2800" dirty="0"/>
                        </a:p>
                      </a:txBody>
                      <a:tcPr/>
                    </a:tc>
                    <a:tc vMerge="1">
                      <a:txBody>
                        <a:bodyPr/>
                        <a:lstStyle/>
                        <a:p>
                          <a:pPr algn="l"/>
                          <a:endParaRPr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AB81B63D-8868-4305-933B-4D689CF837C1}"/>
                  </a:ext>
                </a:extLst>
              </p:cNvPr>
              <p:cNvGraphicFramePr>
                <a:graphicFrameLocks/>
              </p:cNvGraphicFramePr>
              <p:nvPr>
                <p:extLst>
                  <p:ext uri="{D42A27DB-BD31-4B8C-83A1-F6EECF244321}">
                    <p14:modId xmlns:p14="http://schemas.microsoft.com/office/powerpoint/2010/main" val="2229235038"/>
                  </p:ext>
                </p:extLst>
              </p:nvPr>
            </p:nvGraphicFramePr>
            <p:xfrm>
              <a:off x="914400" y="2629662"/>
              <a:ext cx="7772400" cy="3142933"/>
            </p:xfrm>
            <a:graphic>
              <a:graphicData uri="http://schemas.openxmlformats.org/drawingml/2006/table">
                <a:tbl>
                  <a:tblPr firstRow="1" bandRow="1">
                    <a:tableStyleId>{2D5ABB26-0587-4C30-8999-92F81FD0307C}</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844296">
                    <a:tc>
                      <a:txBody>
                        <a:bodyPr/>
                        <a:lstStyle/>
                        <a:p>
                          <a:endParaRPr lang="en-US"/>
                        </a:p>
                      </a:txBody>
                      <a:tcPr>
                        <a:blipFill>
                          <a:blip r:embed="rId3"/>
                          <a:stretch>
                            <a:fillRect t="-3597" r="-99843" b="-284173"/>
                          </a:stretch>
                        </a:blipFill>
                      </a:tcPr>
                    </a:tc>
                    <a:tc rowSpan="3">
                      <a:txBody>
                        <a:bodyPr/>
                        <a:lstStyle/>
                        <a:p>
                          <a:endParaRPr lang="en-US"/>
                        </a:p>
                      </a:txBody>
                      <a:tcPr>
                        <a:blipFill>
                          <a:blip r:embed="rId3"/>
                          <a:stretch>
                            <a:fillRect l="-100157" t="-969" b="-3488"/>
                          </a:stretch>
                        </a:blipFill>
                      </a:tcPr>
                    </a:tc>
                    <a:extLst>
                      <a:ext uri="{0D108BD9-81ED-4DB2-BD59-A6C34878D82A}">
                        <a16:rowId xmlns:a16="http://schemas.microsoft.com/office/drawing/2014/main" val="10000"/>
                      </a:ext>
                    </a:extLst>
                  </a:tr>
                  <a:tr h="891921">
                    <a:tc>
                      <a:txBody>
                        <a:bodyPr/>
                        <a:lstStyle/>
                        <a:p>
                          <a:endParaRPr lang="en-US"/>
                        </a:p>
                      </a:txBody>
                      <a:tcPr>
                        <a:blipFill>
                          <a:blip r:embed="rId3"/>
                          <a:stretch>
                            <a:fillRect t="-98630" r="-99843" b="-170548"/>
                          </a:stretch>
                        </a:blipFill>
                      </a:tcPr>
                    </a:tc>
                    <a:tc vMerge="1">
                      <a:txBody>
                        <a:bodyPr/>
                        <a:lstStyle/>
                        <a:p>
                          <a:pPr algn="l"/>
                          <a:endParaRPr dirty="0"/>
                        </a:p>
                      </a:txBody>
                      <a:tcPr/>
                    </a:tc>
                    <a:extLst>
                      <a:ext uri="{0D108BD9-81ED-4DB2-BD59-A6C34878D82A}">
                        <a16:rowId xmlns:a16="http://schemas.microsoft.com/office/drawing/2014/main" val="10001"/>
                      </a:ext>
                    </a:extLst>
                  </a:tr>
                  <a:tr h="1406716">
                    <a:tc>
                      <a:txBody>
                        <a:bodyPr/>
                        <a:lstStyle/>
                        <a:p>
                          <a:endParaRPr lang="en-US"/>
                        </a:p>
                      </a:txBody>
                      <a:tcPr>
                        <a:blipFill>
                          <a:blip r:embed="rId3"/>
                          <a:stretch>
                            <a:fillRect t="-125541" r="-99843" b="-7792"/>
                          </a:stretch>
                        </a:blipFill>
                      </a:tcPr>
                    </a:tc>
                    <a:tc vMerge="1">
                      <a:txBody>
                        <a:bodyPr/>
                        <a:lstStyle/>
                        <a:p>
                          <a:pPr algn="l"/>
                          <a:endParaRPr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Using Properties of Exponents (cont.)</a:t>
            </a:r>
          </a:p>
        </p:txBody>
      </p:sp>
      <p:sp>
        <p:nvSpPr>
          <p:cNvPr id="3" name="Text Placeholder 2"/>
          <p:cNvSpPr>
            <a:spLocks noGrp="1"/>
          </p:cNvSpPr>
          <p:nvPr>
            <p:ph type="body" sz="quarter" idx="10"/>
          </p:nvPr>
        </p:nvSpPr>
        <p:spPr>
          <a:xfrm>
            <a:off x="457200" y="1128933"/>
            <a:ext cx="8229600" cy="4967067"/>
          </a:xfrm>
        </p:spPr>
        <p:txBody>
          <a:bodyPr/>
          <a:lstStyle/>
          <a:p>
            <a:pPr>
              <a:defRPr sz="2800"/>
            </a:pPr>
            <a:r>
              <a:rPr lang="en-US" dirty="0"/>
              <a:t>c. </a:t>
            </a:r>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0B72E81F-3FD0-4BC9-9E58-42DDFE0D1591}"/>
                  </a:ext>
                </a:extLst>
              </p:cNvPr>
              <p:cNvGraphicFramePr>
                <a:graphicFrameLocks/>
              </p:cNvGraphicFramePr>
              <p:nvPr>
                <p:extLst>
                  <p:ext uri="{D42A27DB-BD31-4B8C-83A1-F6EECF244321}">
                    <p14:modId xmlns:p14="http://schemas.microsoft.com/office/powerpoint/2010/main" val="114268732"/>
                  </p:ext>
                </p:extLst>
              </p:nvPr>
            </p:nvGraphicFramePr>
            <p:xfrm>
              <a:off x="914400" y="990600"/>
              <a:ext cx="7772400" cy="3891915"/>
            </p:xfrm>
            <a:graphic>
              <a:graphicData uri="http://schemas.openxmlformats.org/drawingml/2006/table">
                <a:tbl>
                  <a:tblPr firstRow="1" bandRow="1">
                    <a:tableStyleId>{2D5ABB26-0587-4C30-8999-92F81FD0307C}</a:tableStyleId>
                  </a:tblPr>
                  <a:tblGrid>
                    <a:gridCol w="54864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370840">
                    <a:tc>
                      <a:txBody>
                        <a:bodyPr/>
                        <a:lstStyle/>
                        <a:p>
                          <a:pPr algn="l">
                            <a:defRPr sz="1800"/>
                          </a:pPr>
                          <a:r>
                            <a:rPr sz="2400" dirty="0"/>
                            <a:t>​</a:t>
                          </a:r>
                          <a14:m>
                            <m:oMath xmlns:m="http://schemas.openxmlformats.org/officeDocument/2006/math">
                              <m:f>
                                <m:fPr>
                                  <m:ctrlPr>
                                    <a:rPr sz="2400" i="1">
                                      <a:latin typeface="Cambria Math" panose="02040503050406030204" pitchFamily="18" charset="0"/>
                                    </a:rPr>
                                  </m:ctrlPr>
                                </m:fPr>
                                <m:num>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−2</m:t>
                                          </m:r>
                                          <m:sSup>
                                            <m:sSupPr>
                                              <m:ctrlPr>
                                                <a:rPr sz="2400" i="1">
                                                  <a:latin typeface="Cambria Math" panose="02040503050406030204" pitchFamily="18" charset="0"/>
                                                </a:rPr>
                                              </m:ctrlPr>
                                            </m:sSupPr>
                                            <m:e>
                                              <m:r>
                                                <a:rPr sz="2400">
                                                  <a:latin typeface="Cambria Math"/>
                                                </a:rPr>
                                                <m:t>𝑥</m:t>
                                              </m:r>
                                            </m:e>
                                            <m:sup>
                                              <m:r>
                                                <a:rPr sz="2400">
                                                  <a:latin typeface="Cambria Math"/>
                                                </a:rPr>
                                                <m:t>3</m:t>
                                              </m:r>
                                            </m:sup>
                                          </m:sSup>
                                          <m:sSup>
                                            <m:sSupPr>
                                              <m:ctrlPr>
                                                <a:rPr sz="2400" i="1">
                                                  <a:latin typeface="Cambria Math" panose="02040503050406030204" pitchFamily="18" charset="0"/>
                                                </a:rPr>
                                              </m:ctrlPr>
                                            </m:sSupPr>
                                            <m:e>
                                              <m:r>
                                                <a:rPr sz="2400">
                                                  <a:latin typeface="Cambria Math"/>
                                                </a:rPr>
                                                <m:t>𝑦</m:t>
                                              </m:r>
                                            </m:e>
                                            <m:sup>
                                              <m:r>
                                                <a:rPr sz="2400">
                                                  <a:latin typeface="Cambria Math"/>
                                                </a:rPr>
                                                <m:t>−1</m:t>
                                              </m:r>
                                            </m:sup>
                                          </m:sSup>
                                        </m:e>
                                      </m:d>
                                    </m:e>
                                    <m:sup>
                                      <m:r>
                                        <a:rPr sz="2400">
                                          <a:latin typeface="Cambria Math"/>
                                        </a:rPr>
                                        <m:t>−3</m:t>
                                      </m:r>
                                    </m:sup>
                                  </m:sSup>
                                </m:num>
                                <m:den>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18</m:t>
                                          </m:r>
                                          <m:sSup>
                                            <m:sSupPr>
                                              <m:ctrlPr>
                                                <a:rPr sz="2400" i="1">
                                                  <a:latin typeface="Cambria Math" panose="02040503050406030204" pitchFamily="18" charset="0"/>
                                                </a:rPr>
                                              </m:ctrlPr>
                                            </m:sSupPr>
                                            <m:e>
                                              <m:r>
                                                <a:rPr sz="2400">
                                                  <a:latin typeface="Cambria Math"/>
                                                </a:rPr>
                                                <m:t>𝑥</m:t>
                                              </m:r>
                                            </m:e>
                                            <m:sup>
                                              <m:r>
                                                <a:rPr sz="2400">
                                                  <a:latin typeface="Cambria Math"/>
                                                </a:rPr>
                                                <m:t>−3</m:t>
                                              </m:r>
                                            </m:sup>
                                          </m:sSup>
                                        </m:e>
                                      </m:d>
                                    </m:e>
                                    <m:sup>
                                      <m:r>
                                        <a:rPr sz="2400">
                                          <a:latin typeface="Cambria Math"/>
                                        </a:rPr>
                                        <m:t>0</m:t>
                                      </m:r>
                                    </m:sup>
                                  </m:sSup>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𝑥𝑦</m:t>
                                          </m:r>
                                        </m:e>
                                      </m:d>
                                    </m:e>
                                    <m:sup>
                                      <m:r>
                                        <a:rPr sz="2400">
                                          <a:latin typeface="Cambria Math"/>
                                        </a:rPr>
                                        <m:t>−2</m:t>
                                      </m:r>
                                    </m:sup>
                                  </m:sSup>
                                </m:den>
                              </m:f>
                              <m:r>
                                <a:rPr sz="2400">
                                  <a:latin typeface="Cambria Math"/>
                                </a:rPr>
                                <m:t>=</m:t>
                              </m:r>
                              <m:f>
                                <m:fPr>
                                  <m:ctrlPr>
                                    <a:rPr sz="2400" i="1">
                                      <a:latin typeface="Cambria Math" panose="02040503050406030204" pitchFamily="18" charset="0"/>
                                    </a:rPr>
                                  </m:ctrlPr>
                                </m:fPr>
                                <m:num>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−2</m:t>
                                          </m:r>
                                        </m:e>
                                      </m:d>
                                    </m:e>
                                    <m:sup>
                                      <m:r>
                                        <a:rPr sz="2400">
                                          <a:latin typeface="Cambria Math"/>
                                        </a:rPr>
                                        <m:t>−3</m:t>
                                      </m:r>
                                    </m:sup>
                                  </m:sSup>
                                  <m:sSup>
                                    <m:sSupPr>
                                      <m:ctrlPr>
                                        <a:rPr sz="2400" i="1">
                                          <a:latin typeface="Cambria Math" panose="02040503050406030204" pitchFamily="18" charset="0"/>
                                        </a:rPr>
                                      </m:ctrlPr>
                                    </m:sSupPr>
                                    <m:e>
                                      <m:r>
                                        <a:rPr sz="2400">
                                          <a:latin typeface="Cambria Math"/>
                                        </a:rPr>
                                        <m:t>𝑥</m:t>
                                      </m:r>
                                    </m:e>
                                    <m:sup>
                                      <m:r>
                                        <a:rPr sz="2400">
                                          <a:latin typeface="Cambria Math"/>
                                        </a:rPr>
                                        <m:t>−9</m:t>
                                      </m:r>
                                    </m:sup>
                                  </m:sSup>
                                  <m:sSup>
                                    <m:sSupPr>
                                      <m:ctrlPr>
                                        <a:rPr sz="2400" i="1">
                                          <a:latin typeface="Cambria Math" panose="02040503050406030204" pitchFamily="18" charset="0"/>
                                        </a:rPr>
                                      </m:ctrlPr>
                                    </m:sSupPr>
                                    <m:e>
                                      <m:r>
                                        <a:rPr sz="2400">
                                          <a:latin typeface="Cambria Math"/>
                                        </a:rPr>
                                        <m:t>𝑦</m:t>
                                      </m:r>
                                    </m:e>
                                    <m:sup>
                                      <m:r>
                                        <a:rPr sz="2400">
                                          <a:latin typeface="Cambria Math"/>
                                        </a:rPr>
                                        <m:t>3</m:t>
                                      </m:r>
                                    </m:sup>
                                  </m:sSup>
                                </m:num>
                                <m:den>
                                  <m:sSup>
                                    <m:sSupPr>
                                      <m:ctrlPr>
                                        <a:rPr sz="2400" i="1">
                                          <a:latin typeface="Cambria Math" panose="02040503050406030204" pitchFamily="18" charset="0"/>
                                        </a:rPr>
                                      </m:ctrlPr>
                                    </m:sSupPr>
                                    <m:e>
                                      <m:r>
                                        <a:rPr sz="2400">
                                          <a:latin typeface="Cambria Math"/>
                                        </a:rPr>
                                        <m:t>𝑥</m:t>
                                      </m:r>
                                    </m:e>
                                    <m:sup>
                                      <m:r>
                                        <a:rPr sz="2400">
                                          <a:latin typeface="Cambria Math"/>
                                        </a:rPr>
                                        <m:t>−2</m:t>
                                      </m:r>
                                    </m:sup>
                                  </m:sSup>
                                  <m:sSup>
                                    <m:sSupPr>
                                      <m:ctrlPr>
                                        <a:rPr sz="2400" i="1">
                                          <a:latin typeface="Cambria Math" panose="02040503050406030204" pitchFamily="18" charset="0"/>
                                        </a:rPr>
                                      </m:ctrlPr>
                                    </m:sSupPr>
                                    <m:e>
                                      <m:r>
                                        <a:rPr sz="2400">
                                          <a:latin typeface="Cambria Math"/>
                                        </a:rPr>
                                        <m:t>𝑦</m:t>
                                      </m:r>
                                    </m:e>
                                    <m:sup>
                                      <m:r>
                                        <a:rPr sz="2400">
                                          <a:latin typeface="Cambria Math"/>
                                        </a:rPr>
                                        <m:t>−2</m:t>
                                      </m:r>
                                    </m:sup>
                                  </m:sSup>
                                </m:den>
                              </m:f>
                            </m:oMath>
                          </a14:m>
                          <a:endParaRPr sz="2400" dirty="0"/>
                        </a:p>
                      </a:txBody>
                      <a:tcPr/>
                    </a:tc>
                    <a:tc rowSpan="4">
                      <a:txBody>
                        <a:bodyPr/>
                        <a:lstStyle/>
                        <a:p>
                          <a:pPr algn="l">
                            <a:defRPr b="1"/>
                          </a:pPr>
                          <a:r>
                            <a:rPr lang="en-US" b="0" dirty="0"/>
                            <a:t>We have chosen to apply the appropriate properties in a slightly different order than in the previous example, just to illustrate an alternative way to go about the task of simplifying such an expression.</a:t>
                          </a:r>
                          <a:endParaRPr b="0" dirty="0"/>
                        </a:p>
                      </a:txBody>
                      <a:tcPr/>
                    </a:tc>
                    <a:extLst>
                      <a:ext uri="{0D108BD9-81ED-4DB2-BD59-A6C34878D82A}">
                        <a16:rowId xmlns:a16="http://schemas.microsoft.com/office/drawing/2014/main" val="10000"/>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f>
                                    <m:fPr>
                                      <m:ctrlPr>
                                        <a:rPr sz="2400" i="1">
                                          <a:latin typeface="Cambria Math" panose="02040503050406030204" pitchFamily="18" charset="0"/>
                                        </a:rPr>
                                      </m:ctrlPr>
                                    </m:fPr>
                                    <m:num>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−2</m:t>
                                              </m:r>
                                              <m:sSup>
                                                <m:sSupPr>
                                                  <m:ctrlPr>
                                                    <a:rPr sz="2400" i="1">
                                                      <a:latin typeface="Cambria Math" panose="02040503050406030204" pitchFamily="18" charset="0"/>
                                                    </a:rPr>
                                                  </m:ctrlPr>
                                                </m:sSupPr>
                                                <m:e>
                                                  <m:r>
                                                    <a:rPr sz="2400">
                                                      <a:latin typeface="Cambria Math"/>
                                                    </a:rPr>
                                                    <m:t>𝑥</m:t>
                                                  </m:r>
                                                </m:e>
                                                <m:sup>
                                                  <m:r>
                                                    <a:rPr sz="2400">
                                                      <a:latin typeface="Cambria Math"/>
                                                    </a:rPr>
                                                    <m:t>3</m:t>
                                                  </m:r>
                                                </m:sup>
                                              </m:sSup>
                                              <m:sSup>
                                                <m:sSupPr>
                                                  <m:ctrlPr>
                                                    <a:rPr sz="2400" i="1">
                                                      <a:latin typeface="Cambria Math" panose="02040503050406030204" pitchFamily="18" charset="0"/>
                                                    </a:rPr>
                                                  </m:ctrlPr>
                                                </m:sSupPr>
                                                <m:e>
                                                  <m:r>
                                                    <a:rPr sz="2400">
                                                      <a:latin typeface="Cambria Math"/>
                                                    </a:rPr>
                                                    <m:t>𝑦</m:t>
                                                  </m:r>
                                                </m:e>
                                                <m:sup>
                                                  <m:r>
                                                    <a:rPr sz="2400">
                                                      <a:latin typeface="Cambria Math"/>
                                                    </a:rPr>
                                                    <m:t>−1</m:t>
                                                  </m:r>
                                                </m:sup>
                                              </m:sSup>
                                            </m:e>
                                          </m:d>
                                        </m:e>
                                        <m:sup>
                                          <m:r>
                                            <a:rPr sz="2400">
                                              <a:latin typeface="Cambria Math"/>
                                            </a:rPr>
                                            <m:t>−3</m:t>
                                          </m:r>
                                        </m:sup>
                                      </m:sSup>
                                    </m:num>
                                    <m:den>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18</m:t>
                                              </m:r>
                                              <m:sSup>
                                                <m:sSupPr>
                                                  <m:ctrlPr>
                                                    <a:rPr sz="2400" i="1">
                                                      <a:latin typeface="Cambria Math" panose="02040503050406030204" pitchFamily="18" charset="0"/>
                                                    </a:rPr>
                                                  </m:ctrlPr>
                                                </m:sSupPr>
                                                <m:e>
                                                  <m:r>
                                                    <a:rPr sz="2400">
                                                      <a:latin typeface="Cambria Math"/>
                                                    </a:rPr>
                                                    <m:t>𝑥</m:t>
                                                  </m:r>
                                                </m:e>
                                                <m:sup>
                                                  <m:r>
                                                    <a:rPr sz="2400">
                                                      <a:latin typeface="Cambria Math"/>
                                                    </a:rPr>
                                                    <m:t>−3</m:t>
                                                  </m:r>
                                                </m:sup>
                                              </m:sSup>
                                            </m:e>
                                          </m:d>
                                        </m:e>
                                        <m:sup>
                                          <m:r>
                                            <a:rPr sz="2400">
                                              <a:latin typeface="Cambria Math"/>
                                            </a:rPr>
                                            <m:t>0</m:t>
                                          </m:r>
                                        </m:sup>
                                      </m:sSup>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𝑥𝑦</m:t>
                                              </m:r>
                                            </m:e>
                                          </m:d>
                                        </m:e>
                                        <m:sup>
                                          <m:r>
                                            <a:rPr sz="2400">
                                              <a:latin typeface="Cambria Math"/>
                                            </a:rPr>
                                            <m:t>−2</m:t>
                                          </m:r>
                                        </m:sup>
                                      </m:sSup>
                                    </m:den>
                                  </m:f>
                                </m:e>
                              </m:phant>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−2</m:t>
                                      </m:r>
                                    </m:e>
                                  </m:d>
                                </m:e>
                                <m:sup>
                                  <m:r>
                                    <a:rPr sz="2400">
                                      <a:latin typeface="Cambria Math"/>
                                    </a:rPr>
                                    <m:t>−3</m:t>
                                  </m:r>
                                </m:sup>
                              </m:sSup>
                              <m:sSup>
                                <m:sSupPr>
                                  <m:ctrlPr>
                                    <a:rPr sz="2400" i="1">
                                      <a:latin typeface="Cambria Math" panose="02040503050406030204" pitchFamily="18" charset="0"/>
                                    </a:rPr>
                                  </m:ctrlPr>
                                </m:sSupPr>
                                <m:e>
                                  <m:r>
                                    <a:rPr sz="2400">
                                      <a:latin typeface="Cambria Math"/>
                                    </a:rPr>
                                    <m:t>𝑥</m:t>
                                  </m:r>
                                </m:e>
                                <m:sup>
                                  <m:r>
                                    <a:rPr sz="2400">
                                      <a:latin typeface="Cambria Math"/>
                                    </a:rPr>
                                    <m:t>−9−</m:t>
                                  </m:r>
                                  <m:d>
                                    <m:dPr>
                                      <m:ctrlPr>
                                        <a:rPr sz="2400" i="1">
                                          <a:latin typeface="Cambria Math" panose="02040503050406030204" pitchFamily="18" charset="0"/>
                                        </a:rPr>
                                      </m:ctrlPr>
                                    </m:dPr>
                                    <m:e>
                                      <m:r>
                                        <a:rPr sz="2400">
                                          <a:latin typeface="Cambria Math"/>
                                        </a:rPr>
                                        <m:t>−2</m:t>
                                      </m:r>
                                    </m:e>
                                  </m:d>
                                </m:sup>
                              </m:sSup>
                              <m:sSup>
                                <m:sSupPr>
                                  <m:ctrlPr>
                                    <a:rPr sz="2400" i="1">
                                      <a:latin typeface="Cambria Math" panose="02040503050406030204" pitchFamily="18" charset="0"/>
                                    </a:rPr>
                                  </m:ctrlPr>
                                </m:sSupPr>
                                <m:e>
                                  <m:r>
                                    <a:rPr sz="2400">
                                      <a:latin typeface="Cambria Math"/>
                                    </a:rPr>
                                    <m:t>𝑦</m:t>
                                  </m:r>
                                </m:e>
                                <m:sup>
                                  <m:r>
                                    <a:rPr sz="2400">
                                      <a:latin typeface="Cambria Math"/>
                                    </a:rPr>
                                    <m:t>3−</m:t>
                                  </m:r>
                                  <m:d>
                                    <m:dPr>
                                      <m:ctrlPr>
                                        <a:rPr sz="2400" i="1">
                                          <a:latin typeface="Cambria Math" panose="02040503050406030204" pitchFamily="18" charset="0"/>
                                        </a:rPr>
                                      </m:ctrlPr>
                                    </m:dPr>
                                    <m:e>
                                      <m:r>
                                        <a:rPr sz="2400">
                                          <a:latin typeface="Cambria Math"/>
                                        </a:rPr>
                                        <m:t>−2</m:t>
                                      </m:r>
                                    </m:e>
                                  </m:d>
                                </m:sup>
                              </m:sSup>
                            </m:oMath>
                          </a14:m>
                          <a:endParaRPr sz="2400" dirty="0"/>
                        </a:p>
                      </a:txBody>
                      <a:tcPr/>
                    </a:tc>
                    <a:tc vMerge="1">
                      <a:txBody>
                        <a:bodyPr/>
                        <a:lstStyle/>
                        <a:p>
                          <a:pPr algn="l"/>
                          <a:endParaRPr dirty="0"/>
                        </a:p>
                      </a:txBody>
                      <a:tcPr/>
                    </a:tc>
                    <a:extLst>
                      <a:ext uri="{0D108BD9-81ED-4DB2-BD59-A6C34878D82A}">
                        <a16:rowId xmlns:a16="http://schemas.microsoft.com/office/drawing/2014/main" val="10001"/>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f>
                                    <m:fPr>
                                      <m:ctrlPr>
                                        <a:rPr sz="2400" i="1">
                                          <a:latin typeface="Cambria Math" panose="02040503050406030204" pitchFamily="18" charset="0"/>
                                        </a:rPr>
                                      </m:ctrlPr>
                                    </m:fPr>
                                    <m:num>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−2</m:t>
                                              </m:r>
                                              <m:sSup>
                                                <m:sSupPr>
                                                  <m:ctrlPr>
                                                    <a:rPr sz="2400" i="1">
                                                      <a:latin typeface="Cambria Math" panose="02040503050406030204" pitchFamily="18" charset="0"/>
                                                    </a:rPr>
                                                  </m:ctrlPr>
                                                </m:sSupPr>
                                                <m:e>
                                                  <m:r>
                                                    <a:rPr sz="2400">
                                                      <a:latin typeface="Cambria Math"/>
                                                    </a:rPr>
                                                    <m:t>𝑥</m:t>
                                                  </m:r>
                                                </m:e>
                                                <m:sup>
                                                  <m:r>
                                                    <a:rPr sz="2400">
                                                      <a:latin typeface="Cambria Math"/>
                                                    </a:rPr>
                                                    <m:t>3</m:t>
                                                  </m:r>
                                                </m:sup>
                                              </m:sSup>
                                              <m:sSup>
                                                <m:sSupPr>
                                                  <m:ctrlPr>
                                                    <a:rPr sz="2400" i="1">
                                                      <a:latin typeface="Cambria Math" panose="02040503050406030204" pitchFamily="18" charset="0"/>
                                                    </a:rPr>
                                                  </m:ctrlPr>
                                                </m:sSupPr>
                                                <m:e>
                                                  <m:r>
                                                    <a:rPr sz="2400">
                                                      <a:latin typeface="Cambria Math"/>
                                                    </a:rPr>
                                                    <m:t>𝑦</m:t>
                                                  </m:r>
                                                </m:e>
                                                <m:sup>
                                                  <m:r>
                                                    <a:rPr sz="2400">
                                                      <a:latin typeface="Cambria Math"/>
                                                    </a:rPr>
                                                    <m:t>−1</m:t>
                                                  </m:r>
                                                </m:sup>
                                              </m:sSup>
                                            </m:e>
                                          </m:d>
                                        </m:e>
                                        <m:sup>
                                          <m:r>
                                            <a:rPr sz="2400">
                                              <a:latin typeface="Cambria Math"/>
                                            </a:rPr>
                                            <m:t>−3</m:t>
                                          </m:r>
                                        </m:sup>
                                      </m:sSup>
                                    </m:num>
                                    <m:den>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18</m:t>
                                              </m:r>
                                              <m:sSup>
                                                <m:sSupPr>
                                                  <m:ctrlPr>
                                                    <a:rPr sz="2400" i="1">
                                                      <a:latin typeface="Cambria Math" panose="02040503050406030204" pitchFamily="18" charset="0"/>
                                                    </a:rPr>
                                                  </m:ctrlPr>
                                                </m:sSupPr>
                                                <m:e>
                                                  <m:r>
                                                    <a:rPr sz="2400">
                                                      <a:latin typeface="Cambria Math"/>
                                                    </a:rPr>
                                                    <m:t>𝑥</m:t>
                                                  </m:r>
                                                </m:e>
                                                <m:sup>
                                                  <m:r>
                                                    <a:rPr sz="2400">
                                                      <a:latin typeface="Cambria Math"/>
                                                    </a:rPr>
                                                    <m:t>−3</m:t>
                                                  </m:r>
                                                </m:sup>
                                              </m:sSup>
                                            </m:e>
                                          </m:d>
                                        </m:e>
                                        <m:sup>
                                          <m:r>
                                            <a:rPr sz="2400">
                                              <a:latin typeface="Cambria Math"/>
                                            </a:rPr>
                                            <m:t>0</m:t>
                                          </m:r>
                                        </m:sup>
                                      </m:sSup>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𝑥𝑦</m:t>
                                              </m:r>
                                            </m:e>
                                          </m:d>
                                        </m:e>
                                        <m:sup>
                                          <m:r>
                                            <a:rPr sz="2400">
                                              <a:latin typeface="Cambria Math"/>
                                            </a:rPr>
                                            <m:t>−2</m:t>
                                          </m:r>
                                        </m:sup>
                                      </m:sSup>
                                    </m:den>
                                  </m:f>
                                </m:e>
                              </m:phant>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−2</m:t>
                                      </m:r>
                                    </m:e>
                                  </m:d>
                                </m:e>
                                <m:sup>
                                  <m:r>
                                    <a:rPr sz="2400">
                                      <a:latin typeface="Cambria Math"/>
                                    </a:rPr>
                                    <m:t>−3</m:t>
                                  </m:r>
                                </m:sup>
                              </m:sSup>
                              <m:sSup>
                                <m:sSupPr>
                                  <m:ctrlPr>
                                    <a:rPr sz="2400" i="1">
                                      <a:latin typeface="Cambria Math" panose="02040503050406030204" pitchFamily="18" charset="0"/>
                                    </a:rPr>
                                  </m:ctrlPr>
                                </m:sSupPr>
                                <m:e>
                                  <m:r>
                                    <a:rPr sz="2400">
                                      <a:latin typeface="Cambria Math"/>
                                    </a:rPr>
                                    <m:t>𝑥</m:t>
                                  </m:r>
                                </m:e>
                                <m:sup>
                                  <m:r>
                                    <a:rPr sz="2400">
                                      <a:latin typeface="Cambria Math"/>
                                    </a:rPr>
                                    <m:t>−7</m:t>
                                  </m:r>
                                </m:sup>
                              </m:sSup>
                              <m:sSup>
                                <m:sSupPr>
                                  <m:ctrlPr>
                                    <a:rPr sz="2400" i="1">
                                      <a:latin typeface="Cambria Math" panose="02040503050406030204" pitchFamily="18" charset="0"/>
                                    </a:rPr>
                                  </m:ctrlPr>
                                </m:sSupPr>
                                <m:e>
                                  <m:r>
                                    <a:rPr sz="2400">
                                      <a:latin typeface="Cambria Math"/>
                                    </a:rPr>
                                    <m:t>𝑦</m:t>
                                  </m:r>
                                </m:e>
                                <m:sup>
                                  <m:r>
                                    <a:rPr sz="2400">
                                      <a:latin typeface="Cambria Math"/>
                                    </a:rPr>
                                    <m:t>5</m:t>
                                  </m:r>
                                </m:sup>
                              </m:sSup>
                            </m:oMath>
                          </a14:m>
                          <a:endParaRPr sz="2400" dirty="0"/>
                        </a:p>
                      </a:txBody>
                      <a:tcPr/>
                    </a:tc>
                    <a:tc vMerge="1">
                      <a:txBody>
                        <a:bodyPr/>
                        <a:lstStyle/>
                        <a:p>
                          <a:pPr algn="l"/>
                          <a:endParaRPr dirty="0"/>
                        </a:p>
                      </a:txBody>
                      <a:tcPr/>
                    </a:tc>
                    <a:extLst>
                      <a:ext uri="{0D108BD9-81ED-4DB2-BD59-A6C34878D82A}">
                        <a16:rowId xmlns:a16="http://schemas.microsoft.com/office/drawing/2014/main" val="10002"/>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f>
                                    <m:fPr>
                                      <m:ctrlPr>
                                        <a:rPr sz="2400" i="1">
                                          <a:latin typeface="Cambria Math" panose="02040503050406030204" pitchFamily="18" charset="0"/>
                                        </a:rPr>
                                      </m:ctrlPr>
                                    </m:fPr>
                                    <m:num>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−2</m:t>
                                              </m:r>
                                              <m:sSup>
                                                <m:sSupPr>
                                                  <m:ctrlPr>
                                                    <a:rPr sz="2400" i="1">
                                                      <a:latin typeface="Cambria Math" panose="02040503050406030204" pitchFamily="18" charset="0"/>
                                                    </a:rPr>
                                                  </m:ctrlPr>
                                                </m:sSupPr>
                                                <m:e>
                                                  <m:r>
                                                    <a:rPr sz="2400">
                                                      <a:latin typeface="Cambria Math"/>
                                                    </a:rPr>
                                                    <m:t>𝑥</m:t>
                                                  </m:r>
                                                </m:e>
                                                <m:sup>
                                                  <m:r>
                                                    <a:rPr sz="2400">
                                                      <a:latin typeface="Cambria Math"/>
                                                    </a:rPr>
                                                    <m:t>3</m:t>
                                                  </m:r>
                                                </m:sup>
                                              </m:sSup>
                                              <m:sSup>
                                                <m:sSupPr>
                                                  <m:ctrlPr>
                                                    <a:rPr sz="2400" i="1">
                                                      <a:latin typeface="Cambria Math" panose="02040503050406030204" pitchFamily="18" charset="0"/>
                                                    </a:rPr>
                                                  </m:ctrlPr>
                                                </m:sSupPr>
                                                <m:e>
                                                  <m:r>
                                                    <a:rPr sz="2400">
                                                      <a:latin typeface="Cambria Math"/>
                                                    </a:rPr>
                                                    <m:t>𝑦</m:t>
                                                  </m:r>
                                                </m:e>
                                                <m:sup>
                                                  <m:r>
                                                    <a:rPr sz="2400">
                                                      <a:latin typeface="Cambria Math"/>
                                                    </a:rPr>
                                                    <m:t>−1</m:t>
                                                  </m:r>
                                                </m:sup>
                                              </m:sSup>
                                            </m:e>
                                          </m:d>
                                        </m:e>
                                        <m:sup>
                                          <m:r>
                                            <a:rPr sz="2400">
                                              <a:latin typeface="Cambria Math"/>
                                            </a:rPr>
                                            <m:t>−3</m:t>
                                          </m:r>
                                        </m:sup>
                                      </m:sSup>
                                    </m:num>
                                    <m:den>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18</m:t>
                                              </m:r>
                                              <m:sSup>
                                                <m:sSupPr>
                                                  <m:ctrlPr>
                                                    <a:rPr sz="2400" i="1">
                                                      <a:latin typeface="Cambria Math" panose="02040503050406030204" pitchFamily="18" charset="0"/>
                                                    </a:rPr>
                                                  </m:ctrlPr>
                                                </m:sSupPr>
                                                <m:e>
                                                  <m:r>
                                                    <a:rPr sz="2400">
                                                      <a:latin typeface="Cambria Math"/>
                                                    </a:rPr>
                                                    <m:t>𝑥</m:t>
                                                  </m:r>
                                                </m:e>
                                                <m:sup>
                                                  <m:r>
                                                    <a:rPr sz="2400">
                                                      <a:latin typeface="Cambria Math"/>
                                                    </a:rPr>
                                                    <m:t>−3</m:t>
                                                  </m:r>
                                                </m:sup>
                                              </m:sSup>
                                            </m:e>
                                          </m:d>
                                        </m:e>
                                        <m:sup>
                                          <m:r>
                                            <a:rPr sz="2400">
                                              <a:latin typeface="Cambria Math"/>
                                            </a:rPr>
                                            <m:t>0</m:t>
                                          </m:r>
                                        </m:sup>
                                      </m:sSup>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𝑥𝑦</m:t>
                                              </m:r>
                                            </m:e>
                                          </m:d>
                                        </m:e>
                                        <m:sup>
                                          <m:r>
                                            <a:rPr sz="2400">
                                              <a:latin typeface="Cambria Math"/>
                                            </a:rPr>
                                            <m:t>−2</m:t>
                                          </m:r>
                                        </m:sup>
                                      </m:sSup>
                                    </m:den>
                                  </m:f>
                                </m:e>
                              </m:phant>
                              <m:r>
                                <a:rPr sz="2400">
                                  <a:latin typeface="Cambria Math"/>
                                </a:rPr>
                                <m:t>=</m:t>
                              </m:r>
                              <m:f>
                                <m:fPr>
                                  <m:ctrlPr>
                                    <a:rPr sz="2400" i="1">
                                      <a:latin typeface="Cambria Math" panose="02040503050406030204" pitchFamily="18" charset="0"/>
                                    </a:rPr>
                                  </m:ctrlPr>
                                </m:fPr>
                                <m:num>
                                  <m:sSup>
                                    <m:sSupPr>
                                      <m:ctrlPr>
                                        <a:rPr sz="2400" i="1">
                                          <a:latin typeface="Cambria Math" panose="02040503050406030204" pitchFamily="18" charset="0"/>
                                        </a:rPr>
                                      </m:ctrlPr>
                                    </m:sSupPr>
                                    <m:e>
                                      <m:r>
                                        <a:rPr sz="2400">
                                          <a:latin typeface="Cambria Math"/>
                                        </a:rPr>
                                        <m:t>𝑦</m:t>
                                      </m:r>
                                    </m:e>
                                    <m:sup>
                                      <m:r>
                                        <a:rPr sz="2400">
                                          <a:latin typeface="Cambria Math"/>
                                        </a:rPr>
                                        <m:t>5</m:t>
                                      </m:r>
                                    </m:sup>
                                  </m:sSup>
                                </m:num>
                                <m:den>
                                  <m:r>
                                    <a:rPr sz="2400">
                                      <a:latin typeface="Cambria Math"/>
                                    </a:rPr>
                                    <m:t>−8</m:t>
                                  </m:r>
                                  <m:sSup>
                                    <m:sSupPr>
                                      <m:ctrlPr>
                                        <a:rPr sz="2400" i="1">
                                          <a:latin typeface="Cambria Math" panose="02040503050406030204" pitchFamily="18" charset="0"/>
                                        </a:rPr>
                                      </m:ctrlPr>
                                    </m:sSupPr>
                                    <m:e>
                                      <m:r>
                                        <a:rPr sz="2400">
                                          <a:latin typeface="Cambria Math"/>
                                        </a:rPr>
                                        <m:t>𝑥</m:t>
                                      </m:r>
                                    </m:e>
                                    <m:sup>
                                      <m:r>
                                        <a:rPr sz="2400">
                                          <a:latin typeface="Cambria Math"/>
                                        </a:rPr>
                                        <m:t>7</m:t>
                                      </m:r>
                                    </m:sup>
                                  </m:sSup>
                                </m:den>
                              </m:f>
                            </m:oMath>
                          </a14:m>
                          <a:endParaRPr sz="2400" dirty="0"/>
                        </a:p>
                      </a:txBody>
                      <a:tcPr/>
                    </a:tc>
                    <a:tc vMerge="1">
                      <a:txBody>
                        <a:bodyPr/>
                        <a:lstStyle/>
                        <a:p>
                          <a:pPr algn="l"/>
                          <a:endParaRPr dirty="0"/>
                        </a:p>
                      </a:txBody>
                      <a:tcPr/>
                    </a:tc>
                    <a:extLst>
                      <a:ext uri="{0D108BD9-81ED-4DB2-BD59-A6C34878D82A}">
                        <a16:rowId xmlns:a16="http://schemas.microsoft.com/office/drawing/2014/main" val="10003"/>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f>
                                    <m:fPr>
                                      <m:ctrlPr>
                                        <a:rPr sz="2400" i="1">
                                          <a:latin typeface="Cambria Math" panose="02040503050406030204" pitchFamily="18" charset="0"/>
                                        </a:rPr>
                                      </m:ctrlPr>
                                    </m:fPr>
                                    <m:num>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−2</m:t>
                                              </m:r>
                                              <m:sSup>
                                                <m:sSupPr>
                                                  <m:ctrlPr>
                                                    <a:rPr sz="2400" i="1">
                                                      <a:latin typeface="Cambria Math" panose="02040503050406030204" pitchFamily="18" charset="0"/>
                                                    </a:rPr>
                                                  </m:ctrlPr>
                                                </m:sSupPr>
                                                <m:e>
                                                  <m:r>
                                                    <a:rPr sz="2400">
                                                      <a:latin typeface="Cambria Math"/>
                                                    </a:rPr>
                                                    <m:t>𝑥</m:t>
                                                  </m:r>
                                                </m:e>
                                                <m:sup>
                                                  <m:r>
                                                    <a:rPr sz="2400">
                                                      <a:latin typeface="Cambria Math"/>
                                                    </a:rPr>
                                                    <m:t>3</m:t>
                                                  </m:r>
                                                </m:sup>
                                              </m:sSup>
                                              <m:sSup>
                                                <m:sSupPr>
                                                  <m:ctrlPr>
                                                    <a:rPr sz="2400" i="1">
                                                      <a:latin typeface="Cambria Math" panose="02040503050406030204" pitchFamily="18" charset="0"/>
                                                    </a:rPr>
                                                  </m:ctrlPr>
                                                </m:sSupPr>
                                                <m:e>
                                                  <m:r>
                                                    <a:rPr sz="2400">
                                                      <a:latin typeface="Cambria Math"/>
                                                    </a:rPr>
                                                    <m:t>𝑦</m:t>
                                                  </m:r>
                                                </m:e>
                                                <m:sup>
                                                  <m:r>
                                                    <a:rPr sz="2400">
                                                      <a:latin typeface="Cambria Math"/>
                                                    </a:rPr>
                                                    <m:t>−1</m:t>
                                                  </m:r>
                                                </m:sup>
                                              </m:sSup>
                                            </m:e>
                                          </m:d>
                                        </m:e>
                                        <m:sup>
                                          <m:r>
                                            <a:rPr sz="2400">
                                              <a:latin typeface="Cambria Math"/>
                                            </a:rPr>
                                            <m:t>−3</m:t>
                                          </m:r>
                                        </m:sup>
                                      </m:sSup>
                                    </m:num>
                                    <m:den>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18</m:t>
                                              </m:r>
                                              <m:sSup>
                                                <m:sSupPr>
                                                  <m:ctrlPr>
                                                    <a:rPr sz="2400" i="1">
                                                      <a:latin typeface="Cambria Math" panose="02040503050406030204" pitchFamily="18" charset="0"/>
                                                    </a:rPr>
                                                  </m:ctrlPr>
                                                </m:sSupPr>
                                                <m:e>
                                                  <m:r>
                                                    <a:rPr sz="2400">
                                                      <a:latin typeface="Cambria Math"/>
                                                    </a:rPr>
                                                    <m:t>𝑥</m:t>
                                                  </m:r>
                                                </m:e>
                                                <m:sup>
                                                  <m:r>
                                                    <a:rPr sz="2400">
                                                      <a:latin typeface="Cambria Math"/>
                                                    </a:rPr>
                                                    <m:t>−3</m:t>
                                                  </m:r>
                                                </m:sup>
                                              </m:sSup>
                                            </m:e>
                                          </m:d>
                                        </m:e>
                                        <m:sup>
                                          <m:r>
                                            <a:rPr sz="2400">
                                              <a:latin typeface="Cambria Math"/>
                                            </a:rPr>
                                            <m:t>0</m:t>
                                          </m:r>
                                        </m:sup>
                                      </m:sSup>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𝑥𝑦</m:t>
                                              </m:r>
                                            </m:e>
                                          </m:d>
                                        </m:e>
                                        <m:sup>
                                          <m:r>
                                            <a:rPr sz="2400">
                                              <a:latin typeface="Cambria Math"/>
                                            </a:rPr>
                                            <m:t>−2</m:t>
                                          </m:r>
                                        </m:sup>
                                      </m:sSup>
                                    </m:den>
                                  </m:f>
                                </m:e>
                              </m:phant>
                              <m:r>
                                <a:rPr sz="2400">
                                  <a:latin typeface="Cambria Math"/>
                                </a:rPr>
                                <m:t>=−</m:t>
                              </m:r>
                              <m:f>
                                <m:fPr>
                                  <m:ctrlPr>
                                    <a:rPr sz="2400" i="1">
                                      <a:latin typeface="Cambria Math" panose="02040503050406030204" pitchFamily="18" charset="0"/>
                                    </a:rPr>
                                  </m:ctrlPr>
                                </m:fPr>
                                <m:num>
                                  <m:sSup>
                                    <m:sSupPr>
                                      <m:ctrlPr>
                                        <a:rPr sz="2400" i="1">
                                          <a:latin typeface="Cambria Math" panose="02040503050406030204" pitchFamily="18" charset="0"/>
                                        </a:rPr>
                                      </m:ctrlPr>
                                    </m:sSupPr>
                                    <m:e>
                                      <m:r>
                                        <a:rPr sz="2400">
                                          <a:latin typeface="Cambria Math"/>
                                        </a:rPr>
                                        <m:t>𝑦</m:t>
                                      </m:r>
                                    </m:e>
                                    <m:sup>
                                      <m:r>
                                        <a:rPr sz="2400">
                                          <a:latin typeface="Cambria Math"/>
                                        </a:rPr>
                                        <m:t>5</m:t>
                                      </m:r>
                                    </m:sup>
                                  </m:sSup>
                                </m:num>
                                <m:den>
                                  <m:r>
                                    <a:rPr sz="2400">
                                      <a:latin typeface="Cambria Math"/>
                                    </a:rPr>
                                    <m:t>8</m:t>
                                  </m:r>
                                  <m:sSup>
                                    <m:sSupPr>
                                      <m:ctrlPr>
                                        <a:rPr sz="2400" i="1">
                                          <a:latin typeface="Cambria Math" panose="02040503050406030204" pitchFamily="18" charset="0"/>
                                        </a:rPr>
                                      </m:ctrlPr>
                                    </m:sSupPr>
                                    <m:e>
                                      <m:r>
                                        <a:rPr sz="2400">
                                          <a:latin typeface="Cambria Math"/>
                                        </a:rPr>
                                        <m:t>𝑥</m:t>
                                      </m:r>
                                    </m:e>
                                    <m:sup>
                                      <m:r>
                                        <a:rPr sz="2400">
                                          <a:latin typeface="Cambria Math"/>
                                        </a:rPr>
                                        <m:t>7</m:t>
                                      </m:r>
                                    </m:sup>
                                  </m:sSup>
                                </m:den>
                              </m:f>
                            </m:oMath>
                          </a14:m>
                          <a:endParaRPr sz="2400" dirty="0"/>
                        </a:p>
                      </a:txBody>
                      <a:tcPr/>
                    </a:tc>
                    <a:tc>
                      <a:txBody>
                        <a:bodyPr/>
                        <a:lstStyle/>
                        <a:p>
                          <a:pPr algn="l"/>
                          <a:endParaRPr dirty="0"/>
                        </a:p>
                      </a:txBody>
                      <a:tcPr/>
                    </a:tc>
                    <a:extLst>
                      <a:ext uri="{0D108BD9-81ED-4DB2-BD59-A6C34878D82A}">
                        <a16:rowId xmlns:a16="http://schemas.microsoft.com/office/drawing/2014/main" val="10004"/>
                      </a:ext>
                    </a:extLst>
                  </a:tr>
                </a:tbl>
              </a:graphicData>
            </a:graphic>
          </p:graphicFrame>
        </mc:Choice>
        <mc:Fallback xmlns="">
          <p:graphicFrame>
            <p:nvGraphicFramePr>
              <p:cNvPr id="4" name="Table Placeholder 2">
                <a:extLst>
                  <a:ext uri="{FF2B5EF4-FFF2-40B4-BE49-F238E27FC236}">
                    <a16:creationId xmlns:a16="http://schemas.microsoft.com/office/drawing/2014/main" id="{0B72E81F-3FD0-4BC9-9E58-42DDFE0D1591}"/>
                  </a:ext>
                </a:extLst>
              </p:cNvPr>
              <p:cNvGraphicFramePr>
                <a:graphicFrameLocks/>
              </p:cNvGraphicFramePr>
              <p:nvPr>
                <p:extLst>
                  <p:ext uri="{D42A27DB-BD31-4B8C-83A1-F6EECF244321}">
                    <p14:modId xmlns:p14="http://schemas.microsoft.com/office/powerpoint/2010/main" val="114268732"/>
                  </p:ext>
                </p:extLst>
              </p:nvPr>
            </p:nvGraphicFramePr>
            <p:xfrm>
              <a:off x="914400" y="990600"/>
              <a:ext cx="7772400" cy="3891915"/>
            </p:xfrm>
            <a:graphic>
              <a:graphicData uri="http://schemas.openxmlformats.org/drawingml/2006/table">
                <a:tbl>
                  <a:tblPr firstRow="1" bandRow="1">
                    <a:tableStyleId>{2D5ABB26-0587-4C30-8999-92F81FD0307C}</a:tableStyleId>
                  </a:tblPr>
                  <a:tblGrid>
                    <a:gridCol w="54864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778383">
                    <a:tc>
                      <a:txBody>
                        <a:bodyPr/>
                        <a:lstStyle/>
                        <a:p>
                          <a:endParaRPr lang="en-US"/>
                        </a:p>
                      </a:txBody>
                      <a:tcPr>
                        <a:blipFill>
                          <a:blip r:embed="rId2"/>
                          <a:stretch>
                            <a:fillRect t="-3906" r="-41667" b="-402344"/>
                          </a:stretch>
                        </a:blipFill>
                      </a:tcPr>
                    </a:tc>
                    <a:tc rowSpan="4">
                      <a:txBody>
                        <a:bodyPr/>
                        <a:lstStyle/>
                        <a:p>
                          <a:pPr algn="l">
                            <a:defRPr b="1"/>
                          </a:pPr>
                          <a:r>
                            <a:rPr lang="en-US" b="0" dirty="0"/>
                            <a:t>We have chosen to apply the appropriate properties in a slightly different order than in the previous example, just to illustrate an alternative way to go about the task of simplifying such an expression.</a:t>
                          </a:r>
                          <a:endParaRPr b="0" dirty="0"/>
                        </a:p>
                      </a:txBody>
                      <a:tcPr/>
                    </a:tc>
                    <a:extLst>
                      <a:ext uri="{0D108BD9-81ED-4DB2-BD59-A6C34878D82A}">
                        <a16:rowId xmlns:a16="http://schemas.microsoft.com/office/drawing/2014/main" val="10000"/>
                      </a:ext>
                    </a:extLst>
                  </a:tr>
                  <a:tr h="778383">
                    <a:tc>
                      <a:txBody>
                        <a:bodyPr/>
                        <a:lstStyle/>
                        <a:p>
                          <a:endParaRPr lang="en-US"/>
                        </a:p>
                      </a:txBody>
                      <a:tcPr>
                        <a:blipFill>
                          <a:blip r:embed="rId2"/>
                          <a:stretch>
                            <a:fillRect t="-103906" r="-41667" b="-302344"/>
                          </a:stretch>
                        </a:blipFill>
                      </a:tcPr>
                    </a:tc>
                    <a:tc vMerge="1">
                      <a:txBody>
                        <a:bodyPr/>
                        <a:lstStyle/>
                        <a:p>
                          <a:pPr algn="l"/>
                          <a:endParaRPr dirty="0"/>
                        </a:p>
                      </a:txBody>
                      <a:tcPr/>
                    </a:tc>
                    <a:extLst>
                      <a:ext uri="{0D108BD9-81ED-4DB2-BD59-A6C34878D82A}">
                        <a16:rowId xmlns:a16="http://schemas.microsoft.com/office/drawing/2014/main" val="10001"/>
                      </a:ext>
                    </a:extLst>
                  </a:tr>
                  <a:tr h="778383">
                    <a:tc>
                      <a:txBody>
                        <a:bodyPr/>
                        <a:lstStyle/>
                        <a:p>
                          <a:endParaRPr lang="en-US"/>
                        </a:p>
                      </a:txBody>
                      <a:tcPr>
                        <a:blipFill>
                          <a:blip r:embed="rId2"/>
                          <a:stretch>
                            <a:fillRect t="-205512" r="-41667" b="-204724"/>
                          </a:stretch>
                        </a:blipFill>
                      </a:tcPr>
                    </a:tc>
                    <a:tc vMerge="1">
                      <a:txBody>
                        <a:bodyPr/>
                        <a:lstStyle/>
                        <a:p>
                          <a:pPr algn="l"/>
                          <a:endParaRPr dirty="0"/>
                        </a:p>
                      </a:txBody>
                      <a:tcPr/>
                    </a:tc>
                    <a:extLst>
                      <a:ext uri="{0D108BD9-81ED-4DB2-BD59-A6C34878D82A}">
                        <a16:rowId xmlns:a16="http://schemas.microsoft.com/office/drawing/2014/main" val="10002"/>
                      </a:ext>
                    </a:extLst>
                  </a:tr>
                  <a:tr h="778383">
                    <a:tc>
                      <a:txBody>
                        <a:bodyPr/>
                        <a:lstStyle/>
                        <a:p>
                          <a:endParaRPr lang="en-US"/>
                        </a:p>
                      </a:txBody>
                      <a:tcPr>
                        <a:blipFill>
                          <a:blip r:embed="rId2"/>
                          <a:stretch>
                            <a:fillRect t="-303125" r="-41667" b="-103125"/>
                          </a:stretch>
                        </a:blipFill>
                      </a:tcPr>
                    </a:tc>
                    <a:tc vMerge="1">
                      <a:txBody>
                        <a:bodyPr/>
                        <a:lstStyle/>
                        <a:p>
                          <a:pPr algn="l"/>
                          <a:endParaRPr dirty="0"/>
                        </a:p>
                      </a:txBody>
                      <a:tcPr/>
                    </a:tc>
                    <a:extLst>
                      <a:ext uri="{0D108BD9-81ED-4DB2-BD59-A6C34878D82A}">
                        <a16:rowId xmlns:a16="http://schemas.microsoft.com/office/drawing/2014/main" val="10003"/>
                      </a:ext>
                    </a:extLst>
                  </a:tr>
                  <a:tr h="778383">
                    <a:tc>
                      <a:txBody>
                        <a:bodyPr/>
                        <a:lstStyle/>
                        <a:p>
                          <a:endParaRPr lang="en-US"/>
                        </a:p>
                      </a:txBody>
                      <a:tcPr>
                        <a:blipFill>
                          <a:blip r:embed="rId2"/>
                          <a:stretch>
                            <a:fillRect t="-403125" r="-41667" b="-3125"/>
                          </a:stretch>
                        </a:blipFill>
                      </a:tcPr>
                    </a:tc>
                    <a:tc>
                      <a:txBody>
                        <a:bodyPr/>
                        <a:lstStyle/>
                        <a:p>
                          <a:pPr algn="l"/>
                          <a:endParaRPr dirty="0"/>
                        </a:p>
                      </a:txBody>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Using Properties of Exponents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214011"/>
                <a:ext cx="8229600" cy="4967067"/>
              </a:xfrm>
            </p:spPr>
            <p:txBody>
              <a:bodyPr/>
              <a:lstStyle/>
              <a:p>
                <a:pPr>
                  <a:defRPr sz="2800"/>
                </a:pPr>
                <a:r>
                  <a:rPr lang="en-US" dirty="0"/>
                  <a:t>d. </a:t>
                </a:r>
              </a:p>
              <a:p>
                <a:pPr>
                  <a:defRPr sz="2800"/>
                </a:pPr>
                <a:endParaRPr lang="en-US" sz="2800" b="0" dirty="0"/>
              </a:p>
              <a:p>
                <a:pPr>
                  <a:defRPr sz="2800"/>
                </a:pPr>
                <a:endParaRPr lang="en-US" dirty="0"/>
              </a:p>
              <a:p>
                <a:pPr marL="457200" lvl="1" indent="0">
                  <a:buNone/>
                  <a:defRPr sz="2800"/>
                </a:pPr>
                <a:r>
                  <a:rPr lang="en-US" b="0" dirty="0"/>
                  <a:t>Note that the variable </a:t>
                </a:r>
                <a14:m>
                  <m:oMath xmlns:m="http://schemas.openxmlformats.org/officeDocument/2006/math">
                    <m:r>
                      <a:rPr lang="en-US" b="0" i="1">
                        <a:latin typeface="Cambria Math"/>
                      </a:rPr>
                      <m:t>𝑥</m:t>
                    </m:r>
                  </m:oMath>
                </a14:m>
                <a:r>
                  <a:rPr lang="en-US" b="0" dirty="0"/>
                  <a:t> disappeared entirely from the expression. If we had simplified the expression in a slightly different order, we would have obtained a factor of </a:t>
                </a:r>
                <a14:m>
                  <m:oMath xmlns:m="http://schemas.openxmlformats.org/officeDocument/2006/math">
                    <m:sSup>
                      <m:sSupPr>
                        <m:ctrlPr>
                          <a:rPr lang="ar-AE" b="0" i="1">
                            <a:latin typeface="Cambria Math" panose="02040503050406030204" pitchFamily="18" charset="0"/>
                          </a:rPr>
                        </m:ctrlPr>
                      </m:sSupPr>
                      <m:e>
                        <m:r>
                          <a:rPr lang="ar-AE" b="0" i="1">
                            <a:latin typeface="Cambria Math"/>
                          </a:rPr>
                          <m:t>𝑥</m:t>
                        </m:r>
                      </m:e>
                      <m:sup>
                        <m:r>
                          <a:rPr lang="ar-AE" b="0" i="1">
                            <a:latin typeface="Cambria Math"/>
                          </a:rPr>
                          <m:t>2</m:t>
                        </m:r>
                        <m:r>
                          <a:rPr lang="ar-AE" b="0">
                            <a:latin typeface="Cambria Math"/>
                          </a:rPr>
                          <m:t>−</m:t>
                        </m:r>
                        <m:r>
                          <a:rPr lang="ar-AE" b="0" i="1">
                            <a:latin typeface="Cambria Math"/>
                          </a:rPr>
                          <m:t>2</m:t>
                        </m:r>
                      </m:sup>
                    </m:sSup>
                  </m:oMath>
                </a14:m>
                <a:r>
                  <a:rPr lang="en-US" b="0" dirty="0"/>
                  <a:t>, which is </a:t>
                </a:r>
                <a:r>
                  <a:rPr lang="en-US" b="0" dirty="0">
                    <a:latin typeface="Cambria Math"/>
                  </a:rPr>
                  <a:t>1</a:t>
                </a:r>
                <a:r>
                  <a:rPr lang="en-US" b="0" dirty="0"/>
                  <a:t>.</a:t>
                </a:r>
              </a:p>
              <a:p>
                <a:pPr>
                  <a:defRPr sz="2800"/>
                </a:pPr>
                <a:endParaRPr lang="en-US" dirty="0"/>
              </a:p>
              <a:p>
                <a:pPr>
                  <a:defRPr sz="2800"/>
                </a:pPr>
                <a:r>
                  <a:rPr lang="en-US" dirty="0"/>
                  <a:t> </a:t>
                </a:r>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214011"/>
                <a:ext cx="8229600" cy="4967067"/>
              </a:xfrm>
              <a:blipFill>
                <a:blip r:embed="rId2"/>
                <a:stretch>
                  <a:fillRect l="-1481" t="-1104" r="-12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849ADC45-C0EE-4362-9295-55C2916B3BB6}"/>
                  </a:ext>
                </a:extLst>
              </p:cNvPr>
              <p:cNvGraphicFramePr>
                <a:graphicFrameLocks/>
              </p:cNvGraphicFramePr>
              <p:nvPr>
                <p:extLst>
                  <p:ext uri="{D42A27DB-BD31-4B8C-83A1-F6EECF244321}">
                    <p14:modId xmlns:p14="http://schemas.microsoft.com/office/powerpoint/2010/main" val="2071362473"/>
                  </p:ext>
                </p:extLst>
              </p:nvPr>
            </p:nvGraphicFramePr>
            <p:xfrm>
              <a:off x="914400" y="1066800"/>
              <a:ext cx="7696200" cy="1549146"/>
            </p:xfrm>
            <a:graphic>
              <a:graphicData uri="http://schemas.openxmlformats.org/drawingml/2006/table">
                <a:tbl>
                  <a:tblPr firstRow="1" bandRow="1">
                    <a:tableStyleId>{2D5ABB26-0587-4C30-8999-92F81FD0307C}</a:tableStyleId>
                  </a:tblPr>
                  <a:tblGrid>
                    <a:gridCol w="6743337">
                      <a:extLst>
                        <a:ext uri="{9D8B030D-6E8A-4147-A177-3AD203B41FA5}">
                          <a16:colId xmlns:a16="http://schemas.microsoft.com/office/drawing/2014/main" val="20000"/>
                        </a:ext>
                      </a:extLst>
                    </a:gridCol>
                    <a:gridCol w="952863">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7</m:t>
                                      </m:r>
                                      <m:r>
                                        <a:rPr sz="2800">
                                          <a:latin typeface="Cambria Math"/>
                                        </a:rPr>
                                        <m:t>𝑥</m:t>
                                      </m:r>
                                      <m:sSup>
                                        <m:sSupPr>
                                          <m:ctrlPr>
                                            <a:rPr sz="2800" i="1">
                                              <a:latin typeface="Cambria Math" panose="02040503050406030204" pitchFamily="18" charset="0"/>
                                            </a:rPr>
                                          </m:ctrlPr>
                                        </m:sSupPr>
                                        <m:e>
                                          <m:r>
                                            <a:rPr sz="2800">
                                              <a:latin typeface="Cambria Math"/>
                                            </a:rPr>
                                            <m:t>𝑧</m:t>
                                          </m:r>
                                        </m:e>
                                        <m:sup>
                                          <m:r>
                                            <a:rPr sz="2800">
                                              <a:latin typeface="Cambria Math"/>
                                            </a:rPr>
                                            <m:t>−</m:t>
                                          </m:r>
                                          <m:r>
                                            <a:rPr sz="2800">
                                              <a:latin typeface="Cambria Math"/>
                                            </a:rPr>
                                            <m:t>2</m:t>
                                          </m:r>
                                        </m:sup>
                                      </m:sSup>
                                    </m:e>
                                  </m:d>
                                </m:e>
                                <m:sup>
                                  <m:r>
                                    <a:rPr sz="2800">
                                      <a:latin typeface="Cambria Math"/>
                                    </a:rPr>
                                    <m:t>2</m:t>
                                  </m:r>
                                </m:sup>
                              </m:sSup>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5</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𝑦</m:t>
                                      </m:r>
                                    </m:e>
                                  </m:d>
                                </m:e>
                                <m:sup>
                                  <m:r>
                                    <a:rPr sz="2800">
                                      <a:latin typeface="Cambria Math"/>
                                    </a:rPr>
                                    <m:t>−</m:t>
                                  </m:r>
                                  <m:r>
                                    <a:rPr sz="2800">
                                      <a:latin typeface="Cambria Math"/>
                                    </a:rPr>
                                    <m:t>1</m:t>
                                  </m:r>
                                </m:sup>
                              </m:sSup>
                              <m:r>
                                <a:rPr sz="2800">
                                  <a:latin typeface="Cambria Math"/>
                                </a:rPr>
                                <m:t>=</m:t>
                              </m:r>
                              <m:f>
                                <m:fPr>
                                  <m:ctrlPr>
                                    <a:rPr sz="2800" i="1">
                                      <a:latin typeface="Cambria Math" panose="02040503050406030204" pitchFamily="18" charset="0"/>
                                    </a:rPr>
                                  </m:ctrlPr>
                                </m:fPr>
                                <m:num>
                                  <m:r>
                                    <a:rPr sz="2800">
                                      <a:latin typeface="Cambria Math"/>
                                    </a:rPr>
                                    <m:t>49</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sSup>
                                    <m:sSupPr>
                                      <m:ctrlPr>
                                        <a:rPr sz="2800" i="1">
                                          <a:latin typeface="Cambria Math" panose="02040503050406030204" pitchFamily="18" charset="0"/>
                                        </a:rPr>
                                      </m:ctrlPr>
                                    </m:sSupPr>
                                    <m:e>
                                      <m:r>
                                        <a:rPr sz="2800">
                                          <a:latin typeface="Cambria Math"/>
                                        </a:rPr>
                                        <m:t>𝑧</m:t>
                                      </m:r>
                                    </m:e>
                                    <m:sup>
                                      <m:r>
                                        <a:rPr sz="2800">
                                          <a:latin typeface="Cambria Math"/>
                                        </a:rPr>
                                        <m:t>−</m:t>
                                      </m:r>
                                      <m:r>
                                        <a:rPr sz="2800">
                                          <a:latin typeface="Cambria Math"/>
                                        </a:rPr>
                                        <m:t>4</m:t>
                                      </m:r>
                                    </m:sup>
                                  </m:sSup>
                                </m:num>
                                <m:den>
                                  <m:r>
                                    <a:rPr sz="2800">
                                      <a:latin typeface="Cambria Math"/>
                                    </a:rPr>
                                    <m:t>5</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𝑦</m:t>
                                  </m:r>
                                </m:den>
                              </m:f>
                            </m:oMath>
                          </a14:m>
                          <a:endParaRPr sz="2800" dirty="0"/>
                        </a:p>
                      </a:txBody>
                      <a:tcPr/>
                    </a:tc>
                    <a:tc>
                      <a:txBody>
                        <a:bodyPr/>
                        <a:lstStyle/>
                        <a:p>
                          <a:pPr algn="l"/>
                          <a:endParaRPr dirty="0"/>
                        </a:p>
                      </a:txBody>
                      <a:tcPr/>
                    </a:tc>
                    <a:extLst>
                      <a:ext uri="{0D108BD9-81ED-4DB2-BD59-A6C34878D82A}">
                        <a16:rowId xmlns:a16="http://schemas.microsoft.com/office/drawing/2014/main" val="10000"/>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7</m:t>
                                          </m:r>
                                          <m:r>
                                            <a:rPr sz="2800">
                                              <a:latin typeface="Cambria Math"/>
                                            </a:rPr>
                                            <m:t>𝑥</m:t>
                                          </m:r>
                                          <m:sSup>
                                            <m:sSupPr>
                                              <m:ctrlPr>
                                                <a:rPr sz="2800" i="1">
                                                  <a:latin typeface="Cambria Math" panose="02040503050406030204" pitchFamily="18" charset="0"/>
                                                </a:rPr>
                                              </m:ctrlPr>
                                            </m:sSupPr>
                                            <m:e>
                                              <m:r>
                                                <a:rPr sz="2800">
                                                  <a:latin typeface="Cambria Math"/>
                                                </a:rPr>
                                                <m:t>𝑧</m:t>
                                              </m:r>
                                            </m:e>
                                            <m:sup>
                                              <m:r>
                                                <a:rPr sz="2800">
                                                  <a:latin typeface="Cambria Math"/>
                                                </a:rPr>
                                                <m:t>−</m:t>
                                              </m:r>
                                              <m:r>
                                                <a:rPr sz="2800">
                                                  <a:latin typeface="Cambria Math"/>
                                                </a:rPr>
                                                <m:t>2</m:t>
                                              </m:r>
                                            </m:sup>
                                          </m:sSup>
                                        </m:e>
                                      </m:d>
                                    </m:e>
                                    <m:sup>
                                      <m:r>
                                        <a:rPr sz="2800">
                                          <a:latin typeface="Cambria Math"/>
                                        </a:rPr>
                                        <m:t>2</m:t>
                                      </m:r>
                                    </m:sup>
                                  </m:sSup>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5</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𝑦</m:t>
                                          </m:r>
                                        </m:e>
                                      </m:d>
                                    </m:e>
                                    <m:sup>
                                      <m:r>
                                        <a:rPr sz="2800">
                                          <a:latin typeface="Cambria Math"/>
                                        </a:rPr>
                                        <m:t>−</m:t>
                                      </m:r>
                                      <m:r>
                                        <a:rPr sz="2800">
                                          <a:latin typeface="Cambria Math"/>
                                        </a:rPr>
                                        <m:t>1</m:t>
                                      </m:r>
                                    </m:sup>
                                  </m:sSup>
                                </m:e>
                              </m:phant>
                              <m:r>
                                <a:rPr sz="2800">
                                  <a:latin typeface="Cambria Math"/>
                                </a:rPr>
                                <m:t>=</m:t>
                              </m:r>
                              <m:f>
                                <m:fPr>
                                  <m:ctrlPr>
                                    <a:rPr sz="2800" i="1">
                                      <a:latin typeface="Cambria Math" panose="02040503050406030204" pitchFamily="18" charset="0"/>
                                    </a:rPr>
                                  </m:ctrlPr>
                                </m:fPr>
                                <m:num>
                                  <m:r>
                                    <a:rPr sz="2800">
                                      <a:latin typeface="Cambria Math"/>
                                    </a:rPr>
                                    <m:t>49</m:t>
                                  </m:r>
                                </m:num>
                                <m:den>
                                  <m:r>
                                    <a:rPr sz="2800">
                                      <a:latin typeface="Cambria Math"/>
                                    </a:rPr>
                                    <m:t>5</m:t>
                                  </m:r>
                                  <m:r>
                                    <a:rPr sz="2800">
                                      <a:latin typeface="Cambria Math"/>
                                    </a:rPr>
                                    <m:t>𝑦</m:t>
                                  </m:r>
                                  <m:sSup>
                                    <m:sSupPr>
                                      <m:ctrlPr>
                                        <a:rPr sz="2800" i="1">
                                          <a:latin typeface="Cambria Math" panose="02040503050406030204" pitchFamily="18" charset="0"/>
                                        </a:rPr>
                                      </m:ctrlPr>
                                    </m:sSupPr>
                                    <m:e>
                                      <m:r>
                                        <a:rPr sz="2800">
                                          <a:latin typeface="Cambria Math"/>
                                        </a:rPr>
                                        <m:t>𝑧</m:t>
                                      </m:r>
                                    </m:e>
                                    <m:sup>
                                      <m:r>
                                        <a:rPr sz="2800">
                                          <a:latin typeface="Cambria Math"/>
                                        </a:rPr>
                                        <m:t>4</m:t>
                                      </m:r>
                                    </m:sup>
                                  </m:sSup>
                                </m:den>
                              </m:f>
                            </m:oMath>
                          </a14:m>
                          <a:endParaRPr sz="2800" dirty="0"/>
                        </a:p>
                      </a:txBody>
                      <a:tcPr/>
                    </a:tc>
                    <a:tc>
                      <a:txBody>
                        <a:bodyPr/>
                        <a:lstStyle/>
                        <a:p>
                          <a:pPr algn="l">
                            <a:defRPr sz="1100" b="1"/>
                          </a:pPr>
                          <a:endParaRPr sz="1600" b="0" dirty="0"/>
                        </a:p>
                      </a:txBody>
                      <a:tcPr/>
                    </a:tc>
                    <a:extLst>
                      <a:ext uri="{0D108BD9-81ED-4DB2-BD59-A6C34878D82A}">
                        <a16:rowId xmlns:a16="http://schemas.microsoft.com/office/drawing/2014/main" val="10001"/>
                      </a:ext>
                    </a:extLst>
                  </a:tr>
                </a:tbl>
              </a:graphicData>
            </a:graphic>
          </p:graphicFrame>
        </mc:Choice>
        <mc:Fallback xmlns="">
          <p:graphicFrame>
            <p:nvGraphicFramePr>
              <p:cNvPr id="5" name="Table Placeholder 2">
                <a:extLst>
                  <a:ext uri="{FF2B5EF4-FFF2-40B4-BE49-F238E27FC236}">
                    <a16:creationId xmlns:a16="http://schemas.microsoft.com/office/drawing/2014/main" id="{849ADC45-C0EE-4362-9295-55C2916B3BB6}"/>
                  </a:ext>
                </a:extLst>
              </p:cNvPr>
              <p:cNvGraphicFramePr>
                <a:graphicFrameLocks/>
              </p:cNvGraphicFramePr>
              <p:nvPr>
                <p:extLst>
                  <p:ext uri="{D42A27DB-BD31-4B8C-83A1-F6EECF244321}">
                    <p14:modId xmlns:p14="http://schemas.microsoft.com/office/powerpoint/2010/main" val="2071362473"/>
                  </p:ext>
                </p:extLst>
              </p:nvPr>
            </p:nvGraphicFramePr>
            <p:xfrm>
              <a:off x="914400" y="1066800"/>
              <a:ext cx="7696200" cy="1549146"/>
            </p:xfrm>
            <a:graphic>
              <a:graphicData uri="http://schemas.openxmlformats.org/drawingml/2006/table">
                <a:tbl>
                  <a:tblPr firstRow="1" bandRow="1">
                    <a:tableStyleId>{2D5ABB26-0587-4C30-8999-92F81FD0307C}</a:tableStyleId>
                  </a:tblPr>
                  <a:tblGrid>
                    <a:gridCol w="6743337">
                      <a:extLst>
                        <a:ext uri="{9D8B030D-6E8A-4147-A177-3AD203B41FA5}">
                          <a16:colId xmlns:a16="http://schemas.microsoft.com/office/drawing/2014/main" val="20000"/>
                        </a:ext>
                      </a:extLst>
                    </a:gridCol>
                    <a:gridCol w="952863">
                      <a:extLst>
                        <a:ext uri="{9D8B030D-6E8A-4147-A177-3AD203B41FA5}">
                          <a16:colId xmlns:a16="http://schemas.microsoft.com/office/drawing/2014/main" val="20001"/>
                        </a:ext>
                      </a:extLst>
                    </a:gridCol>
                  </a:tblGrid>
                  <a:tr h="804418">
                    <a:tc>
                      <a:txBody>
                        <a:bodyPr/>
                        <a:lstStyle/>
                        <a:p>
                          <a:endParaRPr lang="en-US"/>
                        </a:p>
                      </a:txBody>
                      <a:tcPr>
                        <a:blipFill>
                          <a:blip r:embed="rId3"/>
                          <a:stretch>
                            <a:fillRect r="-14092" b="-97727"/>
                          </a:stretch>
                        </a:blipFill>
                      </a:tcPr>
                    </a:tc>
                    <a:tc>
                      <a:txBody>
                        <a:bodyPr/>
                        <a:lstStyle/>
                        <a:p>
                          <a:pPr algn="l"/>
                          <a:endParaRPr dirty="0"/>
                        </a:p>
                      </a:txBody>
                      <a:tcPr/>
                    </a:tc>
                    <a:extLst>
                      <a:ext uri="{0D108BD9-81ED-4DB2-BD59-A6C34878D82A}">
                        <a16:rowId xmlns:a16="http://schemas.microsoft.com/office/drawing/2014/main" val="10000"/>
                      </a:ext>
                    </a:extLst>
                  </a:tr>
                  <a:tr h="744728">
                    <a:tc>
                      <a:txBody>
                        <a:bodyPr/>
                        <a:lstStyle/>
                        <a:p>
                          <a:endParaRPr lang="en-US"/>
                        </a:p>
                      </a:txBody>
                      <a:tcPr>
                        <a:blipFill>
                          <a:blip r:embed="rId3"/>
                          <a:stretch>
                            <a:fillRect t="-107317" r="-14092" b="-4878"/>
                          </a:stretch>
                        </a:blipFill>
                      </a:tcPr>
                    </a:tc>
                    <a:tc>
                      <a:txBody>
                        <a:bodyPr/>
                        <a:lstStyle/>
                        <a:p>
                          <a:pPr algn="l">
                            <a:defRPr sz="1100" b="1"/>
                          </a:pPr>
                          <a:endParaRPr sz="1600" b="0" dirty="0"/>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CAUTION!</a:t>
            </a:r>
          </a:p>
        </p:txBody>
      </p:sp>
      <p:sp>
        <p:nvSpPr>
          <p:cNvPr id="3" name="Text Placeholder 2"/>
          <p:cNvSpPr>
            <a:spLocks noGrp="1"/>
          </p:cNvSpPr>
          <p:nvPr>
            <p:ph type="body" sz="quarter" idx="10"/>
          </p:nvPr>
        </p:nvSpPr>
        <p:spPr/>
        <p:txBody>
          <a:bodyPr>
            <a:normAutofit/>
          </a:bodyPr>
          <a:lstStyle/>
          <a:p>
            <a:r>
              <a:rPr sz="2800" dirty="0"/>
              <a:t>Many common errors result from forgetting the exact forms of the properties of exponents, as shown below.</a:t>
            </a:r>
          </a:p>
        </p:txBody>
      </p:sp>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B11A2424-5B9C-4B14-A29B-0A481783BEA1}"/>
                  </a:ext>
                </a:extLst>
              </p:cNvPr>
              <p:cNvGraphicFramePr>
                <a:graphicFrameLocks/>
              </p:cNvGraphicFramePr>
              <p:nvPr>
                <p:extLst>
                  <p:ext uri="{D42A27DB-BD31-4B8C-83A1-F6EECF244321}">
                    <p14:modId xmlns:p14="http://schemas.microsoft.com/office/powerpoint/2010/main" val="2937397000"/>
                  </p:ext>
                </p:extLst>
              </p:nvPr>
            </p:nvGraphicFramePr>
            <p:xfrm>
              <a:off x="533400" y="2286000"/>
              <a:ext cx="8077200" cy="3379600"/>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367540">
                    <a:tc>
                      <a:txBody>
                        <a:bodyPr/>
                        <a:lstStyle/>
                        <a:p>
                          <a:pPr algn="ctr">
                            <a:defRPr sz="1800" b="1"/>
                          </a:pPr>
                          <a:r>
                            <a:rPr dirty="0"/>
                            <a:t>Incorrect Statements</a:t>
                          </a:r>
                        </a:p>
                      </a:txBody>
                      <a:tcPr>
                        <a:solidFill>
                          <a:srgbClr val="C00000"/>
                        </a:solidFill>
                      </a:tcPr>
                    </a:tc>
                    <a:tc>
                      <a:txBody>
                        <a:bodyPr/>
                        <a:lstStyle/>
                        <a:p>
                          <a:pPr algn="ctr">
                            <a:defRPr sz="1800" b="1"/>
                          </a:pPr>
                          <a:r>
                            <a:rPr dirty="0"/>
                            <a:t>Corrected Statements</a:t>
                          </a:r>
                        </a:p>
                      </a:txBody>
                      <a:tcPr>
                        <a:solidFill>
                          <a:srgbClr val="257750"/>
                        </a:solidFill>
                      </a:tcPr>
                    </a:tc>
                    <a:extLst>
                      <a:ext uri="{0D108BD9-81ED-4DB2-BD59-A6C34878D82A}">
                        <a16:rowId xmlns:a16="http://schemas.microsoft.com/office/drawing/2014/main" val="10000"/>
                      </a:ext>
                    </a:extLst>
                  </a:tr>
                  <a:tr h="396176">
                    <a:tc>
                      <a:txBody>
                        <a:bodyPr/>
                        <a:lstStyle/>
                        <a:p>
                          <a:pPr algn="ctr">
                            <a:defRPr sz="1800"/>
                          </a:pPr>
                          <a14:m>
                            <m:oMathPara xmlns:m="http://schemas.openxmlformats.org/officeDocument/2006/math">
                              <m:oMathParaPr>
                                <m:jc m:val="centerGroup"/>
                              </m:oMathParaPr>
                              <m:oMath xmlns:m="http://schemas.openxmlformats.org/officeDocument/2006/math">
                                <m:sSup>
                                  <m:sSupPr>
                                    <m:ctrlPr>
                                      <a:rPr lang="ar-AE" sz="2000" i="1" smtClean="0">
                                        <a:solidFill>
                                          <a:srgbClr val="000000"/>
                                        </a:solidFill>
                                        <a:latin typeface="Cambria Math" panose="02040503050406030204" pitchFamily="18" charset="0"/>
                                      </a:rPr>
                                    </m:ctrlPr>
                                  </m:sSupPr>
                                  <m:e>
                                    <m:r>
                                      <a:rPr lang="ar-AE" sz="2000">
                                        <a:solidFill>
                                          <a:srgbClr val="000000"/>
                                        </a:solidFill>
                                        <a:latin typeface="Cambria Math"/>
                                      </a:rPr>
                                      <m:t>𝑥</m:t>
                                    </m:r>
                                  </m:e>
                                  <m:sup>
                                    <m:r>
                                      <a:rPr lang="ar-AE" sz="2000">
                                        <a:solidFill>
                                          <a:srgbClr val="000000"/>
                                        </a:solidFill>
                                        <a:latin typeface="Cambria Math"/>
                                      </a:rPr>
                                      <m:t>2</m:t>
                                    </m:r>
                                  </m:sup>
                                </m:sSup>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a:rPr>
                                      <m:t>𝑥</m:t>
                                    </m:r>
                                  </m:e>
                                  <m:sup>
                                    <m:r>
                                      <a:rPr lang="ar-AE" sz="2000">
                                        <a:solidFill>
                                          <a:srgbClr val="000000"/>
                                        </a:solidFill>
                                        <a:latin typeface="Cambria Math"/>
                                      </a:rPr>
                                      <m:t>5</m:t>
                                    </m:r>
                                  </m:sup>
                                </m:sSup>
                                <m:r>
                                  <a:rPr lang="ar-AE" sz="2000">
                                    <a:solidFill>
                                      <a:srgbClr val="000000"/>
                                    </a:solidFill>
                                    <a:latin typeface="Cambria Math"/>
                                  </a:rPr>
                                  <m:t>=</m:t>
                                </m:r>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a:rPr>
                                      <m:t>𝑥</m:t>
                                    </m:r>
                                  </m:e>
                                  <m:sup>
                                    <m:r>
                                      <a:rPr lang="ar-AE" sz="2000">
                                        <a:solidFill>
                                          <a:srgbClr val="000000"/>
                                        </a:solidFill>
                                        <a:latin typeface="Cambria Math"/>
                                      </a:rPr>
                                      <m:t>10</m:t>
                                    </m:r>
                                  </m:sup>
                                </m:sSup>
                              </m:oMath>
                            </m:oMathPara>
                          </a14:m>
                          <a:endParaRPr lang="ar-AE" sz="2000" dirty="0">
                            <a:solidFill>
                              <a:srgbClr val="000000"/>
                            </a:solidFill>
                          </a:endParaRPr>
                        </a:p>
                      </a:txBody>
                      <a:tcPr>
                        <a:solidFill>
                          <a:srgbClr val="F49A90"/>
                        </a:solidFill>
                      </a:tcPr>
                    </a:tc>
                    <a:tc>
                      <a:txBody>
                        <a:bodyPr/>
                        <a:lstStyle/>
                        <a:p>
                          <a:pPr algn="ctr">
                            <a:defRPr sz="1800"/>
                          </a:pPr>
                          <a14:m>
                            <m:oMathPara xmlns:m="http://schemas.openxmlformats.org/officeDocument/2006/math">
                              <m:oMathParaPr>
                                <m:jc m:val="centerGroup"/>
                              </m:oMathParaPr>
                              <m:oMath xmlns:m="http://schemas.openxmlformats.org/officeDocument/2006/math">
                                <m:sSup>
                                  <m:sSupPr>
                                    <m:ctrlPr>
                                      <a:rPr lang="ar-AE" sz="2000" i="1" smtClean="0">
                                        <a:solidFill>
                                          <a:srgbClr val="000000"/>
                                        </a:solidFill>
                                        <a:latin typeface="Cambria Math" panose="02040503050406030204" pitchFamily="18" charset="0"/>
                                      </a:rPr>
                                    </m:ctrlPr>
                                  </m:sSupPr>
                                  <m:e>
                                    <m:r>
                                      <a:rPr lang="ar-AE" sz="2000">
                                        <a:solidFill>
                                          <a:srgbClr val="000000"/>
                                        </a:solidFill>
                                        <a:latin typeface="Cambria Math"/>
                                      </a:rPr>
                                      <m:t>𝑥</m:t>
                                    </m:r>
                                  </m:e>
                                  <m:sup>
                                    <m:r>
                                      <a:rPr lang="ar-AE" sz="2000">
                                        <a:solidFill>
                                          <a:srgbClr val="000000"/>
                                        </a:solidFill>
                                        <a:latin typeface="Cambria Math"/>
                                      </a:rPr>
                                      <m:t>2</m:t>
                                    </m:r>
                                  </m:sup>
                                </m:sSup>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a:rPr>
                                      <m:t>𝑥</m:t>
                                    </m:r>
                                  </m:e>
                                  <m:sup>
                                    <m:r>
                                      <a:rPr lang="ar-AE" sz="2000">
                                        <a:solidFill>
                                          <a:srgbClr val="000000"/>
                                        </a:solidFill>
                                        <a:latin typeface="Cambria Math"/>
                                      </a:rPr>
                                      <m:t>5</m:t>
                                    </m:r>
                                  </m:sup>
                                </m:sSup>
                                <m:r>
                                  <a:rPr lang="ar-AE" sz="2000">
                                    <a:solidFill>
                                      <a:srgbClr val="000000"/>
                                    </a:solidFill>
                                    <a:latin typeface="Cambria Math"/>
                                  </a:rPr>
                                  <m:t>=</m:t>
                                </m:r>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a:rPr>
                                      <m:t>𝑥</m:t>
                                    </m:r>
                                  </m:e>
                                  <m:sup>
                                    <m:r>
                                      <a:rPr lang="ar-AE" sz="2000">
                                        <a:solidFill>
                                          <a:srgbClr val="000000"/>
                                        </a:solidFill>
                                        <a:latin typeface="Cambria Math"/>
                                      </a:rPr>
                                      <m:t>2</m:t>
                                    </m:r>
                                    <m:r>
                                      <a:rPr lang="ar-AE" sz="2000">
                                        <a:solidFill>
                                          <a:srgbClr val="000000"/>
                                        </a:solidFill>
                                        <a:latin typeface="Cambria Math"/>
                                      </a:rPr>
                                      <m:t>+</m:t>
                                    </m:r>
                                    <m:r>
                                      <a:rPr lang="ar-AE" sz="2000">
                                        <a:solidFill>
                                          <a:srgbClr val="000000"/>
                                        </a:solidFill>
                                        <a:latin typeface="Cambria Math"/>
                                      </a:rPr>
                                      <m:t>5</m:t>
                                    </m:r>
                                  </m:sup>
                                </m:sSup>
                                <m:r>
                                  <a:rPr lang="ar-AE" sz="2000">
                                    <a:solidFill>
                                      <a:srgbClr val="000000"/>
                                    </a:solidFill>
                                    <a:latin typeface="Cambria Math"/>
                                  </a:rPr>
                                  <m:t>=</m:t>
                                </m:r>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a:rPr>
                                      <m:t>𝑥</m:t>
                                    </m:r>
                                  </m:e>
                                  <m:sup>
                                    <m:r>
                                      <a:rPr lang="ar-AE" sz="2000">
                                        <a:solidFill>
                                          <a:srgbClr val="000000"/>
                                        </a:solidFill>
                                        <a:latin typeface="Cambria Math"/>
                                      </a:rPr>
                                      <m:t>7</m:t>
                                    </m:r>
                                  </m:sup>
                                </m:sSup>
                              </m:oMath>
                            </m:oMathPara>
                          </a14:m>
                          <a:endParaRPr lang="ar-AE" sz="2000" dirty="0">
                            <a:solidFill>
                              <a:srgbClr val="000000"/>
                            </a:solidFill>
                          </a:endParaRPr>
                        </a:p>
                      </a:txBody>
                      <a:tcPr>
                        <a:solidFill>
                          <a:srgbClr val="17E766"/>
                        </a:solidFill>
                      </a:tcPr>
                    </a:tc>
                    <a:extLst>
                      <a:ext uri="{0D108BD9-81ED-4DB2-BD59-A6C34878D82A}">
                        <a16:rowId xmlns:a16="http://schemas.microsoft.com/office/drawing/2014/main" val="10001"/>
                      </a:ext>
                    </a:extLst>
                  </a:tr>
                  <a:tr h="392714">
                    <a:tc>
                      <a:txBody>
                        <a:bodyPr/>
                        <a:lstStyle/>
                        <a:p>
                          <a:pPr algn="ctr">
                            <a:defRPr sz="1800"/>
                          </a:pPr>
                          <a14:m>
                            <m:oMathPara xmlns:m="http://schemas.openxmlformats.org/officeDocument/2006/math">
                              <m:oMathParaPr>
                                <m:jc m:val="centerGroup"/>
                              </m:oMathParaPr>
                              <m:oMath xmlns:m="http://schemas.openxmlformats.org/officeDocument/2006/math">
                                <m:sSup>
                                  <m:sSupPr>
                                    <m:ctrlPr>
                                      <a:rPr lang="ar-AE" sz="2000" i="1" smtClean="0">
                                        <a:solidFill>
                                          <a:srgbClr val="000000"/>
                                        </a:solidFill>
                                        <a:latin typeface="Cambria Math" panose="02040503050406030204" pitchFamily="18" charset="0"/>
                                      </a:rPr>
                                    </m:ctrlPr>
                                  </m:sSupPr>
                                  <m:e>
                                    <m:r>
                                      <a:rPr lang="ar-AE" sz="2000">
                                        <a:solidFill>
                                          <a:srgbClr val="000000"/>
                                        </a:solidFill>
                                        <a:latin typeface="Cambria Math"/>
                                      </a:rPr>
                                      <m:t>2</m:t>
                                    </m:r>
                                  </m:e>
                                  <m:sup>
                                    <m:r>
                                      <a:rPr lang="ar-AE" sz="2000">
                                        <a:solidFill>
                                          <a:srgbClr val="000000"/>
                                        </a:solidFill>
                                        <a:latin typeface="Cambria Math"/>
                                      </a:rPr>
                                      <m:t>4</m:t>
                                    </m:r>
                                  </m:sup>
                                </m:sSup>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a:rPr>
                                      <m:t>2</m:t>
                                    </m:r>
                                  </m:e>
                                  <m:sup>
                                    <m:r>
                                      <a:rPr lang="ar-AE" sz="2000">
                                        <a:solidFill>
                                          <a:srgbClr val="000000"/>
                                        </a:solidFill>
                                        <a:latin typeface="Cambria Math"/>
                                      </a:rPr>
                                      <m:t>3</m:t>
                                    </m:r>
                                  </m:sup>
                                </m:sSup>
                                <m:r>
                                  <a:rPr lang="ar-AE" sz="2000">
                                    <a:solidFill>
                                      <a:srgbClr val="000000"/>
                                    </a:solidFill>
                                    <a:latin typeface="Cambria Math"/>
                                  </a:rPr>
                                  <m:t>=</m:t>
                                </m:r>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a:rPr>
                                      <m:t>4</m:t>
                                    </m:r>
                                  </m:e>
                                  <m:sup>
                                    <m:r>
                                      <a:rPr lang="ar-AE" sz="2000">
                                        <a:solidFill>
                                          <a:srgbClr val="000000"/>
                                        </a:solidFill>
                                        <a:latin typeface="Cambria Math"/>
                                      </a:rPr>
                                      <m:t>7</m:t>
                                    </m:r>
                                  </m:sup>
                                </m:sSup>
                              </m:oMath>
                            </m:oMathPara>
                          </a14:m>
                          <a:endParaRPr lang="ar-AE" sz="2000" dirty="0">
                            <a:solidFill>
                              <a:srgbClr val="000000"/>
                            </a:solidFill>
                          </a:endParaRPr>
                        </a:p>
                      </a:txBody>
                      <a:tcPr>
                        <a:solidFill>
                          <a:srgbClr val="FFE5E5"/>
                        </a:solidFill>
                      </a:tcPr>
                    </a:tc>
                    <a:tc>
                      <a:txBody>
                        <a:bodyPr/>
                        <a:lstStyle/>
                        <a:p>
                          <a:pPr algn="ctr">
                            <a:defRPr sz="1800"/>
                          </a:pPr>
                          <a14:m>
                            <m:oMathPara xmlns:m="http://schemas.openxmlformats.org/officeDocument/2006/math">
                              <m:oMathParaPr>
                                <m:jc m:val="centerGroup"/>
                              </m:oMathParaPr>
                              <m:oMath xmlns:m="http://schemas.openxmlformats.org/officeDocument/2006/math">
                                <m:sSup>
                                  <m:sSupPr>
                                    <m:ctrlPr>
                                      <a:rPr lang="ar-AE" sz="2000" i="1" smtClean="0">
                                        <a:solidFill>
                                          <a:srgbClr val="000000"/>
                                        </a:solidFill>
                                        <a:latin typeface="Cambria Math" panose="02040503050406030204" pitchFamily="18" charset="0"/>
                                      </a:rPr>
                                    </m:ctrlPr>
                                  </m:sSupPr>
                                  <m:e>
                                    <m:r>
                                      <a:rPr lang="ar-AE" sz="2000">
                                        <a:solidFill>
                                          <a:srgbClr val="000000"/>
                                        </a:solidFill>
                                        <a:latin typeface="Cambria Math"/>
                                      </a:rPr>
                                      <m:t>2</m:t>
                                    </m:r>
                                  </m:e>
                                  <m:sup>
                                    <m:r>
                                      <a:rPr lang="ar-AE" sz="2000">
                                        <a:solidFill>
                                          <a:srgbClr val="000000"/>
                                        </a:solidFill>
                                        <a:latin typeface="Cambria Math"/>
                                      </a:rPr>
                                      <m:t>4</m:t>
                                    </m:r>
                                  </m:sup>
                                </m:sSup>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a:rPr>
                                      <m:t>2</m:t>
                                    </m:r>
                                  </m:e>
                                  <m:sup>
                                    <m:r>
                                      <a:rPr lang="ar-AE" sz="2000">
                                        <a:solidFill>
                                          <a:srgbClr val="000000"/>
                                        </a:solidFill>
                                        <a:latin typeface="Cambria Math"/>
                                      </a:rPr>
                                      <m:t>3</m:t>
                                    </m:r>
                                  </m:sup>
                                </m:sSup>
                                <m:r>
                                  <a:rPr lang="ar-AE" sz="2000">
                                    <a:solidFill>
                                      <a:srgbClr val="000000"/>
                                    </a:solidFill>
                                    <a:latin typeface="Cambria Math"/>
                                  </a:rPr>
                                  <m:t>=</m:t>
                                </m:r>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a:rPr>
                                      <m:t>2</m:t>
                                    </m:r>
                                  </m:e>
                                  <m:sup>
                                    <m:r>
                                      <a:rPr lang="ar-AE" sz="2000">
                                        <a:solidFill>
                                          <a:srgbClr val="000000"/>
                                        </a:solidFill>
                                        <a:latin typeface="Cambria Math"/>
                                      </a:rPr>
                                      <m:t>4</m:t>
                                    </m:r>
                                    <m:r>
                                      <a:rPr lang="ar-AE" sz="2000">
                                        <a:solidFill>
                                          <a:srgbClr val="000000"/>
                                        </a:solidFill>
                                        <a:latin typeface="Cambria Math"/>
                                      </a:rPr>
                                      <m:t>+</m:t>
                                    </m:r>
                                    <m:r>
                                      <a:rPr lang="ar-AE" sz="2000">
                                        <a:solidFill>
                                          <a:srgbClr val="000000"/>
                                        </a:solidFill>
                                        <a:latin typeface="Cambria Math"/>
                                      </a:rPr>
                                      <m:t>3</m:t>
                                    </m:r>
                                  </m:sup>
                                </m:sSup>
                                <m:r>
                                  <a:rPr lang="ar-AE" sz="2000">
                                    <a:solidFill>
                                      <a:srgbClr val="000000"/>
                                    </a:solidFill>
                                    <a:latin typeface="Cambria Math"/>
                                  </a:rPr>
                                  <m:t>=</m:t>
                                </m:r>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a:rPr>
                                      <m:t>2</m:t>
                                    </m:r>
                                  </m:e>
                                  <m:sup>
                                    <m:r>
                                      <a:rPr lang="ar-AE" sz="2000">
                                        <a:solidFill>
                                          <a:srgbClr val="000000"/>
                                        </a:solidFill>
                                        <a:latin typeface="Cambria Math"/>
                                      </a:rPr>
                                      <m:t>7</m:t>
                                    </m:r>
                                  </m:sup>
                                </m:sSup>
                              </m:oMath>
                            </m:oMathPara>
                          </a14:m>
                          <a:endParaRPr lang="ar-AE" sz="2000" dirty="0">
                            <a:solidFill>
                              <a:srgbClr val="000000"/>
                            </a:solidFill>
                          </a:endParaRPr>
                        </a:p>
                      </a:txBody>
                      <a:tcPr>
                        <a:solidFill>
                          <a:srgbClr val="C3F9D8"/>
                        </a:solidFill>
                      </a:tcPr>
                    </a:tc>
                    <a:extLst>
                      <a:ext uri="{0D108BD9-81ED-4DB2-BD59-A6C34878D82A}">
                        <a16:rowId xmlns:a16="http://schemas.microsoft.com/office/drawing/2014/main" val="10002"/>
                      </a:ext>
                    </a:extLst>
                  </a:tr>
                  <a:tr h="392714">
                    <a:tc>
                      <a:txBody>
                        <a:bodyPr/>
                        <a:lstStyle/>
                        <a:p>
                          <a:pPr algn="ctr">
                            <a:defRPr sz="1800"/>
                          </a:pPr>
                          <a14:m>
                            <m:oMathPara xmlns:m="http://schemas.openxmlformats.org/officeDocument/2006/math">
                              <m:oMathParaPr>
                                <m:jc m:val="centerGroup"/>
                              </m:oMathParaPr>
                              <m:oMath xmlns:m="http://schemas.openxmlformats.org/officeDocument/2006/math">
                                <m:sSup>
                                  <m:sSupPr>
                                    <m:ctrlPr>
                                      <a:rPr lang="ar-AE" sz="2000" i="1" smtClean="0">
                                        <a:solidFill>
                                          <a:srgbClr val="000000"/>
                                        </a:solidFill>
                                        <a:latin typeface="Cambria Math" panose="02040503050406030204" pitchFamily="18" charset="0"/>
                                      </a:rPr>
                                    </m:ctrlPr>
                                  </m:sSupPr>
                                  <m:e>
                                    <m:d>
                                      <m:dPr>
                                        <m:ctrlPr>
                                          <a:rPr lang="ar-AE" sz="2000" i="1">
                                            <a:solidFill>
                                              <a:srgbClr val="000000"/>
                                            </a:solidFill>
                                            <a:latin typeface="Cambria Math" panose="02040503050406030204" pitchFamily="18" charset="0"/>
                                          </a:rPr>
                                        </m:ctrlPr>
                                      </m:dPr>
                                      <m:e>
                                        <m:r>
                                          <a:rPr lang="ar-AE" sz="2000">
                                            <a:solidFill>
                                              <a:srgbClr val="000000"/>
                                            </a:solidFill>
                                            <a:latin typeface="Cambria Math"/>
                                          </a:rPr>
                                          <m:t>3</m:t>
                                        </m:r>
                                        <m:r>
                                          <a:rPr lang="ar-AE" sz="2000">
                                            <a:solidFill>
                                              <a:srgbClr val="000000"/>
                                            </a:solidFill>
                                            <a:latin typeface="Cambria Math"/>
                                          </a:rPr>
                                          <m:t>+</m:t>
                                        </m:r>
                                        <m:r>
                                          <a:rPr lang="ar-AE" sz="2000">
                                            <a:solidFill>
                                              <a:srgbClr val="000000"/>
                                            </a:solidFill>
                                            <a:latin typeface="Cambria Math"/>
                                          </a:rPr>
                                          <m:t>4</m:t>
                                        </m:r>
                                      </m:e>
                                    </m:d>
                                  </m:e>
                                  <m:sup>
                                    <m:r>
                                      <a:rPr lang="ar-AE" sz="2000">
                                        <a:solidFill>
                                          <a:srgbClr val="000000"/>
                                        </a:solidFill>
                                        <a:latin typeface="Cambria Math"/>
                                      </a:rPr>
                                      <m:t>2</m:t>
                                    </m:r>
                                  </m:sup>
                                </m:sSup>
                                <m:r>
                                  <a:rPr lang="ar-AE" sz="2000">
                                    <a:solidFill>
                                      <a:srgbClr val="000000"/>
                                    </a:solidFill>
                                    <a:latin typeface="Cambria Math"/>
                                  </a:rPr>
                                  <m:t>=</m:t>
                                </m:r>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a:rPr>
                                      <m:t>3</m:t>
                                    </m:r>
                                  </m:e>
                                  <m:sup>
                                    <m:r>
                                      <a:rPr lang="ar-AE" sz="2000">
                                        <a:solidFill>
                                          <a:srgbClr val="000000"/>
                                        </a:solidFill>
                                        <a:latin typeface="Cambria Math"/>
                                      </a:rPr>
                                      <m:t>2</m:t>
                                    </m:r>
                                  </m:sup>
                                </m:sSup>
                                <m:r>
                                  <a:rPr lang="ar-AE" sz="2000">
                                    <a:solidFill>
                                      <a:srgbClr val="000000"/>
                                    </a:solidFill>
                                    <a:latin typeface="Cambria Math"/>
                                  </a:rPr>
                                  <m:t>+</m:t>
                                </m:r>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a:rPr>
                                      <m:t>4</m:t>
                                    </m:r>
                                  </m:e>
                                  <m:sup>
                                    <m:r>
                                      <a:rPr lang="ar-AE" sz="2000">
                                        <a:solidFill>
                                          <a:srgbClr val="000000"/>
                                        </a:solidFill>
                                        <a:latin typeface="Cambria Math"/>
                                      </a:rPr>
                                      <m:t>2</m:t>
                                    </m:r>
                                  </m:sup>
                                </m:sSup>
                              </m:oMath>
                            </m:oMathPara>
                          </a14:m>
                          <a:endParaRPr lang="ar-AE" sz="2000" dirty="0">
                            <a:solidFill>
                              <a:srgbClr val="000000"/>
                            </a:solidFill>
                          </a:endParaRPr>
                        </a:p>
                      </a:txBody>
                      <a:tcPr>
                        <a:solidFill>
                          <a:srgbClr val="F49A90"/>
                        </a:solidFill>
                      </a:tcPr>
                    </a:tc>
                    <a:tc>
                      <a:txBody>
                        <a:bodyPr/>
                        <a:lstStyle/>
                        <a:p>
                          <a:pPr algn="ctr">
                            <a:defRPr sz="1800"/>
                          </a:pPr>
                          <a14:m>
                            <m:oMathPara xmlns:m="http://schemas.openxmlformats.org/officeDocument/2006/math">
                              <m:oMathParaPr>
                                <m:jc m:val="centerGroup"/>
                              </m:oMathParaPr>
                              <m:oMath xmlns:m="http://schemas.openxmlformats.org/officeDocument/2006/math">
                                <m:sSup>
                                  <m:sSupPr>
                                    <m:ctrlPr>
                                      <a:rPr lang="ar-AE" sz="2000" i="1" smtClean="0">
                                        <a:solidFill>
                                          <a:srgbClr val="000000"/>
                                        </a:solidFill>
                                        <a:latin typeface="Cambria Math" panose="02040503050406030204" pitchFamily="18" charset="0"/>
                                      </a:rPr>
                                    </m:ctrlPr>
                                  </m:sSupPr>
                                  <m:e>
                                    <m:d>
                                      <m:dPr>
                                        <m:ctrlPr>
                                          <a:rPr lang="ar-AE" sz="2000" i="1">
                                            <a:solidFill>
                                              <a:srgbClr val="000000"/>
                                            </a:solidFill>
                                            <a:latin typeface="Cambria Math" panose="02040503050406030204" pitchFamily="18" charset="0"/>
                                          </a:rPr>
                                        </m:ctrlPr>
                                      </m:dPr>
                                      <m:e>
                                        <m:r>
                                          <a:rPr lang="ar-AE" sz="2000">
                                            <a:solidFill>
                                              <a:srgbClr val="000000"/>
                                            </a:solidFill>
                                            <a:latin typeface="Cambria Math"/>
                                          </a:rPr>
                                          <m:t>3</m:t>
                                        </m:r>
                                        <m:r>
                                          <a:rPr lang="ar-AE" sz="2000">
                                            <a:solidFill>
                                              <a:srgbClr val="000000"/>
                                            </a:solidFill>
                                            <a:latin typeface="Cambria Math"/>
                                          </a:rPr>
                                          <m:t>+</m:t>
                                        </m:r>
                                        <m:r>
                                          <a:rPr lang="ar-AE" sz="2000">
                                            <a:solidFill>
                                              <a:srgbClr val="000000"/>
                                            </a:solidFill>
                                            <a:latin typeface="Cambria Math"/>
                                          </a:rPr>
                                          <m:t>4</m:t>
                                        </m:r>
                                      </m:e>
                                    </m:d>
                                  </m:e>
                                  <m:sup>
                                    <m:r>
                                      <a:rPr lang="ar-AE" sz="2000">
                                        <a:solidFill>
                                          <a:srgbClr val="000000"/>
                                        </a:solidFill>
                                        <a:latin typeface="Cambria Math"/>
                                      </a:rPr>
                                      <m:t>2</m:t>
                                    </m:r>
                                  </m:sup>
                                </m:sSup>
                                <m:r>
                                  <a:rPr lang="ar-AE" sz="2000">
                                    <a:solidFill>
                                      <a:srgbClr val="000000"/>
                                    </a:solidFill>
                                    <a:latin typeface="Cambria Math"/>
                                  </a:rPr>
                                  <m:t>=</m:t>
                                </m:r>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a:rPr>
                                      <m:t>7</m:t>
                                    </m:r>
                                  </m:e>
                                  <m:sup>
                                    <m:r>
                                      <a:rPr lang="ar-AE" sz="2000">
                                        <a:solidFill>
                                          <a:srgbClr val="000000"/>
                                        </a:solidFill>
                                        <a:latin typeface="Cambria Math"/>
                                      </a:rPr>
                                      <m:t>2</m:t>
                                    </m:r>
                                  </m:sup>
                                </m:sSup>
                              </m:oMath>
                            </m:oMathPara>
                          </a14:m>
                          <a:endParaRPr lang="ar-AE" sz="2000" dirty="0">
                            <a:solidFill>
                              <a:srgbClr val="000000"/>
                            </a:solidFill>
                          </a:endParaRPr>
                        </a:p>
                      </a:txBody>
                      <a:tcPr>
                        <a:solidFill>
                          <a:srgbClr val="17E766"/>
                        </a:solidFill>
                      </a:tcPr>
                    </a:tc>
                    <a:extLst>
                      <a:ext uri="{0D108BD9-81ED-4DB2-BD59-A6C34878D82A}">
                        <a16:rowId xmlns:a16="http://schemas.microsoft.com/office/drawing/2014/main" val="10003"/>
                      </a:ext>
                    </a:extLst>
                  </a:tr>
                  <a:tr h="709781">
                    <a:tc>
                      <a:txBody>
                        <a:bodyPr/>
                        <a:lstStyle/>
                        <a:p>
                          <a:pPr algn="ctr">
                            <a:defRPr sz="1800"/>
                          </a:pPr>
                          <a14:m>
                            <m:oMathPara xmlns:m="http://schemas.openxmlformats.org/officeDocument/2006/math">
                              <m:oMathParaPr>
                                <m:jc m:val="centerGroup"/>
                              </m:oMathParaPr>
                              <m:oMath xmlns:m="http://schemas.openxmlformats.org/officeDocument/2006/math">
                                <m:sSup>
                                  <m:sSupPr>
                                    <m:ctrlPr>
                                      <a:rPr lang="ar-AE" sz="2000" i="1" smtClean="0">
                                        <a:solidFill>
                                          <a:srgbClr val="000000"/>
                                        </a:solidFill>
                                        <a:latin typeface="Cambria Math" panose="02040503050406030204" pitchFamily="18" charset="0"/>
                                      </a:rPr>
                                    </m:ctrlPr>
                                  </m:sSupPr>
                                  <m:e>
                                    <m:d>
                                      <m:dPr>
                                        <m:ctrlPr>
                                          <a:rPr lang="ar-AE" sz="2000" i="1">
                                            <a:solidFill>
                                              <a:srgbClr val="000000"/>
                                            </a:solidFill>
                                            <a:latin typeface="Cambria Math" panose="02040503050406030204" pitchFamily="18" charset="0"/>
                                          </a:rPr>
                                        </m:ctrlPr>
                                      </m:dPr>
                                      <m:e>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a:rPr>
                                              <m:t>𝑥</m:t>
                                            </m:r>
                                          </m:e>
                                          <m:sup>
                                            <m:r>
                                              <a:rPr lang="ar-AE" sz="2000">
                                                <a:solidFill>
                                                  <a:srgbClr val="000000"/>
                                                </a:solidFill>
                                                <a:latin typeface="Cambria Math"/>
                                              </a:rPr>
                                              <m:t>2</m:t>
                                            </m:r>
                                          </m:sup>
                                        </m:sSup>
                                        <m:r>
                                          <a:rPr lang="ar-AE" sz="2000">
                                            <a:solidFill>
                                              <a:srgbClr val="000000"/>
                                            </a:solidFill>
                                            <a:latin typeface="Cambria Math"/>
                                          </a:rPr>
                                          <m:t>+</m:t>
                                        </m:r>
                                        <m:r>
                                          <a:rPr lang="ar-AE" sz="2000">
                                            <a:solidFill>
                                              <a:srgbClr val="000000"/>
                                            </a:solidFill>
                                            <a:latin typeface="Cambria Math"/>
                                          </a:rPr>
                                          <m:t>3</m:t>
                                        </m:r>
                                        <m:r>
                                          <a:rPr lang="ar-AE" sz="2000">
                                            <a:solidFill>
                                              <a:srgbClr val="000000"/>
                                            </a:solidFill>
                                            <a:latin typeface="Cambria Math"/>
                                          </a:rPr>
                                          <m:t>𝑦</m:t>
                                        </m:r>
                                      </m:e>
                                    </m:d>
                                  </m:e>
                                  <m:sup>
                                    <m:r>
                                      <a:rPr lang="ar-AE" sz="2000">
                                        <a:solidFill>
                                          <a:srgbClr val="000000"/>
                                        </a:solidFill>
                                        <a:latin typeface="Cambria Math"/>
                                      </a:rPr>
                                      <m:t>−</m:t>
                                    </m:r>
                                    <m:r>
                                      <a:rPr lang="ar-AE" sz="2000">
                                        <a:solidFill>
                                          <a:srgbClr val="000000"/>
                                        </a:solidFill>
                                        <a:latin typeface="Cambria Math"/>
                                      </a:rPr>
                                      <m:t>1</m:t>
                                    </m:r>
                                  </m:sup>
                                </m:sSup>
                                <m:r>
                                  <a:rPr lang="ar-AE" sz="2000">
                                    <a:solidFill>
                                      <a:srgbClr val="000000"/>
                                    </a:solidFill>
                                    <a:latin typeface="Cambria Math"/>
                                  </a:rPr>
                                  <m:t>=</m:t>
                                </m:r>
                                <m:f>
                                  <m:fPr>
                                    <m:ctrlPr>
                                      <a:rPr lang="ar-AE" sz="2000" i="1">
                                        <a:solidFill>
                                          <a:srgbClr val="000000"/>
                                        </a:solidFill>
                                        <a:latin typeface="Cambria Math" panose="02040503050406030204" pitchFamily="18" charset="0"/>
                                      </a:rPr>
                                    </m:ctrlPr>
                                  </m:fPr>
                                  <m:num>
                                    <m:r>
                                      <a:rPr lang="ar-AE" sz="2000">
                                        <a:solidFill>
                                          <a:srgbClr val="000000"/>
                                        </a:solidFill>
                                        <a:latin typeface="Cambria Math"/>
                                      </a:rPr>
                                      <m:t>1</m:t>
                                    </m:r>
                                  </m:num>
                                  <m:den>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a:rPr>
                                          <m:t>𝑥</m:t>
                                        </m:r>
                                      </m:e>
                                      <m:sup>
                                        <m:r>
                                          <a:rPr lang="ar-AE" sz="2000">
                                            <a:solidFill>
                                              <a:srgbClr val="000000"/>
                                            </a:solidFill>
                                            <a:latin typeface="Cambria Math"/>
                                          </a:rPr>
                                          <m:t>2</m:t>
                                        </m:r>
                                      </m:sup>
                                    </m:sSup>
                                  </m:den>
                                </m:f>
                                <m:r>
                                  <a:rPr lang="ar-AE" sz="2000">
                                    <a:solidFill>
                                      <a:srgbClr val="000000"/>
                                    </a:solidFill>
                                    <a:latin typeface="Cambria Math"/>
                                  </a:rPr>
                                  <m:t>+</m:t>
                                </m:r>
                                <m:f>
                                  <m:fPr>
                                    <m:ctrlPr>
                                      <a:rPr lang="ar-AE" sz="2000" i="1">
                                        <a:solidFill>
                                          <a:srgbClr val="000000"/>
                                        </a:solidFill>
                                        <a:latin typeface="Cambria Math" panose="02040503050406030204" pitchFamily="18" charset="0"/>
                                      </a:rPr>
                                    </m:ctrlPr>
                                  </m:fPr>
                                  <m:num>
                                    <m:r>
                                      <a:rPr lang="ar-AE" sz="2000">
                                        <a:solidFill>
                                          <a:srgbClr val="000000"/>
                                        </a:solidFill>
                                        <a:latin typeface="Cambria Math"/>
                                      </a:rPr>
                                      <m:t>1</m:t>
                                    </m:r>
                                  </m:num>
                                  <m:den>
                                    <m:r>
                                      <a:rPr lang="ar-AE" sz="2000">
                                        <a:solidFill>
                                          <a:srgbClr val="000000"/>
                                        </a:solidFill>
                                        <a:latin typeface="Cambria Math"/>
                                      </a:rPr>
                                      <m:t>3</m:t>
                                    </m:r>
                                    <m:r>
                                      <a:rPr lang="ar-AE" sz="2000">
                                        <a:solidFill>
                                          <a:srgbClr val="000000"/>
                                        </a:solidFill>
                                        <a:latin typeface="Cambria Math"/>
                                      </a:rPr>
                                      <m:t>𝑦</m:t>
                                    </m:r>
                                  </m:den>
                                </m:f>
                              </m:oMath>
                            </m:oMathPara>
                          </a14:m>
                          <a:endParaRPr lang="ar-AE" sz="2000" dirty="0">
                            <a:solidFill>
                              <a:srgbClr val="000000"/>
                            </a:solidFill>
                          </a:endParaRPr>
                        </a:p>
                      </a:txBody>
                      <a:tcPr>
                        <a:solidFill>
                          <a:srgbClr val="FFE5E5"/>
                        </a:solidFill>
                      </a:tcPr>
                    </a:tc>
                    <a:tc>
                      <a:txBody>
                        <a:bodyPr/>
                        <a:lstStyle/>
                        <a:p>
                          <a:pPr algn="ctr">
                            <a:defRPr sz="1800"/>
                          </a:pPr>
                          <a14:m>
                            <m:oMathPara xmlns:m="http://schemas.openxmlformats.org/officeDocument/2006/math">
                              <m:oMathParaPr>
                                <m:jc m:val="centerGroup"/>
                              </m:oMathParaPr>
                              <m:oMath xmlns:m="http://schemas.openxmlformats.org/officeDocument/2006/math">
                                <m:sSup>
                                  <m:sSupPr>
                                    <m:ctrlPr>
                                      <a:rPr lang="ar-AE" sz="2000" i="1" smtClean="0">
                                        <a:solidFill>
                                          <a:srgbClr val="000000"/>
                                        </a:solidFill>
                                        <a:latin typeface="Cambria Math" panose="02040503050406030204" pitchFamily="18" charset="0"/>
                                      </a:rPr>
                                    </m:ctrlPr>
                                  </m:sSupPr>
                                  <m:e>
                                    <m:d>
                                      <m:dPr>
                                        <m:ctrlPr>
                                          <a:rPr lang="ar-AE" sz="2000" i="1">
                                            <a:solidFill>
                                              <a:srgbClr val="000000"/>
                                            </a:solidFill>
                                            <a:latin typeface="Cambria Math" panose="02040503050406030204" pitchFamily="18" charset="0"/>
                                          </a:rPr>
                                        </m:ctrlPr>
                                      </m:dPr>
                                      <m:e>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a:rPr>
                                              <m:t>𝑥</m:t>
                                            </m:r>
                                          </m:e>
                                          <m:sup>
                                            <m:r>
                                              <a:rPr lang="ar-AE" sz="2000">
                                                <a:solidFill>
                                                  <a:srgbClr val="000000"/>
                                                </a:solidFill>
                                                <a:latin typeface="Cambria Math"/>
                                              </a:rPr>
                                              <m:t>2</m:t>
                                            </m:r>
                                          </m:sup>
                                        </m:sSup>
                                        <m:r>
                                          <a:rPr lang="ar-AE" sz="2000">
                                            <a:solidFill>
                                              <a:srgbClr val="000000"/>
                                            </a:solidFill>
                                            <a:latin typeface="Cambria Math"/>
                                          </a:rPr>
                                          <m:t>+</m:t>
                                        </m:r>
                                        <m:r>
                                          <a:rPr lang="ar-AE" sz="2000">
                                            <a:solidFill>
                                              <a:srgbClr val="000000"/>
                                            </a:solidFill>
                                            <a:latin typeface="Cambria Math"/>
                                          </a:rPr>
                                          <m:t>3</m:t>
                                        </m:r>
                                        <m:r>
                                          <a:rPr lang="ar-AE" sz="2000">
                                            <a:solidFill>
                                              <a:srgbClr val="000000"/>
                                            </a:solidFill>
                                            <a:latin typeface="Cambria Math"/>
                                          </a:rPr>
                                          <m:t>𝑦</m:t>
                                        </m:r>
                                      </m:e>
                                    </m:d>
                                  </m:e>
                                  <m:sup>
                                    <m:r>
                                      <a:rPr lang="ar-AE" sz="2000">
                                        <a:solidFill>
                                          <a:srgbClr val="000000"/>
                                        </a:solidFill>
                                        <a:latin typeface="Cambria Math"/>
                                      </a:rPr>
                                      <m:t>−</m:t>
                                    </m:r>
                                    <m:r>
                                      <a:rPr lang="ar-AE" sz="2000">
                                        <a:solidFill>
                                          <a:srgbClr val="000000"/>
                                        </a:solidFill>
                                        <a:latin typeface="Cambria Math"/>
                                      </a:rPr>
                                      <m:t>1</m:t>
                                    </m:r>
                                  </m:sup>
                                </m:sSup>
                                <m:r>
                                  <a:rPr lang="ar-AE" sz="2000">
                                    <a:solidFill>
                                      <a:srgbClr val="000000"/>
                                    </a:solidFill>
                                    <a:latin typeface="Cambria Math"/>
                                  </a:rPr>
                                  <m:t>=</m:t>
                                </m:r>
                                <m:f>
                                  <m:fPr>
                                    <m:ctrlPr>
                                      <a:rPr lang="ar-AE" sz="2000" i="1">
                                        <a:solidFill>
                                          <a:srgbClr val="000000"/>
                                        </a:solidFill>
                                        <a:latin typeface="Cambria Math" panose="02040503050406030204" pitchFamily="18" charset="0"/>
                                      </a:rPr>
                                    </m:ctrlPr>
                                  </m:fPr>
                                  <m:num>
                                    <m:r>
                                      <a:rPr lang="ar-AE" sz="2000">
                                        <a:solidFill>
                                          <a:srgbClr val="000000"/>
                                        </a:solidFill>
                                        <a:latin typeface="Cambria Math"/>
                                      </a:rPr>
                                      <m:t>1</m:t>
                                    </m:r>
                                  </m:num>
                                  <m:den>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a:rPr>
                                          <m:t>𝑥</m:t>
                                        </m:r>
                                      </m:e>
                                      <m:sup>
                                        <m:r>
                                          <a:rPr lang="ar-AE" sz="2000">
                                            <a:solidFill>
                                              <a:srgbClr val="000000"/>
                                            </a:solidFill>
                                            <a:latin typeface="Cambria Math"/>
                                          </a:rPr>
                                          <m:t>2</m:t>
                                        </m:r>
                                      </m:sup>
                                    </m:sSup>
                                    <m:r>
                                      <a:rPr lang="ar-AE" sz="2000">
                                        <a:solidFill>
                                          <a:srgbClr val="000000"/>
                                        </a:solidFill>
                                        <a:latin typeface="Cambria Math"/>
                                      </a:rPr>
                                      <m:t>+</m:t>
                                    </m:r>
                                    <m:r>
                                      <a:rPr lang="ar-AE" sz="2000">
                                        <a:solidFill>
                                          <a:srgbClr val="000000"/>
                                        </a:solidFill>
                                        <a:latin typeface="Cambria Math"/>
                                      </a:rPr>
                                      <m:t>3</m:t>
                                    </m:r>
                                    <m:r>
                                      <a:rPr lang="ar-AE" sz="2000">
                                        <a:solidFill>
                                          <a:srgbClr val="000000"/>
                                        </a:solidFill>
                                        <a:latin typeface="Cambria Math"/>
                                      </a:rPr>
                                      <m:t>𝑦</m:t>
                                    </m:r>
                                  </m:den>
                                </m:f>
                              </m:oMath>
                            </m:oMathPara>
                          </a14:m>
                          <a:endParaRPr lang="ar-AE" sz="2000" dirty="0">
                            <a:solidFill>
                              <a:srgbClr val="000000"/>
                            </a:solidFill>
                          </a:endParaRPr>
                        </a:p>
                      </a:txBody>
                      <a:tcPr>
                        <a:solidFill>
                          <a:srgbClr val="C3F9D8"/>
                        </a:solidFill>
                      </a:tcPr>
                    </a:tc>
                    <a:extLst>
                      <a:ext uri="{0D108BD9-81ED-4DB2-BD59-A6C34878D82A}">
                        <a16:rowId xmlns:a16="http://schemas.microsoft.com/office/drawing/2014/main" val="10004"/>
                      </a:ext>
                    </a:extLst>
                  </a:tr>
                  <a:tr h="392714">
                    <a:tc>
                      <a:txBody>
                        <a:bodyPr/>
                        <a:lstStyle/>
                        <a:p>
                          <a:pPr algn="ctr">
                            <a:defRPr sz="1800"/>
                          </a:pPr>
                          <a14:m>
                            <m:oMathPara xmlns:m="http://schemas.openxmlformats.org/officeDocument/2006/math">
                              <m:oMathParaPr>
                                <m:jc m:val="centerGroup"/>
                              </m:oMathParaPr>
                              <m:oMath xmlns:m="http://schemas.openxmlformats.org/officeDocument/2006/math">
                                <m:sSup>
                                  <m:sSupPr>
                                    <m:ctrlPr>
                                      <a:rPr lang="ar-AE" sz="2000" i="1" smtClean="0">
                                        <a:solidFill>
                                          <a:srgbClr val="000000"/>
                                        </a:solidFill>
                                        <a:latin typeface="Cambria Math" panose="02040503050406030204" pitchFamily="18" charset="0"/>
                                      </a:rPr>
                                    </m:ctrlPr>
                                  </m:sSupPr>
                                  <m:e>
                                    <m:d>
                                      <m:dPr>
                                        <m:ctrlPr>
                                          <a:rPr lang="ar-AE" sz="2000" i="1">
                                            <a:solidFill>
                                              <a:srgbClr val="000000"/>
                                            </a:solidFill>
                                            <a:latin typeface="Cambria Math" panose="02040503050406030204" pitchFamily="18" charset="0"/>
                                          </a:rPr>
                                        </m:ctrlPr>
                                      </m:dPr>
                                      <m:e>
                                        <m:r>
                                          <a:rPr lang="ar-AE" sz="2000">
                                            <a:solidFill>
                                              <a:srgbClr val="000000"/>
                                            </a:solidFill>
                                            <a:latin typeface="Cambria Math"/>
                                          </a:rPr>
                                          <m:t>3</m:t>
                                        </m:r>
                                        <m:r>
                                          <a:rPr lang="ar-AE" sz="2000">
                                            <a:solidFill>
                                              <a:srgbClr val="000000"/>
                                            </a:solidFill>
                                            <a:latin typeface="Cambria Math"/>
                                          </a:rPr>
                                          <m:t>𝑥</m:t>
                                        </m:r>
                                      </m:e>
                                    </m:d>
                                  </m:e>
                                  <m:sup>
                                    <m:r>
                                      <a:rPr lang="ar-AE" sz="2000">
                                        <a:solidFill>
                                          <a:srgbClr val="000000"/>
                                        </a:solidFill>
                                        <a:latin typeface="Cambria Math"/>
                                      </a:rPr>
                                      <m:t>2</m:t>
                                    </m:r>
                                  </m:sup>
                                </m:sSup>
                                <m:r>
                                  <a:rPr lang="ar-AE" sz="2000">
                                    <a:solidFill>
                                      <a:srgbClr val="000000"/>
                                    </a:solidFill>
                                    <a:latin typeface="Cambria Math"/>
                                  </a:rPr>
                                  <m:t>=</m:t>
                                </m:r>
                                <m:r>
                                  <a:rPr lang="ar-AE" sz="2000">
                                    <a:solidFill>
                                      <a:srgbClr val="000000"/>
                                    </a:solidFill>
                                    <a:latin typeface="Cambria Math"/>
                                  </a:rPr>
                                  <m:t>3</m:t>
                                </m:r>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a:rPr>
                                      <m:t>𝑥</m:t>
                                    </m:r>
                                  </m:e>
                                  <m:sup>
                                    <m:r>
                                      <a:rPr lang="ar-AE" sz="2000">
                                        <a:solidFill>
                                          <a:srgbClr val="000000"/>
                                        </a:solidFill>
                                        <a:latin typeface="Cambria Math"/>
                                      </a:rPr>
                                      <m:t>2</m:t>
                                    </m:r>
                                  </m:sup>
                                </m:sSup>
                              </m:oMath>
                            </m:oMathPara>
                          </a14:m>
                          <a:endParaRPr lang="ar-AE" sz="2000" dirty="0">
                            <a:solidFill>
                              <a:srgbClr val="000000"/>
                            </a:solidFill>
                          </a:endParaRPr>
                        </a:p>
                      </a:txBody>
                      <a:tcPr>
                        <a:solidFill>
                          <a:srgbClr val="F49A90"/>
                        </a:solidFill>
                      </a:tcPr>
                    </a:tc>
                    <a:tc>
                      <a:txBody>
                        <a:bodyPr/>
                        <a:lstStyle/>
                        <a:p>
                          <a:pPr algn="ctr">
                            <a:defRPr sz="1800"/>
                          </a:pPr>
                          <a14:m>
                            <m:oMathPara xmlns:m="http://schemas.openxmlformats.org/officeDocument/2006/math">
                              <m:oMathParaPr>
                                <m:jc m:val="centerGroup"/>
                              </m:oMathParaPr>
                              <m:oMath xmlns:m="http://schemas.openxmlformats.org/officeDocument/2006/math">
                                <m:sSup>
                                  <m:sSupPr>
                                    <m:ctrlPr>
                                      <a:rPr lang="ar-AE" sz="2000" i="1" smtClean="0">
                                        <a:solidFill>
                                          <a:srgbClr val="000000"/>
                                        </a:solidFill>
                                        <a:latin typeface="Cambria Math" panose="02040503050406030204" pitchFamily="18" charset="0"/>
                                      </a:rPr>
                                    </m:ctrlPr>
                                  </m:sSupPr>
                                  <m:e>
                                    <m:d>
                                      <m:dPr>
                                        <m:ctrlPr>
                                          <a:rPr lang="ar-AE" sz="2000" i="1">
                                            <a:solidFill>
                                              <a:srgbClr val="000000"/>
                                            </a:solidFill>
                                            <a:latin typeface="Cambria Math" panose="02040503050406030204" pitchFamily="18" charset="0"/>
                                          </a:rPr>
                                        </m:ctrlPr>
                                      </m:dPr>
                                      <m:e>
                                        <m:r>
                                          <a:rPr lang="ar-AE" sz="2000">
                                            <a:solidFill>
                                              <a:srgbClr val="000000"/>
                                            </a:solidFill>
                                            <a:latin typeface="Cambria Math"/>
                                          </a:rPr>
                                          <m:t>3</m:t>
                                        </m:r>
                                        <m:r>
                                          <a:rPr lang="ar-AE" sz="2000">
                                            <a:solidFill>
                                              <a:srgbClr val="000000"/>
                                            </a:solidFill>
                                            <a:latin typeface="Cambria Math"/>
                                          </a:rPr>
                                          <m:t>𝑥</m:t>
                                        </m:r>
                                      </m:e>
                                    </m:d>
                                  </m:e>
                                  <m:sup>
                                    <m:r>
                                      <a:rPr lang="ar-AE" sz="2000">
                                        <a:solidFill>
                                          <a:srgbClr val="000000"/>
                                        </a:solidFill>
                                        <a:latin typeface="Cambria Math"/>
                                      </a:rPr>
                                      <m:t>2</m:t>
                                    </m:r>
                                  </m:sup>
                                </m:sSup>
                                <m:r>
                                  <a:rPr lang="ar-AE" sz="2000">
                                    <a:solidFill>
                                      <a:srgbClr val="000000"/>
                                    </a:solidFill>
                                    <a:latin typeface="Cambria Math"/>
                                  </a:rPr>
                                  <m:t>=</m:t>
                                </m:r>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a:rPr>
                                      <m:t>3</m:t>
                                    </m:r>
                                  </m:e>
                                  <m:sup>
                                    <m:r>
                                      <a:rPr lang="ar-AE" sz="2000">
                                        <a:solidFill>
                                          <a:srgbClr val="000000"/>
                                        </a:solidFill>
                                        <a:latin typeface="Cambria Math"/>
                                      </a:rPr>
                                      <m:t>2</m:t>
                                    </m:r>
                                  </m:sup>
                                </m:sSup>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a:rPr>
                                      <m:t>𝑥</m:t>
                                    </m:r>
                                  </m:e>
                                  <m:sup>
                                    <m:r>
                                      <a:rPr lang="ar-AE" sz="2000">
                                        <a:solidFill>
                                          <a:srgbClr val="000000"/>
                                        </a:solidFill>
                                        <a:latin typeface="Cambria Math"/>
                                      </a:rPr>
                                      <m:t>2</m:t>
                                    </m:r>
                                  </m:sup>
                                </m:sSup>
                                <m:r>
                                  <a:rPr lang="ar-AE" sz="2000">
                                    <a:solidFill>
                                      <a:srgbClr val="000000"/>
                                    </a:solidFill>
                                    <a:latin typeface="Cambria Math"/>
                                  </a:rPr>
                                  <m:t>=</m:t>
                                </m:r>
                                <m:r>
                                  <a:rPr lang="ar-AE" sz="2000">
                                    <a:solidFill>
                                      <a:srgbClr val="000000"/>
                                    </a:solidFill>
                                    <a:latin typeface="Cambria Math"/>
                                  </a:rPr>
                                  <m:t>9</m:t>
                                </m:r>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a:rPr>
                                      <m:t>𝑥</m:t>
                                    </m:r>
                                  </m:e>
                                  <m:sup>
                                    <m:r>
                                      <a:rPr lang="ar-AE" sz="2000">
                                        <a:solidFill>
                                          <a:srgbClr val="000000"/>
                                        </a:solidFill>
                                        <a:latin typeface="Cambria Math"/>
                                      </a:rPr>
                                      <m:t>2</m:t>
                                    </m:r>
                                  </m:sup>
                                </m:sSup>
                              </m:oMath>
                            </m:oMathPara>
                          </a14:m>
                          <a:endParaRPr lang="ar-AE" sz="2000" dirty="0">
                            <a:solidFill>
                              <a:srgbClr val="000000"/>
                            </a:solidFill>
                          </a:endParaRPr>
                        </a:p>
                      </a:txBody>
                      <a:tcPr>
                        <a:solidFill>
                          <a:srgbClr val="17E766"/>
                        </a:solidFill>
                      </a:tcPr>
                    </a:tc>
                    <a:extLst>
                      <a:ext uri="{0D108BD9-81ED-4DB2-BD59-A6C34878D82A}">
                        <a16:rowId xmlns:a16="http://schemas.microsoft.com/office/drawing/2014/main" val="10005"/>
                      </a:ext>
                    </a:extLst>
                  </a:tr>
                  <a:tr h="701159">
                    <a:tc>
                      <a:txBody>
                        <a:bodyPr/>
                        <a:lstStyle/>
                        <a:p>
                          <a:pPr algn="ctr">
                            <a:defRPr sz="1800"/>
                          </a:pPr>
                          <a14:m>
                            <m:oMathPara xmlns:m="http://schemas.openxmlformats.org/officeDocument/2006/math">
                              <m:oMathParaPr>
                                <m:jc m:val="centerGroup"/>
                              </m:oMathParaPr>
                              <m:oMath xmlns:m="http://schemas.openxmlformats.org/officeDocument/2006/math">
                                <m:f>
                                  <m:fPr>
                                    <m:ctrlPr>
                                      <a:rPr lang="ar-AE" sz="2000" i="1" smtClean="0">
                                        <a:solidFill>
                                          <a:srgbClr val="000000"/>
                                        </a:solidFill>
                                        <a:latin typeface="Cambria Math" panose="02040503050406030204" pitchFamily="18" charset="0"/>
                                      </a:rPr>
                                    </m:ctrlPr>
                                  </m:fPr>
                                  <m:num>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a:rPr>
                                          <m:t>𝑥</m:t>
                                        </m:r>
                                      </m:e>
                                      <m:sup>
                                        <m:r>
                                          <a:rPr lang="ar-AE" sz="2000">
                                            <a:solidFill>
                                              <a:srgbClr val="000000"/>
                                            </a:solidFill>
                                            <a:latin typeface="Cambria Math"/>
                                          </a:rPr>
                                          <m:t>5</m:t>
                                        </m:r>
                                      </m:sup>
                                    </m:sSup>
                                  </m:num>
                                  <m:den>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a:rPr>
                                          <m:t>𝑥</m:t>
                                        </m:r>
                                      </m:e>
                                      <m:sup>
                                        <m:r>
                                          <a:rPr lang="ar-AE" sz="2000">
                                            <a:solidFill>
                                              <a:srgbClr val="000000"/>
                                            </a:solidFill>
                                            <a:latin typeface="Cambria Math"/>
                                          </a:rPr>
                                          <m:t>−</m:t>
                                        </m:r>
                                        <m:r>
                                          <a:rPr lang="ar-AE" sz="2000">
                                            <a:solidFill>
                                              <a:srgbClr val="000000"/>
                                            </a:solidFill>
                                            <a:latin typeface="Cambria Math"/>
                                          </a:rPr>
                                          <m:t>2</m:t>
                                        </m:r>
                                      </m:sup>
                                    </m:sSup>
                                  </m:den>
                                </m:f>
                                <m:r>
                                  <a:rPr lang="ar-AE" sz="2000">
                                    <a:solidFill>
                                      <a:srgbClr val="000000"/>
                                    </a:solidFill>
                                    <a:latin typeface="Cambria Math"/>
                                  </a:rPr>
                                  <m:t>=</m:t>
                                </m:r>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a:rPr>
                                      <m:t>𝑥</m:t>
                                    </m:r>
                                  </m:e>
                                  <m:sup>
                                    <m:r>
                                      <a:rPr lang="ar-AE" sz="2000">
                                        <a:solidFill>
                                          <a:srgbClr val="000000"/>
                                        </a:solidFill>
                                        <a:latin typeface="Cambria Math"/>
                                      </a:rPr>
                                      <m:t>3</m:t>
                                    </m:r>
                                  </m:sup>
                                </m:sSup>
                              </m:oMath>
                            </m:oMathPara>
                          </a14:m>
                          <a:endParaRPr lang="ar-AE" sz="2000" dirty="0">
                            <a:solidFill>
                              <a:srgbClr val="000000"/>
                            </a:solidFill>
                          </a:endParaRPr>
                        </a:p>
                      </a:txBody>
                      <a:tcPr>
                        <a:solidFill>
                          <a:srgbClr val="FFE5E5"/>
                        </a:solidFill>
                      </a:tcPr>
                    </a:tc>
                    <a:tc>
                      <a:txBody>
                        <a:bodyPr/>
                        <a:lstStyle/>
                        <a:p>
                          <a:pPr algn="ctr">
                            <a:defRPr sz="1800"/>
                          </a:pPr>
                          <a14:m>
                            <m:oMathPara xmlns:m="http://schemas.openxmlformats.org/officeDocument/2006/math">
                              <m:oMathParaPr>
                                <m:jc m:val="centerGroup"/>
                              </m:oMathParaPr>
                              <m:oMath xmlns:m="http://schemas.openxmlformats.org/officeDocument/2006/math">
                                <m:f>
                                  <m:fPr>
                                    <m:ctrlPr>
                                      <a:rPr lang="ar-AE" sz="2000" i="1" smtClean="0">
                                        <a:solidFill>
                                          <a:srgbClr val="000000"/>
                                        </a:solidFill>
                                        <a:latin typeface="Cambria Math" panose="02040503050406030204" pitchFamily="18" charset="0"/>
                                      </a:rPr>
                                    </m:ctrlPr>
                                  </m:fPr>
                                  <m:num>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a:rPr>
                                          <m:t>𝑥</m:t>
                                        </m:r>
                                      </m:e>
                                      <m:sup>
                                        <m:r>
                                          <a:rPr lang="ar-AE" sz="2000">
                                            <a:solidFill>
                                              <a:srgbClr val="000000"/>
                                            </a:solidFill>
                                            <a:latin typeface="Cambria Math"/>
                                          </a:rPr>
                                          <m:t>5</m:t>
                                        </m:r>
                                      </m:sup>
                                    </m:sSup>
                                  </m:num>
                                  <m:den>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a:rPr>
                                          <m:t>𝑥</m:t>
                                        </m:r>
                                      </m:e>
                                      <m:sup>
                                        <m:r>
                                          <a:rPr lang="ar-AE" sz="2000">
                                            <a:solidFill>
                                              <a:srgbClr val="000000"/>
                                            </a:solidFill>
                                            <a:latin typeface="Cambria Math"/>
                                          </a:rPr>
                                          <m:t>−</m:t>
                                        </m:r>
                                        <m:r>
                                          <a:rPr lang="ar-AE" sz="2000">
                                            <a:solidFill>
                                              <a:srgbClr val="000000"/>
                                            </a:solidFill>
                                            <a:latin typeface="Cambria Math"/>
                                          </a:rPr>
                                          <m:t>2</m:t>
                                        </m:r>
                                      </m:sup>
                                    </m:sSup>
                                  </m:den>
                                </m:f>
                                <m:r>
                                  <a:rPr lang="ar-AE" sz="2000">
                                    <a:solidFill>
                                      <a:srgbClr val="000000"/>
                                    </a:solidFill>
                                    <a:latin typeface="Cambria Math"/>
                                  </a:rPr>
                                  <m:t>=</m:t>
                                </m:r>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a:rPr>
                                      <m:t>𝑥</m:t>
                                    </m:r>
                                  </m:e>
                                  <m:sup>
                                    <m:r>
                                      <a:rPr lang="ar-AE" sz="2000">
                                        <a:solidFill>
                                          <a:srgbClr val="000000"/>
                                        </a:solidFill>
                                        <a:latin typeface="Cambria Math"/>
                                      </a:rPr>
                                      <m:t>5</m:t>
                                    </m:r>
                                    <m:r>
                                      <a:rPr lang="ar-AE" sz="2000">
                                        <a:solidFill>
                                          <a:srgbClr val="000000"/>
                                        </a:solidFill>
                                        <a:latin typeface="Cambria Math"/>
                                      </a:rPr>
                                      <m:t>−</m:t>
                                    </m:r>
                                    <m:d>
                                      <m:dPr>
                                        <m:ctrlPr>
                                          <a:rPr lang="ar-AE" sz="2000" i="1">
                                            <a:solidFill>
                                              <a:srgbClr val="000000"/>
                                            </a:solidFill>
                                            <a:latin typeface="Cambria Math" panose="02040503050406030204" pitchFamily="18" charset="0"/>
                                          </a:rPr>
                                        </m:ctrlPr>
                                      </m:dPr>
                                      <m:e>
                                        <m:r>
                                          <a:rPr lang="ar-AE" sz="2000">
                                            <a:solidFill>
                                              <a:srgbClr val="000000"/>
                                            </a:solidFill>
                                            <a:latin typeface="Cambria Math"/>
                                          </a:rPr>
                                          <m:t>−</m:t>
                                        </m:r>
                                        <m:r>
                                          <a:rPr lang="ar-AE" sz="2000">
                                            <a:solidFill>
                                              <a:srgbClr val="000000"/>
                                            </a:solidFill>
                                            <a:latin typeface="Cambria Math"/>
                                          </a:rPr>
                                          <m:t>2</m:t>
                                        </m:r>
                                      </m:e>
                                    </m:d>
                                  </m:sup>
                                </m:sSup>
                                <m:r>
                                  <a:rPr lang="ar-AE" sz="2000">
                                    <a:solidFill>
                                      <a:srgbClr val="000000"/>
                                    </a:solidFill>
                                    <a:latin typeface="Cambria Math"/>
                                  </a:rPr>
                                  <m:t>=</m:t>
                                </m:r>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a:rPr>
                                      <m:t>𝑥</m:t>
                                    </m:r>
                                  </m:e>
                                  <m:sup>
                                    <m:r>
                                      <a:rPr lang="ar-AE" sz="2000">
                                        <a:solidFill>
                                          <a:srgbClr val="000000"/>
                                        </a:solidFill>
                                        <a:latin typeface="Cambria Math"/>
                                      </a:rPr>
                                      <m:t>7</m:t>
                                    </m:r>
                                  </m:sup>
                                </m:sSup>
                              </m:oMath>
                            </m:oMathPara>
                          </a14:m>
                          <a:endParaRPr lang="ar-AE" sz="2000" dirty="0">
                            <a:solidFill>
                              <a:srgbClr val="000000"/>
                            </a:solidFill>
                          </a:endParaRPr>
                        </a:p>
                      </a:txBody>
                      <a:tcPr>
                        <a:solidFill>
                          <a:srgbClr val="C3F9D8"/>
                        </a:solidFill>
                      </a:tcPr>
                    </a:tc>
                    <a:extLst>
                      <a:ext uri="{0D108BD9-81ED-4DB2-BD59-A6C34878D82A}">
                        <a16:rowId xmlns:a16="http://schemas.microsoft.com/office/drawing/2014/main" val="10006"/>
                      </a:ext>
                    </a:extLst>
                  </a:tr>
                </a:tbl>
              </a:graphicData>
            </a:graphic>
          </p:graphicFrame>
        </mc:Choice>
        <mc:Fallback>
          <p:graphicFrame>
            <p:nvGraphicFramePr>
              <p:cNvPr id="4" name="Table Placeholder 2">
                <a:extLst>
                  <a:ext uri="{FF2B5EF4-FFF2-40B4-BE49-F238E27FC236}">
                    <a16:creationId xmlns:a16="http://schemas.microsoft.com/office/drawing/2014/main" id="{B11A2424-5B9C-4B14-A29B-0A481783BEA1}"/>
                  </a:ext>
                </a:extLst>
              </p:cNvPr>
              <p:cNvGraphicFramePr>
                <a:graphicFrameLocks/>
              </p:cNvGraphicFramePr>
              <p:nvPr>
                <p:extLst>
                  <p:ext uri="{D42A27DB-BD31-4B8C-83A1-F6EECF244321}">
                    <p14:modId xmlns:p14="http://schemas.microsoft.com/office/powerpoint/2010/main" val="2937397000"/>
                  </p:ext>
                </p:extLst>
              </p:nvPr>
            </p:nvGraphicFramePr>
            <p:xfrm>
              <a:off x="533400" y="2286000"/>
              <a:ext cx="8077200" cy="3379600"/>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367540">
                    <a:tc>
                      <a:txBody>
                        <a:bodyPr/>
                        <a:lstStyle/>
                        <a:p>
                          <a:pPr algn="ctr">
                            <a:defRPr sz="1800" b="1"/>
                          </a:pPr>
                          <a:r>
                            <a:rPr dirty="0"/>
                            <a:t>Incorrect Statements</a:t>
                          </a:r>
                        </a:p>
                      </a:txBody>
                      <a:tcPr>
                        <a:solidFill>
                          <a:srgbClr val="C00000"/>
                        </a:solidFill>
                      </a:tcPr>
                    </a:tc>
                    <a:tc>
                      <a:txBody>
                        <a:bodyPr/>
                        <a:lstStyle/>
                        <a:p>
                          <a:pPr algn="ctr">
                            <a:defRPr sz="1800" b="1"/>
                          </a:pPr>
                          <a:r>
                            <a:rPr dirty="0"/>
                            <a:t>Corrected Statements</a:t>
                          </a:r>
                        </a:p>
                      </a:txBody>
                      <a:tcPr>
                        <a:solidFill>
                          <a:srgbClr val="257750"/>
                        </a:solidFill>
                      </a:tcPr>
                    </a:tc>
                    <a:extLst>
                      <a:ext uri="{0D108BD9-81ED-4DB2-BD59-A6C34878D82A}">
                        <a16:rowId xmlns:a16="http://schemas.microsoft.com/office/drawing/2014/main" val="10000"/>
                      </a:ext>
                    </a:extLst>
                  </a:tr>
                  <a:tr h="399733">
                    <a:tc>
                      <a:txBody>
                        <a:bodyPr/>
                        <a:lstStyle/>
                        <a:p>
                          <a:endParaRPr lang="en-US"/>
                        </a:p>
                      </a:txBody>
                      <a:tcPr>
                        <a:blipFill>
                          <a:blip r:embed="rId2"/>
                          <a:stretch>
                            <a:fillRect l="-151" t="-98485" r="-100603" b="-653030"/>
                          </a:stretch>
                        </a:blipFill>
                      </a:tcPr>
                    </a:tc>
                    <a:tc>
                      <a:txBody>
                        <a:bodyPr/>
                        <a:lstStyle/>
                        <a:p>
                          <a:endParaRPr lang="en-US"/>
                        </a:p>
                      </a:txBody>
                      <a:tcPr>
                        <a:blipFill>
                          <a:blip r:embed="rId2"/>
                          <a:stretch>
                            <a:fillRect l="-100151" t="-98485" r="-603" b="-653030"/>
                          </a:stretch>
                        </a:blipFill>
                      </a:tcPr>
                    </a:tc>
                    <a:extLst>
                      <a:ext uri="{0D108BD9-81ED-4DB2-BD59-A6C34878D82A}">
                        <a16:rowId xmlns:a16="http://schemas.microsoft.com/office/drawing/2014/main" val="10001"/>
                      </a:ext>
                    </a:extLst>
                  </a:tr>
                  <a:tr h="396240">
                    <a:tc>
                      <a:txBody>
                        <a:bodyPr/>
                        <a:lstStyle/>
                        <a:p>
                          <a:endParaRPr lang="en-US"/>
                        </a:p>
                      </a:txBody>
                      <a:tcPr>
                        <a:blipFill>
                          <a:blip r:embed="rId2"/>
                          <a:stretch>
                            <a:fillRect l="-151" t="-201538" r="-100603" b="-563077"/>
                          </a:stretch>
                        </a:blipFill>
                      </a:tcPr>
                    </a:tc>
                    <a:tc>
                      <a:txBody>
                        <a:bodyPr/>
                        <a:lstStyle/>
                        <a:p>
                          <a:endParaRPr lang="en-US"/>
                        </a:p>
                      </a:txBody>
                      <a:tcPr>
                        <a:blipFill>
                          <a:blip r:embed="rId2"/>
                          <a:stretch>
                            <a:fillRect l="-100151" t="-201538" r="-603" b="-563077"/>
                          </a:stretch>
                        </a:blipFill>
                      </a:tcPr>
                    </a:tc>
                    <a:extLst>
                      <a:ext uri="{0D108BD9-81ED-4DB2-BD59-A6C34878D82A}">
                        <a16:rowId xmlns:a16="http://schemas.microsoft.com/office/drawing/2014/main" val="10002"/>
                      </a:ext>
                    </a:extLst>
                  </a:tr>
                  <a:tr h="396240">
                    <a:tc>
                      <a:txBody>
                        <a:bodyPr/>
                        <a:lstStyle/>
                        <a:p>
                          <a:endParaRPr lang="en-US"/>
                        </a:p>
                      </a:txBody>
                      <a:tcPr>
                        <a:blipFill>
                          <a:blip r:embed="rId2"/>
                          <a:stretch>
                            <a:fillRect l="-151" t="-301538" r="-100603" b="-463077"/>
                          </a:stretch>
                        </a:blipFill>
                      </a:tcPr>
                    </a:tc>
                    <a:tc>
                      <a:txBody>
                        <a:bodyPr/>
                        <a:lstStyle/>
                        <a:p>
                          <a:endParaRPr lang="en-US"/>
                        </a:p>
                      </a:txBody>
                      <a:tcPr>
                        <a:blipFill>
                          <a:blip r:embed="rId2"/>
                          <a:stretch>
                            <a:fillRect l="-100151" t="-301538" r="-603" b="-463077"/>
                          </a:stretch>
                        </a:blipFill>
                      </a:tcPr>
                    </a:tc>
                    <a:extLst>
                      <a:ext uri="{0D108BD9-81ED-4DB2-BD59-A6C34878D82A}">
                        <a16:rowId xmlns:a16="http://schemas.microsoft.com/office/drawing/2014/main" val="10003"/>
                      </a:ext>
                    </a:extLst>
                  </a:tr>
                  <a:tr h="716153">
                    <a:tc>
                      <a:txBody>
                        <a:bodyPr/>
                        <a:lstStyle/>
                        <a:p>
                          <a:endParaRPr lang="en-US"/>
                        </a:p>
                      </a:txBody>
                      <a:tcPr>
                        <a:blipFill>
                          <a:blip r:embed="rId2"/>
                          <a:stretch>
                            <a:fillRect l="-151" t="-221186" r="-100603" b="-155085"/>
                          </a:stretch>
                        </a:blipFill>
                      </a:tcPr>
                    </a:tc>
                    <a:tc>
                      <a:txBody>
                        <a:bodyPr/>
                        <a:lstStyle/>
                        <a:p>
                          <a:endParaRPr lang="en-US"/>
                        </a:p>
                      </a:txBody>
                      <a:tcPr>
                        <a:blipFill>
                          <a:blip r:embed="rId2"/>
                          <a:stretch>
                            <a:fillRect l="-100151" t="-221186" r="-603" b="-155085"/>
                          </a:stretch>
                        </a:blipFill>
                      </a:tcPr>
                    </a:tc>
                    <a:extLst>
                      <a:ext uri="{0D108BD9-81ED-4DB2-BD59-A6C34878D82A}">
                        <a16:rowId xmlns:a16="http://schemas.microsoft.com/office/drawing/2014/main" val="10004"/>
                      </a:ext>
                    </a:extLst>
                  </a:tr>
                  <a:tr h="396240">
                    <a:tc>
                      <a:txBody>
                        <a:bodyPr/>
                        <a:lstStyle/>
                        <a:p>
                          <a:endParaRPr lang="en-US"/>
                        </a:p>
                      </a:txBody>
                      <a:tcPr>
                        <a:blipFill>
                          <a:blip r:embed="rId2"/>
                          <a:stretch>
                            <a:fillRect l="-151" t="-583077" r="-100603" b="-181538"/>
                          </a:stretch>
                        </a:blipFill>
                      </a:tcPr>
                    </a:tc>
                    <a:tc>
                      <a:txBody>
                        <a:bodyPr/>
                        <a:lstStyle/>
                        <a:p>
                          <a:endParaRPr lang="en-US"/>
                        </a:p>
                      </a:txBody>
                      <a:tcPr>
                        <a:blipFill>
                          <a:blip r:embed="rId2"/>
                          <a:stretch>
                            <a:fillRect l="-100151" t="-583077" r="-603" b="-181538"/>
                          </a:stretch>
                        </a:blipFill>
                      </a:tcPr>
                    </a:tc>
                    <a:extLst>
                      <a:ext uri="{0D108BD9-81ED-4DB2-BD59-A6C34878D82A}">
                        <a16:rowId xmlns:a16="http://schemas.microsoft.com/office/drawing/2014/main" val="10005"/>
                      </a:ext>
                    </a:extLst>
                  </a:tr>
                  <a:tr h="707454">
                    <a:tc>
                      <a:txBody>
                        <a:bodyPr/>
                        <a:lstStyle/>
                        <a:p>
                          <a:endParaRPr lang="en-US"/>
                        </a:p>
                      </a:txBody>
                      <a:tcPr>
                        <a:blipFill>
                          <a:blip r:embed="rId2"/>
                          <a:stretch>
                            <a:fillRect l="-151" t="-382759" r="-100603" b="-1724"/>
                          </a:stretch>
                        </a:blipFill>
                      </a:tcPr>
                    </a:tc>
                    <a:tc>
                      <a:txBody>
                        <a:bodyPr/>
                        <a:lstStyle/>
                        <a:p>
                          <a:endParaRPr lang="en-US"/>
                        </a:p>
                      </a:txBody>
                      <a:tcPr>
                        <a:blipFill>
                          <a:blip r:embed="rId2"/>
                          <a:stretch>
                            <a:fillRect l="-100151" t="-382759" r="-603" b="-1724"/>
                          </a:stretch>
                        </a:blipFill>
                      </a:tcPr>
                    </a:tc>
                    <a:extLst>
                      <a:ext uri="{0D108BD9-81ED-4DB2-BD59-A6C34878D82A}">
                        <a16:rowId xmlns:a16="http://schemas.microsoft.com/office/drawing/2014/main" val="10006"/>
                      </a:ext>
                    </a:extLst>
                  </a:tr>
                </a:tbl>
              </a:graphicData>
            </a:graphic>
          </p:graphicFrame>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Scientific Notation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r>
                  <a:rPr sz="2800" dirty="0"/>
                  <a:t>A number is in </a:t>
                </a:r>
                <a:r>
                  <a:rPr sz="2800" b="1" dirty="0"/>
                  <a:t>scientific notation</a:t>
                </a:r>
                <a:r>
                  <a:rPr sz="2800" dirty="0"/>
                  <a:t> when it is written in the form</a:t>
                </a:r>
              </a:p>
              <a:p>
                <a:pPr algn="ctr">
                  <a:defRPr sz="2800"/>
                </a:pPr>
                <a:r>
                  <a:rPr sz="2800" dirty="0"/>
                  <a:t> </a:t>
                </a:r>
                <a14:m>
                  <m:oMath xmlns:m="http://schemas.openxmlformats.org/officeDocument/2006/math">
                    <m:r>
                      <a:rPr>
                        <a:latin typeface="Cambria Math" panose="02040503050406030204" pitchFamily="18" charset="0"/>
                      </a:rPr>
                      <m:t>𝑎</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𝑛</m:t>
                        </m:r>
                      </m:sup>
                    </m:sSup>
                  </m:oMath>
                </a14:m>
                <a:r>
                  <a:rPr sz="2800" dirty="0"/>
                  <a:t>,</a:t>
                </a:r>
              </a:p>
              <a:p>
                <a:pPr>
                  <a:defRPr sz="2800"/>
                </a:pPr>
                <a:r>
                  <a:rPr sz="2800" dirty="0"/>
                  <a:t>where </a:t>
                </a:r>
                <a14:m>
                  <m:oMath xmlns:m="http://schemas.openxmlformats.org/officeDocument/2006/math">
                    <m:r>
                      <a:rPr>
                        <a:latin typeface="Cambria Math" panose="02040503050406030204" pitchFamily="18" charset="0"/>
                      </a:rPr>
                      <m:t>1</m:t>
                    </m:r>
                    <m:r>
                      <a:rPr>
                        <a:latin typeface="Cambria Math" panose="02040503050406030204" pitchFamily="18" charset="0"/>
                      </a:rPr>
                      <m:t>≤</m:t>
                    </m:r>
                    <m:d>
                      <m:dPr>
                        <m:begChr m:val="|"/>
                        <m:endChr m:val="|"/>
                        <m:ctrlPr>
                          <a:rPr i="1">
                            <a:latin typeface="Cambria Math" panose="02040503050406030204" pitchFamily="18" charset="0"/>
                          </a:rPr>
                        </m:ctrlPr>
                      </m:dPr>
                      <m:e>
                        <m:r>
                          <a:rPr>
                            <a:latin typeface="Cambria Math" panose="02040503050406030204" pitchFamily="18" charset="0"/>
                          </a:rPr>
                          <m:t>𝑎</m:t>
                        </m:r>
                      </m:e>
                    </m:d>
                    <m:r>
                      <a:rPr>
                        <a:latin typeface="Cambria Math" panose="02040503050406030204" pitchFamily="18" charset="0"/>
                      </a:rPr>
                      <m:t>&lt;</m:t>
                    </m:r>
                    <m:r>
                      <a:rPr>
                        <a:latin typeface="Cambria Math" panose="02040503050406030204" pitchFamily="18" charset="0"/>
                      </a:rPr>
                      <m:t>10</m:t>
                    </m:r>
                  </m:oMath>
                </a14:m>
                <a:r>
                  <a:rPr sz="2800" dirty="0"/>
                  <a:t> and </a:t>
                </a:r>
                <a14:m>
                  <m:oMath xmlns:m="http://schemas.openxmlformats.org/officeDocument/2006/math">
                    <m:r>
                      <a:rPr>
                        <a:latin typeface="Cambria Math" panose="02040503050406030204" pitchFamily="18" charset="0"/>
                      </a:rPr>
                      <m:t>𝑛</m:t>
                    </m:r>
                  </m:oMath>
                </a14:m>
                <a:r>
                  <a:rPr sz="2800" dirty="0"/>
                  <a:t> is an integer. If </a:t>
                </a:r>
                <a14:m>
                  <m:oMath xmlns:m="http://schemas.openxmlformats.org/officeDocument/2006/math">
                    <m:r>
                      <a:rPr>
                        <a:latin typeface="Cambria Math" panose="02040503050406030204" pitchFamily="18" charset="0"/>
                      </a:rPr>
                      <m:t>𝑛</m:t>
                    </m:r>
                  </m:oMath>
                </a14:m>
                <a:r>
                  <a:rPr sz="2800" dirty="0"/>
                  <a:t> is a positive integer, the number is large in magnitude</a:t>
                </a:r>
                <a:r>
                  <a:rPr lang="en-US" sz="2800" dirty="0"/>
                  <a:t>;</a:t>
                </a:r>
                <a:r>
                  <a:rPr sz="2800" dirty="0"/>
                  <a:t> if </a:t>
                </a:r>
                <a14:m>
                  <m:oMath xmlns:m="http://schemas.openxmlformats.org/officeDocument/2006/math">
                    <m:r>
                      <a:rPr>
                        <a:latin typeface="Cambria Math" panose="02040503050406030204" pitchFamily="18" charset="0"/>
                      </a:rPr>
                      <m:t>𝑛</m:t>
                    </m:r>
                  </m:oMath>
                </a14:m>
                <a:r>
                  <a:rPr sz="2800" dirty="0"/>
                  <a:t> is a negative integer, the number is small in magnitude (close to </a:t>
                </a:r>
                <a:r>
                  <a:rPr sz="2800" dirty="0">
                    <a:latin typeface="Cambria Math"/>
                  </a:rPr>
                  <a:t>0</a:t>
                </a:r>
                <a:r>
                  <a:rPr sz="2800" dirty="0"/>
                  <a:t>). The number </a:t>
                </a:r>
                <a14:m>
                  <m:oMath xmlns:m="http://schemas.openxmlformats.org/officeDocument/2006/math">
                    <m:r>
                      <a:rPr>
                        <a:latin typeface="Cambria Math" panose="02040503050406030204" pitchFamily="18" charset="0"/>
                      </a:rPr>
                      <m:t>𝑎</m:t>
                    </m:r>
                  </m:oMath>
                </a14:m>
                <a:r>
                  <a:rPr sz="2800" dirty="0"/>
                  <a:t> itself can be either positive or negative, and the sign of </a:t>
                </a:r>
                <a14:m>
                  <m:oMath xmlns:m="http://schemas.openxmlformats.org/officeDocument/2006/math">
                    <m:r>
                      <a:rPr>
                        <a:latin typeface="Cambria Math" panose="02040503050406030204" pitchFamily="18" charset="0"/>
                      </a:rPr>
                      <m:t>𝑎</m:t>
                    </m:r>
                  </m:oMath>
                </a14:m>
                <a:r>
                  <a:rPr sz="2800" dirty="0"/>
                  <a:t> determines the sign of the number as a whole.</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CAUTION!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The sign of the exponent </a:t>
                </a:r>
                <a14:m>
                  <m:oMath xmlns:m="http://schemas.openxmlformats.org/officeDocument/2006/math">
                    <m:r>
                      <a:rPr>
                        <a:latin typeface="Cambria Math" panose="02040503050406030204" pitchFamily="18" charset="0"/>
                      </a:rPr>
                      <m:t>𝑛</m:t>
                    </m:r>
                  </m:oMath>
                </a14:m>
                <a:r>
                  <a:rPr sz="2800"/>
                  <a:t> in scientific notation does </a:t>
                </a:r>
                <a:r>
                  <a:rPr sz="2800" i="1"/>
                  <a:t>not</a:t>
                </a:r>
                <a:r>
                  <a:rPr sz="2800"/>
                  <a:t> determine the sign of the number as a whole. The sign of </a:t>
                </a:r>
                <a14:m>
                  <m:oMath xmlns:m="http://schemas.openxmlformats.org/officeDocument/2006/math">
                    <m:r>
                      <a:rPr>
                        <a:latin typeface="Cambria Math" panose="02040503050406030204" pitchFamily="18" charset="0"/>
                      </a:rPr>
                      <m:t>𝑛</m:t>
                    </m:r>
                  </m:oMath>
                </a14:m>
                <a:r>
                  <a:rPr sz="2800"/>
                  <a:t> only determines if the number is large (positive </a:t>
                </a:r>
                <a14:m>
                  <m:oMath xmlns:m="http://schemas.openxmlformats.org/officeDocument/2006/math">
                    <m:r>
                      <a:rPr>
                        <a:latin typeface="Cambria Math" panose="02040503050406030204" pitchFamily="18" charset="0"/>
                      </a:rPr>
                      <m:t>𝑛</m:t>
                    </m:r>
                  </m:oMath>
                </a14:m>
                <a:r>
                  <a:rPr sz="2800"/>
                  <a:t>) or small (negative </a:t>
                </a:r>
                <a14:m>
                  <m:oMath xmlns:m="http://schemas.openxmlformats.org/officeDocument/2006/math">
                    <m:r>
                      <a:rPr>
                        <a:latin typeface="Cambria Math" panose="02040503050406030204" pitchFamily="18" charset="0"/>
                      </a:rPr>
                      <m:t>𝑛</m:t>
                    </m:r>
                  </m:oMath>
                </a14:m>
                <a:r>
                  <a:rPr sz="2800"/>
                  <a:t>) in magnitude.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4: Using Scientific Notation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rPr lang="en-US" dirty="0"/>
                  <a:t>​</a:t>
                </a:r>
                <a:r>
                  <a:rPr lang="en-US" sz="2800" dirty="0"/>
                  <a:t>The distance from Earth to the sun is approximately </a:t>
                </a:r>
                <a:r>
                  <a:rPr lang="en-US" sz="2800" dirty="0">
                    <a:latin typeface="Cambria Math"/>
                  </a:rPr>
                  <a:t>93,000,000</a:t>
                </a:r>
                <a:r>
                  <a:rPr lang="en-US" sz="2800" dirty="0"/>
                  <a:t> miles. Scientific notation takes advantage of the observation that multiplication of a number by </a:t>
                </a:r>
                <a:r>
                  <a:rPr lang="en-US" sz="2800" dirty="0">
                    <a:latin typeface="Cambria Math"/>
                  </a:rPr>
                  <a:t>10</a:t>
                </a:r>
                <a:r>
                  <a:rPr lang="en-US" sz="2800" dirty="0"/>
                  <a:t> moves the decimal point one place to the right, and we can repeat this process as many times as necessary. Thus </a:t>
                </a:r>
                <a14:m>
                  <m:oMath xmlns:m="http://schemas.openxmlformats.org/officeDocument/2006/math">
                    <m:r>
                      <a:rPr lang="en-US">
                        <a:latin typeface="Cambria Math" panose="02040503050406030204" pitchFamily="18" charset="0"/>
                      </a:rPr>
                      <m:t>9</m:t>
                    </m:r>
                    <m:r>
                      <a:rPr lang="en-US">
                        <a:latin typeface="Cambria Math" panose="02040503050406030204" pitchFamily="18" charset="0"/>
                      </a:rPr>
                      <m:t>.</m:t>
                    </m:r>
                    <m:r>
                      <a:rPr lang="en-US">
                        <a:latin typeface="Cambria Math" panose="02040503050406030204" pitchFamily="18" charset="0"/>
                      </a:rPr>
                      <m:t>3</m:t>
                    </m:r>
                    <m:r>
                      <a:rPr lang="en-US">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10</m:t>
                        </m:r>
                      </m:e>
                      <m:sup>
                        <m:r>
                          <a:rPr lang="ar-AE">
                            <a:latin typeface="Cambria Math" panose="02040503050406030204" pitchFamily="18" charset="0"/>
                          </a:rPr>
                          <m:t>7</m:t>
                        </m:r>
                      </m:sup>
                    </m:sSup>
                  </m:oMath>
                </a14:m>
                <a:r>
                  <a:rPr lang="ar-AE" sz="2800" dirty="0"/>
                  <a:t> </a:t>
                </a:r>
                <a:r>
                  <a:rPr lang="en-US" sz="2800" dirty="0"/>
                  <a:t>is equal to </a:t>
                </a:r>
                <a:r>
                  <a:rPr lang="en-US" sz="2800" dirty="0">
                    <a:latin typeface="Cambria Math"/>
                  </a:rPr>
                  <a:t>93,000,000</a:t>
                </a:r>
                <a:r>
                  <a:rPr lang="en-US" sz="2800" dirty="0"/>
                  <a:t>, as </a:t>
                </a:r>
                <a:r>
                  <a:rPr lang="en-US" sz="2800" dirty="0">
                    <a:latin typeface="Cambria Math"/>
                  </a:rPr>
                  <a:t>93,000,000</a:t>
                </a:r>
                <a:r>
                  <a:rPr lang="en-US" sz="2800" dirty="0"/>
                  <a:t> is obtained from </a:t>
                </a:r>
                <a:r>
                  <a:rPr lang="en-US" sz="2800" dirty="0">
                    <a:latin typeface="Cambria Math"/>
                  </a:rPr>
                  <a:t>9.3</a:t>
                </a:r>
                <a:r>
                  <a:rPr lang="en-US" sz="2800" dirty="0"/>
                  <a:t> by moving the decimal point </a:t>
                </a:r>
                <a:r>
                  <a:rPr lang="en-US" sz="2800" dirty="0">
                    <a:latin typeface="Cambria Math"/>
                  </a:rPr>
                  <a:t>7</a:t>
                </a:r>
                <a:r>
                  <a:rPr lang="en-US" sz="2800" dirty="0"/>
                  <a:t> places to the right.</a:t>
                </a:r>
              </a:p>
              <a:p>
                <a:pPr algn="ctr">
                  <a:defRPr sz="2800"/>
                </a:pPr>
                <a:r>
                  <a:rPr lang="en-US" dirty="0"/>
                  <a:t>​</a:t>
                </a:r>
                <a14:m>
                  <m:oMath xmlns:m="http://schemas.openxmlformats.org/officeDocument/2006/math">
                    <m:r>
                      <a:rPr lang="en-US">
                        <a:latin typeface="Cambria Math" panose="02040503050406030204" pitchFamily="18" charset="0"/>
                      </a:rPr>
                      <m:t>9</m:t>
                    </m:r>
                    <m:r>
                      <a:rPr lang="en-US">
                        <a:latin typeface="Cambria Math" panose="02040503050406030204" pitchFamily="18" charset="0"/>
                      </a:rPr>
                      <m:t>.</m:t>
                    </m:r>
                    <m:r>
                      <a:rPr lang="en-US">
                        <a:latin typeface="Cambria Math" panose="02040503050406030204" pitchFamily="18" charset="0"/>
                      </a:rPr>
                      <m:t>3</m:t>
                    </m:r>
                    <m:r>
                      <a:rPr lang="en-US">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10</m:t>
                        </m:r>
                      </m:e>
                      <m:sup>
                        <m:r>
                          <a:rPr lang="ar-AE">
                            <a:latin typeface="Cambria Math" panose="02040503050406030204" pitchFamily="18" charset="0"/>
                          </a:rPr>
                          <m:t>7</m:t>
                        </m:r>
                      </m:sup>
                    </m:sSup>
                    <m:r>
                      <a:rPr lang="ar-AE">
                        <a:latin typeface="Cambria Math" panose="02040503050406030204" pitchFamily="18" charset="0"/>
                      </a:rPr>
                      <m:t>=</m:t>
                    </m:r>
                    <m:limLow>
                      <m:limLowPr>
                        <m:ctrlPr>
                          <a:rPr lang="ar-AE" i="1" smtClean="0">
                            <a:latin typeface="Cambria Math" panose="02040503050406030204" pitchFamily="18" charset="0"/>
                          </a:rPr>
                        </m:ctrlPr>
                      </m:limLowPr>
                      <m:e>
                        <m:r>
                          <a:rPr lang="en-US" b="0" i="1" smtClean="0">
                            <a:latin typeface="Cambria Math" panose="02040503050406030204" pitchFamily="18" charset="0"/>
                          </a:rPr>
                          <m:t>9</m:t>
                        </m:r>
                        <m:groupChr>
                          <m:groupChrPr>
                            <m:chr m:val="⏟"/>
                            <m:ctrlPr>
                              <a:rPr lang="ar-AE" i="1" smtClean="0">
                                <a:latin typeface="Cambria Math" panose="02040503050406030204" pitchFamily="18" charset="0"/>
                              </a:rPr>
                            </m:ctrlPr>
                          </m:groupChrPr>
                          <m:e>
                            <m:r>
                              <a:rPr lang="en-US" b="0" i="1" smtClean="0">
                                <a:latin typeface="Cambria Math" panose="02040503050406030204" pitchFamily="18" charset="0"/>
                              </a:rPr>
                              <m:t>3000000</m:t>
                            </m:r>
                          </m:e>
                        </m:groupChr>
                      </m:e>
                      <m:lim>
                        <m:r>
                          <a:rPr lang="en-US" b="0" i="1" smtClean="0">
                            <a:latin typeface="Cambria Math" panose="02040503050406030204" pitchFamily="18" charset="0"/>
                          </a:rPr>
                          <m:t>7</m:t>
                        </m:r>
                        <m:r>
                          <a:rPr lang="en-US" b="0" i="1" smtClean="0">
                            <a:latin typeface="Cambria Math" panose="02040503050406030204" pitchFamily="18" charset="0"/>
                          </a:rPr>
                          <m:t> </m:t>
                        </m:r>
                        <m:r>
                          <m:rPr>
                            <m:sty m:val="p"/>
                          </m:rPr>
                          <a:rPr lang="en-US" b="0" i="0" smtClean="0">
                            <a:latin typeface="Cambria Math" panose="02040503050406030204" pitchFamily="18" charset="0"/>
                          </a:rPr>
                          <m:t>places</m:t>
                        </m:r>
                      </m:lim>
                    </m:limLow>
                  </m:oMath>
                </a14:m>
                <a:endParaRPr lang="ar-AE" dirty="0"/>
              </a:p>
              <a:p>
                <a:r>
                  <a:rPr lang="ar-AE"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2148"/>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Natural Number Exponents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Definition</a:t>
                </a:r>
              </a:p>
              <a:p>
                <a:pPr>
                  <a:defRPr sz="2800"/>
                </a:pPr>
                <a:r>
                  <a:rPr lang="en-US" sz="2800" dirty="0"/>
                  <a:t>If </a:t>
                </a:r>
                <a14:m>
                  <m:oMath xmlns:m="http://schemas.openxmlformats.org/officeDocument/2006/math">
                    <m:r>
                      <a:rPr lang="en-US">
                        <a:latin typeface="Cambria Math" panose="02040503050406030204" pitchFamily="18" charset="0"/>
                      </a:rPr>
                      <m:t>𝑎</m:t>
                    </m:r>
                  </m:oMath>
                </a14:m>
                <a:r>
                  <a:rPr lang="en-US" sz="2800" dirty="0"/>
                  <a:t> is any real number and if </a:t>
                </a:r>
                <a14:m>
                  <m:oMath xmlns:m="http://schemas.openxmlformats.org/officeDocument/2006/math">
                    <m:r>
                      <a:rPr lang="en-US">
                        <a:latin typeface="Cambria Math" panose="02040503050406030204" pitchFamily="18" charset="0"/>
                      </a:rPr>
                      <m:t>𝑛</m:t>
                    </m:r>
                  </m:oMath>
                </a14:m>
                <a:r>
                  <a:rPr lang="en-US" sz="2800" dirty="0"/>
                  <a:t> is any natural number, then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𝑎</m:t>
                        </m:r>
                      </m:e>
                      <m:sup>
                        <m:r>
                          <a:rPr lang="en-US" sz="2800" b="0" i="1" smtClean="0">
                            <a:latin typeface="Cambria Math" panose="02040503050406030204" pitchFamily="18" charset="0"/>
                          </a:rPr>
                          <m:t>𝑛</m:t>
                        </m:r>
                      </m:sup>
                    </m:sSup>
                    <m:r>
                      <a:rPr lang="en-US" sz="2800" b="0" i="0" smtClean="0">
                        <a:latin typeface="Cambria Math" panose="02040503050406030204" pitchFamily="18" charset="0"/>
                      </a:rPr>
                      <m:t>=</m:t>
                    </m:r>
                    <m:limLow>
                      <m:limLowPr>
                        <m:ctrlPr>
                          <a:rPr lang="en-US" sz="2800" i="1" smtClean="0">
                            <a:latin typeface="Cambria Math" panose="02040503050406030204" pitchFamily="18" charset="0"/>
                          </a:rPr>
                        </m:ctrlPr>
                      </m:limLowPr>
                      <m:e>
                        <m:groupChr>
                          <m:groupChrPr>
                            <m:chr m:val="⏟"/>
                            <m:ctrlPr>
                              <a:rPr lang="en-US" sz="2800" i="1" smtClean="0">
                                <a:latin typeface="Cambria Math" panose="02040503050406030204" pitchFamily="18" charset="0"/>
                              </a:rPr>
                            </m:ctrlPr>
                          </m:groupChrPr>
                          <m:e>
                            <m:r>
                              <a:rPr lang="ar-AE">
                                <a:latin typeface="Cambria Math" panose="02040503050406030204" pitchFamily="18" charset="0"/>
                              </a:rPr>
                              <m:t>𝑎</m:t>
                            </m:r>
                            <m:r>
                              <a:rPr lang="ar-AE">
                                <a:latin typeface="Cambria Math" panose="02040503050406030204" pitchFamily="18" charset="0"/>
                              </a:rPr>
                              <m:t>⋅</m:t>
                            </m:r>
                            <m:r>
                              <a:rPr lang="ar-AE">
                                <a:latin typeface="Cambria Math" panose="02040503050406030204" pitchFamily="18" charset="0"/>
                              </a:rPr>
                              <m:t>𝑎</m:t>
                            </m:r>
                            <m:r>
                              <a:rPr lang="ar-AE">
                                <a:latin typeface="Cambria Math" panose="02040503050406030204" pitchFamily="18" charset="0"/>
                              </a:rPr>
                              <m:t>⋅…⋅</m:t>
                            </m:r>
                            <m:r>
                              <a:rPr lang="ar-AE">
                                <a:latin typeface="Cambria Math" panose="02040503050406030204" pitchFamily="18" charset="0"/>
                              </a:rPr>
                              <m:t>𝑎</m:t>
                            </m:r>
                          </m:e>
                        </m:groupChr>
                      </m:e>
                      <m:lim>
                        <m:r>
                          <a:rPr lang="en-US" sz="2800" b="0" i="1" smtClean="0">
                            <a:latin typeface="Cambria Math" panose="02040503050406030204" pitchFamily="18" charset="0"/>
                          </a:rPr>
                          <m:t>𝑛</m:t>
                        </m:r>
                        <m:r>
                          <a:rPr lang="en-US" sz="2800" b="0" i="1" smtClean="0">
                            <a:latin typeface="Cambria Math" panose="02040503050406030204" pitchFamily="18" charset="0"/>
                          </a:rPr>
                          <m:t> </m:t>
                        </m:r>
                        <m:r>
                          <m:rPr>
                            <m:sty m:val="p"/>
                          </m:rPr>
                          <a:rPr lang="en-US" sz="2800" b="0" i="0" smtClean="0">
                            <a:latin typeface="Cambria Math" panose="02040503050406030204" pitchFamily="18" charset="0"/>
                          </a:rPr>
                          <m:t>factors</m:t>
                        </m:r>
                      </m:lim>
                    </m:limLow>
                  </m:oMath>
                </a14:m>
                <a:r>
                  <a:rPr lang="ar-AE" sz="2800" dirty="0"/>
                  <a:t>.</a:t>
                </a:r>
                <a:r>
                  <a:rPr lang="en-US" sz="2800" dirty="0"/>
                  <a:t> That is,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𝑎</m:t>
                        </m:r>
                      </m:e>
                      <m:sup>
                        <m:r>
                          <a:rPr lang="ar-AE">
                            <a:latin typeface="Cambria Math" panose="02040503050406030204" pitchFamily="18" charset="0"/>
                          </a:rPr>
                          <m:t>𝑛</m:t>
                        </m:r>
                      </m:sup>
                    </m:sSup>
                  </m:oMath>
                </a14:m>
                <a:r>
                  <a:rPr lang="ar-AE" sz="2800" dirty="0"/>
                  <a:t> </a:t>
                </a:r>
                <a:r>
                  <a:rPr lang="en-US" sz="2800" dirty="0"/>
                  <a:t>is merely a shorter, and more precise, way of denoting the product of </a:t>
                </a:r>
                <a14:m>
                  <m:oMath xmlns:m="http://schemas.openxmlformats.org/officeDocument/2006/math">
                    <m:r>
                      <a:rPr lang="en-US">
                        <a:latin typeface="Cambria Math" panose="02040503050406030204" pitchFamily="18" charset="0"/>
                      </a:rPr>
                      <m:t>𝑛</m:t>
                    </m:r>
                  </m:oMath>
                </a14:m>
                <a:r>
                  <a:rPr lang="en-US" sz="2800" dirty="0"/>
                  <a:t> factors of </a:t>
                </a:r>
                <a14:m>
                  <m:oMath xmlns:m="http://schemas.openxmlformats.org/officeDocument/2006/math">
                    <m:r>
                      <a:rPr lang="en-US">
                        <a:latin typeface="Cambria Math" panose="02040503050406030204" pitchFamily="18" charset="0"/>
                      </a:rPr>
                      <m:t>𝑎</m:t>
                    </m:r>
                  </m:oMath>
                </a14:m>
                <a:r>
                  <a:rPr lang="en-US" sz="2800" dirty="0"/>
                  <a:t>. In the expression </a:t>
                </a:r>
                <a14:m>
                  <m:oMath xmlns:m="http://schemas.openxmlformats.org/officeDocument/2006/math">
                    <m:r>
                      <a:rPr lang="en-US">
                        <a:latin typeface="Cambria Math" panose="02040503050406030204" pitchFamily="18" charset="0"/>
                      </a:rPr>
                      <m:t>𝑎</m:t>
                    </m:r>
                  </m:oMath>
                </a14:m>
                <a:r>
                  <a:rPr lang="en-US" sz="2800" i="1" baseline="30000" dirty="0"/>
                  <a:t>n</a:t>
                </a:r>
                <a:r>
                  <a:rPr lang="en-US" sz="2800" dirty="0"/>
                  <a:t>, </a:t>
                </a:r>
                <a14:m>
                  <m:oMath xmlns:m="http://schemas.openxmlformats.org/officeDocument/2006/math">
                    <m:r>
                      <a:rPr lang="en-US">
                        <a:latin typeface="Cambria Math" panose="02040503050406030204" pitchFamily="18" charset="0"/>
                      </a:rPr>
                      <m:t>𝑎</m:t>
                    </m:r>
                  </m:oMath>
                </a14:m>
                <a:r>
                  <a:rPr lang="en-US" sz="2800" dirty="0"/>
                  <a:t> is called the </a:t>
                </a:r>
                <a:r>
                  <a:rPr lang="en-US" sz="2800" b="1" dirty="0"/>
                  <a:t>base</a:t>
                </a:r>
                <a:r>
                  <a:rPr lang="en-US" sz="2800" dirty="0"/>
                  <a:t>, and </a:t>
                </a:r>
                <a14:m>
                  <m:oMath xmlns:m="http://schemas.openxmlformats.org/officeDocument/2006/math">
                    <m:r>
                      <a:rPr lang="en-US">
                        <a:latin typeface="Cambria Math" panose="02040503050406030204" pitchFamily="18" charset="0"/>
                      </a:rPr>
                      <m:t>𝑛</m:t>
                    </m:r>
                  </m:oMath>
                </a14:m>
                <a:r>
                  <a:rPr lang="en-US" sz="2800" dirty="0"/>
                  <a:t> is the </a:t>
                </a:r>
                <a:r>
                  <a:rPr lang="en-US" sz="2800" b="1" dirty="0"/>
                  <a:t>exponent</a:t>
                </a:r>
                <a:r>
                  <a:rPr lang="en-US" sz="2800" dirty="0"/>
                  <a:t>. The process of multiplying </a:t>
                </a:r>
                <a14:m>
                  <m:oMath xmlns:m="http://schemas.openxmlformats.org/officeDocument/2006/math">
                    <m:r>
                      <a:rPr lang="en-US">
                        <a:latin typeface="Cambria Math" panose="02040503050406030204" pitchFamily="18" charset="0"/>
                      </a:rPr>
                      <m:t>𝑛</m:t>
                    </m:r>
                  </m:oMath>
                </a14:m>
                <a:r>
                  <a:rPr lang="en-US" sz="2800" dirty="0"/>
                  <a:t> factors of </a:t>
                </a:r>
                <a14:m>
                  <m:oMath xmlns:m="http://schemas.openxmlformats.org/officeDocument/2006/math">
                    <m:r>
                      <a:rPr lang="en-US">
                        <a:latin typeface="Cambria Math" panose="02040503050406030204" pitchFamily="18" charset="0"/>
                      </a:rPr>
                      <m:t>𝑎</m:t>
                    </m:r>
                  </m:oMath>
                </a14:m>
                <a:r>
                  <a:rPr lang="en-US" sz="2800" dirty="0"/>
                  <a:t> is called "raising </a:t>
                </a:r>
                <a14:m>
                  <m:oMath xmlns:m="http://schemas.openxmlformats.org/officeDocument/2006/math">
                    <m:r>
                      <a:rPr lang="en-US">
                        <a:latin typeface="Cambria Math" panose="02040503050406030204" pitchFamily="18" charset="0"/>
                      </a:rPr>
                      <m:t>𝑎</m:t>
                    </m:r>
                  </m:oMath>
                </a14:m>
                <a:r>
                  <a:rPr lang="en-US" sz="2800" dirty="0"/>
                  <a:t> to the </a:t>
                </a:r>
                <a14:m>
                  <m:oMath xmlns:m="http://schemas.openxmlformats.org/officeDocument/2006/math">
                    <m:r>
                      <a:rPr lang="en-US">
                        <a:latin typeface="Cambria Math" panose="02040503050406030204" pitchFamily="18" charset="0"/>
                      </a:rPr>
                      <m:t>𝑛</m:t>
                    </m:r>
                  </m:oMath>
                </a14:m>
                <a:r>
                  <a:rPr lang="en-US" sz="2800" baseline="30000" dirty="0" err="1"/>
                  <a:t>th</a:t>
                </a:r>
                <a:r>
                  <a:rPr lang="en-US" sz="2800" dirty="0"/>
                  <a:t> power," and the expression </a:t>
                </a:r>
                <a14:m>
                  <m:oMath xmlns:m="http://schemas.openxmlformats.org/officeDocument/2006/math">
                    <m:r>
                      <a:rPr lang="en-US">
                        <a:latin typeface="Cambria Math" panose="02040503050406030204" pitchFamily="18" charset="0"/>
                      </a:rPr>
                      <m:t>𝑎</m:t>
                    </m:r>
                  </m:oMath>
                </a14:m>
                <a:r>
                  <a:rPr lang="en-US" sz="2800" i="1" baseline="30000" dirty="0"/>
                  <a:t>n</a:t>
                </a:r>
                <a:r>
                  <a:rPr lang="en-US" sz="2800" dirty="0"/>
                  <a:t> may be referred to as "the </a:t>
                </a:r>
                <a14:m>
                  <m:oMath xmlns:m="http://schemas.openxmlformats.org/officeDocument/2006/math">
                    <m:r>
                      <a:rPr lang="en-US">
                        <a:latin typeface="Cambria Math" panose="02040503050406030204" pitchFamily="18" charset="0"/>
                      </a:rPr>
                      <m:t>𝑛</m:t>
                    </m:r>
                  </m:oMath>
                </a14:m>
                <a:r>
                  <a:rPr lang="en-US" sz="2800" baseline="30000" dirty="0" err="1"/>
                  <a:t>th</a:t>
                </a:r>
                <a:r>
                  <a:rPr lang="en-US" sz="2800" dirty="0"/>
                  <a:t> power of </a:t>
                </a:r>
                <a14:m>
                  <m:oMath xmlns:m="http://schemas.openxmlformats.org/officeDocument/2006/math">
                    <m:r>
                      <a:rPr lang="en-US">
                        <a:latin typeface="Cambria Math" panose="02040503050406030204" pitchFamily="18" charset="0"/>
                      </a:rPr>
                      <m:t>𝑎</m:t>
                    </m:r>
                  </m:oMath>
                </a14:m>
                <a:r>
                  <a:rPr lang="en-US" sz="2800" dirty="0"/>
                  <a:t>" or "</a:t>
                </a:r>
                <a14:m>
                  <m:oMath xmlns:m="http://schemas.openxmlformats.org/officeDocument/2006/math">
                    <m:r>
                      <a:rPr lang="en-US">
                        <a:latin typeface="Cambria Math" panose="02040503050406030204" pitchFamily="18" charset="0"/>
                      </a:rPr>
                      <m:t>𝑎</m:t>
                    </m:r>
                  </m:oMath>
                </a14:m>
                <a:r>
                  <a:rPr lang="en-US" sz="2800" dirty="0"/>
                  <a:t> to the </a:t>
                </a:r>
                <a14:m>
                  <m:oMath xmlns:m="http://schemas.openxmlformats.org/officeDocument/2006/math">
                    <m:r>
                      <a:rPr lang="en-US">
                        <a:latin typeface="Cambria Math" panose="02040503050406030204" pitchFamily="18" charset="0"/>
                      </a:rPr>
                      <m:t>𝑛</m:t>
                    </m:r>
                  </m:oMath>
                </a14:m>
                <a:r>
                  <a:rPr lang="en-US" sz="2800" baseline="30000" dirty="0" err="1"/>
                  <a:t>th</a:t>
                </a:r>
                <a:r>
                  <a:rPr lang="en-US" sz="2800" dirty="0"/>
                  <a:t> power." Note that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𝑎</m:t>
                        </m:r>
                      </m:e>
                      <m:sup>
                        <m:r>
                          <a:rPr lang="ar-AE">
                            <a:latin typeface="Cambria Math" panose="02040503050406030204" pitchFamily="18" charset="0"/>
                          </a:rPr>
                          <m:t>1</m:t>
                        </m:r>
                      </m:sup>
                    </m:sSup>
                    <m:r>
                      <a:rPr lang="ar-AE">
                        <a:latin typeface="Cambria Math" panose="02040503050406030204" pitchFamily="18" charset="0"/>
                      </a:rPr>
                      <m:t>=</m:t>
                    </m:r>
                    <m:r>
                      <a:rPr lang="ar-AE">
                        <a:latin typeface="Cambria Math" panose="02040503050406030204" pitchFamily="18" charset="0"/>
                      </a:rPr>
                      <m:t>𝑎</m:t>
                    </m:r>
                  </m:oMath>
                </a14:m>
                <a:r>
                  <a:rPr lang="ar-AE"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295"/>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 </a:t>
            </a:r>
            <a:r>
              <a:rPr lang="en-US" dirty="0"/>
              <a:t>Example 4: Using Scientific Notation </a:t>
            </a:r>
            <a:r>
              <a:rPr dirty="0"/>
              <a:t>(cont.)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pPr marL="514350" indent="-514350">
                  <a:buFont typeface="+mj-lt"/>
                  <a:buAutoNum type="alphaLcPeriod" startAt="2"/>
                  <a:defRPr sz="2800"/>
                </a:pPr>
                <a:r>
                  <a:rPr lang="en-US" dirty="0"/>
                  <a:t>​</a:t>
                </a:r>
                <a:r>
                  <a:rPr lang="en-US" sz="2800" dirty="0"/>
                  <a:t>The mass of an electron, in kilograms, is approximately</a:t>
                </a:r>
              </a:p>
              <a:p>
                <a:pPr algn="ctr"/>
                <a:r>
                  <a:rPr lang="en-US" dirty="0"/>
                  <a:t>​</a:t>
                </a:r>
                <a:r>
                  <a:rPr lang="en-US" sz="2800" dirty="0">
                    <a:latin typeface="Cambria Math"/>
                  </a:rPr>
                  <a:t>0.000000000000000000000000000000911</a:t>
                </a:r>
                <a:r>
                  <a:rPr lang="en-US" sz="2800" dirty="0"/>
                  <a:t>,</a:t>
                </a:r>
              </a:p>
              <a:p>
                <a:pPr marL="457200" lvl="1" indent="0">
                  <a:buNone/>
                  <a:defRPr sz="2800"/>
                </a:pPr>
                <a:r>
                  <a:rPr lang="en-US" dirty="0"/>
                  <a:t>clearly not a convenient number to work with. Scientific notation takes advantage of the observation that multiplication of a number by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10</m:t>
                        </m:r>
                      </m:e>
                      <m:sup>
                        <m:r>
                          <a:rPr lang="ar-AE">
                            <a:latin typeface="Cambria Math" panose="02040503050406030204" pitchFamily="18" charset="0"/>
                          </a:rPr>
                          <m:t>−</m:t>
                        </m:r>
                        <m:r>
                          <a:rPr lang="ar-AE">
                            <a:latin typeface="Cambria Math" panose="02040503050406030204" pitchFamily="18" charset="0"/>
                          </a:rPr>
                          <m:t>1</m:t>
                        </m:r>
                      </m:sup>
                    </m:sSup>
                  </m:oMath>
                </a14:m>
                <a:r>
                  <a:rPr lang="ar-AE" dirty="0"/>
                  <a:t> (</a:t>
                </a:r>
                <a:r>
                  <a:rPr lang="en-US" dirty="0"/>
                  <a:t>which is equivalent to division by </a:t>
                </a:r>
                <a:r>
                  <a:rPr lang="en-US" dirty="0">
                    <a:latin typeface="Cambria Math"/>
                  </a:rPr>
                  <a:t>10</a:t>
                </a:r>
                <a:r>
                  <a:rPr lang="en-US" dirty="0"/>
                  <a:t>) moves the decimal point one place to the left. Again, we can repeat this process as many times as necessary. Thus in scientific notation,</a:t>
                </a:r>
              </a:p>
              <a:p>
                <a:pPr algn="ctr">
                  <a:defRPr sz="2800"/>
                </a:pPr>
                <a:r>
                  <a:rPr lang="en-US" dirty="0"/>
                  <a:t>​</a:t>
                </a:r>
                <a14:m>
                  <m:oMath xmlns:m="http://schemas.openxmlformats.org/officeDocument/2006/math">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000000000000000000000000000000911</m:t>
                    </m:r>
                  </m:oMath>
                </a14:m>
                <a:endParaRPr lang="en-US" dirty="0">
                  <a:latin typeface="Cambria Math" panose="02040503050406030204" pitchFamily="18" charset="0"/>
                </a:endParaRPr>
              </a:p>
              <a:p>
                <a:pPr algn="ctr">
                  <a:defRPr sz="2800"/>
                </a:pP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9</m:t>
                    </m:r>
                    <m:r>
                      <a:rPr lang="en-US">
                        <a:latin typeface="Cambria Math" panose="02040503050406030204" pitchFamily="18" charset="0"/>
                      </a:rPr>
                      <m:t>.</m:t>
                    </m:r>
                    <m:r>
                      <a:rPr lang="en-US">
                        <a:latin typeface="Cambria Math" panose="02040503050406030204" pitchFamily="18" charset="0"/>
                      </a:rPr>
                      <m:t>11</m:t>
                    </m:r>
                    <m:r>
                      <a:rPr lang="en-US">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10</m:t>
                        </m:r>
                      </m:e>
                      <m:sup>
                        <m:r>
                          <a:rPr lang="ar-AE">
                            <a:latin typeface="Cambria Math" panose="02040503050406030204" pitchFamily="18" charset="0"/>
                          </a:rPr>
                          <m:t>−</m:t>
                        </m:r>
                        <m:r>
                          <a:rPr lang="ar-AE">
                            <a:latin typeface="Cambria Math" panose="02040503050406030204" pitchFamily="18" charset="0"/>
                          </a:rPr>
                          <m:t>31</m:t>
                        </m:r>
                      </m:sup>
                    </m:sSup>
                  </m:oMath>
                </a14:m>
                <a:r>
                  <a:rPr lang="ar-AE"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227" r="-2074"/>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 </a:t>
            </a:r>
            <a:r>
              <a:rPr lang="en-US" dirty="0"/>
              <a:t>Example 4: Using Scientific Notation </a:t>
            </a:r>
            <a:r>
              <a:rPr dirty="0"/>
              <a:t>(cont.)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dirty="0"/>
                  <a:t>​</a:t>
                </a:r>
                <a:r>
                  <a:rPr sz="2800" dirty="0"/>
                  <a:t>The speed of light in a vacuum is approximately </a:t>
                </a:r>
                <a:br>
                  <a:rPr lang="en-US" sz="2800" dirty="0"/>
                </a:br>
                <a14:m>
                  <m:oMath xmlns:m="http://schemas.openxmlformats.org/officeDocument/2006/math">
                    <m:r>
                      <a:rPr>
                        <a:latin typeface="Cambria Math" panose="02040503050406030204" pitchFamily="18" charset="0"/>
                      </a:rPr>
                      <m:t>3</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8</m:t>
                        </m:r>
                      </m:sup>
                    </m:sSup>
                  </m:oMath>
                </a14:m>
                <a:r>
                  <a:rPr sz="2800" dirty="0"/>
                  <a:t> meters per second. In standard (nonscientific) notation, this number is written as </a:t>
                </a:r>
                <a:r>
                  <a:rPr sz="2800" dirty="0">
                    <a:latin typeface="Cambria Math"/>
                  </a:rPr>
                  <a:t>300,000,000</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Simplifying Expressions with Scientific Notation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Simplify the following expressions, writing your answer either in scientific or standard notation, as appropriate.</a:t>
                </a:r>
              </a:p>
              <a:p>
                <a:pPr marL="514350" indent="-514350">
                  <a:buFont typeface="+mj-lt"/>
                  <a:buAutoNum type="alphaLcPeriod"/>
                  <a:defRPr sz="2800"/>
                </a:pPr>
                <a:r>
                  <a:rPr dirty="0"/>
                  <a:t>​</a:t>
                </a:r>
                <a14:m>
                  <m:oMath xmlns:m="http://schemas.openxmlformats.org/officeDocument/2006/math">
                    <m:f>
                      <m:fPr>
                        <m:ctrlPr>
                          <a:rPr i="1">
                            <a:latin typeface="Cambria Math" panose="02040503050406030204" pitchFamily="18" charset="0"/>
                          </a:rPr>
                        </m:ctrlPr>
                      </m:fPr>
                      <m:num>
                        <m:d>
                          <m:dPr>
                            <m:ctrlPr>
                              <a:rPr i="1">
                                <a:latin typeface="Cambria Math" panose="02040503050406030204" pitchFamily="18" charset="0"/>
                              </a:rPr>
                            </m:ctrlPr>
                          </m:dPr>
                          <m:e>
                            <m:r>
                              <a:rPr>
                                <a:latin typeface="Cambria Math" panose="02040503050406030204" pitchFamily="18" charset="0"/>
                              </a:rPr>
                              <m:t>3.6×</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−12</m:t>
                                </m:r>
                              </m:sup>
                            </m:sSup>
                          </m:e>
                        </m:d>
                        <m:d>
                          <m:dPr>
                            <m:ctrlPr>
                              <a:rPr i="1">
                                <a:latin typeface="Cambria Math" panose="02040503050406030204" pitchFamily="18" charset="0"/>
                              </a:rPr>
                            </m:ctrlPr>
                          </m:dPr>
                          <m:e>
                            <m:r>
                              <a:rPr>
                                <a:latin typeface="Cambria Math" panose="02040503050406030204" pitchFamily="18" charset="0"/>
                              </a:rPr>
                              <m:t>−6×</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4</m:t>
                                </m:r>
                              </m:sup>
                            </m:sSup>
                          </m:e>
                        </m:d>
                      </m:num>
                      <m:den>
                        <m:r>
                          <a:rPr>
                            <a:latin typeface="Cambria Math" panose="02040503050406030204" pitchFamily="18" charset="0"/>
                          </a:rPr>
                          <m:t>1.8×</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−6</m:t>
                            </m:r>
                          </m:sup>
                        </m:sSup>
                      </m:den>
                    </m:f>
                  </m:oMath>
                </a14:m>
                <a:endParaRPr dirty="0"/>
              </a:p>
              <a:p>
                <a:pPr marL="514350" indent="-514350">
                  <a:buFont typeface="+mj-lt"/>
                  <a:buAutoNum type="alphaLcPeriod" startAt="2"/>
                  <a:defRPr sz="2800"/>
                </a:pPr>
                <a:r>
                  <a:rPr dirty="0"/>
                  <a:t>​</a:t>
                </a:r>
                <a14:m>
                  <m:oMath xmlns:m="http://schemas.openxmlformats.org/officeDocument/2006/math">
                    <m:f>
                      <m:fPr>
                        <m:ctrlPr>
                          <a:rPr i="1">
                            <a:latin typeface="Cambria Math" panose="02040503050406030204" pitchFamily="18" charset="0"/>
                          </a:rPr>
                        </m:ctrlPr>
                      </m:fPr>
                      <m:num>
                        <m:d>
                          <m:dPr>
                            <m:ctrlPr>
                              <a:rPr i="1">
                                <a:latin typeface="Cambria Math" panose="02040503050406030204" pitchFamily="18" charset="0"/>
                              </a:rPr>
                            </m:ctrlPr>
                          </m:dPr>
                          <m:e>
                            <m:r>
                              <a:rPr>
                                <a:latin typeface="Cambria Math" panose="02040503050406030204" pitchFamily="18" charset="0"/>
                              </a:rPr>
                              <m:t>7×</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34</m:t>
                                </m:r>
                              </m:sup>
                            </m:sSup>
                          </m:e>
                        </m:d>
                        <m:d>
                          <m:dPr>
                            <m:ctrlPr>
                              <a:rPr i="1">
                                <a:latin typeface="Cambria Math" panose="02040503050406030204" pitchFamily="18" charset="0"/>
                              </a:rPr>
                            </m:ctrlPr>
                          </m:dPr>
                          <m:e>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−12</m:t>
                                </m:r>
                              </m:sup>
                            </m:sSup>
                          </m:e>
                        </m:d>
                      </m:num>
                      <m:den>
                        <m:r>
                          <a:rPr>
                            <a:latin typeface="Cambria Math" panose="02040503050406030204" pitchFamily="18" charset="0"/>
                          </a:rPr>
                          <m:t>6×</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−7</m:t>
                            </m:r>
                          </m:sup>
                        </m:sSup>
                      </m:den>
                    </m:f>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963"/>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Simplifying Expressions with Scientific Notation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endParaRPr lang="en-US" dirty="0"/>
              </a:p>
              <a:p>
                <a:pPr>
                  <a:defRPr sz="2800"/>
                </a:pPr>
                <a:endParaRPr lang="en-US" dirty="0"/>
              </a:p>
              <a:p>
                <a:pPr>
                  <a:defRPr sz="2800"/>
                </a:pPr>
                <a:endParaRPr lang="en-US" dirty="0"/>
              </a:p>
              <a:p>
                <a:pPr>
                  <a:defRPr sz="2800"/>
                </a:pPr>
                <a:endParaRPr lang="en-US" dirty="0"/>
              </a:p>
              <a:p>
                <a:pPr>
                  <a:defRPr sz="2800"/>
                </a:pPr>
                <a:endParaRPr lang="en-US" sz="2800" b="0" dirty="0"/>
              </a:p>
              <a:p>
                <a:pPr>
                  <a:defRPr sz="2800"/>
                </a:pPr>
                <a:r>
                  <a:rPr lang="en-US" sz="2800" b="0" dirty="0"/>
                  <a:t>We have written the final answer in standard notation (as it is not inconvenient to do so). Note that in scientific notation, it would be written as </a:t>
                </a:r>
                <a14:m>
                  <m:oMath xmlns:m="http://schemas.openxmlformats.org/officeDocument/2006/math">
                    <m:r>
                      <a:rPr lang="en-US" sz="2800" b="0">
                        <a:latin typeface="Cambria Math"/>
                      </a:rPr>
                      <m:t>−</m:t>
                    </m:r>
                    <m:r>
                      <a:rPr lang="en-US" sz="2800" b="0" i="1">
                        <a:latin typeface="Cambria Math"/>
                      </a:rPr>
                      <m:t>1</m:t>
                    </m:r>
                    <m:r>
                      <a:rPr lang="en-US" sz="2800" b="0">
                        <a:latin typeface="Cambria Math"/>
                      </a:rPr>
                      <m:t>.</m:t>
                    </m:r>
                    <m:r>
                      <a:rPr lang="en-US" sz="2800" b="0" i="1">
                        <a:latin typeface="Cambria Math"/>
                      </a:rPr>
                      <m:t>2</m:t>
                    </m:r>
                    <m:r>
                      <a:rPr lang="en-US" sz="2800" b="0">
                        <a:latin typeface="Cambria Math"/>
                      </a:rPr>
                      <m:t>×</m:t>
                    </m:r>
                    <m:sSup>
                      <m:sSupPr>
                        <m:ctrlPr>
                          <a:rPr lang="ar-AE" sz="2800" b="0" i="1">
                            <a:latin typeface="Cambria Math" panose="02040503050406030204" pitchFamily="18" charset="0"/>
                          </a:rPr>
                        </m:ctrlPr>
                      </m:sSupPr>
                      <m:e>
                        <m:r>
                          <a:rPr lang="ar-AE" sz="2800" b="0" i="1">
                            <a:latin typeface="Cambria Math"/>
                          </a:rPr>
                          <m:t>10</m:t>
                        </m:r>
                      </m:e>
                      <m:sup>
                        <m:r>
                          <a:rPr lang="ar-AE" sz="2800" b="0">
                            <a:latin typeface="Cambria Math"/>
                          </a:rPr>
                          <m:t>−</m:t>
                        </m:r>
                        <m:r>
                          <a:rPr lang="ar-AE" sz="2800" b="0" i="1">
                            <a:latin typeface="Cambria Math"/>
                          </a:rPr>
                          <m:t>1</m:t>
                        </m:r>
                      </m:sup>
                    </m:sSup>
                  </m:oMath>
                </a14:m>
                <a:r>
                  <a:rPr lang="ar-AE" sz="2800" b="0" dirty="0"/>
                  <a:t>.</a:t>
                </a:r>
              </a:p>
              <a:p>
                <a:pPr>
                  <a:defRPr sz="2800"/>
                </a:pPr>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3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21E12197-EA19-4E46-B3ED-A23F397A93CF}"/>
                  </a:ext>
                </a:extLst>
              </p:cNvPr>
              <p:cNvGraphicFramePr>
                <a:graphicFrameLocks/>
              </p:cNvGraphicFramePr>
              <p:nvPr>
                <p:extLst>
                  <p:ext uri="{D42A27DB-BD31-4B8C-83A1-F6EECF244321}">
                    <p14:modId xmlns:p14="http://schemas.microsoft.com/office/powerpoint/2010/main" val="715323775"/>
                  </p:ext>
                </p:extLst>
              </p:nvPr>
            </p:nvGraphicFramePr>
            <p:xfrm>
              <a:off x="914400" y="1398234"/>
              <a:ext cx="7239000" cy="2462629"/>
            </p:xfrm>
            <a:graphic>
              <a:graphicData uri="http://schemas.openxmlformats.org/drawingml/2006/table">
                <a:tbl>
                  <a:tblPr firstRow="1" bandRow="1">
                    <a:tableStyleId>{2D5ABB26-0587-4C30-8999-92F81FD0307C}</a:tableStyleId>
                  </a:tblPr>
                  <a:tblGrid>
                    <a:gridCol w="7010400">
                      <a:extLst>
                        <a:ext uri="{9D8B030D-6E8A-4147-A177-3AD203B41FA5}">
                          <a16:colId xmlns:a16="http://schemas.microsoft.com/office/drawing/2014/main" val="20000"/>
                        </a:ext>
                      </a:extLst>
                    </a:gridCol>
                    <a:gridCol w="228600">
                      <a:extLst>
                        <a:ext uri="{9D8B030D-6E8A-4147-A177-3AD203B41FA5}">
                          <a16:colId xmlns:a16="http://schemas.microsoft.com/office/drawing/2014/main" val="20001"/>
                        </a:ext>
                      </a:extLst>
                    </a:gridCol>
                  </a:tblGrid>
                  <a:tr h="697935">
                    <a:tc>
                      <a:txBody>
                        <a:bodyPr/>
                        <a:lstStyle/>
                        <a:p>
                          <a:pPr algn="l">
                            <a:defRPr sz="1800"/>
                          </a:pPr>
                          <a:r>
                            <a:rPr sz="2800" dirty="0"/>
                            <a:t>​</a:t>
                          </a:r>
                          <a14:m>
                            <m:oMath xmlns:m="http://schemas.openxmlformats.org/officeDocument/2006/math">
                              <m:f>
                                <m:fPr>
                                  <m:ctrlPr>
                                    <a:rPr sz="2800" i="1">
                                      <a:latin typeface="Cambria Math" panose="02040503050406030204" pitchFamily="18" charset="0"/>
                                    </a:rPr>
                                  </m:ctrlPr>
                                </m:fPr>
                                <m:num>
                                  <m:d>
                                    <m:dPr>
                                      <m:ctrlPr>
                                        <a:rPr sz="2800" i="1">
                                          <a:latin typeface="Cambria Math" panose="02040503050406030204" pitchFamily="18" charset="0"/>
                                        </a:rPr>
                                      </m:ctrlPr>
                                    </m:dPr>
                                    <m:e>
                                      <m:r>
                                        <a:rPr sz="2800">
                                          <a:latin typeface="Cambria Math"/>
                                        </a:rPr>
                                        <m:t>3</m:t>
                                      </m:r>
                                      <m:r>
                                        <a:rPr sz="2800">
                                          <a:latin typeface="Cambria Math"/>
                                        </a:rPr>
                                        <m:t>.</m:t>
                                      </m:r>
                                      <m:r>
                                        <a:rPr sz="2800">
                                          <a:latin typeface="Cambria Math"/>
                                        </a:rPr>
                                        <m:t>6</m:t>
                                      </m:r>
                                      <m:r>
                                        <a:rPr sz="2800">
                                          <a:latin typeface="Cambria Math"/>
                                        </a:rPr>
                                        <m:t>×</m:t>
                                      </m:r>
                                      <m:sSup>
                                        <m:sSupPr>
                                          <m:ctrlPr>
                                            <a:rPr sz="2800" i="1">
                                              <a:latin typeface="Cambria Math" panose="02040503050406030204" pitchFamily="18" charset="0"/>
                                            </a:rPr>
                                          </m:ctrlPr>
                                        </m:sSupPr>
                                        <m:e>
                                          <m:r>
                                            <a:rPr sz="2800">
                                              <a:latin typeface="Cambria Math"/>
                                            </a:rPr>
                                            <m:t>10</m:t>
                                          </m:r>
                                        </m:e>
                                        <m:sup>
                                          <m:r>
                                            <a:rPr sz="2800">
                                              <a:latin typeface="Cambria Math"/>
                                            </a:rPr>
                                            <m:t>−</m:t>
                                          </m:r>
                                          <m:r>
                                            <a:rPr sz="2800">
                                              <a:latin typeface="Cambria Math"/>
                                            </a:rPr>
                                            <m:t>12</m:t>
                                          </m:r>
                                        </m:sup>
                                      </m:sSup>
                                    </m:e>
                                  </m:d>
                                  <m:d>
                                    <m:dPr>
                                      <m:ctrlPr>
                                        <a:rPr sz="2800" i="1">
                                          <a:latin typeface="Cambria Math" panose="02040503050406030204" pitchFamily="18" charset="0"/>
                                        </a:rPr>
                                      </m:ctrlPr>
                                    </m:dPr>
                                    <m:e>
                                      <m:r>
                                        <a:rPr sz="2800">
                                          <a:latin typeface="Cambria Math"/>
                                        </a:rPr>
                                        <m:t>−</m:t>
                                      </m:r>
                                      <m:r>
                                        <a:rPr sz="2800">
                                          <a:latin typeface="Cambria Math"/>
                                        </a:rPr>
                                        <m:t>6</m:t>
                                      </m:r>
                                      <m:r>
                                        <a:rPr sz="2800">
                                          <a:latin typeface="Cambria Math"/>
                                        </a:rPr>
                                        <m:t>×</m:t>
                                      </m:r>
                                      <m:sSup>
                                        <m:sSupPr>
                                          <m:ctrlPr>
                                            <a:rPr sz="2800" i="1">
                                              <a:latin typeface="Cambria Math" panose="02040503050406030204" pitchFamily="18" charset="0"/>
                                            </a:rPr>
                                          </m:ctrlPr>
                                        </m:sSupPr>
                                        <m:e>
                                          <m:r>
                                            <a:rPr sz="2800">
                                              <a:latin typeface="Cambria Math"/>
                                            </a:rPr>
                                            <m:t>10</m:t>
                                          </m:r>
                                        </m:e>
                                        <m:sup>
                                          <m:r>
                                            <a:rPr sz="2800">
                                              <a:latin typeface="Cambria Math"/>
                                            </a:rPr>
                                            <m:t>4</m:t>
                                          </m:r>
                                        </m:sup>
                                      </m:sSup>
                                    </m:e>
                                  </m:d>
                                </m:num>
                                <m:den>
                                  <m:r>
                                    <a:rPr sz="2800">
                                      <a:latin typeface="Cambria Math"/>
                                    </a:rPr>
                                    <m:t>1</m:t>
                                  </m:r>
                                  <m:r>
                                    <a:rPr sz="2800">
                                      <a:latin typeface="Cambria Math"/>
                                    </a:rPr>
                                    <m:t>.</m:t>
                                  </m:r>
                                  <m:r>
                                    <a:rPr sz="2800">
                                      <a:latin typeface="Cambria Math"/>
                                    </a:rPr>
                                    <m:t>8</m:t>
                                  </m:r>
                                  <m:r>
                                    <a:rPr sz="2800">
                                      <a:latin typeface="Cambria Math"/>
                                    </a:rPr>
                                    <m:t>×</m:t>
                                  </m:r>
                                  <m:sSup>
                                    <m:sSupPr>
                                      <m:ctrlPr>
                                        <a:rPr sz="2800" i="1">
                                          <a:latin typeface="Cambria Math" panose="02040503050406030204" pitchFamily="18" charset="0"/>
                                        </a:rPr>
                                      </m:ctrlPr>
                                    </m:sSupPr>
                                    <m:e>
                                      <m:r>
                                        <a:rPr sz="2800">
                                          <a:latin typeface="Cambria Math"/>
                                        </a:rPr>
                                        <m:t>10</m:t>
                                      </m:r>
                                    </m:e>
                                    <m:sup>
                                      <m:r>
                                        <a:rPr sz="2800">
                                          <a:latin typeface="Cambria Math"/>
                                        </a:rPr>
                                        <m:t>−</m:t>
                                      </m:r>
                                      <m:r>
                                        <a:rPr sz="2800">
                                          <a:latin typeface="Cambria Math"/>
                                        </a:rPr>
                                        <m:t>6</m:t>
                                      </m:r>
                                    </m:sup>
                                  </m:sSup>
                                </m:den>
                              </m:f>
                              <m:r>
                                <a:rPr sz="2800">
                                  <a:latin typeface="Cambria Math"/>
                                </a:rPr>
                                <m:t>=</m:t>
                              </m:r>
                              <m:f>
                                <m:fPr>
                                  <m:ctrlPr>
                                    <a:rPr sz="2800" i="1">
                                      <a:latin typeface="Cambria Math" panose="02040503050406030204" pitchFamily="18" charset="0"/>
                                    </a:rPr>
                                  </m:ctrlPr>
                                </m:fPr>
                                <m:num>
                                  <m:d>
                                    <m:dPr>
                                      <m:ctrlPr>
                                        <a:rPr sz="2800" i="1">
                                          <a:latin typeface="Cambria Math" panose="02040503050406030204" pitchFamily="18" charset="0"/>
                                        </a:rPr>
                                      </m:ctrlPr>
                                    </m:dPr>
                                    <m:e>
                                      <m:r>
                                        <a:rPr sz="2800">
                                          <a:latin typeface="Cambria Math"/>
                                        </a:rPr>
                                        <m:t>3</m:t>
                                      </m:r>
                                      <m:r>
                                        <a:rPr sz="2800">
                                          <a:latin typeface="Cambria Math"/>
                                        </a:rPr>
                                        <m:t>.</m:t>
                                      </m:r>
                                      <m:r>
                                        <a:rPr sz="2800">
                                          <a:latin typeface="Cambria Math"/>
                                        </a:rPr>
                                        <m:t>6</m:t>
                                      </m:r>
                                    </m:e>
                                  </m:d>
                                  <m:d>
                                    <m:dPr>
                                      <m:ctrlPr>
                                        <a:rPr sz="2800" i="1">
                                          <a:latin typeface="Cambria Math" panose="02040503050406030204" pitchFamily="18" charset="0"/>
                                        </a:rPr>
                                      </m:ctrlPr>
                                    </m:dPr>
                                    <m:e>
                                      <m:r>
                                        <a:rPr sz="2800">
                                          <a:latin typeface="Cambria Math"/>
                                        </a:rPr>
                                        <m:t>−</m:t>
                                      </m:r>
                                      <m:r>
                                        <a:rPr sz="2800">
                                          <a:latin typeface="Cambria Math"/>
                                        </a:rPr>
                                        <m:t>6</m:t>
                                      </m:r>
                                    </m:e>
                                  </m:d>
                                </m:num>
                                <m:den>
                                  <m:r>
                                    <a:rPr sz="2800">
                                      <a:latin typeface="Cambria Math"/>
                                    </a:rPr>
                                    <m:t>1</m:t>
                                  </m:r>
                                  <m:r>
                                    <a:rPr sz="2800">
                                      <a:latin typeface="Cambria Math"/>
                                    </a:rPr>
                                    <m:t>.</m:t>
                                  </m:r>
                                  <m:r>
                                    <a:rPr sz="2800">
                                      <a:latin typeface="Cambria Math"/>
                                    </a:rPr>
                                    <m:t>8</m:t>
                                  </m:r>
                                </m:den>
                              </m:f>
                              <m:r>
                                <a:rPr sz="2800">
                                  <a:latin typeface="Cambria Math"/>
                                </a:rPr>
                                <m:t>×</m:t>
                              </m:r>
                              <m:sSup>
                                <m:sSupPr>
                                  <m:ctrlPr>
                                    <a:rPr sz="2800" i="1">
                                      <a:latin typeface="Cambria Math" panose="02040503050406030204" pitchFamily="18" charset="0"/>
                                    </a:rPr>
                                  </m:ctrlPr>
                                </m:sSupPr>
                                <m:e>
                                  <m:r>
                                    <a:rPr sz="2800">
                                      <a:latin typeface="Cambria Math"/>
                                    </a:rPr>
                                    <m:t>10</m:t>
                                  </m:r>
                                </m:e>
                                <m:sup>
                                  <m:r>
                                    <a:rPr sz="2800">
                                      <a:latin typeface="Cambria Math"/>
                                    </a:rPr>
                                    <m:t>−</m:t>
                                  </m:r>
                                  <m:r>
                                    <a:rPr sz="2800">
                                      <a:latin typeface="Cambria Math"/>
                                    </a:rPr>
                                    <m:t>12</m:t>
                                  </m:r>
                                  <m:r>
                                    <a:rPr sz="2800">
                                      <a:latin typeface="Cambria Math"/>
                                    </a:rPr>
                                    <m:t>+</m:t>
                                  </m:r>
                                  <m:r>
                                    <a:rPr sz="2800">
                                      <a:latin typeface="Cambria Math"/>
                                    </a:rPr>
                                    <m:t>4</m:t>
                                  </m:r>
                                  <m:r>
                                    <a:rPr sz="2800">
                                      <a:latin typeface="Cambria Math"/>
                                    </a:rPr>
                                    <m:t>−</m:t>
                                  </m:r>
                                  <m:d>
                                    <m:dPr>
                                      <m:ctrlPr>
                                        <a:rPr sz="2800" i="1">
                                          <a:latin typeface="Cambria Math" panose="02040503050406030204" pitchFamily="18" charset="0"/>
                                        </a:rPr>
                                      </m:ctrlPr>
                                    </m:dPr>
                                    <m:e>
                                      <m:r>
                                        <a:rPr sz="2800">
                                          <a:latin typeface="Cambria Math"/>
                                        </a:rPr>
                                        <m:t>−</m:t>
                                      </m:r>
                                      <m:r>
                                        <a:rPr sz="2800">
                                          <a:latin typeface="Cambria Math"/>
                                        </a:rPr>
                                        <m:t>6</m:t>
                                      </m:r>
                                    </m:e>
                                  </m:d>
                                </m:sup>
                              </m:sSup>
                            </m:oMath>
                          </a14:m>
                          <a:endParaRPr sz="2800" dirty="0"/>
                        </a:p>
                      </a:txBody>
                      <a:tcPr/>
                    </a:tc>
                    <a:tc>
                      <a:txBody>
                        <a:bodyPr/>
                        <a:lstStyle/>
                        <a:p>
                          <a:pPr algn="l"/>
                          <a:endParaRPr dirty="0"/>
                        </a:p>
                      </a:txBody>
                      <a:tcPr/>
                    </a:tc>
                    <a:extLst>
                      <a:ext uri="{0D108BD9-81ED-4DB2-BD59-A6C34878D82A}">
                        <a16:rowId xmlns:a16="http://schemas.microsoft.com/office/drawing/2014/main" val="10000"/>
                      </a:ext>
                    </a:extLst>
                  </a:tr>
                  <a:tr h="446997">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f>
                                    <m:fPr>
                                      <m:ctrlPr>
                                        <a:rPr sz="2800" i="1">
                                          <a:latin typeface="Cambria Math" panose="02040503050406030204" pitchFamily="18" charset="0"/>
                                        </a:rPr>
                                      </m:ctrlPr>
                                    </m:fPr>
                                    <m:num>
                                      <m:d>
                                        <m:dPr>
                                          <m:ctrlPr>
                                            <a:rPr sz="2800" i="1">
                                              <a:latin typeface="Cambria Math" panose="02040503050406030204" pitchFamily="18" charset="0"/>
                                            </a:rPr>
                                          </m:ctrlPr>
                                        </m:dPr>
                                        <m:e>
                                          <m:r>
                                            <a:rPr sz="2800">
                                              <a:latin typeface="Cambria Math"/>
                                            </a:rPr>
                                            <m:t>3</m:t>
                                          </m:r>
                                          <m:r>
                                            <a:rPr sz="2800">
                                              <a:latin typeface="Cambria Math"/>
                                            </a:rPr>
                                            <m:t>.</m:t>
                                          </m:r>
                                          <m:r>
                                            <a:rPr sz="2800">
                                              <a:latin typeface="Cambria Math"/>
                                            </a:rPr>
                                            <m:t>6</m:t>
                                          </m:r>
                                          <m:r>
                                            <a:rPr sz="2800">
                                              <a:latin typeface="Cambria Math"/>
                                            </a:rPr>
                                            <m:t>×</m:t>
                                          </m:r>
                                          <m:sSup>
                                            <m:sSupPr>
                                              <m:ctrlPr>
                                                <a:rPr sz="2800" i="1">
                                                  <a:latin typeface="Cambria Math" panose="02040503050406030204" pitchFamily="18" charset="0"/>
                                                </a:rPr>
                                              </m:ctrlPr>
                                            </m:sSupPr>
                                            <m:e>
                                              <m:r>
                                                <a:rPr sz="2800">
                                                  <a:latin typeface="Cambria Math"/>
                                                </a:rPr>
                                                <m:t>10</m:t>
                                              </m:r>
                                            </m:e>
                                            <m:sup>
                                              <m:r>
                                                <a:rPr sz="2800">
                                                  <a:latin typeface="Cambria Math"/>
                                                </a:rPr>
                                                <m:t>−</m:t>
                                              </m:r>
                                              <m:r>
                                                <a:rPr sz="2800">
                                                  <a:latin typeface="Cambria Math"/>
                                                </a:rPr>
                                                <m:t>12</m:t>
                                              </m:r>
                                            </m:sup>
                                          </m:sSup>
                                        </m:e>
                                      </m:d>
                                      <m:d>
                                        <m:dPr>
                                          <m:ctrlPr>
                                            <a:rPr sz="2800" i="1">
                                              <a:latin typeface="Cambria Math" panose="02040503050406030204" pitchFamily="18" charset="0"/>
                                            </a:rPr>
                                          </m:ctrlPr>
                                        </m:dPr>
                                        <m:e>
                                          <m:r>
                                            <a:rPr sz="2800">
                                              <a:latin typeface="Cambria Math"/>
                                            </a:rPr>
                                            <m:t>−</m:t>
                                          </m:r>
                                          <m:r>
                                            <a:rPr sz="2800">
                                              <a:latin typeface="Cambria Math"/>
                                            </a:rPr>
                                            <m:t>6</m:t>
                                          </m:r>
                                          <m:r>
                                            <a:rPr sz="2800">
                                              <a:latin typeface="Cambria Math"/>
                                            </a:rPr>
                                            <m:t>×</m:t>
                                          </m:r>
                                          <m:sSup>
                                            <m:sSupPr>
                                              <m:ctrlPr>
                                                <a:rPr sz="2800" i="1">
                                                  <a:latin typeface="Cambria Math" panose="02040503050406030204" pitchFamily="18" charset="0"/>
                                                </a:rPr>
                                              </m:ctrlPr>
                                            </m:sSupPr>
                                            <m:e>
                                              <m:r>
                                                <a:rPr sz="2800">
                                                  <a:latin typeface="Cambria Math"/>
                                                </a:rPr>
                                                <m:t>10</m:t>
                                              </m:r>
                                            </m:e>
                                            <m:sup>
                                              <m:r>
                                                <a:rPr sz="2800">
                                                  <a:latin typeface="Cambria Math"/>
                                                </a:rPr>
                                                <m:t>4</m:t>
                                              </m:r>
                                            </m:sup>
                                          </m:sSup>
                                        </m:e>
                                      </m:d>
                                    </m:num>
                                    <m:den>
                                      <m:r>
                                        <a:rPr sz="2800">
                                          <a:latin typeface="Cambria Math"/>
                                        </a:rPr>
                                        <m:t>1</m:t>
                                      </m:r>
                                      <m:r>
                                        <a:rPr sz="2800">
                                          <a:latin typeface="Cambria Math"/>
                                        </a:rPr>
                                        <m:t>.</m:t>
                                      </m:r>
                                      <m:r>
                                        <a:rPr sz="2800">
                                          <a:latin typeface="Cambria Math"/>
                                        </a:rPr>
                                        <m:t>8</m:t>
                                      </m:r>
                                      <m:r>
                                        <a:rPr sz="2800">
                                          <a:latin typeface="Cambria Math"/>
                                        </a:rPr>
                                        <m:t>×</m:t>
                                      </m:r>
                                      <m:sSup>
                                        <m:sSupPr>
                                          <m:ctrlPr>
                                            <a:rPr sz="2800" i="1">
                                              <a:latin typeface="Cambria Math" panose="02040503050406030204" pitchFamily="18" charset="0"/>
                                            </a:rPr>
                                          </m:ctrlPr>
                                        </m:sSupPr>
                                        <m:e>
                                          <m:r>
                                            <a:rPr sz="2800">
                                              <a:latin typeface="Cambria Math"/>
                                            </a:rPr>
                                            <m:t>10</m:t>
                                          </m:r>
                                        </m:e>
                                        <m:sup>
                                          <m:r>
                                            <a:rPr sz="2800">
                                              <a:latin typeface="Cambria Math"/>
                                            </a:rPr>
                                            <m:t>−</m:t>
                                          </m:r>
                                          <m:r>
                                            <a:rPr sz="2800">
                                              <a:latin typeface="Cambria Math"/>
                                            </a:rPr>
                                            <m:t>6</m:t>
                                          </m:r>
                                        </m:sup>
                                      </m:sSup>
                                    </m:den>
                                  </m:f>
                                </m:e>
                              </m:phant>
                              <m:r>
                                <a:rPr sz="2800">
                                  <a:latin typeface="Cambria Math"/>
                                </a:rPr>
                                <m:t>=−</m:t>
                              </m:r>
                              <m:r>
                                <a:rPr sz="2800">
                                  <a:latin typeface="Cambria Math"/>
                                </a:rPr>
                                <m:t>12</m:t>
                              </m:r>
                              <m:r>
                                <a:rPr sz="2800">
                                  <a:latin typeface="Cambria Math"/>
                                </a:rPr>
                                <m:t>×</m:t>
                              </m:r>
                              <m:sSup>
                                <m:sSupPr>
                                  <m:ctrlPr>
                                    <a:rPr sz="2800" i="1">
                                      <a:latin typeface="Cambria Math" panose="02040503050406030204" pitchFamily="18" charset="0"/>
                                    </a:rPr>
                                  </m:ctrlPr>
                                </m:sSupPr>
                                <m:e>
                                  <m:r>
                                    <a:rPr sz="2800">
                                      <a:latin typeface="Cambria Math"/>
                                    </a:rPr>
                                    <m:t>10</m:t>
                                  </m:r>
                                </m:e>
                                <m:sup>
                                  <m:r>
                                    <a:rPr sz="2800">
                                      <a:latin typeface="Cambria Math"/>
                                    </a:rPr>
                                    <m:t>−</m:t>
                                  </m:r>
                                  <m:r>
                                    <a:rPr sz="2800">
                                      <a:latin typeface="Cambria Math"/>
                                    </a:rPr>
                                    <m:t>2</m:t>
                                  </m:r>
                                </m:sup>
                              </m:sSup>
                            </m:oMath>
                          </a14:m>
                          <a:endParaRPr sz="2800" dirty="0"/>
                        </a:p>
                      </a:txBody>
                      <a:tcPr/>
                    </a:tc>
                    <a:tc>
                      <a:txBody>
                        <a:bodyPr/>
                        <a:lstStyle/>
                        <a:p>
                          <a:pPr algn="l">
                            <a:defRPr sz="1100" b="1"/>
                          </a:pPr>
                          <a:endParaRPr sz="1100" b="0" dirty="0"/>
                        </a:p>
                      </a:txBody>
                      <a:tcPr/>
                    </a:tc>
                    <a:extLst>
                      <a:ext uri="{0D108BD9-81ED-4DB2-BD59-A6C34878D82A}">
                        <a16:rowId xmlns:a16="http://schemas.microsoft.com/office/drawing/2014/main" val="10001"/>
                      </a:ext>
                    </a:extLst>
                  </a:tr>
                  <a:tr h="912467">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f>
                                    <m:fPr>
                                      <m:ctrlPr>
                                        <a:rPr sz="2800" i="1">
                                          <a:latin typeface="Cambria Math" panose="02040503050406030204" pitchFamily="18" charset="0"/>
                                        </a:rPr>
                                      </m:ctrlPr>
                                    </m:fPr>
                                    <m:num>
                                      <m:d>
                                        <m:dPr>
                                          <m:ctrlPr>
                                            <a:rPr sz="2800" i="1">
                                              <a:latin typeface="Cambria Math" panose="02040503050406030204" pitchFamily="18" charset="0"/>
                                            </a:rPr>
                                          </m:ctrlPr>
                                        </m:dPr>
                                        <m:e>
                                          <m:r>
                                            <a:rPr sz="2800">
                                              <a:latin typeface="Cambria Math"/>
                                            </a:rPr>
                                            <m:t>3</m:t>
                                          </m:r>
                                          <m:r>
                                            <a:rPr sz="2800">
                                              <a:latin typeface="Cambria Math"/>
                                            </a:rPr>
                                            <m:t>.</m:t>
                                          </m:r>
                                          <m:r>
                                            <a:rPr sz="2800">
                                              <a:latin typeface="Cambria Math"/>
                                            </a:rPr>
                                            <m:t>6</m:t>
                                          </m:r>
                                          <m:r>
                                            <a:rPr sz="2800">
                                              <a:latin typeface="Cambria Math"/>
                                            </a:rPr>
                                            <m:t>×</m:t>
                                          </m:r>
                                          <m:sSup>
                                            <m:sSupPr>
                                              <m:ctrlPr>
                                                <a:rPr sz="2800" i="1">
                                                  <a:latin typeface="Cambria Math" panose="02040503050406030204" pitchFamily="18" charset="0"/>
                                                </a:rPr>
                                              </m:ctrlPr>
                                            </m:sSupPr>
                                            <m:e>
                                              <m:r>
                                                <a:rPr sz="2800">
                                                  <a:latin typeface="Cambria Math"/>
                                                </a:rPr>
                                                <m:t>10</m:t>
                                              </m:r>
                                            </m:e>
                                            <m:sup>
                                              <m:r>
                                                <a:rPr sz="2800">
                                                  <a:latin typeface="Cambria Math"/>
                                                </a:rPr>
                                                <m:t>−</m:t>
                                              </m:r>
                                              <m:r>
                                                <a:rPr sz="2800">
                                                  <a:latin typeface="Cambria Math"/>
                                                </a:rPr>
                                                <m:t>12</m:t>
                                              </m:r>
                                            </m:sup>
                                          </m:sSup>
                                        </m:e>
                                      </m:d>
                                      <m:d>
                                        <m:dPr>
                                          <m:ctrlPr>
                                            <a:rPr sz="2800" i="1">
                                              <a:latin typeface="Cambria Math" panose="02040503050406030204" pitchFamily="18" charset="0"/>
                                            </a:rPr>
                                          </m:ctrlPr>
                                        </m:dPr>
                                        <m:e>
                                          <m:r>
                                            <a:rPr sz="2800">
                                              <a:latin typeface="Cambria Math"/>
                                            </a:rPr>
                                            <m:t>−</m:t>
                                          </m:r>
                                          <m:r>
                                            <a:rPr sz="2800">
                                              <a:latin typeface="Cambria Math"/>
                                            </a:rPr>
                                            <m:t>6</m:t>
                                          </m:r>
                                          <m:r>
                                            <a:rPr sz="2800">
                                              <a:latin typeface="Cambria Math"/>
                                            </a:rPr>
                                            <m:t>×</m:t>
                                          </m:r>
                                          <m:sSup>
                                            <m:sSupPr>
                                              <m:ctrlPr>
                                                <a:rPr sz="2800" i="1">
                                                  <a:latin typeface="Cambria Math" panose="02040503050406030204" pitchFamily="18" charset="0"/>
                                                </a:rPr>
                                              </m:ctrlPr>
                                            </m:sSupPr>
                                            <m:e>
                                              <m:r>
                                                <a:rPr sz="2800">
                                                  <a:latin typeface="Cambria Math"/>
                                                </a:rPr>
                                                <m:t>10</m:t>
                                              </m:r>
                                            </m:e>
                                            <m:sup>
                                              <m:r>
                                                <a:rPr sz="2800">
                                                  <a:latin typeface="Cambria Math"/>
                                                </a:rPr>
                                                <m:t>4</m:t>
                                              </m:r>
                                            </m:sup>
                                          </m:sSup>
                                        </m:e>
                                      </m:d>
                                    </m:num>
                                    <m:den>
                                      <m:r>
                                        <a:rPr sz="2800">
                                          <a:latin typeface="Cambria Math"/>
                                        </a:rPr>
                                        <m:t>1</m:t>
                                      </m:r>
                                      <m:r>
                                        <a:rPr sz="2800">
                                          <a:latin typeface="Cambria Math"/>
                                        </a:rPr>
                                        <m:t>.</m:t>
                                      </m:r>
                                      <m:r>
                                        <a:rPr sz="2800">
                                          <a:latin typeface="Cambria Math"/>
                                        </a:rPr>
                                        <m:t>8</m:t>
                                      </m:r>
                                      <m:r>
                                        <a:rPr sz="2800">
                                          <a:latin typeface="Cambria Math"/>
                                        </a:rPr>
                                        <m:t>×</m:t>
                                      </m:r>
                                      <m:sSup>
                                        <m:sSupPr>
                                          <m:ctrlPr>
                                            <a:rPr sz="2800" i="1">
                                              <a:latin typeface="Cambria Math" panose="02040503050406030204" pitchFamily="18" charset="0"/>
                                            </a:rPr>
                                          </m:ctrlPr>
                                        </m:sSupPr>
                                        <m:e>
                                          <m:r>
                                            <a:rPr sz="2800">
                                              <a:latin typeface="Cambria Math"/>
                                            </a:rPr>
                                            <m:t>10</m:t>
                                          </m:r>
                                        </m:e>
                                        <m:sup>
                                          <m:r>
                                            <a:rPr sz="2800">
                                              <a:latin typeface="Cambria Math"/>
                                            </a:rPr>
                                            <m:t>−</m:t>
                                          </m:r>
                                          <m:r>
                                            <a:rPr sz="2800">
                                              <a:latin typeface="Cambria Math"/>
                                            </a:rPr>
                                            <m:t>6</m:t>
                                          </m:r>
                                        </m:sup>
                                      </m:sSup>
                                    </m:den>
                                  </m:f>
                                </m:e>
                              </m:phant>
                              <m:r>
                                <a:rPr sz="2800">
                                  <a:latin typeface="Cambria Math"/>
                                </a:rPr>
                                <m:t>=−</m:t>
                              </m:r>
                              <m:r>
                                <a:rPr sz="2800">
                                  <a:latin typeface="Cambria Math"/>
                                </a:rPr>
                                <m:t>0</m:t>
                              </m:r>
                              <m:r>
                                <a:rPr sz="2800">
                                  <a:latin typeface="Cambria Math"/>
                                </a:rPr>
                                <m:t>.</m:t>
                              </m:r>
                              <m:r>
                                <a:rPr sz="2800">
                                  <a:latin typeface="Cambria Math"/>
                                </a:rPr>
                                <m:t>12</m:t>
                              </m:r>
                            </m:oMath>
                          </a14:m>
                          <a:endParaRPr sz="2800" dirty="0"/>
                        </a:p>
                      </a:txBody>
                      <a:tcPr/>
                    </a:tc>
                    <a:tc>
                      <a:txBody>
                        <a:bodyPr/>
                        <a:lstStyle/>
                        <a:p>
                          <a:pPr algn="l"/>
                          <a:endParaRPr dirty="0"/>
                        </a:p>
                      </a:txBody>
                      <a:tcPr/>
                    </a:tc>
                    <a:extLst>
                      <a:ext uri="{0D108BD9-81ED-4DB2-BD59-A6C34878D82A}">
                        <a16:rowId xmlns:a16="http://schemas.microsoft.com/office/drawing/2014/main" val="10002"/>
                      </a:ext>
                    </a:extLst>
                  </a:tr>
                </a:tbl>
              </a:graphicData>
            </a:graphic>
          </p:graphicFrame>
        </mc:Choice>
        <mc:Fallback xmlns="">
          <p:graphicFrame>
            <p:nvGraphicFramePr>
              <p:cNvPr id="5" name="Table Placeholder 2">
                <a:extLst>
                  <a:ext uri="{FF2B5EF4-FFF2-40B4-BE49-F238E27FC236}">
                    <a16:creationId xmlns:a16="http://schemas.microsoft.com/office/drawing/2014/main" id="{21E12197-EA19-4E46-B3ED-A23F397A93CF}"/>
                  </a:ext>
                </a:extLst>
              </p:cNvPr>
              <p:cNvGraphicFramePr>
                <a:graphicFrameLocks/>
              </p:cNvGraphicFramePr>
              <p:nvPr>
                <p:extLst>
                  <p:ext uri="{D42A27DB-BD31-4B8C-83A1-F6EECF244321}">
                    <p14:modId xmlns:p14="http://schemas.microsoft.com/office/powerpoint/2010/main" val="715323775"/>
                  </p:ext>
                </p:extLst>
              </p:nvPr>
            </p:nvGraphicFramePr>
            <p:xfrm>
              <a:off x="914400" y="1398234"/>
              <a:ext cx="7239000" cy="2462629"/>
            </p:xfrm>
            <a:graphic>
              <a:graphicData uri="http://schemas.openxmlformats.org/drawingml/2006/table">
                <a:tbl>
                  <a:tblPr firstRow="1" bandRow="1">
                    <a:tableStyleId>{2D5ABB26-0587-4C30-8999-92F81FD0307C}</a:tableStyleId>
                  </a:tblPr>
                  <a:tblGrid>
                    <a:gridCol w="7010400">
                      <a:extLst>
                        <a:ext uri="{9D8B030D-6E8A-4147-A177-3AD203B41FA5}">
                          <a16:colId xmlns:a16="http://schemas.microsoft.com/office/drawing/2014/main" val="20000"/>
                        </a:ext>
                      </a:extLst>
                    </a:gridCol>
                    <a:gridCol w="228600">
                      <a:extLst>
                        <a:ext uri="{9D8B030D-6E8A-4147-A177-3AD203B41FA5}">
                          <a16:colId xmlns:a16="http://schemas.microsoft.com/office/drawing/2014/main" val="20001"/>
                        </a:ext>
                      </a:extLst>
                    </a:gridCol>
                  </a:tblGrid>
                  <a:tr h="775081">
                    <a:tc>
                      <a:txBody>
                        <a:bodyPr/>
                        <a:lstStyle/>
                        <a:p>
                          <a:endParaRPr lang="en-US"/>
                        </a:p>
                      </a:txBody>
                      <a:tcPr>
                        <a:blipFill>
                          <a:blip r:embed="rId3"/>
                          <a:stretch>
                            <a:fillRect r="-3304" b="-218898"/>
                          </a:stretch>
                        </a:blipFill>
                      </a:tcPr>
                    </a:tc>
                    <a:tc>
                      <a:txBody>
                        <a:bodyPr/>
                        <a:lstStyle/>
                        <a:p>
                          <a:pPr algn="l"/>
                          <a:endParaRPr dirty="0"/>
                        </a:p>
                      </a:txBody>
                      <a:tcPr/>
                    </a:tc>
                    <a:extLst>
                      <a:ext uri="{0D108BD9-81ED-4DB2-BD59-A6C34878D82A}">
                        <a16:rowId xmlns:a16="http://schemas.microsoft.com/office/drawing/2014/main" val="10000"/>
                      </a:ext>
                    </a:extLst>
                  </a:tr>
                  <a:tr h="775081">
                    <a:tc>
                      <a:txBody>
                        <a:bodyPr/>
                        <a:lstStyle/>
                        <a:p>
                          <a:endParaRPr lang="en-US"/>
                        </a:p>
                      </a:txBody>
                      <a:tcPr>
                        <a:blipFill>
                          <a:blip r:embed="rId3"/>
                          <a:stretch>
                            <a:fillRect t="-99219" r="-3304" b="-117188"/>
                          </a:stretch>
                        </a:blipFill>
                      </a:tcPr>
                    </a:tc>
                    <a:tc>
                      <a:txBody>
                        <a:bodyPr/>
                        <a:lstStyle/>
                        <a:p>
                          <a:pPr algn="l">
                            <a:defRPr sz="1100" b="1"/>
                          </a:pPr>
                          <a:endParaRPr sz="1100" b="0" dirty="0"/>
                        </a:p>
                      </a:txBody>
                      <a:tcPr/>
                    </a:tc>
                    <a:extLst>
                      <a:ext uri="{0D108BD9-81ED-4DB2-BD59-A6C34878D82A}">
                        <a16:rowId xmlns:a16="http://schemas.microsoft.com/office/drawing/2014/main" val="10001"/>
                      </a:ext>
                    </a:extLst>
                  </a:tr>
                  <a:tr h="912467">
                    <a:tc>
                      <a:txBody>
                        <a:bodyPr/>
                        <a:lstStyle/>
                        <a:p>
                          <a:endParaRPr lang="en-US"/>
                        </a:p>
                      </a:txBody>
                      <a:tcPr>
                        <a:blipFill>
                          <a:blip r:embed="rId3"/>
                          <a:stretch>
                            <a:fillRect t="-170000" r="-3304"/>
                          </a:stretch>
                        </a:blipFill>
                      </a:tcPr>
                    </a:tc>
                    <a:tc>
                      <a:txBody>
                        <a:bodyPr/>
                        <a:lstStyle/>
                        <a:p>
                          <a:pPr algn="l"/>
                          <a:endParaRPr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Simplifying Expressions with Scientific Notation (cont.)</a:t>
            </a:r>
            <a:endParaRPr dirty="0"/>
          </a:p>
        </p:txBody>
      </p:sp>
      <p:sp>
        <p:nvSpPr>
          <p:cNvPr id="3" name="Text Placeholder 2"/>
          <p:cNvSpPr>
            <a:spLocks noGrp="1"/>
          </p:cNvSpPr>
          <p:nvPr>
            <p:ph type="body" sz="quarter" idx="10"/>
          </p:nvPr>
        </p:nvSpPr>
        <p:spPr>
          <a:xfrm>
            <a:off x="457200" y="1219201"/>
            <a:ext cx="8229600" cy="4800600"/>
          </a:xfrm>
        </p:spPr>
        <p:txBody>
          <a:bodyPr/>
          <a:lstStyle/>
          <a:p>
            <a:pPr marL="514350" indent="-514350">
              <a:buFont typeface="+mj-lt"/>
              <a:buAutoNum type="alphaLcPeriod" startAt="2"/>
              <a:defRPr sz="2800"/>
            </a:pPr>
            <a:r>
              <a:rPr dirty="0"/>
              <a:t>​</a:t>
            </a:r>
            <a:endParaRPr lang="en-US" dirty="0"/>
          </a:p>
          <a:p>
            <a:pPr>
              <a:defRPr sz="2800"/>
            </a:pPr>
            <a:endParaRPr lang="en-US" dirty="0"/>
          </a:p>
          <a:p>
            <a:pPr>
              <a:defRPr sz="2800"/>
            </a:pPr>
            <a:endParaRPr lang="en-US" dirty="0"/>
          </a:p>
          <a:p>
            <a:pPr>
              <a:defRPr sz="2800"/>
            </a:pPr>
            <a:r>
              <a:rPr lang="en-US" dirty="0"/>
              <a:t>This answer is best written in scientific notation.</a:t>
            </a:r>
            <a:endParaRPr dirty="0"/>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E1E60322-2613-4D4F-977F-79505CD11906}"/>
                  </a:ext>
                </a:extLst>
              </p:cNvPr>
              <p:cNvGraphicFramePr>
                <a:graphicFrameLocks/>
              </p:cNvGraphicFramePr>
              <p:nvPr>
                <p:extLst>
                  <p:ext uri="{D42A27DB-BD31-4B8C-83A1-F6EECF244321}">
                    <p14:modId xmlns:p14="http://schemas.microsoft.com/office/powerpoint/2010/main" val="3848856820"/>
                  </p:ext>
                </p:extLst>
              </p:nvPr>
            </p:nvGraphicFramePr>
            <p:xfrm>
              <a:off x="914400" y="1143000"/>
              <a:ext cx="7772400" cy="1549654"/>
            </p:xfrm>
            <a:graphic>
              <a:graphicData uri="http://schemas.openxmlformats.org/drawingml/2006/table">
                <a:tbl>
                  <a:tblPr firstRow="1" bandRow="1">
                    <a:tableStyleId>{2D5ABB26-0587-4C30-8999-92F81FD0307C}</a:tableStyleId>
                  </a:tblPr>
                  <a:tblGrid>
                    <a:gridCol w="70866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f>
                                <m:fPr>
                                  <m:ctrlPr>
                                    <a:rPr sz="2800" i="1">
                                      <a:latin typeface="Cambria Math" panose="02040503050406030204" pitchFamily="18" charset="0"/>
                                    </a:rPr>
                                  </m:ctrlPr>
                                </m:fPr>
                                <m:num>
                                  <m:d>
                                    <m:dPr>
                                      <m:ctrlPr>
                                        <a:rPr sz="2800" i="1">
                                          <a:latin typeface="Cambria Math" panose="02040503050406030204" pitchFamily="18" charset="0"/>
                                        </a:rPr>
                                      </m:ctrlPr>
                                    </m:dPr>
                                    <m:e>
                                      <m:r>
                                        <a:rPr sz="2800">
                                          <a:latin typeface="Cambria Math"/>
                                        </a:rPr>
                                        <m:t>7×</m:t>
                                      </m:r>
                                      <m:sSup>
                                        <m:sSupPr>
                                          <m:ctrlPr>
                                            <a:rPr sz="2800" i="1">
                                              <a:latin typeface="Cambria Math" panose="02040503050406030204" pitchFamily="18" charset="0"/>
                                            </a:rPr>
                                          </m:ctrlPr>
                                        </m:sSupPr>
                                        <m:e>
                                          <m:r>
                                            <a:rPr sz="2800">
                                              <a:latin typeface="Cambria Math"/>
                                            </a:rPr>
                                            <m:t>10</m:t>
                                          </m:r>
                                        </m:e>
                                        <m:sup>
                                          <m:r>
                                            <a:rPr sz="2800">
                                              <a:latin typeface="Cambria Math"/>
                                            </a:rPr>
                                            <m:t>34</m:t>
                                          </m:r>
                                        </m:sup>
                                      </m:sSup>
                                    </m:e>
                                  </m:d>
                                  <m:d>
                                    <m:dPr>
                                      <m:ctrlPr>
                                        <a:rPr sz="2800" i="1">
                                          <a:latin typeface="Cambria Math" panose="02040503050406030204" pitchFamily="18" charset="0"/>
                                        </a:rPr>
                                      </m:ctrlPr>
                                    </m:dPr>
                                    <m:e>
                                      <m:r>
                                        <a:rPr sz="2800">
                                          <a:latin typeface="Cambria Math"/>
                                        </a:rPr>
                                        <m:t>3×</m:t>
                                      </m:r>
                                      <m:sSup>
                                        <m:sSupPr>
                                          <m:ctrlPr>
                                            <a:rPr sz="2800" i="1">
                                              <a:latin typeface="Cambria Math" panose="02040503050406030204" pitchFamily="18" charset="0"/>
                                            </a:rPr>
                                          </m:ctrlPr>
                                        </m:sSupPr>
                                        <m:e>
                                          <m:r>
                                            <a:rPr sz="2800">
                                              <a:latin typeface="Cambria Math"/>
                                            </a:rPr>
                                            <m:t>10</m:t>
                                          </m:r>
                                        </m:e>
                                        <m:sup>
                                          <m:r>
                                            <a:rPr sz="2800">
                                              <a:latin typeface="Cambria Math"/>
                                            </a:rPr>
                                            <m:t>−12</m:t>
                                          </m:r>
                                        </m:sup>
                                      </m:sSup>
                                    </m:e>
                                  </m:d>
                                </m:num>
                                <m:den>
                                  <m:r>
                                    <a:rPr sz="2800">
                                      <a:latin typeface="Cambria Math"/>
                                    </a:rPr>
                                    <m:t>6×</m:t>
                                  </m:r>
                                  <m:sSup>
                                    <m:sSupPr>
                                      <m:ctrlPr>
                                        <a:rPr sz="2800" i="1">
                                          <a:latin typeface="Cambria Math" panose="02040503050406030204" pitchFamily="18" charset="0"/>
                                        </a:rPr>
                                      </m:ctrlPr>
                                    </m:sSupPr>
                                    <m:e>
                                      <m:r>
                                        <a:rPr sz="2800">
                                          <a:latin typeface="Cambria Math"/>
                                        </a:rPr>
                                        <m:t>10</m:t>
                                      </m:r>
                                    </m:e>
                                    <m:sup>
                                      <m:r>
                                        <a:rPr sz="2800">
                                          <a:latin typeface="Cambria Math"/>
                                        </a:rPr>
                                        <m:t>−7</m:t>
                                      </m:r>
                                    </m:sup>
                                  </m:sSup>
                                </m:den>
                              </m:f>
                              <m:r>
                                <a:rPr sz="2800">
                                  <a:latin typeface="Cambria Math"/>
                                </a:rPr>
                                <m:t>=</m:t>
                              </m:r>
                              <m:f>
                                <m:fPr>
                                  <m:ctrlPr>
                                    <a:rPr sz="2800" i="1">
                                      <a:latin typeface="Cambria Math" panose="02040503050406030204" pitchFamily="18" charset="0"/>
                                    </a:rPr>
                                  </m:ctrlPr>
                                </m:fPr>
                                <m:num>
                                  <m:d>
                                    <m:dPr>
                                      <m:ctrlPr>
                                        <a:rPr sz="2800" i="1">
                                          <a:latin typeface="Cambria Math" panose="02040503050406030204" pitchFamily="18" charset="0"/>
                                        </a:rPr>
                                      </m:ctrlPr>
                                    </m:dPr>
                                    <m:e>
                                      <m:r>
                                        <a:rPr sz="2800">
                                          <a:latin typeface="Cambria Math"/>
                                        </a:rPr>
                                        <m:t>7</m:t>
                                      </m:r>
                                    </m:e>
                                  </m:d>
                                  <m:d>
                                    <m:dPr>
                                      <m:ctrlPr>
                                        <a:rPr sz="2800" i="1">
                                          <a:latin typeface="Cambria Math" panose="02040503050406030204" pitchFamily="18" charset="0"/>
                                        </a:rPr>
                                      </m:ctrlPr>
                                    </m:dPr>
                                    <m:e>
                                      <m:r>
                                        <a:rPr sz="2800">
                                          <a:latin typeface="Cambria Math"/>
                                        </a:rPr>
                                        <m:t>3</m:t>
                                      </m:r>
                                    </m:e>
                                  </m:d>
                                </m:num>
                                <m:den>
                                  <m:r>
                                    <a:rPr sz="2800">
                                      <a:latin typeface="Cambria Math"/>
                                    </a:rPr>
                                    <m:t>6</m:t>
                                  </m:r>
                                </m:den>
                              </m:f>
                              <m:r>
                                <a:rPr sz="2800">
                                  <a:latin typeface="Cambria Math"/>
                                </a:rPr>
                                <m:t>×</m:t>
                              </m:r>
                              <m:sSup>
                                <m:sSupPr>
                                  <m:ctrlPr>
                                    <a:rPr sz="2800" i="1">
                                      <a:latin typeface="Cambria Math" panose="02040503050406030204" pitchFamily="18" charset="0"/>
                                    </a:rPr>
                                  </m:ctrlPr>
                                </m:sSupPr>
                                <m:e>
                                  <m:r>
                                    <a:rPr sz="2800">
                                      <a:latin typeface="Cambria Math"/>
                                    </a:rPr>
                                    <m:t>10</m:t>
                                  </m:r>
                                </m:e>
                                <m:sup>
                                  <m:r>
                                    <a:rPr sz="2800">
                                      <a:latin typeface="Cambria Math"/>
                                    </a:rPr>
                                    <m:t>34+</m:t>
                                  </m:r>
                                  <m:d>
                                    <m:dPr>
                                      <m:ctrlPr>
                                        <a:rPr sz="2800" i="1">
                                          <a:latin typeface="Cambria Math" panose="02040503050406030204" pitchFamily="18" charset="0"/>
                                        </a:rPr>
                                      </m:ctrlPr>
                                    </m:dPr>
                                    <m:e>
                                      <m:r>
                                        <a:rPr sz="2800">
                                          <a:latin typeface="Cambria Math"/>
                                        </a:rPr>
                                        <m:t>−12</m:t>
                                      </m:r>
                                    </m:e>
                                  </m:d>
                                  <m:r>
                                    <a:rPr sz="2800">
                                      <a:latin typeface="Cambria Math"/>
                                    </a:rPr>
                                    <m:t>−</m:t>
                                  </m:r>
                                  <m:d>
                                    <m:dPr>
                                      <m:ctrlPr>
                                        <a:rPr sz="2800" i="1">
                                          <a:latin typeface="Cambria Math" panose="02040503050406030204" pitchFamily="18" charset="0"/>
                                        </a:rPr>
                                      </m:ctrlPr>
                                    </m:dPr>
                                    <m:e>
                                      <m:r>
                                        <a:rPr sz="2800">
                                          <a:latin typeface="Cambria Math"/>
                                        </a:rPr>
                                        <m:t>−7</m:t>
                                      </m:r>
                                    </m:e>
                                  </m:d>
                                </m:sup>
                              </m:sSup>
                            </m:oMath>
                          </a14:m>
                          <a:endParaRPr sz="2800" dirty="0"/>
                        </a:p>
                      </a:txBody>
                      <a:tcPr/>
                    </a:tc>
                    <a:tc>
                      <a:txBody>
                        <a:bodyPr/>
                        <a:lstStyle/>
                        <a:p>
                          <a:pPr algn="l"/>
                          <a:endParaRPr dirty="0"/>
                        </a:p>
                      </a:txBody>
                      <a:tcPr/>
                    </a:tc>
                    <a:extLst>
                      <a:ext uri="{0D108BD9-81ED-4DB2-BD59-A6C34878D82A}">
                        <a16:rowId xmlns:a16="http://schemas.microsoft.com/office/drawing/2014/main" val="10000"/>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f>
                                    <m:fPr>
                                      <m:ctrlPr>
                                        <a:rPr sz="2800" i="1">
                                          <a:latin typeface="Cambria Math" panose="02040503050406030204" pitchFamily="18" charset="0"/>
                                        </a:rPr>
                                      </m:ctrlPr>
                                    </m:fPr>
                                    <m:num>
                                      <m:d>
                                        <m:dPr>
                                          <m:ctrlPr>
                                            <a:rPr sz="2800" i="1">
                                              <a:latin typeface="Cambria Math" panose="02040503050406030204" pitchFamily="18" charset="0"/>
                                            </a:rPr>
                                          </m:ctrlPr>
                                        </m:dPr>
                                        <m:e>
                                          <m:r>
                                            <a:rPr sz="2800">
                                              <a:latin typeface="Cambria Math"/>
                                            </a:rPr>
                                            <m:t>7×</m:t>
                                          </m:r>
                                          <m:sSup>
                                            <m:sSupPr>
                                              <m:ctrlPr>
                                                <a:rPr sz="2800" i="1">
                                                  <a:latin typeface="Cambria Math" panose="02040503050406030204" pitchFamily="18" charset="0"/>
                                                </a:rPr>
                                              </m:ctrlPr>
                                            </m:sSupPr>
                                            <m:e>
                                              <m:r>
                                                <a:rPr sz="2800">
                                                  <a:latin typeface="Cambria Math"/>
                                                </a:rPr>
                                                <m:t>10</m:t>
                                              </m:r>
                                            </m:e>
                                            <m:sup>
                                              <m:r>
                                                <a:rPr sz="2800">
                                                  <a:latin typeface="Cambria Math"/>
                                                </a:rPr>
                                                <m:t>34</m:t>
                                              </m:r>
                                            </m:sup>
                                          </m:sSup>
                                        </m:e>
                                      </m:d>
                                      <m:d>
                                        <m:dPr>
                                          <m:ctrlPr>
                                            <a:rPr sz="2800" i="1">
                                              <a:latin typeface="Cambria Math" panose="02040503050406030204" pitchFamily="18" charset="0"/>
                                            </a:rPr>
                                          </m:ctrlPr>
                                        </m:dPr>
                                        <m:e>
                                          <m:r>
                                            <a:rPr sz="2800">
                                              <a:latin typeface="Cambria Math"/>
                                            </a:rPr>
                                            <m:t>3×</m:t>
                                          </m:r>
                                          <m:sSup>
                                            <m:sSupPr>
                                              <m:ctrlPr>
                                                <a:rPr sz="2800" i="1">
                                                  <a:latin typeface="Cambria Math" panose="02040503050406030204" pitchFamily="18" charset="0"/>
                                                </a:rPr>
                                              </m:ctrlPr>
                                            </m:sSupPr>
                                            <m:e>
                                              <m:r>
                                                <a:rPr sz="2800">
                                                  <a:latin typeface="Cambria Math"/>
                                                </a:rPr>
                                                <m:t>10</m:t>
                                              </m:r>
                                            </m:e>
                                            <m:sup>
                                              <m:r>
                                                <a:rPr sz="2800">
                                                  <a:latin typeface="Cambria Math"/>
                                                </a:rPr>
                                                <m:t>−12</m:t>
                                              </m:r>
                                            </m:sup>
                                          </m:sSup>
                                        </m:e>
                                      </m:d>
                                    </m:num>
                                    <m:den>
                                      <m:r>
                                        <a:rPr sz="2800">
                                          <a:latin typeface="Cambria Math"/>
                                        </a:rPr>
                                        <m:t>6×</m:t>
                                      </m:r>
                                      <m:sSup>
                                        <m:sSupPr>
                                          <m:ctrlPr>
                                            <a:rPr sz="2800" i="1">
                                              <a:latin typeface="Cambria Math" panose="02040503050406030204" pitchFamily="18" charset="0"/>
                                            </a:rPr>
                                          </m:ctrlPr>
                                        </m:sSupPr>
                                        <m:e>
                                          <m:r>
                                            <a:rPr sz="2800">
                                              <a:latin typeface="Cambria Math"/>
                                            </a:rPr>
                                            <m:t>10</m:t>
                                          </m:r>
                                        </m:e>
                                        <m:sup>
                                          <m:r>
                                            <a:rPr sz="2800">
                                              <a:latin typeface="Cambria Math"/>
                                            </a:rPr>
                                            <m:t>−7</m:t>
                                          </m:r>
                                        </m:sup>
                                      </m:sSup>
                                    </m:den>
                                  </m:f>
                                </m:e>
                              </m:phant>
                              <m:r>
                                <a:rPr sz="2800">
                                  <a:latin typeface="Cambria Math"/>
                                </a:rPr>
                                <m:t>=3.5×</m:t>
                              </m:r>
                              <m:sSup>
                                <m:sSupPr>
                                  <m:ctrlPr>
                                    <a:rPr sz="2800" i="1">
                                      <a:latin typeface="Cambria Math" panose="02040503050406030204" pitchFamily="18" charset="0"/>
                                    </a:rPr>
                                  </m:ctrlPr>
                                </m:sSupPr>
                                <m:e>
                                  <m:r>
                                    <a:rPr sz="2800">
                                      <a:latin typeface="Cambria Math"/>
                                    </a:rPr>
                                    <m:t>10</m:t>
                                  </m:r>
                                </m:e>
                                <m:sup>
                                  <m:r>
                                    <a:rPr sz="2800">
                                      <a:latin typeface="Cambria Math"/>
                                    </a:rPr>
                                    <m:t>29</m:t>
                                  </m:r>
                                </m:sup>
                              </m:sSup>
                            </m:oMath>
                          </a14:m>
                          <a:endParaRPr sz="2800" dirty="0"/>
                        </a:p>
                      </a:txBody>
                      <a:tcPr/>
                    </a:tc>
                    <a:tc>
                      <a:txBody>
                        <a:bodyPr/>
                        <a:lstStyle/>
                        <a:p>
                          <a:pPr algn="l">
                            <a:defRPr b="1"/>
                          </a:pPr>
                          <a:r>
                            <a:rPr dirty="0"/>
                            <a:t> </a:t>
                          </a:r>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a:extLst>
                  <a:ext uri="{FF2B5EF4-FFF2-40B4-BE49-F238E27FC236}">
                    <a16:creationId xmlns:a16="http://schemas.microsoft.com/office/drawing/2014/main" id="{E1E60322-2613-4D4F-977F-79505CD11906}"/>
                  </a:ext>
                </a:extLst>
              </p:cNvPr>
              <p:cNvGraphicFramePr>
                <a:graphicFrameLocks/>
              </p:cNvGraphicFramePr>
              <p:nvPr>
                <p:extLst>
                  <p:ext uri="{D42A27DB-BD31-4B8C-83A1-F6EECF244321}">
                    <p14:modId xmlns:p14="http://schemas.microsoft.com/office/powerpoint/2010/main" val="3848856820"/>
                  </p:ext>
                </p:extLst>
              </p:nvPr>
            </p:nvGraphicFramePr>
            <p:xfrm>
              <a:off x="914400" y="1143000"/>
              <a:ext cx="7772400" cy="1549654"/>
            </p:xfrm>
            <a:graphic>
              <a:graphicData uri="http://schemas.openxmlformats.org/drawingml/2006/table">
                <a:tbl>
                  <a:tblPr firstRow="1" bandRow="1">
                    <a:tableStyleId>{2D5ABB26-0587-4C30-8999-92F81FD0307C}</a:tableStyleId>
                  </a:tblPr>
                  <a:tblGrid>
                    <a:gridCol w="70866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tblGrid>
                  <a:tr h="774827">
                    <a:tc>
                      <a:txBody>
                        <a:bodyPr/>
                        <a:lstStyle/>
                        <a:p>
                          <a:endParaRPr lang="en-US"/>
                        </a:p>
                      </a:txBody>
                      <a:tcPr>
                        <a:blipFill>
                          <a:blip r:embed="rId2"/>
                          <a:stretch>
                            <a:fillRect r="-9630" b="-110156"/>
                          </a:stretch>
                        </a:blipFill>
                      </a:tcPr>
                    </a:tc>
                    <a:tc>
                      <a:txBody>
                        <a:bodyPr/>
                        <a:lstStyle/>
                        <a:p>
                          <a:pPr algn="l"/>
                          <a:endParaRPr dirty="0"/>
                        </a:p>
                      </a:txBody>
                      <a:tcPr/>
                    </a:tc>
                    <a:extLst>
                      <a:ext uri="{0D108BD9-81ED-4DB2-BD59-A6C34878D82A}">
                        <a16:rowId xmlns:a16="http://schemas.microsoft.com/office/drawing/2014/main" val="10000"/>
                      </a:ext>
                    </a:extLst>
                  </a:tr>
                  <a:tr h="774827">
                    <a:tc>
                      <a:txBody>
                        <a:bodyPr/>
                        <a:lstStyle/>
                        <a:p>
                          <a:endParaRPr lang="en-US"/>
                        </a:p>
                      </a:txBody>
                      <a:tcPr>
                        <a:blipFill>
                          <a:blip r:embed="rId2"/>
                          <a:stretch>
                            <a:fillRect t="-100787" r="-9630" b="-11024"/>
                          </a:stretch>
                        </a:blipFill>
                      </a:tcPr>
                    </a:tc>
                    <a:tc>
                      <a:txBody>
                        <a:bodyPr/>
                        <a:lstStyle/>
                        <a:p>
                          <a:pPr algn="l">
                            <a:defRPr b="1"/>
                          </a:pPr>
                          <a:r>
                            <a:rPr dirty="0"/>
                            <a:t> </a:t>
                          </a:r>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Using Geometric Formulas</a:t>
            </a:r>
          </a:p>
        </p:txBody>
      </p:sp>
      <p:sp>
        <p:nvSpPr>
          <p:cNvPr id="3" name="Text Placeholder 2"/>
          <p:cNvSpPr>
            <a:spLocks noGrp="1"/>
          </p:cNvSpPr>
          <p:nvPr>
            <p:ph type="body" sz="quarter" idx="10"/>
          </p:nvPr>
        </p:nvSpPr>
        <p:spPr/>
        <p:txBody>
          <a:bodyPr>
            <a:normAutofit/>
          </a:bodyPr>
          <a:lstStyle/>
          <a:p>
            <a:r>
              <a:rPr sz="2800" dirty="0"/>
              <a:t>Find formulas for each of the following:</a:t>
            </a:r>
          </a:p>
          <a:p>
            <a:pPr marL="514350" indent="-514350">
              <a:buFont typeface="+mj-lt"/>
              <a:buAutoNum type="alphaLcPeriod"/>
              <a:defRPr sz="2800"/>
            </a:pPr>
            <a:r>
              <a:rPr dirty="0"/>
              <a:t>​</a:t>
            </a:r>
            <a:r>
              <a:rPr lang="en-US" dirty="0"/>
              <a:t>T</a:t>
            </a:r>
            <a:r>
              <a:rPr sz="2800" dirty="0"/>
              <a:t>he surface area of a box</a:t>
            </a:r>
          </a:p>
          <a:p>
            <a:pPr marL="514350" indent="-514350">
              <a:buFont typeface="+mj-lt"/>
              <a:buAutoNum type="alphaLcPeriod" startAt="2"/>
              <a:defRPr sz="2800"/>
            </a:pPr>
            <a:r>
              <a:rPr dirty="0"/>
              <a:t>​</a:t>
            </a:r>
            <a:r>
              <a:rPr lang="en-US" dirty="0"/>
              <a:t>T</a:t>
            </a:r>
            <a:r>
              <a:rPr sz="2800" dirty="0"/>
              <a:t>he surface area of a soup can</a:t>
            </a:r>
          </a:p>
          <a:p>
            <a:pPr marL="514350" indent="-514350">
              <a:buFont typeface="+mj-lt"/>
              <a:buAutoNum type="alphaLcPeriod" startAt="3"/>
              <a:defRPr sz="2800"/>
            </a:pPr>
            <a:r>
              <a:rPr dirty="0"/>
              <a:t>​</a:t>
            </a:r>
            <a:r>
              <a:rPr lang="en-US" dirty="0"/>
              <a:t>T</a:t>
            </a:r>
            <a:r>
              <a:rPr sz="2800" dirty="0"/>
              <a:t>he volume of a birdbath in the shape of half of a sphere</a:t>
            </a:r>
          </a:p>
          <a:p>
            <a:pPr marL="514350" indent="-514350">
              <a:buFont typeface="+mj-lt"/>
              <a:buAutoNum type="alphaLcPeriod" startAt="4"/>
              <a:defRPr sz="2800"/>
            </a:pPr>
            <a:r>
              <a:rPr dirty="0"/>
              <a:t>​</a:t>
            </a:r>
            <a:r>
              <a:rPr lang="en-US" dirty="0"/>
              <a:t>T</a:t>
            </a:r>
            <a:r>
              <a:rPr sz="2800" dirty="0"/>
              <a:t>he volume of a gold ingot whose shape is a right trapezoidal cylinder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Geometric Formulas (cont.)</a:t>
            </a:r>
          </a:p>
        </p:txBody>
      </p:sp>
      <p:pic>
        <p:nvPicPr>
          <p:cNvPr id="5" name="Content Placeholder 4">
            <a:extLst>
              <a:ext uri="{FF2B5EF4-FFF2-40B4-BE49-F238E27FC236}">
                <a16:creationId xmlns:a16="http://schemas.microsoft.com/office/drawing/2014/main" id="{47FCE8C9-1ECD-4B13-BB45-D540BA378EC9}"/>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38500" y="1676400"/>
            <a:ext cx="2667000" cy="2762250"/>
          </a:xfrm>
        </p:spPr>
      </p:pic>
      <p:pic>
        <p:nvPicPr>
          <p:cNvPr id="4" name="Picture 3">
            <a:extLst>
              <a:ext uri="{FF2B5EF4-FFF2-40B4-BE49-F238E27FC236}">
                <a16:creationId xmlns:a16="http://schemas.microsoft.com/office/drawing/2014/main" id="{7A66076A-0E0F-406A-83F1-BE9A103E0A70}"/>
              </a:ext>
            </a:extLst>
          </p:cNvPr>
          <p:cNvPicPr>
            <a:picLocks noChangeAspect="1"/>
          </p:cNvPicPr>
          <p:nvPr/>
        </p:nvPicPr>
        <p:blipFill>
          <a:blip r:embed="rId4"/>
          <a:stretch>
            <a:fillRect/>
          </a:stretch>
        </p:blipFill>
        <p:spPr>
          <a:xfrm>
            <a:off x="3602599" y="4648200"/>
            <a:ext cx="1579001" cy="74987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Geometric Formulas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A box whose six faces are all rectangular is characterized by its length </a:t>
                </a:r>
                <a14:m>
                  <m:oMath xmlns:m="http://schemas.openxmlformats.org/officeDocument/2006/math">
                    <m:r>
                      <a:rPr>
                        <a:latin typeface="Cambria Math" panose="02040503050406030204" pitchFamily="18" charset="0"/>
                      </a:rPr>
                      <m:t>𝑙</m:t>
                    </m:r>
                  </m:oMath>
                </a14:m>
                <a:r>
                  <a:rPr sz="2800" dirty="0"/>
                  <a:t>, its width </a:t>
                </a:r>
                <a14:m>
                  <m:oMath xmlns:m="http://schemas.openxmlformats.org/officeDocument/2006/math">
                    <m:r>
                      <a:rPr>
                        <a:latin typeface="Cambria Math" panose="02040503050406030204" pitchFamily="18" charset="0"/>
                      </a:rPr>
                      <m:t>𝑤</m:t>
                    </m:r>
                  </m:oMath>
                </a14:m>
                <a:r>
                  <a:rPr sz="2800" dirty="0"/>
                  <a:t>, and its height </a:t>
                </a:r>
                <a14:m>
                  <m:oMath xmlns:m="http://schemas.openxmlformats.org/officeDocument/2006/math">
                    <m:r>
                      <a:rPr>
                        <a:latin typeface="Cambria Math" panose="02040503050406030204" pitchFamily="18" charset="0"/>
                      </a:rPr>
                      <m:t>h</m:t>
                    </m:r>
                  </m:oMath>
                </a14:m>
                <a:r>
                  <a:rPr sz="2800" dirty="0"/>
                  <a:t>. The area of a rectangle is one of the basic formulas that you should be familiar with. The formula for the surface area of a box, then, is just the sum of the areas of the six </a:t>
                </a:r>
                <a:r>
                  <a:rPr lang="en-US" sz="2800" dirty="0"/>
                  <a:t>rectangular </a:t>
                </a:r>
                <a:r>
                  <a:rPr sz="2800" dirty="0"/>
                  <a:t>sides. If we let </a:t>
                </a:r>
                <a14:m>
                  <m:oMath xmlns:m="http://schemas.openxmlformats.org/officeDocument/2006/math">
                    <m:r>
                      <a:rPr>
                        <a:latin typeface="Cambria Math" panose="02040503050406030204" pitchFamily="18" charset="0"/>
                      </a:rPr>
                      <m:t>𝑆</m:t>
                    </m:r>
                  </m:oMath>
                </a14:m>
                <a:r>
                  <a:rPr sz="2800" dirty="0"/>
                  <a:t> stand for the total surface area, we obtain the formula </a:t>
                </a:r>
                <a14:m>
                  <m:oMath xmlns:m="http://schemas.openxmlformats.org/officeDocument/2006/math">
                    <m:r>
                      <a:rPr>
                        <a:latin typeface="Cambria Math" panose="02040503050406030204" pitchFamily="18" charset="0"/>
                      </a:rPr>
                      <m:t>𝑆</m:t>
                    </m:r>
                    <m:r>
                      <a:rPr>
                        <a:latin typeface="Cambria Math" panose="02040503050406030204" pitchFamily="18" charset="0"/>
                      </a:rPr>
                      <m:t>=</m:t>
                    </m:r>
                    <m:r>
                      <a:rPr>
                        <a:latin typeface="Cambria Math" panose="02040503050406030204" pitchFamily="18" charset="0"/>
                      </a:rPr>
                      <m:t>𝑙𝑤</m:t>
                    </m:r>
                    <m:r>
                      <a:rPr>
                        <a:latin typeface="Cambria Math" panose="02040503050406030204" pitchFamily="18" charset="0"/>
                      </a:rPr>
                      <m:t>+</m:t>
                    </m:r>
                    <m:r>
                      <a:rPr>
                        <a:latin typeface="Cambria Math" panose="02040503050406030204" pitchFamily="18" charset="0"/>
                      </a:rPr>
                      <m:t>𝑙𝑤</m:t>
                    </m:r>
                    <m:r>
                      <a:rPr>
                        <a:latin typeface="Cambria Math" panose="02040503050406030204" pitchFamily="18" charset="0"/>
                      </a:rPr>
                      <m:t>+</m:t>
                    </m:r>
                    <m:r>
                      <a:rPr>
                        <a:latin typeface="Cambria Math" panose="02040503050406030204" pitchFamily="18" charset="0"/>
                      </a:rPr>
                      <m:t>𝑙</m:t>
                    </m:r>
                    <m:r>
                      <a:rPr>
                        <a:latin typeface="Cambria Math" panose="02040503050406030204" pitchFamily="18" charset="0"/>
                      </a:rPr>
                      <m:t>h</m:t>
                    </m:r>
                    <m:r>
                      <a:rPr>
                        <a:latin typeface="Cambria Math" panose="02040503050406030204" pitchFamily="18" charset="0"/>
                      </a:rPr>
                      <m:t>+</m:t>
                    </m:r>
                    <m:r>
                      <a:rPr>
                        <a:latin typeface="Cambria Math" panose="02040503050406030204" pitchFamily="18" charset="0"/>
                      </a:rPr>
                      <m:t>𝑙</m:t>
                    </m:r>
                    <m:r>
                      <a:rPr>
                        <a:latin typeface="Cambria Math" panose="02040503050406030204" pitchFamily="18" charset="0"/>
                      </a:rPr>
                      <m:t>h</m:t>
                    </m:r>
                    <m:r>
                      <a:rPr>
                        <a:latin typeface="Cambria Math" panose="02040503050406030204" pitchFamily="18" charset="0"/>
                      </a:rPr>
                      <m:t>+</m:t>
                    </m:r>
                    <m:r>
                      <a:rPr>
                        <a:latin typeface="Cambria Math" panose="02040503050406030204" pitchFamily="18" charset="0"/>
                      </a:rPr>
                      <m:t>h</m:t>
                    </m:r>
                    <m:r>
                      <a:rPr>
                        <a:latin typeface="Cambria Math" panose="02040503050406030204" pitchFamily="18" charset="0"/>
                      </a:rPr>
                      <m:t>𝑤</m:t>
                    </m:r>
                    <m:r>
                      <a:rPr>
                        <a:latin typeface="Cambria Math" panose="02040503050406030204" pitchFamily="18" charset="0"/>
                      </a:rPr>
                      <m:t>+</m:t>
                    </m:r>
                    <m:r>
                      <a:rPr>
                        <a:latin typeface="Cambria Math" panose="02040503050406030204" pitchFamily="18" charset="0"/>
                      </a:rPr>
                      <m:t>h</m:t>
                    </m:r>
                    <m:r>
                      <a:rPr>
                        <a:latin typeface="Cambria Math" panose="02040503050406030204" pitchFamily="18" charset="0"/>
                      </a:rPr>
                      <m:t>𝑤</m:t>
                    </m:r>
                  </m:oMath>
                </a14:m>
                <a:r>
                  <a:rPr sz="2800" dirty="0"/>
                  <a:t> or </a:t>
                </a:r>
                <a14:m>
                  <m:oMath xmlns:m="http://schemas.openxmlformats.org/officeDocument/2006/math">
                    <m:r>
                      <a:rPr>
                        <a:latin typeface="Cambria Math" panose="02040503050406030204" pitchFamily="18" charset="0"/>
                      </a:rPr>
                      <m:t>𝑆</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𝑙𝑤</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𝑙</m:t>
                    </m:r>
                    <m:r>
                      <a:rPr>
                        <a:latin typeface="Cambria Math" panose="02040503050406030204" pitchFamily="18" charset="0"/>
                      </a:rPr>
                      <m:t>h</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h</m:t>
                    </m:r>
                    <m:r>
                      <a:rPr>
                        <a:latin typeface="Cambria Math" panose="02040503050406030204" pitchFamily="18" charset="0"/>
                      </a:rPr>
                      <m:t>𝑤</m:t>
                    </m:r>
                  </m:oMath>
                </a14:m>
                <a:r>
                  <a:rPr sz="2800" dirty="0"/>
                  <a:t>.</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296" b="-3313"/>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Geometric Formulas (cont.)</a:t>
            </a:r>
          </a:p>
        </p:txBody>
      </p:sp>
      <p:pic>
        <p:nvPicPr>
          <p:cNvPr id="5" name="Content Placeholder 4">
            <a:extLst>
              <a:ext uri="{FF2B5EF4-FFF2-40B4-BE49-F238E27FC236}">
                <a16:creationId xmlns:a16="http://schemas.microsoft.com/office/drawing/2014/main" id="{EB204CF4-7966-4205-BD5E-7C60F758FC44}"/>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09875" y="1447800"/>
            <a:ext cx="3524250" cy="3810000"/>
          </a:xfrm>
        </p:spPr>
      </p:pic>
      <p:pic>
        <p:nvPicPr>
          <p:cNvPr id="4" name="Picture 3">
            <a:extLst>
              <a:ext uri="{FF2B5EF4-FFF2-40B4-BE49-F238E27FC236}">
                <a16:creationId xmlns:a16="http://schemas.microsoft.com/office/drawing/2014/main" id="{63DAB548-D556-4D5B-9941-DBB95434C321}"/>
              </a:ext>
            </a:extLst>
          </p:cNvPr>
          <p:cNvPicPr>
            <a:picLocks noChangeAspect="1"/>
          </p:cNvPicPr>
          <p:nvPr/>
        </p:nvPicPr>
        <p:blipFill>
          <a:blip r:embed="rId4"/>
          <a:stretch>
            <a:fillRect/>
          </a:stretch>
        </p:blipFill>
        <p:spPr>
          <a:xfrm>
            <a:off x="3782499" y="5117527"/>
            <a:ext cx="1579001" cy="74987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Geometric Formulas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229600" cy="4967067"/>
              </a:xfrm>
            </p:spPr>
            <p:txBody>
              <a:bodyPr>
                <a:normAutofit fontScale="85000" lnSpcReduction="20000"/>
              </a:bodyPr>
              <a:lstStyle/>
              <a:p>
                <a:pPr marL="514350" indent="-514350">
                  <a:buFont typeface="+mj-lt"/>
                  <a:buAutoNum type="alphaLcPeriod" startAt="2"/>
                  <a:defRPr sz="2800"/>
                </a:pPr>
                <a:r>
                  <a:rPr dirty="0"/>
                  <a:t>​</a:t>
                </a:r>
                <a:r>
                  <a:rPr sz="2800" dirty="0"/>
                  <a:t>A soup can, an example of a right circular cylinder, is characterized by its height </a:t>
                </a:r>
                <a14:m>
                  <m:oMath xmlns:m="http://schemas.openxmlformats.org/officeDocument/2006/math">
                    <m:r>
                      <a:rPr>
                        <a:latin typeface="Cambria Math" panose="02040503050406030204" pitchFamily="18" charset="0"/>
                      </a:rPr>
                      <m:t>h</m:t>
                    </m:r>
                  </m:oMath>
                </a14:m>
                <a:r>
                  <a:rPr sz="2800" dirty="0"/>
                  <a:t> and the radius </a:t>
                </a:r>
                <a14:m>
                  <m:oMath xmlns:m="http://schemas.openxmlformats.org/officeDocument/2006/math">
                    <m:r>
                      <a:rPr>
                        <a:latin typeface="Cambria Math" panose="02040503050406030204" pitchFamily="18" charset="0"/>
                      </a:rPr>
                      <m:t>𝑟</m:t>
                    </m:r>
                  </m:oMath>
                </a14:m>
                <a:r>
                  <a:rPr sz="2800" dirty="0"/>
                  <a:t> of the circle that makes up the base (or the top).</a:t>
                </a:r>
              </a:p>
              <a:p>
                <a:pPr marL="457200" lvl="1" indent="0">
                  <a:buNone/>
                  <a:defRPr sz="2800"/>
                </a:pPr>
                <a:r>
                  <a:rPr dirty="0"/>
                  <a:t>To determine the surface area of </a:t>
                </a:r>
                <a:r>
                  <a:rPr lang="en-US" dirty="0"/>
                  <a:t>such a </a:t>
                </a:r>
                <a:r>
                  <a:rPr dirty="0"/>
                  <a:t>shape, imagine removing the top and bottom surfaces, cutting the soup can as shown in Figure 2, and flattening out the curved piece of metal making up the side. The flattened piece of metal </a:t>
                </a:r>
                <a:r>
                  <a:rPr lang="en-US" dirty="0"/>
                  <a:t>would be</a:t>
                </a:r>
                <a:r>
                  <a:rPr dirty="0"/>
                  <a:t> a rectangle with height </a:t>
                </a:r>
                <a14:m>
                  <m:oMath xmlns:m="http://schemas.openxmlformats.org/officeDocument/2006/math">
                    <m:r>
                      <a:rPr>
                        <a:latin typeface="Cambria Math" panose="02040503050406030204" pitchFamily="18" charset="0"/>
                      </a:rPr>
                      <m:t>h</m:t>
                    </m:r>
                  </m:oMath>
                </a14:m>
                <a:r>
                  <a:rPr dirty="0"/>
                  <a:t> and width </a:t>
                </a:r>
                <a14:m>
                  <m:oMath xmlns:m="http://schemas.openxmlformats.org/officeDocument/2006/math">
                    <m:r>
                      <a:rPr>
                        <a:latin typeface="Cambria Math" panose="02040503050406030204" pitchFamily="18" charset="0"/>
                      </a:rPr>
                      <m:t>2</m:t>
                    </m:r>
                    <m:r>
                      <a:rPr>
                        <a:latin typeface="Cambria Math" panose="02040503050406030204" pitchFamily="18" charset="0"/>
                      </a:rPr>
                      <m:t>𝜋</m:t>
                    </m:r>
                    <m:r>
                      <a:rPr>
                        <a:latin typeface="Cambria Math" panose="02040503050406030204" pitchFamily="18" charset="0"/>
                      </a:rPr>
                      <m:t>𝑟</m:t>
                    </m:r>
                  </m:oMath>
                </a14:m>
                <a:r>
                  <a:rPr dirty="0"/>
                  <a:t>. Do you see why? The width of the rectangle is the same as the circumference of the circular top and base, and the circumference of a circle is </a:t>
                </a:r>
                <a14:m>
                  <m:oMath xmlns:m="http://schemas.openxmlformats.org/officeDocument/2006/math">
                    <m:r>
                      <a:rPr>
                        <a:latin typeface="Cambria Math" panose="02040503050406030204" pitchFamily="18" charset="0"/>
                      </a:rPr>
                      <m:t>2</m:t>
                    </m:r>
                    <m:r>
                      <a:rPr>
                        <a:latin typeface="Cambria Math" panose="02040503050406030204" pitchFamily="18" charset="0"/>
                      </a:rPr>
                      <m:t>𝜋</m:t>
                    </m:r>
                    <m:r>
                      <a:rPr>
                        <a:latin typeface="Cambria Math" panose="02040503050406030204" pitchFamily="18" charset="0"/>
                      </a:rPr>
                      <m:t>𝑟</m:t>
                    </m:r>
                  </m:oMath>
                </a14:m>
                <a:r>
                  <a:rPr dirty="0"/>
                  <a:t>. So the surface area of the curved side is </a:t>
                </a:r>
                <a14:m>
                  <m:oMath xmlns:m="http://schemas.openxmlformats.org/officeDocument/2006/math">
                    <m:r>
                      <a:rPr>
                        <a:latin typeface="Cambria Math" panose="02040503050406030204" pitchFamily="18" charset="0"/>
                      </a:rPr>
                      <m:t>2</m:t>
                    </m:r>
                    <m:r>
                      <a:rPr>
                        <a:latin typeface="Cambria Math" panose="02040503050406030204" pitchFamily="18" charset="0"/>
                      </a:rPr>
                      <m:t>𝜋</m:t>
                    </m:r>
                    <m:r>
                      <a:rPr>
                        <a:latin typeface="Cambria Math" panose="02040503050406030204" pitchFamily="18" charset="0"/>
                      </a:rPr>
                      <m:t>𝑟</m:t>
                    </m:r>
                    <m:r>
                      <a:rPr>
                        <a:latin typeface="Cambria Math" panose="02040503050406030204" pitchFamily="18" charset="0"/>
                      </a:rPr>
                      <m:t>h</m:t>
                    </m:r>
                  </m:oMath>
                </a14:m>
                <a:r>
                  <a:rPr dirty="0"/>
                  <a:t>. We also know that the area of a circle is </a:t>
                </a:r>
                <a14:m>
                  <m:oMath xmlns:m="http://schemas.openxmlformats.org/officeDocument/2006/math">
                    <m:r>
                      <a:rPr>
                        <a:latin typeface="Cambria Math" panose="02040503050406030204" pitchFamily="18" charset="0"/>
                      </a:rPr>
                      <m:t>𝜋</m:t>
                    </m:r>
                    <m:sSup>
                      <m:sSupPr>
                        <m:ctrlPr>
                          <a:rPr i="1">
                            <a:latin typeface="Cambria Math" panose="02040503050406030204" pitchFamily="18" charset="0"/>
                          </a:rPr>
                        </m:ctrlPr>
                      </m:sSupPr>
                      <m:e>
                        <m:r>
                          <a:rPr>
                            <a:latin typeface="Cambria Math" panose="02040503050406030204" pitchFamily="18" charset="0"/>
                          </a:rPr>
                          <m:t>𝑟</m:t>
                        </m:r>
                      </m:e>
                      <m:sup>
                        <m:r>
                          <a:rPr>
                            <a:latin typeface="Cambria Math" panose="02040503050406030204" pitchFamily="18" charset="0"/>
                          </a:rPr>
                          <m:t>2</m:t>
                        </m:r>
                      </m:sup>
                    </m:sSup>
                  </m:oMath>
                </a14:m>
                <a:r>
                  <a:rPr dirty="0"/>
                  <a:t>, so if we let </a:t>
                </a:r>
                <a14:m>
                  <m:oMath xmlns:m="http://schemas.openxmlformats.org/officeDocument/2006/math">
                    <m:r>
                      <a:rPr>
                        <a:latin typeface="Cambria Math" panose="02040503050406030204" pitchFamily="18" charset="0"/>
                      </a:rPr>
                      <m:t>𝑆</m:t>
                    </m:r>
                  </m:oMath>
                </a14:m>
                <a:r>
                  <a:rPr dirty="0"/>
                  <a:t> stand for the surface area of the entire can, we have</a:t>
                </a:r>
                <a:br>
                  <a:rPr lang="en-US" dirty="0"/>
                </a:br>
                <a14:m>
                  <m:oMath xmlns:m="http://schemas.openxmlformats.org/officeDocument/2006/math">
                    <m:r>
                      <a:rPr>
                        <a:latin typeface="Cambria Math" panose="02040503050406030204" pitchFamily="18" charset="0"/>
                      </a:rPr>
                      <m:t>𝑆</m:t>
                    </m:r>
                    <m:r>
                      <a:rPr>
                        <a:latin typeface="Cambria Math" panose="02040503050406030204" pitchFamily="18" charset="0"/>
                      </a:rPr>
                      <m:t>=</m:t>
                    </m:r>
                    <m:r>
                      <a:rPr>
                        <a:latin typeface="Cambria Math" panose="02040503050406030204" pitchFamily="18" charset="0"/>
                      </a:rPr>
                      <m:t>𝜋</m:t>
                    </m:r>
                    <m:sSup>
                      <m:sSupPr>
                        <m:ctrlPr>
                          <a:rPr i="1">
                            <a:latin typeface="Cambria Math" panose="02040503050406030204" pitchFamily="18" charset="0"/>
                          </a:rPr>
                        </m:ctrlPr>
                      </m:sSupPr>
                      <m:e>
                        <m:r>
                          <a:rPr>
                            <a:latin typeface="Cambria Math" panose="02040503050406030204" pitchFamily="18" charset="0"/>
                          </a:rPr>
                          <m:t>𝑟</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𝜋</m:t>
                    </m:r>
                    <m:sSup>
                      <m:sSupPr>
                        <m:ctrlPr>
                          <a:rPr i="1">
                            <a:latin typeface="Cambria Math" panose="02040503050406030204" pitchFamily="18" charset="0"/>
                          </a:rPr>
                        </m:ctrlPr>
                      </m:sSupPr>
                      <m:e>
                        <m:r>
                          <a:rPr>
                            <a:latin typeface="Cambria Math" panose="02040503050406030204" pitchFamily="18" charset="0"/>
                          </a:rPr>
                          <m:t>𝑟</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𝜋</m:t>
                    </m:r>
                    <m:r>
                      <a:rPr>
                        <a:latin typeface="Cambria Math" panose="02040503050406030204" pitchFamily="18" charset="0"/>
                      </a:rPr>
                      <m:t>𝑟</m:t>
                    </m:r>
                    <m:r>
                      <a:rPr>
                        <a:latin typeface="Cambria Math" panose="02040503050406030204" pitchFamily="18" charset="0"/>
                      </a:rPr>
                      <m:t>h</m:t>
                    </m:r>
                  </m:oMath>
                </a14:m>
                <a:r>
                  <a:rPr dirty="0"/>
                  <a:t>, or </a:t>
                </a:r>
                <a14:m>
                  <m:oMath xmlns:m="http://schemas.openxmlformats.org/officeDocument/2006/math">
                    <m:r>
                      <a:rPr>
                        <a:latin typeface="Cambria Math" panose="02040503050406030204" pitchFamily="18" charset="0"/>
                      </a:rPr>
                      <m:t>𝑆</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𝜋</m:t>
                    </m:r>
                    <m:sSup>
                      <m:sSupPr>
                        <m:ctrlPr>
                          <a:rPr i="1">
                            <a:latin typeface="Cambria Math" panose="02040503050406030204" pitchFamily="18" charset="0"/>
                          </a:rPr>
                        </m:ctrlPr>
                      </m:sSupPr>
                      <m:e>
                        <m:r>
                          <a:rPr>
                            <a:latin typeface="Cambria Math" panose="02040503050406030204" pitchFamily="18" charset="0"/>
                          </a:rPr>
                          <m:t>𝑟</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𝜋</m:t>
                    </m:r>
                    <m:r>
                      <a:rPr>
                        <a:latin typeface="Cambria Math" panose="02040503050406030204" pitchFamily="18" charset="0"/>
                      </a:rPr>
                      <m:t>𝑟</m:t>
                    </m:r>
                    <m:r>
                      <a:rPr>
                        <a:latin typeface="Cambria Math" panose="02040503050406030204" pitchFamily="18" charset="0"/>
                      </a:rPr>
                      <m:t>h</m:t>
                    </m:r>
                  </m:oMath>
                </a14:m>
                <a:r>
                  <a:rPr dirty="0"/>
                  <a:t>.</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4967067"/>
              </a:xfrm>
              <a:blipFill>
                <a:blip r:embed="rId2"/>
                <a:stretch>
                  <a:fillRect l="-1185" t="-2454" r="-1852"/>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Using Natural Number Exponents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229600" cy="4990513"/>
              </a:xfrm>
            </p:spPr>
            <p:txBody>
              <a:bodyPr>
                <a:normAutofit fontScale="85000" lnSpcReduction="20000"/>
              </a:bodyPr>
              <a:lstStyle/>
              <a:p>
                <a:pPr marL="514350" indent="-514350">
                  <a:buFont typeface="+mj-lt"/>
                  <a:buAutoNum type="alphaLcPeriod"/>
                  <a:defRPr sz="2800"/>
                </a:pPr>
                <a:r>
                  <a:rPr dirty="0"/>
                  <a:t>​</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4</m:t>
                        </m:r>
                      </m:e>
                      <m:sup>
                        <m:r>
                          <a:rPr>
                            <a:latin typeface="Cambria Math" panose="02040503050406030204" pitchFamily="18" charset="0"/>
                          </a:rPr>
                          <m:t>3</m:t>
                        </m:r>
                      </m:sup>
                    </m:sSup>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64</m:t>
                    </m:r>
                  </m:oMath>
                </a14:m>
                <a:endParaRPr lang="en-US" sz="2800" dirty="0"/>
              </a:p>
              <a:p>
                <a:pPr marL="457200" lvl="1" indent="0">
                  <a:buNone/>
                  <a:defRPr sz="2800"/>
                </a:pPr>
                <a:r>
                  <a:rPr lang="en-US" dirty="0"/>
                  <a:t>Thus, “four cubed is sixty-four.”</a:t>
                </a:r>
                <a:r>
                  <a:rPr dirty="0"/>
                  <a:t>  </a:t>
                </a:r>
                <a:endParaRPr lang="en-US" dirty="0"/>
              </a:p>
              <a:p>
                <a:pPr marL="457200" lvl="1" indent="0">
                  <a:buNone/>
                  <a:defRPr sz="2800"/>
                </a:pPr>
                <a:endParaRPr dirty="0"/>
              </a:p>
              <a:p>
                <a:pPr marL="514350" indent="-514350">
                  <a:buFont typeface="+mj-lt"/>
                  <a:buAutoNum type="alphaLcPeriod" startAt="2"/>
                  <a:defRPr sz="2800"/>
                </a:pPr>
                <a:r>
                  <a:rPr dirty="0"/>
                  <a:t>​</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3</m:t>
                            </m:r>
                          </m:e>
                        </m:d>
                      </m:e>
                      <m:sup>
                        <m:r>
                          <a:rPr>
                            <a:latin typeface="Cambria Math" panose="02040503050406030204" pitchFamily="18" charset="0"/>
                          </a:rPr>
                          <m:t>2</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3</m:t>
                        </m:r>
                      </m:e>
                    </m:d>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3</m:t>
                        </m:r>
                      </m:e>
                    </m:d>
                    <m:r>
                      <a:rPr>
                        <a:latin typeface="Cambria Math" panose="02040503050406030204" pitchFamily="18" charset="0"/>
                      </a:rPr>
                      <m:t>=</m:t>
                    </m:r>
                    <m:r>
                      <a:rPr>
                        <a:latin typeface="Cambria Math" panose="02040503050406030204" pitchFamily="18" charset="0"/>
                      </a:rPr>
                      <m:t>9</m:t>
                    </m:r>
                  </m:oMath>
                </a14:m>
                <a:endParaRPr lang="en-US" dirty="0"/>
              </a:p>
              <a:p>
                <a:pPr marL="457200" lvl="1" indent="0">
                  <a:buNone/>
                  <a:defRPr sz="2800"/>
                </a:pPr>
                <a:r>
                  <a:rPr lang="en-US" dirty="0"/>
                  <a:t>Thus, “negative three squared is nine.”</a:t>
                </a:r>
                <a:r>
                  <a:rPr dirty="0"/>
                  <a:t> </a:t>
                </a:r>
                <a:endParaRPr lang="en-US" dirty="0"/>
              </a:p>
              <a:p>
                <a:pPr marL="457200" lvl="1" indent="0">
                  <a:buNone/>
                  <a:defRPr sz="2800"/>
                </a:pPr>
                <a:endParaRPr lang="en-US" dirty="0"/>
              </a:p>
              <a:p>
                <a:pPr marL="514350" indent="-514350">
                  <a:buFont typeface="+mj-lt"/>
                  <a:buAutoNum type="alphaLcPeriod" startAt="2"/>
                  <a:defRPr sz="2800"/>
                </a:pPr>
                <a:r>
                  <a:rPr dirty="0"/>
                  <a:t>​</a:t>
                </a:r>
                <a14:m>
                  <m:oMath xmlns:m="http://schemas.openxmlformats.org/officeDocument/2006/math">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3</m:t>
                        </m:r>
                      </m:e>
                      <m:sup>
                        <m:r>
                          <a:rPr>
                            <a:latin typeface="Cambria Math" panose="02040503050406030204" pitchFamily="18" charset="0"/>
                          </a:rPr>
                          <m:t>4</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3</m:t>
                        </m:r>
                      </m:e>
                    </m:d>
                    <m:r>
                      <a:rPr>
                        <a:latin typeface="Cambria Math" panose="02040503050406030204" pitchFamily="18" charset="0"/>
                      </a:rPr>
                      <m:t>=−</m:t>
                    </m:r>
                    <m:r>
                      <a:rPr>
                        <a:latin typeface="Cambria Math" panose="02040503050406030204" pitchFamily="18" charset="0"/>
                      </a:rPr>
                      <m:t>81</m:t>
                    </m:r>
                  </m:oMath>
                </a14:m>
                <a:r>
                  <a:rPr dirty="0"/>
                  <a:t>  </a:t>
                </a:r>
                <a:endParaRPr lang="en-US" dirty="0"/>
              </a:p>
              <a:p>
                <a:pPr marL="457200" lvl="1" indent="0">
                  <a:buNone/>
                  <a:defRPr sz="2800"/>
                </a:pPr>
                <a:r>
                  <a:rPr lang="en-US" dirty="0"/>
                  <a:t>Note that the exponent of 4 applies only to the number 3. After raising 3 to the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4</m:t>
                        </m:r>
                      </m:e>
                      <m:sup>
                        <m:r>
                          <m:rPr>
                            <m:nor/>
                          </m:rPr>
                          <a:rPr lang="en-US"/>
                          <m:t>th</m:t>
                        </m:r>
                      </m:sup>
                    </m:sSup>
                  </m:oMath>
                </a14:m>
                <a:r>
                  <a:rPr lang="ar-AE" dirty="0"/>
                  <a:t> </a:t>
                </a:r>
                <a:r>
                  <a:rPr lang="en-US" dirty="0"/>
                  <a:t>power, the result is multiplied by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1</m:t>
                    </m:r>
                  </m:oMath>
                </a14:m>
                <a:r>
                  <a:rPr lang="en-US" dirty="0"/>
                  <a:t>.</a:t>
                </a:r>
              </a:p>
              <a:p>
                <a:pPr marL="457200" lvl="1" indent="0">
                  <a:buNone/>
                  <a:defRPr sz="2800"/>
                </a:pPr>
                <a:endParaRPr lang="en-US" sz="2400" dirty="0"/>
              </a:p>
              <a:p>
                <a:pPr>
                  <a:defRPr sz="2000"/>
                </a:pPr>
                <a:r>
                  <a:rPr lang="en-US" sz="2400" dirty="0"/>
                  <a:t>d. </a:t>
                </a:r>
                <a14:m>
                  <m:oMath xmlns:m="http://schemas.openxmlformats.org/officeDocument/2006/math">
                    <m:r>
                      <a:rPr lang="ar-AE" sz="2600">
                        <a:latin typeface="Cambria Math" panose="02040503050406030204" pitchFamily="18" charset="0"/>
                      </a:rPr>
                      <m:t>−</m:t>
                    </m:r>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2</m:t>
                            </m:r>
                          </m:e>
                        </m:d>
                      </m:e>
                      <m:sup>
                        <m:r>
                          <a:rPr lang="ar-AE" sz="2600">
                            <a:latin typeface="Cambria Math" panose="02040503050406030204" pitchFamily="18" charset="0"/>
                          </a:rPr>
                          <m:t>3</m:t>
                        </m:r>
                      </m:sup>
                    </m:sSup>
                    <m:r>
                      <a:rPr lang="ar-AE" sz="2600">
                        <a:latin typeface="Cambria Math" panose="02040503050406030204" pitchFamily="18" charset="0"/>
                      </a:rPr>
                      <m:t>⋅</m:t>
                    </m:r>
                    <m:sSup>
                      <m:sSupPr>
                        <m:ctrlPr>
                          <a:rPr lang="ar-AE" sz="2600" i="1">
                            <a:latin typeface="Cambria Math" panose="02040503050406030204" pitchFamily="18" charset="0"/>
                          </a:rPr>
                        </m:ctrlPr>
                      </m:sSupPr>
                      <m:e>
                        <m:r>
                          <a:rPr lang="ar-AE" sz="2600">
                            <a:latin typeface="Cambria Math" panose="02040503050406030204" pitchFamily="18" charset="0"/>
                          </a:rPr>
                          <m:t>5</m:t>
                        </m:r>
                      </m:e>
                      <m:sup>
                        <m:r>
                          <a:rPr lang="ar-AE" sz="2600">
                            <a:latin typeface="Cambria Math" panose="02040503050406030204" pitchFamily="18" charset="0"/>
                          </a:rPr>
                          <m:t>2</m:t>
                        </m:r>
                      </m:sup>
                    </m:sSup>
                    <m:r>
                      <a:rPr lang="ar-AE" sz="2600">
                        <a:latin typeface="Cambria Math" panose="02040503050406030204" pitchFamily="18" charset="0"/>
                      </a:rPr>
                      <m:t>=−</m:t>
                    </m:r>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2</m:t>
                        </m:r>
                      </m:e>
                    </m:d>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2</m:t>
                        </m:r>
                      </m:e>
                    </m:d>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2</m:t>
                        </m:r>
                      </m:e>
                    </m:d>
                    <m:d>
                      <m:dPr>
                        <m:ctrlPr>
                          <a:rPr lang="ar-AE" sz="2600" i="1">
                            <a:latin typeface="Cambria Math" panose="02040503050406030204" pitchFamily="18" charset="0"/>
                          </a:rPr>
                        </m:ctrlPr>
                      </m:dPr>
                      <m:e>
                        <m:r>
                          <a:rPr lang="ar-AE" sz="2600">
                            <a:latin typeface="Cambria Math" panose="02040503050406030204" pitchFamily="18" charset="0"/>
                          </a:rPr>
                          <m:t>5</m:t>
                        </m:r>
                        <m:r>
                          <a:rPr lang="ar-AE" sz="2600">
                            <a:latin typeface="Cambria Math" panose="02040503050406030204" pitchFamily="18" charset="0"/>
                          </a:rPr>
                          <m:t>⋅</m:t>
                        </m:r>
                        <m:r>
                          <a:rPr lang="ar-AE" sz="2600">
                            <a:latin typeface="Cambria Math" panose="02040503050406030204" pitchFamily="18" charset="0"/>
                          </a:rPr>
                          <m:t>5</m:t>
                        </m:r>
                      </m:e>
                    </m:d>
                    <m:r>
                      <a:rPr lang="ar-AE" sz="2600">
                        <a:latin typeface="Cambria Math" panose="02040503050406030204" pitchFamily="18" charset="0"/>
                      </a:rPr>
                      <m:t>=−</m:t>
                    </m:r>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8</m:t>
                        </m:r>
                      </m:e>
                    </m:d>
                    <m:d>
                      <m:dPr>
                        <m:ctrlPr>
                          <a:rPr lang="ar-AE" sz="2600" i="1">
                            <a:latin typeface="Cambria Math" panose="02040503050406030204" pitchFamily="18" charset="0"/>
                          </a:rPr>
                        </m:ctrlPr>
                      </m:dPr>
                      <m:e>
                        <m:r>
                          <a:rPr lang="ar-AE" sz="2600">
                            <a:latin typeface="Cambria Math" panose="02040503050406030204" pitchFamily="18" charset="0"/>
                          </a:rPr>
                          <m:t>25</m:t>
                        </m:r>
                      </m:e>
                    </m:d>
                    <m:r>
                      <a:rPr lang="ar-AE" sz="2600">
                        <a:latin typeface="Cambria Math" panose="02040503050406030204" pitchFamily="18" charset="0"/>
                      </a:rPr>
                      <m:t>=</m:t>
                    </m:r>
                    <m:r>
                      <a:rPr lang="ar-AE" sz="2600">
                        <a:latin typeface="Cambria Math" panose="02040503050406030204" pitchFamily="18" charset="0"/>
                      </a:rPr>
                      <m:t>200</m:t>
                    </m:r>
                  </m:oMath>
                </a14:m>
                <a:endParaRPr sz="2400" dirty="0"/>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4990513"/>
              </a:xfrm>
              <a:blipFill>
                <a:blip r:embed="rId2"/>
                <a:stretch>
                  <a:fillRect l="-1185" t="-2442"/>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Geometric Formulas (cont.)</a:t>
            </a:r>
          </a:p>
        </p:txBody>
      </p:sp>
      <p:pic>
        <p:nvPicPr>
          <p:cNvPr id="5" name="Content Placeholder 4">
            <a:extLst>
              <a:ext uri="{FF2B5EF4-FFF2-40B4-BE49-F238E27FC236}">
                <a16:creationId xmlns:a16="http://schemas.microsoft.com/office/drawing/2014/main" id="{912C91AB-4376-47CA-83D1-693DA14845F1}"/>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67000" y="1752600"/>
            <a:ext cx="3810000" cy="2857500"/>
          </a:xfrm>
        </p:spPr>
      </p:pic>
      <p:pic>
        <p:nvPicPr>
          <p:cNvPr id="4" name="Picture 3">
            <a:extLst>
              <a:ext uri="{FF2B5EF4-FFF2-40B4-BE49-F238E27FC236}">
                <a16:creationId xmlns:a16="http://schemas.microsoft.com/office/drawing/2014/main" id="{AD7D7D47-F771-45B3-9DD9-1EA4AD83C581}"/>
              </a:ext>
            </a:extLst>
          </p:cNvPr>
          <p:cNvPicPr>
            <a:picLocks noChangeAspect="1"/>
          </p:cNvPicPr>
          <p:nvPr/>
        </p:nvPicPr>
        <p:blipFill>
          <a:blip r:embed="rId4"/>
          <a:stretch>
            <a:fillRect/>
          </a:stretch>
        </p:blipFill>
        <p:spPr>
          <a:xfrm>
            <a:off x="3782499" y="4584127"/>
            <a:ext cx="1579001" cy="74987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Geometric Formulas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dirty="0"/>
                  <a:t>​</a:t>
                </a:r>
                <a:r>
                  <a:rPr sz="2800" dirty="0"/>
                  <a:t>The volume of a sphere of radius </a:t>
                </a:r>
                <a14:m>
                  <m:oMath xmlns:m="http://schemas.openxmlformats.org/officeDocument/2006/math">
                    <m:r>
                      <a:rPr>
                        <a:latin typeface="Cambria Math" panose="02040503050406030204" pitchFamily="18" charset="0"/>
                      </a:rPr>
                      <m:t>𝑟</m:t>
                    </m:r>
                  </m:oMath>
                </a14:m>
                <a:r>
                  <a:rPr sz="2800" dirty="0"/>
                  <a:t> is</a:t>
                </a:r>
                <a:r>
                  <a:rPr lang="en-US" sz="2800" dirty="0"/>
                  <a:t> </a:t>
                </a:r>
                <a:r>
                  <a:rPr sz="2800" dirty="0"/>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3</m:t>
                        </m:r>
                      </m:den>
                    </m:f>
                    <m:r>
                      <a:rPr>
                        <a:latin typeface="Cambria Math" panose="02040503050406030204" pitchFamily="18" charset="0"/>
                      </a:rPr>
                      <m:t>𝜋</m:t>
                    </m:r>
                    <m:sSup>
                      <m:sSupPr>
                        <m:ctrlPr>
                          <a:rPr i="1">
                            <a:latin typeface="Cambria Math" panose="02040503050406030204" pitchFamily="18" charset="0"/>
                          </a:rPr>
                        </m:ctrlPr>
                      </m:sSupPr>
                      <m:e>
                        <m:r>
                          <a:rPr>
                            <a:latin typeface="Cambria Math" panose="02040503050406030204" pitchFamily="18" charset="0"/>
                          </a:rPr>
                          <m:t>𝑟</m:t>
                        </m:r>
                      </m:e>
                      <m:sup>
                        <m:r>
                          <a:rPr>
                            <a:latin typeface="Cambria Math" panose="02040503050406030204" pitchFamily="18" charset="0"/>
                          </a:rPr>
                          <m:t>3</m:t>
                        </m:r>
                      </m:sup>
                    </m:sSup>
                  </m:oMath>
                </a14:m>
                <a:r>
                  <a:rPr sz="2800" dirty="0"/>
                  <a:t>, and the birdbath of which we are to find the volume has the shape of half a sphere. So if we let </a:t>
                </a:r>
                <a14:m>
                  <m:oMath xmlns:m="http://schemas.openxmlformats.org/officeDocument/2006/math">
                    <m:r>
                      <a:rPr>
                        <a:latin typeface="Cambria Math" panose="02040503050406030204" pitchFamily="18" charset="0"/>
                      </a:rPr>
                      <m:t>𝑉</m:t>
                    </m:r>
                  </m:oMath>
                </a14:m>
                <a:r>
                  <a:rPr sz="2800" dirty="0"/>
                  <a:t> stand for the birdbath's volume, </a:t>
                </a:r>
                <a14:m>
                  <m:oMath xmlns:m="http://schemas.openxmlformats.org/officeDocument/2006/math">
                    <m:r>
                      <a:rPr>
                        <a:latin typeface="Cambria Math" panose="02040503050406030204" pitchFamily="18" charset="0"/>
                      </a:rPr>
                      <m:t>𝑉</m:t>
                    </m:r>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e>
                    </m:d>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3</m:t>
                            </m:r>
                          </m:den>
                        </m:f>
                        <m:r>
                          <a:rPr>
                            <a:latin typeface="Cambria Math" panose="02040503050406030204" pitchFamily="18" charset="0"/>
                          </a:rPr>
                          <m:t>𝜋</m:t>
                        </m:r>
                        <m:sSup>
                          <m:sSupPr>
                            <m:ctrlPr>
                              <a:rPr i="1">
                                <a:latin typeface="Cambria Math" panose="02040503050406030204" pitchFamily="18" charset="0"/>
                              </a:rPr>
                            </m:ctrlPr>
                          </m:sSupPr>
                          <m:e>
                            <m:r>
                              <a:rPr>
                                <a:latin typeface="Cambria Math" panose="02040503050406030204" pitchFamily="18" charset="0"/>
                              </a:rPr>
                              <m:t>𝑟</m:t>
                            </m:r>
                          </m:e>
                          <m:sup>
                            <m:r>
                              <a:rPr>
                                <a:latin typeface="Cambria Math" panose="02040503050406030204" pitchFamily="18" charset="0"/>
                              </a:rPr>
                              <m:t>3</m:t>
                            </m:r>
                          </m:sup>
                        </m:sSup>
                      </m:e>
                    </m:d>
                  </m:oMath>
                </a14:m>
                <a:r>
                  <a:rPr sz="2800" dirty="0"/>
                  <a:t>, or </a:t>
                </a:r>
                <a14:m>
                  <m:oMath xmlns:m="http://schemas.openxmlformats.org/officeDocument/2006/math">
                    <m:r>
                      <a:rPr>
                        <a:latin typeface="Cambria Math" panose="02040503050406030204" pitchFamily="18" charset="0"/>
                      </a:rPr>
                      <m:t>𝑉</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3</m:t>
                        </m:r>
                      </m:den>
                    </m:f>
                    <m:r>
                      <a:rPr>
                        <a:latin typeface="Cambria Math" panose="02040503050406030204" pitchFamily="18" charset="0"/>
                      </a:rPr>
                      <m:t>𝜋</m:t>
                    </m:r>
                    <m:sSup>
                      <m:sSupPr>
                        <m:ctrlPr>
                          <a:rPr i="1">
                            <a:latin typeface="Cambria Math" panose="02040503050406030204" pitchFamily="18" charset="0"/>
                          </a:rPr>
                        </m:ctrlPr>
                      </m:sSupPr>
                      <m:e>
                        <m:r>
                          <a:rPr>
                            <a:latin typeface="Cambria Math" panose="02040503050406030204" pitchFamily="18" charset="0"/>
                          </a:rPr>
                          <m:t>𝑟</m:t>
                        </m:r>
                      </m:e>
                      <m:sup>
                        <m:r>
                          <a:rPr>
                            <a:latin typeface="Cambria Math" panose="02040503050406030204" pitchFamily="18" charset="0"/>
                          </a:rPr>
                          <m:t>3</m:t>
                        </m:r>
                      </m:sup>
                    </m:sSup>
                  </m:oMath>
                </a14:m>
                <a:r>
                  <a:rPr sz="2800" dirty="0"/>
                  <a:t>.</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r="-2074"/>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Geometric Formulas (cont.)</a:t>
            </a:r>
          </a:p>
        </p:txBody>
      </p:sp>
      <p:pic>
        <p:nvPicPr>
          <p:cNvPr id="5" name="Content Placeholder 4">
            <a:extLst>
              <a:ext uri="{FF2B5EF4-FFF2-40B4-BE49-F238E27FC236}">
                <a16:creationId xmlns:a16="http://schemas.microsoft.com/office/drawing/2014/main" id="{530C9F76-CF59-4923-8705-8CB6BAAB6EBC}"/>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67000" y="1600200"/>
            <a:ext cx="3810000" cy="2952750"/>
          </a:xfrm>
        </p:spPr>
      </p:pic>
      <p:pic>
        <p:nvPicPr>
          <p:cNvPr id="4" name="Picture 3">
            <a:extLst>
              <a:ext uri="{FF2B5EF4-FFF2-40B4-BE49-F238E27FC236}">
                <a16:creationId xmlns:a16="http://schemas.microsoft.com/office/drawing/2014/main" id="{3014D37E-B032-4079-A7C0-5FE7F4547141}"/>
              </a:ext>
            </a:extLst>
          </p:cNvPr>
          <p:cNvPicPr>
            <a:picLocks noChangeAspect="1"/>
          </p:cNvPicPr>
          <p:nvPr/>
        </p:nvPicPr>
        <p:blipFill>
          <a:blip r:embed="rId4"/>
          <a:stretch>
            <a:fillRect/>
          </a:stretch>
        </p:blipFill>
        <p:spPr>
          <a:xfrm>
            <a:off x="3429000" y="4736527"/>
            <a:ext cx="1579001" cy="74987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Geometric Formulas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305800" cy="4967067"/>
              </a:xfrm>
            </p:spPr>
            <p:txBody>
              <a:bodyPr>
                <a:normAutofit fontScale="85000" lnSpcReduction="10000"/>
              </a:bodyPr>
              <a:lstStyle/>
              <a:p>
                <a:pPr marL="514350" indent="-514350">
                  <a:buFont typeface="+mj-lt"/>
                  <a:buAutoNum type="alphaLcPeriod" startAt="4"/>
                  <a:defRPr sz="2800"/>
                </a:pPr>
                <a:r>
                  <a:rPr dirty="0"/>
                  <a:t>​</a:t>
                </a:r>
                <a:r>
                  <a:rPr sz="2800" dirty="0"/>
                  <a:t>A </a:t>
                </a:r>
                <a:r>
                  <a:rPr sz="2800" i="1" dirty="0"/>
                  <a:t>right cylinder </a:t>
                </a:r>
                <a:r>
                  <a:rPr sz="2800" dirty="0"/>
                  <a:t>is the three-dimensional object generated by extending a plane region along an axis perpendicular to itself for a certain distance. (Such objects are often called prisms when the plane region is a polygon.) The volume of any right cylinder is the product of the area of the plane region and the distance that region has been extended perpendicular to itself. The gold ingot under consideration in this example is a right cylinder based on a trapezoid, as shown in Figure 4.</a:t>
                </a:r>
                <a:endParaRPr lang="en-US" sz="2800" dirty="0"/>
              </a:p>
              <a:p>
                <a:pPr marL="457200" lvl="1" indent="0">
                  <a:buNone/>
                  <a:defRPr sz="2800"/>
                </a:pPr>
                <a:r>
                  <a:rPr dirty="0"/>
                  <a:t>The area of the trapezoid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d>
                      <m:dPr>
                        <m:ctrlPr>
                          <a:rPr i="1">
                            <a:latin typeface="Cambria Math" panose="02040503050406030204" pitchFamily="18" charset="0"/>
                          </a:rPr>
                        </m:ctrlPr>
                      </m:dPr>
                      <m:e>
                        <m:r>
                          <a:rPr>
                            <a:latin typeface="Cambria Math" panose="02040503050406030204" pitchFamily="18" charset="0"/>
                          </a:rPr>
                          <m:t>𝐵</m:t>
                        </m:r>
                        <m:r>
                          <a:rPr>
                            <a:latin typeface="Cambria Math" panose="02040503050406030204" pitchFamily="18" charset="0"/>
                          </a:rPr>
                          <m:t>+</m:t>
                        </m:r>
                        <m:r>
                          <a:rPr>
                            <a:latin typeface="Cambria Math" panose="02040503050406030204" pitchFamily="18" charset="0"/>
                          </a:rPr>
                          <m:t>𝑏</m:t>
                        </m:r>
                      </m:e>
                    </m:d>
                    <m:r>
                      <a:rPr>
                        <a:latin typeface="Cambria Math" panose="02040503050406030204" pitchFamily="18" charset="0"/>
                      </a:rPr>
                      <m:t>h</m:t>
                    </m:r>
                  </m:oMath>
                </a14:m>
                <a:r>
                  <a:rPr dirty="0"/>
                  <a:t> and the ingot has</a:t>
                </a:r>
                <a:endParaRPr lang="en-US" dirty="0"/>
              </a:p>
              <a:p>
                <a:pPr marL="457200" lvl="1" indent="0">
                  <a:buNone/>
                  <a:defRPr sz="2800"/>
                </a:pPr>
                <a:r>
                  <a:rPr dirty="0"/>
                  <a:t>length </a:t>
                </a:r>
                <a14:m>
                  <m:oMath xmlns:m="http://schemas.openxmlformats.org/officeDocument/2006/math">
                    <m:r>
                      <a:rPr>
                        <a:latin typeface="Cambria Math" panose="02040503050406030204" pitchFamily="18" charset="0"/>
                      </a:rPr>
                      <m:t>𝑙</m:t>
                    </m:r>
                  </m:oMath>
                </a14:m>
                <a:r>
                  <a:rPr dirty="0"/>
                  <a:t>, so its volume is </a:t>
                </a:r>
                <a14:m>
                  <m:oMath xmlns:m="http://schemas.openxmlformats.org/officeDocument/2006/math">
                    <m:r>
                      <a:rPr>
                        <a:latin typeface="Cambria Math" panose="02040503050406030204" pitchFamily="18" charset="0"/>
                      </a:rPr>
                      <m:t>𝑉</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d>
                      <m:dPr>
                        <m:ctrlPr>
                          <a:rPr i="1">
                            <a:latin typeface="Cambria Math" panose="02040503050406030204" pitchFamily="18" charset="0"/>
                          </a:rPr>
                        </m:ctrlPr>
                      </m:dPr>
                      <m:e>
                        <m:r>
                          <a:rPr>
                            <a:latin typeface="Cambria Math" panose="02040503050406030204" pitchFamily="18" charset="0"/>
                          </a:rPr>
                          <m:t>𝐵</m:t>
                        </m:r>
                        <m:r>
                          <a:rPr>
                            <a:latin typeface="Cambria Math" panose="02040503050406030204" pitchFamily="18" charset="0"/>
                          </a:rPr>
                          <m:t>+</m:t>
                        </m:r>
                        <m:r>
                          <a:rPr>
                            <a:latin typeface="Cambria Math" panose="02040503050406030204" pitchFamily="18" charset="0"/>
                          </a:rPr>
                          <m:t>𝑏</m:t>
                        </m:r>
                      </m:e>
                    </m:d>
                    <m:r>
                      <a:rPr>
                        <a:latin typeface="Cambria Math" panose="02040503050406030204" pitchFamily="18" charset="0"/>
                      </a:rPr>
                      <m:t>h𝑙</m:t>
                    </m:r>
                  </m:oMath>
                </a14:m>
                <a:r>
                  <a:rPr dirty="0"/>
                  <a:t>. This</a:t>
                </a:r>
                <a:r>
                  <a:rPr lang="en-US" dirty="0"/>
                  <a:t> </a:t>
                </a:r>
                <a:r>
                  <a:rPr dirty="0"/>
                  <a:t>could also</a:t>
                </a:r>
                <a:endParaRPr lang="en-US" dirty="0"/>
              </a:p>
              <a:p>
                <a:pPr marL="457200" lvl="1" indent="0">
                  <a:buNone/>
                  <a:defRPr sz="2800"/>
                </a:pPr>
                <a:r>
                  <a:rPr dirty="0"/>
                  <a:t>be written as </a:t>
                </a:r>
                <a14:m>
                  <m:oMath xmlns:m="http://schemas.openxmlformats.org/officeDocument/2006/math">
                    <m:r>
                      <a:rPr>
                        <a:latin typeface="Cambria Math" panose="02040503050406030204" pitchFamily="18" charset="0"/>
                      </a:rPr>
                      <m:t>𝑉</m:t>
                    </m:r>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r>
                              <a:rPr>
                                <a:latin typeface="Cambria Math" panose="02040503050406030204" pitchFamily="18" charset="0"/>
                              </a:rPr>
                              <m:t>𝐵</m:t>
                            </m:r>
                            <m:r>
                              <a:rPr>
                                <a:latin typeface="Cambria Math" panose="02040503050406030204" pitchFamily="18" charset="0"/>
                              </a:rPr>
                              <m:t>+</m:t>
                            </m:r>
                            <m:r>
                              <a:rPr>
                                <a:latin typeface="Cambria Math" panose="02040503050406030204" pitchFamily="18" charset="0"/>
                              </a:rPr>
                              <m:t>𝑏</m:t>
                            </m:r>
                          </m:e>
                        </m:d>
                        <m:r>
                          <a:rPr>
                            <a:latin typeface="Cambria Math" panose="02040503050406030204" pitchFamily="18" charset="0"/>
                          </a:rPr>
                          <m:t>h𝑙</m:t>
                        </m:r>
                      </m:num>
                      <m:den>
                        <m:r>
                          <a:rPr>
                            <a:latin typeface="Cambria Math" panose="02040503050406030204" pitchFamily="18" charset="0"/>
                          </a:rPr>
                          <m:t>2</m:t>
                        </m:r>
                      </m:den>
                    </m:f>
                  </m:oMath>
                </a14:m>
                <a:r>
                  <a:rPr dirty="0"/>
                  <a:t>.</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305800" cy="4967067"/>
              </a:xfrm>
              <a:blipFill>
                <a:blip r:embed="rId2"/>
                <a:stretch>
                  <a:fillRect l="-1174" t="-1840" r="-660" b="-613"/>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Radical Notation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pPr algn="ctr">
                  <a:defRPr sz="2800" b="1"/>
                </a:pPr>
                <a:r>
                  <a:rPr dirty="0"/>
                  <a:t>Definition</a:t>
                </a:r>
              </a:p>
              <a:p>
                <a:pPr>
                  <a:defRPr sz="2800"/>
                </a:pPr>
                <a:r>
                  <a:rPr b="1" dirty="0"/>
                  <a:t>Case 1:</a:t>
                </a:r>
                <a:r>
                  <a:rPr sz="2800" b="1" dirty="0"/>
                  <a:t> </a:t>
                </a:r>
                <a14:m>
                  <m:oMath xmlns:m="http://schemas.openxmlformats.org/officeDocument/2006/math">
                    <m:r>
                      <a:rPr b="1" i="1">
                        <a:latin typeface="Cambria Math" panose="02040503050406030204" pitchFamily="18" charset="0"/>
                      </a:rPr>
                      <m:t>𝒏</m:t>
                    </m:r>
                  </m:oMath>
                </a14:m>
                <a:r>
                  <a:rPr sz="2800" dirty="0"/>
                  <a:t> </a:t>
                </a:r>
                <a:r>
                  <a:rPr b="1" dirty="0"/>
                  <a:t>is an even natural number.</a:t>
                </a:r>
                <a:r>
                  <a:rPr sz="2800" dirty="0"/>
                  <a:t> If </a:t>
                </a:r>
                <a14:m>
                  <m:oMath xmlns:m="http://schemas.openxmlformats.org/officeDocument/2006/math">
                    <m:r>
                      <a:rPr>
                        <a:latin typeface="Cambria Math" panose="02040503050406030204" pitchFamily="18" charset="0"/>
                      </a:rPr>
                      <m:t>𝑎</m:t>
                    </m:r>
                  </m:oMath>
                </a14:m>
                <a:r>
                  <a:rPr sz="2800" dirty="0"/>
                  <a:t> is a no</a:t>
                </a:r>
                <a:r>
                  <a:rPr lang="en-US" sz="2800" dirty="0"/>
                  <a:t>n</a:t>
                </a:r>
                <a:r>
                  <a:rPr sz="2800" dirty="0"/>
                  <a:t>negative real number and </a:t>
                </a:r>
                <a14:m>
                  <m:oMath xmlns:m="http://schemas.openxmlformats.org/officeDocument/2006/math">
                    <m:r>
                      <a:rPr>
                        <a:latin typeface="Cambria Math" panose="02040503050406030204" pitchFamily="18" charset="0"/>
                      </a:rPr>
                      <m:t>𝑛</m:t>
                    </m:r>
                  </m:oMath>
                </a14:m>
                <a:r>
                  <a:rPr sz="2800" dirty="0"/>
                  <a:t> is an even natural number, </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𝑛</m:t>
                        </m:r>
                      </m:deg>
                      <m:e>
                        <m:r>
                          <a:rPr>
                            <a:latin typeface="Cambria Math" panose="02040503050406030204" pitchFamily="18" charset="0"/>
                          </a:rPr>
                          <m:t>𝑎</m:t>
                        </m:r>
                      </m:e>
                    </m:rad>
                  </m:oMath>
                </a14:m>
                <a:r>
                  <a:rPr sz="2800" dirty="0"/>
                  <a:t> is the no</a:t>
                </a:r>
                <a:r>
                  <a:rPr lang="en-US" sz="2800" dirty="0"/>
                  <a:t>n</a:t>
                </a:r>
                <a:r>
                  <a:rPr sz="2800" dirty="0"/>
                  <a:t>negative real number </a:t>
                </a:r>
                <a14:m>
                  <m:oMath xmlns:m="http://schemas.openxmlformats.org/officeDocument/2006/math">
                    <m:r>
                      <a:rPr>
                        <a:latin typeface="Cambria Math" panose="02040503050406030204" pitchFamily="18" charset="0"/>
                      </a:rPr>
                      <m:t>𝑏</m:t>
                    </m:r>
                  </m:oMath>
                </a14:m>
                <a:r>
                  <a:rPr sz="2800" dirty="0"/>
                  <a:t> with the property that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𝑏</m:t>
                        </m:r>
                      </m:e>
                      <m:sup>
                        <m:r>
                          <a:rPr>
                            <a:latin typeface="Cambria Math" panose="02040503050406030204" pitchFamily="18" charset="0"/>
                          </a:rPr>
                          <m:t>𝑛</m:t>
                        </m:r>
                      </m:sup>
                    </m:sSup>
                    <m:r>
                      <a:rPr>
                        <a:latin typeface="Cambria Math" panose="02040503050406030204" pitchFamily="18" charset="0"/>
                      </a:rPr>
                      <m:t>=</m:t>
                    </m:r>
                    <m:r>
                      <a:rPr>
                        <a:latin typeface="Cambria Math" panose="02040503050406030204" pitchFamily="18" charset="0"/>
                      </a:rPr>
                      <m:t>𝑎</m:t>
                    </m:r>
                  </m:oMath>
                </a14:m>
                <a:r>
                  <a:rPr sz="2800" dirty="0"/>
                  <a:t>. That is, </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𝑛</m:t>
                        </m:r>
                      </m:deg>
                      <m:e>
                        <m:r>
                          <a:rPr>
                            <a:latin typeface="Cambria Math" panose="02040503050406030204" pitchFamily="18" charset="0"/>
                          </a:rPr>
                          <m:t>𝑎</m:t>
                        </m:r>
                      </m:e>
                    </m:rad>
                    <m:r>
                      <a:rPr>
                        <a:latin typeface="Cambria Math" panose="02040503050406030204" pitchFamily="18" charset="0"/>
                      </a:rPr>
                      <m:t>=</m:t>
                    </m:r>
                    <m:r>
                      <a:rPr>
                        <a:latin typeface="Cambria Math" panose="02040503050406030204" pitchFamily="18" charset="0"/>
                      </a:rPr>
                      <m:t>𝑏</m:t>
                    </m:r>
                  </m:oMath>
                </a14:m>
                <a:r>
                  <a:rPr sz="2800" dirty="0"/>
                  <a:t> if and only if </a:t>
                </a:r>
                <a14:m>
                  <m:oMath xmlns:m="http://schemas.openxmlformats.org/officeDocument/2006/math">
                    <m:r>
                      <a:rPr>
                        <a:latin typeface="Cambria Math" panose="02040503050406030204" pitchFamily="18" charset="0"/>
                      </a:rPr>
                      <m:t>𝑎</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𝑏</m:t>
                        </m:r>
                      </m:e>
                      <m:sup>
                        <m:r>
                          <a:rPr>
                            <a:latin typeface="Cambria Math" panose="02040503050406030204" pitchFamily="18" charset="0"/>
                          </a:rPr>
                          <m:t>𝑛</m:t>
                        </m:r>
                      </m:sup>
                    </m:sSup>
                  </m:oMath>
                </a14:m>
                <a:r>
                  <a:rPr sz="2800" dirty="0"/>
                  <a:t>. Note that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ad>
                              <m:radPr>
                                <m:ctrlPr>
                                  <a:rPr i="1">
                                    <a:latin typeface="Cambria Math" panose="02040503050406030204" pitchFamily="18" charset="0"/>
                                  </a:rPr>
                                </m:ctrlPr>
                              </m:radPr>
                              <m:deg>
                                <m:r>
                                  <a:rPr>
                                    <a:latin typeface="Cambria Math" panose="02040503050406030204" pitchFamily="18" charset="0"/>
                                  </a:rPr>
                                  <m:t>𝑛</m:t>
                                </m:r>
                              </m:deg>
                              <m:e>
                                <m:r>
                                  <a:rPr>
                                    <a:latin typeface="Cambria Math" panose="02040503050406030204" pitchFamily="18" charset="0"/>
                                  </a:rPr>
                                  <m:t>𝑎</m:t>
                                </m:r>
                              </m:e>
                            </m:rad>
                          </m:e>
                        </m:d>
                      </m:e>
                      <m:sup>
                        <m:r>
                          <a:rPr>
                            <a:latin typeface="Cambria Math" panose="02040503050406030204" pitchFamily="18" charset="0"/>
                          </a:rPr>
                          <m:t>𝑛</m:t>
                        </m:r>
                      </m:sup>
                    </m:sSup>
                    <m:r>
                      <a:rPr>
                        <a:latin typeface="Cambria Math" panose="02040503050406030204" pitchFamily="18" charset="0"/>
                      </a:rPr>
                      <m:t>=</m:t>
                    </m:r>
                    <m:r>
                      <a:rPr>
                        <a:latin typeface="Cambria Math" panose="02040503050406030204" pitchFamily="18" charset="0"/>
                      </a:rPr>
                      <m:t>𝑎</m:t>
                    </m:r>
                  </m:oMath>
                </a14:m>
                <a:r>
                  <a:rPr sz="2800" dirty="0"/>
                  <a:t> and </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𝑛</m:t>
                        </m:r>
                      </m:deg>
                      <m:e>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𝑛</m:t>
                            </m:r>
                          </m:sup>
                        </m:sSup>
                      </m:e>
                    </m:rad>
                    <m:r>
                      <a:rPr>
                        <a:latin typeface="Cambria Math" panose="02040503050406030204" pitchFamily="18" charset="0"/>
                      </a:rPr>
                      <m:t>=</m:t>
                    </m:r>
                    <m:r>
                      <a:rPr>
                        <a:latin typeface="Cambria Math" panose="02040503050406030204" pitchFamily="18" charset="0"/>
                      </a:rPr>
                      <m:t>𝑎</m:t>
                    </m:r>
                  </m:oMath>
                </a14:m>
                <a:r>
                  <a:rPr sz="2800" dirty="0"/>
                  <a:t>.</a:t>
                </a:r>
                <a:endParaRPr lang="en-US" sz="2800" dirty="0"/>
              </a:p>
              <a:p>
                <a:pPr>
                  <a:defRPr sz="2800"/>
                </a:pPr>
                <a:endParaRPr sz="2800" dirty="0"/>
              </a:p>
              <a:p>
                <a:pPr>
                  <a:defRPr sz="2800"/>
                </a:pPr>
                <a:r>
                  <a:rPr b="1" dirty="0"/>
                  <a:t>Case 2:</a:t>
                </a:r>
                <a:r>
                  <a:rPr sz="2800" b="1" dirty="0"/>
                  <a:t> </a:t>
                </a:r>
                <a14:m>
                  <m:oMath xmlns:m="http://schemas.openxmlformats.org/officeDocument/2006/math">
                    <m:r>
                      <a:rPr b="1" i="1">
                        <a:latin typeface="Cambria Math" panose="02040503050406030204" pitchFamily="18" charset="0"/>
                      </a:rPr>
                      <m:t>𝒏</m:t>
                    </m:r>
                  </m:oMath>
                </a14:m>
                <a:r>
                  <a:rPr sz="2800" dirty="0"/>
                  <a:t> </a:t>
                </a:r>
                <a:r>
                  <a:rPr b="1" dirty="0"/>
                  <a:t>is an odd natural number.</a:t>
                </a:r>
                <a:r>
                  <a:rPr sz="2800" dirty="0"/>
                  <a:t> If </a:t>
                </a:r>
                <a14:m>
                  <m:oMath xmlns:m="http://schemas.openxmlformats.org/officeDocument/2006/math">
                    <m:r>
                      <a:rPr>
                        <a:latin typeface="Cambria Math" panose="02040503050406030204" pitchFamily="18" charset="0"/>
                      </a:rPr>
                      <m:t>𝑎</m:t>
                    </m:r>
                  </m:oMath>
                </a14:m>
                <a:r>
                  <a:rPr sz="2800" dirty="0"/>
                  <a:t> is any real number and </a:t>
                </a:r>
                <a14:m>
                  <m:oMath xmlns:m="http://schemas.openxmlformats.org/officeDocument/2006/math">
                    <m:r>
                      <a:rPr>
                        <a:latin typeface="Cambria Math" panose="02040503050406030204" pitchFamily="18" charset="0"/>
                      </a:rPr>
                      <m:t>𝑛</m:t>
                    </m:r>
                  </m:oMath>
                </a14:m>
                <a:r>
                  <a:rPr sz="2800" dirty="0"/>
                  <a:t> is an odd natural number, </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𝑛</m:t>
                        </m:r>
                      </m:deg>
                      <m:e>
                        <m:r>
                          <a:rPr>
                            <a:latin typeface="Cambria Math" panose="02040503050406030204" pitchFamily="18" charset="0"/>
                          </a:rPr>
                          <m:t>𝑎</m:t>
                        </m:r>
                      </m:e>
                    </m:rad>
                  </m:oMath>
                </a14:m>
                <a:r>
                  <a:rPr sz="2800" dirty="0"/>
                  <a:t> is the real number </a:t>
                </a:r>
                <a14:m>
                  <m:oMath xmlns:m="http://schemas.openxmlformats.org/officeDocument/2006/math">
                    <m:r>
                      <a:rPr>
                        <a:latin typeface="Cambria Math" panose="02040503050406030204" pitchFamily="18" charset="0"/>
                      </a:rPr>
                      <m:t>𝑏</m:t>
                    </m:r>
                  </m:oMath>
                </a14:m>
                <a:r>
                  <a:rPr sz="2800" dirty="0"/>
                  <a:t> (whose sign will be the same as the sign of </a:t>
                </a:r>
                <a14:m>
                  <m:oMath xmlns:m="http://schemas.openxmlformats.org/officeDocument/2006/math">
                    <m:r>
                      <a:rPr>
                        <a:latin typeface="Cambria Math" panose="02040503050406030204" pitchFamily="18" charset="0"/>
                      </a:rPr>
                      <m:t>𝑎</m:t>
                    </m:r>
                  </m:oMath>
                </a14:m>
                <a:r>
                  <a:rPr sz="2800" dirty="0"/>
                  <a:t>) with the property that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𝑏</m:t>
                        </m:r>
                      </m:e>
                      <m:sup>
                        <m:r>
                          <a:rPr>
                            <a:latin typeface="Cambria Math" panose="02040503050406030204" pitchFamily="18" charset="0"/>
                          </a:rPr>
                          <m:t>𝑛</m:t>
                        </m:r>
                      </m:sup>
                    </m:sSup>
                    <m:r>
                      <a:rPr>
                        <a:latin typeface="Cambria Math" panose="02040503050406030204" pitchFamily="18" charset="0"/>
                      </a:rPr>
                      <m:t>=</m:t>
                    </m:r>
                    <m:r>
                      <a:rPr>
                        <a:latin typeface="Cambria Math" panose="02040503050406030204" pitchFamily="18" charset="0"/>
                      </a:rPr>
                      <m:t>𝑎</m:t>
                    </m:r>
                  </m:oMath>
                </a14:m>
                <a:r>
                  <a:rPr sz="2800" dirty="0"/>
                  <a:t>. Again, </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𝑛</m:t>
                        </m:r>
                      </m:deg>
                      <m:e>
                        <m:r>
                          <a:rPr>
                            <a:latin typeface="Cambria Math" panose="02040503050406030204" pitchFamily="18" charset="0"/>
                          </a:rPr>
                          <m:t>𝑎</m:t>
                        </m:r>
                      </m:e>
                    </m:rad>
                    <m:r>
                      <a:rPr>
                        <a:latin typeface="Cambria Math" panose="02040503050406030204" pitchFamily="18" charset="0"/>
                      </a:rPr>
                      <m:t>=</m:t>
                    </m:r>
                    <m:r>
                      <a:rPr>
                        <a:latin typeface="Cambria Math" panose="02040503050406030204" pitchFamily="18" charset="0"/>
                      </a:rPr>
                      <m:t>𝑏</m:t>
                    </m:r>
                  </m:oMath>
                </a14:m>
                <a:r>
                  <a:rPr sz="2800" dirty="0"/>
                  <a:t> if and only if </a:t>
                </a:r>
                <a14:m>
                  <m:oMath xmlns:m="http://schemas.openxmlformats.org/officeDocument/2006/math">
                    <m:r>
                      <a:rPr>
                        <a:latin typeface="Cambria Math" panose="02040503050406030204" pitchFamily="18" charset="0"/>
                      </a:rPr>
                      <m:t>𝑎</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𝑏</m:t>
                        </m:r>
                      </m:e>
                      <m:sup>
                        <m:r>
                          <a:rPr>
                            <a:latin typeface="Cambria Math" panose="02040503050406030204" pitchFamily="18" charset="0"/>
                          </a:rPr>
                          <m:t>𝑛</m:t>
                        </m:r>
                      </m:sup>
                    </m:sSup>
                  </m:oMath>
                </a14:m>
                <a:r>
                  <a:rPr sz="2800" dirty="0"/>
                  <a:t>,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ad>
                              <m:radPr>
                                <m:ctrlPr>
                                  <a:rPr i="1">
                                    <a:latin typeface="Cambria Math" panose="02040503050406030204" pitchFamily="18" charset="0"/>
                                  </a:rPr>
                                </m:ctrlPr>
                              </m:radPr>
                              <m:deg>
                                <m:r>
                                  <a:rPr>
                                    <a:latin typeface="Cambria Math" panose="02040503050406030204" pitchFamily="18" charset="0"/>
                                  </a:rPr>
                                  <m:t>𝑛</m:t>
                                </m:r>
                              </m:deg>
                              <m:e>
                                <m:r>
                                  <a:rPr>
                                    <a:latin typeface="Cambria Math" panose="02040503050406030204" pitchFamily="18" charset="0"/>
                                  </a:rPr>
                                  <m:t>𝑎</m:t>
                                </m:r>
                              </m:e>
                            </m:rad>
                          </m:e>
                        </m:d>
                      </m:e>
                      <m:sup>
                        <m:r>
                          <a:rPr>
                            <a:latin typeface="Cambria Math" panose="02040503050406030204" pitchFamily="18" charset="0"/>
                          </a:rPr>
                          <m:t>𝑛</m:t>
                        </m:r>
                      </m:sup>
                    </m:sSup>
                    <m:r>
                      <a:rPr>
                        <a:latin typeface="Cambria Math" panose="02040503050406030204" pitchFamily="18" charset="0"/>
                      </a:rPr>
                      <m:t>=</m:t>
                    </m:r>
                    <m:r>
                      <a:rPr>
                        <a:latin typeface="Cambria Math" panose="02040503050406030204" pitchFamily="18" charset="0"/>
                      </a:rPr>
                      <m:t>𝑎</m:t>
                    </m:r>
                  </m:oMath>
                </a14:m>
                <a:r>
                  <a:rPr sz="2800" dirty="0"/>
                  <a:t>, and </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𝑛</m:t>
                        </m:r>
                      </m:deg>
                      <m:e>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𝑛</m:t>
                            </m:r>
                          </m:sup>
                        </m:sSup>
                      </m:e>
                    </m:rad>
                    <m:r>
                      <a:rPr>
                        <a:latin typeface="Cambria Math" panose="02040503050406030204" pitchFamily="18" charset="0"/>
                      </a:rPr>
                      <m:t>=</m:t>
                    </m:r>
                    <m:r>
                      <a:rPr>
                        <a:latin typeface="Cambria Math" panose="02040503050406030204" pitchFamily="18" charset="0"/>
                      </a:rPr>
                      <m:t>𝑎</m:t>
                    </m:r>
                  </m:oMath>
                </a14:m>
                <a:r>
                  <a:rPr sz="2800" dirty="0"/>
                  <a:t>.</a:t>
                </a:r>
              </a:p>
              <a:p>
                <a:pPr>
                  <a:defRPr sz="2800"/>
                </a:pPr>
                <a:endParaRPr lang="en-US" sz="2800" dirty="0"/>
              </a:p>
              <a:p>
                <a:pPr>
                  <a:defRPr sz="2800"/>
                </a:pPr>
                <a:r>
                  <a:rPr sz="2800" dirty="0"/>
                  <a:t>The expression </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𝑛</m:t>
                        </m:r>
                      </m:deg>
                      <m:e>
                        <m:r>
                          <a:rPr>
                            <a:latin typeface="Cambria Math" panose="02040503050406030204" pitchFamily="18" charset="0"/>
                          </a:rPr>
                          <m:t>𝑎</m:t>
                        </m:r>
                      </m:e>
                    </m:rad>
                  </m:oMath>
                </a14:m>
                <a:r>
                  <a:rPr sz="2800" dirty="0"/>
                  <a:t> gives the </a:t>
                </a:r>
                <a14:m>
                  <m:oMath xmlns:m="http://schemas.openxmlformats.org/officeDocument/2006/math">
                    <m:r>
                      <a:rPr>
                        <a:latin typeface="Cambria Math" panose="02040503050406030204" pitchFamily="18" charset="0"/>
                      </a:rPr>
                      <m:t>𝑛</m:t>
                    </m:r>
                  </m:oMath>
                </a14:m>
                <a:r>
                  <a:rPr sz="2800" baseline="30000" dirty="0" err="1"/>
                  <a:t>th</a:t>
                </a:r>
                <a:r>
                  <a:rPr sz="2800" dirty="0"/>
                  <a:t> root of </a:t>
                </a:r>
                <a14:m>
                  <m:oMath xmlns:m="http://schemas.openxmlformats.org/officeDocument/2006/math">
                    <m:r>
                      <a:rPr>
                        <a:latin typeface="Cambria Math" panose="02040503050406030204" pitchFamily="18" charset="0"/>
                      </a:rPr>
                      <m:t>𝑎</m:t>
                    </m:r>
                  </m:oMath>
                </a14:m>
                <a:r>
                  <a:rPr sz="2800" dirty="0"/>
                  <a:t> in </a:t>
                </a:r>
                <a:r>
                  <a:rPr sz="2800" b="1" dirty="0"/>
                  <a:t>radical notation</a:t>
                </a:r>
                <a:r>
                  <a:rPr sz="2800" dirty="0"/>
                  <a:t>. The natural number </a:t>
                </a:r>
                <a14:m>
                  <m:oMath xmlns:m="http://schemas.openxmlformats.org/officeDocument/2006/math">
                    <m:r>
                      <a:rPr>
                        <a:latin typeface="Cambria Math" panose="02040503050406030204" pitchFamily="18" charset="0"/>
                      </a:rPr>
                      <m:t>𝑛</m:t>
                    </m:r>
                  </m:oMath>
                </a14:m>
                <a:r>
                  <a:rPr sz="2800" dirty="0"/>
                  <a:t> is called the </a:t>
                </a:r>
                <a:r>
                  <a:rPr sz="2800" b="1" dirty="0"/>
                  <a:t>index</a:t>
                </a:r>
                <a:r>
                  <a:rPr sz="2800" dirty="0"/>
                  <a:t>, </a:t>
                </a:r>
                <a14:m>
                  <m:oMath xmlns:m="http://schemas.openxmlformats.org/officeDocument/2006/math">
                    <m:r>
                      <a:rPr>
                        <a:latin typeface="Cambria Math" panose="02040503050406030204" pitchFamily="18" charset="0"/>
                      </a:rPr>
                      <m:t>𝑎</m:t>
                    </m:r>
                  </m:oMath>
                </a14:m>
                <a:r>
                  <a:rPr sz="2800" dirty="0"/>
                  <a:t> is the </a:t>
                </a:r>
                <a:r>
                  <a:rPr sz="2800" b="1" dirty="0"/>
                  <a:t>radicand</a:t>
                </a:r>
                <a:r>
                  <a:rPr sz="2800" dirty="0"/>
                  <a:t>, and</a:t>
                </a:r>
                <a:r>
                  <a:rPr lang="en-US" sz="2800" dirty="0"/>
                  <a:t> </a:t>
                </a:r>
                <a14:m>
                  <m:oMath xmlns:m="http://schemas.openxmlformats.org/officeDocument/2006/math">
                    <m:rad>
                      <m:radPr>
                        <m:degHide m:val="on"/>
                        <m:ctrlPr>
                          <a:rPr lang="en-US" i="1">
                            <a:latin typeface="Cambria Math" panose="02040503050406030204" pitchFamily="18" charset="0"/>
                          </a:rPr>
                        </m:ctrlPr>
                      </m:radPr>
                      <m:deg/>
                      <m:e>
                        <m:phant>
                          <m:phantPr>
                            <m:show m:val="off"/>
                            <m:ctrlPr>
                              <a:rPr lang="en-US" i="1">
                                <a:latin typeface="Cambria Math" panose="02040503050406030204" pitchFamily="18" charset="0"/>
                              </a:rPr>
                            </m:ctrlPr>
                          </m:phantPr>
                          <m:e/>
                        </m:phant>
                      </m:e>
                    </m:rad>
                  </m:oMath>
                </a14:m>
                <a:r>
                  <a:rPr sz="2800" dirty="0"/>
                  <a:t> is called a </a:t>
                </a:r>
                <a:r>
                  <a:rPr sz="2800" b="1" dirty="0"/>
                  <a:t>radical sign</a:t>
                </a:r>
                <a:r>
                  <a:rPr sz="2800" dirty="0"/>
                  <a:t>. </a:t>
                </a:r>
                <a:endParaRPr lang="en-US" sz="2800" dirty="0"/>
              </a:p>
              <a:p>
                <a:pPr>
                  <a:defRPr sz="2800"/>
                </a:pPr>
                <a:r>
                  <a:rPr sz="2800" dirty="0"/>
                  <a:t>By convention, </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2</m:t>
                        </m:r>
                      </m:deg>
                      <m:e>
                        <m:phant>
                          <m:phantPr>
                            <m:show m:val="off"/>
                            <m:ctrlPr>
                              <a:rPr i="1">
                                <a:latin typeface="Cambria Math" panose="02040503050406030204" pitchFamily="18" charset="0"/>
                              </a:rPr>
                            </m:ctrlPr>
                          </m:phantPr>
                          <m:e/>
                        </m:phant>
                      </m:e>
                    </m:rad>
                  </m:oMath>
                </a14:m>
                <a:r>
                  <a:rPr sz="2800" dirty="0"/>
                  <a:t> is usually simply written as</a:t>
                </a:r>
                <a:r>
                  <a:rPr lang="en-US" sz="2800" dirty="0"/>
                  <a:t> </a:t>
                </a:r>
                <a14:m>
                  <m:oMath xmlns:m="http://schemas.openxmlformats.org/officeDocument/2006/math">
                    <m:rad>
                      <m:radPr>
                        <m:degHide m:val="on"/>
                        <m:ctrlPr>
                          <a:rPr lang="en-US" i="1">
                            <a:latin typeface="Cambria Math" panose="02040503050406030204" pitchFamily="18" charset="0"/>
                          </a:rPr>
                        </m:ctrlPr>
                      </m:radPr>
                      <m:deg/>
                      <m:e>
                        <m:phant>
                          <m:phantPr>
                            <m:show m:val="off"/>
                            <m:ctrlPr>
                              <a:rPr lang="en-US" i="1">
                                <a:latin typeface="Cambria Math" panose="02040503050406030204" pitchFamily="18" charset="0"/>
                              </a:rPr>
                            </m:ctrlPr>
                          </m:phantPr>
                          <m:e/>
                        </m:phant>
                      </m:e>
                    </m:rad>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812" t="-1850" r="-1033"/>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Perfect Powers</a:t>
            </a:r>
          </a:p>
        </p:txBody>
      </p:sp>
      <p:sp>
        <p:nvSpPr>
          <p:cNvPr id="3" name="Text Placeholder 2"/>
          <p:cNvSpPr>
            <a:spLocks noGrp="1"/>
          </p:cNvSpPr>
          <p:nvPr>
            <p:ph type="body" sz="quarter" idx="10"/>
          </p:nvPr>
        </p:nvSpPr>
        <p:spPr/>
        <p:txBody>
          <a:bodyPr>
            <a:normAutofit/>
          </a:bodyPr>
          <a:lstStyle/>
          <a:p>
            <a:pPr algn="ctr">
              <a:defRPr sz="2800" b="1"/>
            </a:pPr>
            <a:r>
              <a:rPr dirty="0"/>
              <a:t>Definition</a:t>
            </a:r>
          </a:p>
          <a:p>
            <a:r>
              <a:rPr sz="2800" dirty="0"/>
              <a:t>A </a:t>
            </a:r>
            <a:r>
              <a:rPr sz="2800" b="1" dirty="0"/>
              <a:t>perfect square</a:t>
            </a:r>
            <a:r>
              <a:rPr sz="2800" dirty="0"/>
              <a:t> is an integer equal to the square of another integer. The square root of a perfect square is always an integer.</a:t>
            </a:r>
            <a:endParaRPr lang="en-US" sz="2800" dirty="0"/>
          </a:p>
          <a:p>
            <a:endParaRPr sz="2800" dirty="0"/>
          </a:p>
          <a:p>
            <a:r>
              <a:rPr sz="2800" dirty="0"/>
              <a:t>A </a:t>
            </a:r>
            <a:r>
              <a:rPr sz="2800" b="1" dirty="0"/>
              <a:t>perfect cube</a:t>
            </a:r>
            <a:r>
              <a:rPr sz="2800" dirty="0"/>
              <a:t> is an integer equal to the cube of another integer. The cube root of a perfect cube is always an integer.</a:t>
            </a:r>
          </a:p>
          <a:p>
            <a:endParaRPr sz="2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7: Using Radical Notation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128933"/>
                <a:ext cx="8229600" cy="4967067"/>
              </a:xfrm>
            </p:spPr>
            <p:txBody>
              <a:bodyPr>
                <a:normAutofit fontScale="92500" lnSpcReduction="20000"/>
              </a:bodyPr>
              <a:lstStyle/>
              <a:p>
                <a:pPr marL="514350" indent="-514350">
                  <a:buFont typeface="+mj-lt"/>
                  <a:buAutoNum type="alphaLcPeriod"/>
                  <a:defRPr sz="2800"/>
                </a:pPr>
                <a:r>
                  <a:rPr dirty="0"/>
                  <a:t>​</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5</m:t>
                        </m:r>
                      </m:deg>
                      <m:e>
                        <m:r>
                          <a:rPr>
                            <a:latin typeface="Cambria Math" panose="02040503050406030204" pitchFamily="18" charset="0"/>
                          </a:rPr>
                          <m:t>−</m:t>
                        </m:r>
                        <m:r>
                          <a:rPr>
                            <a:latin typeface="Cambria Math" panose="02040503050406030204" pitchFamily="18" charset="0"/>
                          </a:rPr>
                          <m:t>32</m:t>
                        </m:r>
                      </m:e>
                    </m:rad>
                    <m:r>
                      <a:rPr>
                        <a:latin typeface="Cambria Math" panose="02040503050406030204" pitchFamily="18" charset="0"/>
                      </a:rPr>
                      <m:t>=−</m:t>
                    </m:r>
                    <m:r>
                      <a:rPr>
                        <a:latin typeface="Cambria Math" panose="02040503050406030204" pitchFamily="18" charset="0"/>
                      </a:rPr>
                      <m:t>2</m:t>
                    </m:r>
                  </m:oMath>
                </a14:m>
                <a:r>
                  <a:rPr sz="2800" dirty="0"/>
                  <a:t> because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2</m:t>
                            </m:r>
                          </m:e>
                        </m:d>
                      </m:e>
                      <m:sup>
                        <m:r>
                          <a:rPr>
                            <a:latin typeface="Cambria Math" panose="02040503050406030204" pitchFamily="18" charset="0"/>
                          </a:rPr>
                          <m:t>5</m:t>
                        </m:r>
                      </m:sup>
                    </m:sSup>
                    <m:r>
                      <a:rPr>
                        <a:latin typeface="Cambria Math" panose="02040503050406030204" pitchFamily="18" charset="0"/>
                      </a:rPr>
                      <m:t>=−</m:t>
                    </m:r>
                    <m:r>
                      <a:rPr>
                        <a:latin typeface="Cambria Math" panose="02040503050406030204" pitchFamily="18" charset="0"/>
                      </a:rPr>
                      <m:t>32</m:t>
                    </m:r>
                  </m:oMath>
                </a14:m>
                <a:r>
                  <a:rPr sz="2800" dirty="0"/>
                  <a:t>.</a:t>
                </a:r>
                <a:endParaRPr lang="en-US" sz="2800" dirty="0"/>
              </a:p>
              <a:p>
                <a:pPr marL="514350" indent="-514350">
                  <a:buFont typeface="+mj-lt"/>
                  <a:buAutoNum type="alphaLcPeriod"/>
                  <a:defRPr sz="2800"/>
                </a:pPr>
                <a:endParaRPr sz="2800" dirty="0"/>
              </a:p>
              <a:p>
                <a:pPr marL="514350" indent="-514350">
                  <a:buFont typeface="+mj-lt"/>
                  <a:buAutoNum type="alphaLcPeriod" startAt="2"/>
                  <a:defRPr sz="2800"/>
                </a:pPr>
                <a:r>
                  <a:rPr dirty="0"/>
                  <a:t>​</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4</m:t>
                        </m:r>
                      </m:deg>
                      <m:e>
                        <m:r>
                          <a:rPr>
                            <a:latin typeface="Cambria Math" panose="02040503050406030204" pitchFamily="18" charset="0"/>
                          </a:rPr>
                          <m:t>−</m:t>
                        </m:r>
                        <m:r>
                          <a:rPr>
                            <a:latin typeface="Cambria Math" panose="02040503050406030204" pitchFamily="18" charset="0"/>
                          </a:rPr>
                          <m:t>16</m:t>
                        </m:r>
                      </m:e>
                    </m:rad>
                  </m:oMath>
                </a14:m>
                <a:r>
                  <a:rPr sz="2800" dirty="0"/>
                  <a:t> is not a real number, as no real number raised to the fourth power is </a:t>
                </a:r>
                <a14:m>
                  <m:oMath xmlns:m="http://schemas.openxmlformats.org/officeDocument/2006/math">
                    <m:r>
                      <a:rPr>
                        <a:latin typeface="Cambria Math" panose="02040503050406030204" pitchFamily="18" charset="0"/>
                      </a:rPr>
                      <m:t>−</m:t>
                    </m:r>
                    <m:r>
                      <a:rPr>
                        <a:latin typeface="Cambria Math" panose="02040503050406030204" pitchFamily="18" charset="0"/>
                      </a:rPr>
                      <m:t>16</m:t>
                    </m:r>
                  </m:oMath>
                </a14:m>
                <a:r>
                  <a:rPr sz="2800" dirty="0"/>
                  <a:t>.</a:t>
                </a:r>
                <a:endParaRPr lang="en-US" sz="2800" dirty="0"/>
              </a:p>
              <a:p>
                <a:pPr marL="514350" indent="-514350">
                  <a:buFont typeface="+mj-lt"/>
                  <a:buAutoNum type="alphaLcPeriod" startAt="2"/>
                  <a:defRPr sz="2800"/>
                </a:pPr>
                <a:endParaRPr sz="2800" dirty="0"/>
              </a:p>
              <a:p>
                <a:pPr marL="514350" indent="-514350">
                  <a:buFont typeface="+mj-lt"/>
                  <a:buAutoNum type="alphaLcPeriod" startAt="3"/>
                  <a:defRPr sz="2800"/>
                </a:pPr>
                <a:r>
                  <a:rPr dirty="0"/>
                  <a:t>​</a:t>
                </a:r>
                <a14:m>
                  <m:oMath xmlns:m="http://schemas.openxmlformats.org/officeDocument/2006/math">
                    <m:r>
                      <a:rPr>
                        <a:latin typeface="Cambria Math" panose="02040503050406030204" pitchFamily="18" charset="0"/>
                      </a:rPr>
                      <m:t>−</m:t>
                    </m:r>
                    <m:rad>
                      <m:radPr>
                        <m:ctrlPr>
                          <a:rPr i="1">
                            <a:latin typeface="Cambria Math" panose="02040503050406030204" pitchFamily="18" charset="0"/>
                          </a:rPr>
                        </m:ctrlPr>
                      </m:radPr>
                      <m:deg>
                        <m:r>
                          <a:rPr>
                            <a:latin typeface="Cambria Math" panose="02040503050406030204" pitchFamily="18" charset="0"/>
                          </a:rPr>
                          <m:t>4</m:t>
                        </m:r>
                      </m:deg>
                      <m:e>
                        <m:r>
                          <a:rPr>
                            <a:latin typeface="Cambria Math" panose="02040503050406030204" pitchFamily="18" charset="0"/>
                          </a:rPr>
                          <m:t>16</m:t>
                        </m:r>
                      </m:e>
                    </m:rad>
                    <m:r>
                      <a:rPr>
                        <a:latin typeface="Cambria Math" panose="02040503050406030204" pitchFamily="18" charset="0"/>
                      </a:rPr>
                      <m:t>=−</m:t>
                    </m:r>
                    <m:r>
                      <a:rPr>
                        <a:latin typeface="Cambria Math" panose="02040503050406030204" pitchFamily="18" charset="0"/>
                      </a:rPr>
                      <m:t>2</m:t>
                    </m:r>
                  </m:oMath>
                </a14:m>
                <a:r>
                  <a:rPr sz="2800" dirty="0"/>
                  <a:t>. Note that the fourth root of </a:t>
                </a:r>
                <a:r>
                  <a:rPr sz="2800" dirty="0">
                    <a:latin typeface="Cambria Math"/>
                  </a:rPr>
                  <a:t>16</a:t>
                </a:r>
                <a:r>
                  <a:rPr sz="2800" dirty="0"/>
                  <a:t> is a real number, which is then multiplied by </a:t>
                </a:r>
                <a14:m>
                  <m:oMath xmlns:m="http://schemas.openxmlformats.org/officeDocument/2006/math">
                    <m:r>
                      <a:rPr>
                        <a:latin typeface="Cambria Math" panose="02040503050406030204" pitchFamily="18" charset="0"/>
                      </a:rPr>
                      <m:t>−</m:t>
                    </m:r>
                    <m:r>
                      <a:rPr>
                        <a:latin typeface="Cambria Math" panose="02040503050406030204" pitchFamily="18" charset="0"/>
                      </a:rPr>
                      <m:t>1</m:t>
                    </m:r>
                  </m:oMath>
                </a14:m>
                <a:r>
                  <a:rPr sz="2800" dirty="0"/>
                  <a:t>.</a:t>
                </a:r>
                <a:endParaRPr lang="en-US" sz="2800" dirty="0"/>
              </a:p>
              <a:p>
                <a:pPr marL="514350" indent="-514350">
                  <a:buFont typeface="+mj-lt"/>
                  <a:buAutoNum type="alphaLcPeriod" startAt="3"/>
                  <a:defRPr sz="2800"/>
                </a:pPr>
                <a:endParaRPr sz="2800" dirty="0"/>
              </a:p>
              <a:p>
                <a:pPr marL="514350" indent="-514350">
                  <a:buFont typeface="+mj-lt"/>
                  <a:buAutoNum type="alphaLcPeriod" startAt="4"/>
                  <a:defRPr sz="2800"/>
                </a:pPr>
                <a:r>
                  <a:rPr dirty="0"/>
                  <a:t>​</a:t>
                </a:r>
                <a14:m>
                  <m:oMath xmlns:m="http://schemas.openxmlformats.org/officeDocument/2006/math">
                    <m:rad>
                      <m:radPr>
                        <m:degHide m:val="on"/>
                        <m:ctrlPr>
                          <a:rPr i="1">
                            <a:latin typeface="Cambria Math" panose="02040503050406030204" pitchFamily="18" charset="0"/>
                          </a:rPr>
                        </m:ctrlPr>
                      </m:radPr>
                      <m:deg/>
                      <m:e>
                        <m:r>
                          <a:rPr>
                            <a:latin typeface="Cambria Math" panose="02040503050406030204" pitchFamily="18" charset="0"/>
                          </a:rPr>
                          <m:t>0</m:t>
                        </m:r>
                      </m:e>
                    </m:rad>
                    <m:r>
                      <a:rPr>
                        <a:latin typeface="Cambria Math" panose="02040503050406030204" pitchFamily="18" charset="0"/>
                      </a:rPr>
                      <m:t>=</m:t>
                    </m:r>
                    <m:r>
                      <a:rPr>
                        <a:latin typeface="Cambria Math" panose="02040503050406030204" pitchFamily="18" charset="0"/>
                      </a:rPr>
                      <m:t>0</m:t>
                    </m:r>
                  </m:oMath>
                </a14:m>
                <a:r>
                  <a:rPr sz="2800" dirty="0"/>
                  <a:t>. In fact, </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𝑛</m:t>
                        </m:r>
                      </m:deg>
                      <m:e>
                        <m:r>
                          <a:rPr>
                            <a:latin typeface="Cambria Math" panose="02040503050406030204" pitchFamily="18" charset="0"/>
                          </a:rPr>
                          <m:t>0</m:t>
                        </m:r>
                      </m:e>
                    </m:rad>
                    <m:r>
                      <a:rPr>
                        <a:latin typeface="Cambria Math" panose="02040503050406030204" pitchFamily="18" charset="0"/>
                      </a:rPr>
                      <m:t>=</m:t>
                    </m:r>
                    <m:r>
                      <a:rPr>
                        <a:latin typeface="Cambria Math" panose="02040503050406030204" pitchFamily="18" charset="0"/>
                      </a:rPr>
                      <m:t>0</m:t>
                    </m:r>
                  </m:oMath>
                </a14:m>
                <a:r>
                  <a:rPr sz="2800" dirty="0"/>
                  <a:t> for any natural number </a:t>
                </a:r>
                <a14:m>
                  <m:oMath xmlns:m="http://schemas.openxmlformats.org/officeDocument/2006/math">
                    <m:r>
                      <a:rPr>
                        <a:latin typeface="Cambria Math" panose="02040503050406030204" pitchFamily="18" charset="0"/>
                      </a:rPr>
                      <m:t>𝑛</m:t>
                    </m:r>
                  </m:oMath>
                </a14:m>
                <a:r>
                  <a:rPr sz="2800" dirty="0"/>
                  <a:t>.</a:t>
                </a:r>
                <a:endParaRPr lang="en-US" sz="2800" dirty="0"/>
              </a:p>
              <a:p>
                <a:pPr marL="514350" indent="-514350">
                  <a:buFont typeface="+mj-lt"/>
                  <a:buAutoNum type="alphaLcPeriod" startAt="4"/>
                  <a:defRPr sz="2800"/>
                </a:pPr>
                <a:endParaRPr sz="2800" dirty="0"/>
              </a:p>
              <a:p>
                <a:pPr marL="514350" indent="-514350">
                  <a:buFont typeface="+mj-lt"/>
                  <a:buAutoNum type="alphaLcPeriod" startAt="5"/>
                  <a:defRPr sz="2800"/>
                </a:pPr>
                <a:r>
                  <a:rPr dirty="0"/>
                  <a:t>​​</a:t>
                </a:r>
                <a14:m>
                  <m:oMath xmlns:m="http://schemas.openxmlformats.org/officeDocument/2006/math">
                    <m:rad>
                      <m:radPr>
                        <m:ctrlPr>
                          <a:rPr lang="ar-AE" i="1" smtClean="0">
                            <a:latin typeface="Cambria Math" panose="02040503050406030204" pitchFamily="18" charset="0"/>
                          </a:rPr>
                        </m:ctrlPr>
                      </m:radPr>
                      <m:deg>
                        <m:r>
                          <a:rPr lang="ar-AE">
                            <a:latin typeface="Cambria Math" panose="02040503050406030204" pitchFamily="18" charset="0"/>
                          </a:rPr>
                          <m:t>𝑛</m:t>
                        </m:r>
                      </m:deg>
                      <m:e>
                        <m:r>
                          <a:rPr lang="ar-AE">
                            <a:latin typeface="Cambria Math" panose="02040503050406030204" pitchFamily="18" charset="0"/>
                          </a:rPr>
                          <m:t>1</m:t>
                        </m:r>
                      </m:e>
                    </m:rad>
                    <m:r>
                      <a:rPr lang="ar-AE">
                        <a:latin typeface="Cambria Math" panose="02040503050406030204" pitchFamily="18" charset="0"/>
                      </a:rPr>
                      <m:t>=</m:t>
                    </m:r>
                    <m:r>
                      <a:rPr lang="ar-AE">
                        <a:latin typeface="Cambria Math" panose="02040503050406030204" pitchFamily="18" charset="0"/>
                      </a:rPr>
                      <m:t>1</m:t>
                    </m:r>
                  </m:oMath>
                </a14:m>
                <a:r>
                  <a:rPr lang="ar-AE" sz="2800" dirty="0"/>
                  <a:t> </a:t>
                </a:r>
                <a:r>
                  <a:rPr lang="en-US" sz="2800" dirty="0"/>
                  <a:t>for any natural number </a:t>
                </a:r>
                <a14:m>
                  <m:oMath xmlns:m="http://schemas.openxmlformats.org/officeDocument/2006/math">
                    <m:r>
                      <a:rPr lang="en-US">
                        <a:latin typeface="Cambria Math" panose="02040503050406030204" pitchFamily="18" charset="0"/>
                      </a:rPr>
                      <m:t>𝑛</m:t>
                    </m:r>
                  </m:oMath>
                </a14:m>
                <a:r>
                  <a:rPr lang="en-US" sz="2800" dirty="0"/>
                  <a:t>. </a:t>
                </a:r>
                <a14:m>
                  <m:oMath xmlns:m="http://schemas.openxmlformats.org/officeDocument/2006/math">
                    <m:rad>
                      <m:radPr>
                        <m:ctrlPr>
                          <a:rPr lang="ar-AE" i="1">
                            <a:latin typeface="Cambria Math" panose="02040503050406030204" pitchFamily="18" charset="0"/>
                          </a:rPr>
                        </m:ctrlPr>
                      </m:radPr>
                      <m:deg>
                        <m:r>
                          <a:rPr lang="ar-AE">
                            <a:latin typeface="Cambria Math" panose="02040503050406030204" pitchFamily="18" charset="0"/>
                          </a:rPr>
                          <m:t>𝑛</m:t>
                        </m:r>
                      </m:deg>
                      <m:e>
                        <m:r>
                          <a:rPr lang="ar-AE">
                            <a:latin typeface="Cambria Math" panose="02040503050406030204" pitchFamily="18" charset="0"/>
                          </a:rPr>
                          <m:t>−</m:t>
                        </m:r>
                        <m:r>
                          <a:rPr lang="ar-AE">
                            <a:latin typeface="Cambria Math" panose="02040503050406030204" pitchFamily="18" charset="0"/>
                          </a:rPr>
                          <m:t>1</m:t>
                        </m:r>
                      </m:e>
                    </m:rad>
                    <m:r>
                      <a:rPr lang="ar-AE">
                        <a:latin typeface="Cambria Math" panose="02040503050406030204" pitchFamily="18" charset="0"/>
                      </a:rPr>
                      <m:t>=−</m:t>
                    </m:r>
                    <m:r>
                      <a:rPr lang="ar-AE">
                        <a:latin typeface="Cambria Math" panose="02040503050406030204" pitchFamily="18" charset="0"/>
                      </a:rPr>
                      <m:t>1</m:t>
                    </m:r>
                  </m:oMath>
                </a14:m>
                <a:r>
                  <a:rPr lang="ar-AE" sz="2800" dirty="0"/>
                  <a:t> </a:t>
                </a:r>
                <a:r>
                  <a:rPr lang="en-US" sz="2800" dirty="0"/>
                  <a:t>for any odd natural number </a:t>
                </a:r>
                <a14:m>
                  <m:oMath xmlns:m="http://schemas.openxmlformats.org/officeDocument/2006/math">
                    <m:r>
                      <a:rPr lang="en-US">
                        <a:latin typeface="Cambria Math" panose="02040503050406030204" pitchFamily="18" charset="0"/>
                      </a:rPr>
                      <m:t>𝑛</m:t>
                    </m:r>
                  </m:oMath>
                </a14:m>
                <a:r>
                  <a:rPr lang="en-US" sz="2800" dirty="0"/>
                  <a:t>.</a:t>
                </a:r>
              </a:p>
              <a:p>
                <a:pPr marL="514350" indent="-514350">
                  <a:buFont typeface="+mj-lt"/>
                  <a:buAutoNum type="alphaLcPeriod" startAt="5"/>
                  <a:defRPr sz="2800"/>
                </a:pP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128933"/>
                <a:ext cx="8229600" cy="4967067"/>
              </a:xfrm>
              <a:blipFill>
                <a:blip r:embed="rId2"/>
                <a:stretch>
                  <a:fillRect l="-1333" t="-2086" r="-1037"/>
                </a:stretch>
              </a:blipFill>
            </p:spPr>
            <p:txBody>
              <a:bodyPr/>
              <a:lstStyle/>
              <a:p>
                <a:r>
                  <a:rPr lang="en-US">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Using Radical Notation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6"/>
                  <a:defRPr sz="2800"/>
                </a:pPr>
                <a:r>
                  <a:rPr dirty="0"/>
                  <a:t>​</a:t>
                </a:r>
                <a14:m>
                  <m:oMath xmlns:m="http://schemas.openxmlformats.org/officeDocument/2006/math">
                    <m:rad>
                      <m:radPr>
                        <m:ctrlPr>
                          <a:rPr lang="ar-AE" i="1" smtClean="0">
                            <a:latin typeface="Cambria Math" panose="02040503050406030204" pitchFamily="18" charset="0"/>
                          </a:rPr>
                        </m:ctrlPr>
                      </m:radPr>
                      <m:deg>
                        <m:r>
                          <a:rPr lang="ar-AE">
                            <a:latin typeface="Cambria Math" panose="02040503050406030204" pitchFamily="18" charset="0"/>
                          </a:rPr>
                          <m:t>3</m:t>
                        </m:r>
                      </m:deg>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27</m:t>
                            </m:r>
                          </m:num>
                          <m:den>
                            <m:r>
                              <a:rPr lang="ar-AE">
                                <a:latin typeface="Cambria Math" panose="02040503050406030204" pitchFamily="18" charset="0"/>
                              </a:rPr>
                              <m:t>64</m:t>
                            </m:r>
                          </m:den>
                        </m:f>
                      </m:e>
                    </m:rad>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num>
                      <m:den>
                        <m:r>
                          <a:rPr lang="ar-AE">
                            <a:latin typeface="Cambria Math" panose="02040503050406030204" pitchFamily="18" charset="0"/>
                          </a:rPr>
                          <m:t>4</m:t>
                        </m:r>
                      </m:den>
                    </m:f>
                  </m:oMath>
                </a14:m>
                <a:r>
                  <a:rPr lang="ar-AE" sz="2800" dirty="0"/>
                  <a:t> </a:t>
                </a:r>
                <a:r>
                  <a:rPr lang="en-US" sz="2800" dirty="0"/>
                  <a:t>because </a:t>
                </a:r>
                <a14:m>
                  <m:oMath xmlns:m="http://schemas.openxmlformats.org/officeDocument/2006/math">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num>
                              <m:den>
                                <m:r>
                                  <a:rPr lang="ar-AE">
                                    <a:latin typeface="Cambria Math" panose="02040503050406030204" pitchFamily="18" charset="0"/>
                                  </a:rPr>
                                  <m:t>4</m:t>
                                </m:r>
                              </m:den>
                            </m:f>
                          </m:e>
                        </m:d>
                      </m:e>
                      <m:sup>
                        <m:r>
                          <a:rPr lang="ar-AE">
                            <a:latin typeface="Cambria Math" panose="02040503050406030204" pitchFamily="18" charset="0"/>
                          </a:rPr>
                          <m:t>3</m:t>
                        </m:r>
                      </m:sup>
                    </m:sSup>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27</m:t>
                        </m:r>
                      </m:num>
                      <m:den>
                        <m:r>
                          <a:rPr lang="ar-AE">
                            <a:latin typeface="Cambria Math" panose="02040503050406030204" pitchFamily="18" charset="0"/>
                          </a:rPr>
                          <m:t>64</m:t>
                        </m:r>
                      </m:den>
                    </m:f>
                  </m:oMath>
                </a14:m>
                <a:r>
                  <a:rPr lang="ar-AE" sz="2800" dirty="0"/>
                  <a:t>.</a:t>
                </a:r>
                <a:endParaRPr lang="en-US" sz="2800" dirty="0"/>
              </a:p>
              <a:p>
                <a:pPr>
                  <a:defRPr sz="2800"/>
                </a:pPr>
                <a:endParaRPr lang="ar-AE" sz="2800" dirty="0"/>
              </a:p>
              <a:p>
                <a:pPr marL="514350" indent="-514350">
                  <a:buFont typeface="+mj-lt"/>
                  <a:buAutoNum type="alphaLcPeriod" startAt="7"/>
                  <a:defRPr sz="2800"/>
                </a:pPr>
                <a:r>
                  <a:rPr lang="ar-AE" dirty="0"/>
                  <a:t>​</a:t>
                </a:r>
                <a14:m>
                  <m:oMath xmlns:m="http://schemas.openxmlformats.org/officeDocument/2006/math">
                    <m:rad>
                      <m:radPr>
                        <m:ctrlPr>
                          <a:rPr lang="ar-AE" i="1">
                            <a:latin typeface="Cambria Math" panose="02040503050406030204" pitchFamily="18" charset="0"/>
                          </a:rPr>
                        </m:ctrlPr>
                      </m:radPr>
                      <m:deg>
                        <m:r>
                          <a:rPr lang="ar-AE">
                            <a:latin typeface="Cambria Math" panose="02040503050406030204" pitchFamily="18" charset="0"/>
                          </a:rPr>
                          <m:t>5</m:t>
                        </m:r>
                      </m:deg>
                      <m:e>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𝜋</m:t>
                            </m:r>
                          </m:e>
                          <m:sup>
                            <m:r>
                              <a:rPr lang="ar-AE">
                                <a:latin typeface="Cambria Math" panose="02040503050406030204" pitchFamily="18" charset="0"/>
                              </a:rPr>
                              <m:t>5</m:t>
                            </m:r>
                          </m:sup>
                        </m:sSup>
                      </m:e>
                    </m:rad>
                    <m:r>
                      <a:rPr lang="ar-AE">
                        <a:latin typeface="Cambria Math" panose="02040503050406030204" pitchFamily="18" charset="0"/>
                      </a:rPr>
                      <m:t>=−</m:t>
                    </m:r>
                    <m:r>
                      <a:rPr lang="ar-AE">
                        <a:latin typeface="Cambria Math" panose="02040503050406030204" pitchFamily="18" charset="0"/>
                      </a:rPr>
                      <m:t>𝜋</m:t>
                    </m:r>
                  </m:oMath>
                </a14:m>
                <a:r>
                  <a:rPr lang="ar-AE" sz="2800" dirty="0"/>
                  <a:t> </a:t>
                </a:r>
                <a:r>
                  <a:rPr lang="en-US" sz="2800" dirty="0"/>
                  <a:t>because </a:t>
                </a:r>
                <a14:m>
                  <m:oMath xmlns:m="http://schemas.openxmlformats.org/officeDocument/2006/math">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𝜋</m:t>
                            </m:r>
                          </m:e>
                        </m:d>
                      </m:e>
                      <m:sup>
                        <m:r>
                          <a:rPr lang="ar-AE">
                            <a:latin typeface="Cambria Math" panose="02040503050406030204" pitchFamily="18" charset="0"/>
                          </a:rPr>
                          <m:t>5</m:t>
                        </m:r>
                      </m:sup>
                    </m:sSup>
                    <m:r>
                      <a:rPr lang="ar-AE">
                        <a:latin typeface="Cambria Math" panose="02040503050406030204" pitchFamily="18" charset="0"/>
                      </a:rPr>
                      <m:t>=</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1</m:t>
                            </m:r>
                          </m:e>
                        </m:d>
                      </m:e>
                      <m:sup>
                        <m:r>
                          <a:rPr lang="ar-AE">
                            <a:latin typeface="Cambria Math" panose="02040503050406030204" pitchFamily="18" charset="0"/>
                          </a:rPr>
                          <m:t>5</m:t>
                        </m:r>
                      </m:sup>
                    </m:sSup>
                    <m:sSup>
                      <m:sSupPr>
                        <m:ctrlPr>
                          <a:rPr lang="ar-AE" i="1">
                            <a:latin typeface="Cambria Math" panose="02040503050406030204" pitchFamily="18" charset="0"/>
                          </a:rPr>
                        </m:ctrlPr>
                      </m:sSupPr>
                      <m:e>
                        <m:r>
                          <a:rPr lang="ar-AE">
                            <a:latin typeface="Cambria Math" panose="02040503050406030204" pitchFamily="18" charset="0"/>
                          </a:rPr>
                          <m:t>𝜋</m:t>
                        </m:r>
                      </m:e>
                      <m:sup>
                        <m:r>
                          <a:rPr lang="ar-AE">
                            <a:latin typeface="Cambria Math" panose="02040503050406030204" pitchFamily="18" charset="0"/>
                          </a:rPr>
                          <m:t>5</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𝜋</m:t>
                        </m:r>
                      </m:e>
                      <m:sup>
                        <m:r>
                          <a:rPr lang="ar-AE">
                            <a:latin typeface="Cambria Math" panose="02040503050406030204" pitchFamily="18" charset="0"/>
                          </a:rPr>
                          <m:t>5</m:t>
                        </m:r>
                      </m:sup>
                    </m:sSup>
                  </m:oMath>
                </a14:m>
                <a:r>
                  <a:rPr lang="ar-AE" sz="2800" dirty="0"/>
                  <a:t>.</a:t>
                </a:r>
              </a:p>
              <a:p>
                <a:pPr marL="514350" indent="-514350">
                  <a:buFont typeface="+mj-lt"/>
                  <a:buAutoNum type="alphaLcPeriod" startAt="8"/>
                  <a:defRPr sz="2800"/>
                </a:pPr>
                <a:endParaRPr lang="ar-AE" i="1" dirty="0"/>
              </a:p>
              <a:p>
                <a:pPr marL="514350" indent="-514350">
                  <a:buFont typeface="+mj-lt"/>
                  <a:buAutoNum type="alphaLcPeriod" startAt="8"/>
                  <a:defRPr sz="2800"/>
                </a:pPr>
                <a:r>
                  <a:rPr lang="ar-AE" dirty="0"/>
                  <a:t> </a:t>
                </a:r>
                <a14:m>
                  <m:oMath xmlns:m="http://schemas.openxmlformats.org/officeDocument/2006/math">
                    <m:rad>
                      <m:radPr>
                        <m:ctrlPr>
                          <a:rPr lang="ar-AE" i="1">
                            <a:latin typeface="Cambria Math" panose="02040503050406030204" pitchFamily="18" charset="0"/>
                          </a:rPr>
                        </m:ctrlPr>
                      </m:radPr>
                      <m:deg>
                        <m:r>
                          <a:rPr lang="ar-AE">
                            <a:latin typeface="Cambria Math" panose="02040503050406030204" pitchFamily="18" charset="0"/>
                          </a:rPr>
                          <m:t>4</m:t>
                        </m:r>
                      </m:deg>
                      <m:e>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3</m:t>
                                </m:r>
                              </m:e>
                            </m:d>
                          </m:e>
                          <m:sup>
                            <m:r>
                              <a:rPr lang="ar-AE">
                                <a:latin typeface="Cambria Math" panose="02040503050406030204" pitchFamily="18" charset="0"/>
                              </a:rPr>
                              <m:t>4</m:t>
                            </m:r>
                          </m:sup>
                        </m:sSup>
                      </m:e>
                    </m:rad>
                    <m:r>
                      <a:rPr lang="ar-AE">
                        <a:latin typeface="Cambria Math" panose="02040503050406030204" pitchFamily="18" charset="0"/>
                      </a:rPr>
                      <m:t>=</m:t>
                    </m:r>
                    <m:rad>
                      <m:radPr>
                        <m:ctrlPr>
                          <a:rPr lang="ar-AE" i="1">
                            <a:latin typeface="Cambria Math" panose="02040503050406030204" pitchFamily="18" charset="0"/>
                          </a:rPr>
                        </m:ctrlPr>
                      </m:radPr>
                      <m:deg>
                        <m:r>
                          <a:rPr lang="ar-AE">
                            <a:latin typeface="Cambria Math" panose="02040503050406030204" pitchFamily="18" charset="0"/>
                          </a:rPr>
                          <m:t>4</m:t>
                        </m:r>
                      </m:deg>
                      <m:e>
                        <m:r>
                          <a:rPr lang="ar-AE">
                            <a:latin typeface="Cambria Math" panose="02040503050406030204" pitchFamily="18" charset="0"/>
                          </a:rPr>
                          <m:t>81</m:t>
                        </m:r>
                      </m:e>
                    </m:rad>
                    <m:r>
                      <a:rPr lang="ar-AE">
                        <a:latin typeface="Cambria Math" panose="02040503050406030204" pitchFamily="18" charset="0"/>
                      </a:rPr>
                      <m:t>=</m:t>
                    </m:r>
                    <m:r>
                      <a:rPr lang="ar-AE" smtClean="0">
                        <a:latin typeface="Cambria Math" panose="02040503050406030204" pitchFamily="18" charset="0"/>
                      </a:rPr>
                      <m:t>3</m:t>
                    </m:r>
                  </m:oMath>
                </a14:m>
                <a:r>
                  <a:rPr lang="en-US" sz="2800" dirty="0"/>
                  <a:t>.</a:t>
                </a:r>
                <a:r>
                  <a:rPr lang="ar-AE" sz="2800" dirty="0"/>
                  <a:t> </a:t>
                </a:r>
                <a:r>
                  <a:rPr lang="en-US" sz="2800" dirty="0"/>
                  <a:t>In general, if </a:t>
                </a:r>
                <a14:m>
                  <m:oMath xmlns:m="http://schemas.openxmlformats.org/officeDocument/2006/math">
                    <m:r>
                      <a:rPr lang="en-US">
                        <a:latin typeface="Cambria Math" panose="02040503050406030204" pitchFamily="18" charset="0"/>
                      </a:rPr>
                      <m:t>𝑛</m:t>
                    </m:r>
                  </m:oMath>
                </a14:m>
                <a:r>
                  <a:rPr lang="en-US" sz="2800" dirty="0"/>
                  <a:t> is an even natural number, </a:t>
                </a:r>
                <a14:m>
                  <m:oMath xmlns:m="http://schemas.openxmlformats.org/officeDocument/2006/math">
                    <m:rad>
                      <m:radPr>
                        <m:ctrlPr>
                          <a:rPr lang="ar-AE" i="1">
                            <a:latin typeface="Cambria Math" panose="02040503050406030204" pitchFamily="18" charset="0"/>
                          </a:rPr>
                        </m:ctrlPr>
                      </m:radPr>
                      <m:deg>
                        <m:r>
                          <a:rPr lang="ar-AE">
                            <a:latin typeface="Cambria Math" panose="02040503050406030204" pitchFamily="18" charset="0"/>
                          </a:rPr>
                          <m:t>𝑛</m:t>
                        </m:r>
                      </m:deg>
                      <m:e>
                        <m:sSup>
                          <m:sSupPr>
                            <m:ctrlPr>
                              <a:rPr lang="ar-AE" i="1">
                                <a:latin typeface="Cambria Math" panose="02040503050406030204" pitchFamily="18" charset="0"/>
                              </a:rPr>
                            </m:ctrlPr>
                          </m:sSupPr>
                          <m:e>
                            <m:r>
                              <a:rPr lang="ar-AE">
                                <a:latin typeface="Cambria Math" panose="02040503050406030204" pitchFamily="18" charset="0"/>
                              </a:rPr>
                              <m:t>𝑎</m:t>
                            </m:r>
                          </m:e>
                          <m:sup>
                            <m:r>
                              <a:rPr lang="ar-AE">
                                <a:latin typeface="Cambria Math" panose="02040503050406030204" pitchFamily="18" charset="0"/>
                              </a:rPr>
                              <m:t>𝑛</m:t>
                            </m:r>
                          </m:sup>
                        </m:sSup>
                      </m:e>
                    </m:rad>
                    <m:r>
                      <a:rPr lang="ar-AE">
                        <a:latin typeface="Cambria Math" panose="02040503050406030204" pitchFamily="18" charset="0"/>
                      </a:rPr>
                      <m:t>=</m:t>
                    </m:r>
                    <m:d>
                      <m:dPr>
                        <m:begChr m:val="|"/>
                        <m:endChr m:val="|"/>
                        <m:ctrlPr>
                          <a:rPr lang="ar-AE" i="1">
                            <a:latin typeface="Cambria Math" panose="02040503050406030204" pitchFamily="18" charset="0"/>
                          </a:rPr>
                        </m:ctrlPr>
                      </m:dPr>
                      <m:e>
                        <m:r>
                          <a:rPr lang="ar-AE">
                            <a:latin typeface="Cambria Math" panose="02040503050406030204" pitchFamily="18" charset="0"/>
                          </a:rPr>
                          <m:t>𝑎</m:t>
                        </m:r>
                      </m:e>
                    </m:d>
                  </m:oMath>
                </a14:m>
                <a:r>
                  <a:rPr lang="ar-AE" sz="2800" dirty="0"/>
                  <a:t> </a:t>
                </a:r>
                <a:r>
                  <a:rPr lang="en-US" sz="2800" dirty="0"/>
                  <a:t>for any real number </a:t>
                </a:r>
                <a14:m>
                  <m:oMath xmlns:m="http://schemas.openxmlformats.org/officeDocument/2006/math">
                    <m:r>
                      <a:rPr lang="en-US">
                        <a:latin typeface="Cambria Math" panose="02040503050406030204" pitchFamily="18" charset="0"/>
                      </a:rPr>
                      <m:t>𝑎</m:t>
                    </m:r>
                  </m:oMath>
                </a14:m>
                <a:r>
                  <a:rPr lang="en-US" sz="2800" dirty="0"/>
                  <a:t>. Remember, though, that </a:t>
                </a:r>
                <a14:m>
                  <m:oMath xmlns:m="http://schemas.openxmlformats.org/officeDocument/2006/math">
                    <m:rad>
                      <m:radPr>
                        <m:ctrlPr>
                          <a:rPr lang="ar-AE" i="1">
                            <a:latin typeface="Cambria Math" panose="02040503050406030204" pitchFamily="18" charset="0"/>
                          </a:rPr>
                        </m:ctrlPr>
                      </m:radPr>
                      <m:deg>
                        <m:r>
                          <a:rPr lang="ar-AE">
                            <a:latin typeface="Cambria Math" panose="02040503050406030204" pitchFamily="18" charset="0"/>
                          </a:rPr>
                          <m:t>𝑛</m:t>
                        </m:r>
                      </m:deg>
                      <m:e>
                        <m:sSup>
                          <m:sSupPr>
                            <m:ctrlPr>
                              <a:rPr lang="ar-AE" i="1">
                                <a:latin typeface="Cambria Math" panose="02040503050406030204" pitchFamily="18" charset="0"/>
                              </a:rPr>
                            </m:ctrlPr>
                          </m:sSupPr>
                          <m:e>
                            <m:r>
                              <a:rPr lang="ar-AE">
                                <a:latin typeface="Cambria Math" panose="02040503050406030204" pitchFamily="18" charset="0"/>
                              </a:rPr>
                              <m:t>𝑎</m:t>
                            </m:r>
                          </m:e>
                          <m:sup>
                            <m:r>
                              <a:rPr lang="ar-AE">
                                <a:latin typeface="Cambria Math" panose="02040503050406030204" pitchFamily="18" charset="0"/>
                              </a:rPr>
                              <m:t>𝑛</m:t>
                            </m:r>
                          </m:sup>
                        </m:sSup>
                      </m:e>
                    </m:rad>
                    <m:r>
                      <a:rPr lang="ar-AE">
                        <a:latin typeface="Cambria Math" panose="02040503050406030204" pitchFamily="18" charset="0"/>
                      </a:rPr>
                      <m:t>=</m:t>
                    </m:r>
                    <m:r>
                      <a:rPr lang="ar-AE">
                        <a:latin typeface="Cambria Math" panose="02040503050406030204" pitchFamily="18" charset="0"/>
                      </a:rPr>
                      <m:t>𝑎</m:t>
                    </m:r>
                  </m:oMath>
                </a14:m>
                <a:r>
                  <a:rPr lang="ar-AE" sz="2800" dirty="0"/>
                  <a:t> </a:t>
                </a:r>
                <a:r>
                  <a:rPr lang="en-US" sz="2800" dirty="0"/>
                  <a:t>if </a:t>
                </a:r>
                <a14:m>
                  <m:oMath xmlns:m="http://schemas.openxmlformats.org/officeDocument/2006/math">
                    <m:r>
                      <a:rPr lang="en-US">
                        <a:latin typeface="Cambria Math" panose="02040503050406030204" pitchFamily="18" charset="0"/>
                      </a:rPr>
                      <m:t>𝑛</m:t>
                    </m:r>
                  </m:oMath>
                </a14:m>
                <a:r>
                  <a:rPr lang="en-US" sz="2800" dirty="0"/>
                  <a:t> is an odd natural number.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a:stretch>
              </a:blipFill>
            </p:spPr>
            <p:txBody>
              <a:bodyPr/>
              <a:lstStyle/>
              <a:p>
                <a:r>
                  <a:rPr lang="en-US">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8: Using Radical Notation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Given a right triangle with legs of length </a:t>
                </a:r>
                <a14:m>
                  <m:oMath xmlns:m="http://schemas.openxmlformats.org/officeDocument/2006/math">
                    <m:r>
                      <a:rPr>
                        <a:latin typeface="Cambria Math" panose="02040503050406030204" pitchFamily="18" charset="0"/>
                      </a:rPr>
                      <m:t>𝑎</m:t>
                    </m:r>
                  </m:oMath>
                </a14:m>
                <a:r>
                  <a:rPr sz="2800" dirty="0"/>
                  <a:t> and </a:t>
                </a:r>
                <a14:m>
                  <m:oMath xmlns:m="http://schemas.openxmlformats.org/officeDocument/2006/math">
                    <m:r>
                      <a:rPr>
                        <a:latin typeface="Cambria Math" panose="02040503050406030204" pitchFamily="18" charset="0"/>
                      </a:rPr>
                      <m:t>𝑏</m:t>
                    </m:r>
                  </m:oMath>
                </a14:m>
                <a:r>
                  <a:rPr sz="2800" dirty="0"/>
                  <a:t>, the Pythagorean </a:t>
                </a:r>
                <a:r>
                  <a:rPr lang="en-US" sz="2800" dirty="0"/>
                  <a:t>T</a:t>
                </a:r>
                <a:r>
                  <a:rPr sz="2800" dirty="0"/>
                  <a:t>heorem states that the length of the hypotenuse </a:t>
                </a:r>
                <a14:m>
                  <m:oMath xmlns:m="http://schemas.openxmlformats.org/officeDocument/2006/math">
                    <m:r>
                      <a:rPr>
                        <a:latin typeface="Cambria Math" panose="02040503050406030204" pitchFamily="18" charset="0"/>
                      </a:rPr>
                      <m:t>𝑐</m:t>
                    </m:r>
                  </m:oMath>
                </a14:m>
                <a:r>
                  <a:rPr sz="2800" dirty="0"/>
                  <a:t> is given by </a:t>
                </a:r>
                <a14:m>
                  <m:oMath xmlns:m="http://schemas.openxmlformats.org/officeDocument/2006/math">
                    <m:r>
                      <a:rPr>
                        <a:latin typeface="Cambria Math" panose="02040503050406030204" pitchFamily="18" charset="0"/>
                      </a:rPr>
                      <m:t>𝑐</m:t>
                    </m:r>
                    <m:r>
                      <a:rPr>
                        <a:latin typeface="Cambria Math" panose="02040503050406030204" pitchFamily="18" charset="0"/>
                      </a:rPr>
                      <m:t>=</m:t>
                    </m:r>
                    <m:rad>
                      <m:radPr>
                        <m:degHide m:val="on"/>
                        <m:ctrlPr>
                          <a:rPr i="1">
                            <a:latin typeface="Cambria Math" panose="02040503050406030204" pitchFamily="18" charset="0"/>
                          </a:rPr>
                        </m:ctrlPr>
                      </m:radPr>
                      <m:deg/>
                      <m:e>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𝑏</m:t>
                            </m:r>
                          </m:e>
                          <m:sup>
                            <m:r>
                              <a:rPr>
                                <a:latin typeface="Cambria Math" panose="02040503050406030204" pitchFamily="18" charset="0"/>
                              </a:rPr>
                              <m:t>2</m:t>
                            </m:r>
                          </m:sup>
                        </m:sSup>
                      </m:e>
                    </m:rad>
                  </m:oMath>
                </a14:m>
                <a:r>
                  <a:rPr sz="2800" dirty="0"/>
                  <a:t>. In </a:t>
                </a:r>
                <a:r>
                  <a:rPr lang="en-US" sz="2800" dirty="0"/>
                  <a:t>this formula from </a:t>
                </a:r>
                <a:r>
                  <a:rPr sz="2800" dirty="0"/>
                  <a:t>the Pythagorean </a:t>
                </a:r>
                <a:r>
                  <a:rPr lang="en-US" sz="2800" dirty="0"/>
                  <a:t>T</a:t>
                </a:r>
                <a:r>
                  <a:rPr sz="2800" dirty="0"/>
                  <a:t>heorem, find the following:</a:t>
                </a:r>
              </a:p>
              <a:p>
                <a:pPr marL="514350" indent="-514350">
                  <a:buFont typeface="+mj-lt"/>
                  <a:buAutoNum type="alphaLcPeriod"/>
                  <a:defRPr sz="2800"/>
                </a:pPr>
                <a:r>
                  <a:rPr dirty="0"/>
                  <a:t>​</a:t>
                </a:r>
                <a:r>
                  <a:rPr sz="2800" dirty="0"/>
                  <a:t>The radicand</a:t>
                </a:r>
              </a:p>
              <a:p>
                <a:pPr marL="514350" indent="-514350">
                  <a:buFont typeface="+mj-lt"/>
                  <a:buAutoNum type="alphaLcPeriod" startAt="2"/>
                  <a:defRPr sz="2800"/>
                </a:pPr>
                <a:r>
                  <a:rPr dirty="0"/>
                  <a:t>​</a:t>
                </a:r>
                <a:r>
                  <a:rPr sz="2800" dirty="0"/>
                  <a:t>The index</a:t>
                </a:r>
              </a:p>
              <a:p>
                <a:pPr marL="514350" indent="-514350">
                  <a:buFont typeface="+mj-lt"/>
                  <a:buAutoNum type="alphaLcPeriod" startAt="3"/>
                  <a:defRPr sz="2800"/>
                </a:pPr>
                <a:r>
                  <a:rPr dirty="0"/>
                  <a:t>​</a:t>
                </a:r>
                <a:r>
                  <a:rPr sz="2800" dirty="0"/>
                  <a:t>The value of </a:t>
                </a:r>
                <a14:m>
                  <m:oMath xmlns:m="http://schemas.openxmlformats.org/officeDocument/2006/math">
                    <m:r>
                      <a:rPr>
                        <a:latin typeface="Cambria Math" panose="02040503050406030204" pitchFamily="18" charset="0"/>
                      </a:rPr>
                      <m:t>𝑐</m:t>
                    </m:r>
                  </m:oMath>
                </a14:m>
                <a:r>
                  <a:rPr sz="2800" dirty="0"/>
                  <a:t> if </a:t>
                </a:r>
                <a14:m>
                  <m:oMath xmlns:m="http://schemas.openxmlformats.org/officeDocument/2006/math">
                    <m:r>
                      <a:rPr>
                        <a:latin typeface="Cambria Math" panose="02040503050406030204" pitchFamily="18" charset="0"/>
                      </a:rPr>
                      <m:t>𝑎</m:t>
                    </m:r>
                    <m:r>
                      <a:rPr>
                        <a:latin typeface="Cambria Math" panose="02040503050406030204" pitchFamily="18" charset="0"/>
                      </a:rPr>
                      <m:t>=5</m:t>
                    </m:r>
                  </m:oMath>
                </a14:m>
                <a:r>
                  <a:rPr sz="2800" dirty="0"/>
                  <a:t> and </a:t>
                </a:r>
                <a14:m>
                  <m:oMath xmlns:m="http://schemas.openxmlformats.org/officeDocument/2006/math">
                    <m:r>
                      <a:rPr>
                        <a:latin typeface="Cambria Math" panose="02040503050406030204" pitchFamily="18" charset="0"/>
                      </a:rPr>
                      <m:t>𝑏</m:t>
                    </m:r>
                    <m:r>
                      <a:rPr>
                        <a:latin typeface="Cambria Math" panose="02040503050406030204" pitchFamily="18" charset="0"/>
                      </a:rPr>
                      <m:t>=12</m:t>
                    </m:r>
                  </m:oMath>
                </a14:m>
                <a:endParaRPr sz="2800" dirty="0"/>
              </a:p>
              <a:p>
                <a:pPr marL="514350" indent="-514350">
                  <a:buFont typeface="+mj-lt"/>
                  <a:buAutoNum type="alphaLcPeriod" startAt="4"/>
                  <a:defRPr sz="2800"/>
                </a:pPr>
                <a:r>
                  <a:rPr dirty="0"/>
                  <a:t>​</a:t>
                </a:r>
                <a:r>
                  <a:rPr sz="2800" dirty="0"/>
                  <a:t>The value of </a:t>
                </a:r>
                <a14:m>
                  <m:oMath xmlns:m="http://schemas.openxmlformats.org/officeDocument/2006/math">
                    <m:r>
                      <a:rPr>
                        <a:latin typeface="Cambria Math" panose="02040503050406030204" pitchFamily="18" charset="0"/>
                      </a:rPr>
                      <m:t>𝑐</m:t>
                    </m:r>
                  </m:oMath>
                </a14:m>
                <a:r>
                  <a:rPr sz="2800" dirty="0"/>
                  <a:t> if </a:t>
                </a:r>
                <a14:m>
                  <m:oMath xmlns:m="http://schemas.openxmlformats.org/officeDocument/2006/math">
                    <m:r>
                      <a:rPr>
                        <a:latin typeface="Cambria Math" panose="02040503050406030204" pitchFamily="18" charset="0"/>
                      </a:rPr>
                      <m:t>𝑎</m:t>
                    </m:r>
                    <m:r>
                      <a:rPr>
                        <a:latin typeface="Cambria Math" panose="02040503050406030204" pitchFamily="18" charset="0"/>
                      </a:rPr>
                      <m:t>=1</m:t>
                    </m:r>
                  </m:oMath>
                </a14:m>
                <a:r>
                  <a:rPr sz="2800" dirty="0"/>
                  <a:t> and </a:t>
                </a:r>
                <a14:m>
                  <m:oMath xmlns:m="http://schemas.openxmlformats.org/officeDocument/2006/math">
                    <m:r>
                      <a:rPr>
                        <a:latin typeface="Cambria Math" panose="02040503050406030204" pitchFamily="18" charset="0"/>
                      </a:rPr>
                      <m:t>𝑏</m:t>
                    </m:r>
                    <m:r>
                      <a:rPr>
                        <a:latin typeface="Cambria Math" panose="02040503050406030204" pitchFamily="18" charset="0"/>
                      </a:rPr>
                      <m:t>=2</m:t>
                    </m:r>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963"/>
                </a:stretch>
              </a:blipFill>
            </p:spPr>
            <p:txBody>
              <a:bodyPr/>
              <a:lstStyle/>
              <a:p>
                <a:r>
                  <a:rPr lang="en-US">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 Using Radical Notation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The radicand is the quantity beneath the radical sign,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𝑏</m:t>
                        </m:r>
                      </m:e>
                      <m:sup>
                        <m:r>
                          <a:rPr>
                            <a:latin typeface="Cambria Math" panose="02040503050406030204" pitchFamily="18" charset="0"/>
                          </a:rPr>
                          <m:t>2</m:t>
                        </m:r>
                      </m:sup>
                    </m:sSup>
                  </m:oMath>
                </a14:m>
                <a:r>
                  <a:rPr sz="2800" dirty="0"/>
                  <a:t>.</a:t>
                </a:r>
                <a:endParaRPr lang="en-US" sz="2800" dirty="0"/>
              </a:p>
              <a:p>
                <a:pPr>
                  <a:defRPr sz="2800"/>
                </a:pPr>
                <a:endParaRPr sz="2800" dirty="0"/>
              </a:p>
              <a:p>
                <a:pPr marL="514350" indent="-514350">
                  <a:buFont typeface="+mj-lt"/>
                  <a:buAutoNum type="alphaLcPeriod" startAt="2"/>
                  <a:defRPr sz="2800"/>
                </a:pPr>
                <a:r>
                  <a:rPr dirty="0"/>
                  <a:t>​</a:t>
                </a:r>
                <a:r>
                  <a:rPr sz="2800" dirty="0"/>
                  <a:t>Because no index is indicated, the index is </a:t>
                </a:r>
                <a:r>
                  <a:rPr sz="2800" dirty="0">
                    <a:latin typeface="Cambria Math"/>
                  </a:rPr>
                  <a:t>2</a:t>
                </a:r>
                <a:r>
                  <a:rPr sz="2800" dirty="0"/>
                  <a:t>.</a:t>
                </a:r>
              </a:p>
              <a:p>
                <a:pPr>
                  <a:defRPr sz="2800"/>
                </a:pPr>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 </a:t>
            </a:r>
            <a:r>
              <a:rPr lang="en-US" dirty="0"/>
              <a:t>Example 1: Using Natural Number Exponents </a:t>
            </a:r>
            <a:r>
              <a:rPr dirty="0"/>
              <a:t>(cont.)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5"/>
                  <a:defRPr sz="2000"/>
                </a:pPr>
                <a:r>
                  <a:rPr lang="ar-AE" dirty="0"/>
                  <a:t>​</a:t>
                </a:r>
                <a14:m>
                  <m:oMath xmlns:m="http://schemas.openxmlformats.org/officeDocument/2006/math">
                    <m:sSup>
                      <m:sSupPr>
                        <m:ctrlPr>
                          <a:rPr lang="ar-AE" sz="2400" i="1">
                            <a:latin typeface="Cambria Math" panose="02040503050406030204" pitchFamily="18" charset="0"/>
                          </a:rPr>
                        </m:ctrlPr>
                      </m:sSupPr>
                      <m:e>
                        <m:r>
                          <a:rPr lang="ar-AE" sz="2400">
                            <a:latin typeface="Cambria Math" panose="02040503050406030204" pitchFamily="18" charset="0"/>
                          </a:rPr>
                          <m:t>𝑥</m:t>
                        </m:r>
                      </m:e>
                      <m:sup>
                        <m:r>
                          <a:rPr lang="ar-AE" sz="2400">
                            <a:latin typeface="Cambria Math" panose="02040503050406030204" pitchFamily="18" charset="0"/>
                          </a:rPr>
                          <m:t>3</m:t>
                        </m:r>
                      </m:sup>
                    </m:sSup>
                    <m:r>
                      <a:rPr lang="ar-AE" sz="2400">
                        <a:latin typeface="Cambria Math" panose="02040503050406030204" pitchFamily="18" charset="0"/>
                      </a:rPr>
                      <m:t>⋅</m:t>
                    </m:r>
                    <m:sSup>
                      <m:sSupPr>
                        <m:ctrlPr>
                          <a:rPr lang="ar-AE" sz="2400" i="1">
                            <a:latin typeface="Cambria Math" panose="02040503050406030204" pitchFamily="18" charset="0"/>
                          </a:rPr>
                        </m:ctrlPr>
                      </m:sSupPr>
                      <m:e>
                        <m:r>
                          <a:rPr lang="ar-AE" sz="2400">
                            <a:latin typeface="Cambria Math" panose="02040503050406030204" pitchFamily="18" charset="0"/>
                          </a:rPr>
                          <m:t>𝑥</m:t>
                        </m:r>
                      </m:e>
                      <m:sup>
                        <m:r>
                          <a:rPr lang="ar-AE" sz="2400">
                            <a:latin typeface="Cambria Math" panose="02040503050406030204" pitchFamily="18" charset="0"/>
                          </a:rPr>
                          <m:t>4</m:t>
                        </m:r>
                      </m:sup>
                    </m:sSup>
                    <m:r>
                      <a:rPr lang="ar-AE" sz="2400">
                        <a:latin typeface="Cambria Math" panose="02040503050406030204" pitchFamily="18" charset="0"/>
                      </a:rPr>
                      <m:t>=</m:t>
                    </m:r>
                    <m:d>
                      <m:dPr>
                        <m:ctrlPr>
                          <a:rPr lang="ar-AE" sz="2400" i="1">
                            <a:latin typeface="Cambria Math" panose="02040503050406030204" pitchFamily="18" charset="0"/>
                          </a:rPr>
                        </m:ctrlPr>
                      </m:dPr>
                      <m:e>
                        <m:r>
                          <a:rPr lang="ar-AE" sz="2400">
                            <a:latin typeface="Cambria Math" panose="02040503050406030204" pitchFamily="18" charset="0"/>
                          </a:rPr>
                          <m:t>𝑥</m:t>
                        </m:r>
                        <m:r>
                          <a:rPr lang="ar-AE" sz="2400">
                            <a:latin typeface="Cambria Math" panose="02040503050406030204" pitchFamily="18" charset="0"/>
                          </a:rPr>
                          <m:t>⋅</m:t>
                        </m:r>
                        <m:r>
                          <a:rPr lang="ar-AE" sz="2400">
                            <a:latin typeface="Cambria Math" panose="02040503050406030204" pitchFamily="18" charset="0"/>
                          </a:rPr>
                          <m:t>𝑥</m:t>
                        </m:r>
                        <m:r>
                          <a:rPr lang="ar-AE" sz="2400">
                            <a:latin typeface="Cambria Math" panose="02040503050406030204" pitchFamily="18" charset="0"/>
                          </a:rPr>
                          <m:t>⋅</m:t>
                        </m:r>
                        <m:r>
                          <a:rPr lang="ar-AE" sz="2400">
                            <a:latin typeface="Cambria Math" panose="02040503050406030204" pitchFamily="18" charset="0"/>
                          </a:rPr>
                          <m:t>𝑥</m:t>
                        </m:r>
                      </m:e>
                    </m:d>
                    <m:d>
                      <m:dPr>
                        <m:ctrlPr>
                          <a:rPr lang="ar-AE" sz="2400" i="1">
                            <a:latin typeface="Cambria Math" panose="02040503050406030204" pitchFamily="18" charset="0"/>
                          </a:rPr>
                        </m:ctrlPr>
                      </m:dPr>
                      <m:e>
                        <m:r>
                          <a:rPr lang="ar-AE" sz="2400">
                            <a:latin typeface="Cambria Math" panose="02040503050406030204" pitchFamily="18" charset="0"/>
                          </a:rPr>
                          <m:t>𝑥</m:t>
                        </m:r>
                        <m:r>
                          <a:rPr lang="ar-AE" sz="2400">
                            <a:latin typeface="Cambria Math" panose="02040503050406030204" pitchFamily="18" charset="0"/>
                          </a:rPr>
                          <m:t>⋅</m:t>
                        </m:r>
                        <m:r>
                          <a:rPr lang="ar-AE" sz="2400">
                            <a:latin typeface="Cambria Math" panose="02040503050406030204" pitchFamily="18" charset="0"/>
                          </a:rPr>
                          <m:t>𝑥</m:t>
                        </m:r>
                        <m:r>
                          <a:rPr lang="ar-AE" sz="2400">
                            <a:latin typeface="Cambria Math" panose="02040503050406030204" pitchFamily="18" charset="0"/>
                          </a:rPr>
                          <m:t>⋅</m:t>
                        </m:r>
                        <m:r>
                          <a:rPr lang="ar-AE" sz="2400">
                            <a:latin typeface="Cambria Math" panose="02040503050406030204" pitchFamily="18" charset="0"/>
                          </a:rPr>
                          <m:t>𝑥</m:t>
                        </m:r>
                        <m:r>
                          <a:rPr lang="ar-AE" sz="2400">
                            <a:latin typeface="Cambria Math" panose="02040503050406030204" pitchFamily="18" charset="0"/>
                          </a:rPr>
                          <m:t>⋅</m:t>
                        </m:r>
                        <m:r>
                          <a:rPr lang="ar-AE" sz="2400">
                            <a:latin typeface="Cambria Math" panose="02040503050406030204" pitchFamily="18" charset="0"/>
                          </a:rPr>
                          <m:t>𝑥</m:t>
                        </m:r>
                      </m:e>
                    </m:d>
                    <m:r>
                      <a:rPr lang="ar-AE" sz="2400">
                        <a:latin typeface="Cambria Math" panose="02040503050406030204" pitchFamily="18" charset="0"/>
                      </a:rPr>
                      <m:t>=</m:t>
                    </m:r>
                    <m:sSup>
                      <m:sSupPr>
                        <m:ctrlPr>
                          <a:rPr lang="ar-AE" sz="2400" i="1">
                            <a:latin typeface="Cambria Math" panose="02040503050406030204" pitchFamily="18" charset="0"/>
                          </a:rPr>
                        </m:ctrlPr>
                      </m:sSupPr>
                      <m:e>
                        <m:r>
                          <a:rPr lang="ar-AE" sz="2400">
                            <a:latin typeface="Cambria Math" panose="02040503050406030204" pitchFamily="18" charset="0"/>
                          </a:rPr>
                          <m:t>𝑥</m:t>
                        </m:r>
                      </m:e>
                      <m:sup>
                        <m:r>
                          <a:rPr lang="ar-AE" sz="2400">
                            <a:latin typeface="Cambria Math" panose="02040503050406030204" pitchFamily="18" charset="0"/>
                          </a:rPr>
                          <m:t>7</m:t>
                        </m:r>
                      </m:sup>
                    </m:sSup>
                  </m:oMath>
                </a14:m>
                <a:r>
                  <a:rPr lang="ar-AE" sz="2400" dirty="0"/>
                  <a:t> </a:t>
                </a:r>
                <a:endParaRPr lang="en-US" sz="2400" dirty="0"/>
              </a:p>
              <a:p>
                <a:pPr marL="457200" lvl="1" indent="0">
                  <a:buNone/>
                  <a:defRPr sz="2000"/>
                </a:pPr>
                <a:r>
                  <a:rPr lang="en-US" sz="2400" dirty="0"/>
                  <a:t>Even though </a:t>
                </a:r>
                <a14:m>
                  <m:oMath xmlns:m="http://schemas.openxmlformats.org/officeDocument/2006/math">
                    <m:r>
                      <a:rPr lang="en-US" sz="2400">
                        <a:latin typeface="Cambria Math"/>
                      </a:rPr>
                      <m:t>𝑥</m:t>
                    </m:r>
                  </m:oMath>
                </a14:m>
                <a:r>
                  <a:rPr lang="en-US" sz="2400" dirty="0"/>
                  <a:t> is a variable, preventing us from writing the expression as simply a number, we can use the definition of natural number exponents to write the product in a simpler way.</a:t>
                </a:r>
              </a:p>
              <a:p>
                <a:pPr>
                  <a:defRPr sz="2000"/>
                </a:pPr>
                <a:endParaRPr lang="en-US" sz="2400" dirty="0"/>
              </a:p>
              <a:p>
                <a:pPr marL="514350" indent="-514350">
                  <a:buFont typeface="+mj-lt"/>
                  <a:buAutoNum type="alphaLcPeriod" startAt="6"/>
                  <a:defRPr sz="2000"/>
                </a:pPr>
                <a:r>
                  <a:rPr lang="en-US" dirty="0"/>
                  <a:t>​</a:t>
                </a:r>
              </a:p>
              <a:p>
                <a:pPr marL="457200" lvl="1" indent="0">
                  <a:buNone/>
                  <a:defRPr sz="2000"/>
                </a:pPr>
                <a:r>
                  <a:rPr lang="en-US" sz="2400" dirty="0"/>
                  <a:t>We can cancel four factors of </a:t>
                </a:r>
                <a:r>
                  <a:rPr lang="en-US" sz="2400" dirty="0">
                    <a:latin typeface="Cambria Math"/>
                  </a:rPr>
                  <a:t>7</a:t>
                </a:r>
                <a:r>
                  <a:rPr lang="en-US" sz="2400" dirty="0"/>
                  <a:t> from the numerator and denominator of the original fraction, leaving us with </a:t>
                </a:r>
                <a14:m>
                  <m:oMath xmlns:m="http://schemas.openxmlformats.org/officeDocument/2006/math">
                    <m:sSup>
                      <m:sSupPr>
                        <m:ctrlPr>
                          <a:rPr lang="ar-AE" sz="2400" i="1">
                            <a:latin typeface="Cambria Math" panose="02040503050406030204" pitchFamily="18" charset="0"/>
                          </a:rPr>
                        </m:ctrlPr>
                      </m:sSupPr>
                      <m:e>
                        <m:r>
                          <a:rPr lang="ar-AE" sz="2400">
                            <a:latin typeface="Cambria Math"/>
                          </a:rPr>
                          <m:t>7</m:t>
                        </m:r>
                      </m:e>
                      <m:sup>
                        <m:r>
                          <a:rPr lang="ar-AE" sz="2400">
                            <a:latin typeface="Cambria Math"/>
                          </a:rPr>
                          <m:t>2</m:t>
                        </m:r>
                      </m:sup>
                    </m:sSup>
                  </m:oMath>
                </a14:m>
                <a:r>
                  <a:rPr lang="en-US" sz="2400" dirty="0"/>
                  <a:t>, or </a:t>
                </a:r>
                <a:r>
                  <a:rPr lang="en-US" sz="2400" dirty="0">
                    <a:latin typeface="Cambria Math"/>
                  </a:rPr>
                  <a:t>49</a:t>
                </a:r>
                <a:r>
                  <a:rPr lang="en-US" sz="2400" dirty="0"/>
                  <a:t>.</a:t>
                </a:r>
                <a:endParaRPr sz="24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815" t="-11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 Placeholder 2">
                <a:extLst>
                  <a:ext uri="{FF2B5EF4-FFF2-40B4-BE49-F238E27FC236}">
                    <a16:creationId xmlns:a16="http://schemas.microsoft.com/office/drawing/2014/main" id="{67C89013-3A1A-4539-966E-ADD1021CE292}"/>
                  </a:ext>
                </a:extLst>
              </p:cNvPr>
              <p:cNvSpPr txBox="1">
                <a:spLocks/>
              </p:cNvSpPr>
              <p:nvPr/>
            </p:nvSpPr>
            <p:spPr>
              <a:xfrm>
                <a:off x="838200" y="3267722"/>
                <a:ext cx="3810000" cy="799513"/>
              </a:xfrm>
              <a:prstGeom prst="rect">
                <a:avLst/>
              </a:prstGeom>
            </p:spPr>
            <p:txBody>
              <a:bodyPr>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sz="2000"/>
                </a:pPr>
                <a14:m>
                  <m:oMathPara xmlns:m="http://schemas.openxmlformats.org/officeDocument/2006/math">
                    <m:oMathParaPr>
                      <m:jc m:val="centerGroup"/>
                    </m:oMathParaPr>
                    <m:oMath xmlns:m="http://schemas.openxmlformats.org/officeDocument/2006/math">
                      <m:f>
                        <m:fPr>
                          <m:ctrlPr>
                            <a:rPr lang="ar-AE" sz="1800" i="1" smtClean="0">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ar-AE" sz="1800" i="1">
                                  <a:latin typeface="Cambria Math" panose="02040503050406030204" pitchFamily="18" charset="0"/>
                                  <a:ea typeface="Times New Roman" panose="02020603050405020304" pitchFamily="18" charset="0"/>
                                  <a:cs typeface="Times New Roman" panose="02020603050405020304" pitchFamily="18" charset="0"/>
                                </a:rPr>
                              </m:ctrlPr>
                            </m:sSupPr>
                            <m:e>
                              <m:r>
                                <a:rPr lang="ar-AE" sz="1800" i="1">
                                  <a:latin typeface="Cambria Math" panose="02040503050406030204" pitchFamily="18" charset="0"/>
                                  <a:ea typeface="Times New Roman" panose="02020603050405020304" pitchFamily="18" charset="0"/>
                                  <a:cs typeface="Times New Roman" panose="02020603050405020304" pitchFamily="18" charset="0"/>
                                </a:rPr>
                                <m:t>7</m:t>
                              </m:r>
                            </m:e>
                            <m:sup>
                              <m:r>
                                <a:rPr lang="ar-AE" sz="1800" i="1">
                                  <a:latin typeface="Cambria Math" panose="02040503050406030204" pitchFamily="18" charset="0"/>
                                  <a:ea typeface="Times New Roman" panose="02020603050405020304" pitchFamily="18" charset="0"/>
                                  <a:cs typeface="Times New Roman" panose="02020603050405020304" pitchFamily="18" charset="0"/>
                                </a:rPr>
                                <m:t>6</m:t>
                              </m:r>
                            </m:sup>
                          </m:sSup>
                        </m:num>
                        <m:den>
                          <m:sSup>
                            <m:sSupPr>
                              <m:ctrlPr>
                                <a:rPr lang="ar-AE" sz="1800" i="1">
                                  <a:latin typeface="Cambria Math" panose="02040503050406030204" pitchFamily="18" charset="0"/>
                                  <a:ea typeface="Times New Roman" panose="02020603050405020304" pitchFamily="18" charset="0"/>
                                  <a:cs typeface="Times New Roman" panose="02020603050405020304" pitchFamily="18" charset="0"/>
                                </a:rPr>
                              </m:ctrlPr>
                            </m:sSupPr>
                            <m:e>
                              <m:r>
                                <a:rPr lang="ar-AE" sz="1800" i="1">
                                  <a:latin typeface="Cambria Math" panose="02040503050406030204" pitchFamily="18" charset="0"/>
                                  <a:ea typeface="Times New Roman" panose="02020603050405020304" pitchFamily="18" charset="0"/>
                                  <a:cs typeface="Times New Roman" panose="02020603050405020304" pitchFamily="18" charset="0"/>
                                </a:rPr>
                                <m:t>7</m:t>
                              </m:r>
                            </m:e>
                            <m:sup>
                              <m:r>
                                <a:rPr lang="ar-AE" sz="1800" i="1">
                                  <a:latin typeface="Cambria Math" panose="02040503050406030204" pitchFamily="18" charset="0"/>
                                  <a:ea typeface="Times New Roman" panose="02020603050405020304" pitchFamily="18" charset="0"/>
                                  <a:cs typeface="Times New Roman" panose="02020603050405020304" pitchFamily="18" charset="0"/>
                                </a:rPr>
                                <m:t>4</m:t>
                              </m:r>
                            </m:sup>
                          </m:sSup>
                        </m:den>
                      </m:f>
                      <m:r>
                        <a:rPr lang="ar-AE" sz="1800" i="1">
                          <a:latin typeface="Cambria Math" panose="02040503050406030204" pitchFamily="18" charset="0"/>
                          <a:ea typeface="Times New Roman" panose="02020603050405020304" pitchFamily="18" charset="0"/>
                          <a:cs typeface="Times New Roman" panose="02020603050405020304" pitchFamily="18" charset="0"/>
                        </a:rPr>
                        <m:t>=</m:t>
                      </m:r>
                      <m:f>
                        <m:fPr>
                          <m:ctrlPr>
                            <a:rPr lang="ar-AE" sz="1800" i="1">
                              <a:latin typeface="Cambria Math" panose="02040503050406030204" pitchFamily="18" charset="0"/>
                              <a:ea typeface="Times New Roman" panose="02020603050405020304" pitchFamily="18" charset="0"/>
                              <a:cs typeface="Times New Roman" panose="02020603050405020304" pitchFamily="18" charset="0"/>
                            </a:rPr>
                          </m:ctrlPr>
                        </m:fPr>
                        <m:num>
                          <m:r>
                            <a:rPr lang="ar-AE" sz="1800" i="1">
                              <a:latin typeface="Cambria Math" panose="02040503050406030204" pitchFamily="18" charset="0"/>
                              <a:ea typeface="Times New Roman" panose="02020603050405020304" pitchFamily="18" charset="0"/>
                              <a:cs typeface="Times New Roman" panose="02020603050405020304" pitchFamily="18" charset="0"/>
                            </a:rPr>
                            <m:t>7</m:t>
                          </m:r>
                          <m:r>
                            <a:rPr lang="ar-AE" sz="1800" i="1">
                              <a:latin typeface="Cambria Math" panose="02040503050406030204" pitchFamily="18" charset="0"/>
                              <a:ea typeface="Times New Roman" panose="02020603050405020304" pitchFamily="18" charset="0"/>
                              <a:cs typeface="Times New Roman" panose="02020603050405020304" pitchFamily="18" charset="0"/>
                            </a:rPr>
                            <m:t>⋅</m:t>
                          </m:r>
                          <m:r>
                            <a:rPr lang="ar-AE" sz="1800" i="1">
                              <a:latin typeface="Cambria Math" panose="02040503050406030204" pitchFamily="18" charset="0"/>
                              <a:ea typeface="Times New Roman" panose="02020603050405020304" pitchFamily="18" charset="0"/>
                              <a:cs typeface="Times New Roman" panose="02020603050405020304" pitchFamily="18" charset="0"/>
                            </a:rPr>
                            <m:t>7</m:t>
                          </m:r>
                          <m:r>
                            <a:rPr lang="ar-AE" sz="1800" i="1">
                              <a:latin typeface="Cambria Math" panose="02040503050406030204" pitchFamily="18" charset="0"/>
                              <a:ea typeface="Times New Roman" panose="02020603050405020304" pitchFamily="18" charset="0"/>
                              <a:cs typeface="Times New Roman" panose="02020603050405020304" pitchFamily="18" charset="0"/>
                            </a:rPr>
                            <m:t>⋅</m:t>
                          </m:r>
                          <m:borderBox>
                            <m:borderBoxPr>
                              <m:hideTop m:val="on"/>
                              <m:hideBot m:val="on"/>
                              <m:hideLeft m:val="on"/>
                              <m:hideRight m:val="on"/>
                              <m:strikeTLBR m:val="on"/>
                              <m:ctrlPr>
                                <a:rPr lang="ar-AE" sz="1800" i="1">
                                  <a:latin typeface="Cambria Math" panose="02040503050406030204" pitchFamily="18" charset="0"/>
                                  <a:ea typeface="Times New Roman" panose="02020603050405020304" pitchFamily="18" charset="0"/>
                                  <a:cs typeface="Times New Roman" panose="02020603050405020304" pitchFamily="18" charset="0"/>
                                </a:rPr>
                              </m:ctrlPr>
                            </m:borderBoxPr>
                            <m:e>
                              <m:r>
                                <a:rPr lang="ar-AE" sz="1800" i="1">
                                  <a:latin typeface="Cambria Math" panose="02040503050406030204" pitchFamily="18" charset="0"/>
                                  <a:ea typeface="Times New Roman" panose="02020603050405020304" pitchFamily="18" charset="0"/>
                                  <a:cs typeface="Times New Roman" panose="02020603050405020304" pitchFamily="18" charset="0"/>
                                </a:rPr>
                                <m:t>7</m:t>
                              </m:r>
                            </m:e>
                          </m:borderBox>
                          <m:r>
                            <a:rPr lang="ar-AE" sz="1800" i="1">
                              <a:latin typeface="Cambria Math" panose="02040503050406030204" pitchFamily="18" charset="0"/>
                              <a:ea typeface="Times New Roman" panose="02020603050405020304" pitchFamily="18" charset="0"/>
                              <a:cs typeface="Times New Roman" panose="02020603050405020304" pitchFamily="18" charset="0"/>
                            </a:rPr>
                            <m:t>⋅</m:t>
                          </m:r>
                          <m:borderBox>
                            <m:borderBoxPr>
                              <m:hideTop m:val="on"/>
                              <m:hideBot m:val="on"/>
                              <m:hideLeft m:val="on"/>
                              <m:hideRight m:val="on"/>
                              <m:strikeTLBR m:val="on"/>
                              <m:ctrlPr>
                                <a:rPr lang="ar-AE" sz="1800" i="1">
                                  <a:latin typeface="Cambria Math" panose="02040503050406030204" pitchFamily="18" charset="0"/>
                                  <a:ea typeface="Times New Roman" panose="02020603050405020304" pitchFamily="18" charset="0"/>
                                  <a:cs typeface="Times New Roman" panose="02020603050405020304" pitchFamily="18" charset="0"/>
                                </a:rPr>
                              </m:ctrlPr>
                            </m:borderBoxPr>
                            <m:e>
                              <m:r>
                                <a:rPr lang="ar-AE" sz="1800" i="1">
                                  <a:latin typeface="Cambria Math" panose="02040503050406030204" pitchFamily="18" charset="0"/>
                                  <a:ea typeface="Times New Roman" panose="02020603050405020304" pitchFamily="18" charset="0"/>
                                  <a:cs typeface="Times New Roman" panose="02020603050405020304" pitchFamily="18" charset="0"/>
                                </a:rPr>
                                <m:t>7</m:t>
                              </m:r>
                            </m:e>
                          </m:borderBox>
                          <m:r>
                            <a:rPr lang="ar-AE" sz="1800" i="1">
                              <a:latin typeface="Cambria Math" panose="02040503050406030204" pitchFamily="18" charset="0"/>
                              <a:ea typeface="Times New Roman" panose="02020603050405020304" pitchFamily="18" charset="0"/>
                              <a:cs typeface="Times New Roman" panose="02020603050405020304" pitchFamily="18" charset="0"/>
                            </a:rPr>
                            <m:t>⋅</m:t>
                          </m:r>
                          <m:borderBox>
                            <m:borderBoxPr>
                              <m:hideTop m:val="on"/>
                              <m:hideBot m:val="on"/>
                              <m:hideLeft m:val="on"/>
                              <m:hideRight m:val="on"/>
                              <m:strikeTLBR m:val="on"/>
                              <m:ctrlPr>
                                <a:rPr lang="ar-AE" sz="1800" i="1">
                                  <a:latin typeface="Cambria Math" panose="02040503050406030204" pitchFamily="18" charset="0"/>
                                  <a:ea typeface="Times New Roman" panose="02020603050405020304" pitchFamily="18" charset="0"/>
                                  <a:cs typeface="Times New Roman" panose="02020603050405020304" pitchFamily="18" charset="0"/>
                                </a:rPr>
                              </m:ctrlPr>
                            </m:borderBoxPr>
                            <m:e>
                              <m:r>
                                <a:rPr lang="ar-AE" sz="1800" i="1">
                                  <a:latin typeface="Cambria Math" panose="02040503050406030204" pitchFamily="18" charset="0"/>
                                  <a:ea typeface="Times New Roman" panose="02020603050405020304" pitchFamily="18" charset="0"/>
                                  <a:cs typeface="Times New Roman" panose="02020603050405020304" pitchFamily="18" charset="0"/>
                                </a:rPr>
                                <m:t>7</m:t>
                              </m:r>
                            </m:e>
                          </m:borderBox>
                          <m:r>
                            <a:rPr lang="ar-AE" sz="1800" i="1">
                              <a:latin typeface="Cambria Math" panose="02040503050406030204" pitchFamily="18" charset="0"/>
                              <a:ea typeface="Times New Roman" panose="02020603050405020304" pitchFamily="18" charset="0"/>
                              <a:cs typeface="Times New Roman" panose="02020603050405020304" pitchFamily="18" charset="0"/>
                            </a:rPr>
                            <m:t>⋅</m:t>
                          </m:r>
                          <m:borderBox>
                            <m:borderBoxPr>
                              <m:hideTop m:val="on"/>
                              <m:hideBot m:val="on"/>
                              <m:hideLeft m:val="on"/>
                              <m:hideRight m:val="on"/>
                              <m:strikeTLBR m:val="on"/>
                              <m:ctrlPr>
                                <a:rPr lang="ar-AE" sz="1800" i="1">
                                  <a:latin typeface="Cambria Math" panose="02040503050406030204" pitchFamily="18" charset="0"/>
                                  <a:ea typeface="Times New Roman" panose="02020603050405020304" pitchFamily="18" charset="0"/>
                                  <a:cs typeface="Times New Roman" panose="02020603050405020304" pitchFamily="18" charset="0"/>
                                </a:rPr>
                              </m:ctrlPr>
                            </m:borderBoxPr>
                            <m:e>
                              <m:r>
                                <a:rPr lang="ar-AE" sz="1800" i="1">
                                  <a:latin typeface="Cambria Math" panose="02040503050406030204" pitchFamily="18" charset="0"/>
                                  <a:ea typeface="Times New Roman" panose="02020603050405020304" pitchFamily="18" charset="0"/>
                                  <a:cs typeface="Times New Roman" panose="02020603050405020304" pitchFamily="18" charset="0"/>
                                </a:rPr>
                                <m:t>7</m:t>
                              </m:r>
                            </m:e>
                          </m:borderBox>
                        </m:num>
                        <m:den>
                          <m:borderBox>
                            <m:borderBoxPr>
                              <m:hideTop m:val="on"/>
                              <m:hideBot m:val="on"/>
                              <m:hideLeft m:val="on"/>
                              <m:hideRight m:val="on"/>
                              <m:strikeTLBR m:val="on"/>
                              <m:ctrlPr>
                                <a:rPr lang="ar-AE" sz="1800" i="1">
                                  <a:latin typeface="Cambria Math" panose="02040503050406030204" pitchFamily="18" charset="0"/>
                                  <a:ea typeface="Times New Roman" panose="02020603050405020304" pitchFamily="18" charset="0"/>
                                  <a:cs typeface="Times New Roman" panose="02020603050405020304" pitchFamily="18" charset="0"/>
                                </a:rPr>
                              </m:ctrlPr>
                            </m:borderBoxPr>
                            <m:e>
                              <m:r>
                                <a:rPr lang="ar-AE" sz="1800" i="1">
                                  <a:latin typeface="Cambria Math" panose="02040503050406030204" pitchFamily="18" charset="0"/>
                                  <a:ea typeface="Times New Roman" panose="02020603050405020304" pitchFamily="18" charset="0"/>
                                  <a:cs typeface="Times New Roman" panose="02020603050405020304" pitchFamily="18" charset="0"/>
                                </a:rPr>
                                <m:t>7</m:t>
                              </m:r>
                            </m:e>
                          </m:borderBox>
                          <m:r>
                            <a:rPr lang="ar-AE" sz="1800" i="1">
                              <a:latin typeface="Cambria Math" panose="02040503050406030204" pitchFamily="18" charset="0"/>
                              <a:ea typeface="Times New Roman" panose="02020603050405020304" pitchFamily="18" charset="0"/>
                              <a:cs typeface="Times New Roman" panose="02020603050405020304" pitchFamily="18" charset="0"/>
                            </a:rPr>
                            <m:t>⋅</m:t>
                          </m:r>
                          <m:borderBox>
                            <m:borderBoxPr>
                              <m:hideTop m:val="on"/>
                              <m:hideBot m:val="on"/>
                              <m:hideLeft m:val="on"/>
                              <m:hideRight m:val="on"/>
                              <m:strikeTLBR m:val="on"/>
                              <m:ctrlPr>
                                <a:rPr lang="ar-AE" sz="1800" i="1">
                                  <a:latin typeface="Cambria Math" panose="02040503050406030204" pitchFamily="18" charset="0"/>
                                  <a:ea typeface="Times New Roman" panose="02020603050405020304" pitchFamily="18" charset="0"/>
                                  <a:cs typeface="Times New Roman" panose="02020603050405020304" pitchFamily="18" charset="0"/>
                                </a:rPr>
                              </m:ctrlPr>
                            </m:borderBoxPr>
                            <m:e>
                              <m:r>
                                <a:rPr lang="ar-AE" sz="1800" i="1">
                                  <a:latin typeface="Cambria Math" panose="02040503050406030204" pitchFamily="18" charset="0"/>
                                  <a:ea typeface="Times New Roman" panose="02020603050405020304" pitchFamily="18" charset="0"/>
                                  <a:cs typeface="Times New Roman" panose="02020603050405020304" pitchFamily="18" charset="0"/>
                                </a:rPr>
                                <m:t>7</m:t>
                              </m:r>
                            </m:e>
                          </m:borderBox>
                          <m:r>
                            <a:rPr lang="ar-AE" sz="1800" i="1">
                              <a:latin typeface="Cambria Math" panose="02040503050406030204" pitchFamily="18" charset="0"/>
                              <a:ea typeface="Times New Roman" panose="02020603050405020304" pitchFamily="18" charset="0"/>
                              <a:cs typeface="Times New Roman" panose="02020603050405020304" pitchFamily="18" charset="0"/>
                            </a:rPr>
                            <m:t>⋅</m:t>
                          </m:r>
                          <m:borderBox>
                            <m:borderBoxPr>
                              <m:hideTop m:val="on"/>
                              <m:hideBot m:val="on"/>
                              <m:hideLeft m:val="on"/>
                              <m:hideRight m:val="on"/>
                              <m:strikeTLBR m:val="on"/>
                              <m:ctrlPr>
                                <a:rPr lang="ar-AE" sz="1800" i="1">
                                  <a:latin typeface="Cambria Math" panose="02040503050406030204" pitchFamily="18" charset="0"/>
                                  <a:ea typeface="Times New Roman" panose="02020603050405020304" pitchFamily="18" charset="0"/>
                                  <a:cs typeface="Times New Roman" panose="02020603050405020304" pitchFamily="18" charset="0"/>
                                </a:rPr>
                              </m:ctrlPr>
                            </m:borderBoxPr>
                            <m:e>
                              <m:r>
                                <a:rPr lang="ar-AE" sz="1800" i="1">
                                  <a:latin typeface="Cambria Math" panose="02040503050406030204" pitchFamily="18" charset="0"/>
                                  <a:ea typeface="Times New Roman" panose="02020603050405020304" pitchFamily="18" charset="0"/>
                                  <a:cs typeface="Times New Roman" panose="02020603050405020304" pitchFamily="18" charset="0"/>
                                </a:rPr>
                                <m:t>7</m:t>
                              </m:r>
                            </m:e>
                          </m:borderBox>
                          <m:r>
                            <a:rPr lang="ar-AE" sz="1800" i="1">
                              <a:latin typeface="Cambria Math" panose="02040503050406030204" pitchFamily="18" charset="0"/>
                              <a:ea typeface="Times New Roman" panose="02020603050405020304" pitchFamily="18" charset="0"/>
                              <a:cs typeface="Times New Roman" panose="02020603050405020304" pitchFamily="18" charset="0"/>
                            </a:rPr>
                            <m:t>⋅</m:t>
                          </m:r>
                          <m:borderBox>
                            <m:borderBoxPr>
                              <m:hideTop m:val="on"/>
                              <m:hideBot m:val="on"/>
                              <m:hideLeft m:val="on"/>
                              <m:hideRight m:val="on"/>
                              <m:strikeTLBR m:val="on"/>
                              <m:ctrlPr>
                                <a:rPr lang="ar-AE" sz="1800" i="1">
                                  <a:latin typeface="Cambria Math" panose="02040503050406030204" pitchFamily="18" charset="0"/>
                                  <a:ea typeface="Times New Roman" panose="02020603050405020304" pitchFamily="18" charset="0"/>
                                  <a:cs typeface="Times New Roman" panose="02020603050405020304" pitchFamily="18" charset="0"/>
                                </a:rPr>
                              </m:ctrlPr>
                            </m:borderBoxPr>
                            <m:e>
                              <m:r>
                                <a:rPr lang="ar-AE" sz="1800" i="1">
                                  <a:latin typeface="Cambria Math" panose="02040503050406030204" pitchFamily="18" charset="0"/>
                                  <a:ea typeface="Times New Roman" panose="02020603050405020304" pitchFamily="18" charset="0"/>
                                  <a:cs typeface="Times New Roman" panose="02020603050405020304" pitchFamily="18" charset="0"/>
                                </a:rPr>
                                <m:t>7</m:t>
                              </m:r>
                            </m:e>
                          </m:borderBox>
                        </m:den>
                      </m:f>
                      <m:r>
                        <a:rPr lang="ar-AE" sz="1800" i="1">
                          <a:latin typeface="Cambria Math" panose="02040503050406030204" pitchFamily="18" charset="0"/>
                          <a:ea typeface="Times New Roman" panose="02020603050405020304" pitchFamily="18" charset="0"/>
                          <a:cs typeface="Times New Roman" panose="02020603050405020304" pitchFamily="18" charset="0"/>
                        </a:rPr>
                        <m:t>=</m:t>
                      </m:r>
                      <m:r>
                        <a:rPr lang="ar-AE" sz="1800" i="1">
                          <a:latin typeface="Cambria Math" panose="02040503050406030204" pitchFamily="18" charset="0"/>
                          <a:ea typeface="Times New Roman" panose="02020603050405020304" pitchFamily="18" charset="0"/>
                          <a:cs typeface="Times New Roman" panose="02020603050405020304" pitchFamily="18" charset="0"/>
                        </a:rPr>
                        <m:t>7</m:t>
                      </m:r>
                      <m:r>
                        <a:rPr lang="ar-AE" sz="1800" i="1">
                          <a:latin typeface="Cambria Math" panose="02040503050406030204" pitchFamily="18" charset="0"/>
                          <a:ea typeface="Times New Roman" panose="02020603050405020304" pitchFamily="18" charset="0"/>
                          <a:cs typeface="Times New Roman" panose="02020603050405020304" pitchFamily="18" charset="0"/>
                        </a:rPr>
                        <m:t>⋅</m:t>
                      </m:r>
                      <m:r>
                        <a:rPr lang="ar-AE" sz="1800" i="1">
                          <a:latin typeface="Cambria Math" panose="02040503050406030204" pitchFamily="18" charset="0"/>
                          <a:ea typeface="Times New Roman" panose="02020603050405020304" pitchFamily="18" charset="0"/>
                          <a:cs typeface="Times New Roman" panose="02020603050405020304" pitchFamily="18" charset="0"/>
                        </a:rPr>
                        <m:t>7</m:t>
                      </m:r>
                      <m:r>
                        <a:rPr lang="ar-AE" sz="1800" i="1">
                          <a:latin typeface="Cambria Math" panose="02040503050406030204" pitchFamily="18" charset="0"/>
                          <a:ea typeface="Times New Roman" panose="02020603050405020304" pitchFamily="18" charset="0"/>
                          <a:cs typeface="Times New Roman" panose="02020603050405020304" pitchFamily="18" charset="0"/>
                        </a:rPr>
                        <m:t>=</m:t>
                      </m:r>
                      <m:r>
                        <a:rPr lang="ar-AE" sz="1800" i="1">
                          <a:latin typeface="Cambria Math" panose="02040503050406030204" pitchFamily="18" charset="0"/>
                          <a:ea typeface="Times New Roman" panose="02020603050405020304" pitchFamily="18" charset="0"/>
                          <a:cs typeface="Times New Roman" panose="02020603050405020304" pitchFamily="18" charset="0"/>
                        </a:rPr>
                        <m:t>49</m:t>
                      </m:r>
                    </m:oMath>
                  </m:oMathPara>
                </a14:m>
                <a:endParaRPr lang="ar-AE" sz="1800" dirty="0">
                  <a:latin typeface="Calibri" panose="020F0502020204030204" pitchFamily="34" charset="0"/>
                  <a:ea typeface="Calibri" panose="020F0502020204030204" pitchFamily="34" charset="0"/>
                  <a:cs typeface="Times New Roman" panose="02020603050405020304" pitchFamily="18" charset="0"/>
                </a:endParaRPr>
              </a:p>
              <a:p>
                <a:pPr>
                  <a:defRPr sz="2000"/>
                </a:pPr>
                <a:endParaRPr lang="en-US" sz="2000" dirty="0"/>
              </a:p>
              <a:p>
                <a:pPr>
                  <a:defRPr sz="2000"/>
                </a:pPr>
                <a:endParaRPr lang="en-US" sz="2000" dirty="0"/>
              </a:p>
              <a:p>
                <a:pPr>
                  <a:defRPr sz="2000"/>
                </a:pPr>
                <a:endParaRPr lang="en-US" sz="2000" dirty="0"/>
              </a:p>
              <a:p>
                <a:pPr>
                  <a:defRPr sz="2000"/>
                </a:pPr>
                <a:endParaRPr lang="en-US" sz="2000" dirty="0"/>
              </a:p>
              <a:p>
                <a:pPr>
                  <a:defRPr sz="2000"/>
                </a:pPr>
                <a:endParaRPr lang="ar-AE" sz="2000" dirty="0"/>
              </a:p>
            </p:txBody>
          </p:sp>
        </mc:Choice>
        <mc:Fallback xmlns="">
          <p:sp>
            <p:nvSpPr>
              <p:cNvPr id="4" name="Text Placeholder 2">
                <a:extLst>
                  <a:ext uri="{FF2B5EF4-FFF2-40B4-BE49-F238E27FC236}">
                    <a16:creationId xmlns:a16="http://schemas.microsoft.com/office/drawing/2014/main" id="{67C89013-3A1A-4539-966E-ADD1021CE292}"/>
                  </a:ext>
                </a:extLst>
              </p:cNvPr>
              <p:cNvSpPr txBox="1">
                <a:spLocks noRot="1" noChangeAspect="1" noMove="1" noResize="1" noEditPoints="1" noAdjustHandles="1" noChangeArrowheads="1" noChangeShapeType="1" noTextEdit="1"/>
              </p:cNvSpPr>
              <p:nvPr/>
            </p:nvSpPr>
            <p:spPr>
              <a:xfrm>
                <a:off x="838200" y="3267722"/>
                <a:ext cx="3810000" cy="799513"/>
              </a:xfrm>
              <a:prstGeom prst="rect">
                <a:avLst/>
              </a:prstGeom>
              <a:blipFill>
                <a:blip r:embed="rId3"/>
                <a:stretch>
                  <a:fillRect/>
                </a:stretch>
              </a:blipFill>
            </p:spPr>
            <p:txBody>
              <a:bodyPr/>
              <a:lstStyle/>
              <a:p>
                <a:r>
                  <a:rPr lang="en-US">
                    <a:noFill/>
                  </a:rPr>
                  <a:t> </a:t>
                </a:r>
              </a:p>
            </p:txBody>
          </p:sp>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 Using Radical Notation (cont.)</a:t>
            </a:r>
          </a:p>
        </p:txBody>
      </p:sp>
      <p:sp>
        <p:nvSpPr>
          <p:cNvPr id="3" name="Text Placeholder 2"/>
          <p:cNvSpPr>
            <a:spLocks noGrp="1"/>
          </p:cNvSpPr>
          <p:nvPr>
            <p:ph type="body" sz="quarter" idx="10"/>
          </p:nvPr>
        </p:nvSpPr>
        <p:spPr>
          <a:xfrm>
            <a:off x="457200" y="1205133"/>
            <a:ext cx="8229600" cy="4967067"/>
          </a:xfrm>
        </p:spPr>
        <p:txBody>
          <a:bodyPr/>
          <a:lstStyle/>
          <a:p>
            <a:pPr>
              <a:defRPr sz="2800"/>
            </a:pPr>
            <a:r>
              <a:rPr lang="en-US" dirty="0"/>
              <a:t>c. </a:t>
            </a:r>
            <a:r>
              <a:rPr dirty="0"/>
              <a:t>​</a:t>
            </a:r>
          </a:p>
        </p:txBody>
      </p:sp>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B2F84C9A-B816-4FF2-9147-80CBEA28D9D5}"/>
                  </a:ext>
                </a:extLst>
              </p:cNvPr>
              <p:cNvGraphicFramePr>
                <a:graphicFrameLocks/>
              </p:cNvGraphicFramePr>
              <p:nvPr>
                <p:extLst>
                  <p:ext uri="{D42A27DB-BD31-4B8C-83A1-F6EECF244321}">
                    <p14:modId xmlns:p14="http://schemas.microsoft.com/office/powerpoint/2010/main" val="62935836"/>
                  </p:ext>
                </p:extLst>
              </p:nvPr>
            </p:nvGraphicFramePr>
            <p:xfrm>
              <a:off x="914400" y="1151878"/>
              <a:ext cx="7772400" cy="2255012"/>
            </p:xfrm>
            <a:graphic>
              <a:graphicData uri="http://schemas.openxmlformats.org/drawingml/2006/table">
                <a:tbl>
                  <a:tblPr firstRow="1" bandRow="1">
                    <a:tableStyleId>{2D5ABB26-0587-4C30-8999-92F81FD0307C}</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r>
                                <a:rPr sz="2800">
                                  <a:latin typeface="Cambria Math"/>
                                </a:rPr>
                                <m:t>𝑐</m:t>
                              </m:r>
                              <m:r>
                                <a:rPr sz="2800">
                                  <a:latin typeface="Cambria Math"/>
                                </a:rPr>
                                <m:t>=</m:t>
                              </m:r>
                              <m:rad>
                                <m:radPr>
                                  <m:degHide m:val="on"/>
                                  <m:ctrlPr>
                                    <a:rPr sz="2800" i="1">
                                      <a:latin typeface="Cambria Math" panose="02040503050406030204" pitchFamily="18" charset="0"/>
                                    </a:rPr>
                                  </m:ctrlPr>
                                </m:radPr>
                                <m:deg/>
                                <m:e>
                                  <m:sSup>
                                    <m:sSupPr>
                                      <m:ctrlPr>
                                        <a:rPr sz="2800" i="1">
                                          <a:latin typeface="Cambria Math" panose="02040503050406030204" pitchFamily="18" charset="0"/>
                                        </a:rPr>
                                      </m:ctrlPr>
                                    </m:sSupPr>
                                    <m:e>
                                      <m:r>
                                        <a:rPr sz="2800">
                                          <a:latin typeface="Cambria Math"/>
                                        </a:rPr>
                                        <m:t>𝑎</m:t>
                                      </m:r>
                                    </m:e>
                                    <m:sup>
                                      <m:r>
                                        <a:rPr sz="2800">
                                          <a:latin typeface="Cambria Math"/>
                                        </a:rPr>
                                        <m:t>2</m:t>
                                      </m:r>
                                    </m:sup>
                                  </m:sSup>
                                  <m:r>
                                    <a:rPr sz="2800">
                                      <a:latin typeface="Cambria Math"/>
                                    </a:rPr>
                                    <m:t>+</m:t>
                                  </m:r>
                                  <m:sSup>
                                    <m:sSupPr>
                                      <m:ctrlPr>
                                        <a:rPr sz="2800" i="1">
                                          <a:latin typeface="Cambria Math" panose="02040503050406030204" pitchFamily="18" charset="0"/>
                                        </a:rPr>
                                      </m:ctrlPr>
                                    </m:sSupPr>
                                    <m:e>
                                      <m:r>
                                        <a:rPr sz="2800">
                                          <a:latin typeface="Cambria Math"/>
                                        </a:rPr>
                                        <m:t>𝑏</m:t>
                                      </m:r>
                                    </m:e>
                                    <m:sup>
                                      <m:r>
                                        <a:rPr sz="2800">
                                          <a:latin typeface="Cambria Math"/>
                                        </a:rPr>
                                        <m:t>2</m:t>
                                      </m:r>
                                    </m:sup>
                                  </m:sSup>
                                </m:e>
                              </m:rad>
                            </m:oMath>
                          </a14:m>
                          <a:endParaRPr sz="2800" dirty="0"/>
                        </a:p>
                      </a:txBody>
                      <a:tcPr/>
                    </a:tc>
                    <a:tc>
                      <a:txBody>
                        <a:bodyPr/>
                        <a:lstStyle/>
                        <a:p>
                          <a:pPr algn="l"/>
                          <a:endParaRPr/>
                        </a:p>
                      </a:txBody>
                      <a:tcPr/>
                    </a:tc>
                    <a:extLst>
                      <a:ext uri="{0D108BD9-81ED-4DB2-BD59-A6C34878D82A}">
                        <a16:rowId xmlns:a16="http://schemas.microsoft.com/office/drawing/2014/main" val="10000"/>
                      </a:ext>
                    </a:extLst>
                  </a:tr>
                  <a:tr h="370840">
                    <a:tc>
                      <a:txBody>
                        <a:bodyPr/>
                        <a:lstStyle/>
                        <a:p>
                          <a:pPr algn="l">
                            <a:defRPr sz="1800"/>
                          </a:pPr>
                          <a:r>
                            <a:rPr sz="2800"/>
                            <a:t>​</a:t>
                          </a:r>
                          <a14:m>
                            <m:oMath xmlns:m="http://schemas.openxmlformats.org/officeDocument/2006/math">
                              <m:r>
                                <a:rPr sz="2800">
                                  <a:latin typeface="Cambria Math"/>
                                </a:rPr>
                                <m:t>𝑐</m:t>
                              </m:r>
                              <m:r>
                                <a:rPr sz="2800">
                                  <a:latin typeface="Cambria Math"/>
                                </a:rPr>
                                <m:t>=</m:t>
                              </m:r>
                              <m:rad>
                                <m:radPr>
                                  <m:degHide m:val="on"/>
                                  <m:ctrlPr>
                                    <a:rPr sz="2800" i="1">
                                      <a:latin typeface="Cambria Math" panose="02040503050406030204" pitchFamily="18" charset="0"/>
                                    </a:rPr>
                                  </m:ctrlPr>
                                </m:radPr>
                                <m:deg/>
                                <m:e>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5</m:t>
                                          </m:r>
                                        </m:e>
                                      </m:d>
                                    </m:e>
                                    <m:sup>
                                      <m:r>
                                        <a:rPr sz="2800">
                                          <a:latin typeface="Cambria Math"/>
                                        </a:rPr>
                                        <m:t>2</m:t>
                                      </m:r>
                                    </m:sup>
                                  </m:sSup>
                                  <m:r>
                                    <a:rPr sz="2800">
                                      <a:latin typeface="Cambria Math"/>
                                    </a:rPr>
                                    <m:t>+</m:t>
                                  </m:r>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12</m:t>
                                          </m:r>
                                        </m:e>
                                      </m:d>
                                    </m:e>
                                    <m:sup>
                                      <m:r>
                                        <a:rPr sz="2800">
                                          <a:latin typeface="Cambria Math"/>
                                        </a:rPr>
                                        <m:t>2</m:t>
                                      </m:r>
                                    </m:sup>
                                  </m:sSup>
                                </m:e>
                              </m:rad>
                            </m:oMath>
                          </a14:m>
                          <a:endParaRPr sz="2800"/>
                        </a:p>
                      </a:txBody>
                      <a:tcPr/>
                    </a:tc>
                    <a:tc>
                      <a:txBody>
                        <a:bodyPr/>
                        <a:lstStyle/>
                        <a:p>
                          <a:pPr algn="l">
                            <a:defRPr b="1"/>
                          </a:pPr>
                          <a:r>
                            <a:rPr lang="en-US" sz="2000" b="0" dirty="0"/>
                            <a:t>Substitute.</a:t>
                          </a:r>
                          <a:endParaRPr sz="2000" b="0" dirty="0"/>
                        </a:p>
                      </a:txBody>
                      <a:tcPr/>
                    </a:tc>
                    <a:extLst>
                      <a:ext uri="{0D108BD9-81ED-4DB2-BD59-A6C34878D82A}">
                        <a16:rowId xmlns:a16="http://schemas.microsoft.com/office/drawing/2014/main" val="10001"/>
                      </a:ext>
                    </a:extLst>
                  </a:tr>
                  <a:tr h="370840">
                    <a:tc>
                      <a:txBody>
                        <a:bodyPr/>
                        <a:lstStyle/>
                        <a:p>
                          <a:pPr algn="l">
                            <a:defRPr sz="1800"/>
                          </a:pPr>
                          <a:r>
                            <a:rPr sz="2800" dirty="0"/>
                            <a:t>​</a:t>
                          </a:r>
                          <a14:m>
                            <m:oMath xmlns:m="http://schemas.openxmlformats.org/officeDocument/2006/math">
                              <m:r>
                                <a:rPr sz="2800">
                                  <a:latin typeface="Cambria Math"/>
                                </a:rPr>
                                <m:t>𝑐</m:t>
                              </m:r>
                              <m:r>
                                <a:rPr sz="2800">
                                  <a:latin typeface="Cambria Math"/>
                                </a:rPr>
                                <m:t>=</m:t>
                              </m:r>
                              <m:rad>
                                <m:radPr>
                                  <m:degHide m:val="on"/>
                                  <m:ctrlPr>
                                    <a:rPr sz="2800" i="1">
                                      <a:latin typeface="Cambria Math" panose="02040503050406030204" pitchFamily="18" charset="0"/>
                                    </a:rPr>
                                  </m:ctrlPr>
                                </m:radPr>
                                <m:deg/>
                                <m:e>
                                  <m:r>
                                    <a:rPr sz="2800">
                                      <a:latin typeface="Cambria Math"/>
                                    </a:rPr>
                                    <m:t>169</m:t>
                                  </m:r>
                                </m:e>
                              </m:rad>
                            </m:oMath>
                          </a14:m>
                          <a:endParaRPr sz="2800" dirty="0"/>
                        </a:p>
                      </a:txBody>
                      <a:tcPr/>
                    </a:tc>
                    <a:tc rowSpan="2">
                      <a:txBody>
                        <a:bodyPr/>
                        <a:lstStyle/>
                        <a:p>
                          <a:pPr algn="l">
                            <a:defRPr b="1"/>
                          </a:pPr>
                          <a:r>
                            <a:rPr sz="2000" b="0" dirty="0"/>
                            <a:t>Since </a:t>
                          </a:r>
                          <a:r>
                            <a:rPr sz="2000" b="0" dirty="0">
                              <a:latin typeface="Cambria Math"/>
                            </a:rPr>
                            <a:t>169</a:t>
                          </a:r>
                          <a:r>
                            <a:rPr sz="2000" b="0" dirty="0"/>
                            <a:t> is a perfect square, the solution is an integer.</a:t>
                          </a:r>
                        </a:p>
                      </a:txBody>
                      <a:tcPr/>
                    </a:tc>
                    <a:extLst>
                      <a:ext uri="{0D108BD9-81ED-4DB2-BD59-A6C34878D82A}">
                        <a16:rowId xmlns:a16="http://schemas.microsoft.com/office/drawing/2014/main" val="10002"/>
                      </a:ext>
                    </a:extLst>
                  </a:tr>
                  <a:tr h="370840">
                    <a:tc>
                      <a:txBody>
                        <a:bodyPr/>
                        <a:lstStyle/>
                        <a:p>
                          <a:pPr algn="l">
                            <a:defRPr sz="1800"/>
                          </a:pPr>
                          <a:r>
                            <a:rPr sz="2800" dirty="0"/>
                            <a:t>​</a:t>
                          </a:r>
                          <a14:m>
                            <m:oMath xmlns:m="http://schemas.openxmlformats.org/officeDocument/2006/math">
                              <m:r>
                                <a:rPr sz="2800">
                                  <a:latin typeface="Cambria Math"/>
                                </a:rPr>
                                <m:t>𝑐</m:t>
                              </m:r>
                              <m:r>
                                <a:rPr sz="2800">
                                  <a:latin typeface="Cambria Math"/>
                                </a:rPr>
                                <m:t>=13</m:t>
                              </m:r>
                            </m:oMath>
                          </a14:m>
                          <a:endParaRPr sz="2800" dirty="0"/>
                        </a:p>
                      </a:txBody>
                      <a:tcPr/>
                    </a:tc>
                    <a:tc vMerge="1">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5" name="Table Placeholder 2">
                <a:extLst>
                  <a:ext uri="{FF2B5EF4-FFF2-40B4-BE49-F238E27FC236}">
                    <a16:creationId xmlns:a16="http://schemas.microsoft.com/office/drawing/2014/main" id="{B2F84C9A-B816-4FF2-9147-80CBEA28D9D5}"/>
                  </a:ext>
                </a:extLst>
              </p:cNvPr>
              <p:cNvGraphicFramePr>
                <a:graphicFrameLocks/>
              </p:cNvGraphicFramePr>
              <p:nvPr>
                <p:extLst>
                  <p:ext uri="{D42A27DB-BD31-4B8C-83A1-F6EECF244321}">
                    <p14:modId xmlns:p14="http://schemas.microsoft.com/office/powerpoint/2010/main" val="62935836"/>
                  </p:ext>
                </p:extLst>
              </p:nvPr>
            </p:nvGraphicFramePr>
            <p:xfrm>
              <a:off x="914400" y="1151878"/>
              <a:ext cx="7772400" cy="2255012"/>
            </p:xfrm>
            <a:graphic>
              <a:graphicData uri="http://schemas.openxmlformats.org/drawingml/2006/table">
                <a:tbl>
                  <a:tblPr firstRow="1" bandRow="1">
                    <a:tableStyleId>{2D5ABB26-0587-4C30-8999-92F81FD0307C}</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570357">
                    <a:tc>
                      <a:txBody>
                        <a:bodyPr/>
                        <a:lstStyle/>
                        <a:p>
                          <a:endParaRPr lang="en-US"/>
                        </a:p>
                      </a:txBody>
                      <a:tcPr>
                        <a:blipFill>
                          <a:blip r:embed="rId2"/>
                          <a:stretch>
                            <a:fillRect r="-99843" b="-325532"/>
                          </a:stretch>
                        </a:blipFill>
                      </a:tcPr>
                    </a:tc>
                    <a:tc>
                      <a:txBody>
                        <a:bodyPr/>
                        <a:lstStyle/>
                        <a:p>
                          <a:pPr algn="l"/>
                          <a:endParaRPr/>
                        </a:p>
                      </a:txBody>
                      <a:tcPr/>
                    </a:tc>
                    <a:extLst>
                      <a:ext uri="{0D108BD9-81ED-4DB2-BD59-A6C34878D82A}">
                        <a16:rowId xmlns:a16="http://schemas.microsoft.com/office/drawing/2014/main" val="10000"/>
                      </a:ext>
                    </a:extLst>
                  </a:tr>
                  <a:tr h="608203">
                    <a:tc>
                      <a:txBody>
                        <a:bodyPr/>
                        <a:lstStyle/>
                        <a:p>
                          <a:endParaRPr lang="en-US"/>
                        </a:p>
                      </a:txBody>
                      <a:tcPr>
                        <a:blipFill>
                          <a:blip r:embed="rId2"/>
                          <a:stretch>
                            <a:fillRect t="-94000" r="-99843" b="-206000"/>
                          </a:stretch>
                        </a:blipFill>
                      </a:tcPr>
                    </a:tc>
                    <a:tc>
                      <a:txBody>
                        <a:bodyPr/>
                        <a:lstStyle/>
                        <a:p>
                          <a:pPr algn="l">
                            <a:defRPr b="1"/>
                          </a:pPr>
                          <a:r>
                            <a:rPr lang="en-US" sz="2000" b="0" dirty="0"/>
                            <a:t>Substitute.</a:t>
                          </a:r>
                          <a:endParaRPr sz="2000" b="0" dirty="0"/>
                        </a:p>
                      </a:txBody>
                      <a:tcPr/>
                    </a:tc>
                    <a:extLst>
                      <a:ext uri="{0D108BD9-81ED-4DB2-BD59-A6C34878D82A}">
                        <a16:rowId xmlns:a16="http://schemas.microsoft.com/office/drawing/2014/main" val="10001"/>
                      </a:ext>
                    </a:extLst>
                  </a:tr>
                  <a:tr h="558292">
                    <a:tc>
                      <a:txBody>
                        <a:bodyPr/>
                        <a:lstStyle/>
                        <a:p>
                          <a:endParaRPr lang="en-US"/>
                        </a:p>
                      </a:txBody>
                      <a:tcPr>
                        <a:blipFill>
                          <a:blip r:embed="rId2"/>
                          <a:stretch>
                            <a:fillRect t="-210870" r="-99843" b="-123913"/>
                          </a:stretch>
                        </a:blipFill>
                      </a:tcPr>
                    </a:tc>
                    <a:tc rowSpan="2">
                      <a:txBody>
                        <a:bodyPr/>
                        <a:lstStyle/>
                        <a:p>
                          <a:pPr algn="l">
                            <a:defRPr b="1"/>
                          </a:pPr>
                          <a:r>
                            <a:rPr sz="2000" b="0" dirty="0"/>
                            <a:t>Since </a:t>
                          </a:r>
                          <a:r>
                            <a:rPr sz="2000" b="0" dirty="0">
                              <a:latin typeface="Cambria Math"/>
                            </a:rPr>
                            <a:t>169</a:t>
                          </a:r>
                          <a:r>
                            <a:rPr sz="2000" b="0" dirty="0"/>
                            <a:t> is a perfect square, the solution is an integer.</a:t>
                          </a:r>
                        </a:p>
                      </a:txBody>
                      <a:tcPr/>
                    </a:tc>
                    <a:extLst>
                      <a:ext uri="{0D108BD9-81ED-4DB2-BD59-A6C34878D82A}">
                        <a16:rowId xmlns:a16="http://schemas.microsoft.com/office/drawing/2014/main" val="10002"/>
                      </a:ext>
                    </a:extLst>
                  </a:tr>
                  <a:tr h="518160">
                    <a:tc>
                      <a:txBody>
                        <a:bodyPr/>
                        <a:lstStyle/>
                        <a:p>
                          <a:endParaRPr lang="en-US"/>
                        </a:p>
                      </a:txBody>
                      <a:tcPr>
                        <a:blipFill>
                          <a:blip r:embed="rId2"/>
                          <a:stretch>
                            <a:fillRect t="-336471" r="-99843" b="-34118"/>
                          </a:stretch>
                        </a:blipFill>
                      </a:tcPr>
                    </a:tc>
                    <a:tc vMerge="1">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 Using Radical Notation (cont.)</a:t>
            </a:r>
          </a:p>
        </p:txBody>
      </p:sp>
      <p:sp>
        <p:nvSpPr>
          <p:cNvPr id="3" name="Text Placeholder 2"/>
          <p:cNvSpPr>
            <a:spLocks noGrp="1"/>
          </p:cNvSpPr>
          <p:nvPr>
            <p:ph type="body" sz="quarter" idx="10"/>
          </p:nvPr>
        </p:nvSpPr>
        <p:spPr>
          <a:xfrm>
            <a:off x="457200" y="1205133"/>
            <a:ext cx="8229600" cy="4967067"/>
          </a:xfrm>
        </p:spPr>
        <p:txBody>
          <a:bodyPr/>
          <a:lstStyle/>
          <a:p>
            <a:pPr marL="514350" indent="-514350">
              <a:buFont typeface="+mj-lt"/>
              <a:buAutoNum type="alphaLcPeriod" startAt="4"/>
              <a:defRPr sz="2800"/>
            </a:pPr>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D445C462-150A-41F1-B037-E78D872AE895}"/>
                  </a:ext>
                </a:extLst>
              </p:cNvPr>
              <p:cNvGraphicFramePr>
                <a:graphicFrameLocks/>
              </p:cNvGraphicFramePr>
              <p:nvPr>
                <p:extLst>
                  <p:ext uri="{D42A27DB-BD31-4B8C-83A1-F6EECF244321}">
                    <p14:modId xmlns:p14="http://schemas.microsoft.com/office/powerpoint/2010/main" val="2544392314"/>
                  </p:ext>
                </p:extLst>
              </p:nvPr>
            </p:nvGraphicFramePr>
            <p:xfrm>
              <a:off x="990600" y="1145488"/>
              <a:ext cx="7924800" cy="1879600"/>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r>
                                <a:rPr sz="2800">
                                  <a:latin typeface="Cambria Math"/>
                                </a:rPr>
                                <m:t>𝑐</m:t>
                              </m:r>
                              <m:r>
                                <a:rPr sz="2800">
                                  <a:latin typeface="Cambria Math"/>
                                </a:rPr>
                                <m:t>=</m:t>
                              </m:r>
                              <m:rad>
                                <m:radPr>
                                  <m:degHide m:val="on"/>
                                  <m:ctrlPr>
                                    <a:rPr sz="2800" i="1">
                                      <a:latin typeface="Cambria Math" panose="02040503050406030204" pitchFamily="18" charset="0"/>
                                    </a:rPr>
                                  </m:ctrlPr>
                                </m:radPr>
                                <m:deg/>
                                <m:e>
                                  <m:sSup>
                                    <m:sSupPr>
                                      <m:ctrlPr>
                                        <a:rPr sz="2800" i="1">
                                          <a:latin typeface="Cambria Math" panose="02040503050406030204" pitchFamily="18" charset="0"/>
                                        </a:rPr>
                                      </m:ctrlPr>
                                    </m:sSupPr>
                                    <m:e>
                                      <m:r>
                                        <a:rPr sz="2800">
                                          <a:latin typeface="Cambria Math"/>
                                        </a:rPr>
                                        <m:t>𝑎</m:t>
                                      </m:r>
                                    </m:e>
                                    <m:sup>
                                      <m:r>
                                        <a:rPr sz="2800">
                                          <a:latin typeface="Cambria Math"/>
                                        </a:rPr>
                                        <m:t>2</m:t>
                                      </m:r>
                                    </m:sup>
                                  </m:sSup>
                                  <m:r>
                                    <a:rPr sz="2800">
                                      <a:latin typeface="Cambria Math"/>
                                    </a:rPr>
                                    <m:t>+</m:t>
                                  </m:r>
                                  <m:sSup>
                                    <m:sSupPr>
                                      <m:ctrlPr>
                                        <a:rPr sz="2800" i="1">
                                          <a:latin typeface="Cambria Math" panose="02040503050406030204" pitchFamily="18" charset="0"/>
                                        </a:rPr>
                                      </m:ctrlPr>
                                    </m:sSupPr>
                                    <m:e>
                                      <m:r>
                                        <a:rPr sz="2800">
                                          <a:latin typeface="Cambria Math"/>
                                        </a:rPr>
                                        <m:t>𝑏</m:t>
                                      </m:r>
                                    </m:e>
                                    <m:sup>
                                      <m:r>
                                        <a:rPr sz="2800">
                                          <a:latin typeface="Cambria Math"/>
                                        </a:rPr>
                                        <m:t>2</m:t>
                                      </m:r>
                                    </m:sup>
                                  </m:sSup>
                                </m:e>
                              </m:rad>
                            </m:oMath>
                          </a14:m>
                          <a:endParaRPr sz="2800" dirty="0"/>
                        </a:p>
                      </a:txBody>
                      <a:tcPr/>
                    </a:tc>
                    <a:tc>
                      <a:txBody>
                        <a:bodyPr/>
                        <a:lstStyle/>
                        <a:p>
                          <a:pPr algn="l"/>
                          <a:endParaRPr dirty="0"/>
                        </a:p>
                      </a:txBody>
                      <a:tcPr/>
                    </a:tc>
                    <a:extLst>
                      <a:ext uri="{0D108BD9-81ED-4DB2-BD59-A6C34878D82A}">
                        <a16:rowId xmlns:a16="http://schemas.microsoft.com/office/drawing/2014/main" val="10000"/>
                      </a:ext>
                    </a:extLst>
                  </a:tr>
                  <a:tr h="370840">
                    <a:tc>
                      <a:txBody>
                        <a:bodyPr/>
                        <a:lstStyle/>
                        <a:p>
                          <a:pPr algn="l">
                            <a:defRPr sz="1800"/>
                          </a:pPr>
                          <a:r>
                            <a:rPr sz="2800" dirty="0"/>
                            <a:t>​</a:t>
                          </a:r>
                          <a14:m>
                            <m:oMath xmlns:m="http://schemas.openxmlformats.org/officeDocument/2006/math">
                              <m:r>
                                <a:rPr sz="2800">
                                  <a:latin typeface="Cambria Math"/>
                                </a:rPr>
                                <m:t>𝑐</m:t>
                              </m:r>
                              <m:r>
                                <a:rPr sz="2800">
                                  <a:latin typeface="Cambria Math"/>
                                </a:rPr>
                                <m:t>=</m:t>
                              </m:r>
                              <m:rad>
                                <m:radPr>
                                  <m:degHide m:val="on"/>
                                  <m:ctrlPr>
                                    <a:rPr sz="2800" i="1">
                                      <a:latin typeface="Cambria Math" panose="02040503050406030204" pitchFamily="18" charset="0"/>
                                    </a:rPr>
                                  </m:ctrlPr>
                                </m:radPr>
                                <m:deg/>
                                <m:e>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1</m:t>
                                          </m:r>
                                        </m:e>
                                      </m:d>
                                    </m:e>
                                    <m:sup>
                                      <m:r>
                                        <a:rPr sz="2800">
                                          <a:latin typeface="Cambria Math"/>
                                        </a:rPr>
                                        <m:t>2</m:t>
                                      </m:r>
                                    </m:sup>
                                  </m:sSup>
                                  <m:r>
                                    <a:rPr sz="2800">
                                      <a:latin typeface="Cambria Math"/>
                                    </a:rPr>
                                    <m:t>+</m:t>
                                  </m:r>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2</m:t>
                                          </m:r>
                                        </m:e>
                                      </m:d>
                                    </m:e>
                                    <m:sup>
                                      <m:r>
                                        <a:rPr sz="2800">
                                          <a:latin typeface="Cambria Math"/>
                                        </a:rPr>
                                        <m:t>2</m:t>
                                      </m:r>
                                    </m:sup>
                                  </m:sSup>
                                </m:e>
                              </m:rad>
                            </m:oMath>
                          </a14:m>
                          <a:endParaRPr sz="2800" dirty="0"/>
                        </a:p>
                      </a:txBody>
                      <a:tcPr/>
                    </a:tc>
                    <a:tc>
                      <a:txBody>
                        <a:bodyPr/>
                        <a:lstStyle/>
                        <a:p>
                          <a:pPr algn="l">
                            <a:defRPr b="1"/>
                          </a:pPr>
                          <a:r>
                            <a:rPr lang="en-US" sz="2000" b="0" dirty="0"/>
                            <a:t>Substitute.</a:t>
                          </a:r>
                          <a:endParaRPr sz="2000" b="0" dirty="0"/>
                        </a:p>
                      </a:txBody>
                      <a:tcPr/>
                    </a:tc>
                    <a:extLst>
                      <a:ext uri="{0D108BD9-81ED-4DB2-BD59-A6C34878D82A}">
                        <a16:rowId xmlns:a16="http://schemas.microsoft.com/office/drawing/2014/main" val="10001"/>
                      </a:ext>
                    </a:extLst>
                  </a:tr>
                  <a:tr h="370840">
                    <a:tc>
                      <a:txBody>
                        <a:bodyPr/>
                        <a:lstStyle/>
                        <a:p>
                          <a:pPr algn="l">
                            <a:defRPr sz="1800"/>
                          </a:pPr>
                          <a:r>
                            <a:rPr sz="2800" dirty="0"/>
                            <a:t>​</a:t>
                          </a:r>
                          <a14:m>
                            <m:oMath xmlns:m="http://schemas.openxmlformats.org/officeDocument/2006/math">
                              <m:r>
                                <a:rPr sz="2800">
                                  <a:latin typeface="Cambria Math"/>
                                </a:rPr>
                                <m:t>𝑐</m:t>
                              </m:r>
                              <m:r>
                                <a:rPr sz="2800">
                                  <a:latin typeface="Cambria Math"/>
                                </a:rPr>
                                <m:t>=</m:t>
                              </m:r>
                              <m:rad>
                                <m:radPr>
                                  <m:degHide m:val="on"/>
                                  <m:ctrlPr>
                                    <a:rPr sz="2800" i="1">
                                      <a:latin typeface="Cambria Math" panose="02040503050406030204" pitchFamily="18" charset="0"/>
                                    </a:rPr>
                                  </m:ctrlPr>
                                </m:radPr>
                                <m:deg/>
                                <m:e>
                                  <m:r>
                                    <a:rPr sz="2800">
                                      <a:latin typeface="Cambria Math"/>
                                    </a:rPr>
                                    <m:t>5</m:t>
                                  </m:r>
                                </m:e>
                              </m:rad>
                            </m:oMath>
                          </a14:m>
                          <a:endParaRPr sz="2800" dirty="0"/>
                        </a:p>
                      </a:txBody>
                      <a:tcPr/>
                    </a:tc>
                    <a:tc>
                      <a:txBody>
                        <a:bodyPr/>
                        <a:lstStyle/>
                        <a:p>
                          <a:pPr algn="l">
                            <a:defRPr b="1"/>
                          </a:pPr>
                          <a:r>
                            <a:rPr sz="2000" b="0" dirty="0"/>
                            <a:t>Since </a:t>
                          </a:r>
                          <a:r>
                            <a:rPr sz="2000" b="0" dirty="0">
                              <a:latin typeface="Cambria Math"/>
                            </a:rPr>
                            <a:t>5</a:t>
                          </a:r>
                          <a:r>
                            <a:rPr sz="2000" b="0" dirty="0"/>
                            <a:t> is not a perfect square, the solution is not an integer.</a:t>
                          </a:r>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D445C462-150A-41F1-B037-E78D872AE895}"/>
                  </a:ext>
                </a:extLst>
              </p:cNvPr>
              <p:cNvGraphicFramePr>
                <a:graphicFrameLocks/>
              </p:cNvGraphicFramePr>
              <p:nvPr>
                <p:extLst>
                  <p:ext uri="{D42A27DB-BD31-4B8C-83A1-F6EECF244321}">
                    <p14:modId xmlns:p14="http://schemas.microsoft.com/office/powerpoint/2010/main" val="2544392314"/>
                  </p:ext>
                </p:extLst>
              </p:nvPr>
            </p:nvGraphicFramePr>
            <p:xfrm>
              <a:off x="990600" y="1145488"/>
              <a:ext cx="7924800" cy="1879600"/>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570357">
                    <a:tc>
                      <a:txBody>
                        <a:bodyPr/>
                        <a:lstStyle/>
                        <a:p>
                          <a:endParaRPr lang="en-US"/>
                        </a:p>
                      </a:txBody>
                      <a:tcPr>
                        <a:blipFill>
                          <a:blip r:embed="rId2"/>
                          <a:stretch>
                            <a:fillRect r="-99846" b="-247872"/>
                          </a:stretch>
                        </a:blipFill>
                      </a:tcPr>
                    </a:tc>
                    <a:tc>
                      <a:txBody>
                        <a:bodyPr/>
                        <a:lstStyle/>
                        <a:p>
                          <a:pPr algn="l"/>
                          <a:endParaRPr dirty="0"/>
                        </a:p>
                      </a:txBody>
                      <a:tcPr/>
                    </a:tc>
                    <a:extLst>
                      <a:ext uri="{0D108BD9-81ED-4DB2-BD59-A6C34878D82A}">
                        <a16:rowId xmlns:a16="http://schemas.microsoft.com/office/drawing/2014/main" val="10000"/>
                      </a:ext>
                    </a:extLst>
                  </a:tr>
                  <a:tr h="608203">
                    <a:tc>
                      <a:txBody>
                        <a:bodyPr/>
                        <a:lstStyle/>
                        <a:p>
                          <a:endParaRPr lang="en-US"/>
                        </a:p>
                      </a:txBody>
                      <a:tcPr>
                        <a:blipFill>
                          <a:blip r:embed="rId2"/>
                          <a:stretch>
                            <a:fillRect t="-94000" r="-99846" b="-133000"/>
                          </a:stretch>
                        </a:blipFill>
                      </a:tcPr>
                    </a:tc>
                    <a:tc>
                      <a:txBody>
                        <a:bodyPr/>
                        <a:lstStyle/>
                        <a:p>
                          <a:pPr algn="l">
                            <a:defRPr b="1"/>
                          </a:pPr>
                          <a:r>
                            <a:rPr lang="en-US" sz="2000" b="0" dirty="0"/>
                            <a:t>Substitute.</a:t>
                          </a:r>
                          <a:endParaRPr sz="2000" b="0" dirty="0"/>
                        </a:p>
                      </a:txBody>
                      <a:tcPr/>
                    </a:tc>
                    <a:extLst>
                      <a:ext uri="{0D108BD9-81ED-4DB2-BD59-A6C34878D82A}">
                        <a16:rowId xmlns:a16="http://schemas.microsoft.com/office/drawing/2014/main" val="10001"/>
                      </a:ext>
                    </a:extLst>
                  </a:tr>
                  <a:tr h="701040">
                    <a:tc>
                      <a:txBody>
                        <a:bodyPr/>
                        <a:lstStyle/>
                        <a:p>
                          <a:endParaRPr lang="en-US"/>
                        </a:p>
                      </a:txBody>
                      <a:tcPr>
                        <a:blipFill>
                          <a:blip r:embed="rId2"/>
                          <a:stretch>
                            <a:fillRect t="-167241" r="-99846" b="-14655"/>
                          </a:stretch>
                        </a:blipFill>
                      </a:tcPr>
                    </a:tc>
                    <a:tc>
                      <a:txBody>
                        <a:bodyPr/>
                        <a:lstStyle/>
                        <a:p>
                          <a:pPr algn="l">
                            <a:defRPr b="1"/>
                          </a:pPr>
                          <a:r>
                            <a:rPr sz="2000" b="0" dirty="0"/>
                            <a:t>Since </a:t>
                          </a:r>
                          <a:r>
                            <a:rPr sz="2000" b="0" dirty="0">
                              <a:latin typeface="Cambria Math"/>
                            </a:rPr>
                            <a:t>5</a:t>
                          </a:r>
                          <a:r>
                            <a:rPr sz="2000" b="0" dirty="0"/>
                            <a:t> is not a perfect square, the solution is not an integer.</a:t>
                          </a:r>
                        </a:p>
                      </a:txBody>
                      <a:tcPr/>
                    </a:tc>
                    <a:extLst>
                      <a:ext uri="{0D108BD9-81ED-4DB2-BD59-A6C34878D82A}">
                        <a16:rowId xmlns:a16="http://schemas.microsoft.com/office/drawing/2014/main" val="10002"/>
                      </a:ext>
                    </a:extLst>
                  </a:tr>
                </a:tbl>
              </a:graphicData>
            </a:graphic>
          </p:graphicFrame>
        </mc:Fallback>
      </mc:AlternateContent>
    </p:spTree>
    <p:extLst>
      <p:ext uri="{BB962C8B-B14F-4D97-AF65-F5344CB8AC3E}">
        <p14:creationId xmlns:p14="http://schemas.microsoft.com/office/powerpoint/2010/main" val="9569128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Simplified Radical Form</a:t>
            </a:r>
          </a:p>
        </p:txBody>
      </p:sp>
      <p:sp>
        <p:nvSpPr>
          <p:cNvPr id="3" name="Text Placeholder 2"/>
          <p:cNvSpPr>
            <a:spLocks noGrp="1"/>
          </p:cNvSpPr>
          <p:nvPr>
            <p:ph type="body" sz="quarter" idx="10"/>
          </p:nvPr>
        </p:nvSpPr>
        <p:spPr/>
        <p:txBody>
          <a:bodyPr>
            <a:normAutofit fontScale="92500"/>
          </a:bodyPr>
          <a:lstStyle/>
          <a:p>
            <a:pPr algn="ctr">
              <a:defRPr sz="2800" b="1"/>
            </a:pPr>
            <a:r>
              <a:rPr dirty="0"/>
              <a:t>Definition</a:t>
            </a:r>
          </a:p>
          <a:p>
            <a:r>
              <a:rPr sz="2800" dirty="0"/>
              <a:t>A radical expression is in </a:t>
            </a:r>
            <a:r>
              <a:rPr sz="2800" b="1" dirty="0"/>
              <a:t>simplified form</a:t>
            </a:r>
            <a:r>
              <a:rPr sz="2800" dirty="0"/>
              <a:t> when the following conditions are met:</a:t>
            </a:r>
          </a:p>
          <a:p>
            <a:pPr marL="514350" indent="-514350">
              <a:buFont typeface="+mj-lt"/>
              <a:buAutoNum type="arabicPeriod"/>
              <a:defRPr sz="2800"/>
            </a:pPr>
            <a:r>
              <a:rPr dirty="0"/>
              <a:t>​</a:t>
            </a:r>
            <a:r>
              <a:rPr sz="2800" dirty="0"/>
              <a:t>The radicand contains no factor with an exponent greater than or equal to the index of the radical.</a:t>
            </a:r>
          </a:p>
          <a:p>
            <a:pPr marL="514350" indent="-514350">
              <a:buFont typeface="+mj-lt"/>
              <a:buAutoNum type="arabicPeriod" startAt="2"/>
              <a:defRPr sz="2800"/>
            </a:pPr>
            <a:r>
              <a:rPr dirty="0"/>
              <a:t>​</a:t>
            </a:r>
            <a:r>
              <a:rPr sz="2800" dirty="0"/>
              <a:t>The radicand contains no fractions.</a:t>
            </a:r>
          </a:p>
          <a:p>
            <a:pPr marL="514350" indent="-514350">
              <a:buFont typeface="+mj-lt"/>
              <a:buAutoNum type="arabicPeriod" startAt="3"/>
              <a:defRPr sz="2800"/>
            </a:pPr>
            <a:r>
              <a:rPr dirty="0"/>
              <a:t>​</a:t>
            </a:r>
            <a:r>
              <a:rPr sz="2800" dirty="0"/>
              <a:t>The denominator, if there is one, contains no radical.</a:t>
            </a:r>
          </a:p>
          <a:p>
            <a:pPr marL="514350" indent="-514350">
              <a:buFont typeface="+mj-lt"/>
              <a:buAutoNum type="arabicPeriod" startAt="4"/>
              <a:defRPr sz="2800"/>
            </a:pPr>
            <a:r>
              <a:rPr dirty="0"/>
              <a:t>​</a:t>
            </a:r>
            <a:r>
              <a:rPr sz="2800" dirty="0"/>
              <a:t>The greatest common factor of the index and any exponent occurring in the radicand is </a:t>
            </a:r>
            <a:r>
              <a:rPr sz="2800" dirty="0">
                <a:latin typeface="Cambria Math"/>
              </a:rPr>
              <a:t>1</a:t>
            </a:r>
            <a:r>
              <a:rPr sz="2800" dirty="0"/>
              <a:t>. That is, the index and any exponent in the radicand have no common factor other than </a:t>
            </a:r>
            <a:r>
              <a:rPr sz="2800" dirty="0">
                <a:latin typeface="Cambria Math"/>
              </a:rPr>
              <a:t>1</a:t>
            </a:r>
            <a:r>
              <a:rPr sz="2800" dirty="0"/>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Properties of Radicals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Properties</a:t>
                </a:r>
                <a:endParaRPr dirty="0"/>
              </a:p>
              <a:p>
                <a:pPr>
                  <a:defRPr sz="2800"/>
                </a:pPr>
                <a:r>
                  <a:rPr sz="2800" dirty="0"/>
                  <a:t>In the following properties, </a:t>
                </a:r>
                <a14:m>
                  <m:oMath xmlns:m="http://schemas.openxmlformats.org/officeDocument/2006/math">
                    <m:r>
                      <a:rPr>
                        <a:latin typeface="Cambria Math" panose="02040503050406030204" pitchFamily="18" charset="0"/>
                      </a:rPr>
                      <m:t>𝑎</m:t>
                    </m:r>
                  </m:oMath>
                </a14:m>
                <a:r>
                  <a:rPr sz="2800" dirty="0"/>
                  <a:t> and </a:t>
                </a:r>
                <a14:m>
                  <m:oMath xmlns:m="http://schemas.openxmlformats.org/officeDocument/2006/math">
                    <m:r>
                      <a:rPr>
                        <a:latin typeface="Cambria Math" panose="02040503050406030204" pitchFamily="18" charset="0"/>
                      </a:rPr>
                      <m:t>𝑏</m:t>
                    </m:r>
                  </m:oMath>
                </a14:m>
                <a:r>
                  <a:rPr sz="2800" dirty="0"/>
                  <a:t> may be taken to represent constants, variables, or more complicated algebraic expressions. The letters </a:t>
                </a:r>
                <a14:m>
                  <m:oMath xmlns:m="http://schemas.openxmlformats.org/officeDocument/2006/math">
                    <m:r>
                      <a:rPr>
                        <a:latin typeface="Cambria Math" panose="02040503050406030204" pitchFamily="18" charset="0"/>
                      </a:rPr>
                      <m:t>𝑛</m:t>
                    </m:r>
                  </m:oMath>
                </a14:m>
                <a:r>
                  <a:rPr sz="2800" dirty="0"/>
                  <a:t> and </a:t>
                </a:r>
                <a14:m>
                  <m:oMath xmlns:m="http://schemas.openxmlformats.org/officeDocument/2006/math">
                    <m:r>
                      <a:rPr>
                        <a:latin typeface="Cambria Math" panose="02040503050406030204" pitchFamily="18" charset="0"/>
                      </a:rPr>
                      <m:t>𝑚</m:t>
                    </m:r>
                  </m:oMath>
                </a14:m>
                <a:r>
                  <a:rPr sz="2800" dirty="0"/>
                  <a:t> represent natural numbers. It is assumed that all expressions are defined and are real numbers.</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Properties of Radicals (cont.)</a:t>
            </a:r>
          </a:p>
        </p:txBody>
      </p:sp>
      <p:sp>
        <p:nvSpPr>
          <p:cNvPr id="3" name="Text Placeholder 2"/>
          <p:cNvSpPr>
            <a:spLocks noGrp="1"/>
          </p:cNvSpPr>
          <p:nvPr>
            <p:ph type="body" sz="quarter" idx="10"/>
          </p:nvPr>
        </p:nvSpPr>
        <p:spPr/>
        <p:txBody>
          <a:bodyPr>
            <a:normAutofit/>
          </a:bodyPr>
          <a:lstStyle/>
          <a:p>
            <a:endParaRPr dirty="0"/>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0FAC45A2-8D5C-4005-A617-8BBE2D5BA159}"/>
                  </a:ext>
                </a:extLst>
              </p:cNvPr>
              <p:cNvGraphicFramePr>
                <a:graphicFrameLocks noGrp="1"/>
              </p:cNvGraphicFramePr>
              <p:nvPr>
                <p:ph type="tbl" sz="quarter" idx="10"/>
                <p:extLst>
                  <p:ext uri="{D42A27DB-BD31-4B8C-83A1-F6EECF244321}">
                    <p14:modId xmlns:p14="http://schemas.microsoft.com/office/powerpoint/2010/main" val="969329476"/>
                  </p:ext>
                </p:extLst>
              </p:nvPr>
            </p:nvGraphicFramePr>
            <p:xfrm>
              <a:off x="762000" y="1371600"/>
              <a:ext cx="7086600" cy="3354324"/>
            </p:xfrm>
            <a:graphic>
              <a:graphicData uri="http://schemas.openxmlformats.org/drawingml/2006/table">
                <a:tbl>
                  <a:tblPr firstRow="1" bandRow="1">
                    <a:tableStyleId>{2D5ABB26-0587-4C30-8999-92F81FD0307C}</a:tableStyleId>
                  </a:tblPr>
                  <a:tblGrid>
                    <a:gridCol w="419100">
                      <a:extLst>
                        <a:ext uri="{9D8B030D-6E8A-4147-A177-3AD203B41FA5}">
                          <a16:colId xmlns:a16="http://schemas.microsoft.com/office/drawing/2014/main" val="20000"/>
                        </a:ext>
                      </a:extLst>
                    </a:gridCol>
                    <a:gridCol w="2324100">
                      <a:extLst>
                        <a:ext uri="{9D8B030D-6E8A-4147-A177-3AD203B41FA5}">
                          <a16:colId xmlns:a16="http://schemas.microsoft.com/office/drawing/2014/main" val="20001"/>
                        </a:ext>
                      </a:extLst>
                    </a:gridCol>
                    <a:gridCol w="4343400">
                      <a:extLst>
                        <a:ext uri="{9D8B030D-6E8A-4147-A177-3AD203B41FA5}">
                          <a16:colId xmlns:a16="http://schemas.microsoft.com/office/drawing/2014/main" val="20002"/>
                        </a:ext>
                      </a:extLst>
                    </a:gridCol>
                  </a:tblGrid>
                  <a:tr h="370840">
                    <a:tc gridSpan="2">
                      <a:txBody>
                        <a:bodyPr/>
                        <a:lstStyle/>
                        <a:p>
                          <a:pPr algn="l">
                            <a:lnSpc>
                              <a:spcPct val="100000"/>
                            </a:lnSpc>
                            <a:defRPr sz="1800" b="1"/>
                          </a:pPr>
                          <a:r>
                            <a:rPr sz="2000" dirty="0"/>
                            <a:t>Property</a:t>
                          </a:r>
                          <a:endParaRPr lang="en-US" sz="2000" dirty="0"/>
                        </a:p>
                      </a:txBody>
                      <a:tcPr/>
                    </a:tc>
                    <a:tc hMerge="1">
                      <a:txBody>
                        <a:bodyPr/>
                        <a:lstStyle/>
                        <a:p>
                          <a:endParaRPr/>
                        </a:p>
                      </a:txBody>
                      <a:tcPr/>
                    </a:tc>
                    <a:tc>
                      <a:txBody>
                        <a:bodyPr/>
                        <a:lstStyle/>
                        <a:p>
                          <a:pPr algn="l">
                            <a:lnSpc>
                              <a:spcPct val="100000"/>
                            </a:lnSpc>
                            <a:defRPr sz="1800" b="1"/>
                          </a:pPr>
                          <a:r>
                            <a:rPr sz="2000" dirty="0"/>
                            <a:t>Example</a:t>
                          </a:r>
                        </a:p>
                      </a:txBody>
                      <a:tcPr/>
                    </a:tc>
                    <a:extLst>
                      <a:ext uri="{0D108BD9-81ED-4DB2-BD59-A6C34878D82A}">
                        <a16:rowId xmlns:a16="http://schemas.microsoft.com/office/drawing/2014/main" val="10000"/>
                      </a:ext>
                    </a:extLst>
                  </a:tr>
                  <a:tr h="370840">
                    <a:tc>
                      <a:txBody>
                        <a:bodyPr/>
                        <a:lstStyle/>
                        <a:p>
                          <a:pPr algn="l">
                            <a:defRPr sz="1800" b="1"/>
                          </a:pPr>
                          <a:r>
                            <a:rPr sz="2000" dirty="0"/>
                            <a:t>1.</a:t>
                          </a:r>
                        </a:p>
                      </a:txBody>
                      <a:tcPr/>
                    </a:tc>
                    <a:tc>
                      <a:txBody>
                        <a:bodyPr/>
                        <a:lstStyle/>
                        <a:p>
                          <a:pPr algn="l">
                            <a:defRPr sz="1800"/>
                          </a:pPr>
                          <a:r>
                            <a:rPr sz="2000" dirty="0"/>
                            <a:t>​</a:t>
                          </a:r>
                          <a14:m>
                            <m:oMath xmlns:m="http://schemas.openxmlformats.org/officeDocument/2006/math">
                              <m:rad>
                                <m:radPr>
                                  <m:ctrlPr>
                                    <a:rPr sz="2000" i="1">
                                      <a:latin typeface="Cambria Math" panose="02040503050406030204" pitchFamily="18" charset="0"/>
                                    </a:rPr>
                                  </m:ctrlPr>
                                </m:radPr>
                                <m:deg>
                                  <m:r>
                                    <a:rPr sz="2000">
                                      <a:latin typeface="Cambria Math"/>
                                    </a:rPr>
                                    <m:t>𝑛</m:t>
                                  </m:r>
                                </m:deg>
                                <m:e>
                                  <m:r>
                                    <a:rPr sz="2000">
                                      <a:latin typeface="Cambria Math"/>
                                    </a:rPr>
                                    <m:t>𝑎𝑏</m:t>
                                  </m:r>
                                </m:e>
                              </m:rad>
                              <m:r>
                                <a:rPr sz="2000">
                                  <a:latin typeface="Cambria Math"/>
                                </a:rPr>
                                <m:t>=</m:t>
                              </m:r>
                              <m:rad>
                                <m:radPr>
                                  <m:ctrlPr>
                                    <a:rPr sz="2000" i="1">
                                      <a:latin typeface="Cambria Math" panose="02040503050406030204" pitchFamily="18" charset="0"/>
                                    </a:rPr>
                                  </m:ctrlPr>
                                </m:radPr>
                                <m:deg>
                                  <m:r>
                                    <a:rPr sz="2000">
                                      <a:latin typeface="Cambria Math"/>
                                    </a:rPr>
                                    <m:t>𝑛</m:t>
                                  </m:r>
                                </m:deg>
                                <m:e>
                                  <m:r>
                                    <a:rPr sz="2000">
                                      <a:latin typeface="Cambria Math"/>
                                    </a:rPr>
                                    <m:t>𝑎</m:t>
                                  </m:r>
                                </m:e>
                              </m:rad>
                              <m:r>
                                <a:rPr sz="2000">
                                  <a:latin typeface="Cambria Math"/>
                                </a:rPr>
                                <m:t>⋅</m:t>
                              </m:r>
                              <m:rad>
                                <m:radPr>
                                  <m:ctrlPr>
                                    <a:rPr sz="2000" i="1">
                                      <a:latin typeface="Cambria Math" panose="02040503050406030204" pitchFamily="18" charset="0"/>
                                    </a:rPr>
                                  </m:ctrlPr>
                                </m:radPr>
                                <m:deg>
                                  <m:r>
                                    <a:rPr sz="2000">
                                      <a:latin typeface="Cambria Math"/>
                                    </a:rPr>
                                    <m:t>𝑛</m:t>
                                  </m:r>
                                </m:deg>
                                <m:e>
                                  <m:r>
                                    <a:rPr sz="2000">
                                      <a:latin typeface="Cambria Math"/>
                                    </a:rPr>
                                    <m:t>𝑏</m:t>
                                  </m:r>
                                </m:e>
                              </m:rad>
                            </m:oMath>
                          </a14:m>
                          <a:endParaRPr sz="2000" dirty="0"/>
                        </a:p>
                      </a:txBody>
                      <a:tcPr/>
                    </a:tc>
                    <a:tc>
                      <a:txBody>
                        <a:bodyPr/>
                        <a:lstStyle/>
                        <a:p>
                          <a:pPr algn="l"/>
                          <a14:m>
                            <m:oMathPara xmlns:m="http://schemas.openxmlformats.org/officeDocument/2006/math">
                              <m:oMathParaPr>
                                <m:jc m:val="left"/>
                              </m:oMathParaPr>
                              <m:oMath xmlns:m="http://schemas.openxmlformats.org/officeDocument/2006/math">
                                <m:rad>
                                  <m:radPr>
                                    <m:ctrlPr>
                                      <a:rPr lang="ar-AE" sz="2000" i="1" smtClean="0">
                                        <a:latin typeface="Cambria Math" panose="02040503050406030204" pitchFamily="18" charset="0"/>
                                      </a:rPr>
                                    </m:ctrlPr>
                                  </m:radPr>
                                  <m:deg>
                                    <m:r>
                                      <a:rPr lang="ar-AE" sz="2000">
                                        <a:latin typeface="Cambria Math" panose="02040503050406030204" pitchFamily="18" charset="0"/>
                                      </a:rPr>
                                      <m:t>3</m:t>
                                    </m:r>
                                  </m:deg>
                                  <m:e>
                                    <m:r>
                                      <a:rPr lang="ar-AE" sz="2000">
                                        <a:latin typeface="Cambria Math" panose="02040503050406030204" pitchFamily="18" charset="0"/>
                                      </a:rPr>
                                      <m:t>3</m:t>
                                    </m:r>
                                    <m:sSup>
                                      <m:sSupPr>
                                        <m:ctrlPr>
                                          <a:rPr lang="ar-AE" sz="2000" i="1">
                                            <a:latin typeface="Cambria Math" panose="02040503050406030204" pitchFamily="18" charset="0"/>
                                          </a:rPr>
                                        </m:ctrlPr>
                                      </m:sSupPr>
                                      <m:e>
                                        <m:r>
                                          <a:rPr lang="ar-AE" sz="2000">
                                            <a:latin typeface="Cambria Math" panose="02040503050406030204" pitchFamily="18" charset="0"/>
                                          </a:rPr>
                                          <m:t>𝑥</m:t>
                                        </m:r>
                                      </m:e>
                                      <m:sup>
                                        <m:r>
                                          <a:rPr lang="ar-AE" sz="2000">
                                            <a:latin typeface="Cambria Math" panose="02040503050406030204" pitchFamily="18" charset="0"/>
                                          </a:rPr>
                                          <m:t>6</m:t>
                                        </m:r>
                                      </m:sup>
                                    </m:sSup>
                                    <m:sSup>
                                      <m:sSupPr>
                                        <m:ctrlPr>
                                          <a:rPr lang="ar-AE" sz="2000" i="1">
                                            <a:latin typeface="Cambria Math" panose="02040503050406030204" pitchFamily="18" charset="0"/>
                                          </a:rPr>
                                        </m:ctrlPr>
                                      </m:sSupPr>
                                      <m:e>
                                        <m:r>
                                          <a:rPr lang="ar-AE" sz="2000">
                                            <a:latin typeface="Cambria Math" panose="02040503050406030204" pitchFamily="18" charset="0"/>
                                          </a:rPr>
                                          <m:t>𝑦</m:t>
                                        </m:r>
                                      </m:e>
                                      <m:sup>
                                        <m:r>
                                          <a:rPr lang="ar-AE" sz="2000">
                                            <a:latin typeface="Cambria Math" panose="02040503050406030204" pitchFamily="18" charset="0"/>
                                          </a:rPr>
                                          <m:t>2</m:t>
                                        </m:r>
                                      </m:sup>
                                    </m:sSup>
                                  </m:e>
                                </m:rad>
                                <m:r>
                                  <a:rPr lang="ar-AE" sz="2000">
                                    <a:latin typeface="Cambria Math" panose="02040503050406030204" pitchFamily="18" charset="0"/>
                                  </a:rPr>
                                  <m:t>=</m:t>
                                </m:r>
                                <m:rad>
                                  <m:radPr>
                                    <m:ctrlPr>
                                      <a:rPr lang="ar-AE" sz="2000" i="1">
                                        <a:latin typeface="Cambria Math" panose="02040503050406030204" pitchFamily="18" charset="0"/>
                                      </a:rPr>
                                    </m:ctrlPr>
                                  </m:radPr>
                                  <m:deg>
                                    <m:r>
                                      <a:rPr lang="ar-AE" sz="2000">
                                        <a:latin typeface="Cambria Math" panose="02040503050406030204" pitchFamily="18" charset="0"/>
                                      </a:rPr>
                                      <m:t>3</m:t>
                                    </m:r>
                                  </m:deg>
                                  <m:e>
                                    <m:r>
                                      <a:rPr lang="ar-AE" sz="2000">
                                        <a:latin typeface="Cambria Math" panose="02040503050406030204" pitchFamily="18" charset="0"/>
                                      </a:rPr>
                                      <m:t>3</m:t>
                                    </m:r>
                                  </m:e>
                                </m:rad>
                                <m:r>
                                  <a:rPr lang="ar-AE" sz="2000">
                                    <a:latin typeface="Cambria Math" panose="02040503050406030204" pitchFamily="18" charset="0"/>
                                  </a:rPr>
                                  <m:t>⋅</m:t>
                                </m:r>
                                <m:rad>
                                  <m:radPr>
                                    <m:ctrlPr>
                                      <a:rPr lang="ar-AE" sz="2000" i="1">
                                        <a:latin typeface="Cambria Math" panose="02040503050406030204" pitchFamily="18" charset="0"/>
                                      </a:rPr>
                                    </m:ctrlPr>
                                  </m:radPr>
                                  <m:deg>
                                    <m:r>
                                      <a:rPr lang="ar-AE" sz="2000">
                                        <a:latin typeface="Cambria Math" panose="02040503050406030204" pitchFamily="18" charset="0"/>
                                      </a:rPr>
                                      <m:t>3</m:t>
                                    </m:r>
                                  </m:deg>
                                  <m:e>
                                    <m:sSup>
                                      <m:sSupPr>
                                        <m:ctrlPr>
                                          <a:rPr lang="ar-AE" sz="2000" i="1">
                                            <a:latin typeface="Cambria Math" panose="02040503050406030204" pitchFamily="18" charset="0"/>
                                          </a:rPr>
                                        </m:ctrlPr>
                                      </m:sSupPr>
                                      <m:e>
                                        <m:r>
                                          <a:rPr lang="ar-AE" sz="2000">
                                            <a:latin typeface="Cambria Math" panose="02040503050406030204" pitchFamily="18" charset="0"/>
                                          </a:rPr>
                                          <m:t>𝑥</m:t>
                                        </m:r>
                                      </m:e>
                                      <m:sup>
                                        <m:r>
                                          <a:rPr lang="ar-AE" sz="2000">
                                            <a:latin typeface="Cambria Math" panose="02040503050406030204" pitchFamily="18" charset="0"/>
                                          </a:rPr>
                                          <m:t>3</m:t>
                                        </m:r>
                                      </m:sup>
                                    </m:sSup>
                                  </m:e>
                                </m:rad>
                                <m:r>
                                  <a:rPr lang="ar-AE" sz="2000">
                                    <a:latin typeface="Cambria Math" panose="02040503050406030204" pitchFamily="18" charset="0"/>
                                  </a:rPr>
                                  <m:t>⋅</m:t>
                                </m:r>
                                <m:rad>
                                  <m:radPr>
                                    <m:ctrlPr>
                                      <a:rPr lang="ar-AE" sz="2000" i="1">
                                        <a:latin typeface="Cambria Math" panose="02040503050406030204" pitchFamily="18" charset="0"/>
                                      </a:rPr>
                                    </m:ctrlPr>
                                  </m:radPr>
                                  <m:deg>
                                    <m:r>
                                      <a:rPr lang="ar-AE" sz="2000">
                                        <a:latin typeface="Cambria Math" panose="02040503050406030204" pitchFamily="18" charset="0"/>
                                      </a:rPr>
                                      <m:t>3</m:t>
                                    </m:r>
                                  </m:deg>
                                  <m:e>
                                    <m:sSup>
                                      <m:sSupPr>
                                        <m:ctrlPr>
                                          <a:rPr lang="ar-AE" sz="2000" i="1">
                                            <a:latin typeface="Cambria Math" panose="02040503050406030204" pitchFamily="18" charset="0"/>
                                          </a:rPr>
                                        </m:ctrlPr>
                                      </m:sSupPr>
                                      <m:e>
                                        <m:r>
                                          <a:rPr lang="ar-AE" sz="2000">
                                            <a:latin typeface="Cambria Math" panose="02040503050406030204" pitchFamily="18" charset="0"/>
                                          </a:rPr>
                                          <m:t>𝑥</m:t>
                                        </m:r>
                                      </m:e>
                                      <m:sup>
                                        <m:r>
                                          <a:rPr lang="ar-AE" sz="2000">
                                            <a:latin typeface="Cambria Math" panose="02040503050406030204" pitchFamily="18" charset="0"/>
                                          </a:rPr>
                                          <m:t>3</m:t>
                                        </m:r>
                                      </m:sup>
                                    </m:sSup>
                                  </m:e>
                                </m:rad>
                                <m:r>
                                  <a:rPr lang="ar-AE" sz="2000">
                                    <a:latin typeface="Cambria Math" panose="02040503050406030204" pitchFamily="18" charset="0"/>
                                  </a:rPr>
                                  <m:t>⋅</m:t>
                                </m:r>
                                <m:rad>
                                  <m:radPr>
                                    <m:ctrlPr>
                                      <a:rPr lang="ar-AE" sz="2000" i="1">
                                        <a:latin typeface="Cambria Math" panose="02040503050406030204" pitchFamily="18" charset="0"/>
                                      </a:rPr>
                                    </m:ctrlPr>
                                  </m:radPr>
                                  <m:deg>
                                    <m:r>
                                      <a:rPr lang="ar-AE" sz="2000">
                                        <a:latin typeface="Cambria Math" panose="02040503050406030204" pitchFamily="18" charset="0"/>
                                      </a:rPr>
                                      <m:t>3</m:t>
                                    </m:r>
                                  </m:deg>
                                  <m:e>
                                    <m:sSup>
                                      <m:sSupPr>
                                        <m:ctrlPr>
                                          <a:rPr lang="ar-AE" sz="2000" i="1">
                                            <a:latin typeface="Cambria Math" panose="02040503050406030204" pitchFamily="18" charset="0"/>
                                          </a:rPr>
                                        </m:ctrlPr>
                                      </m:sSupPr>
                                      <m:e>
                                        <m:r>
                                          <a:rPr lang="ar-AE" sz="2000">
                                            <a:latin typeface="Cambria Math" panose="02040503050406030204" pitchFamily="18" charset="0"/>
                                          </a:rPr>
                                          <m:t>𝑦</m:t>
                                        </m:r>
                                      </m:e>
                                      <m:sup>
                                        <m:r>
                                          <a:rPr lang="ar-AE" sz="2000">
                                            <a:latin typeface="Cambria Math" panose="02040503050406030204" pitchFamily="18" charset="0"/>
                                          </a:rPr>
                                          <m:t>2</m:t>
                                        </m:r>
                                      </m:sup>
                                    </m:sSup>
                                  </m:e>
                                </m:rad>
                              </m:oMath>
                              <m:oMath xmlns:m="http://schemas.openxmlformats.org/officeDocument/2006/math">
                                <m:phant>
                                  <m:phantPr>
                                    <m:show m:val="off"/>
                                    <m:ctrlPr>
                                      <a:rPr lang="ar-AE" sz="2000" i="1">
                                        <a:latin typeface="Cambria Math" panose="02040503050406030204" pitchFamily="18" charset="0"/>
                                      </a:rPr>
                                    </m:ctrlPr>
                                  </m:phantPr>
                                  <m:e>
                                    <m:rad>
                                      <m:radPr>
                                        <m:ctrlPr>
                                          <a:rPr lang="ar-AE" sz="2000" i="1">
                                            <a:latin typeface="Cambria Math" panose="02040503050406030204" pitchFamily="18" charset="0"/>
                                          </a:rPr>
                                        </m:ctrlPr>
                                      </m:radPr>
                                      <m:deg>
                                        <m:r>
                                          <a:rPr lang="ar-AE" sz="2000">
                                            <a:latin typeface="Cambria Math" panose="02040503050406030204" pitchFamily="18" charset="0"/>
                                          </a:rPr>
                                          <m:t>3</m:t>
                                        </m:r>
                                      </m:deg>
                                      <m:e>
                                        <m:r>
                                          <a:rPr lang="ar-AE" sz="2000">
                                            <a:latin typeface="Cambria Math" panose="02040503050406030204" pitchFamily="18" charset="0"/>
                                          </a:rPr>
                                          <m:t>3</m:t>
                                        </m:r>
                                        <m:sSup>
                                          <m:sSupPr>
                                            <m:ctrlPr>
                                              <a:rPr lang="ar-AE" sz="2000" i="1">
                                                <a:latin typeface="Cambria Math" panose="02040503050406030204" pitchFamily="18" charset="0"/>
                                              </a:rPr>
                                            </m:ctrlPr>
                                          </m:sSupPr>
                                          <m:e>
                                            <m:r>
                                              <a:rPr lang="ar-AE" sz="2000">
                                                <a:latin typeface="Cambria Math" panose="02040503050406030204" pitchFamily="18" charset="0"/>
                                              </a:rPr>
                                              <m:t>𝑥</m:t>
                                            </m:r>
                                          </m:e>
                                          <m:sup>
                                            <m:r>
                                              <a:rPr lang="ar-AE" sz="2000">
                                                <a:latin typeface="Cambria Math" panose="02040503050406030204" pitchFamily="18" charset="0"/>
                                              </a:rPr>
                                              <m:t>6</m:t>
                                            </m:r>
                                          </m:sup>
                                        </m:sSup>
                                        <m:sSup>
                                          <m:sSupPr>
                                            <m:ctrlPr>
                                              <a:rPr lang="ar-AE" sz="2000" i="1">
                                                <a:latin typeface="Cambria Math" panose="02040503050406030204" pitchFamily="18" charset="0"/>
                                              </a:rPr>
                                            </m:ctrlPr>
                                          </m:sSupPr>
                                          <m:e>
                                            <m:r>
                                              <a:rPr lang="ar-AE" sz="2000">
                                                <a:latin typeface="Cambria Math" panose="02040503050406030204" pitchFamily="18" charset="0"/>
                                              </a:rPr>
                                              <m:t>𝑦</m:t>
                                            </m:r>
                                          </m:e>
                                          <m:sup>
                                            <m:r>
                                              <a:rPr lang="ar-AE" sz="2000">
                                                <a:latin typeface="Cambria Math" panose="02040503050406030204" pitchFamily="18" charset="0"/>
                                              </a:rPr>
                                              <m:t>2</m:t>
                                            </m:r>
                                          </m:sup>
                                        </m:sSup>
                                      </m:e>
                                    </m:rad>
                                  </m:e>
                                </m:phant>
                                <m:r>
                                  <a:rPr lang="ar-AE" sz="2000">
                                    <a:latin typeface="Cambria Math" panose="02040503050406030204" pitchFamily="18" charset="0"/>
                                  </a:rPr>
                                  <m:t>=</m:t>
                                </m:r>
                                <m:rad>
                                  <m:radPr>
                                    <m:ctrlPr>
                                      <a:rPr lang="ar-AE" sz="2000" i="1">
                                        <a:latin typeface="Cambria Math" panose="02040503050406030204" pitchFamily="18" charset="0"/>
                                      </a:rPr>
                                    </m:ctrlPr>
                                  </m:radPr>
                                  <m:deg>
                                    <m:r>
                                      <a:rPr lang="ar-AE" sz="2000">
                                        <a:latin typeface="Cambria Math" panose="02040503050406030204" pitchFamily="18" charset="0"/>
                                      </a:rPr>
                                      <m:t>3</m:t>
                                    </m:r>
                                  </m:deg>
                                  <m:e>
                                    <m:r>
                                      <a:rPr lang="ar-AE" sz="2000">
                                        <a:latin typeface="Cambria Math" panose="02040503050406030204" pitchFamily="18" charset="0"/>
                                      </a:rPr>
                                      <m:t>3</m:t>
                                    </m:r>
                                  </m:e>
                                </m:rad>
                                <m:r>
                                  <a:rPr lang="ar-AE" sz="2000">
                                    <a:latin typeface="Cambria Math" panose="02040503050406030204" pitchFamily="18" charset="0"/>
                                  </a:rPr>
                                  <m:t>⋅</m:t>
                                </m:r>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𝑥</m:t>
                                </m:r>
                                <m:r>
                                  <a:rPr lang="ar-AE" sz="2000">
                                    <a:latin typeface="Cambria Math" panose="02040503050406030204" pitchFamily="18" charset="0"/>
                                  </a:rPr>
                                  <m:t>⋅</m:t>
                                </m:r>
                                <m:rad>
                                  <m:radPr>
                                    <m:ctrlPr>
                                      <a:rPr lang="ar-AE" sz="2000" i="1">
                                        <a:latin typeface="Cambria Math" panose="02040503050406030204" pitchFamily="18" charset="0"/>
                                      </a:rPr>
                                    </m:ctrlPr>
                                  </m:radPr>
                                  <m:deg>
                                    <m:r>
                                      <a:rPr lang="ar-AE" sz="2000">
                                        <a:latin typeface="Cambria Math" panose="02040503050406030204" pitchFamily="18" charset="0"/>
                                      </a:rPr>
                                      <m:t>3</m:t>
                                    </m:r>
                                  </m:deg>
                                  <m:e>
                                    <m:sSup>
                                      <m:sSupPr>
                                        <m:ctrlPr>
                                          <a:rPr lang="ar-AE" sz="2000" i="1">
                                            <a:latin typeface="Cambria Math" panose="02040503050406030204" pitchFamily="18" charset="0"/>
                                          </a:rPr>
                                        </m:ctrlPr>
                                      </m:sSupPr>
                                      <m:e>
                                        <m:r>
                                          <a:rPr lang="ar-AE" sz="2000">
                                            <a:latin typeface="Cambria Math" panose="02040503050406030204" pitchFamily="18" charset="0"/>
                                          </a:rPr>
                                          <m:t>𝑦</m:t>
                                        </m:r>
                                      </m:e>
                                      <m:sup>
                                        <m:r>
                                          <a:rPr lang="ar-AE" sz="2000">
                                            <a:latin typeface="Cambria Math" panose="02040503050406030204" pitchFamily="18" charset="0"/>
                                          </a:rPr>
                                          <m:t>2</m:t>
                                        </m:r>
                                      </m:sup>
                                    </m:sSup>
                                  </m:e>
                                </m:rad>
                                <m:r>
                                  <a:rPr lang="ar-AE" sz="2000">
                                    <a:latin typeface="Cambria Math" panose="02040503050406030204" pitchFamily="18" charset="0"/>
                                  </a:rPr>
                                  <m:t>=</m:t>
                                </m:r>
                                <m:sSup>
                                  <m:sSupPr>
                                    <m:ctrlPr>
                                      <a:rPr lang="ar-AE" sz="2000" i="1">
                                        <a:latin typeface="Cambria Math" panose="02040503050406030204" pitchFamily="18" charset="0"/>
                                      </a:rPr>
                                    </m:ctrlPr>
                                  </m:sSupPr>
                                  <m:e>
                                    <m:r>
                                      <a:rPr lang="ar-AE" sz="2000">
                                        <a:latin typeface="Cambria Math" panose="02040503050406030204" pitchFamily="18" charset="0"/>
                                      </a:rPr>
                                      <m:t>𝑥</m:t>
                                    </m:r>
                                  </m:e>
                                  <m:sup>
                                    <m:r>
                                      <a:rPr lang="ar-AE" sz="2000">
                                        <a:latin typeface="Cambria Math" panose="02040503050406030204" pitchFamily="18" charset="0"/>
                                      </a:rPr>
                                      <m:t>2</m:t>
                                    </m:r>
                                  </m:sup>
                                </m:sSup>
                                <m:rad>
                                  <m:radPr>
                                    <m:ctrlPr>
                                      <a:rPr lang="ar-AE" sz="2000" i="1">
                                        <a:latin typeface="Cambria Math" panose="02040503050406030204" pitchFamily="18" charset="0"/>
                                      </a:rPr>
                                    </m:ctrlPr>
                                  </m:radPr>
                                  <m:deg>
                                    <m:r>
                                      <a:rPr lang="ar-AE" sz="2000">
                                        <a:latin typeface="Cambria Math" panose="02040503050406030204" pitchFamily="18" charset="0"/>
                                      </a:rPr>
                                      <m:t>3</m:t>
                                    </m:r>
                                  </m:deg>
                                  <m:e>
                                    <m:r>
                                      <a:rPr lang="ar-AE" sz="2000">
                                        <a:latin typeface="Cambria Math" panose="02040503050406030204" pitchFamily="18" charset="0"/>
                                      </a:rPr>
                                      <m:t>3</m:t>
                                    </m:r>
                                    <m:sSup>
                                      <m:sSupPr>
                                        <m:ctrlPr>
                                          <a:rPr lang="ar-AE" sz="2000" i="1">
                                            <a:latin typeface="Cambria Math" panose="02040503050406030204" pitchFamily="18" charset="0"/>
                                          </a:rPr>
                                        </m:ctrlPr>
                                      </m:sSupPr>
                                      <m:e>
                                        <m:r>
                                          <a:rPr lang="ar-AE" sz="2000">
                                            <a:latin typeface="Cambria Math" panose="02040503050406030204" pitchFamily="18" charset="0"/>
                                          </a:rPr>
                                          <m:t>𝑦</m:t>
                                        </m:r>
                                      </m:e>
                                      <m:sup>
                                        <m:r>
                                          <a:rPr lang="ar-AE" sz="2000">
                                            <a:latin typeface="Cambria Math" panose="02040503050406030204" pitchFamily="18" charset="0"/>
                                          </a:rPr>
                                          <m:t>2</m:t>
                                        </m:r>
                                      </m:sup>
                                    </m:sSup>
                                  </m:e>
                                </m:rad>
                              </m:oMath>
                            </m:oMathPara>
                          </a14:m>
                          <a:endParaRPr lang="en-US" sz="2000" dirty="0"/>
                        </a:p>
                        <a:p>
                          <a:pPr algn="l"/>
                          <a:endParaRPr sz="2000" dirty="0"/>
                        </a:p>
                      </a:txBody>
                      <a:tcPr/>
                    </a:tc>
                    <a:extLst>
                      <a:ext uri="{0D108BD9-81ED-4DB2-BD59-A6C34878D82A}">
                        <a16:rowId xmlns:a16="http://schemas.microsoft.com/office/drawing/2014/main" val="10001"/>
                      </a:ext>
                    </a:extLst>
                  </a:tr>
                  <a:tr h="370840">
                    <a:tc>
                      <a:txBody>
                        <a:bodyPr/>
                        <a:lstStyle/>
                        <a:p>
                          <a:pPr algn="l">
                            <a:lnSpc>
                              <a:spcPct val="200000"/>
                            </a:lnSpc>
                            <a:defRPr sz="1800" b="1"/>
                          </a:pPr>
                          <a:r>
                            <a:rPr sz="2000" dirty="0"/>
                            <a:t>2.</a:t>
                          </a:r>
                          <a:endParaRPr lang="en-US" sz="2000" dirty="0"/>
                        </a:p>
                        <a:p>
                          <a:pPr algn="l">
                            <a:defRPr sz="1800" b="1"/>
                          </a:pPr>
                          <a:endParaRPr sz="2000" dirty="0"/>
                        </a:p>
                      </a:txBody>
                      <a:tcPr/>
                    </a:tc>
                    <a:tc>
                      <a:txBody>
                        <a:bodyPr/>
                        <a:lstStyle/>
                        <a:p>
                          <a:pPr algn="l">
                            <a:defRPr sz="1800"/>
                          </a:pPr>
                          <a:r>
                            <a:rPr sz="2000" dirty="0"/>
                            <a:t>​</a:t>
                          </a:r>
                          <a14:m>
                            <m:oMath xmlns:m="http://schemas.openxmlformats.org/officeDocument/2006/math">
                              <m:rad>
                                <m:radPr>
                                  <m:ctrlPr>
                                    <a:rPr sz="2000" i="1">
                                      <a:latin typeface="Cambria Math" panose="02040503050406030204" pitchFamily="18" charset="0"/>
                                    </a:rPr>
                                  </m:ctrlPr>
                                </m:radPr>
                                <m:deg>
                                  <m:r>
                                    <a:rPr sz="2000">
                                      <a:latin typeface="Cambria Math"/>
                                    </a:rPr>
                                    <m:t>𝑛</m:t>
                                  </m:r>
                                </m:deg>
                                <m:e>
                                  <m:f>
                                    <m:fPr>
                                      <m:ctrlPr>
                                        <a:rPr sz="2000" i="1">
                                          <a:latin typeface="Cambria Math" panose="02040503050406030204" pitchFamily="18" charset="0"/>
                                        </a:rPr>
                                      </m:ctrlPr>
                                    </m:fPr>
                                    <m:num>
                                      <m:r>
                                        <a:rPr sz="2000">
                                          <a:latin typeface="Cambria Math"/>
                                        </a:rPr>
                                        <m:t>𝑎</m:t>
                                      </m:r>
                                    </m:num>
                                    <m:den>
                                      <m:r>
                                        <a:rPr sz="2000">
                                          <a:latin typeface="Cambria Math"/>
                                        </a:rPr>
                                        <m:t>𝑏</m:t>
                                      </m:r>
                                    </m:den>
                                  </m:f>
                                </m:e>
                              </m:rad>
                              <m:r>
                                <a:rPr sz="2000">
                                  <a:latin typeface="Cambria Math"/>
                                </a:rPr>
                                <m:t>=</m:t>
                              </m:r>
                              <m:f>
                                <m:fPr>
                                  <m:ctrlPr>
                                    <a:rPr sz="2000" i="1">
                                      <a:latin typeface="Cambria Math" panose="02040503050406030204" pitchFamily="18" charset="0"/>
                                    </a:rPr>
                                  </m:ctrlPr>
                                </m:fPr>
                                <m:num>
                                  <m:rad>
                                    <m:radPr>
                                      <m:ctrlPr>
                                        <a:rPr sz="2000" i="1">
                                          <a:latin typeface="Cambria Math" panose="02040503050406030204" pitchFamily="18" charset="0"/>
                                        </a:rPr>
                                      </m:ctrlPr>
                                    </m:radPr>
                                    <m:deg>
                                      <m:r>
                                        <a:rPr sz="2000">
                                          <a:latin typeface="Cambria Math"/>
                                        </a:rPr>
                                        <m:t>𝑛</m:t>
                                      </m:r>
                                    </m:deg>
                                    <m:e>
                                      <m:r>
                                        <a:rPr sz="2000">
                                          <a:latin typeface="Cambria Math"/>
                                        </a:rPr>
                                        <m:t>𝑎</m:t>
                                      </m:r>
                                    </m:e>
                                  </m:rad>
                                </m:num>
                                <m:den>
                                  <m:rad>
                                    <m:radPr>
                                      <m:ctrlPr>
                                        <a:rPr sz="2000" i="1">
                                          <a:latin typeface="Cambria Math" panose="02040503050406030204" pitchFamily="18" charset="0"/>
                                        </a:rPr>
                                      </m:ctrlPr>
                                    </m:radPr>
                                    <m:deg>
                                      <m:r>
                                        <a:rPr sz="2000">
                                          <a:latin typeface="Cambria Math"/>
                                        </a:rPr>
                                        <m:t>𝑛</m:t>
                                      </m:r>
                                    </m:deg>
                                    <m:e>
                                      <m:r>
                                        <a:rPr sz="2000">
                                          <a:latin typeface="Cambria Math"/>
                                        </a:rPr>
                                        <m:t>𝑏</m:t>
                                      </m:r>
                                    </m:e>
                                  </m:rad>
                                </m:den>
                              </m:f>
                            </m:oMath>
                          </a14:m>
                          <a:endParaRPr sz="2000" dirty="0"/>
                        </a:p>
                      </a:txBody>
                      <a:tcPr/>
                    </a:tc>
                    <a:tc>
                      <a:txBody>
                        <a:bodyPr/>
                        <a:lstStyle/>
                        <a:p>
                          <a:pPr algn="l">
                            <a:defRPr sz="1800"/>
                          </a:pPr>
                          <a:r>
                            <a:rPr sz="2000" dirty="0"/>
                            <a:t>​</a:t>
                          </a:r>
                          <a14:m>
                            <m:oMath xmlns:m="http://schemas.openxmlformats.org/officeDocument/2006/math">
                              <m:rad>
                                <m:radPr>
                                  <m:ctrlPr>
                                    <a:rPr sz="2000" i="1">
                                      <a:latin typeface="Cambria Math" panose="02040503050406030204" pitchFamily="18" charset="0"/>
                                    </a:rPr>
                                  </m:ctrlPr>
                                </m:radPr>
                                <m:deg>
                                  <m:r>
                                    <a:rPr sz="2000">
                                      <a:latin typeface="Cambria Math"/>
                                    </a:rPr>
                                    <m:t>4</m:t>
                                  </m:r>
                                </m:deg>
                                <m:e>
                                  <m:f>
                                    <m:fPr>
                                      <m:ctrlPr>
                                        <a:rPr sz="2000" i="1">
                                          <a:latin typeface="Cambria Math" panose="02040503050406030204" pitchFamily="18" charset="0"/>
                                        </a:rPr>
                                      </m:ctrlPr>
                                    </m:fPr>
                                    <m:num>
                                      <m:sSup>
                                        <m:sSupPr>
                                          <m:ctrlPr>
                                            <a:rPr sz="2000" i="1">
                                              <a:latin typeface="Cambria Math" panose="02040503050406030204" pitchFamily="18" charset="0"/>
                                            </a:rPr>
                                          </m:ctrlPr>
                                        </m:sSupPr>
                                        <m:e>
                                          <m:r>
                                            <a:rPr sz="2000">
                                              <a:latin typeface="Cambria Math"/>
                                            </a:rPr>
                                            <m:t>𝑥</m:t>
                                          </m:r>
                                        </m:e>
                                        <m:sup>
                                          <m:r>
                                            <a:rPr sz="2000">
                                              <a:latin typeface="Cambria Math"/>
                                            </a:rPr>
                                            <m:t>4</m:t>
                                          </m:r>
                                        </m:sup>
                                      </m:sSup>
                                    </m:num>
                                    <m:den>
                                      <m:r>
                                        <a:rPr sz="2000">
                                          <a:latin typeface="Cambria Math"/>
                                        </a:rPr>
                                        <m:t>16</m:t>
                                      </m:r>
                                    </m:den>
                                  </m:f>
                                </m:e>
                              </m:rad>
                              <m:r>
                                <a:rPr sz="2000">
                                  <a:latin typeface="Cambria Math"/>
                                </a:rPr>
                                <m:t>=</m:t>
                              </m:r>
                              <m:f>
                                <m:fPr>
                                  <m:ctrlPr>
                                    <a:rPr sz="2000" i="1">
                                      <a:latin typeface="Cambria Math" panose="02040503050406030204" pitchFamily="18" charset="0"/>
                                    </a:rPr>
                                  </m:ctrlPr>
                                </m:fPr>
                                <m:num>
                                  <m:rad>
                                    <m:radPr>
                                      <m:ctrlPr>
                                        <a:rPr sz="2000" i="1">
                                          <a:latin typeface="Cambria Math" panose="02040503050406030204" pitchFamily="18" charset="0"/>
                                        </a:rPr>
                                      </m:ctrlPr>
                                    </m:radPr>
                                    <m:deg>
                                      <m:r>
                                        <a:rPr sz="2000">
                                          <a:latin typeface="Cambria Math"/>
                                        </a:rPr>
                                        <m:t>4</m:t>
                                      </m:r>
                                    </m:deg>
                                    <m:e>
                                      <m:sSup>
                                        <m:sSupPr>
                                          <m:ctrlPr>
                                            <a:rPr sz="2000" i="1">
                                              <a:latin typeface="Cambria Math" panose="02040503050406030204" pitchFamily="18" charset="0"/>
                                            </a:rPr>
                                          </m:ctrlPr>
                                        </m:sSupPr>
                                        <m:e>
                                          <m:r>
                                            <a:rPr sz="2000">
                                              <a:latin typeface="Cambria Math"/>
                                            </a:rPr>
                                            <m:t>𝑥</m:t>
                                          </m:r>
                                        </m:e>
                                        <m:sup>
                                          <m:r>
                                            <a:rPr sz="2000">
                                              <a:latin typeface="Cambria Math"/>
                                            </a:rPr>
                                            <m:t>4</m:t>
                                          </m:r>
                                        </m:sup>
                                      </m:sSup>
                                    </m:e>
                                  </m:rad>
                                </m:num>
                                <m:den>
                                  <m:rad>
                                    <m:radPr>
                                      <m:ctrlPr>
                                        <a:rPr sz="2000" i="1">
                                          <a:latin typeface="Cambria Math" panose="02040503050406030204" pitchFamily="18" charset="0"/>
                                        </a:rPr>
                                      </m:ctrlPr>
                                    </m:radPr>
                                    <m:deg>
                                      <m:r>
                                        <a:rPr sz="2000">
                                          <a:latin typeface="Cambria Math"/>
                                        </a:rPr>
                                        <m:t>4</m:t>
                                      </m:r>
                                    </m:deg>
                                    <m:e>
                                      <m:r>
                                        <a:rPr sz="2000">
                                          <a:latin typeface="Cambria Math"/>
                                        </a:rPr>
                                        <m:t>16</m:t>
                                      </m:r>
                                    </m:e>
                                  </m:rad>
                                </m:den>
                              </m:f>
                              <m:r>
                                <a:rPr sz="2000">
                                  <a:latin typeface="Cambria Math"/>
                                </a:rPr>
                                <m:t>=</m:t>
                              </m:r>
                              <m:f>
                                <m:fPr>
                                  <m:ctrlPr>
                                    <a:rPr sz="2000" i="1">
                                      <a:latin typeface="Cambria Math" panose="02040503050406030204" pitchFamily="18" charset="0"/>
                                    </a:rPr>
                                  </m:ctrlPr>
                                </m:fPr>
                                <m:num>
                                  <m:d>
                                    <m:dPr>
                                      <m:begChr m:val="|"/>
                                      <m:endChr m:val="|"/>
                                      <m:ctrlPr>
                                        <a:rPr sz="2000" i="1">
                                          <a:latin typeface="Cambria Math" panose="02040503050406030204" pitchFamily="18" charset="0"/>
                                        </a:rPr>
                                      </m:ctrlPr>
                                    </m:dPr>
                                    <m:e>
                                      <m:r>
                                        <a:rPr sz="2000">
                                          <a:latin typeface="Cambria Math"/>
                                        </a:rPr>
                                        <m:t>𝑥</m:t>
                                      </m:r>
                                    </m:e>
                                  </m:d>
                                </m:num>
                                <m:den>
                                  <m:r>
                                    <a:rPr sz="2000">
                                      <a:latin typeface="Cambria Math"/>
                                    </a:rPr>
                                    <m:t>2</m:t>
                                  </m:r>
                                </m:den>
                              </m:f>
                            </m:oMath>
                          </a14:m>
                          <a:endParaRPr lang="en-US" sz="2000" dirty="0"/>
                        </a:p>
                        <a:p>
                          <a:pPr algn="l">
                            <a:defRPr sz="1800"/>
                          </a:pPr>
                          <a:endParaRPr sz="2000" dirty="0"/>
                        </a:p>
                      </a:txBody>
                      <a:tcPr/>
                    </a:tc>
                    <a:extLst>
                      <a:ext uri="{0D108BD9-81ED-4DB2-BD59-A6C34878D82A}">
                        <a16:rowId xmlns:a16="http://schemas.microsoft.com/office/drawing/2014/main" val="10002"/>
                      </a:ext>
                    </a:extLst>
                  </a:tr>
                  <a:tr h="370840">
                    <a:tc>
                      <a:txBody>
                        <a:bodyPr/>
                        <a:lstStyle/>
                        <a:p>
                          <a:pPr algn="l">
                            <a:lnSpc>
                              <a:spcPct val="100000"/>
                            </a:lnSpc>
                            <a:defRPr sz="1800" b="1"/>
                          </a:pPr>
                          <a:r>
                            <a:rPr sz="2000" dirty="0"/>
                            <a:t>3.</a:t>
                          </a:r>
                        </a:p>
                      </a:txBody>
                      <a:tcPr/>
                    </a:tc>
                    <a:tc>
                      <a:txBody>
                        <a:bodyPr/>
                        <a:lstStyle/>
                        <a:p>
                          <a:pPr algn="l">
                            <a:defRPr sz="1800"/>
                          </a:pPr>
                          <a:r>
                            <a:rPr sz="2000" dirty="0"/>
                            <a:t>​</a:t>
                          </a:r>
                          <a14:m>
                            <m:oMath xmlns:m="http://schemas.openxmlformats.org/officeDocument/2006/math">
                              <m:rad>
                                <m:radPr>
                                  <m:ctrlPr>
                                    <a:rPr sz="2000" i="1">
                                      <a:latin typeface="Cambria Math" panose="02040503050406030204" pitchFamily="18" charset="0"/>
                                    </a:rPr>
                                  </m:ctrlPr>
                                </m:radPr>
                                <m:deg>
                                  <m:r>
                                    <a:rPr sz="2000">
                                      <a:latin typeface="Cambria Math"/>
                                    </a:rPr>
                                    <m:t>𝑚</m:t>
                                  </m:r>
                                </m:deg>
                                <m:e>
                                  <m:rad>
                                    <m:radPr>
                                      <m:ctrlPr>
                                        <a:rPr sz="2000" i="1">
                                          <a:latin typeface="Cambria Math" panose="02040503050406030204" pitchFamily="18" charset="0"/>
                                        </a:rPr>
                                      </m:ctrlPr>
                                    </m:radPr>
                                    <m:deg>
                                      <m:r>
                                        <a:rPr sz="2000">
                                          <a:latin typeface="Cambria Math"/>
                                        </a:rPr>
                                        <m:t>𝑛</m:t>
                                      </m:r>
                                    </m:deg>
                                    <m:e>
                                      <m:r>
                                        <a:rPr sz="2000">
                                          <a:latin typeface="Cambria Math"/>
                                        </a:rPr>
                                        <m:t>𝑎</m:t>
                                      </m:r>
                                    </m:e>
                                  </m:rad>
                                </m:e>
                              </m:rad>
                              <m:r>
                                <a:rPr sz="2000">
                                  <a:latin typeface="Cambria Math"/>
                                </a:rPr>
                                <m:t>=</m:t>
                              </m:r>
                              <m:rad>
                                <m:radPr>
                                  <m:ctrlPr>
                                    <a:rPr sz="2000" i="1">
                                      <a:latin typeface="Cambria Math" panose="02040503050406030204" pitchFamily="18" charset="0"/>
                                    </a:rPr>
                                  </m:ctrlPr>
                                </m:radPr>
                                <m:deg>
                                  <m:r>
                                    <a:rPr sz="2000">
                                      <a:latin typeface="Cambria Math"/>
                                    </a:rPr>
                                    <m:t>𝑚𝑛</m:t>
                                  </m:r>
                                </m:deg>
                                <m:e>
                                  <m:r>
                                    <a:rPr sz="2000">
                                      <a:latin typeface="Cambria Math"/>
                                    </a:rPr>
                                    <m:t>𝑎</m:t>
                                  </m:r>
                                </m:e>
                              </m:rad>
                            </m:oMath>
                          </a14:m>
                          <a:endParaRPr sz="2000" dirty="0"/>
                        </a:p>
                      </a:txBody>
                      <a:tcPr/>
                    </a:tc>
                    <a:tc>
                      <a:txBody>
                        <a:bodyPr/>
                        <a:lstStyle/>
                        <a:p>
                          <a:pPr algn="l">
                            <a:defRPr sz="1800"/>
                          </a:pPr>
                          <a:r>
                            <a:rPr sz="2000" dirty="0"/>
                            <a:t>​</a:t>
                          </a:r>
                          <a14:m>
                            <m:oMath xmlns:m="http://schemas.openxmlformats.org/officeDocument/2006/math">
                              <m:rad>
                                <m:radPr>
                                  <m:ctrlPr>
                                    <a:rPr sz="2000" i="1">
                                      <a:latin typeface="Cambria Math" panose="02040503050406030204" pitchFamily="18" charset="0"/>
                                    </a:rPr>
                                  </m:ctrlPr>
                                </m:radPr>
                                <m:deg>
                                  <m:r>
                                    <a:rPr sz="2000">
                                      <a:latin typeface="Cambria Math"/>
                                    </a:rPr>
                                    <m:t>3</m:t>
                                  </m:r>
                                </m:deg>
                                <m:e>
                                  <m:rad>
                                    <m:radPr>
                                      <m:degHide m:val="on"/>
                                      <m:ctrlPr>
                                        <a:rPr sz="2000" i="1">
                                          <a:latin typeface="Cambria Math" panose="02040503050406030204" pitchFamily="18" charset="0"/>
                                        </a:rPr>
                                      </m:ctrlPr>
                                    </m:radPr>
                                    <m:deg/>
                                    <m:e>
                                      <m:r>
                                        <a:rPr sz="2000">
                                          <a:latin typeface="Cambria Math"/>
                                        </a:rPr>
                                        <m:t>64</m:t>
                                      </m:r>
                                    </m:e>
                                  </m:rad>
                                </m:e>
                              </m:rad>
                              <m:r>
                                <a:rPr sz="2000">
                                  <a:latin typeface="Cambria Math"/>
                                </a:rPr>
                                <m:t>=</m:t>
                              </m:r>
                              <m:rad>
                                <m:radPr>
                                  <m:ctrlPr>
                                    <a:rPr sz="2000" i="1">
                                      <a:latin typeface="Cambria Math" panose="02040503050406030204" pitchFamily="18" charset="0"/>
                                    </a:rPr>
                                  </m:ctrlPr>
                                </m:radPr>
                                <m:deg>
                                  <m:r>
                                    <a:rPr sz="2000">
                                      <a:latin typeface="Cambria Math"/>
                                    </a:rPr>
                                    <m:t>3</m:t>
                                  </m:r>
                                </m:deg>
                                <m:e>
                                  <m:rad>
                                    <m:radPr>
                                      <m:ctrlPr>
                                        <a:rPr sz="2000" i="1">
                                          <a:latin typeface="Cambria Math" panose="02040503050406030204" pitchFamily="18" charset="0"/>
                                        </a:rPr>
                                      </m:ctrlPr>
                                    </m:radPr>
                                    <m:deg>
                                      <m:r>
                                        <a:rPr sz="2000">
                                          <a:latin typeface="Cambria Math"/>
                                        </a:rPr>
                                        <m:t>2</m:t>
                                      </m:r>
                                    </m:deg>
                                    <m:e>
                                      <m:r>
                                        <a:rPr sz="2000">
                                          <a:latin typeface="Cambria Math"/>
                                        </a:rPr>
                                        <m:t>64</m:t>
                                      </m:r>
                                    </m:e>
                                  </m:rad>
                                </m:e>
                              </m:rad>
                              <m:r>
                                <a:rPr sz="2000">
                                  <a:latin typeface="Cambria Math"/>
                                </a:rPr>
                                <m:t>=</m:t>
                              </m:r>
                              <m:rad>
                                <m:radPr>
                                  <m:ctrlPr>
                                    <a:rPr sz="2000" i="1">
                                      <a:latin typeface="Cambria Math" panose="02040503050406030204" pitchFamily="18" charset="0"/>
                                    </a:rPr>
                                  </m:ctrlPr>
                                </m:radPr>
                                <m:deg>
                                  <m:r>
                                    <a:rPr sz="2000">
                                      <a:latin typeface="Cambria Math"/>
                                    </a:rPr>
                                    <m:t>6</m:t>
                                  </m:r>
                                </m:deg>
                                <m:e>
                                  <m:r>
                                    <a:rPr sz="2000">
                                      <a:latin typeface="Cambria Math"/>
                                    </a:rPr>
                                    <m:t>64</m:t>
                                  </m:r>
                                </m:e>
                              </m:rad>
                              <m:r>
                                <a:rPr sz="2000">
                                  <a:latin typeface="Cambria Math"/>
                                </a:rPr>
                                <m:t>=</m:t>
                              </m:r>
                              <m:r>
                                <a:rPr sz="2000">
                                  <a:latin typeface="Cambria Math"/>
                                </a:rPr>
                                <m:t>2</m:t>
                              </m:r>
                            </m:oMath>
                          </a14:m>
                          <a:endParaRPr lang="en-US" sz="2000" dirty="0"/>
                        </a:p>
                        <a:p>
                          <a:pPr algn="l">
                            <a:defRPr sz="1800"/>
                          </a:pPr>
                          <a:endParaRPr sz="2000"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0FAC45A2-8D5C-4005-A617-8BBE2D5BA159}"/>
                  </a:ext>
                </a:extLst>
              </p:cNvPr>
              <p:cNvGraphicFramePr>
                <a:graphicFrameLocks noGrp="1"/>
              </p:cNvGraphicFramePr>
              <p:nvPr>
                <p:ph type="tbl" sz="quarter" idx="10"/>
                <p:extLst>
                  <p:ext uri="{D42A27DB-BD31-4B8C-83A1-F6EECF244321}">
                    <p14:modId xmlns:p14="http://schemas.microsoft.com/office/powerpoint/2010/main" val="969329476"/>
                  </p:ext>
                </p:extLst>
              </p:nvPr>
            </p:nvGraphicFramePr>
            <p:xfrm>
              <a:off x="762000" y="1371600"/>
              <a:ext cx="7086600" cy="3354324"/>
            </p:xfrm>
            <a:graphic>
              <a:graphicData uri="http://schemas.openxmlformats.org/drawingml/2006/table">
                <a:tbl>
                  <a:tblPr firstRow="1" bandRow="1">
                    <a:tableStyleId>{2D5ABB26-0587-4C30-8999-92F81FD0307C}</a:tableStyleId>
                  </a:tblPr>
                  <a:tblGrid>
                    <a:gridCol w="419100">
                      <a:extLst>
                        <a:ext uri="{9D8B030D-6E8A-4147-A177-3AD203B41FA5}">
                          <a16:colId xmlns:a16="http://schemas.microsoft.com/office/drawing/2014/main" val="20000"/>
                        </a:ext>
                      </a:extLst>
                    </a:gridCol>
                    <a:gridCol w="2324100">
                      <a:extLst>
                        <a:ext uri="{9D8B030D-6E8A-4147-A177-3AD203B41FA5}">
                          <a16:colId xmlns:a16="http://schemas.microsoft.com/office/drawing/2014/main" val="20001"/>
                        </a:ext>
                      </a:extLst>
                    </a:gridCol>
                    <a:gridCol w="4343400">
                      <a:extLst>
                        <a:ext uri="{9D8B030D-6E8A-4147-A177-3AD203B41FA5}">
                          <a16:colId xmlns:a16="http://schemas.microsoft.com/office/drawing/2014/main" val="20002"/>
                        </a:ext>
                      </a:extLst>
                    </a:gridCol>
                  </a:tblGrid>
                  <a:tr h="396240">
                    <a:tc gridSpan="2">
                      <a:txBody>
                        <a:bodyPr/>
                        <a:lstStyle/>
                        <a:p>
                          <a:pPr algn="l">
                            <a:lnSpc>
                              <a:spcPct val="100000"/>
                            </a:lnSpc>
                            <a:defRPr sz="1800" b="1"/>
                          </a:pPr>
                          <a:r>
                            <a:rPr sz="2000" dirty="0"/>
                            <a:t>Property</a:t>
                          </a:r>
                          <a:endParaRPr lang="en-US" sz="2000" dirty="0"/>
                        </a:p>
                      </a:txBody>
                      <a:tcPr/>
                    </a:tc>
                    <a:tc hMerge="1">
                      <a:txBody>
                        <a:bodyPr/>
                        <a:lstStyle/>
                        <a:p>
                          <a:endParaRPr/>
                        </a:p>
                      </a:txBody>
                      <a:tcPr/>
                    </a:tc>
                    <a:tc>
                      <a:txBody>
                        <a:bodyPr/>
                        <a:lstStyle/>
                        <a:p>
                          <a:pPr algn="l">
                            <a:lnSpc>
                              <a:spcPct val="100000"/>
                            </a:lnSpc>
                            <a:defRPr sz="1800" b="1"/>
                          </a:pPr>
                          <a:r>
                            <a:rPr sz="2000" dirty="0"/>
                            <a:t>Example</a:t>
                          </a:r>
                        </a:p>
                      </a:txBody>
                      <a:tcPr/>
                    </a:tc>
                    <a:extLst>
                      <a:ext uri="{0D108BD9-81ED-4DB2-BD59-A6C34878D82A}">
                        <a16:rowId xmlns:a16="http://schemas.microsoft.com/office/drawing/2014/main" val="10000"/>
                      </a:ext>
                    </a:extLst>
                  </a:tr>
                  <a:tr h="1151636">
                    <a:tc>
                      <a:txBody>
                        <a:bodyPr/>
                        <a:lstStyle/>
                        <a:p>
                          <a:pPr algn="l">
                            <a:defRPr sz="1800" b="1"/>
                          </a:pPr>
                          <a:r>
                            <a:rPr sz="2000" dirty="0"/>
                            <a:t>1.</a:t>
                          </a:r>
                        </a:p>
                      </a:txBody>
                      <a:tcPr/>
                    </a:tc>
                    <a:tc>
                      <a:txBody>
                        <a:bodyPr/>
                        <a:lstStyle/>
                        <a:p>
                          <a:endParaRPr lang="en-US"/>
                        </a:p>
                      </a:txBody>
                      <a:tcPr>
                        <a:blipFill>
                          <a:blip r:embed="rId2"/>
                          <a:stretch>
                            <a:fillRect l="-18110" t="-37037" r="-187139" b="-157143"/>
                          </a:stretch>
                        </a:blipFill>
                      </a:tcPr>
                    </a:tc>
                    <a:tc>
                      <a:txBody>
                        <a:bodyPr/>
                        <a:lstStyle/>
                        <a:p>
                          <a:endParaRPr lang="en-US"/>
                        </a:p>
                      </a:txBody>
                      <a:tcPr>
                        <a:blipFill>
                          <a:blip r:embed="rId2"/>
                          <a:stretch>
                            <a:fillRect l="-63114" t="-37037" b="-157143"/>
                          </a:stretch>
                        </a:blipFill>
                      </a:tcPr>
                    </a:tc>
                    <a:extLst>
                      <a:ext uri="{0D108BD9-81ED-4DB2-BD59-A6C34878D82A}">
                        <a16:rowId xmlns:a16="http://schemas.microsoft.com/office/drawing/2014/main" val="10001"/>
                      </a:ext>
                    </a:extLst>
                  </a:tr>
                  <a:tr h="1016508">
                    <a:tc>
                      <a:txBody>
                        <a:bodyPr/>
                        <a:lstStyle/>
                        <a:p>
                          <a:pPr algn="l">
                            <a:lnSpc>
                              <a:spcPct val="200000"/>
                            </a:lnSpc>
                            <a:defRPr sz="1800" b="1"/>
                          </a:pPr>
                          <a:r>
                            <a:rPr sz="2000" dirty="0"/>
                            <a:t>2.</a:t>
                          </a:r>
                          <a:endParaRPr lang="en-US" sz="2000" dirty="0"/>
                        </a:p>
                        <a:p>
                          <a:pPr algn="l">
                            <a:defRPr sz="1800" b="1"/>
                          </a:pPr>
                          <a:endParaRPr sz="2000" dirty="0"/>
                        </a:p>
                      </a:txBody>
                      <a:tcPr/>
                    </a:tc>
                    <a:tc>
                      <a:txBody>
                        <a:bodyPr/>
                        <a:lstStyle/>
                        <a:p>
                          <a:endParaRPr lang="en-US"/>
                        </a:p>
                      </a:txBody>
                      <a:tcPr>
                        <a:blipFill>
                          <a:blip r:embed="rId2"/>
                          <a:stretch>
                            <a:fillRect l="-18110" t="-155090" r="-187139" b="-77844"/>
                          </a:stretch>
                        </a:blipFill>
                      </a:tcPr>
                    </a:tc>
                    <a:tc>
                      <a:txBody>
                        <a:bodyPr/>
                        <a:lstStyle/>
                        <a:p>
                          <a:endParaRPr lang="en-US"/>
                        </a:p>
                      </a:txBody>
                      <a:tcPr>
                        <a:blipFill>
                          <a:blip r:embed="rId2"/>
                          <a:stretch>
                            <a:fillRect l="-63114" t="-155090" b="-77844"/>
                          </a:stretch>
                        </a:blipFill>
                      </a:tcPr>
                    </a:tc>
                    <a:extLst>
                      <a:ext uri="{0D108BD9-81ED-4DB2-BD59-A6C34878D82A}">
                        <a16:rowId xmlns:a16="http://schemas.microsoft.com/office/drawing/2014/main" val="10002"/>
                      </a:ext>
                    </a:extLst>
                  </a:tr>
                  <a:tr h="789940">
                    <a:tc>
                      <a:txBody>
                        <a:bodyPr/>
                        <a:lstStyle/>
                        <a:p>
                          <a:pPr algn="l">
                            <a:lnSpc>
                              <a:spcPct val="100000"/>
                            </a:lnSpc>
                            <a:defRPr sz="1800" b="1"/>
                          </a:pPr>
                          <a:r>
                            <a:rPr sz="2000" dirty="0"/>
                            <a:t>3.</a:t>
                          </a:r>
                        </a:p>
                      </a:txBody>
                      <a:tcPr/>
                    </a:tc>
                    <a:tc>
                      <a:txBody>
                        <a:bodyPr/>
                        <a:lstStyle/>
                        <a:p>
                          <a:endParaRPr lang="en-US"/>
                        </a:p>
                      </a:txBody>
                      <a:tcPr>
                        <a:blipFill>
                          <a:blip r:embed="rId2"/>
                          <a:stretch>
                            <a:fillRect l="-18110" t="-327692" r="-187139"/>
                          </a:stretch>
                        </a:blipFill>
                      </a:tcPr>
                    </a:tc>
                    <a:tc>
                      <a:txBody>
                        <a:bodyPr/>
                        <a:lstStyle/>
                        <a:p>
                          <a:endParaRPr lang="en-US"/>
                        </a:p>
                      </a:txBody>
                      <a:tcPr>
                        <a:blipFill>
                          <a:blip r:embed="rId2"/>
                          <a:stretch>
                            <a:fillRect l="-63114" t="-327692"/>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9: Simplifying Radical Expressions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Simplify the following radical expressions</a:t>
                </a:r>
                <a:r>
                  <a:rPr lang="en-US" sz="2800" dirty="0"/>
                  <a:t>.</a:t>
                </a:r>
                <a:endParaRPr sz="2800" dirty="0"/>
              </a:p>
              <a:p>
                <a:pPr marL="514350" indent="-514350">
                  <a:buFont typeface="+mj-lt"/>
                  <a:buAutoNum type="alphaLcPeriod"/>
                  <a:defRPr sz="2800"/>
                </a:pPr>
                <a:r>
                  <a:rPr dirty="0"/>
                  <a:t>​</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3</m:t>
                        </m:r>
                      </m:deg>
                      <m:e>
                        <m:r>
                          <a:rPr>
                            <a:latin typeface="Cambria Math" panose="02040503050406030204" pitchFamily="18" charset="0"/>
                          </a:rPr>
                          <m:t>−16</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8</m:t>
                            </m:r>
                          </m:sup>
                        </m:sSup>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4</m:t>
                            </m:r>
                          </m:sup>
                        </m:sSup>
                      </m:e>
                    </m:rad>
                  </m:oMath>
                </a14:m>
                <a:endParaRPr dirty="0"/>
              </a:p>
              <a:p>
                <a:pPr marL="514350" indent="-514350">
                  <a:buFont typeface="+mj-lt"/>
                  <a:buAutoNum type="alphaLcPeriod" startAt="2"/>
                  <a:defRPr sz="2800"/>
                </a:pPr>
                <a:r>
                  <a:rPr dirty="0"/>
                  <a:t>​</a:t>
                </a:r>
                <a14:m>
                  <m:oMath xmlns:m="http://schemas.openxmlformats.org/officeDocument/2006/math">
                    <m:rad>
                      <m:radPr>
                        <m:degHide m:val="on"/>
                        <m:ctrlPr>
                          <a:rPr i="1">
                            <a:latin typeface="Cambria Math" panose="02040503050406030204" pitchFamily="18" charset="0"/>
                          </a:rPr>
                        </m:ctrlPr>
                      </m:radPr>
                      <m:deg/>
                      <m:e>
                        <m:r>
                          <a:rPr>
                            <a:latin typeface="Cambria Math" panose="02040503050406030204" pitchFamily="18" charset="0"/>
                          </a:rPr>
                          <m:t>8</m:t>
                        </m:r>
                        <m:sSup>
                          <m:sSupPr>
                            <m:ctrlPr>
                              <a:rPr i="1">
                                <a:latin typeface="Cambria Math" panose="02040503050406030204" pitchFamily="18" charset="0"/>
                              </a:rPr>
                            </m:ctrlPr>
                          </m:sSupPr>
                          <m:e>
                            <m:r>
                              <a:rPr>
                                <a:latin typeface="Cambria Math" panose="02040503050406030204" pitchFamily="18" charset="0"/>
                              </a:rPr>
                              <m:t>𝑧</m:t>
                            </m:r>
                          </m:e>
                          <m:sup>
                            <m:r>
                              <a:rPr>
                                <a:latin typeface="Cambria Math" panose="02040503050406030204" pitchFamily="18" charset="0"/>
                              </a:rPr>
                              <m:t>6</m:t>
                            </m:r>
                          </m:sup>
                        </m:sSup>
                      </m:e>
                    </m:rad>
                  </m:oMath>
                </a14:m>
                <a:endParaRPr dirty="0"/>
              </a:p>
              <a:p>
                <a:pPr marL="514350" indent="-514350">
                  <a:buFont typeface="+mj-lt"/>
                  <a:buAutoNum type="alphaLcPeriod" startAt="3"/>
                  <a:defRPr sz="2800"/>
                </a:pPr>
                <a:r>
                  <a:rPr dirty="0"/>
                  <a:t>​</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3</m:t>
                        </m:r>
                      </m:deg>
                      <m:e>
                        <m:f>
                          <m:fPr>
                            <m:ctrlPr>
                              <a:rPr i="1">
                                <a:latin typeface="Cambria Math" panose="02040503050406030204" pitchFamily="18" charset="0"/>
                              </a:rPr>
                            </m:ctrlPr>
                          </m:fPr>
                          <m:num>
                            <m:r>
                              <a:rPr>
                                <a:latin typeface="Cambria Math" panose="02040503050406030204" pitchFamily="18" charset="0"/>
                              </a:rPr>
                              <m:t>72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num>
                          <m:den>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3</m:t>
                                </m:r>
                              </m:sup>
                            </m:sSup>
                          </m:den>
                        </m:f>
                      </m:e>
                    </m:rad>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9: Simplifying Radical Expressions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F92C3B30-A7EE-4D8E-95E7-DBF88BBA489C}"/>
                  </a:ext>
                </a:extLst>
              </p:cNvPr>
              <p:cNvGraphicFramePr>
                <a:graphicFrameLocks/>
              </p:cNvGraphicFramePr>
              <p:nvPr>
                <p:extLst>
                  <p:ext uri="{D42A27DB-BD31-4B8C-83A1-F6EECF244321}">
                    <p14:modId xmlns:p14="http://schemas.microsoft.com/office/powerpoint/2010/main" val="1742264522"/>
                  </p:ext>
                </p:extLst>
              </p:nvPr>
            </p:nvGraphicFramePr>
            <p:xfrm>
              <a:off x="838200" y="1550634"/>
              <a:ext cx="8229600" cy="1374966"/>
            </p:xfrm>
            <a:graphic>
              <a:graphicData uri="http://schemas.openxmlformats.org/drawingml/2006/table">
                <a:tbl>
                  <a:tblPr firstRow="1" bandRow="1">
                    <a:tableStyleId>{2D5ABB26-0587-4C30-8999-92F81FD0307C}</a:tableStyleId>
                  </a:tblPr>
                  <a:tblGrid>
                    <a:gridCol w="51816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l">
                            <a:defRPr sz="1800"/>
                          </a:pPr>
                          <a:r>
                            <a:rPr sz="2000" dirty="0"/>
                            <a:t>​</a:t>
                          </a:r>
                          <a14:m>
                            <m:oMath xmlns:m="http://schemas.openxmlformats.org/officeDocument/2006/math">
                              <m:rad>
                                <m:radPr>
                                  <m:ctrlPr>
                                    <a:rPr sz="2000" i="1">
                                      <a:latin typeface="Cambria Math" panose="02040503050406030204" pitchFamily="18" charset="0"/>
                                    </a:rPr>
                                  </m:ctrlPr>
                                </m:radPr>
                                <m:deg>
                                  <m:r>
                                    <a:rPr sz="2000">
                                      <a:latin typeface="Cambria Math"/>
                                    </a:rPr>
                                    <m:t>3</m:t>
                                  </m:r>
                                </m:deg>
                                <m:e>
                                  <m:r>
                                    <a:rPr sz="2000">
                                      <a:latin typeface="Cambria Math"/>
                                    </a:rPr>
                                    <m:t>−16</m:t>
                                  </m:r>
                                  <m:sSup>
                                    <m:sSupPr>
                                      <m:ctrlPr>
                                        <a:rPr sz="2000" i="1">
                                          <a:latin typeface="Cambria Math" panose="02040503050406030204" pitchFamily="18" charset="0"/>
                                        </a:rPr>
                                      </m:ctrlPr>
                                    </m:sSupPr>
                                    <m:e>
                                      <m:r>
                                        <a:rPr sz="2000">
                                          <a:latin typeface="Cambria Math"/>
                                        </a:rPr>
                                        <m:t>𝑥</m:t>
                                      </m:r>
                                    </m:e>
                                    <m:sup>
                                      <m:r>
                                        <a:rPr sz="2000">
                                          <a:latin typeface="Cambria Math"/>
                                        </a:rPr>
                                        <m:t>8</m:t>
                                      </m:r>
                                    </m:sup>
                                  </m:sSup>
                                  <m:sSup>
                                    <m:sSupPr>
                                      <m:ctrlPr>
                                        <a:rPr sz="2000" i="1">
                                          <a:latin typeface="Cambria Math" panose="02040503050406030204" pitchFamily="18" charset="0"/>
                                        </a:rPr>
                                      </m:ctrlPr>
                                    </m:sSupPr>
                                    <m:e>
                                      <m:r>
                                        <a:rPr sz="2000">
                                          <a:latin typeface="Cambria Math"/>
                                        </a:rPr>
                                        <m:t>𝑦</m:t>
                                      </m:r>
                                    </m:e>
                                    <m:sup>
                                      <m:r>
                                        <a:rPr sz="2000">
                                          <a:latin typeface="Cambria Math"/>
                                        </a:rPr>
                                        <m:t>4</m:t>
                                      </m:r>
                                    </m:sup>
                                  </m:sSup>
                                </m:e>
                              </m:rad>
                              <m:r>
                                <a:rPr sz="2000">
                                  <a:latin typeface="Cambria Math"/>
                                </a:rPr>
                                <m:t>=</m:t>
                              </m:r>
                              <m:rad>
                                <m:radPr>
                                  <m:ctrlPr>
                                    <a:rPr sz="2000" i="1">
                                      <a:latin typeface="Cambria Math" panose="02040503050406030204" pitchFamily="18" charset="0"/>
                                    </a:rPr>
                                  </m:ctrlPr>
                                </m:radPr>
                                <m:deg>
                                  <m:r>
                                    <a:rPr sz="2000">
                                      <a:latin typeface="Cambria Math"/>
                                    </a:rPr>
                                    <m:t>3</m:t>
                                  </m:r>
                                </m:deg>
                                <m:e>
                                  <m:sSup>
                                    <m:sSupPr>
                                      <m:ctrlPr>
                                        <a:rPr sz="2000" i="1">
                                          <a:latin typeface="Cambria Math" panose="02040503050406030204" pitchFamily="18" charset="0"/>
                                        </a:rPr>
                                      </m:ctrlPr>
                                    </m:sSupPr>
                                    <m:e>
                                      <m:d>
                                        <m:dPr>
                                          <m:ctrlPr>
                                            <a:rPr sz="2000" i="1">
                                              <a:latin typeface="Cambria Math" panose="02040503050406030204" pitchFamily="18" charset="0"/>
                                            </a:rPr>
                                          </m:ctrlPr>
                                        </m:dPr>
                                        <m:e>
                                          <m:r>
                                            <a:rPr sz="2000">
                                              <a:latin typeface="Cambria Math"/>
                                            </a:rPr>
                                            <m:t>−2</m:t>
                                          </m:r>
                                        </m:e>
                                      </m:d>
                                    </m:e>
                                    <m:sup>
                                      <m:r>
                                        <a:rPr sz="2000">
                                          <a:latin typeface="Cambria Math"/>
                                        </a:rPr>
                                        <m:t>3</m:t>
                                      </m:r>
                                    </m:sup>
                                  </m:sSup>
                                  <m:r>
                                    <a:rPr sz="2000">
                                      <a:latin typeface="Cambria Math"/>
                                    </a:rPr>
                                    <m:t>⋅2⋅</m:t>
                                  </m:r>
                                  <m:sSup>
                                    <m:sSupPr>
                                      <m:ctrlPr>
                                        <a:rPr sz="2000" i="1">
                                          <a:latin typeface="Cambria Math" panose="02040503050406030204" pitchFamily="18" charset="0"/>
                                        </a:rPr>
                                      </m:ctrlPr>
                                    </m:sSupPr>
                                    <m:e>
                                      <m:r>
                                        <a:rPr sz="2000">
                                          <a:latin typeface="Cambria Math"/>
                                        </a:rPr>
                                        <m:t>𝑥</m:t>
                                      </m:r>
                                    </m:e>
                                    <m:sup>
                                      <m:r>
                                        <a:rPr sz="2000">
                                          <a:latin typeface="Cambria Math"/>
                                        </a:rPr>
                                        <m:t>3</m:t>
                                      </m:r>
                                    </m:sup>
                                  </m:sSup>
                                  <m:r>
                                    <a:rPr sz="2000">
                                      <a:latin typeface="Cambria Math"/>
                                    </a:rPr>
                                    <m:t>⋅</m:t>
                                  </m:r>
                                  <m:sSup>
                                    <m:sSupPr>
                                      <m:ctrlPr>
                                        <a:rPr sz="2000" i="1">
                                          <a:latin typeface="Cambria Math" panose="02040503050406030204" pitchFamily="18" charset="0"/>
                                        </a:rPr>
                                      </m:ctrlPr>
                                    </m:sSupPr>
                                    <m:e>
                                      <m:r>
                                        <a:rPr sz="2000">
                                          <a:latin typeface="Cambria Math"/>
                                        </a:rPr>
                                        <m:t>𝑥</m:t>
                                      </m:r>
                                    </m:e>
                                    <m:sup>
                                      <m:r>
                                        <a:rPr sz="2000">
                                          <a:latin typeface="Cambria Math"/>
                                        </a:rPr>
                                        <m:t>3</m:t>
                                      </m:r>
                                    </m:sup>
                                  </m:sSup>
                                  <m:r>
                                    <a:rPr sz="2000">
                                      <a:latin typeface="Cambria Math"/>
                                    </a:rPr>
                                    <m:t>⋅</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r>
                                    <a:rPr sz="2000">
                                      <a:latin typeface="Cambria Math"/>
                                    </a:rPr>
                                    <m:t>⋅</m:t>
                                  </m:r>
                                  <m:sSup>
                                    <m:sSupPr>
                                      <m:ctrlPr>
                                        <a:rPr sz="2000" i="1">
                                          <a:latin typeface="Cambria Math" panose="02040503050406030204" pitchFamily="18" charset="0"/>
                                        </a:rPr>
                                      </m:ctrlPr>
                                    </m:sSupPr>
                                    <m:e>
                                      <m:r>
                                        <a:rPr sz="2000">
                                          <a:latin typeface="Cambria Math"/>
                                        </a:rPr>
                                        <m:t>𝑦</m:t>
                                      </m:r>
                                    </m:e>
                                    <m:sup>
                                      <m:r>
                                        <a:rPr sz="2000">
                                          <a:latin typeface="Cambria Math"/>
                                        </a:rPr>
                                        <m:t>3</m:t>
                                      </m:r>
                                    </m:sup>
                                  </m:sSup>
                                  <m:r>
                                    <a:rPr sz="2000">
                                      <a:latin typeface="Cambria Math"/>
                                    </a:rPr>
                                    <m:t>⋅</m:t>
                                  </m:r>
                                  <m:r>
                                    <a:rPr sz="2000">
                                      <a:latin typeface="Cambria Math"/>
                                    </a:rPr>
                                    <m:t>𝑦</m:t>
                                  </m:r>
                                </m:e>
                              </m:rad>
                            </m:oMath>
                          </a14:m>
                          <a:endParaRPr sz="2000" dirty="0"/>
                        </a:p>
                      </a:txBody>
                      <a:tcPr/>
                    </a:tc>
                    <a:tc>
                      <a:txBody>
                        <a:bodyPr/>
                        <a:lstStyle/>
                        <a:p>
                          <a:pPr algn="l">
                            <a:defRPr b="1"/>
                          </a:pPr>
                          <a:r>
                            <a:rPr sz="1800" b="0" dirty="0"/>
                            <a:t>Note that since the index is </a:t>
                          </a:r>
                          <a:r>
                            <a:rPr sz="1800" b="0" dirty="0">
                              <a:latin typeface="Cambria Math"/>
                            </a:rPr>
                            <a:t>3</a:t>
                          </a:r>
                          <a:r>
                            <a:rPr sz="1800" b="0" dirty="0"/>
                            <a:t>, we look for all of the </a:t>
                          </a:r>
                          <a:r>
                            <a:rPr sz="1800" b="0" i="1" dirty="0"/>
                            <a:t>perfect cubes </a:t>
                          </a:r>
                          <a:r>
                            <a:rPr sz="1800" b="0" dirty="0"/>
                            <a:t>in the radicand.</a:t>
                          </a:r>
                        </a:p>
                      </a:txBody>
                      <a:tcPr/>
                    </a:tc>
                    <a:extLst>
                      <a:ext uri="{0D108BD9-81ED-4DB2-BD59-A6C34878D82A}">
                        <a16:rowId xmlns:a16="http://schemas.microsoft.com/office/drawing/2014/main" val="10000"/>
                      </a:ext>
                    </a:extLst>
                  </a:tr>
                  <a:tr h="370840">
                    <a:tc>
                      <a:txBody>
                        <a:bodyPr/>
                        <a:lstStyle/>
                        <a:p>
                          <a:pPr algn="l">
                            <a:defRPr sz="1800"/>
                          </a:pPr>
                          <a:r>
                            <a:rPr sz="2000" dirty="0"/>
                            <a:t>​</a:t>
                          </a:r>
                          <a14:m>
                            <m:oMath xmlns:m="http://schemas.openxmlformats.org/officeDocument/2006/math">
                              <m:phant>
                                <m:phantPr>
                                  <m:show m:val="off"/>
                                  <m:ctrlPr>
                                    <a:rPr sz="2000" i="1">
                                      <a:latin typeface="Cambria Math" panose="02040503050406030204" pitchFamily="18" charset="0"/>
                                    </a:rPr>
                                  </m:ctrlPr>
                                </m:phantPr>
                                <m:e>
                                  <m:rad>
                                    <m:radPr>
                                      <m:ctrlPr>
                                        <a:rPr sz="2000" i="1">
                                          <a:latin typeface="Cambria Math" panose="02040503050406030204" pitchFamily="18" charset="0"/>
                                        </a:rPr>
                                      </m:ctrlPr>
                                    </m:radPr>
                                    <m:deg>
                                      <m:r>
                                        <a:rPr sz="2000">
                                          <a:latin typeface="Cambria Math"/>
                                        </a:rPr>
                                        <m:t>3</m:t>
                                      </m:r>
                                    </m:deg>
                                    <m:e>
                                      <m:r>
                                        <a:rPr sz="2000">
                                          <a:latin typeface="Cambria Math"/>
                                        </a:rPr>
                                        <m:t>−16</m:t>
                                      </m:r>
                                      <m:sSup>
                                        <m:sSupPr>
                                          <m:ctrlPr>
                                            <a:rPr sz="2000" i="1">
                                              <a:latin typeface="Cambria Math" panose="02040503050406030204" pitchFamily="18" charset="0"/>
                                            </a:rPr>
                                          </m:ctrlPr>
                                        </m:sSupPr>
                                        <m:e>
                                          <m:r>
                                            <a:rPr sz="2000">
                                              <a:latin typeface="Cambria Math"/>
                                            </a:rPr>
                                            <m:t>𝑥</m:t>
                                          </m:r>
                                        </m:e>
                                        <m:sup>
                                          <m:r>
                                            <a:rPr sz="2000">
                                              <a:latin typeface="Cambria Math"/>
                                            </a:rPr>
                                            <m:t>8</m:t>
                                          </m:r>
                                        </m:sup>
                                      </m:sSup>
                                      <m:sSup>
                                        <m:sSupPr>
                                          <m:ctrlPr>
                                            <a:rPr sz="2000" i="1">
                                              <a:latin typeface="Cambria Math" panose="02040503050406030204" pitchFamily="18" charset="0"/>
                                            </a:rPr>
                                          </m:ctrlPr>
                                        </m:sSupPr>
                                        <m:e>
                                          <m:r>
                                            <a:rPr sz="2000">
                                              <a:latin typeface="Cambria Math"/>
                                            </a:rPr>
                                            <m:t>𝑦</m:t>
                                          </m:r>
                                        </m:e>
                                        <m:sup>
                                          <m:r>
                                            <a:rPr sz="2000">
                                              <a:latin typeface="Cambria Math"/>
                                            </a:rPr>
                                            <m:t>4</m:t>
                                          </m:r>
                                        </m:sup>
                                      </m:sSup>
                                    </m:e>
                                  </m:rad>
                                </m:e>
                              </m:phant>
                              <m:r>
                                <a:rPr sz="2000">
                                  <a:latin typeface="Cambria Math"/>
                                </a:rPr>
                                <m:t>=−2</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r>
                                <a:rPr sz="2000">
                                  <a:latin typeface="Cambria Math"/>
                                </a:rPr>
                                <m:t>𝑦</m:t>
                              </m:r>
                              <m:rad>
                                <m:radPr>
                                  <m:ctrlPr>
                                    <a:rPr sz="2000" i="1">
                                      <a:latin typeface="Cambria Math" panose="02040503050406030204" pitchFamily="18" charset="0"/>
                                    </a:rPr>
                                  </m:ctrlPr>
                                </m:radPr>
                                <m:deg>
                                  <m:r>
                                    <a:rPr sz="2000">
                                      <a:latin typeface="Cambria Math"/>
                                    </a:rPr>
                                    <m:t>3</m:t>
                                  </m:r>
                                </m:deg>
                                <m:e>
                                  <m:r>
                                    <a:rPr sz="2000">
                                      <a:latin typeface="Cambria Math"/>
                                    </a:rPr>
                                    <m:t>2</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r>
                                    <a:rPr sz="2000">
                                      <a:latin typeface="Cambria Math"/>
                                    </a:rPr>
                                    <m:t>𝑦</m:t>
                                  </m:r>
                                </m:e>
                              </m:rad>
                            </m:oMath>
                          </a14:m>
                          <a:endParaRPr sz="2000" dirty="0"/>
                        </a:p>
                      </a:txBody>
                      <a:tcPr/>
                    </a:tc>
                    <a:tc>
                      <a:txBody>
                        <a:bodyPr/>
                        <a:lstStyle/>
                        <a:p>
                          <a:pPr algn="l"/>
                          <a:endParaRPr dirty="0"/>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a:extLst>
                  <a:ext uri="{FF2B5EF4-FFF2-40B4-BE49-F238E27FC236}">
                    <a16:creationId xmlns:a16="http://schemas.microsoft.com/office/drawing/2014/main" id="{F92C3B30-A7EE-4D8E-95E7-DBF88BBA489C}"/>
                  </a:ext>
                </a:extLst>
              </p:cNvPr>
              <p:cNvGraphicFramePr>
                <a:graphicFrameLocks/>
              </p:cNvGraphicFramePr>
              <p:nvPr>
                <p:extLst>
                  <p:ext uri="{D42A27DB-BD31-4B8C-83A1-F6EECF244321}">
                    <p14:modId xmlns:p14="http://schemas.microsoft.com/office/powerpoint/2010/main" val="1742264522"/>
                  </p:ext>
                </p:extLst>
              </p:nvPr>
            </p:nvGraphicFramePr>
            <p:xfrm>
              <a:off x="838200" y="1550634"/>
              <a:ext cx="8229600" cy="1374966"/>
            </p:xfrm>
            <a:graphic>
              <a:graphicData uri="http://schemas.openxmlformats.org/drawingml/2006/table">
                <a:tbl>
                  <a:tblPr firstRow="1" bandRow="1">
                    <a:tableStyleId>{2D5ABB26-0587-4C30-8999-92F81FD0307C}</a:tableStyleId>
                  </a:tblPr>
                  <a:tblGrid>
                    <a:gridCol w="51816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914400">
                    <a:tc>
                      <a:txBody>
                        <a:bodyPr/>
                        <a:lstStyle/>
                        <a:p>
                          <a:endParaRPr lang="en-US"/>
                        </a:p>
                      </a:txBody>
                      <a:tcPr>
                        <a:blipFill>
                          <a:blip r:embed="rId2"/>
                          <a:stretch>
                            <a:fillRect t="-4667" r="-58754" b="-62000"/>
                          </a:stretch>
                        </a:blipFill>
                      </a:tcPr>
                    </a:tc>
                    <a:tc>
                      <a:txBody>
                        <a:bodyPr/>
                        <a:lstStyle/>
                        <a:p>
                          <a:pPr algn="l">
                            <a:defRPr b="1"/>
                          </a:pPr>
                          <a:r>
                            <a:rPr sz="1800" b="0" dirty="0"/>
                            <a:t>Note that since the index is </a:t>
                          </a:r>
                          <a:r>
                            <a:rPr sz="1800" b="0" dirty="0">
                              <a:latin typeface="Cambria Math"/>
                            </a:rPr>
                            <a:t>3</a:t>
                          </a:r>
                          <a:r>
                            <a:rPr sz="1800" b="0" dirty="0"/>
                            <a:t>, we look for all of the </a:t>
                          </a:r>
                          <a:r>
                            <a:rPr sz="1800" b="0" i="1" dirty="0"/>
                            <a:t>perfect cubes </a:t>
                          </a:r>
                          <a:r>
                            <a:rPr sz="1800" b="0" dirty="0"/>
                            <a:t>in the radicand.</a:t>
                          </a:r>
                        </a:p>
                      </a:txBody>
                      <a:tcPr/>
                    </a:tc>
                    <a:extLst>
                      <a:ext uri="{0D108BD9-81ED-4DB2-BD59-A6C34878D82A}">
                        <a16:rowId xmlns:a16="http://schemas.microsoft.com/office/drawing/2014/main" val="10000"/>
                      </a:ext>
                    </a:extLst>
                  </a:tr>
                  <a:tr h="460566">
                    <a:tc>
                      <a:txBody>
                        <a:bodyPr/>
                        <a:lstStyle/>
                        <a:p>
                          <a:endParaRPr lang="en-US"/>
                        </a:p>
                      </a:txBody>
                      <a:tcPr>
                        <a:blipFill>
                          <a:blip r:embed="rId2"/>
                          <a:stretch>
                            <a:fillRect t="-206579" r="-58754" b="-22368"/>
                          </a:stretch>
                        </a:blipFill>
                      </a:tcPr>
                    </a:tc>
                    <a:tc>
                      <a:txBody>
                        <a:bodyPr/>
                        <a:lstStyle/>
                        <a:p>
                          <a:pPr algn="l"/>
                          <a:endParaRPr dirty="0"/>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9: Simplifying Radical Expressions (cont.)</a:t>
            </a:r>
          </a:p>
        </p:txBody>
      </p:sp>
      <p:sp>
        <p:nvSpPr>
          <p:cNvPr id="3" name="Text Placeholder 2"/>
          <p:cNvSpPr>
            <a:spLocks noGrp="1"/>
          </p:cNvSpPr>
          <p:nvPr>
            <p:ph type="body" sz="quarter" idx="10"/>
          </p:nvPr>
        </p:nvSpPr>
        <p:spPr>
          <a:xfrm>
            <a:off x="457200" y="1205133"/>
            <a:ext cx="8229600" cy="4967067"/>
          </a:xfrm>
        </p:spPr>
        <p:txBody>
          <a:bodyPr/>
          <a:lstStyle/>
          <a:p>
            <a:pPr marL="514350" indent="-514350">
              <a:buFont typeface="+mj-lt"/>
              <a:buAutoNum type="alphaLcPeriod" startAt="2"/>
              <a:defRPr sz="2800"/>
            </a:pPr>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8F20B0FB-07D3-4D6F-8DD7-E866D50EF3D4}"/>
                  </a:ext>
                </a:extLst>
              </p:cNvPr>
              <p:cNvGraphicFramePr>
                <a:graphicFrameLocks/>
              </p:cNvGraphicFramePr>
              <p:nvPr>
                <p:extLst>
                  <p:ext uri="{D42A27DB-BD31-4B8C-83A1-F6EECF244321}">
                    <p14:modId xmlns:p14="http://schemas.microsoft.com/office/powerpoint/2010/main" val="3271703792"/>
                  </p:ext>
                </p:extLst>
              </p:nvPr>
            </p:nvGraphicFramePr>
            <p:xfrm>
              <a:off x="914400" y="1169634"/>
              <a:ext cx="8077200" cy="1544385"/>
            </p:xfrm>
            <a:graphic>
              <a:graphicData uri="http://schemas.openxmlformats.org/drawingml/2006/table">
                <a:tbl>
                  <a:tblPr firstRow="1" bandRow="1">
                    <a:tableStyleId>{2D5ABB26-0587-4C30-8999-92F81FD0307C}</a:tableStyleId>
                  </a:tblPr>
                  <a:tblGrid>
                    <a:gridCol w="3657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370840">
                    <a:tc>
                      <a:txBody>
                        <a:bodyPr/>
                        <a:lstStyle/>
                        <a:p>
                          <a:pPr algn="l">
                            <a:defRPr sz="1800"/>
                          </a:pPr>
                          <a:r>
                            <a:rPr sz="2400" dirty="0"/>
                            <a:t>​</a:t>
                          </a:r>
                          <a14:m>
                            <m:oMath xmlns:m="http://schemas.openxmlformats.org/officeDocument/2006/math">
                              <m:rad>
                                <m:radPr>
                                  <m:degHide m:val="on"/>
                                  <m:ctrlPr>
                                    <a:rPr sz="2400" i="1">
                                      <a:latin typeface="Cambria Math" panose="02040503050406030204" pitchFamily="18" charset="0"/>
                                    </a:rPr>
                                  </m:ctrlPr>
                                </m:radPr>
                                <m:deg/>
                                <m:e>
                                  <m:r>
                                    <a:rPr sz="2400">
                                      <a:latin typeface="Cambria Math"/>
                                    </a:rPr>
                                    <m:t>8</m:t>
                                  </m:r>
                                  <m:sSup>
                                    <m:sSupPr>
                                      <m:ctrlPr>
                                        <a:rPr sz="2400" i="1">
                                          <a:latin typeface="Cambria Math" panose="02040503050406030204" pitchFamily="18" charset="0"/>
                                        </a:rPr>
                                      </m:ctrlPr>
                                    </m:sSupPr>
                                    <m:e>
                                      <m:r>
                                        <a:rPr sz="2400">
                                          <a:latin typeface="Cambria Math"/>
                                        </a:rPr>
                                        <m:t>𝑧</m:t>
                                      </m:r>
                                    </m:e>
                                    <m:sup>
                                      <m:r>
                                        <a:rPr sz="2400">
                                          <a:latin typeface="Cambria Math"/>
                                        </a:rPr>
                                        <m:t>6</m:t>
                                      </m:r>
                                    </m:sup>
                                  </m:sSup>
                                </m:e>
                              </m:rad>
                              <m:r>
                                <a:rPr sz="2400">
                                  <a:latin typeface="Cambria Math"/>
                                </a:rPr>
                                <m:t>=</m:t>
                              </m:r>
                              <m:rad>
                                <m:radPr>
                                  <m:degHide m:val="on"/>
                                  <m:ctrlPr>
                                    <a:rPr sz="2400" i="1">
                                      <a:latin typeface="Cambria Math" panose="02040503050406030204" pitchFamily="18" charset="0"/>
                                    </a:rPr>
                                  </m:ctrlPr>
                                </m:radPr>
                                <m:deg/>
                                <m:e>
                                  <m:sSup>
                                    <m:sSupPr>
                                      <m:ctrlPr>
                                        <a:rPr sz="2400" i="1">
                                          <a:latin typeface="Cambria Math" panose="02040503050406030204" pitchFamily="18" charset="0"/>
                                        </a:rPr>
                                      </m:ctrlPr>
                                    </m:sSupPr>
                                    <m:e>
                                      <m:r>
                                        <a:rPr sz="2400">
                                          <a:latin typeface="Cambria Math"/>
                                        </a:rPr>
                                        <m:t>2</m:t>
                                      </m:r>
                                    </m:e>
                                    <m:sup>
                                      <m:r>
                                        <a:rPr sz="2400">
                                          <a:latin typeface="Cambria Math"/>
                                        </a:rPr>
                                        <m:t>2</m:t>
                                      </m:r>
                                    </m:sup>
                                  </m:sSup>
                                  <m:r>
                                    <a:rPr sz="2400">
                                      <a:latin typeface="Cambria Math"/>
                                    </a:rPr>
                                    <m:t>⋅2⋅</m:t>
                                  </m:r>
                                  <m:sSup>
                                    <m:sSupPr>
                                      <m:ctrlPr>
                                        <a:rPr sz="2400" i="1">
                                          <a:latin typeface="Cambria Math" panose="02040503050406030204" pitchFamily="18" charset="0"/>
                                        </a:rPr>
                                      </m:ctrlPr>
                                    </m:sSupPr>
                                    <m:e>
                                      <m:d>
                                        <m:dPr>
                                          <m:ctrlPr>
                                            <a:rPr sz="2400" i="1">
                                              <a:latin typeface="Cambria Math" panose="02040503050406030204" pitchFamily="18" charset="0"/>
                                            </a:rPr>
                                          </m:ctrlPr>
                                        </m:dPr>
                                        <m:e>
                                          <m:sSup>
                                            <m:sSupPr>
                                              <m:ctrlPr>
                                                <a:rPr sz="2400" i="1">
                                                  <a:latin typeface="Cambria Math" panose="02040503050406030204" pitchFamily="18" charset="0"/>
                                                </a:rPr>
                                              </m:ctrlPr>
                                            </m:sSupPr>
                                            <m:e>
                                              <m:r>
                                                <a:rPr sz="2400">
                                                  <a:latin typeface="Cambria Math"/>
                                                </a:rPr>
                                                <m:t>𝑧</m:t>
                                              </m:r>
                                            </m:e>
                                            <m:sup>
                                              <m:r>
                                                <a:rPr sz="2400">
                                                  <a:latin typeface="Cambria Math"/>
                                                </a:rPr>
                                                <m:t>3</m:t>
                                              </m:r>
                                            </m:sup>
                                          </m:sSup>
                                        </m:e>
                                      </m:d>
                                    </m:e>
                                    <m:sup>
                                      <m:r>
                                        <a:rPr sz="2400">
                                          <a:latin typeface="Cambria Math"/>
                                        </a:rPr>
                                        <m:t>2</m:t>
                                      </m:r>
                                    </m:sup>
                                  </m:sSup>
                                </m:e>
                              </m:rad>
                            </m:oMath>
                          </a14:m>
                          <a:endParaRPr sz="2400" dirty="0"/>
                        </a:p>
                      </a:txBody>
                      <a:tcPr/>
                    </a:tc>
                    <a:tc rowSpan="2">
                      <a:txBody>
                        <a:bodyPr/>
                        <a:lstStyle/>
                        <a:p>
                          <a:pPr algn="l">
                            <a:defRPr sz="1100" b="1"/>
                          </a:pPr>
                          <a:r>
                            <a:rPr sz="2000" b="0" dirty="0"/>
                            <a:t>Remember that </a:t>
                          </a:r>
                          <a14:m>
                            <m:oMath xmlns:m="http://schemas.openxmlformats.org/officeDocument/2006/math">
                              <m:rad>
                                <m:radPr>
                                  <m:ctrlPr>
                                    <a:rPr sz="2000" b="0" i="1">
                                      <a:latin typeface="Cambria Math" panose="02040503050406030204" pitchFamily="18" charset="0"/>
                                    </a:rPr>
                                  </m:ctrlPr>
                                </m:radPr>
                                <m:deg>
                                  <m:r>
                                    <a:rPr sz="2000" b="0" i="1">
                                      <a:latin typeface="Cambria Math"/>
                                    </a:rPr>
                                    <m:t>𝑛</m:t>
                                  </m:r>
                                </m:deg>
                                <m:e>
                                  <m:sSup>
                                    <m:sSupPr>
                                      <m:ctrlPr>
                                        <a:rPr sz="2000" b="0" i="1">
                                          <a:latin typeface="Cambria Math" panose="02040503050406030204" pitchFamily="18" charset="0"/>
                                        </a:rPr>
                                      </m:ctrlPr>
                                    </m:sSupPr>
                                    <m:e>
                                      <m:r>
                                        <a:rPr sz="2000" b="0" i="1">
                                          <a:latin typeface="Cambria Math"/>
                                        </a:rPr>
                                        <m:t>𝑎</m:t>
                                      </m:r>
                                    </m:e>
                                    <m:sup>
                                      <m:r>
                                        <a:rPr sz="2000" b="0" i="1">
                                          <a:latin typeface="Cambria Math"/>
                                        </a:rPr>
                                        <m:t>𝑛</m:t>
                                      </m:r>
                                    </m:sup>
                                  </m:sSup>
                                </m:e>
                              </m:rad>
                              <m:r>
                                <a:rPr sz="2000" b="0">
                                  <a:latin typeface="Cambria Math"/>
                                </a:rPr>
                                <m:t>=</m:t>
                              </m:r>
                              <m:d>
                                <m:dPr>
                                  <m:begChr m:val="|"/>
                                  <m:endChr m:val="|"/>
                                  <m:ctrlPr>
                                    <a:rPr sz="2000" b="0" i="1">
                                      <a:latin typeface="Cambria Math" panose="02040503050406030204" pitchFamily="18" charset="0"/>
                                    </a:rPr>
                                  </m:ctrlPr>
                                </m:dPr>
                                <m:e>
                                  <m:r>
                                    <a:rPr sz="2000" b="0" i="1">
                                      <a:latin typeface="Cambria Math"/>
                                    </a:rPr>
                                    <m:t>𝑎</m:t>
                                  </m:r>
                                </m:e>
                              </m:d>
                            </m:oMath>
                          </a14:m>
                          <a:r>
                            <a:rPr sz="2000" b="0" dirty="0"/>
                            <a:t> if </a:t>
                          </a:r>
                          <a14:m>
                            <m:oMath xmlns:m="http://schemas.openxmlformats.org/officeDocument/2006/math">
                              <m:r>
                                <a:rPr sz="2000" b="0" i="1">
                                  <a:latin typeface="Cambria Math"/>
                                </a:rPr>
                                <m:t>𝑛</m:t>
                              </m:r>
                            </m:oMath>
                          </a14:m>
                          <a:r>
                            <a:rPr sz="2000" b="0" dirty="0"/>
                            <a:t> is even, so absolute value signs are necessary around the factor of </a:t>
                          </a:r>
                          <a14:m>
                            <m:oMath xmlns:m="http://schemas.openxmlformats.org/officeDocument/2006/math">
                              <m:sSup>
                                <m:sSupPr>
                                  <m:ctrlPr>
                                    <a:rPr sz="2000" b="0" i="1">
                                      <a:latin typeface="Cambria Math" panose="02040503050406030204" pitchFamily="18" charset="0"/>
                                    </a:rPr>
                                  </m:ctrlPr>
                                </m:sSupPr>
                                <m:e>
                                  <m:r>
                                    <a:rPr sz="2000" b="0" i="1">
                                      <a:latin typeface="Cambria Math"/>
                                    </a:rPr>
                                    <m:t>𝑧</m:t>
                                  </m:r>
                                </m:e>
                                <m:sup>
                                  <m:r>
                                    <a:rPr sz="2000" b="0" i="1">
                                      <a:latin typeface="Cambria Math"/>
                                    </a:rPr>
                                    <m:t>3</m:t>
                                  </m:r>
                                </m:sup>
                              </m:sSup>
                            </m:oMath>
                          </a14:m>
                          <a:r>
                            <a:rPr sz="2000" b="0" dirty="0"/>
                            <a:t>.</a:t>
                          </a:r>
                        </a:p>
                      </a:txBody>
                      <a:tcPr/>
                    </a:tc>
                    <a:extLst>
                      <a:ext uri="{0D108BD9-81ED-4DB2-BD59-A6C34878D82A}">
                        <a16:rowId xmlns:a16="http://schemas.microsoft.com/office/drawing/2014/main" val="10000"/>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degHide m:val="on"/>
                                      <m:ctrlPr>
                                        <a:rPr sz="2400" i="1">
                                          <a:latin typeface="Cambria Math" panose="02040503050406030204" pitchFamily="18" charset="0"/>
                                        </a:rPr>
                                      </m:ctrlPr>
                                    </m:radPr>
                                    <m:deg/>
                                    <m:e>
                                      <m:r>
                                        <a:rPr sz="2400">
                                          <a:latin typeface="Cambria Math"/>
                                        </a:rPr>
                                        <m:t>8</m:t>
                                      </m:r>
                                      <m:sSup>
                                        <m:sSupPr>
                                          <m:ctrlPr>
                                            <a:rPr sz="2400" i="1">
                                              <a:latin typeface="Cambria Math" panose="02040503050406030204" pitchFamily="18" charset="0"/>
                                            </a:rPr>
                                          </m:ctrlPr>
                                        </m:sSupPr>
                                        <m:e>
                                          <m:r>
                                            <a:rPr sz="2400">
                                              <a:latin typeface="Cambria Math"/>
                                            </a:rPr>
                                            <m:t>𝑧</m:t>
                                          </m:r>
                                        </m:e>
                                        <m:sup>
                                          <m:r>
                                            <a:rPr sz="2400">
                                              <a:latin typeface="Cambria Math"/>
                                            </a:rPr>
                                            <m:t>6</m:t>
                                          </m:r>
                                        </m:sup>
                                      </m:sSup>
                                    </m:e>
                                  </m:rad>
                                </m:e>
                              </m:phant>
                              <m:r>
                                <a:rPr sz="2400">
                                  <a:latin typeface="Cambria Math"/>
                                </a:rPr>
                                <m:t>=</m:t>
                              </m:r>
                              <m:d>
                                <m:dPr>
                                  <m:begChr m:val="|"/>
                                  <m:endChr m:val="|"/>
                                  <m:ctrlPr>
                                    <a:rPr sz="2400" i="1">
                                      <a:latin typeface="Cambria Math" panose="02040503050406030204" pitchFamily="18" charset="0"/>
                                    </a:rPr>
                                  </m:ctrlPr>
                                </m:dPr>
                                <m:e>
                                  <m:r>
                                    <a:rPr sz="2400">
                                      <a:latin typeface="Cambria Math"/>
                                    </a:rPr>
                                    <m:t>2</m:t>
                                  </m:r>
                                  <m:sSup>
                                    <m:sSupPr>
                                      <m:ctrlPr>
                                        <a:rPr sz="2400" i="1">
                                          <a:latin typeface="Cambria Math" panose="02040503050406030204" pitchFamily="18" charset="0"/>
                                        </a:rPr>
                                      </m:ctrlPr>
                                    </m:sSupPr>
                                    <m:e>
                                      <m:r>
                                        <a:rPr sz="2400">
                                          <a:latin typeface="Cambria Math"/>
                                        </a:rPr>
                                        <m:t>𝑧</m:t>
                                      </m:r>
                                    </m:e>
                                    <m:sup>
                                      <m:r>
                                        <a:rPr sz="2400">
                                          <a:latin typeface="Cambria Math"/>
                                        </a:rPr>
                                        <m:t>3</m:t>
                                      </m:r>
                                    </m:sup>
                                  </m:sSup>
                                </m:e>
                              </m:d>
                              <m:rad>
                                <m:radPr>
                                  <m:degHide m:val="on"/>
                                  <m:ctrlPr>
                                    <a:rPr sz="2400" i="1">
                                      <a:latin typeface="Cambria Math" panose="02040503050406030204" pitchFamily="18" charset="0"/>
                                    </a:rPr>
                                  </m:ctrlPr>
                                </m:radPr>
                                <m:deg/>
                                <m:e>
                                  <m:r>
                                    <a:rPr sz="2400">
                                      <a:latin typeface="Cambria Math"/>
                                    </a:rPr>
                                    <m:t>2</m:t>
                                  </m:r>
                                </m:e>
                              </m:rad>
                            </m:oMath>
                          </a14:m>
                          <a:endParaRPr sz="2400" dirty="0"/>
                        </a:p>
                      </a:txBody>
                      <a:tcPr/>
                    </a:tc>
                    <a:tc vMerge="1">
                      <a:txBody>
                        <a:bodyPr/>
                        <a:lstStyle/>
                        <a:p>
                          <a:pPr algn="l"/>
                          <a:endParaRPr dirty="0"/>
                        </a:p>
                      </a:txBody>
                      <a:tcPr/>
                    </a:tc>
                    <a:extLst>
                      <a:ext uri="{0D108BD9-81ED-4DB2-BD59-A6C34878D82A}">
                        <a16:rowId xmlns:a16="http://schemas.microsoft.com/office/drawing/2014/main" val="10001"/>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degHide m:val="on"/>
                                      <m:ctrlPr>
                                        <a:rPr sz="2400" i="1">
                                          <a:latin typeface="Cambria Math" panose="02040503050406030204" pitchFamily="18" charset="0"/>
                                        </a:rPr>
                                      </m:ctrlPr>
                                    </m:radPr>
                                    <m:deg/>
                                    <m:e>
                                      <m:r>
                                        <a:rPr sz="2400">
                                          <a:latin typeface="Cambria Math"/>
                                        </a:rPr>
                                        <m:t>8</m:t>
                                      </m:r>
                                      <m:sSup>
                                        <m:sSupPr>
                                          <m:ctrlPr>
                                            <a:rPr sz="2400" i="1">
                                              <a:latin typeface="Cambria Math" panose="02040503050406030204" pitchFamily="18" charset="0"/>
                                            </a:rPr>
                                          </m:ctrlPr>
                                        </m:sSupPr>
                                        <m:e>
                                          <m:r>
                                            <a:rPr sz="2400">
                                              <a:latin typeface="Cambria Math"/>
                                            </a:rPr>
                                            <m:t>𝑧</m:t>
                                          </m:r>
                                        </m:e>
                                        <m:sup>
                                          <m:r>
                                            <a:rPr sz="2400">
                                              <a:latin typeface="Cambria Math"/>
                                            </a:rPr>
                                            <m:t>6</m:t>
                                          </m:r>
                                        </m:sup>
                                      </m:sSup>
                                    </m:e>
                                  </m:rad>
                                </m:e>
                              </m:phant>
                              <m:r>
                                <a:rPr sz="2400">
                                  <a:latin typeface="Cambria Math"/>
                                </a:rPr>
                                <m:t>=2</m:t>
                              </m:r>
                              <m:d>
                                <m:dPr>
                                  <m:begChr m:val="|"/>
                                  <m:endChr m:val="|"/>
                                  <m:ctrlPr>
                                    <a:rPr sz="2400" i="1">
                                      <a:latin typeface="Cambria Math" panose="02040503050406030204" pitchFamily="18" charset="0"/>
                                    </a:rPr>
                                  </m:ctrlPr>
                                </m:dPr>
                                <m:e>
                                  <m:sSup>
                                    <m:sSupPr>
                                      <m:ctrlPr>
                                        <a:rPr sz="2400" i="1">
                                          <a:latin typeface="Cambria Math" panose="02040503050406030204" pitchFamily="18" charset="0"/>
                                        </a:rPr>
                                      </m:ctrlPr>
                                    </m:sSupPr>
                                    <m:e>
                                      <m:r>
                                        <a:rPr sz="2400">
                                          <a:latin typeface="Cambria Math"/>
                                        </a:rPr>
                                        <m:t>𝑧</m:t>
                                      </m:r>
                                    </m:e>
                                    <m:sup>
                                      <m:r>
                                        <a:rPr sz="2400">
                                          <a:latin typeface="Cambria Math"/>
                                        </a:rPr>
                                        <m:t>3</m:t>
                                      </m:r>
                                    </m:sup>
                                  </m:sSup>
                                </m:e>
                              </m:d>
                              <m:rad>
                                <m:radPr>
                                  <m:degHide m:val="on"/>
                                  <m:ctrlPr>
                                    <a:rPr sz="2400" i="1">
                                      <a:latin typeface="Cambria Math" panose="02040503050406030204" pitchFamily="18" charset="0"/>
                                    </a:rPr>
                                  </m:ctrlPr>
                                </m:radPr>
                                <m:deg/>
                                <m:e>
                                  <m:r>
                                    <a:rPr sz="2400">
                                      <a:latin typeface="Cambria Math"/>
                                    </a:rPr>
                                    <m:t>2</m:t>
                                  </m:r>
                                </m:e>
                              </m:rad>
                            </m:oMath>
                          </a14:m>
                          <a:endParaRPr sz="2400" dirty="0"/>
                        </a:p>
                      </a:txBody>
                      <a:tcPr/>
                    </a:tc>
                    <a:tc>
                      <a:txBody>
                        <a:bodyPr/>
                        <a:lstStyle/>
                        <a:p>
                          <a:pPr algn="l"/>
                          <a:endParaRPr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8F20B0FB-07D3-4D6F-8DD7-E866D50EF3D4}"/>
                  </a:ext>
                </a:extLst>
              </p:cNvPr>
              <p:cNvGraphicFramePr>
                <a:graphicFrameLocks/>
              </p:cNvGraphicFramePr>
              <p:nvPr>
                <p:extLst>
                  <p:ext uri="{D42A27DB-BD31-4B8C-83A1-F6EECF244321}">
                    <p14:modId xmlns:p14="http://schemas.microsoft.com/office/powerpoint/2010/main" val="3271703792"/>
                  </p:ext>
                </p:extLst>
              </p:nvPr>
            </p:nvGraphicFramePr>
            <p:xfrm>
              <a:off x="914400" y="1169634"/>
              <a:ext cx="8077200" cy="1544385"/>
            </p:xfrm>
            <a:graphic>
              <a:graphicData uri="http://schemas.openxmlformats.org/drawingml/2006/table">
                <a:tbl>
                  <a:tblPr firstRow="1" bandRow="1">
                    <a:tableStyleId>{2D5ABB26-0587-4C30-8999-92F81FD0307C}</a:tableStyleId>
                  </a:tblPr>
                  <a:tblGrid>
                    <a:gridCol w="3657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534353">
                    <a:tc>
                      <a:txBody>
                        <a:bodyPr/>
                        <a:lstStyle/>
                        <a:p>
                          <a:endParaRPr lang="en-US"/>
                        </a:p>
                      </a:txBody>
                      <a:tcPr>
                        <a:blipFill>
                          <a:blip r:embed="rId2"/>
                          <a:stretch>
                            <a:fillRect r="-120833" b="-214773"/>
                          </a:stretch>
                        </a:blipFill>
                      </a:tcPr>
                    </a:tc>
                    <a:tc rowSpan="2">
                      <a:txBody>
                        <a:bodyPr/>
                        <a:lstStyle/>
                        <a:p>
                          <a:endParaRPr lang="en-US"/>
                        </a:p>
                      </a:txBody>
                      <a:tcPr>
                        <a:blipFill>
                          <a:blip r:embed="rId2"/>
                          <a:stretch>
                            <a:fillRect l="-82759" b="-61047"/>
                          </a:stretch>
                        </a:blipFill>
                      </a:tcPr>
                    </a:tc>
                    <a:extLst>
                      <a:ext uri="{0D108BD9-81ED-4DB2-BD59-A6C34878D82A}">
                        <a16:rowId xmlns:a16="http://schemas.microsoft.com/office/drawing/2014/main" val="10000"/>
                      </a:ext>
                    </a:extLst>
                  </a:tr>
                  <a:tr h="505016">
                    <a:tc>
                      <a:txBody>
                        <a:bodyPr/>
                        <a:lstStyle/>
                        <a:p>
                          <a:endParaRPr lang="en-US"/>
                        </a:p>
                      </a:txBody>
                      <a:tcPr>
                        <a:blipFill>
                          <a:blip r:embed="rId2"/>
                          <a:stretch>
                            <a:fillRect t="-104762" r="-120833" b="-125000"/>
                          </a:stretch>
                        </a:blipFill>
                      </a:tcPr>
                    </a:tc>
                    <a:tc vMerge="1">
                      <a:txBody>
                        <a:bodyPr/>
                        <a:lstStyle/>
                        <a:p>
                          <a:pPr algn="l"/>
                          <a:endParaRPr dirty="0"/>
                        </a:p>
                      </a:txBody>
                      <a:tcPr/>
                    </a:tc>
                    <a:extLst>
                      <a:ext uri="{0D108BD9-81ED-4DB2-BD59-A6C34878D82A}">
                        <a16:rowId xmlns:a16="http://schemas.microsoft.com/office/drawing/2014/main" val="10001"/>
                      </a:ext>
                    </a:extLst>
                  </a:tr>
                  <a:tr h="505016">
                    <a:tc>
                      <a:txBody>
                        <a:bodyPr/>
                        <a:lstStyle/>
                        <a:p>
                          <a:endParaRPr lang="en-US"/>
                        </a:p>
                      </a:txBody>
                      <a:tcPr>
                        <a:blipFill>
                          <a:blip r:embed="rId2"/>
                          <a:stretch>
                            <a:fillRect t="-207229" r="-120833" b="-26506"/>
                          </a:stretch>
                        </a:blipFill>
                      </a:tcPr>
                    </a:tc>
                    <a:tc>
                      <a:txBody>
                        <a:bodyPr/>
                        <a:lstStyle/>
                        <a:p>
                          <a:pPr algn="l"/>
                          <a:endParaRPr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9</a:t>
            </a:r>
            <a:r>
              <a:rPr dirty="0"/>
              <a:t>: Simplifying Radical Expressions (cont.)</a:t>
            </a:r>
          </a:p>
        </p:txBody>
      </p:sp>
      <p:sp>
        <p:nvSpPr>
          <p:cNvPr id="3" name="Text Placeholder 2"/>
          <p:cNvSpPr>
            <a:spLocks noGrp="1"/>
          </p:cNvSpPr>
          <p:nvPr>
            <p:ph type="body" sz="quarter" idx="10"/>
          </p:nvPr>
        </p:nvSpPr>
        <p:spPr>
          <a:xfrm>
            <a:off x="457200" y="1281333"/>
            <a:ext cx="8229600" cy="4967067"/>
          </a:xfrm>
        </p:spPr>
        <p:txBody>
          <a:bodyPr/>
          <a:lstStyle/>
          <a:p>
            <a:pPr marL="514350" indent="-514350">
              <a:buFont typeface="+mj-lt"/>
              <a:buAutoNum type="alphaLcPeriod" startAt="3"/>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D3E2F90D-665A-4737-A216-EB58CDCE36DC}"/>
                  </a:ext>
                </a:extLst>
              </p:cNvPr>
              <p:cNvGraphicFramePr>
                <a:graphicFrameLocks/>
              </p:cNvGraphicFramePr>
              <p:nvPr/>
            </p:nvGraphicFramePr>
            <p:xfrm>
              <a:off x="914400" y="1065320"/>
              <a:ext cx="7924800" cy="2552327"/>
            </p:xfrm>
            <a:graphic>
              <a:graphicData uri="http://schemas.openxmlformats.org/drawingml/2006/table">
                <a:tbl>
                  <a:tblPr firstRow="1" bandRow="1">
                    <a:tableStyleId>{2D5ABB26-0587-4C30-8999-92F81FD0307C}</a:tableStyleId>
                  </a:tblPr>
                  <a:tblGrid>
                    <a:gridCol w="33528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1220712">
                    <a:tc>
                      <a:txBody>
                        <a:bodyPr/>
                        <a:lstStyle/>
                        <a:p>
                          <a:pPr algn="l">
                            <a:defRPr sz="1800"/>
                          </a:pPr>
                          <a:r>
                            <a:rPr sz="2400" dirty="0"/>
                            <a:t>​</a:t>
                          </a:r>
                          <a14:m>
                            <m:oMath xmlns:m="http://schemas.openxmlformats.org/officeDocument/2006/math">
                              <m:rad>
                                <m:radPr>
                                  <m:ctrlPr>
                                    <a:rPr sz="2400" i="1">
                                      <a:latin typeface="Cambria Math" panose="02040503050406030204" pitchFamily="18" charset="0"/>
                                    </a:rPr>
                                  </m:ctrlPr>
                                </m:radPr>
                                <m:deg>
                                  <m:r>
                                    <a:rPr sz="2400">
                                      <a:latin typeface="Cambria Math"/>
                                    </a:rPr>
                                    <m:t>3</m:t>
                                  </m:r>
                                </m:deg>
                                <m:e>
                                  <m:f>
                                    <m:fPr>
                                      <m:ctrlPr>
                                        <a:rPr sz="2400" i="1">
                                          <a:latin typeface="Cambria Math" panose="02040503050406030204" pitchFamily="18" charset="0"/>
                                        </a:rPr>
                                      </m:ctrlPr>
                                    </m:fPr>
                                    <m:num>
                                      <m:r>
                                        <a:rPr sz="2400">
                                          <a:latin typeface="Cambria Math"/>
                                        </a:rPr>
                                        <m:t>72</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num>
                                    <m:den>
                                      <m:sSup>
                                        <m:sSupPr>
                                          <m:ctrlPr>
                                            <a:rPr sz="2400" i="1">
                                              <a:latin typeface="Cambria Math" panose="02040503050406030204" pitchFamily="18" charset="0"/>
                                            </a:rPr>
                                          </m:ctrlPr>
                                        </m:sSupPr>
                                        <m:e>
                                          <m:r>
                                            <a:rPr sz="2400">
                                              <a:latin typeface="Cambria Math"/>
                                            </a:rPr>
                                            <m:t>𝑦</m:t>
                                          </m:r>
                                        </m:e>
                                        <m:sup>
                                          <m:r>
                                            <a:rPr sz="2400">
                                              <a:latin typeface="Cambria Math"/>
                                            </a:rPr>
                                            <m:t>3</m:t>
                                          </m:r>
                                        </m:sup>
                                      </m:sSup>
                                    </m:den>
                                  </m:f>
                                </m:e>
                              </m:rad>
                              <m:r>
                                <a:rPr sz="2400">
                                  <a:latin typeface="Cambria Math"/>
                                </a:rPr>
                                <m:t>=</m:t>
                              </m:r>
                              <m:f>
                                <m:fPr>
                                  <m:ctrlPr>
                                    <a:rPr sz="2400" i="1">
                                      <a:latin typeface="Cambria Math" panose="02040503050406030204" pitchFamily="18" charset="0"/>
                                    </a:rPr>
                                  </m:ctrlPr>
                                </m:fPr>
                                <m:num>
                                  <m:rad>
                                    <m:radPr>
                                      <m:ctrlPr>
                                        <a:rPr sz="2400" i="1">
                                          <a:latin typeface="Cambria Math" panose="02040503050406030204" pitchFamily="18" charset="0"/>
                                        </a:rPr>
                                      </m:ctrlPr>
                                    </m:radPr>
                                    <m:deg>
                                      <m:r>
                                        <a:rPr sz="2400">
                                          <a:latin typeface="Cambria Math"/>
                                        </a:rPr>
                                        <m:t>3</m:t>
                                      </m:r>
                                    </m:deg>
                                    <m:e>
                                      <m:r>
                                        <a:rPr sz="2400">
                                          <a:latin typeface="Cambria Math"/>
                                        </a:rPr>
                                        <m:t>8⋅9⋅</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e>
                                  </m:rad>
                                </m:num>
                                <m:den>
                                  <m:rad>
                                    <m:radPr>
                                      <m:ctrlPr>
                                        <a:rPr sz="2400" i="1">
                                          <a:latin typeface="Cambria Math" panose="02040503050406030204" pitchFamily="18" charset="0"/>
                                        </a:rPr>
                                      </m:ctrlPr>
                                    </m:radPr>
                                    <m:deg>
                                      <m:r>
                                        <a:rPr sz="2400">
                                          <a:latin typeface="Cambria Math"/>
                                        </a:rPr>
                                        <m:t>3</m:t>
                                      </m:r>
                                    </m:deg>
                                    <m:e>
                                      <m:sSup>
                                        <m:sSupPr>
                                          <m:ctrlPr>
                                            <a:rPr sz="2400" i="1">
                                              <a:latin typeface="Cambria Math" panose="02040503050406030204" pitchFamily="18" charset="0"/>
                                            </a:rPr>
                                          </m:ctrlPr>
                                        </m:sSupPr>
                                        <m:e>
                                          <m:r>
                                            <a:rPr sz="2400">
                                              <a:latin typeface="Cambria Math"/>
                                            </a:rPr>
                                            <m:t>𝑦</m:t>
                                          </m:r>
                                        </m:e>
                                        <m:sup>
                                          <m:r>
                                            <a:rPr sz="2400">
                                              <a:latin typeface="Cambria Math"/>
                                            </a:rPr>
                                            <m:t>3</m:t>
                                          </m:r>
                                        </m:sup>
                                      </m:sSup>
                                    </m:e>
                                  </m:rad>
                                </m:den>
                              </m:f>
                            </m:oMath>
                          </a14:m>
                          <a:endParaRPr lang="en-US" sz="2400" dirty="0"/>
                        </a:p>
                        <a:p>
                          <a:pPr algn="l">
                            <a:defRPr sz="1800"/>
                          </a:pPr>
                          <a:endParaRPr sz="2400" dirty="0"/>
                        </a:p>
                      </a:txBody>
                      <a:tcPr/>
                    </a:tc>
                    <a:tc>
                      <a:txBody>
                        <a:bodyPr/>
                        <a:lstStyle/>
                        <a:p>
                          <a:pPr algn="l">
                            <a:defRPr sz="1800" b="1"/>
                          </a:pPr>
                          <a:endParaRPr sz="2000" b="0" dirty="0"/>
                        </a:p>
                      </a:txBody>
                      <a:tcPr/>
                    </a:tc>
                    <a:extLst>
                      <a:ext uri="{0D108BD9-81ED-4DB2-BD59-A6C34878D82A}">
                        <a16:rowId xmlns:a16="http://schemas.microsoft.com/office/drawing/2014/main" val="10000"/>
                      </a:ext>
                    </a:extLst>
                  </a:tr>
                  <a:tr h="1331615">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ctrlPr>
                                        <a:rPr sz="2400" i="1">
                                          <a:latin typeface="Cambria Math" panose="02040503050406030204" pitchFamily="18" charset="0"/>
                                        </a:rPr>
                                      </m:ctrlPr>
                                    </m:radPr>
                                    <m:deg>
                                      <m:r>
                                        <a:rPr sz="2400">
                                          <a:latin typeface="Cambria Math"/>
                                        </a:rPr>
                                        <m:t>3</m:t>
                                      </m:r>
                                    </m:deg>
                                    <m:e>
                                      <m:f>
                                        <m:fPr>
                                          <m:ctrlPr>
                                            <a:rPr sz="2400" i="1">
                                              <a:latin typeface="Cambria Math" panose="02040503050406030204" pitchFamily="18" charset="0"/>
                                            </a:rPr>
                                          </m:ctrlPr>
                                        </m:fPr>
                                        <m:num>
                                          <m:r>
                                            <a:rPr sz="2400">
                                              <a:latin typeface="Cambria Math"/>
                                            </a:rPr>
                                            <m:t>72</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num>
                                        <m:den>
                                          <m:sSup>
                                            <m:sSupPr>
                                              <m:ctrlPr>
                                                <a:rPr sz="2400" i="1">
                                                  <a:latin typeface="Cambria Math" panose="02040503050406030204" pitchFamily="18" charset="0"/>
                                                </a:rPr>
                                              </m:ctrlPr>
                                            </m:sSupPr>
                                            <m:e>
                                              <m:r>
                                                <a:rPr sz="2400">
                                                  <a:latin typeface="Cambria Math"/>
                                                </a:rPr>
                                                <m:t>𝑦</m:t>
                                              </m:r>
                                            </m:e>
                                            <m:sup>
                                              <m:r>
                                                <a:rPr sz="2400">
                                                  <a:latin typeface="Cambria Math"/>
                                                </a:rPr>
                                                <m:t>3</m:t>
                                              </m:r>
                                            </m:sup>
                                          </m:sSup>
                                        </m:den>
                                      </m:f>
                                    </m:e>
                                  </m:rad>
                                </m:e>
                              </m:phant>
                              <m:r>
                                <a:rPr sz="2400">
                                  <a:latin typeface="Cambria Math"/>
                                </a:rPr>
                                <m:t>=</m:t>
                              </m:r>
                              <m:f>
                                <m:fPr>
                                  <m:ctrlPr>
                                    <a:rPr sz="2400" i="1">
                                      <a:latin typeface="Cambria Math" panose="02040503050406030204" pitchFamily="18" charset="0"/>
                                    </a:rPr>
                                  </m:ctrlPr>
                                </m:fPr>
                                <m:num>
                                  <m:r>
                                    <a:rPr sz="2400">
                                      <a:latin typeface="Cambria Math"/>
                                    </a:rPr>
                                    <m:t>2</m:t>
                                  </m:r>
                                  <m:rad>
                                    <m:radPr>
                                      <m:ctrlPr>
                                        <a:rPr sz="2400" i="1">
                                          <a:latin typeface="Cambria Math" panose="02040503050406030204" pitchFamily="18" charset="0"/>
                                        </a:rPr>
                                      </m:ctrlPr>
                                    </m:radPr>
                                    <m:deg>
                                      <m:r>
                                        <a:rPr sz="2400">
                                          <a:latin typeface="Cambria Math"/>
                                        </a:rPr>
                                        <m:t>3</m:t>
                                      </m:r>
                                    </m:deg>
                                    <m:e>
                                      <m:r>
                                        <a:rPr sz="2400">
                                          <a:latin typeface="Cambria Math"/>
                                        </a:rPr>
                                        <m:t>9</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e>
                                  </m:rad>
                                </m:num>
                                <m:den>
                                  <m:r>
                                    <a:rPr sz="2400">
                                      <a:latin typeface="Cambria Math"/>
                                    </a:rPr>
                                    <m:t>𝑦</m:t>
                                  </m:r>
                                </m:den>
                              </m:f>
                            </m:oMath>
                          </a14:m>
                          <a:endParaRPr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b="1"/>
                          </a:pPr>
                          <a:r>
                            <a:rPr lang="en-US" sz="2000" b="0" dirty="0"/>
                            <a:t>All perfect cubes have been brought out from under the radical, and the denominator has been rationalized.</a:t>
                          </a:r>
                        </a:p>
                        <a:p>
                          <a:pPr algn="l">
                            <a:defRPr sz="1800" b="1"/>
                          </a:pPr>
                          <a:endParaRPr sz="2000" b="0" dirty="0"/>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a:extLst>
                  <a:ext uri="{FF2B5EF4-FFF2-40B4-BE49-F238E27FC236}">
                    <a16:creationId xmlns:a16="http://schemas.microsoft.com/office/drawing/2014/main" id="{D3E2F90D-665A-4737-A216-EB58CDCE36DC}"/>
                  </a:ext>
                </a:extLst>
              </p:cNvPr>
              <p:cNvGraphicFramePr>
                <a:graphicFrameLocks/>
              </p:cNvGraphicFramePr>
              <p:nvPr/>
            </p:nvGraphicFramePr>
            <p:xfrm>
              <a:off x="914400" y="1065320"/>
              <a:ext cx="7924800" cy="2552327"/>
            </p:xfrm>
            <a:graphic>
              <a:graphicData uri="http://schemas.openxmlformats.org/drawingml/2006/table">
                <a:tbl>
                  <a:tblPr firstRow="1" bandRow="1">
                    <a:tableStyleId>{2D5ABB26-0587-4C30-8999-92F81FD0307C}</a:tableStyleId>
                  </a:tblPr>
                  <a:tblGrid>
                    <a:gridCol w="33528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1220712">
                    <a:tc>
                      <a:txBody>
                        <a:bodyPr/>
                        <a:lstStyle/>
                        <a:p>
                          <a:endParaRPr lang="en-US"/>
                        </a:p>
                      </a:txBody>
                      <a:tcPr>
                        <a:blipFill>
                          <a:blip r:embed="rId2"/>
                          <a:stretch>
                            <a:fillRect r="-136364" b="-108955"/>
                          </a:stretch>
                        </a:blipFill>
                      </a:tcPr>
                    </a:tc>
                    <a:tc>
                      <a:txBody>
                        <a:bodyPr/>
                        <a:lstStyle/>
                        <a:p>
                          <a:pPr algn="l">
                            <a:defRPr sz="1800" b="1"/>
                          </a:pPr>
                          <a:endParaRPr sz="2000" b="0" dirty="0"/>
                        </a:p>
                      </a:txBody>
                      <a:tcPr/>
                    </a:tc>
                    <a:extLst>
                      <a:ext uri="{0D108BD9-81ED-4DB2-BD59-A6C34878D82A}">
                        <a16:rowId xmlns:a16="http://schemas.microsoft.com/office/drawing/2014/main" val="10000"/>
                      </a:ext>
                    </a:extLst>
                  </a:tr>
                  <a:tr h="1331615">
                    <a:tc>
                      <a:txBody>
                        <a:bodyPr/>
                        <a:lstStyle/>
                        <a:p>
                          <a:endParaRPr lang="en-US"/>
                        </a:p>
                      </a:txBody>
                      <a:tcPr>
                        <a:blipFill>
                          <a:blip r:embed="rId2"/>
                          <a:stretch>
                            <a:fillRect t="-91781" r="-136364"/>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b="1"/>
                          </a:pPr>
                          <a:r>
                            <a:rPr lang="en-US" sz="2000" b="0" dirty="0"/>
                            <a:t>All perfect cubes have been brought out from under the radical, and the denominator has been rationalized.</a:t>
                          </a:r>
                        </a:p>
                        <a:p>
                          <a:pPr algn="l">
                            <a:defRPr sz="1800" b="1"/>
                          </a:pPr>
                          <a:endParaRPr sz="2000" b="0" dirty="0"/>
                        </a:p>
                      </a:txBody>
                      <a:tcPr/>
                    </a:tc>
                    <a:extLst>
                      <a:ext uri="{0D108BD9-81ED-4DB2-BD59-A6C34878D82A}">
                        <a16:rowId xmlns:a16="http://schemas.microsoft.com/office/drawing/2014/main" val="10001"/>
                      </a:ext>
                    </a:extLst>
                  </a:tr>
                </a:tbl>
              </a:graphicData>
            </a:graphic>
          </p:graphicFrame>
        </mc:Fallback>
      </mc:AlternateContent>
    </p:spTree>
    <p:extLst>
      <p:ext uri="{BB962C8B-B14F-4D97-AF65-F5344CB8AC3E}">
        <p14:creationId xmlns:p14="http://schemas.microsoft.com/office/powerpoint/2010/main" val="34050209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CAUTION!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As with the properties of exponents, many mistakes arise from forgetting the properties of radicals. One common error, for instance, is to rewrite </a:t>
                </a:r>
                <a14:m>
                  <m:oMath xmlns:m="http://schemas.openxmlformats.org/officeDocument/2006/math">
                    <m:rad>
                      <m:radPr>
                        <m:degHide m:val="on"/>
                        <m:ctrlPr>
                          <a:rPr i="1">
                            <a:latin typeface="Cambria Math" panose="02040503050406030204" pitchFamily="18" charset="0"/>
                          </a:rPr>
                        </m:ctrlPr>
                      </m:radPr>
                      <m:deg/>
                      <m:e>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m:t>
                        </m:r>
                      </m:e>
                    </m:rad>
                  </m:oMath>
                </a14:m>
                <a:r>
                  <a:rPr sz="2800"/>
                  <a:t> as </a:t>
                </a:r>
                <a:br>
                  <a:rPr lang="en-US" i="1">
                    <a:latin typeface="Cambria Math" panose="02040503050406030204" pitchFamily="18" charset="0"/>
                  </a:rPr>
                </a:br>
                <a14:m>
                  <m:oMath xmlns:m="http://schemas.openxmlformats.org/officeDocument/2006/math">
                    <m:rad>
                      <m:radPr>
                        <m:degHide m:val="on"/>
                        <m:ctrlPr>
                          <a:rPr i="1">
                            <a:latin typeface="Cambria Math" panose="02040503050406030204" pitchFamily="18" charset="0"/>
                          </a:rPr>
                        </m:ctrlPr>
                      </m:radPr>
                      <m:deg/>
                      <m:e>
                        <m:r>
                          <a:rPr>
                            <a:latin typeface="Cambria Math" panose="02040503050406030204" pitchFamily="18" charset="0"/>
                          </a:rPr>
                          <m:t>𝑎</m:t>
                        </m:r>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𝑏</m:t>
                        </m:r>
                      </m:e>
                    </m:rad>
                  </m:oMath>
                </a14:m>
                <a:r>
                  <a:rPr sz="2800" dirty="0"/>
                  <a:t>. These two expressions are not equal! To convince yourself of this, evaluate the two expressions with actual constants in place of </a:t>
                </a:r>
                <a14:m>
                  <m:oMath xmlns:m="http://schemas.openxmlformats.org/officeDocument/2006/math">
                    <m:r>
                      <a:rPr>
                        <a:latin typeface="Cambria Math" panose="02040503050406030204" pitchFamily="18" charset="0"/>
                      </a:rPr>
                      <m:t>𝑎</m:t>
                    </m:r>
                  </m:oMath>
                </a14:m>
                <a:r>
                  <a:rPr sz="2800" dirty="0"/>
                  <a:t> and </a:t>
                </a:r>
                <a14:m>
                  <m:oMath xmlns:m="http://schemas.openxmlformats.org/officeDocument/2006/math">
                    <m:r>
                      <a:rPr>
                        <a:latin typeface="Cambria Math" panose="02040503050406030204" pitchFamily="18" charset="0"/>
                      </a:rPr>
                      <m:t>𝑏</m:t>
                    </m:r>
                  </m:oMath>
                </a14:m>
                <a:r>
                  <a:rPr sz="2800" dirty="0"/>
                  <a:t>. For example, note that </a:t>
                </a:r>
                <a14:m>
                  <m:oMath xmlns:m="http://schemas.openxmlformats.org/officeDocument/2006/math">
                    <m:r>
                      <a:rPr>
                        <a:latin typeface="Cambria Math" panose="02040503050406030204" pitchFamily="18" charset="0"/>
                      </a:rPr>
                      <m:t>5=</m:t>
                    </m:r>
                    <m:rad>
                      <m:radPr>
                        <m:degHide m:val="on"/>
                        <m:ctrlPr>
                          <a:rPr i="1">
                            <a:latin typeface="Cambria Math" panose="02040503050406030204" pitchFamily="18" charset="0"/>
                          </a:rPr>
                        </m:ctrlPr>
                      </m:radPr>
                      <m:deg/>
                      <m:e>
                        <m:r>
                          <a:rPr>
                            <a:latin typeface="Cambria Math" panose="02040503050406030204" pitchFamily="18" charset="0"/>
                          </a:rPr>
                          <m:t>9+16</m:t>
                        </m:r>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9</m:t>
                        </m:r>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16</m:t>
                        </m:r>
                      </m:e>
                    </m:rad>
                    <m:r>
                      <a:rPr>
                        <a:latin typeface="Cambria Math" panose="02040503050406030204" pitchFamily="18" charset="0"/>
                      </a:rPr>
                      <m:t>=7</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sz="3200">
                <a:latin typeface="Cambria Math"/>
              </a:rPr>
              <a:t>0</a:t>
            </a:r>
            <a:r>
              <a:rPr sz="2800"/>
              <a:t> </a:t>
            </a:r>
            <a:r>
              <a:t>as an Exponent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t>Definition</a:t>
                </a:r>
              </a:p>
              <a:p>
                <a:pPr>
                  <a:defRPr sz="2800"/>
                </a:pPr>
                <a:r>
                  <a:rPr sz="2800"/>
                  <a:t>For any real number </a:t>
                </a:r>
                <a14:m>
                  <m:oMath xmlns:m="http://schemas.openxmlformats.org/officeDocument/2006/math">
                    <m:r>
                      <a:rPr>
                        <a:latin typeface="Cambria Math" panose="02040503050406030204" pitchFamily="18" charset="0"/>
                      </a:rPr>
                      <m:t>𝑎</m:t>
                    </m:r>
                    <m:r>
                      <a:rPr>
                        <a:latin typeface="Cambria Math" panose="02040503050406030204" pitchFamily="18" charset="0"/>
                      </a:rPr>
                      <m:t>≠0</m:t>
                    </m:r>
                  </m:oMath>
                </a14:m>
                <a:r>
                  <a:rPr sz="2800"/>
                  <a:t>, we define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0</m:t>
                        </m:r>
                      </m:sup>
                    </m:sSup>
                    <m:r>
                      <a:rPr>
                        <a:latin typeface="Cambria Math" panose="02040503050406030204" pitchFamily="18" charset="0"/>
                      </a:rPr>
                      <m:t>=1</m:t>
                    </m:r>
                  </m:oMath>
                </a14:m>
                <a:r>
                  <a:rPr sz="2800"/>
                  <a:t>. The expression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0</m:t>
                        </m:r>
                      </m:e>
                      <m:sup>
                        <m:r>
                          <a:rPr>
                            <a:latin typeface="Cambria Math" panose="02040503050406030204" pitchFamily="18" charset="0"/>
                          </a:rPr>
                          <m:t>0</m:t>
                        </m:r>
                      </m:sup>
                    </m:sSup>
                  </m:oMath>
                </a14:m>
                <a:r>
                  <a:rPr sz="2800"/>
                  <a:t> is undefined, just as division by </a:t>
                </a:r>
                <a:r>
                  <a:rPr sz="2800">
                    <a:latin typeface="Cambria Math"/>
                  </a:rPr>
                  <a:t>0</a:t>
                </a:r>
                <a:r>
                  <a:rPr sz="2800"/>
                  <a:t> is undefined.</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10: Rationalizing the Denominator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Simplify the following radical expressions</a:t>
                </a:r>
                <a:r>
                  <a:rPr lang="en-US" sz="2800" dirty="0"/>
                  <a:t>.</a:t>
                </a:r>
                <a:endParaRPr sz="2800" dirty="0"/>
              </a:p>
              <a:p>
                <a:pPr marL="514350" indent="-514350">
                  <a:buFont typeface="+mj-lt"/>
                  <a:buAutoNum type="alphaLcPeriod"/>
                  <a:defRPr sz="2800"/>
                </a:pPr>
                <a:r>
                  <a:rPr dirty="0"/>
                  <a:t>​</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5</m:t>
                        </m:r>
                      </m:deg>
                      <m:e>
                        <m:f>
                          <m:fPr>
                            <m:ctrlPr>
                              <a:rPr i="1">
                                <a:latin typeface="Cambria Math" panose="02040503050406030204" pitchFamily="18" charset="0"/>
                              </a:rPr>
                            </m:ctrlPr>
                          </m:fPr>
                          <m:num>
                            <m:r>
                              <a:rPr>
                                <a:latin typeface="Cambria Math" panose="02040503050406030204" pitchFamily="18" charset="0"/>
                              </a:rPr>
                              <m:t>−4</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6</m:t>
                                </m:r>
                              </m:sup>
                            </m:sSup>
                          </m:num>
                          <m:den>
                            <m:r>
                              <a:rPr>
                                <a:latin typeface="Cambria Math" panose="02040503050406030204" pitchFamily="18" charset="0"/>
                              </a:rPr>
                              <m:t>8</m:t>
                            </m:r>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2</m:t>
                                </m:r>
                              </m:sup>
                            </m:sSup>
                          </m:den>
                        </m:f>
                      </m:e>
                    </m:rad>
                  </m:oMath>
                </a14:m>
                <a:endParaRPr dirty="0"/>
              </a:p>
              <a:p>
                <a:pPr marL="514350" indent="-514350">
                  <a:buFont typeface="+mj-lt"/>
                  <a:buAutoNum type="alphaLcPeriod" startAt="2"/>
                  <a:defRPr sz="2800"/>
                </a:pPr>
                <a:r>
                  <a:rPr dirty="0"/>
                  <a:t>​</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4</m:t>
                        </m:r>
                      </m:num>
                      <m:den>
                        <m:rad>
                          <m:radPr>
                            <m:degHide m:val="on"/>
                            <m:ctrlPr>
                              <a:rPr i="1">
                                <a:latin typeface="Cambria Math" panose="02040503050406030204" pitchFamily="18" charset="0"/>
                              </a:rPr>
                            </m:ctrlPr>
                          </m:radPr>
                          <m:deg/>
                          <m:e>
                            <m:r>
                              <a:rPr>
                                <a:latin typeface="Cambria Math" panose="02040503050406030204" pitchFamily="18" charset="0"/>
                              </a:rPr>
                              <m:t>7</m:t>
                            </m:r>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3</m:t>
                            </m:r>
                          </m:e>
                        </m:rad>
                      </m:den>
                    </m:f>
                  </m:oMath>
                </a14:m>
                <a:endParaRPr dirty="0"/>
              </a:p>
              <a:p>
                <a:pPr marL="514350" indent="-514350">
                  <a:buFont typeface="+mj-lt"/>
                  <a:buAutoNum type="alphaLcPeriod" startAt="3"/>
                  <a:defRPr sz="2800"/>
                </a:pPr>
                <a:r>
                  <a:rPr dirty="0"/>
                  <a:t>​</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5</m:t>
                            </m:r>
                            <m:r>
                              <a:rPr>
                                <a:latin typeface="Cambria Math" panose="02040503050406030204" pitchFamily="18" charset="0"/>
                              </a:rPr>
                              <m:t>𝑥</m:t>
                            </m:r>
                          </m:e>
                        </m:rad>
                      </m:num>
                      <m:den>
                        <m:r>
                          <a:rPr>
                            <a:latin typeface="Cambria Math" panose="02040503050406030204" pitchFamily="18" charset="0"/>
                          </a:rPr>
                          <m:t>5−</m:t>
                        </m:r>
                        <m:rad>
                          <m:radPr>
                            <m:degHide m:val="on"/>
                            <m:ctrlPr>
                              <a:rPr i="1">
                                <a:latin typeface="Cambria Math" panose="02040503050406030204" pitchFamily="18" charset="0"/>
                              </a:rPr>
                            </m:ctrlPr>
                          </m:radPr>
                          <m:deg/>
                          <m:e>
                            <m:r>
                              <a:rPr>
                                <a:latin typeface="Cambria Math" panose="02040503050406030204" pitchFamily="18" charset="0"/>
                              </a:rPr>
                              <m:t>𝑥</m:t>
                            </m:r>
                          </m:e>
                        </m:rad>
                      </m:den>
                    </m:f>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 Rationalizing the Denominator (cont.)</a:t>
            </a:r>
          </a:p>
        </p:txBody>
      </p:sp>
      <p:sp>
        <p:nvSpPr>
          <p:cNvPr id="3" name="Text Placeholder 2"/>
          <p:cNvSpPr>
            <a:spLocks noGrp="1"/>
          </p:cNvSpPr>
          <p:nvPr>
            <p:ph type="body" sz="quarter" idx="10"/>
          </p:nvPr>
        </p:nvSpPr>
        <p:spPr>
          <a:xfrm>
            <a:off x="457200" y="1066800"/>
            <a:ext cx="8229600" cy="4967067"/>
          </a:xfrm>
        </p:spPr>
        <p:txBody>
          <a:bodyPr>
            <a:normAutofit/>
          </a:bodyPr>
          <a:lstStyle/>
          <a:p>
            <a:r>
              <a:rPr sz="2800" b="1" dirty="0"/>
              <a:t>Solution</a:t>
            </a:r>
          </a:p>
          <a:p>
            <a:pPr marL="514350" indent="-514350">
              <a:buFont typeface="+mj-lt"/>
              <a:buAutoNum type="alphaLcPeriod"/>
              <a:defRPr sz="2800"/>
            </a:pPr>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8CDE6888-8C97-4909-9689-028F21B78C54}"/>
                  </a:ext>
                </a:extLst>
              </p:cNvPr>
              <p:cNvGraphicFramePr>
                <a:graphicFrameLocks/>
              </p:cNvGraphicFramePr>
              <p:nvPr>
                <p:extLst>
                  <p:ext uri="{D42A27DB-BD31-4B8C-83A1-F6EECF244321}">
                    <p14:modId xmlns:p14="http://schemas.microsoft.com/office/powerpoint/2010/main" val="3780043249"/>
                  </p:ext>
                </p:extLst>
              </p:nvPr>
            </p:nvGraphicFramePr>
            <p:xfrm>
              <a:off x="838200" y="1371600"/>
              <a:ext cx="7924800" cy="4144646"/>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rad>
                                <m:radPr>
                                  <m:ctrlPr>
                                    <a:rPr sz="2800" i="1">
                                      <a:latin typeface="Cambria Math" panose="02040503050406030204" pitchFamily="18" charset="0"/>
                                    </a:rPr>
                                  </m:ctrlPr>
                                </m:radPr>
                                <m:deg>
                                  <m:r>
                                    <a:rPr sz="2800">
                                      <a:latin typeface="Cambria Math"/>
                                    </a:rPr>
                                    <m:t>5</m:t>
                                  </m:r>
                                </m:deg>
                                <m:e>
                                  <m:f>
                                    <m:fPr>
                                      <m:ctrlPr>
                                        <a:rPr sz="2800" i="1">
                                          <a:latin typeface="Cambria Math" panose="02040503050406030204" pitchFamily="18" charset="0"/>
                                        </a:rPr>
                                      </m:ctrlPr>
                                    </m:fPr>
                                    <m:num>
                                      <m:r>
                                        <a:rPr sz="2800">
                                          <a:latin typeface="Cambria Math"/>
                                        </a:rPr>
                                        <m:t>−</m:t>
                                      </m:r>
                                      <m:r>
                                        <a:rPr sz="2800">
                                          <a:latin typeface="Cambria Math"/>
                                        </a:rPr>
                                        <m:t>4</m:t>
                                      </m:r>
                                      <m:sSup>
                                        <m:sSupPr>
                                          <m:ctrlPr>
                                            <a:rPr sz="2800" i="1">
                                              <a:latin typeface="Cambria Math" panose="02040503050406030204" pitchFamily="18" charset="0"/>
                                            </a:rPr>
                                          </m:ctrlPr>
                                        </m:sSupPr>
                                        <m:e>
                                          <m:r>
                                            <a:rPr sz="2800">
                                              <a:latin typeface="Cambria Math"/>
                                            </a:rPr>
                                            <m:t>𝑥</m:t>
                                          </m:r>
                                        </m:e>
                                        <m:sup>
                                          <m:r>
                                            <a:rPr sz="2800">
                                              <a:latin typeface="Cambria Math"/>
                                            </a:rPr>
                                            <m:t>6</m:t>
                                          </m:r>
                                        </m:sup>
                                      </m:sSup>
                                    </m:num>
                                    <m:den>
                                      <m:r>
                                        <a:rPr sz="2800">
                                          <a:latin typeface="Cambria Math"/>
                                        </a:rPr>
                                        <m:t>8</m:t>
                                      </m:r>
                                      <m:sSup>
                                        <m:sSupPr>
                                          <m:ctrlPr>
                                            <a:rPr sz="2800" i="1">
                                              <a:latin typeface="Cambria Math" panose="02040503050406030204" pitchFamily="18" charset="0"/>
                                            </a:rPr>
                                          </m:ctrlPr>
                                        </m:sSupPr>
                                        <m:e>
                                          <m:r>
                                            <a:rPr sz="2800">
                                              <a:latin typeface="Cambria Math"/>
                                            </a:rPr>
                                            <m:t>𝑦</m:t>
                                          </m:r>
                                        </m:e>
                                        <m:sup>
                                          <m:r>
                                            <a:rPr sz="2800">
                                              <a:latin typeface="Cambria Math"/>
                                            </a:rPr>
                                            <m:t>2</m:t>
                                          </m:r>
                                        </m:sup>
                                      </m:sSup>
                                    </m:den>
                                  </m:f>
                                </m:e>
                              </m:rad>
                              <m:r>
                                <a:rPr sz="2800">
                                  <a:latin typeface="Cambria Math"/>
                                </a:rPr>
                                <m:t>=</m:t>
                              </m:r>
                              <m:f>
                                <m:fPr>
                                  <m:ctrlPr>
                                    <a:rPr sz="2800" i="1">
                                      <a:latin typeface="Cambria Math" panose="02040503050406030204" pitchFamily="18" charset="0"/>
                                    </a:rPr>
                                  </m:ctrlPr>
                                </m:fPr>
                                <m:num>
                                  <m:rad>
                                    <m:radPr>
                                      <m:ctrlPr>
                                        <a:rPr sz="2800" i="1">
                                          <a:latin typeface="Cambria Math" panose="02040503050406030204" pitchFamily="18" charset="0"/>
                                        </a:rPr>
                                      </m:ctrlPr>
                                    </m:radPr>
                                    <m:deg>
                                      <m:r>
                                        <a:rPr sz="2800">
                                          <a:latin typeface="Cambria Math"/>
                                        </a:rPr>
                                        <m:t>5</m:t>
                                      </m:r>
                                    </m:deg>
                                    <m:e>
                                      <m:r>
                                        <a:rPr sz="2800">
                                          <a:latin typeface="Cambria Math"/>
                                        </a:rPr>
                                        <m:t>−</m:t>
                                      </m:r>
                                      <m:r>
                                        <a:rPr sz="2800">
                                          <a:latin typeface="Cambria Math"/>
                                        </a:rPr>
                                        <m:t>4</m:t>
                                      </m:r>
                                      <m:r>
                                        <a:rPr sz="2800">
                                          <a:latin typeface="Cambria Math"/>
                                        </a:rPr>
                                        <m:t>𝑥</m:t>
                                      </m:r>
                                      <m:r>
                                        <a:rPr sz="2800">
                                          <a:latin typeface="Cambria Math"/>
                                        </a:rPr>
                                        <m:t>⋅</m:t>
                                      </m:r>
                                      <m:sSup>
                                        <m:sSupPr>
                                          <m:ctrlPr>
                                            <a:rPr sz="2800" i="1">
                                              <a:latin typeface="Cambria Math" panose="02040503050406030204" pitchFamily="18" charset="0"/>
                                            </a:rPr>
                                          </m:ctrlPr>
                                        </m:sSupPr>
                                        <m:e>
                                          <m:r>
                                            <a:rPr sz="2800">
                                              <a:latin typeface="Cambria Math"/>
                                            </a:rPr>
                                            <m:t>𝑥</m:t>
                                          </m:r>
                                        </m:e>
                                        <m:sup>
                                          <m:r>
                                            <a:rPr sz="2800">
                                              <a:latin typeface="Cambria Math"/>
                                            </a:rPr>
                                            <m:t>5</m:t>
                                          </m:r>
                                        </m:sup>
                                      </m:sSup>
                                    </m:e>
                                  </m:rad>
                                </m:num>
                                <m:den>
                                  <m:rad>
                                    <m:radPr>
                                      <m:ctrlPr>
                                        <a:rPr sz="2800" i="1">
                                          <a:latin typeface="Cambria Math" panose="02040503050406030204" pitchFamily="18" charset="0"/>
                                        </a:rPr>
                                      </m:ctrlPr>
                                    </m:radPr>
                                    <m:deg>
                                      <m:r>
                                        <a:rPr sz="2800">
                                          <a:latin typeface="Cambria Math"/>
                                        </a:rPr>
                                        <m:t>5</m:t>
                                      </m:r>
                                    </m:deg>
                                    <m:e>
                                      <m:r>
                                        <a:rPr sz="2800">
                                          <a:latin typeface="Cambria Math"/>
                                        </a:rPr>
                                        <m:t>8</m:t>
                                      </m:r>
                                      <m:sSup>
                                        <m:sSupPr>
                                          <m:ctrlPr>
                                            <a:rPr sz="2800" i="1">
                                              <a:latin typeface="Cambria Math" panose="02040503050406030204" pitchFamily="18" charset="0"/>
                                            </a:rPr>
                                          </m:ctrlPr>
                                        </m:sSupPr>
                                        <m:e>
                                          <m:r>
                                            <a:rPr sz="2800">
                                              <a:latin typeface="Cambria Math"/>
                                            </a:rPr>
                                            <m:t>𝑦</m:t>
                                          </m:r>
                                        </m:e>
                                        <m:sup>
                                          <m:r>
                                            <a:rPr sz="2800">
                                              <a:latin typeface="Cambria Math"/>
                                            </a:rPr>
                                            <m:t>2</m:t>
                                          </m:r>
                                        </m:sup>
                                      </m:sSup>
                                    </m:e>
                                  </m:rad>
                                </m:den>
                              </m:f>
                            </m:oMath>
                          </a14:m>
                          <a:endParaRPr sz="2800" dirty="0"/>
                        </a:p>
                      </a:txBody>
                      <a:tcPr/>
                    </a:tc>
                    <a:tc rowSpan="2">
                      <a:txBody>
                        <a:bodyPr/>
                        <a:lstStyle/>
                        <a:p>
                          <a:pPr algn="l">
                            <a:defRPr sz="1800" b="1"/>
                          </a:pPr>
                          <a:r>
                            <a:rPr sz="2000" b="0" dirty="0"/>
                            <a:t>The first step is to simplify the numerator and denominator and determine what the denominator must be multiplied by in order to eliminate the radical. Remember to multiply the numerator by the same factor.</a:t>
                          </a:r>
                        </a:p>
                      </a:txBody>
                      <a:tcPr/>
                    </a:tc>
                    <a:extLst>
                      <a:ext uri="{0D108BD9-81ED-4DB2-BD59-A6C34878D82A}">
                        <a16:rowId xmlns:a16="http://schemas.microsoft.com/office/drawing/2014/main" val="10000"/>
                      </a:ext>
                    </a:extLst>
                  </a:tr>
                  <a:tr h="370840">
                    <a:tc>
                      <a:txBody>
                        <a:bodyPr/>
                        <a:lstStyle/>
                        <a:p>
                          <a:pPr algn="l">
                            <a:defRPr sz="1800"/>
                          </a:pPr>
                          <a:r>
                            <a:rPr lang="ar-AE" sz="2800" dirty="0"/>
                            <a:t>​</a:t>
                          </a:r>
                          <a14:m>
                            <m:oMath xmlns:m="http://schemas.openxmlformats.org/officeDocument/2006/math">
                              <m:phant>
                                <m:phantPr>
                                  <m:show m:val="off"/>
                                  <m:ctrlPr>
                                    <a:rPr lang="ar-AE" sz="2800" i="1">
                                      <a:latin typeface="Cambria Math" panose="02040503050406030204" pitchFamily="18" charset="0"/>
                                    </a:rPr>
                                  </m:ctrlPr>
                                </m:phantPr>
                                <m:e>
                                  <m:rad>
                                    <m:radPr>
                                      <m:ctrlPr>
                                        <a:rPr lang="ar-AE" sz="2800" i="1">
                                          <a:latin typeface="Cambria Math" panose="02040503050406030204" pitchFamily="18" charset="0"/>
                                        </a:rPr>
                                      </m:ctrlPr>
                                    </m:radPr>
                                    <m:deg>
                                      <m:r>
                                        <a:rPr lang="ar-AE" sz="2800">
                                          <a:latin typeface="Cambria Math"/>
                                        </a:rPr>
                                        <m:t>5</m:t>
                                      </m:r>
                                    </m:deg>
                                    <m:e>
                                      <m:f>
                                        <m:fPr>
                                          <m:ctrlPr>
                                            <a:rPr lang="ar-AE" sz="2800" i="1">
                                              <a:latin typeface="Cambria Math" panose="02040503050406030204" pitchFamily="18" charset="0"/>
                                            </a:rPr>
                                          </m:ctrlPr>
                                        </m:fPr>
                                        <m:num>
                                          <m:r>
                                            <a:rPr lang="ar-AE" sz="2800">
                                              <a:latin typeface="Cambria Math"/>
                                            </a:rPr>
                                            <m:t>−</m:t>
                                          </m:r>
                                          <m:r>
                                            <a:rPr lang="ar-AE" sz="2800">
                                              <a:latin typeface="Cambria Math"/>
                                            </a:rPr>
                                            <m:t>4</m:t>
                                          </m:r>
                                          <m:sSup>
                                            <m:sSupPr>
                                              <m:ctrlPr>
                                                <a:rPr lang="ar-AE" sz="2800" i="1">
                                                  <a:latin typeface="Cambria Math" panose="02040503050406030204" pitchFamily="18" charset="0"/>
                                                </a:rPr>
                                              </m:ctrlPr>
                                            </m:sSupPr>
                                            <m:e>
                                              <m:r>
                                                <a:rPr lang="ar-AE" sz="2800">
                                                  <a:latin typeface="Cambria Math"/>
                                                </a:rPr>
                                                <m:t>𝑥</m:t>
                                              </m:r>
                                            </m:e>
                                            <m:sup>
                                              <m:r>
                                                <a:rPr lang="ar-AE" sz="2800">
                                                  <a:latin typeface="Cambria Math"/>
                                                </a:rPr>
                                                <m:t>6</m:t>
                                              </m:r>
                                            </m:sup>
                                          </m:sSup>
                                        </m:num>
                                        <m:den>
                                          <m:r>
                                            <a:rPr lang="ar-AE" sz="2800">
                                              <a:latin typeface="Cambria Math"/>
                                            </a:rPr>
                                            <m:t>8</m:t>
                                          </m:r>
                                          <m:sSup>
                                            <m:sSupPr>
                                              <m:ctrlPr>
                                                <a:rPr lang="ar-AE" sz="2800" i="1">
                                                  <a:latin typeface="Cambria Math" panose="02040503050406030204" pitchFamily="18" charset="0"/>
                                                </a:rPr>
                                              </m:ctrlPr>
                                            </m:sSupPr>
                                            <m:e>
                                              <m:r>
                                                <a:rPr lang="ar-AE" sz="2800">
                                                  <a:latin typeface="Cambria Math"/>
                                                </a:rPr>
                                                <m:t>𝑦</m:t>
                                              </m:r>
                                            </m:e>
                                            <m:sup>
                                              <m:r>
                                                <a:rPr lang="ar-AE" sz="2800">
                                                  <a:latin typeface="Cambria Math"/>
                                                </a:rPr>
                                                <m:t>2</m:t>
                                              </m:r>
                                            </m:sup>
                                          </m:sSup>
                                        </m:den>
                                      </m:f>
                                    </m:e>
                                  </m:rad>
                                </m:e>
                              </m:phant>
                              <m:r>
                                <a:rPr lang="ar-AE" sz="2800">
                                  <a:latin typeface="Cambria Math"/>
                                </a:rPr>
                                <m:t>=</m:t>
                              </m:r>
                              <m:f>
                                <m:fPr>
                                  <m:ctrlPr>
                                    <a:rPr lang="ar-AE" sz="2800" i="1">
                                      <a:latin typeface="Cambria Math" panose="02040503050406030204" pitchFamily="18" charset="0"/>
                                    </a:rPr>
                                  </m:ctrlPr>
                                </m:fPr>
                                <m:num>
                                  <m:r>
                                    <a:rPr lang="ar-AE" sz="2800">
                                      <a:latin typeface="Cambria Math"/>
                                    </a:rPr>
                                    <m:t>−</m:t>
                                  </m:r>
                                  <m:r>
                                    <a:rPr lang="ar-AE" sz="2800">
                                      <a:latin typeface="Cambria Math"/>
                                    </a:rPr>
                                    <m:t>𝑥</m:t>
                                  </m:r>
                                  <m:r>
                                    <a:rPr lang="ar-AE" sz="2800" b="0" i="0" smtClean="0">
                                      <a:latin typeface="Cambria Math" panose="02040503050406030204" pitchFamily="18" charset="0"/>
                                    </a:rPr>
                                    <m:t> </m:t>
                                  </m:r>
                                  <m:rad>
                                    <m:radPr>
                                      <m:ctrlPr>
                                        <a:rPr lang="ar-AE" sz="2800" i="1">
                                          <a:latin typeface="Cambria Math" panose="02040503050406030204" pitchFamily="18" charset="0"/>
                                        </a:rPr>
                                      </m:ctrlPr>
                                    </m:radPr>
                                    <m:deg>
                                      <m:r>
                                        <a:rPr lang="ar-AE" sz="2800">
                                          <a:latin typeface="Cambria Math"/>
                                        </a:rPr>
                                        <m:t>5</m:t>
                                      </m:r>
                                    </m:deg>
                                    <m:e>
                                      <m:r>
                                        <a:rPr lang="ar-AE" sz="2800">
                                          <a:latin typeface="Cambria Math"/>
                                        </a:rPr>
                                        <m:t>4</m:t>
                                      </m:r>
                                      <m:r>
                                        <a:rPr lang="ar-AE" sz="2800">
                                          <a:latin typeface="Cambria Math"/>
                                        </a:rPr>
                                        <m:t>𝑥</m:t>
                                      </m:r>
                                    </m:e>
                                  </m:rad>
                                </m:num>
                                <m:den>
                                  <m:rad>
                                    <m:radPr>
                                      <m:ctrlPr>
                                        <a:rPr lang="ar-AE" sz="2800" i="1">
                                          <a:latin typeface="Cambria Math" panose="02040503050406030204" pitchFamily="18" charset="0"/>
                                        </a:rPr>
                                      </m:ctrlPr>
                                    </m:radPr>
                                    <m:deg>
                                      <m:r>
                                        <a:rPr lang="ar-AE" sz="2800">
                                          <a:latin typeface="Cambria Math"/>
                                        </a:rPr>
                                        <m:t>5</m:t>
                                      </m:r>
                                    </m:deg>
                                    <m:e>
                                      <m:sSup>
                                        <m:sSupPr>
                                          <m:ctrlPr>
                                            <a:rPr lang="ar-AE" sz="2800" i="1">
                                              <a:latin typeface="Cambria Math" panose="02040503050406030204" pitchFamily="18" charset="0"/>
                                            </a:rPr>
                                          </m:ctrlPr>
                                        </m:sSupPr>
                                        <m:e>
                                          <m:r>
                                            <a:rPr lang="ar-AE" sz="2800">
                                              <a:latin typeface="Cambria Math"/>
                                            </a:rPr>
                                            <m:t>2</m:t>
                                          </m:r>
                                        </m:e>
                                        <m:sup>
                                          <m:r>
                                            <a:rPr lang="ar-AE" sz="2800">
                                              <a:latin typeface="Cambria Math"/>
                                            </a:rPr>
                                            <m:t>3</m:t>
                                          </m:r>
                                        </m:sup>
                                      </m:sSup>
                                      <m:sSup>
                                        <m:sSupPr>
                                          <m:ctrlPr>
                                            <a:rPr lang="ar-AE" sz="2800" i="1">
                                              <a:latin typeface="Cambria Math" panose="02040503050406030204" pitchFamily="18" charset="0"/>
                                            </a:rPr>
                                          </m:ctrlPr>
                                        </m:sSupPr>
                                        <m:e>
                                          <m:r>
                                            <a:rPr lang="ar-AE" sz="2800">
                                              <a:latin typeface="Cambria Math"/>
                                            </a:rPr>
                                            <m:t>𝑦</m:t>
                                          </m:r>
                                        </m:e>
                                        <m:sup>
                                          <m:r>
                                            <a:rPr lang="ar-AE" sz="2800">
                                              <a:latin typeface="Cambria Math"/>
                                            </a:rPr>
                                            <m:t>2</m:t>
                                          </m:r>
                                        </m:sup>
                                      </m:sSup>
                                    </m:e>
                                  </m:rad>
                                </m:den>
                              </m:f>
                              <m:r>
                                <a:rPr lang="ar-AE" sz="2800">
                                  <a:latin typeface="Cambria Math"/>
                                </a:rPr>
                                <m:t>⋅</m:t>
                              </m:r>
                              <m:f>
                                <m:fPr>
                                  <m:ctrlPr>
                                    <a:rPr lang="ar-AE" sz="2800" i="1">
                                      <a:latin typeface="Cambria Math" panose="02040503050406030204" pitchFamily="18" charset="0"/>
                                    </a:rPr>
                                  </m:ctrlPr>
                                </m:fPr>
                                <m:num>
                                  <m:rad>
                                    <m:radPr>
                                      <m:ctrlPr>
                                        <a:rPr lang="ar-AE" sz="2800" i="1">
                                          <a:latin typeface="Cambria Math" panose="02040503050406030204" pitchFamily="18" charset="0"/>
                                        </a:rPr>
                                      </m:ctrlPr>
                                    </m:radPr>
                                    <m:deg>
                                      <m:r>
                                        <a:rPr lang="ar-AE" sz="2800">
                                          <a:latin typeface="Cambria Math"/>
                                        </a:rPr>
                                        <m:t>5</m:t>
                                      </m:r>
                                    </m:deg>
                                    <m:e>
                                      <m:sSup>
                                        <m:sSupPr>
                                          <m:ctrlPr>
                                            <a:rPr lang="ar-AE" sz="2800" i="1">
                                              <a:latin typeface="Cambria Math" panose="02040503050406030204" pitchFamily="18" charset="0"/>
                                            </a:rPr>
                                          </m:ctrlPr>
                                        </m:sSupPr>
                                        <m:e>
                                          <m:r>
                                            <a:rPr lang="ar-AE" sz="2800">
                                              <a:latin typeface="Cambria Math"/>
                                            </a:rPr>
                                            <m:t>2</m:t>
                                          </m:r>
                                        </m:e>
                                        <m:sup>
                                          <m:r>
                                            <a:rPr lang="ar-AE" sz="2800">
                                              <a:latin typeface="Cambria Math"/>
                                            </a:rPr>
                                            <m:t>2</m:t>
                                          </m:r>
                                        </m:sup>
                                      </m:sSup>
                                      <m:sSup>
                                        <m:sSupPr>
                                          <m:ctrlPr>
                                            <a:rPr lang="ar-AE" sz="2800" i="1">
                                              <a:latin typeface="Cambria Math" panose="02040503050406030204" pitchFamily="18" charset="0"/>
                                            </a:rPr>
                                          </m:ctrlPr>
                                        </m:sSupPr>
                                        <m:e>
                                          <m:r>
                                            <a:rPr lang="ar-AE" sz="2800">
                                              <a:latin typeface="Cambria Math"/>
                                            </a:rPr>
                                            <m:t>𝑦</m:t>
                                          </m:r>
                                        </m:e>
                                        <m:sup>
                                          <m:r>
                                            <a:rPr lang="ar-AE" sz="2800">
                                              <a:latin typeface="Cambria Math"/>
                                            </a:rPr>
                                            <m:t>3</m:t>
                                          </m:r>
                                        </m:sup>
                                      </m:sSup>
                                    </m:e>
                                  </m:rad>
                                </m:num>
                                <m:den>
                                  <m:rad>
                                    <m:radPr>
                                      <m:ctrlPr>
                                        <a:rPr lang="ar-AE" sz="2800" i="1">
                                          <a:latin typeface="Cambria Math" panose="02040503050406030204" pitchFamily="18" charset="0"/>
                                        </a:rPr>
                                      </m:ctrlPr>
                                    </m:radPr>
                                    <m:deg>
                                      <m:r>
                                        <a:rPr lang="ar-AE" sz="2800">
                                          <a:latin typeface="Cambria Math"/>
                                        </a:rPr>
                                        <m:t>5</m:t>
                                      </m:r>
                                    </m:deg>
                                    <m:e>
                                      <m:sSup>
                                        <m:sSupPr>
                                          <m:ctrlPr>
                                            <a:rPr lang="ar-AE" sz="2800" i="1">
                                              <a:latin typeface="Cambria Math" panose="02040503050406030204" pitchFamily="18" charset="0"/>
                                            </a:rPr>
                                          </m:ctrlPr>
                                        </m:sSupPr>
                                        <m:e>
                                          <m:r>
                                            <a:rPr lang="ar-AE" sz="2800">
                                              <a:latin typeface="Cambria Math"/>
                                            </a:rPr>
                                            <m:t>2</m:t>
                                          </m:r>
                                        </m:e>
                                        <m:sup>
                                          <m:r>
                                            <a:rPr lang="ar-AE" sz="2800">
                                              <a:latin typeface="Cambria Math"/>
                                            </a:rPr>
                                            <m:t>2</m:t>
                                          </m:r>
                                        </m:sup>
                                      </m:sSup>
                                      <m:sSup>
                                        <m:sSupPr>
                                          <m:ctrlPr>
                                            <a:rPr lang="ar-AE" sz="2800" i="1">
                                              <a:latin typeface="Cambria Math" panose="02040503050406030204" pitchFamily="18" charset="0"/>
                                            </a:rPr>
                                          </m:ctrlPr>
                                        </m:sSupPr>
                                        <m:e>
                                          <m:r>
                                            <a:rPr lang="ar-AE" sz="2800">
                                              <a:latin typeface="Cambria Math"/>
                                            </a:rPr>
                                            <m:t>𝑦</m:t>
                                          </m:r>
                                        </m:e>
                                        <m:sup>
                                          <m:r>
                                            <a:rPr lang="ar-AE" sz="2800">
                                              <a:latin typeface="Cambria Math"/>
                                            </a:rPr>
                                            <m:t>3</m:t>
                                          </m:r>
                                        </m:sup>
                                      </m:sSup>
                                    </m:e>
                                  </m:rad>
                                </m:den>
                              </m:f>
                            </m:oMath>
                          </a14:m>
                          <a:endParaRPr sz="2800" dirty="0"/>
                        </a:p>
                      </a:txBody>
                      <a:tcPr/>
                    </a:tc>
                    <a:tc vMerge="1">
                      <a:txBody>
                        <a:bodyPr/>
                        <a:lstStyle/>
                        <a:p>
                          <a:pPr algn="l">
                            <a:defRPr sz="1800" b="1"/>
                          </a:pPr>
                          <a:endParaRPr b="0" dirty="0"/>
                        </a:p>
                      </a:txBody>
                      <a:tcPr/>
                    </a:tc>
                    <a:extLst>
                      <a:ext uri="{0D108BD9-81ED-4DB2-BD59-A6C34878D82A}">
                        <a16:rowId xmlns:a16="http://schemas.microsoft.com/office/drawing/2014/main" val="10001"/>
                      </a:ext>
                    </a:extLst>
                  </a:tr>
                  <a:tr h="370840">
                    <a:tc>
                      <a:txBody>
                        <a:bodyPr/>
                        <a:lstStyle/>
                        <a:p>
                          <a:pPr algn="l">
                            <a:defRPr sz="1800"/>
                          </a:pPr>
                          <a:r>
                            <a:rPr lang="ar-AE" sz="2800" dirty="0"/>
                            <a:t>​</a:t>
                          </a:r>
                          <a14:m>
                            <m:oMath xmlns:m="http://schemas.openxmlformats.org/officeDocument/2006/math">
                              <m:phant>
                                <m:phantPr>
                                  <m:show m:val="off"/>
                                  <m:ctrlPr>
                                    <a:rPr lang="ar-AE" sz="2800" i="1">
                                      <a:latin typeface="Cambria Math" panose="02040503050406030204" pitchFamily="18" charset="0"/>
                                    </a:rPr>
                                  </m:ctrlPr>
                                </m:phantPr>
                                <m:e>
                                  <m:rad>
                                    <m:radPr>
                                      <m:ctrlPr>
                                        <a:rPr lang="ar-AE" sz="2800" i="1">
                                          <a:latin typeface="Cambria Math" panose="02040503050406030204" pitchFamily="18" charset="0"/>
                                        </a:rPr>
                                      </m:ctrlPr>
                                    </m:radPr>
                                    <m:deg>
                                      <m:r>
                                        <a:rPr lang="ar-AE" sz="2800">
                                          <a:latin typeface="Cambria Math"/>
                                        </a:rPr>
                                        <m:t>5</m:t>
                                      </m:r>
                                    </m:deg>
                                    <m:e>
                                      <m:f>
                                        <m:fPr>
                                          <m:ctrlPr>
                                            <a:rPr lang="ar-AE" sz="2800" i="1">
                                              <a:latin typeface="Cambria Math" panose="02040503050406030204" pitchFamily="18" charset="0"/>
                                            </a:rPr>
                                          </m:ctrlPr>
                                        </m:fPr>
                                        <m:num>
                                          <m:r>
                                            <a:rPr lang="ar-AE" sz="2800">
                                              <a:latin typeface="Cambria Math"/>
                                            </a:rPr>
                                            <m:t>−</m:t>
                                          </m:r>
                                          <m:r>
                                            <a:rPr lang="ar-AE" sz="2800">
                                              <a:latin typeface="Cambria Math"/>
                                            </a:rPr>
                                            <m:t>4</m:t>
                                          </m:r>
                                          <m:sSup>
                                            <m:sSupPr>
                                              <m:ctrlPr>
                                                <a:rPr lang="ar-AE" sz="2800" i="1">
                                                  <a:latin typeface="Cambria Math" panose="02040503050406030204" pitchFamily="18" charset="0"/>
                                                </a:rPr>
                                              </m:ctrlPr>
                                            </m:sSupPr>
                                            <m:e>
                                              <m:r>
                                                <a:rPr lang="ar-AE" sz="2800">
                                                  <a:latin typeface="Cambria Math"/>
                                                </a:rPr>
                                                <m:t>𝑥</m:t>
                                              </m:r>
                                            </m:e>
                                            <m:sup>
                                              <m:r>
                                                <a:rPr lang="ar-AE" sz="2800">
                                                  <a:latin typeface="Cambria Math"/>
                                                </a:rPr>
                                                <m:t>6</m:t>
                                              </m:r>
                                            </m:sup>
                                          </m:sSup>
                                        </m:num>
                                        <m:den>
                                          <m:r>
                                            <a:rPr lang="ar-AE" sz="2800">
                                              <a:latin typeface="Cambria Math"/>
                                            </a:rPr>
                                            <m:t>8</m:t>
                                          </m:r>
                                          <m:sSup>
                                            <m:sSupPr>
                                              <m:ctrlPr>
                                                <a:rPr lang="ar-AE" sz="2800" i="1">
                                                  <a:latin typeface="Cambria Math" panose="02040503050406030204" pitchFamily="18" charset="0"/>
                                                </a:rPr>
                                              </m:ctrlPr>
                                            </m:sSupPr>
                                            <m:e>
                                              <m:r>
                                                <a:rPr lang="ar-AE" sz="2800">
                                                  <a:latin typeface="Cambria Math"/>
                                                </a:rPr>
                                                <m:t>𝑦</m:t>
                                              </m:r>
                                            </m:e>
                                            <m:sup>
                                              <m:r>
                                                <a:rPr lang="ar-AE" sz="2800">
                                                  <a:latin typeface="Cambria Math"/>
                                                </a:rPr>
                                                <m:t>2</m:t>
                                              </m:r>
                                            </m:sup>
                                          </m:sSup>
                                        </m:den>
                                      </m:f>
                                    </m:e>
                                  </m:rad>
                                </m:e>
                              </m:phant>
                              <m:r>
                                <a:rPr lang="ar-AE" sz="2800">
                                  <a:latin typeface="Cambria Math"/>
                                </a:rPr>
                                <m:t>=</m:t>
                              </m:r>
                              <m:f>
                                <m:fPr>
                                  <m:ctrlPr>
                                    <a:rPr lang="ar-AE" sz="2800" i="1">
                                      <a:latin typeface="Cambria Math" panose="02040503050406030204" pitchFamily="18" charset="0"/>
                                    </a:rPr>
                                  </m:ctrlPr>
                                </m:fPr>
                                <m:num>
                                  <m:r>
                                    <a:rPr lang="ar-AE" sz="2800">
                                      <a:latin typeface="Cambria Math"/>
                                    </a:rPr>
                                    <m:t>−</m:t>
                                  </m:r>
                                  <m:r>
                                    <a:rPr lang="ar-AE" sz="2800">
                                      <a:latin typeface="Cambria Math"/>
                                    </a:rPr>
                                    <m:t>𝑥</m:t>
                                  </m:r>
                                  <m:r>
                                    <a:rPr lang="ar-AE" sz="2800" b="0" i="0" smtClean="0">
                                      <a:latin typeface="Cambria Math" panose="02040503050406030204" pitchFamily="18" charset="0"/>
                                    </a:rPr>
                                    <m:t> </m:t>
                                  </m:r>
                                  <m:rad>
                                    <m:radPr>
                                      <m:ctrlPr>
                                        <a:rPr lang="ar-AE" sz="2800" i="1">
                                          <a:latin typeface="Cambria Math" panose="02040503050406030204" pitchFamily="18" charset="0"/>
                                        </a:rPr>
                                      </m:ctrlPr>
                                    </m:radPr>
                                    <m:deg>
                                      <m:r>
                                        <a:rPr lang="ar-AE" sz="2800">
                                          <a:latin typeface="Cambria Math"/>
                                        </a:rPr>
                                        <m:t>5</m:t>
                                      </m:r>
                                    </m:deg>
                                    <m:e>
                                      <m:r>
                                        <a:rPr lang="ar-AE" sz="2800">
                                          <a:latin typeface="Cambria Math"/>
                                        </a:rPr>
                                        <m:t>16</m:t>
                                      </m:r>
                                      <m:r>
                                        <a:rPr lang="ar-AE" sz="2800">
                                          <a:latin typeface="Cambria Math"/>
                                        </a:rPr>
                                        <m:t>𝑥</m:t>
                                      </m:r>
                                      <m:sSup>
                                        <m:sSupPr>
                                          <m:ctrlPr>
                                            <a:rPr lang="ar-AE" sz="2800" i="1">
                                              <a:latin typeface="Cambria Math" panose="02040503050406030204" pitchFamily="18" charset="0"/>
                                            </a:rPr>
                                          </m:ctrlPr>
                                        </m:sSupPr>
                                        <m:e>
                                          <m:r>
                                            <a:rPr lang="ar-AE" sz="2800">
                                              <a:latin typeface="Cambria Math"/>
                                            </a:rPr>
                                            <m:t>𝑦</m:t>
                                          </m:r>
                                        </m:e>
                                        <m:sup>
                                          <m:r>
                                            <a:rPr lang="ar-AE" sz="2800">
                                              <a:latin typeface="Cambria Math"/>
                                            </a:rPr>
                                            <m:t>3</m:t>
                                          </m:r>
                                        </m:sup>
                                      </m:sSup>
                                    </m:e>
                                  </m:rad>
                                </m:num>
                                <m:den>
                                  <m:rad>
                                    <m:radPr>
                                      <m:ctrlPr>
                                        <a:rPr lang="ar-AE" sz="2800" i="1">
                                          <a:latin typeface="Cambria Math" panose="02040503050406030204" pitchFamily="18" charset="0"/>
                                        </a:rPr>
                                      </m:ctrlPr>
                                    </m:radPr>
                                    <m:deg>
                                      <m:r>
                                        <a:rPr lang="ar-AE" sz="2800">
                                          <a:latin typeface="Cambria Math"/>
                                        </a:rPr>
                                        <m:t>5</m:t>
                                      </m:r>
                                    </m:deg>
                                    <m:e>
                                      <m:sSup>
                                        <m:sSupPr>
                                          <m:ctrlPr>
                                            <a:rPr lang="ar-AE" sz="2800" i="1">
                                              <a:latin typeface="Cambria Math" panose="02040503050406030204" pitchFamily="18" charset="0"/>
                                            </a:rPr>
                                          </m:ctrlPr>
                                        </m:sSupPr>
                                        <m:e>
                                          <m:r>
                                            <a:rPr lang="ar-AE" sz="2800">
                                              <a:latin typeface="Cambria Math"/>
                                            </a:rPr>
                                            <m:t>2</m:t>
                                          </m:r>
                                        </m:e>
                                        <m:sup>
                                          <m:r>
                                            <a:rPr lang="ar-AE" sz="2800">
                                              <a:latin typeface="Cambria Math"/>
                                            </a:rPr>
                                            <m:t>5</m:t>
                                          </m:r>
                                        </m:sup>
                                      </m:sSup>
                                      <m:sSup>
                                        <m:sSupPr>
                                          <m:ctrlPr>
                                            <a:rPr lang="ar-AE" sz="2800" i="1">
                                              <a:latin typeface="Cambria Math" panose="02040503050406030204" pitchFamily="18" charset="0"/>
                                            </a:rPr>
                                          </m:ctrlPr>
                                        </m:sSupPr>
                                        <m:e>
                                          <m:r>
                                            <a:rPr lang="ar-AE" sz="2800">
                                              <a:latin typeface="Cambria Math"/>
                                            </a:rPr>
                                            <m:t>𝑦</m:t>
                                          </m:r>
                                        </m:e>
                                        <m:sup>
                                          <m:r>
                                            <a:rPr lang="ar-AE" sz="2800">
                                              <a:latin typeface="Cambria Math"/>
                                            </a:rPr>
                                            <m:t>5</m:t>
                                          </m:r>
                                        </m:sup>
                                      </m:sSup>
                                    </m:e>
                                  </m:rad>
                                </m:den>
                              </m:f>
                            </m:oMath>
                          </a14:m>
                          <a:endParaRPr sz="2800" dirty="0"/>
                        </a:p>
                      </a:txBody>
                      <a:tcPr/>
                    </a:tc>
                    <a:tc>
                      <a:txBody>
                        <a:bodyPr/>
                        <a:lstStyle/>
                        <a:p>
                          <a:pPr algn="l"/>
                          <a:endParaRPr dirty="0"/>
                        </a:p>
                      </a:txBody>
                      <a:tcPr/>
                    </a:tc>
                    <a:extLst>
                      <a:ext uri="{0D108BD9-81ED-4DB2-BD59-A6C34878D82A}">
                        <a16:rowId xmlns:a16="http://schemas.microsoft.com/office/drawing/2014/main" val="10002"/>
                      </a:ext>
                    </a:extLst>
                  </a:tr>
                  <a:tr h="370840">
                    <a:tc>
                      <a:txBody>
                        <a:bodyPr/>
                        <a:lstStyle/>
                        <a:p>
                          <a:pPr algn="l">
                            <a:defRPr sz="1800"/>
                          </a:pPr>
                          <a:r>
                            <a:rPr lang="ar-AE" sz="2800" dirty="0"/>
                            <a:t>​</a:t>
                          </a:r>
                          <a14:m>
                            <m:oMath xmlns:m="http://schemas.openxmlformats.org/officeDocument/2006/math">
                              <m:phant>
                                <m:phantPr>
                                  <m:show m:val="off"/>
                                  <m:ctrlPr>
                                    <a:rPr lang="ar-AE" sz="2800" i="1">
                                      <a:latin typeface="Cambria Math" panose="02040503050406030204" pitchFamily="18" charset="0"/>
                                    </a:rPr>
                                  </m:ctrlPr>
                                </m:phantPr>
                                <m:e>
                                  <m:rad>
                                    <m:radPr>
                                      <m:ctrlPr>
                                        <a:rPr lang="ar-AE" sz="2800" i="1">
                                          <a:latin typeface="Cambria Math" panose="02040503050406030204" pitchFamily="18" charset="0"/>
                                        </a:rPr>
                                      </m:ctrlPr>
                                    </m:radPr>
                                    <m:deg>
                                      <m:r>
                                        <a:rPr lang="ar-AE" sz="2800">
                                          <a:latin typeface="Cambria Math"/>
                                        </a:rPr>
                                        <m:t>5</m:t>
                                      </m:r>
                                    </m:deg>
                                    <m:e>
                                      <m:f>
                                        <m:fPr>
                                          <m:ctrlPr>
                                            <a:rPr lang="ar-AE" sz="2800" i="1">
                                              <a:latin typeface="Cambria Math" panose="02040503050406030204" pitchFamily="18" charset="0"/>
                                            </a:rPr>
                                          </m:ctrlPr>
                                        </m:fPr>
                                        <m:num>
                                          <m:r>
                                            <a:rPr lang="ar-AE" sz="2800">
                                              <a:latin typeface="Cambria Math"/>
                                            </a:rPr>
                                            <m:t>−</m:t>
                                          </m:r>
                                          <m:r>
                                            <a:rPr lang="ar-AE" sz="2800">
                                              <a:latin typeface="Cambria Math"/>
                                            </a:rPr>
                                            <m:t>4</m:t>
                                          </m:r>
                                          <m:sSup>
                                            <m:sSupPr>
                                              <m:ctrlPr>
                                                <a:rPr lang="ar-AE" sz="2800" i="1">
                                                  <a:latin typeface="Cambria Math" panose="02040503050406030204" pitchFamily="18" charset="0"/>
                                                </a:rPr>
                                              </m:ctrlPr>
                                            </m:sSupPr>
                                            <m:e>
                                              <m:r>
                                                <a:rPr lang="ar-AE" sz="2800">
                                                  <a:latin typeface="Cambria Math"/>
                                                </a:rPr>
                                                <m:t>𝑥</m:t>
                                              </m:r>
                                            </m:e>
                                            <m:sup>
                                              <m:r>
                                                <a:rPr lang="ar-AE" sz="2800">
                                                  <a:latin typeface="Cambria Math"/>
                                                </a:rPr>
                                                <m:t>6</m:t>
                                              </m:r>
                                            </m:sup>
                                          </m:sSup>
                                        </m:num>
                                        <m:den>
                                          <m:r>
                                            <a:rPr lang="ar-AE" sz="2800">
                                              <a:latin typeface="Cambria Math"/>
                                            </a:rPr>
                                            <m:t>8</m:t>
                                          </m:r>
                                          <m:sSup>
                                            <m:sSupPr>
                                              <m:ctrlPr>
                                                <a:rPr lang="ar-AE" sz="2800" i="1">
                                                  <a:latin typeface="Cambria Math" panose="02040503050406030204" pitchFamily="18" charset="0"/>
                                                </a:rPr>
                                              </m:ctrlPr>
                                            </m:sSupPr>
                                            <m:e>
                                              <m:r>
                                                <a:rPr lang="ar-AE" sz="2800">
                                                  <a:latin typeface="Cambria Math"/>
                                                </a:rPr>
                                                <m:t>𝑦</m:t>
                                              </m:r>
                                            </m:e>
                                            <m:sup>
                                              <m:r>
                                                <a:rPr lang="ar-AE" sz="2800">
                                                  <a:latin typeface="Cambria Math"/>
                                                </a:rPr>
                                                <m:t>2</m:t>
                                              </m:r>
                                            </m:sup>
                                          </m:sSup>
                                        </m:den>
                                      </m:f>
                                    </m:e>
                                  </m:rad>
                                </m:e>
                              </m:phant>
                              <m:r>
                                <a:rPr lang="ar-AE" sz="2800">
                                  <a:latin typeface="Cambria Math"/>
                                </a:rPr>
                                <m:t>=</m:t>
                              </m:r>
                              <m:f>
                                <m:fPr>
                                  <m:ctrlPr>
                                    <a:rPr lang="ar-AE" sz="2800" i="1">
                                      <a:latin typeface="Cambria Math" panose="02040503050406030204" pitchFamily="18" charset="0"/>
                                    </a:rPr>
                                  </m:ctrlPr>
                                </m:fPr>
                                <m:num>
                                  <m:r>
                                    <a:rPr lang="ar-AE" sz="2800">
                                      <a:latin typeface="Cambria Math"/>
                                    </a:rPr>
                                    <m:t>−</m:t>
                                  </m:r>
                                  <m:r>
                                    <a:rPr lang="ar-AE" sz="2800">
                                      <a:latin typeface="Cambria Math"/>
                                    </a:rPr>
                                    <m:t>𝑥</m:t>
                                  </m:r>
                                  <m:r>
                                    <a:rPr lang="ar-AE" sz="2800" b="0" i="0" smtClean="0">
                                      <a:latin typeface="Cambria Math" panose="02040503050406030204" pitchFamily="18" charset="0"/>
                                    </a:rPr>
                                    <m:t> </m:t>
                                  </m:r>
                                  <m:rad>
                                    <m:radPr>
                                      <m:ctrlPr>
                                        <a:rPr lang="ar-AE" sz="2800" i="1">
                                          <a:latin typeface="Cambria Math" panose="02040503050406030204" pitchFamily="18" charset="0"/>
                                        </a:rPr>
                                      </m:ctrlPr>
                                    </m:radPr>
                                    <m:deg>
                                      <m:r>
                                        <a:rPr lang="ar-AE" sz="2800">
                                          <a:latin typeface="Cambria Math"/>
                                        </a:rPr>
                                        <m:t>5</m:t>
                                      </m:r>
                                    </m:deg>
                                    <m:e>
                                      <m:r>
                                        <a:rPr lang="ar-AE" sz="2800">
                                          <a:latin typeface="Cambria Math"/>
                                        </a:rPr>
                                        <m:t>16</m:t>
                                      </m:r>
                                      <m:r>
                                        <a:rPr lang="ar-AE" sz="2800">
                                          <a:latin typeface="Cambria Math"/>
                                        </a:rPr>
                                        <m:t>𝑥</m:t>
                                      </m:r>
                                      <m:sSup>
                                        <m:sSupPr>
                                          <m:ctrlPr>
                                            <a:rPr lang="ar-AE" sz="2800" i="1">
                                              <a:latin typeface="Cambria Math" panose="02040503050406030204" pitchFamily="18" charset="0"/>
                                            </a:rPr>
                                          </m:ctrlPr>
                                        </m:sSupPr>
                                        <m:e>
                                          <m:r>
                                            <a:rPr lang="ar-AE" sz="2800">
                                              <a:latin typeface="Cambria Math"/>
                                            </a:rPr>
                                            <m:t>𝑦</m:t>
                                          </m:r>
                                        </m:e>
                                        <m:sup>
                                          <m:r>
                                            <a:rPr lang="ar-AE" sz="2800">
                                              <a:latin typeface="Cambria Math"/>
                                            </a:rPr>
                                            <m:t>3</m:t>
                                          </m:r>
                                        </m:sup>
                                      </m:sSup>
                                    </m:e>
                                  </m:rad>
                                </m:num>
                                <m:den>
                                  <m:r>
                                    <a:rPr lang="ar-AE" sz="2800">
                                      <a:latin typeface="Cambria Math"/>
                                    </a:rPr>
                                    <m:t>2</m:t>
                                  </m:r>
                                  <m:r>
                                    <a:rPr lang="ar-AE" sz="2800">
                                      <a:latin typeface="Cambria Math"/>
                                    </a:rPr>
                                    <m:t>𝑦</m:t>
                                  </m:r>
                                </m:den>
                              </m:f>
                            </m:oMath>
                          </a14:m>
                          <a:endParaRPr sz="2800" dirty="0"/>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8CDE6888-8C97-4909-9689-028F21B78C54}"/>
                  </a:ext>
                </a:extLst>
              </p:cNvPr>
              <p:cNvGraphicFramePr>
                <a:graphicFrameLocks/>
              </p:cNvGraphicFramePr>
              <p:nvPr>
                <p:extLst>
                  <p:ext uri="{D42A27DB-BD31-4B8C-83A1-F6EECF244321}">
                    <p14:modId xmlns:p14="http://schemas.microsoft.com/office/powerpoint/2010/main" val="3780043249"/>
                  </p:ext>
                </p:extLst>
              </p:nvPr>
            </p:nvGraphicFramePr>
            <p:xfrm>
              <a:off x="838200" y="1371600"/>
              <a:ext cx="7924800" cy="4144646"/>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959803">
                    <a:tc>
                      <a:txBody>
                        <a:bodyPr/>
                        <a:lstStyle/>
                        <a:p>
                          <a:endParaRPr lang="en-US"/>
                        </a:p>
                      </a:txBody>
                      <a:tcPr>
                        <a:blipFill>
                          <a:blip r:embed="rId2"/>
                          <a:stretch>
                            <a:fillRect t="-3185" r="-99846" b="-333121"/>
                          </a:stretch>
                        </a:blipFill>
                      </a:tcPr>
                    </a:tc>
                    <a:tc rowSpan="2">
                      <a:txBody>
                        <a:bodyPr/>
                        <a:lstStyle/>
                        <a:p>
                          <a:pPr algn="l">
                            <a:defRPr sz="1800" b="1"/>
                          </a:pPr>
                          <a:r>
                            <a:rPr sz="2000" b="0" dirty="0"/>
                            <a:t>The first step is to simplify the numerator and denominator and determine what the denominator must be multiplied by in order to eliminate the radical. Remember to multiply the numerator by the same factor.</a:t>
                          </a:r>
                        </a:p>
                      </a:txBody>
                      <a:tcPr/>
                    </a:tc>
                    <a:extLst>
                      <a:ext uri="{0D108BD9-81ED-4DB2-BD59-A6C34878D82A}">
                        <a16:rowId xmlns:a16="http://schemas.microsoft.com/office/drawing/2014/main" val="10000"/>
                      </a:ext>
                    </a:extLst>
                  </a:tr>
                  <a:tr h="1265237">
                    <a:tc>
                      <a:txBody>
                        <a:bodyPr/>
                        <a:lstStyle/>
                        <a:p>
                          <a:endParaRPr lang="en-US"/>
                        </a:p>
                      </a:txBody>
                      <a:tcPr>
                        <a:blipFill>
                          <a:blip r:embed="rId2"/>
                          <a:stretch>
                            <a:fillRect t="-77885" r="-99846" b="-151442"/>
                          </a:stretch>
                        </a:blipFill>
                      </a:tcPr>
                    </a:tc>
                    <a:tc vMerge="1">
                      <a:txBody>
                        <a:bodyPr/>
                        <a:lstStyle/>
                        <a:p>
                          <a:pPr algn="l">
                            <a:defRPr sz="1800" b="1"/>
                          </a:pPr>
                          <a:endParaRPr b="0" dirty="0"/>
                        </a:p>
                      </a:txBody>
                      <a:tcPr/>
                    </a:tc>
                    <a:extLst>
                      <a:ext uri="{0D108BD9-81ED-4DB2-BD59-A6C34878D82A}">
                        <a16:rowId xmlns:a16="http://schemas.microsoft.com/office/drawing/2014/main" val="10001"/>
                      </a:ext>
                    </a:extLst>
                  </a:tr>
                  <a:tr h="959803">
                    <a:tc>
                      <a:txBody>
                        <a:bodyPr/>
                        <a:lstStyle/>
                        <a:p>
                          <a:endParaRPr lang="en-US"/>
                        </a:p>
                      </a:txBody>
                      <a:tcPr>
                        <a:blipFill>
                          <a:blip r:embed="rId2"/>
                          <a:stretch>
                            <a:fillRect t="-234177" r="-99846" b="-99367"/>
                          </a:stretch>
                        </a:blipFill>
                      </a:tcPr>
                    </a:tc>
                    <a:tc>
                      <a:txBody>
                        <a:bodyPr/>
                        <a:lstStyle/>
                        <a:p>
                          <a:pPr algn="l"/>
                          <a:endParaRPr dirty="0"/>
                        </a:p>
                      </a:txBody>
                      <a:tcPr/>
                    </a:tc>
                    <a:extLst>
                      <a:ext uri="{0D108BD9-81ED-4DB2-BD59-A6C34878D82A}">
                        <a16:rowId xmlns:a16="http://schemas.microsoft.com/office/drawing/2014/main" val="10002"/>
                      </a:ext>
                    </a:extLst>
                  </a:tr>
                  <a:tr h="959803">
                    <a:tc>
                      <a:txBody>
                        <a:bodyPr/>
                        <a:lstStyle/>
                        <a:p>
                          <a:endParaRPr lang="en-US"/>
                        </a:p>
                      </a:txBody>
                      <a:tcPr>
                        <a:blipFill>
                          <a:blip r:embed="rId2"/>
                          <a:stretch>
                            <a:fillRect t="-336306" r="-99846"/>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 Rationalizing the Denominator (cont.)</a:t>
            </a:r>
          </a:p>
        </p:txBody>
      </p:sp>
      <p:sp>
        <p:nvSpPr>
          <p:cNvPr id="3" name="Text Placeholder 2"/>
          <p:cNvSpPr>
            <a:spLocks noGrp="1"/>
          </p:cNvSpPr>
          <p:nvPr>
            <p:ph type="body" sz="quarter" idx="10"/>
          </p:nvPr>
        </p:nvSpPr>
        <p:spPr>
          <a:xfrm>
            <a:off x="457200" y="1357533"/>
            <a:ext cx="8229600" cy="4967067"/>
          </a:xfrm>
        </p:spPr>
        <p:txBody>
          <a:bodyPr/>
          <a:lstStyle/>
          <a:p>
            <a:pPr marL="514350" indent="-514350">
              <a:buFont typeface="+mj-lt"/>
              <a:buAutoNum type="alphaLcPeriod" startAt="2"/>
              <a:defRPr sz="2800"/>
            </a:pPr>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7E20E2AF-8BE3-44FC-A952-B0B0F8B1FDF2}"/>
                  </a:ext>
                </a:extLst>
              </p:cNvPr>
              <p:cNvGraphicFramePr>
                <a:graphicFrameLocks/>
              </p:cNvGraphicFramePr>
              <p:nvPr>
                <p:extLst>
                  <p:ext uri="{D42A27DB-BD31-4B8C-83A1-F6EECF244321}">
                    <p14:modId xmlns:p14="http://schemas.microsoft.com/office/powerpoint/2010/main" val="2018450066"/>
                  </p:ext>
                </p:extLst>
              </p:nvPr>
            </p:nvGraphicFramePr>
            <p:xfrm>
              <a:off x="914400" y="1236027"/>
              <a:ext cx="7848600" cy="3183573"/>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4</m:t>
                                  </m:r>
                                </m:num>
                                <m:den>
                                  <m:rad>
                                    <m:radPr>
                                      <m:degHide m:val="on"/>
                                      <m:ctrlPr>
                                        <a:rPr sz="2800" i="1">
                                          <a:latin typeface="Cambria Math" panose="02040503050406030204" pitchFamily="18" charset="0"/>
                                        </a:rPr>
                                      </m:ctrlPr>
                                    </m:radPr>
                                    <m:deg/>
                                    <m:e>
                                      <m:r>
                                        <a:rPr sz="2800">
                                          <a:latin typeface="Cambria Math"/>
                                        </a:rPr>
                                        <m:t>7</m:t>
                                      </m:r>
                                    </m:e>
                                  </m:rad>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den>
                              </m:f>
                              <m:r>
                                <a:rPr sz="2800">
                                  <a:latin typeface="Cambria Math"/>
                                </a:rPr>
                                <m:t>=</m:t>
                              </m:r>
                              <m:d>
                                <m:dPr>
                                  <m:ctrlPr>
                                    <a:rPr sz="2800" i="1">
                                      <a:latin typeface="Cambria Math" panose="02040503050406030204" pitchFamily="18" charset="0"/>
                                    </a:rPr>
                                  </m:ctrlPr>
                                </m:dPr>
                                <m:e>
                                  <m:f>
                                    <m:fPr>
                                      <m:ctrlPr>
                                        <a:rPr sz="2800" i="1">
                                          <a:latin typeface="Cambria Math" panose="02040503050406030204" pitchFamily="18" charset="0"/>
                                        </a:rPr>
                                      </m:ctrlPr>
                                    </m:fPr>
                                    <m:num>
                                      <m:r>
                                        <a:rPr sz="2800">
                                          <a:latin typeface="Cambria Math"/>
                                        </a:rPr>
                                        <m:t>4</m:t>
                                      </m:r>
                                    </m:num>
                                    <m:den>
                                      <m:rad>
                                        <m:radPr>
                                          <m:degHide m:val="on"/>
                                          <m:ctrlPr>
                                            <a:rPr sz="2800" i="1">
                                              <a:latin typeface="Cambria Math" panose="02040503050406030204" pitchFamily="18" charset="0"/>
                                            </a:rPr>
                                          </m:ctrlPr>
                                        </m:radPr>
                                        <m:deg/>
                                        <m:e>
                                          <m:r>
                                            <a:rPr sz="2800">
                                              <a:latin typeface="Cambria Math"/>
                                            </a:rPr>
                                            <m:t>7</m:t>
                                          </m:r>
                                        </m:e>
                                      </m:rad>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den>
                                  </m:f>
                                </m:e>
                              </m:d>
                              <m:d>
                                <m:dPr>
                                  <m:ctrlPr>
                                    <a:rPr sz="2800" i="1">
                                      <a:latin typeface="Cambria Math" panose="02040503050406030204" pitchFamily="18" charset="0"/>
                                    </a:rPr>
                                  </m:ctrlPr>
                                </m:dPr>
                                <m:e>
                                  <m:f>
                                    <m:fPr>
                                      <m:ctrlPr>
                                        <a:rPr sz="2800" i="1">
                                          <a:latin typeface="Cambria Math" panose="02040503050406030204" pitchFamily="18" charset="0"/>
                                        </a:rPr>
                                      </m:ctrlPr>
                                    </m:fPr>
                                    <m:num>
                                      <m:rad>
                                        <m:radPr>
                                          <m:degHide m:val="on"/>
                                          <m:ctrlPr>
                                            <a:rPr sz="2800" i="1">
                                              <a:latin typeface="Cambria Math" panose="02040503050406030204" pitchFamily="18" charset="0"/>
                                            </a:rPr>
                                          </m:ctrlPr>
                                        </m:radPr>
                                        <m:deg/>
                                        <m:e>
                                          <m:r>
                                            <a:rPr sz="2800">
                                              <a:latin typeface="Cambria Math"/>
                                            </a:rPr>
                                            <m:t>7</m:t>
                                          </m:r>
                                        </m:e>
                                      </m:rad>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num>
                                    <m:den>
                                      <m:rad>
                                        <m:radPr>
                                          <m:degHide m:val="on"/>
                                          <m:ctrlPr>
                                            <a:rPr sz="2800" i="1">
                                              <a:latin typeface="Cambria Math" panose="02040503050406030204" pitchFamily="18" charset="0"/>
                                            </a:rPr>
                                          </m:ctrlPr>
                                        </m:radPr>
                                        <m:deg/>
                                        <m:e>
                                          <m:r>
                                            <a:rPr sz="2800">
                                              <a:latin typeface="Cambria Math"/>
                                            </a:rPr>
                                            <m:t>7</m:t>
                                          </m:r>
                                        </m:e>
                                      </m:rad>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den>
                                  </m:f>
                                </m:e>
                              </m:d>
                            </m:oMath>
                          </a14:m>
                          <a:endParaRPr sz="2800" dirty="0"/>
                        </a:p>
                      </a:txBody>
                      <a:tcPr/>
                    </a:tc>
                    <a:tc rowSpan="2">
                      <a:txBody>
                        <a:bodyPr/>
                        <a:lstStyle/>
                        <a:p>
                          <a:pPr algn="l">
                            <a:defRPr b="1"/>
                          </a:pPr>
                          <a:r>
                            <a:rPr sz="1800" b="0" dirty="0"/>
                            <a:t>Again, we have multiplied the fraction by </a:t>
                          </a:r>
                          <a:r>
                            <a:rPr sz="1800" b="0" dirty="0">
                              <a:latin typeface="Cambria Math"/>
                            </a:rPr>
                            <a:t>1</a:t>
                          </a:r>
                          <a:r>
                            <a:rPr sz="1800" b="0" dirty="0"/>
                            <a:t>, but this time we multiply the numerator and denominator by the </a:t>
                          </a:r>
                          <a:r>
                            <a:rPr sz="1800" b="0" i="1" dirty="0"/>
                            <a:t>conjugate radical </a:t>
                          </a:r>
                          <a:r>
                            <a:rPr sz="1800" b="0" dirty="0"/>
                            <a:t>of the original denominator.</a:t>
                          </a:r>
                        </a:p>
                      </a:txBody>
                      <a:tcPr/>
                    </a:tc>
                    <a:extLst>
                      <a:ext uri="{0D108BD9-81ED-4DB2-BD59-A6C34878D82A}">
                        <a16:rowId xmlns:a16="http://schemas.microsoft.com/office/drawing/2014/main" val="10000"/>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f>
                                    <m:fPr>
                                      <m:ctrlPr>
                                        <a:rPr sz="2800" i="1">
                                          <a:latin typeface="Cambria Math" panose="02040503050406030204" pitchFamily="18" charset="0"/>
                                        </a:rPr>
                                      </m:ctrlPr>
                                    </m:fPr>
                                    <m:num>
                                      <m:r>
                                        <a:rPr sz="2800">
                                          <a:latin typeface="Cambria Math"/>
                                        </a:rPr>
                                        <m:t>4</m:t>
                                      </m:r>
                                    </m:num>
                                    <m:den>
                                      <m:rad>
                                        <m:radPr>
                                          <m:degHide m:val="on"/>
                                          <m:ctrlPr>
                                            <a:rPr sz="2800" i="1">
                                              <a:latin typeface="Cambria Math" panose="02040503050406030204" pitchFamily="18" charset="0"/>
                                            </a:rPr>
                                          </m:ctrlPr>
                                        </m:radPr>
                                        <m:deg/>
                                        <m:e>
                                          <m:r>
                                            <a:rPr sz="2800">
                                              <a:latin typeface="Cambria Math"/>
                                            </a:rPr>
                                            <m:t>7</m:t>
                                          </m:r>
                                        </m:e>
                                      </m:rad>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den>
                                  </m:f>
                                </m:e>
                              </m:phant>
                              <m:r>
                                <a:rPr sz="2800">
                                  <a:latin typeface="Cambria Math"/>
                                </a:rPr>
                                <m:t>=</m:t>
                              </m:r>
                              <m:f>
                                <m:fPr>
                                  <m:ctrlPr>
                                    <a:rPr sz="2800" i="1">
                                      <a:latin typeface="Cambria Math" panose="02040503050406030204" pitchFamily="18" charset="0"/>
                                    </a:rPr>
                                  </m:ctrlPr>
                                </m:fPr>
                                <m:num>
                                  <m:r>
                                    <a:rPr sz="2800">
                                      <a:latin typeface="Cambria Math"/>
                                    </a:rPr>
                                    <m:t>4</m:t>
                                  </m:r>
                                  <m:d>
                                    <m:dPr>
                                      <m:ctrlPr>
                                        <a:rPr sz="2800" i="1">
                                          <a:latin typeface="Cambria Math" panose="02040503050406030204" pitchFamily="18" charset="0"/>
                                        </a:rPr>
                                      </m:ctrlPr>
                                    </m:dPr>
                                    <m:e>
                                      <m:rad>
                                        <m:radPr>
                                          <m:degHide m:val="on"/>
                                          <m:ctrlPr>
                                            <a:rPr sz="2800" i="1">
                                              <a:latin typeface="Cambria Math" panose="02040503050406030204" pitchFamily="18" charset="0"/>
                                            </a:rPr>
                                          </m:ctrlPr>
                                        </m:radPr>
                                        <m:deg/>
                                        <m:e>
                                          <m:r>
                                            <a:rPr sz="2800">
                                              <a:latin typeface="Cambria Math"/>
                                            </a:rPr>
                                            <m:t>7</m:t>
                                          </m:r>
                                        </m:e>
                                      </m:rad>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e>
                                  </m:d>
                                </m:num>
                                <m:den>
                                  <m:r>
                                    <a:rPr sz="2800">
                                      <a:latin typeface="Cambria Math"/>
                                    </a:rPr>
                                    <m:t>7−3</m:t>
                                  </m:r>
                                </m:den>
                              </m:f>
                            </m:oMath>
                          </a14:m>
                          <a:endParaRPr sz="2800" dirty="0"/>
                        </a:p>
                      </a:txBody>
                      <a:tcPr/>
                    </a:tc>
                    <a:tc vMerge="1">
                      <a:txBody>
                        <a:bodyPr/>
                        <a:lstStyle/>
                        <a:p>
                          <a:pPr algn="l"/>
                          <a:endParaRPr dirty="0"/>
                        </a:p>
                      </a:txBody>
                      <a:tcPr/>
                    </a:tc>
                    <a:extLst>
                      <a:ext uri="{0D108BD9-81ED-4DB2-BD59-A6C34878D82A}">
                        <a16:rowId xmlns:a16="http://schemas.microsoft.com/office/drawing/2014/main" val="10001"/>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f>
                                    <m:fPr>
                                      <m:ctrlPr>
                                        <a:rPr sz="2800" i="1">
                                          <a:latin typeface="Cambria Math" panose="02040503050406030204" pitchFamily="18" charset="0"/>
                                        </a:rPr>
                                      </m:ctrlPr>
                                    </m:fPr>
                                    <m:num>
                                      <m:r>
                                        <a:rPr sz="2800">
                                          <a:latin typeface="Cambria Math"/>
                                        </a:rPr>
                                        <m:t>4</m:t>
                                      </m:r>
                                    </m:num>
                                    <m:den>
                                      <m:rad>
                                        <m:radPr>
                                          <m:degHide m:val="on"/>
                                          <m:ctrlPr>
                                            <a:rPr sz="2800" i="1">
                                              <a:latin typeface="Cambria Math" panose="02040503050406030204" pitchFamily="18" charset="0"/>
                                            </a:rPr>
                                          </m:ctrlPr>
                                        </m:radPr>
                                        <m:deg/>
                                        <m:e>
                                          <m:r>
                                            <a:rPr sz="2800">
                                              <a:latin typeface="Cambria Math"/>
                                            </a:rPr>
                                            <m:t>7</m:t>
                                          </m:r>
                                        </m:e>
                                      </m:rad>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den>
                                  </m:f>
                                </m:e>
                              </m:phant>
                              <m:r>
                                <a:rPr sz="2800">
                                  <a:latin typeface="Cambria Math"/>
                                </a:rPr>
                                <m:t>=</m:t>
                              </m:r>
                              <m:f>
                                <m:fPr>
                                  <m:ctrlPr>
                                    <a:rPr sz="2800" i="1">
                                      <a:latin typeface="Cambria Math" panose="02040503050406030204" pitchFamily="18" charset="0"/>
                                    </a:rPr>
                                  </m:ctrlPr>
                                </m:fPr>
                                <m:num>
                                  <m:r>
                                    <a:rPr sz="2800">
                                      <a:latin typeface="Cambria Math"/>
                                    </a:rPr>
                                    <m:t>4</m:t>
                                  </m:r>
                                  <m:d>
                                    <m:dPr>
                                      <m:ctrlPr>
                                        <a:rPr sz="2800" i="1">
                                          <a:latin typeface="Cambria Math" panose="02040503050406030204" pitchFamily="18" charset="0"/>
                                        </a:rPr>
                                      </m:ctrlPr>
                                    </m:dPr>
                                    <m:e>
                                      <m:rad>
                                        <m:radPr>
                                          <m:degHide m:val="on"/>
                                          <m:ctrlPr>
                                            <a:rPr sz="2800" i="1">
                                              <a:latin typeface="Cambria Math" panose="02040503050406030204" pitchFamily="18" charset="0"/>
                                            </a:rPr>
                                          </m:ctrlPr>
                                        </m:radPr>
                                        <m:deg/>
                                        <m:e>
                                          <m:r>
                                            <a:rPr sz="2800">
                                              <a:latin typeface="Cambria Math"/>
                                            </a:rPr>
                                            <m:t>7</m:t>
                                          </m:r>
                                        </m:e>
                                      </m:rad>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e>
                                  </m:d>
                                </m:num>
                                <m:den>
                                  <m:r>
                                    <a:rPr sz="2800">
                                      <a:latin typeface="Cambria Math"/>
                                    </a:rPr>
                                    <m:t>4</m:t>
                                  </m:r>
                                </m:den>
                              </m:f>
                            </m:oMath>
                          </a14:m>
                          <a:endParaRPr sz="2800" dirty="0"/>
                        </a:p>
                      </a:txBody>
                      <a:tcPr/>
                    </a:tc>
                    <a:tc>
                      <a:txBody>
                        <a:bodyPr/>
                        <a:lstStyle/>
                        <a:p>
                          <a:pPr algn="l"/>
                          <a:endParaRPr dirty="0"/>
                        </a:p>
                      </a:txBody>
                      <a:tcPr/>
                    </a:tc>
                    <a:extLst>
                      <a:ext uri="{0D108BD9-81ED-4DB2-BD59-A6C34878D82A}">
                        <a16:rowId xmlns:a16="http://schemas.microsoft.com/office/drawing/2014/main" val="10002"/>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f>
                                    <m:fPr>
                                      <m:ctrlPr>
                                        <a:rPr sz="2800" i="1">
                                          <a:latin typeface="Cambria Math" panose="02040503050406030204" pitchFamily="18" charset="0"/>
                                        </a:rPr>
                                      </m:ctrlPr>
                                    </m:fPr>
                                    <m:num>
                                      <m:r>
                                        <a:rPr sz="2800">
                                          <a:latin typeface="Cambria Math"/>
                                        </a:rPr>
                                        <m:t>4</m:t>
                                      </m:r>
                                    </m:num>
                                    <m:den>
                                      <m:rad>
                                        <m:radPr>
                                          <m:degHide m:val="on"/>
                                          <m:ctrlPr>
                                            <a:rPr sz="2800" i="1">
                                              <a:latin typeface="Cambria Math" panose="02040503050406030204" pitchFamily="18" charset="0"/>
                                            </a:rPr>
                                          </m:ctrlPr>
                                        </m:radPr>
                                        <m:deg/>
                                        <m:e>
                                          <m:r>
                                            <a:rPr sz="2800">
                                              <a:latin typeface="Cambria Math"/>
                                            </a:rPr>
                                            <m:t>7</m:t>
                                          </m:r>
                                        </m:e>
                                      </m:rad>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den>
                                  </m:f>
                                </m:e>
                              </m:phant>
                              <m:r>
                                <a:rPr sz="2800">
                                  <a:latin typeface="Cambria Math"/>
                                </a:rPr>
                                <m:t>=</m:t>
                              </m:r>
                              <m:rad>
                                <m:radPr>
                                  <m:degHide m:val="on"/>
                                  <m:ctrlPr>
                                    <a:rPr sz="2800" i="1">
                                      <a:latin typeface="Cambria Math" panose="02040503050406030204" pitchFamily="18" charset="0"/>
                                    </a:rPr>
                                  </m:ctrlPr>
                                </m:radPr>
                                <m:deg/>
                                <m:e>
                                  <m:r>
                                    <a:rPr sz="2800">
                                      <a:latin typeface="Cambria Math"/>
                                    </a:rPr>
                                    <m:t>7</m:t>
                                  </m:r>
                                </m:e>
                              </m:rad>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oMath>
                          </a14:m>
                          <a:endParaRPr sz="2800" dirty="0"/>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7E20E2AF-8BE3-44FC-A952-B0B0F8B1FDF2}"/>
                  </a:ext>
                </a:extLst>
              </p:cNvPr>
              <p:cNvGraphicFramePr>
                <a:graphicFrameLocks/>
              </p:cNvGraphicFramePr>
              <p:nvPr>
                <p:extLst>
                  <p:ext uri="{D42A27DB-BD31-4B8C-83A1-F6EECF244321}">
                    <p14:modId xmlns:p14="http://schemas.microsoft.com/office/powerpoint/2010/main" val="2018450066"/>
                  </p:ext>
                </p:extLst>
              </p:nvPr>
            </p:nvGraphicFramePr>
            <p:xfrm>
              <a:off x="914400" y="1236027"/>
              <a:ext cx="7848600" cy="3183573"/>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846011">
                    <a:tc>
                      <a:txBody>
                        <a:bodyPr/>
                        <a:lstStyle/>
                        <a:p>
                          <a:endParaRPr lang="en-US"/>
                        </a:p>
                      </a:txBody>
                      <a:tcPr>
                        <a:blipFill>
                          <a:blip r:embed="rId2"/>
                          <a:stretch>
                            <a:fillRect t="-3597" r="-90815" b="-283453"/>
                          </a:stretch>
                        </a:blipFill>
                      </a:tcPr>
                    </a:tc>
                    <a:tc rowSpan="2">
                      <a:txBody>
                        <a:bodyPr/>
                        <a:lstStyle/>
                        <a:p>
                          <a:pPr algn="l">
                            <a:defRPr b="1"/>
                          </a:pPr>
                          <a:r>
                            <a:rPr sz="1800" b="0" dirty="0"/>
                            <a:t>Again, we have multiplied the fraction by </a:t>
                          </a:r>
                          <a:r>
                            <a:rPr sz="1800" b="0" dirty="0">
                              <a:latin typeface="Cambria Math"/>
                            </a:rPr>
                            <a:t>1</a:t>
                          </a:r>
                          <a:r>
                            <a:rPr sz="1800" b="0" dirty="0"/>
                            <a:t>, but this time we multiply the numerator and denominator by the </a:t>
                          </a:r>
                          <a:r>
                            <a:rPr sz="1800" b="0" i="1" dirty="0"/>
                            <a:t>conjugate radical </a:t>
                          </a:r>
                          <a:r>
                            <a:rPr sz="1800" b="0" dirty="0"/>
                            <a:t>of the original denominator.</a:t>
                          </a:r>
                        </a:p>
                      </a:txBody>
                      <a:tcPr/>
                    </a:tc>
                    <a:extLst>
                      <a:ext uri="{0D108BD9-81ED-4DB2-BD59-A6C34878D82A}">
                        <a16:rowId xmlns:a16="http://schemas.microsoft.com/office/drawing/2014/main" val="10000"/>
                      </a:ext>
                    </a:extLst>
                  </a:tr>
                  <a:tr h="808482">
                    <a:tc>
                      <a:txBody>
                        <a:bodyPr/>
                        <a:lstStyle/>
                        <a:p>
                          <a:endParaRPr lang="en-US"/>
                        </a:p>
                      </a:txBody>
                      <a:tcPr>
                        <a:blipFill>
                          <a:blip r:embed="rId2"/>
                          <a:stretch>
                            <a:fillRect t="-108271" r="-90815" b="-196241"/>
                          </a:stretch>
                        </a:blipFill>
                      </a:tcPr>
                    </a:tc>
                    <a:tc vMerge="1">
                      <a:txBody>
                        <a:bodyPr/>
                        <a:lstStyle/>
                        <a:p>
                          <a:pPr algn="l"/>
                          <a:endParaRPr dirty="0"/>
                        </a:p>
                      </a:txBody>
                      <a:tcPr/>
                    </a:tc>
                    <a:extLst>
                      <a:ext uri="{0D108BD9-81ED-4DB2-BD59-A6C34878D82A}">
                        <a16:rowId xmlns:a16="http://schemas.microsoft.com/office/drawing/2014/main" val="10001"/>
                      </a:ext>
                    </a:extLst>
                  </a:tr>
                  <a:tr h="808482">
                    <a:tc>
                      <a:txBody>
                        <a:bodyPr/>
                        <a:lstStyle/>
                        <a:p>
                          <a:endParaRPr lang="en-US"/>
                        </a:p>
                      </a:txBody>
                      <a:tcPr>
                        <a:blipFill>
                          <a:blip r:embed="rId2"/>
                          <a:stretch>
                            <a:fillRect t="-208271" r="-90815" b="-96241"/>
                          </a:stretch>
                        </a:blipFill>
                      </a:tcPr>
                    </a:tc>
                    <a:tc>
                      <a:txBody>
                        <a:bodyPr/>
                        <a:lstStyle/>
                        <a:p>
                          <a:pPr algn="l"/>
                          <a:endParaRPr dirty="0"/>
                        </a:p>
                      </a:txBody>
                      <a:tcPr/>
                    </a:tc>
                    <a:extLst>
                      <a:ext uri="{0D108BD9-81ED-4DB2-BD59-A6C34878D82A}">
                        <a16:rowId xmlns:a16="http://schemas.microsoft.com/office/drawing/2014/main" val="10002"/>
                      </a:ext>
                    </a:extLst>
                  </a:tr>
                  <a:tr h="720598">
                    <a:tc>
                      <a:txBody>
                        <a:bodyPr/>
                        <a:lstStyle/>
                        <a:p>
                          <a:endParaRPr lang="en-US"/>
                        </a:p>
                      </a:txBody>
                      <a:tcPr>
                        <a:blipFill>
                          <a:blip r:embed="rId2"/>
                          <a:stretch>
                            <a:fillRect t="-347458" r="-90815" b="-8475"/>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 Rationalizing the Denominator (cont.)</a:t>
            </a:r>
          </a:p>
        </p:txBody>
      </p:sp>
      <p:sp>
        <p:nvSpPr>
          <p:cNvPr id="3" name="Text Placeholder 2"/>
          <p:cNvSpPr>
            <a:spLocks noGrp="1"/>
          </p:cNvSpPr>
          <p:nvPr>
            <p:ph type="body" sz="quarter" idx="10"/>
          </p:nvPr>
        </p:nvSpPr>
        <p:spPr>
          <a:xfrm>
            <a:off x="457200" y="1398221"/>
            <a:ext cx="8229600" cy="4509867"/>
          </a:xfrm>
        </p:spPr>
        <p:txBody>
          <a:bodyPr/>
          <a:lstStyle/>
          <a:p>
            <a:pPr marL="514350" indent="-514350">
              <a:buFont typeface="+mj-lt"/>
              <a:buAutoNum type="alphaLcPeriod" startAt="3"/>
              <a:defRPr sz="2800"/>
            </a:pPr>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30B9C94E-D72B-4740-B92C-5474C946F63B}"/>
                  </a:ext>
                </a:extLst>
              </p:cNvPr>
              <p:cNvGraphicFramePr>
                <a:graphicFrameLocks/>
              </p:cNvGraphicFramePr>
              <p:nvPr>
                <p:extLst>
                  <p:ext uri="{D42A27DB-BD31-4B8C-83A1-F6EECF244321}">
                    <p14:modId xmlns:p14="http://schemas.microsoft.com/office/powerpoint/2010/main" val="607733474"/>
                  </p:ext>
                </p:extLst>
              </p:nvPr>
            </p:nvGraphicFramePr>
            <p:xfrm>
              <a:off x="914400" y="1235392"/>
              <a:ext cx="8001000" cy="2574608"/>
            </p:xfrm>
            <a:graphic>
              <a:graphicData uri="http://schemas.openxmlformats.org/drawingml/2006/table">
                <a:tbl>
                  <a:tblPr firstRow="1" bandRow="1">
                    <a:tableStyleId>{2D5ABB26-0587-4C30-8999-92F81FD0307C}</a:tableStyleId>
                  </a:tblPr>
                  <a:tblGrid>
                    <a:gridCol w="38100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m:t>
                                  </m:r>
                                  <m:rad>
                                    <m:radPr>
                                      <m:degHide m:val="on"/>
                                      <m:ctrlPr>
                                        <a:rPr sz="2800" i="1">
                                          <a:latin typeface="Cambria Math" panose="02040503050406030204" pitchFamily="18" charset="0"/>
                                        </a:rPr>
                                      </m:ctrlPr>
                                    </m:radPr>
                                    <m:deg/>
                                    <m:e>
                                      <m:r>
                                        <a:rPr sz="2800">
                                          <a:latin typeface="Cambria Math"/>
                                        </a:rPr>
                                        <m:t>5</m:t>
                                      </m:r>
                                      <m:r>
                                        <a:rPr sz="2800">
                                          <a:latin typeface="Cambria Math"/>
                                        </a:rPr>
                                        <m:t>𝑥</m:t>
                                      </m:r>
                                    </m:e>
                                  </m:rad>
                                </m:num>
                                <m:den>
                                  <m:r>
                                    <a:rPr sz="2800">
                                      <a:latin typeface="Cambria Math"/>
                                    </a:rPr>
                                    <m:t>5−</m:t>
                                  </m:r>
                                  <m:rad>
                                    <m:radPr>
                                      <m:degHide m:val="on"/>
                                      <m:ctrlPr>
                                        <a:rPr sz="2800" i="1">
                                          <a:latin typeface="Cambria Math" panose="02040503050406030204" pitchFamily="18" charset="0"/>
                                        </a:rPr>
                                      </m:ctrlPr>
                                    </m:radPr>
                                    <m:deg/>
                                    <m:e>
                                      <m:r>
                                        <a:rPr sz="2800">
                                          <a:latin typeface="Cambria Math"/>
                                        </a:rPr>
                                        <m:t>𝑥</m:t>
                                      </m:r>
                                    </m:e>
                                  </m:rad>
                                </m:den>
                              </m:f>
                              <m:r>
                                <a:rPr sz="2800">
                                  <a:latin typeface="Cambria Math"/>
                                </a:rPr>
                                <m:t>=</m:t>
                              </m:r>
                              <m:d>
                                <m:dPr>
                                  <m:ctrlPr>
                                    <a:rPr sz="2800" i="1">
                                      <a:latin typeface="Cambria Math" panose="02040503050406030204" pitchFamily="18" charset="0"/>
                                    </a:rPr>
                                  </m:ctrlPr>
                                </m:dPr>
                                <m:e>
                                  <m:f>
                                    <m:fPr>
                                      <m:ctrlPr>
                                        <a:rPr sz="2800" i="1">
                                          <a:latin typeface="Cambria Math" panose="02040503050406030204" pitchFamily="18" charset="0"/>
                                        </a:rPr>
                                      </m:ctrlPr>
                                    </m:fPr>
                                    <m:num>
                                      <m:r>
                                        <a:rPr sz="2800">
                                          <a:latin typeface="Cambria Math"/>
                                        </a:rPr>
                                        <m:t>−</m:t>
                                      </m:r>
                                      <m:rad>
                                        <m:radPr>
                                          <m:degHide m:val="on"/>
                                          <m:ctrlPr>
                                            <a:rPr sz="2800" i="1">
                                              <a:latin typeface="Cambria Math" panose="02040503050406030204" pitchFamily="18" charset="0"/>
                                            </a:rPr>
                                          </m:ctrlPr>
                                        </m:radPr>
                                        <m:deg/>
                                        <m:e>
                                          <m:r>
                                            <a:rPr sz="2800">
                                              <a:latin typeface="Cambria Math"/>
                                            </a:rPr>
                                            <m:t>5</m:t>
                                          </m:r>
                                          <m:r>
                                            <a:rPr sz="2800">
                                              <a:latin typeface="Cambria Math"/>
                                            </a:rPr>
                                            <m:t>𝑥</m:t>
                                          </m:r>
                                        </m:e>
                                      </m:rad>
                                    </m:num>
                                    <m:den>
                                      <m:r>
                                        <a:rPr sz="2800">
                                          <a:latin typeface="Cambria Math"/>
                                        </a:rPr>
                                        <m:t>5−</m:t>
                                      </m:r>
                                      <m:rad>
                                        <m:radPr>
                                          <m:degHide m:val="on"/>
                                          <m:ctrlPr>
                                            <a:rPr sz="2800" i="1">
                                              <a:latin typeface="Cambria Math" panose="02040503050406030204" pitchFamily="18" charset="0"/>
                                            </a:rPr>
                                          </m:ctrlPr>
                                        </m:radPr>
                                        <m:deg/>
                                        <m:e>
                                          <m:r>
                                            <a:rPr sz="2800">
                                              <a:latin typeface="Cambria Math"/>
                                            </a:rPr>
                                            <m:t>𝑥</m:t>
                                          </m:r>
                                        </m:e>
                                      </m:rad>
                                    </m:den>
                                  </m:f>
                                </m:e>
                              </m:d>
                              <m:d>
                                <m:dPr>
                                  <m:ctrlPr>
                                    <a:rPr sz="2800" i="1">
                                      <a:latin typeface="Cambria Math" panose="02040503050406030204" pitchFamily="18" charset="0"/>
                                    </a:rPr>
                                  </m:ctrlPr>
                                </m:dPr>
                                <m:e>
                                  <m:f>
                                    <m:fPr>
                                      <m:ctrlPr>
                                        <a:rPr sz="2800" i="1">
                                          <a:latin typeface="Cambria Math" panose="02040503050406030204" pitchFamily="18" charset="0"/>
                                        </a:rPr>
                                      </m:ctrlPr>
                                    </m:fPr>
                                    <m:num>
                                      <m:r>
                                        <a:rPr sz="2800">
                                          <a:latin typeface="Cambria Math"/>
                                        </a:rPr>
                                        <m:t>5+</m:t>
                                      </m:r>
                                      <m:rad>
                                        <m:radPr>
                                          <m:degHide m:val="on"/>
                                          <m:ctrlPr>
                                            <a:rPr sz="2800" i="1">
                                              <a:latin typeface="Cambria Math" panose="02040503050406030204" pitchFamily="18" charset="0"/>
                                            </a:rPr>
                                          </m:ctrlPr>
                                        </m:radPr>
                                        <m:deg/>
                                        <m:e>
                                          <m:r>
                                            <a:rPr sz="2800">
                                              <a:latin typeface="Cambria Math"/>
                                            </a:rPr>
                                            <m:t>𝑥</m:t>
                                          </m:r>
                                        </m:e>
                                      </m:rad>
                                    </m:num>
                                    <m:den>
                                      <m:r>
                                        <a:rPr sz="2800">
                                          <a:latin typeface="Cambria Math"/>
                                        </a:rPr>
                                        <m:t>5+</m:t>
                                      </m:r>
                                      <m:rad>
                                        <m:radPr>
                                          <m:degHide m:val="on"/>
                                          <m:ctrlPr>
                                            <a:rPr sz="2800" i="1">
                                              <a:latin typeface="Cambria Math" panose="02040503050406030204" pitchFamily="18" charset="0"/>
                                            </a:rPr>
                                          </m:ctrlPr>
                                        </m:radPr>
                                        <m:deg/>
                                        <m:e>
                                          <m:r>
                                            <a:rPr sz="2800">
                                              <a:latin typeface="Cambria Math"/>
                                            </a:rPr>
                                            <m:t>𝑥</m:t>
                                          </m:r>
                                        </m:e>
                                      </m:rad>
                                    </m:den>
                                  </m:f>
                                </m:e>
                              </m:d>
                            </m:oMath>
                          </a14:m>
                          <a:endParaRPr sz="2800" dirty="0"/>
                        </a:p>
                      </a:txBody>
                      <a:tcPr/>
                    </a:tc>
                    <a:tc>
                      <a:txBody>
                        <a:bodyPr/>
                        <a:lstStyle/>
                        <a:p>
                          <a:pPr algn="l">
                            <a:defRPr sz="1100" b="1"/>
                          </a:pPr>
                          <a:r>
                            <a:rPr sz="1800" b="0" dirty="0"/>
                            <a:t>In this example, the original denominator is the sum of </a:t>
                          </a:r>
                          <a:r>
                            <a:rPr sz="1800" b="0" dirty="0">
                              <a:latin typeface="Cambria Math"/>
                            </a:rPr>
                            <a:t>5</a:t>
                          </a:r>
                          <a:r>
                            <a:rPr sz="1800" b="0" dirty="0"/>
                            <a:t> and </a:t>
                          </a:r>
                          <a14:m>
                            <m:oMath xmlns:m="http://schemas.openxmlformats.org/officeDocument/2006/math">
                              <m:r>
                                <a:rPr sz="1800" b="0">
                                  <a:latin typeface="Cambria Math"/>
                                </a:rPr>
                                <m:t>−</m:t>
                              </m:r>
                              <m:rad>
                                <m:radPr>
                                  <m:degHide m:val="on"/>
                                  <m:ctrlPr>
                                    <a:rPr sz="1800" b="0" i="1">
                                      <a:latin typeface="Cambria Math" panose="02040503050406030204" pitchFamily="18" charset="0"/>
                                    </a:rPr>
                                  </m:ctrlPr>
                                </m:radPr>
                                <m:deg/>
                                <m:e>
                                  <m:r>
                                    <a:rPr sz="1800" b="0" i="1">
                                      <a:latin typeface="Cambria Math"/>
                                    </a:rPr>
                                    <m:t>𝑥</m:t>
                                  </m:r>
                                </m:e>
                              </m:rad>
                            </m:oMath>
                          </a14:m>
                          <a:r>
                            <a:rPr sz="1800" b="0" dirty="0"/>
                            <a:t>, so the conjugate radical of the denominator is </a:t>
                          </a:r>
                          <a14:m>
                            <m:oMath xmlns:m="http://schemas.openxmlformats.org/officeDocument/2006/math">
                              <m:r>
                                <a:rPr sz="1800" b="0" i="1">
                                  <a:latin typeface="Cambria Math"/>
                                </a:rPr>
                                <m:t>5</m:t>
                              </m:r>
                              <m:r>
                                <a:rPr sz="1800" b="0">
                                  <a:latin typeface="Cambria Math"/>
                                </a:rPr>
                                <m:t>+</m:t>
                              </m:r>
                              <m:rad>
                                <m:radPr>
                                  <m:degHide m:val="on"/>
                                  <m:ctrlPr>
                                    <a:rPr sz="1800" b="0" i="1">
                                      <a:latin typeface="Cambria Math" panose="02040503050406030204" pitchFamily="18" charset="0"/>
                                    </a:rPr>
                                  </m:ctrlPr>
                                </m:radPr>
                                <m:deg/>
                                <m:e>
                                  <m:r>
                                    <a:rPr sz="1800" b="0" i="1">
                                      <a:latin typeface="Cambria Math"/>
                                    </a:rPr>
                                    <m:t>𝑥</m:t>
                                  </m:r>
                                </m:e>
                              </m:rad>
                            </m:oMath>
                          </a14:m>
                          <a:r>
                            <a:rPr sz="1800" b="0" dirty="0"/>
                            <a:t>.</a:t>
                          </a:r>
                        </a:p>
                      </a:txBody>
                      <a:tcPr/>
                    </a:tc>
                    <a:extLst>
                      <a:ext uri="{0D108BD9-81ED-4DB2-BD59-A6C34878D82A}">
                        <a16:rowId xmlns:a16="http://schemas.microsoft.com/office/drawing/2014/main" val="10000"/>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f>
                                    <m:fPr>
                                      <m:ctrlPr>
                                        <a:rPr sz="2800" i="1">
                                          <a:latin typeface="Cambria Math" panose="02040503050406030204" pitchFamily="18" charset="0"/>
                                        </a:rPr>
                                      </m:ctrlPr>
                                    </m:fPr>
                                    <m:num>
                                      <m:r>
                                        <a:rPr sz="2800">
                                          <a:latin typeface="Cambria Math"/>
                                        </a:rPr>
                                        <m:t>−</m:t>
                                      </m:r>
                                      <m:rad>
                                        <m:radPr>
                                          <m:degHide m:val="on"/>
                                          <m:ctrlPr>
                                            <a:rPr sz="2800" i="1">
                                              <a:latin typeface="Cambria Math" panose="02040503050406030204" pitchFamily="18" charset="0"/>
                                            </a:rPr>
                                          </m:ctrlPr>
                                        </m:radPr>
                                        <m:deg/>
                                        <m:e>
                                          <m:r>
                                            <a:rPr sz="2800">
                                              <a:latin typeface="Cambria Math"/>
                                            </a:rPr>
                                            <m:t>5</m:t>
                                          </m:r>
                                          <m:r>
                                            <a:rPr sz="2800">
                                              <a:latin typeface="Cambria Math"/>
                                            </a:rPr>
                                            <m:t>𝑥</m:t>
                                          </m:r>
                                        </m:e>
                                      </m:rad>
                                    </m:num>
                                    <m:den>
                                      <m:r>
                                        <a:rPr sz="2800">
                                          <a:latin typeface="Cambria Math"/>
                                        </a:rPr>
                                        <m:t>5−</m:t>
                                      </m:r>
                                      <m:rad>
                                        <m:radPr>
                                          <m:degHide m:val="on"/>
                                          <m:ctrlPr>
                                            <a:rPr sz="2800" i="1">
                                              <a:latin typeface="Cambria Math" panose="02040503050406030204" pitchFamily="18" charset="0"/>
                                            </a:rPr>
                                          </m:ctrlPr>
                                        </m:radPr>
                                        <m:deg/>
                                        <m:e>
                                          <m:r>
                                            <a:rPr sz="2800">
                                              <a:latin typeface="Cambria Math"/>
                                            </a:rPr>
                                            <m:t>𝑥</m:t>
                                          </m:r>
                                        </m:e>
                                      </m:rad>
                                    </m:den>
                                  </m:f>
                                </m:e>
                              </m:phant>
                              <m:r>
                                <a:rPr sz="2800">
                                  <a:latin typeface="Cambria Math"/>
                                </a:rPr>
                                <m:t>=</m:t>
                              </m:r>
                              <m:f>
                                <m:fPr>
                                  <m:ctrlPr>
                                    <a:rPr sz="2800" i="1">
                                      <a:latin typeface="Cambria Math" panose="02040503050406030204" pitchFamily="18" charset="0"/>
                                    </a:rPr>
                                  </m:ctrlPr>
                                </m:fPr>
                                <m:num>
                                  <m:r>
                                    <a:rPr sz="2800">
                                      <a:latin typeface="Cambria Math"/>
                                    </a:rPr>
                                    <m:t>−5</m:t>
                                  </m:r>
                                  <m:rad>
                                    <m:radPr>
                                      <m:degHide m:val="on"/>
                                      <m:ctrlPr>
                                        <a:rPr sz="2800" i="1">
                                          <a:latin typeface="Cambria Math" panose="02040503050406030204" pitchFamily="18" charset="0"/>
                                        </a:rPr>
                                      </m:ctrlPr>
                                    </m:radPr>
                                    <m:deg/>
                                    <m:e>
                                      <m:r>
                                        <a:rPr sz="2800">
                                          <a:latin typeface="Cambria Math"/>
                                        </a:rPr>
                                        <m:t>5</m:t>
                                      </m:r>
                                      <m:r>
                                        <a:rPr sz="2800">
                                          <a:latin typeface="Cambria Math"/>
                                        </a:rPr>
                                        <m:t>𝑥</m:t>
                                      </m:r>
                                    </m:e>
                                  </m:rad>
                                  <m:r>
                                    <a:rPr sz="2800">
                                      <a:latin typeface="Cambria Math"/>
                                    </a:rPr>
                                    <m:t>−</m:t>
                                  </m:r>
                                  <m:rad>
                                    <m:radPr>
                                      <m:degHide m:val="on"/>
                                      <m:ctrlPr>
                                        <a:rPr sz="2800" i="1">
                                          <a:latin typeface="Cambria Math" panose="02040503050406030204" pitchFamily="18" charset="0"/>
                                        </a:rPr>
                                      </m:ctrlPr>
                                    </m:radPr>
                                    <m:deg/>
                                    <m:e>
                                      <m:r>
                                        <a:rPr sz="2800">
                                          <a:latin typeface="Cambria Math"/>
                                        </a:rPr>
                                        <m:t>5</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e>
                                  </m:rad>
                                </m:num>
                                <m:den>
                                  <m:r>
                                    <a:rPr sz="2800">
                                      <a:latin typeface="Cambria Math"/>
                                    </a:rPr>
                                    <m:t>25−</m:t>
                                  </m:r>
                                  <m:r>
                                    <a:rPr sz="2800">
                                      <a:latin typeface="Cambria Math"/>
                                    </a:rPr>
                                    <m:t>𝑥</m:t>
                                  </m:r>
                                </m:den>
                              </m:f>
                            </m:oMath>
                          </a14:m>
                          <a:endParaRPr sz="2800" dirty="0"/>
                        </a:p>
                      </a:txBody>
                      <a:tcPr/>
                    </a:tc>
                    <a:tc rowSpan="2">
                      <a:txBody>
                        <a:bodyPr/>
                        <a:lstStyle/>
                        <a:p>
                          <a:pPr algn="l">
                            <a:defRPr sz="1100" b="1"/>
                          </a:pPr>
                          <a:r>
                            <a:rPr sz="1800" b="0" dirty="0"/>
                            <a:t>Note that in simplifying the term </a:t>
                          </a:r>
                          <a14:m>
                            <m:oMath xmlns:m="http://schemas.openxmlformats.org/officeDocument/2006/math">
                              <m:r>
                                <a:rPr sz="1800" b="0">
                                  <a:latin typeface="Cambria Math"/>
                                </a:rPr>
                                <m:t>−</m:t>
                              </m:r>
                              <m:rad>
                                <m:radPr>
                                  <m:degHide m:val="on"/>
                                  <m:ctrlPr>
                                    <a:rPr sz="1800" b="0" i="1">
                                      <a:latin typeface="Cambria Math" panose="02040503050406030204" pitchFamily="18" charset="0"/>
                                    </a:rPr>
                                  </m:ctrlPr>
                                </m:radPr>
                                <m:deg/>
                                <m:e>
                                  <m:r>
                                    <a:rPr sz="1800" b="0" i="1">
                                      <a:latin typeface="Cambria Math"/>
                                    </a:rPr>
                                    <m:t>5</m:t>
                                  </m:r>
                                  <m:sSup>
                                    <m:sSupPr>
                                      <m:ctrlPr>
                                        <a:rPr sz="1800" b="0" i="1">
                                          <a:latin typeface="Cambria Math" panose="02040503050406030204" pitchFamily="18" charset="0"/>
                                        </a:rPr>
                                      </m:ctrlPr>
                                    </m:sSupPr>
                                    <m:e>
                                      <m:r>
                                        <a:rPr sz="1800" b="0" i="1">
                                          <a:latin typeface="Cambria Math"/>
                                        </a:rPr>
                                        <m:t>𝑥</m:t>
                                      </m:r>
                                    </m:e>
                                    <m:sup>
                                      <m:r>
                                        <a:rPr sz="1800" b="0" i="1">
                                          <a:latin typeface="Cambria Math"/>
                                        </a:rPr>
                                        <m:t>2</m:t>
                                      </m:r>
                                    </m:sup>
                                  </m:sSup>
                                </m:e>
                              </m:rad>
                            </m:oMath>
                          </a14:m>
                          <a:r>
                            <a:rPr sz="1800" b="0" dirty="0"/>
                            <a:t>, we can simply write </a:t>
                          </a:r>
                          <a14:m>
                            <m:oMath xmlns:m="http://schemas.openxmlformats.org/officeDocument/2006/math">
                              <m:r>
                                <a:rPr sz="1800" b="0">
                                  <a:latin typeface="Cambria Math"/>
                                </a:rPr>
                                <m:t>−</m:t>
                              </m:r>
                              <m:r>
                                <a:rPr sz="1800" b="0" i="1">
                                  <a:latin typeface="Cambria Math"/>
                                </a:rPr>
                                <m:t>𝑥</m:t>
                              </m:r>
                              <m:rad>
                                <m:radPr>
                                  <m:degHide m:val="on"/>
                                  <m:ctrlPr>
                                    <a:rPr sz="1800" b="0" i="1">
                                      <a:latin typeface="Cambria Math" panose="02040503050406030204" pitchFamily="18" charset="0"/>
                                    </a:rPr>
                                  </m:ctrlPr>
                                </m:radPr>
                                <m:deg/>
                                <m:e>
                                  <m:r>
                                    <a:rPr sz="1800" b="0" i="1">
                                      <a:latin typeface="Cambria Math"/>
                                    </a:rPr>
                                    <m:t>5</m:t>
                                  </m:r>
                                </m:e>
                              </m:rad>
                            </m:oMath>
                          </a14:m>
                          <a:r>
                            <a:rPr sz="1800" b="0" dirty="0"/>
                            <a:t> instead of </a:t>
                          </a:r>
                          <a14:m>
                            <m:oMath xmlns:m="http://schemas.openxmlformats.org/officeDocument/2006/math">
                              <m:r>
                                <a:rPr sz="1800" b="0">
                                  <a:latin typeface="Cambria Math"/>
                                </a:rPr>
                                <m:t>−</m:t>
                              </m:r>
                              <m:d>
                                <m:dPr>
                                  <m:begChr m:val="|"/>
                                  <m:endChr m:val="|"/>
                                  <m:ctrlPr>
                                    <a:rPr sz="1800" b="0" i="1">
                                      <a:latin typeface="Cambria Math" panose="02040503050406030204" pitchFamily="18" charset="0"/>
                                    </a:rPr>
                                  </m:ctrlPr>
                                </m:dPr>
                                <m:e>
                                  <m:r>
                                    <a:rPr sz="1800" b="0" i="1">
                                      <a:latin typeface="Cambria Math"/>
                                    </a:rPr>
                                    <m:t>𝑥</m:t>
                                  </m:r>
                                </m:e>
                              </m:d>
                              <m:rad>
                                <m:radPr>
                                  <m:degHide m:val="on"/>
                                  <m:ctrlPr>
                                    <a:rPr sz="1800" b="0" i="1">
                                      <a:latin typeface="Cambria Math" panose="02040503050406030204" pitchFamily="18" charset="0"/>
                                    </a:rPr>
                                  </m:ctrlPr>
                                </m:radPr>
                                <m:deg/>
                                <m:e>
                                  <m:r>
                                    <a:rPr sz="1800" b="0" i="1">
                                      <a:latin typeface="Cambria Math"/>
                                    </a:rPr>
                                    <m:t>5</m:t>
                                  </m:r>
                                </m:e>
                              </m:rad>
                            </m:oMath>
                          </a14:m>
                          <a:r>
                            <a:rPr sz="1800" b="0" dirty="0"/>
                            <a:t>, since the original expression is not real if </a:t>
                          </a:r>
                          <a14:m>
                            <m:oMath xmlns:m="http://schemas.openxmlformats.org/officeDocument/2006/math">
                              <m:r>
                                <a:rPr sz="1800" b="0" i="1">
                                  <a:latin typeface="Cambria Math"/>
                                </a:rPr>
                                <m:t>𝑥</m:t>
                              </m:r>
                            </m:oMath>
                          </a14:m>
                          <a:r>
                            <a:rPr sz="1800" b="0" dirty="0"/>
                            <a:t> is negative.</a:t>
                          </a:r>
                        </a:p>
                      </a:txBody>
                      <a:tcPr/>
                    </a:tc>
                    <a:extLst>
                      <a:ext uri="{0D108BD9-81ED-4DB2-BD59-A6C34878D82A}">
                        <a16:rowId xmlns:a16="http://schemas.microsoft.com/office/drawing/2014/main" val="10001"/>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f>
                                    <m:fPr>
                                      <m:ctrlPr>
                                        <a:rPr sz="2800" i="1">
                                          <a:latin typeface="Cambria Math" panose="02040503050406030204" pitchFamily="18" charset="0"/>
                                        </a:rPr>
                                      </m:ctrlPr>
                                    </m:fPr>
                                    <m:num>
                                      <m:r>
                                        <a:rPr sz="2800">
                                          <a:latin typeface="Cambria Math"/>
                                        </a:rPr>
                                        <m:t>−</m:t>
                                      </m:r>
                                      <m:rad>
                                        <m:radPr>
                                          <m:degHide m:val="on"/>
                                          <m:ctrlPr>
                                            <a:rPr sz="2800" i="1">
                                              <a:latin typeface="Cambria Math" panose="02040503050406030204" pitchFamily="18" charset="0"/>
                                            </a:rPr>
                                          </m:ctrlPr>
                                        </m:radPr>
                                        <m:deg/>
                                        <m:e>
                                          <m:r>
                                            <a:rPr sz="2800">
                                              <a:latin typeface="Cambria Math"/>
                                            </a:rPr>
                                            <m:t>5</m:t>
                                          </m:r>
                                          <m:r>
                                            <a:rPr sz="2800">
                                              <a:latin typeface="Cambria Math"/>
                                            </a:rPr>
                                            <m:t>𝑥</m:t>
                                          </m:r>
                                        </m:e>
                                      </m:rad>
                                    </m:num>
                                    <m:den>
                                      <m:r>
                                        <a:rPr sz="2800">
                                          <a:latin typeface="Cambria Math"/>
                                        </a:rPr>
                                        <m:t>5−</m:t>
                                      </m:r>
                                      <m:rad>
                                        <m:radPr>
                                          <m:degHide m:val="on"/>
                                          <m:ctrlPr>
                                            <a:rPr sz="2800" i="1">
                                              <a:latin typeface="Cambria Math" panose="02040503050406030204" pitchFamily="18" charset="0"/>
                                            </a:rPr>
                                          </m:ctrlPr>
                                        </m:radPr>
                                        <m:deg/>
                                        <m:e>
                                          <m:r>
                                            <a:rPr sz="2800">
                                              <a:latin typeface="Cambria Math"/>
                                            </a:rPr>
                                            <m:t>𝑥</m:t>
                                          </m:r>
                                        </m:e>
                                      </m:rad>
                                    </m:den>
                                  </m:f>
                                </m:e>
                              </m:phant>
                              <m:r>
                                <a:rPr sz="2800">
                                  <a:latin typeface="Cambria Math"/>
                                </a:rPr>
                                <m:t>=</m:t>
                              </m:r>
                              <m:f>
                                <m:fPr>
                                  <m:ctrlPr>
                                    <a:rPr sz="2800" i="1">
                                      <a:latin typeface="Cambria Math" panose="02040503050406030204" pitchFamily="18" charset="0"/>
                                    </a:rPr>
                                  </m:ctrlPr>
                                </m:fPr>
                                <m:num>
                                  <m:r>
                                    <a:rPr sz="2800">
                                      <a:latin typeface="Cambria Math"/>
                                    </a:rPr>
                                    <m:t>−5</m:t>
                                  </m:r>
                                  <m:rad>
                                    <m:radPr>
                                      <m:degHide m:val="on"/>
                                      <m:ctrlPr>
                                        <a:rPr sz="2800" i="1">
                                          <a:latin typeface="Cambria Math" panose="02040503050406030204" pitchFamily="18" charset="0"/>
                                        </a:rPr>
                                      </m:ctrlPr>
                                    </m:radPr>
                                    <m:deg/>
                                    <m:e>
                                      <m:r>
                                        <a:rPr sz="2800">
                                          <a:latin typeface="Cambria Math"/>
                                        </a:rPr>
                                        <m:t>5</m:t>
                                      </m:r>
                                      <m:r>
                                        <a:rPr sz="2800">
                                          <a:latin typeface="Cambria Math"/>
                                        </a:rPr>
                                        <m:t>𝑥</m:t>
                                      </m:r>
                                    </m:e>
                                  </m:rad>
                                  <m:r>
                                    <a:rPr sz="2800">
                                      <a:latin typeface="Cambria Math"/>
                                    </a:rPr>
                                    <m:t>−</m:t>
                                  </m:r>
                                  <m:r>
                                    <a:rPr sz="2800">
                                      <a:latin typeface="Cambria Math"/>
                                    </a:rPr>
                                    <m:t>𝑥</m:t>
                                  </m:r>
                                  <m:rad>
                                    <m:radPr>
                                      <m:degHide m:val="on"/>
                                      <m:ctrlPr>
                                        <a:rPr sz="2800" i="1">
                                          <a:latin typeface="Cambria Math" panose="02040503050406030204" pitchFamily="18" charset="0"/>
                                        </a:rPr>
                                      </m:ctrlPr>
                                    </m:radPr>
                                    <m:deg/>
                                    <m:e>
                                      <m:r>
                                        <a:rPr sz="2800">
                                          <a:latin typeface="Cambria Math"/>
                                        </a:rPr>
                                        <m:t>5</m:t>
                                      </m:r>
                                    </m:e>
                                  </m:rad>
                                </m:num>
                                <m:den>
                                  <m:r>
                                    <a:rPr sz="2800">
                                      <a:latin typeface="Cambria Math"/>
                                    </a:rPr>
                                    <m:t>25−</m:t>
                                  </m:r>
                                  <m:r>
                                    <a:rPr sz="2800">
                                      <a:latin typeface="Cambria Math"/>
                                    </a:rPr>
                                    <m:t>𝑥</m:t>
                                  </m:r>
                                </m:den>
                              </m:f>
                            </m:oMath>
                          </a14:m>
                          <a:endParaRPr sz="2800" dirty="0"/>
                        </a:p>
                      </a:txBody>
                      <a:tcPr/>
                    </a:tc>
                    <a:tc vMerge="1">
                      <a:txBody>
                        <a:bodyPr/>
                        <a:lstStyle/>
                        <a:p>
                          <a:pPr algn="l"/>
                          <a:endParaRPr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30B9C94E-D72B-4740-B92C-5474C946F63B}"/>
                  </a:ext>
                </a:extLst>
              </p:cNvPr>
              <p:cNvGraphicFramePr>
                <a:graphicFrameLocks/>
              </p:cNvGraphicFramePr>
              <p:nvPr>
                <p:extLst>
                  <p:ext uri="{D42A27DB-BD31-4B8C-83A1-F6EECF244321}">
                    <p14:modId xmlns:p14="http://schemas.microsoft.com/office/powerpoint/2010/main" val="607733474"/>
                  </p:ext>
                </p:extLst>
              </p:nvPr>
            </p:nvGraphicFramePr>
            <p:xfrm>
              <a:off x="914400" y="1235392"/>
              <a:ext cx="8001000" cy="2574608"/>
            </p:xfrm>
            <a:graphic>
              <a:graphicData uri="http://schemas.openxmlformats.org/drawingml/2006/table">
                <a:tbl>
                  <a:tblPr firstRow="1" bandRow="1">
                    <a:tableStyleId>{2D5ABB26-0587-4C30-8999-92F81FD0307C}</a:tableStyleId>
                  </a:tblPr>
                  <a:tblGrid>
                    <a:gridCol w="38100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920496">
                    <a:tc>
                      <a:txBody>
                        <a:bodyPr/>
                        <a:lstStyle/>
                        <a:p>
                          <a:endParaRPr lang="en-US"/>
                        </a:p>
                      </a:txBody>
                      <a:tcPr>
                        <a:blipFill>
                          <a:blip r:embed="rId2"/>
                          <a:stretch>
                            <a:fillRect t="-3311" r="-110080" b="-184768"/>
                          </a:stretch>
                        </a:blipFill>
                      </a:tcPr>
                    </a:tc>
                    <a:tc>
                      <a:txBody>
                        <a:bodyPr/>
                        <a:lstStyle/>
                        <a:p>
                          <a:endParaRPr lang="en-US"/>
                        </a:p>
                      </a:txBody>
                      <a:tcPr>
                        <a:blipFill>
                          <a:blip r:embed="rId2"/>
                          <a:stretch>
                            <a:fillRect l="-90843" t="-3311" b="-184768"/>
                          </a:stretch>
                        </a:blipFill>
                      </a:tcPr>
                    </a:tc>
                    <a:extLst>
                      <a:ext uri="{0D108BD9-81ED-4DB2-BD59-A6C34878D82A}">
                        <a16:rowId xmlns:a16="http://schemas.microsoft.com/office/drawing/2014/main" val="10000"/>
                      </a:ext>
                    </a:extLst>
                  </a:tr>
                  <a:tr h="836613">
                    <a:tc>
                      <a:txBody>
                        <a:bodyPr/>
                        <a:lstStyle/>
                        <a:p>
                          <a:endParaRPr lang="en-US"/>
                        </a:p>
                      </a:txBody>
                      <a:tcPr>
                        <a:blipFill>
                          <a:blip r:embed="rId2"/>
                          <a:stretch>
                            <a:fillRect t="-113043" r="-110080" b="-102174"/>
                          </a:stretch>
                        </a:blipFill>
                      </a:tcPr>
                    </a:tc>
                    <a:tc rowSpan="2">
                      <a:txBody>
                        <a:bodyPr/>
                        <a:lstStyle/>
                        <a:p>
                          <a:endParaRPr lang="en-US"/>
                        </a:p>
                      </a:txBody>
                      <a:tcPr>
                        <a:blipFill>
                          <a:blip r:embed="rId2"/>
                          <a:stretch>
                            <a:fillRect l="-90843" t="-57353" b="-2574"/>
                          </a:stretch>
                        </a:blipFill>
                      </a:tcPr>
                    </a:tc>
                    <a:extLst>
                      <a:ext uri="{0D108BD9-81ED-4DB2-BD59-A6C34878D82A}">
                        <a16:rowId xmlns:a16="http://schemas.microsoft.com/office/drawing/2014/main" val="10001"/>
                      </a:ext>
                    </a:extLst>
                  </a:tr>
                  <a:tr h="817499">
                    <a:tc>
                      <a:txBody>
                        <a:bodyPr/>
                        <a:lstStyle/>
                        <a:p>
                          <a:endParaRPr lang="en-US"/>
                        </a:p>
                      </a:txBody>
                      <a:tcPr>
                        <a:blipFill>
                          <a:blip r:embed="rId2"/>
                          <a:stretch>
                            <a:fillRect t="-219403" r="-110080" b="-5224"/>
                          </a:stretch>
                        </a:blipFill>
                      </a:tcPr>
                    </a:tc>
                    <a:tc vMerge="1">
                      <a:txBody>
                        <a:bodyPr/>
                        <a:lstStyle/>
                        <a:p>
                          <a:pPr algn="l"/>
                          <a:endParaRPr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11: Rationalizing the Numerator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Rationalize the numerator of the fraction </a:t>
                </a:r>
                <a14:m>
                  <m:oMath xmlns:m="http://schemas.openxmlformats.org/officeDocument/2006/math">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4</m:t>
                            </m:r>
                            <m:r>
                              <a:rPr>
                                <a:latin typeface="Cambria Math" panose="02040503050406030204" pitchFamily="18" charset="0"/>
                              </a:rPr>
                              <m:t>𝑥</m:t>
                            </m:r>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6</m:t>
                            </m:r>
                            <m:r>
                              <a:rPr>
                                <a:latin typeface="Cambria Math" panose="02040503050406030204" pitchFamily="18" charset="0"/>
                              </a:rPr>
                              <m:t>𝑦</m:t>
                            </m:r>
                          </m:e>
                        </m:rad>
                      </m:num>
                      <m:den>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−3</m:t>
                        </m:r>
                        <m:r>
                          <a:rPr>
                            <a:latin typeface="Cambria Math" panose="02040503050406030204" pitchFamily="18" charset="0"/>
                          </a:rPr>
                          <m:t>𝑦</m:t>
                        </m:r>
                      </m:den>
                    </m:f>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 Rationalizing the Numerator (cont.)</a:t>
            </a:r>
          </a:p>
        </p:txBody>
      </p:sp>
      <p:sp>
        <p:nvSpPr>
          <p:cNvPr id="3" name="Text Placeholder 2"/>
          <p:cNvSpPr>
            <a:spLocks noGrp="1"/>
          </p:cNvSpPr>
          <p:nvPr>
            <p:ph type="body" sz="quarter" idx="10"/>
          </p:nvPr>
        </p:nvSpPr>
        <p:spPr/>
        <p:txBody>
          <a:bodyPr>
            <a:normAutofit/>
          </a:bodyPr>
          <a:lstStyle/>
          <a:p>
            <a:r>
              <a:rPr sz="2800" b="1"/>
              <a:t>Solution</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D02C39BD-202B-4C06-A0A6-8BD9AE13BC47}"/>
                  </a:ext>
                </a:extLst>
              </p:cNvPr>
              <p:cNvGraphicFramePr>
                <a:graphicFrameLocks/>
              </p:cNvGraphicFramePr>
              <p:nvPr>
                <p:extLst>
                  <p:ext uri="{D42A27DB-BD31-4B8C-83A1-F6EECF244321}">
                    <p14:modId xmlns:p14="http://schemas.microsoft.com/office/powerpoint/2010/main" val="3072509861"/>
                  </p:ext>
                </p:extLst>
              </p:nvPr>
            </p:nvGraphicFramePr>
            <p:xfrm>
              <a:off x="533400" y="1447800"/>
              <a:ext cx="8229600" cy="3865183"/>
            </p:xfrm>
            <a:graphic>
              <a:graphicData uri="http://schemas.openxmlformats.org/drawingml/2006/table">
                <a:tbl>
                  <a:tblPr firstRow="1" bandRow="1">
                    <a:tableStyleId>{2D5ABB26-0587-4C30-8999-92F81FD0307C}</a:tableStyleId>
                  </a:tblPr>
                  <a:tblGrid>
                    <a:gridCol w="44196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1066800">
                    <a:tc>
                      <a:txBody>
                        <a:bodyPr/>
                        <a:lstStyle/>
                        <a:p>
                          <a:pPr algn="l">
                            <a:defRPr sz="1800"/>
                          </a:pPr>
                          <a:r>
                            <a:rPr sz="2400" dirty="0"/>
                            <a:t>​</a:t>
                          </a:r>
                          <a14:m>
                            <m:oMath xmlns:m="http://schemas.openxmlformats.org/officeDocument/2006/math">
                              <m:f>
                                <m:fPr>
                                  <m:ctrlPr>
                                    <a:rPr sz="2400" i="1">
                                      <a:latin typeface="Cambria Math" panose="02040503050406030204" pitchFamily="18" charset="0"/>
                                    </a:rPr>
                                  </m:ctrlPr>
                                </m:fPr>
                                <m:num>
                                  <m:rad>
                                    <m:radPr>
                                      <m:degHide m:val="on"/>
                                      <m:ctrlPr>
                                        <a:rPr sz="2400" i="1">
                                          <a:latin typeface="Cambria Math" panose="02040503050406030204" pitchFamily="18" charset="0"/>
                                        </a:rPr>
                                      </m:ctrlPr>
                                    </m:radPr>
                                    <m:deg/>
                                    <m:e>
                                      <m:r>
                                        <a:rPr sz="2400">
                                          <a:latin typeface="Cambria Math"/>
                                        </a:rPr>
                                        <m:t>4</m:t>
                                      </m:r>
                                      <m:r>
                                        <a:rPr sz="2400">
                                          <a:latin typeface="Cambria Math"/>
                                        </a:rPr>
                                        <m:t>𝑥</m:t>
                                      </m:r>
                                    </m:e>
                                  </m:rad>
                                  <m:r>
                                    <a:rPr sz="2400">
                                      <a:latin typeface="Cambria Math"/>
                                    </a:rPr>
                                    <m:t>−</m:t>
                                  </m:r>
                                  <m:rad>
                                    <m:radPr>
                                      <m:degHide m:val="on"/>
                                      <m:ctrlPr>
                                        <a:rPr sz="2400" i="1">
                                          <a:latin typeface="Cambria Math" panose="02040503050406030204" pitchFamily="18" charset="0"/>
                                        </a:rPr>
                                      </m:ctrlPr>
                                    </m:radPr>
                                    <m:deg/>
                                    <m:e>
                                      <m:r>
                                        <a:rPr sz="2400">
                                          <a:latin typeface="Cambria Math"/>
                                        </a:rPr>
                                        <m:t>6</m:t>
                                      </m:r>
                                      <m:r>
                                        <a:rPr sz="2400">
                                          <a:latin typeface="Cambria Math"/>
                                        </a:rPr>
                                        <m:t>𝑦</m:t>
                                      </m:r>
                                    </m:e>
                                  </m:rad>
                                </m:num>
                                <m:den>
                                  <m:r>
                                    <a:rPr sz="2400">
                                      <a:latin typeface="Cambria Math"/>
                                    </a:rPr>
                                    <m:t>2</m:t>
                                  </m:r>
                                  <m:r>
                                    <a:rPr sz="2400">
                                      <a:latin typeface="Cambria Math"/>
                                    </a:rPr>
                                    <m:t>𝑥</m:t>
                                  </m:r>
                                  <m:r>
                                    <a:rPr sz="2400">
                                      <a:latin typeface="Cambria Math"/>
                                    </a:rPr>
                                    <m:t>−3</m:t>
                                  </m:r>
                                  <m:r>
                                    <a:rPr sz="2400">
                                      <a:latin typeface="Cambria Math"/>
                                    </a:rPr>
                                    <m:t>𝑦</m:t>
                                  </m:r>
                                </m:den>
                              </m:f>
                              <m:r>
                                <a:rPr sz="2400">
                                  <a:latin typeface="Cambria Math"/>
                                </a:rPr>
                                <m:t>=</m:t>
                              </m:r>
                              <m:d>
                                <m:dPr>
                                  <m:ctrlPr>
                                    <a:rPr sz="2400" i="1">
                                      <a:latin typeface="Cambria Math" panose="02040503050406030204" pitchFamily="18" charset="0"/>
                                    </a:rPr>
                                  </m:ctrlPr>
                                </m:dPr>
                                <m:e>
                                  <m:f>
                                    <m:fPr>
                                      <m:ctrlPr>
                                        <a:rPr sz="2400" i="1">
                                          <a:latin typeface="Cambria Math" panose="02040503050406030204" pitchFamily="18" charset="0"/>
                                        </a:rPr>
                                      </m:ctrlPr>
                                    </m:fPr>
                                    <m:num>
                                      <m:rad>
                                        <m:radPr>
                                          <m:degHide m:val="on"/>
                                          <m:ctrlPr>
                                            <a:rPr sz="2400" i="1">
                                              <a:latin typeface="Cambria Math" panose="02040503050406030204" pitchFamily="18" charset="0"/>
                                            </a:rPr>
                                          </m:ctrlPr>
                                        </m:radPr>
                                        <m:deg/>
                                        <m:e>
                                          <m:r>
                                            <a:rPr sz="2400">
                                              <a:latin typeface="Cambria Math"/>
                                            </a:rPr>
                                            <m:t>4</m:t>
                                          </m:r>
                                          <m:r>
                                            <a:rPr sz="2400">
                                              <a:latin typeface="Cambria Math"/>
                                            </a:rPr>
                                            <m:t>𝑥</m:t>
                                          </m:r>
                                        </m:e>
                                      </m:rad>
                                      <m:r>
                                        <a:rPr sz="2400">
                                          <a:latin typeface="Cambria Math"/>
                                        </a:rPr>
                                        <m:t>−</m:t>
                                      </m:r>
                                      <m:rad>
                                        <m:radPr>
                                          <m:degHide m:val="on"/>
                                          <m:ctrlPr>
                                            <a:rPr sz="2400" i="1">
                                              <a:latin typeface="Cambria Math" panose="02040503050406030204" pitchFamily="18" charset="0"/>
                                            </a:rPr>
                                          </m:ctrlPr>
                                        </m:radPr>
                                        <m:deg/>
                                        <m:e>
                                          <m:r>
                                            <a:rPr sz="2400">
                                              <a:latin typeface="Cambria Math"/>
                                            </a:rPr>
                                            <m:t>6</m:t>
                                          </m:r>
                                          <m:r>
                                            <a:rPr sz="2400">
                                              <a:latin typeface="Cambria Math"/>
                                            </a:rPr>
                                            <m:t>𝑦</m:t>
                                          </m:r>
                                        </m:e>
                                      </m:rad>
                                    </m:num>
                                    <m:den>
                                      <m:r>
                                        <a:rPr sz="2400">
                                          <a:latin typeface="Cambria Math"/>
                                        </a:rPr>
                                        <m:t>2</m:t>
                                      </m:r>
                                      <m:r>
                                        <a:rPr sz="2400">
                                          <a:latin typeface="Cambria Math"/>
                                        </a:rPr>
                                        <m:t>𝑥</m:t>
                                      </m:r>
                                      <m:r>
                                        <a:rPr sz="2400">
                                          <a:latin typeface="Cambria Math"/>
                                        </a:rPr>
                                        <m:t>−3</m:t>
                                      </m:r>
                                      <m:r>
                                        <a:rPr sz="2400">
                                          <a:latin typeface="Cambria Math"/>
                                        </a:rPr>
                                        <m:t>𝑦</m:t>
                                      </m:r>
                                    </m:den>
                                  </m:f>
                                </m:e>
                              </m:d>
                              <m:d>
                                <m:dPr>
                                  <m:ctrlPr>
                                    <a:rPr sz="2400" i="1">
                                      <a:latin typeface="Cambria Math" panose="02040503050406030204" pitchFamily="18" charset="0"/>
                                    </a:rPr>
                                  </m:ctrlPr>
                                </m:dPr>
                                <m:e>
                                  <m:f>
                                    <m:fPr>
                                      <m:ctrlPr>
                                        <a:rPr sz="2400" i="1">
                                          <a:latin typeface="Cambria Math" panose="02040503050406030204" pitchFamily="18" charset="0"/>
                                        </a:rPr>
                                      </m:ctrlPr>
                                    </m:fPr>
                                    <m:num>
                                      <m:rad>
                                        <m:radPr>
                                          <m:degHide m:val="on"/>
                                          <m:ctrlPr>
                                            <a:rPr sz="2400" i="1">
                                              <a:latin typeface="Cambria Math" panose="02040503050406030204" pitchFamily="18" charset="0"/>
                                            </a:rPr>
                                          </m:ctrlPr>
                                        </m:radPr>
                                        <m:deg/>
                                        <m:e>
                                          <m:r>
                                            <a:rPr sz="2400">
                                              <a:latin typeface="Cambria Math"/>
                                            </a:rPr>
                                            <m:t>4</m:t>
                                          </m:r>
                                          <m:r>
                                            <a:rPr sz="2400">
                                              <a:latin typeface="Cambria Math"/>
                                            </a:rPr>
                                            <m:t>𝑥</m:t>
                                          </m:r>
                                        </m:e>
                                      </m:rad>
                                      <m:r>
                                        <a:rPr sz="2400">
                                          <a:latin typeface="Cambria Math"/>
                                        </a:rPr>
                                        <m:t>+</m:t>
                                      </m:r>
                                      <m:rad>
                                        <m:radPr>
                                          <m:degHide m:val="on"/>
                                          <m:ctrlPr>
                                            <a:rPr sz="2400" i="1">
                                              <a:latin typeface="Cambria Math" panose="02040503050406030204" pitchFamily="18" charset="0"/>
                                            </a:rPr>
                                          </m:ctrlPr>
                                        </m:radPr>
                                        <m:deg/>
                                        <m:e>
                                          <m:r>
                                            <a:rPr sz="2400">
                                              <a:latin typeface="Cambria Math"/>
                                            </a:rPr>
                                            <m:t>6</m:t>
                                          </m:r>
                                          <m:r>
                                            <a:rPr sz="2400">
                                              <a:latin typeface="Cambria Math"/>
                                            </a:rPr>
                                            <m:t>𝑦</m:t>
                                          </m:r>
                                        </m:e>
                                      </m:rad>
                                    </m:num>
                                    <m:den>
                                      <m:rad>
                                        <m:radPr>
                                          <m:degHide m:val="on"/>
                                          <m:ctrlPr>
                                            <a:rPr sz="2400" i="1">
                                              <a:latin typeface="Cambria Math" panose="02040503050406030204" pitchFamily="18" charset="0"/>
                                            </a:rPr>
                                          </m:ctrlPr>
                                        </m:radPr>
                                        <m:deg/>
                                        <m:e>
                                          <m:r>
                                            <a:rPr sz="2400">
                                              <a:latin typeface="Cambria Math"/>
                                            </a:rPr>
                                            <m:t>4</m:t>
                                          </m:r>
                                          <m:r>
                                            <a:rPr sz="2400">
                                              <a:latin typeface="Cambria Math"/>
                                            </a:rPr>
                                            <m:t>𝑥</m:t>
                                          </m:r>
                                        </m:e>
                                      </m:rad>
                                      <m:r>
                                        <a:rPr sz="2400">
                                          <a:latin typeface="Cambria Math"/>
                                        </a:rPr>
                                        <m:t>+</m:t>
                                      </m:r>
                                      <m:rad>
                                        <m:radPr>
                                          <m:degHide m:val="on"/>
                                          <m:ctrlPr>
                                            <a:rPr sz="2400" i="1">
                                              <a:latin typeface="Cambria Math" panose="02040503050406030204" pitchFamily="18" charset="0"/>
                                            </a:rPr>
                                          </m:ctrlPr>
                                        </m:radPr>
                                        <m:deg/>
                                        <m:e>
                                          <m:r>
                                            <a:rPr sz="2400">
                                              <a:latin typeface="Cambria Math"/>
                                            </a:rPr>
                                            <m:t>6</m:t>
                                          </m:r>
                                          <m:r>
                                            <a:rPr sz="2400">
                                              <a:latin typeface="Cambria Math"/>
                                            </a:rPr>
                                            <m:t>𝑦</m:t>
                                          </m:r>
                                        </m:e>
                                      </m:rad>
                                    </m:den>
                                  </m:f>
                                </m:e>
                              </m:d>
                            </m:oMath>
                          </a14:m>
                          <a:endParaRPr sz="2400" dirty="0"/>
                        </a:p>
                      </a:txBody>
                      <a:tcPr/>
                    </a:tc>
                    <a:tc rowSpan="2">
                      <a:txBody>
                        <a:bodyPr/>
                        <a:lstStyle/>
                        <a:p>
                          <a:pPr algn="l">
                            <a:defRPr sz="1100" b="1"/>
                          </a:pPr>
                          <a:r>
                            <a:rPr sz="1800" b="0" dirty="0"/>
                            <a:t>We begin by multiplying the numerator and denominator by the conjugate radical of the </a:t>
                          </a:r>
                          <a:r>
                            <a:rPr sz="1800" b="0" i="1" dirty="0"/>
                            <a:t>numerator</a:t>
                          </a:r>
                          <a:r>
                            <a:rPr sz="1800" b="0" dirty="0"/>
                            <a:t>. Note that we could have simplified the term </a:t>
                          </a:r>
                          <a14:m>
                            <m:oMath xmlns:m="http://schemas.openxmlformats.org/officeDocument/2006/math">
                              <m:rad>
                                <m:radPr>
                                  <m:degHide m:val="on"/>
                                  <m:ctrlPr>
                                    <a:rPr sz="1800" b="0" i="1">
                                      <a:latin typeface="Cambria Math" panose="02040503050406030204" pitchFamily="18" charset="0"/>
                                    </a:rPr>
                                  </m:ctrlPr>
                                </m:radPr>
                                <m:deg/>
                                <m:e>
                                  <m:r>
                                    <a:rPr sz="1800" b="0" i="1">
                                      <a:latin typeface="Cambria Math"/>
                                    </a:rPr>
                                    <m:t>4</m:t>
                                  </m:r>
                                  <m:r>
                                    <a:rPr sz="1800" b="0" i="1">
                                      <a:latin typeface="Cambria Math"/>
                                    </a:rPr>
                                    <m:t>𝑥</m:t>
                                  </m:r>
                                </m:e>
                              </m:rad>
                            </m:oMath>
                          </a14:m>
                          <a:r>
                            <a:rPr sz="1800" b="0" dirty="0"/>
                            <a:t> first, but this would not have altered the work in any substantial way, and the final answer would be the same.</a:t>
                          </a:r>
                        </a:p>
                      </a:txBody>
                      <a:tcPr/>
                    </a:tc>
                    <a:extLst>
                      <a:ext uri="{0D108BD9-81ED-4DB2-BD59-A6C34878D82A}">
                        <a16:rowId xmlns:a16="http://schemas.microsoft.com/office/drawing/2014/main" val="10000"/>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f>
                                    <m:fPr>
                                      <m:ctrlPr>
                                        <a:rPr sz="2400" i="1">
                                          <a:latin typeface="Cambria Math" panose="02040503050406030204" pitchFamily="18" charset="0"/>
                                        </a:rPr>
                                      </m:ctrlPr>
                                    </m:fPr>
                                    <m:num>
                                      <m:rad>
                                        <m:radPr>
                                          <m:degHide m:val="on"/>
                                          <m:ctrlPr>
                                            <a:rPr sz="2400" i="1">
                                              <a:latin typeface="Cambria Math" panose="02040503050406030204" pitchFamily="18" charset="0"/>
                                            </a:rPr>
                                          </m:ctrlPr>
                                        </m:radPr>
                                        <m:deg/>
                                        <m:e>
                                          <m:r>
                                            <a:rPr sz="2400">
                                              <a:latin typeface="Cambria Math"/>
                                            </a:rPr>
                                            <m:t>4</m:t>
                                          </m:r>
                                          <m:r>
                                            <a:rPr sz="2400">
                                              <a:latin typeface="Cambria Math"/>
                                            </a:rPr>
                                            <m:t>𝑥</m:t>
                                          </m:r>
                                        </m:e>
                                      </m:rad>
                                      <m:r>
                                        <a:rPr sz="2400">
                                          <a:latin typeface="Cambria Math"/>
                                        </a:rPr>
                                        <m:t>−</m:t>
                                      </m:r>
                                      <m:rad>
                                        <m:radPr>
                                          <m:degHide m:val="on"/>
                                          <m:ctrlPr>
                                            <a:rPr sz="2400" i="1">
                                              <a:latin typeface="Cambria Math" panose="02040503050406030204" pitchFamily="18" charset="0"/>
                                            </a:rPr>
                                          </m:ctrlPr>
                                        </m:radPr>
                                        <m:deg/>
                                        <m:e>
                                          <m:r>
                                            <a:rPr sz="2400">
                                              <a:latin typeface="Cambria Math"/>
                                            </a:rPr>
                                            <m:t>6</m:t>
                                          </m:r>
                                          <m:r>
                                            <a:rPr sz="2400">
                                              <a:latin typeface="Cambria Math"/>
                                            </a:rPr>
                                            <m:t>𝑦</m:t>
                                          </m:r>
                                        </m:e>
                                      </m:rad>
                                    </m:num>
                                    <m:den>
                                      <m:r>
                                        <a:rPr sz="2400">
                                          <a:latin typeface="Cambria Math"/>
                                        </a:rPr>
                                        <m:t>2</m:t>
                                      </m:r>
                                      <m:r>
                                        <a:rPr sz="2400">
                                          <a:latin typeface="Cambria Math"/>
                                        </a:rPr>
                                        <m:t>𝑥</m:t>
                                      </m:r>
                                      <m:r>
                                        <a:rPr sz="2400">
                                          <a:latin typeface="Cambria Math"/>
                                        </a:rPr>
                                        <m:t>−3</m:t>
                                      </m:r>
                                      <m:r>
                                        <a:rPr sz="2400">
                                          <a:latin typeface="Cambria Math"/>
                                        </a:rPr>
                                        <m:t>𝑦</m:t>
                                      </m:r>
                                    </m:den>
                                  </m:f>
                                </m:e>
                              </m:phant>
                              <m:r>
                                <a:rPr sz="2400">
                                  <a:latin typeface="Cambria Math"/>
                                </a:rPr>
                                <m:t>=</m:t>
                              </m:r>
                              <m:f>
                                <m:fPr>
                                  <m:ctrlPr>
                                    <a:rPr sz="2400" i="1">
                                      <a:latin typeface="Cambria Math" panose="02040503050406030204" pitchFamily="18" charset="0"/>
                                    </a:rPr>
                                  </m:ctrlPr>
                                </m:fPr>
                                <m:num>
                                  <m:r>
                                    <a:rPr sz="2400">
                                      <a:latin typeface="Cambria Math"/>
                                    </a:rPr>
                                    <m:t>4</m:t>
                                  </m:r>
                                  <m:r>
                                    <a:rPr sz="2400">
                                      <a:latin typeface="Cambria Math"/>
                                    </a:rPr>
                                    <m:t>𝑥</m:t>
                                  </m:r>
                                  <m:r>
                                    <a:rPr sz="2400">
                                      <a:latin typeface="Cambria Math"/>
                                    </a:rPr>
                                    <m:t>−6</m:t>
                                  </m:r>
                                  <m:r>
                                    <a:rPr sz="2400">
                                      <a:latin typeface="Cambria Math"/>
                                    </a:rPr>
                                    <m:t>𝑦</m:t>
                                  </m:r>
                                </m:num>
                                <m:den>
                                  <m:d>
                                    <m:dPr>
                                      <m:ctrlPr>
                                        <a:rPr sz="2400" i="1">
                                          <a:latin typeface="Cambria Math" panose="02040503050406030204" pitchFamily="18" charset="0"/>
                                        </a:rPr>
                                      </m:ctrlPr>
                                    </m:dPr>
                                    <m:e>
                                      <m:r>
                                        <a:rPr sz="2400">
                                          <a:latin typeface="Cambria Math"/>
                                        </a:rPr>
                                        <m:t>2</m:t>
                                      </m:r>
                                      <m:r>
                                        <a:rPr sz="2400">
                                          <a:latin typeface="Cambria Math"/>
                                        </a:rPr>
                                        <m:t>𝑥</m:t>
                                      </m:r>
                                      <m:r>
                                        <a:rPr sz="2400">
                                          <a:latin typeface="Cambria Math"/>
                                        </a:rPr>
                                        <m:t>−3</m:t>
                                      </m:r>
                                      <m:r>
                                        <a:rPr sz="2400">
                                          <a:latin typeface="Cambria Math"/>
                                        </a:rPr>
                                        <m:t>𝑦</m:t>
                                      </m:r>
                                    </m:e>
                                  </m:d>
                                  <m:d>
                                    <m:dPr>
                                      <m:ctrlPr>
                                        <a:rPr sz="2400" i="1">
                                          <a:latin typeface="Cambria Math" panose="02040503050406030204" pitchFamily="18" charset="0"/>
                                        </a:rPr>
                                      </m:ctrlPr>
                                    </m:dPr>
                                    <m:e>
                                      <m:rad>
                                        <m:radPr>
                                          <m:degHide m:val="on"/>
                                          <m:ctrlPr>
                                            <a:rPr sz="2400" i="1">
                                              <a:latin typeface="Cambria Math" panose="02040503050406030204" pitchFamily="18" charset="0"/>
                                            </a:rPr>
                                          </m:ctrlPr>
                                        </m:radPr>
                                        <m:deg/>
                                        <m:e>
                                          <m:r>
                                            <a:rPr sz="2400">
                                              <a:latin typeface="Cambria Math"/>
                                            </a:rPr>
                                            <m:t>4</m:t>
                                          </m:r>
                                          <m:r>
                                            <a:rPr sz="2400">
                                              <a:latin typeface="Cambria Math"/>
                                            </a:rPr>
                                            <m:t>𝑥</m:t>
                                          </m:r>
                                        </m:e>
                                      </m:rad>
                                      <m:r>
                                        <a:rPr sz="2400">
                                          <a:latin typeface="Cambria Math"/>
                                        </a:rPr>
                                        <m:t>+</m:t>
                                      </m:r>
                                      <m:rad>
                                        <m:radPr>
                                          <m:degHide m:val="on"/>
                                          <m:ctrlPr>
                                            <a:rPr sz="2400" i="1">
                                              <a:latin typeface="Cambria Math" panose="02040503050406030204" pitchFamily="18" charset="0"/>
                                            </a:rPr>
                                          </m:ctrlPr>
                                        </m:radPr>
                                        <m:deg/>
                                        <m:e>
                                          <m:r>
                                            <a:rPr sz="2400">
                                              <a:latin typeface="Cambria Math"/>
                                            </a:rPr>
                                            <m:t>6</m:t>
                                          </m:r>
                                          <m:r>
                                            <a:rPr sz="2400">
                                              <a:latin typeface="Cambria Math"/>
                                            </a:rPr>
                                            <m:t>𝑦</m:t>
                                          </m:r>
                                        </m:e>
                                      </m:rad>
                                    </m:e>
                                  </m:d>
                                </m:den>
                              </m:f>
                            </m:oMath>
                          </a14:m>
                          <a:endParaRPr sz="2400" dirty="0"/>
                        </a:p>
                      </a:txBody>
                      <a:tcPr/>
                    </a:tc>
                    <a:tc vMerge="1">
                      <a:txBody>
                        <a:bodyPr/>
                        <a:lstStyle/>
                        <a:p>
                          <a:pPr algn="l"/>
                          <a:endParaRPr dirty="0"/>
                        </a:p>
                      </a:txBody>
                      <a:tcPr/>
                    </a:tc>
                    <a:extLst>
                      <a:ext uri="{0D108BD9-81ED-4DB2-BD59-A6C34878D82A}">
                        <a16:rowId xmlns:a16="http://schemas.microsoft.com/office/drawing/2014/main" val="10001"/>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f>
                                    <m:fPr>
                                      <m:ctrlPr>
                                        <a:rPr sz="2400" i="1">
                                          <a:latin typeface="Cambria Math" panose="02040503050406030204" pitchFamily="18" charset="0"/>
                                        </a:rPr>
                                      </m:ctrlPr>
                                    </m:fPr>
                                    <m:num>
                                      <m:rad>
                                        <m:radPr>
                                          <m:degHide m:val="on"/>
                                          <m:ctrlPr>
                                            <a:rPr sz="2400" i="1">
                                              <a:latin typeface="Cambria Math" panose="02040503050406030204" pitchFamily="18" charset="0"/>
                                            </a:rPr>
                                          </m:ctrlPr>
                                        </m:radPr>
                                        <m:deg/>
                                        <m:e>
                                          <m:r>
                                            <a:rPr sz="2400">
                                              <a:latin typeface="Cambria Math"/>
                                            </a:rPr>
                                            <m:t>4</m:t>
                                          </m:r>
                                          <m:r>
                                            <a:rPr sz="2400">
                                              <a:latin typeface="Cambria Math"/>
                                            </a:rPr>
                                            <m:t>𝑥</m:t>
                                          </m:r>
                                        </m:e>
                                      </m:rad>
                                      <m:r>
                                        <a:rPr sz="2400">
                                          <a:latin typeface="Cambria Math"/>
                                        </a:rPr>
                                        <m:t>−</m:t>
                                      </m:r>
                                      <m:rad>
                                        <m:radPr>
                                          <m:degHide m:val="on"/>
                                          <m:ctrlPr>
                                            <a:rPr sz="2400" i="1">
                                              <a:latin typeface="Cambria Math" panose="02040503050406030204" pitchFamily="18" charset="0"/>
                                            </a:rPr>
                                          </m:ctrlPr>
                                        </m:radPr>
                                        <m:deg/>
                                        <m:e>
                                          <m:r>
                                            <a:rPr sz="2400">
                                              <a:latin typeface="Cambria Math"/>
                                            </a:rPr>
                                            <m:t>6</m:t>
                                          </m:r>
                                          <m:r>
                                            <a:rPr sz="2400">
                                              <a:latin typeface="Cambria Math"/>
                                            </a:rPr>
                                            <m:t>𝑦</m:t>
                                          </m:r>
                                        </m:e>
                                      </m:rad>
                                    </m:num>
                                    <m:den>
                                      <m:r>
                                        <a:rPr sz="2400">
                                          <a:latin typeface="Cambria Math"/>
                                        </a:rPr>
                                        <m:t>2</m:t>
                                      </m:r>
                                      <m:r>
                                        <a:rPr sz="2400">
                                          <a:latin typeface="Cambria Math"/>
                                        </a:rPr>
                                        <m:t>𝑥</m:t>
                                      </m:r>
                                      <m:r>
                                        <a:rPr sz="2400">
                                          <a:latin typeface="Cambria Math"/>
                                        </a:rPr>
                                        <m:t>−3</m:t>
                                      </m:r>
                                      <m:r>
                                        <a:rPr sz="2400">
                                          <a:latin typeface="Cambria Math"/>
                                        </a:rPr>
                                        <m:t>𝑦</m:t>
                                      </m:r>
                                    </m:den>
                                  </m:f>
                                </m:e>
                              </m:phant>
                              <m:r>
                                <a:rPr sz="2400">
                                  <a:latin typeface="Cambria Math"/>
                                </a:rPr>
                                <m:t>=</m:t>
                              </m:r>
                              <m:f>
                                <m:fPr>
                                  <m:ctrlPr>
                                    <a:rPr sz="2400" i="1">
                                      <a:latin typeface="Cambria Math" panose="02040503050406030204" pitchFamily="18" charset="0"/>
                                    </a:rPr>
                                  </m:ctrlPr>
                                </m:fPr>
                                <m:num>
                                  <m:r>
                                    <a:rPr sz="2400">
                                      <a:latin typeface="Cambria Math"/>
                                    </a:rPr>
                                    <m:t>2</m:t>
                                  </m:r>
                                  <m:d>
                                    <m:dPr>
                                      <m:ctrlPr>
                                        <a:rPr sz="2400" i="1">
                                          <a:latin typeface="Cambria Math" panose="02040503050406030204" pitchFamily="18" charset="0"/>
                                        </a:rPr>
                                      </m:ctrlPr>
                                    </m:dPr>
                                    <m:e>
                                      <m:r>
                                        <a:rPr sz="2400">
                                          <a:latin typeface="Cambria Math"/>
                                        </a:rPr>
                                        <m:t>2</m:t>
                                      </m:r>
                                      <m:r>
                                        <a:rPr sz="2400">
                                          <a:latin typeface="Cambria Math"/>
                                        </a:rPr>
                                        <m:t>𝑥</m:t>
                                      </m:r>
                                      <m:r>
                                        <a:rPr sz="2400">
                                          <a:latin typeface="Cambria Math"/>
                                        </a:rPr>
                                        <m:t>−3</m:t>
                                      </m:r>
                                      <m:r>
                                        <a:rPr sz="2400">
                                          <a:latin typeface="Cambria Math"/>
                                        </a:rPr>
                                        <m:t>𝑦</m:t>
                                      </m:r>
                                    </m:e>
                                  </m:d>
                                </m:num>
                                <m:den>
                                  <m:d>
                                    <m:dPr>
                                      <m:ctrlPr>
                                        <a:rPr sz="2400" i="1">
                                          <a:latin typeface="Cambria Math" panose="02040503050406030204" pitchFamily="18" charset="0"/>
                                        </a:rPr>
                                      </m:ctrlPr>
                                    </m:dPr>
                                    <m:e>
                                      <m:r>
                                        <a:rPr sz="2400">
                                          <a:latin typeface="Cambria Math"/>
                                        </a:rPr>
                                        <m:t>2</m:t>
                                      </m:r>
                                      <m:r>
                                        <a:rPr sz="2400">
                                          <a:latin typeface="Cambria Math"/>
                                        </a:rPr>
                                        <m:t>𝑥</m:t>
                                      </m:r>
                                      <m:r>
                                        <a:rPr sz="2400">
                                          <a:latin typeface="Cambria Math"/>
                                        </a:rPr>
                                        <m:t>−3</m:t>
                                      </m:r>
                                      <m:r>
                                        <a:rPr sz="2400">
                                          <a:latin typeface="Cambria Math"/>
                                        </a:rPr>
                                        <m:t>𝑦</m:t>
                                      </m:r>
                                    </m:e>
                                  </m:d>
                                  <m:d>
                                    <m:dPr>
                                      <m:ctrlPr>
                                        <a:rPr sz="2400" i="1">
                                          <a:latin typeface="Cambria Math" panose="02040503050406030204" pitchFamily="18" charset="0"/>
                                        </a:rPr>
                                      </m:ctrlPr>
                                    </m:dPr>
                                    <m:e>
                                      <m:r>
                                        <a:rPr sz="2400">
                                          <a:latin typeface="Cambria Math"/>
                                        </a:rPr>
                                        <m:t>2</m:t>
                                      </m:r>
                                      <m:rad>
                                        <m:radPr>
                                          <m:degHide m:val="on"/>
                                          <m:ctrlPr>
                                            <a:rPr sz="2400" i="1">
                                              <a:latin typeface="Cambria Math" panose="02040503050406030204" pitchFamily="18" charset="0"/>
                                            </a:rPr>
                                          </m:ctrlPr>
                                        </m:radPr>
                                        <m:deg/>
                                        <m:e>
                                          <m:r>
                                            <a:rPr sz="2400">
                                              <a:latin typeface="Cambria Math"/>
                                            </a:rPr>
                                            <m:t>𝑥</m:t>
                                          </m:r>
                                        </m:e>
                                      </m:rad>
                                      <m:r>
                                        <a:rPr sz="2400">
                                          <a:latin typeface="Cambria Math"/>
                                        </a:rPr>
                                        <m:t>+</m:t>
                                      </m:r>
                                      <m:rad>
                                        <m:radPr>
                                          <m:degHide m:val="on"/>
                                          <m:ctrlPr>
                                            <a:rPr sz="2400" i="1">
                                              <a:latin typeface="Cambria Math" panose="02040503050406030204" pitchFamily="18" charset="0"/>
                                            </a:rPr>
                                          </m:ctrlPr>
                                        </m:radPr>
                                        <m:deg/>
                                        <m:e>
                                          <m:r>
                                            <a:rPr sz="2400">
                                              <a:latin typeface="Cambria Math"/>
                                            </a:rPr>
                                            <m:t>6</m:t>
                                          </m:r>
                                          <m:r>
                                            <a:rPr sz="2400">
                                              <a:latin typeface="Cambria Math"/>
                                            </a:rPr>
                                            <m:t>𝑦</m:t>
                                          </m:r>
                                        </m:e>
                                      </m:rad>
                                    </m:e>
                                  </m:d>
                                </m:den>
                              </m:f>
                            </m:oMath>
                          </a14:m>
                          <a:endParaRPr sz="2400" dirty="0"/>
                        </a:p>
                      </a:txBody>
                      <a:tcPr/>
                    </a:tc>
                    <a:tc>
                      <a:txBody>
                        <a:bodyPr/>
                        <a:lstStyle/>
                        <a:p>
                          <a:pPr algn="l"/>
                          <a:endParaRPr dirty="0"/>
                        </a:p>
                      </a:txBody>
                      <a:tcPr/>
                    </a:tc>
                    <a:extLst>
                      <a:ext uri="{0D108BD9-81ED-4DB2-BD59-A6C34878D82A}">
                        <a16:rowId xmlns:a16="http://schemas.microsoft.com/office/drawing/2014/main" val="10002"/>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f>
                                    <m:fPr>
                                      <m:ctrlPr>
                                        <a:rPr sz="2400" i="1">
                                          <a:latin typeface="Cambria Math" panose="02040503050406030204" pitchFamily="18" charset="0"/>
                                        </a:rPr>
                                      </m:ctrlPr>
                                    </m:fPr>
                                    <m:num>
                                      <m:rad>
                                        <m:radPr>
                                          <m:degHide m:val="on"/>
                                          <m:ctrlPr>
                                            <a:rPr sz="2400" i="1">
                                              <a:latin typeface="Cambria Math" panose="02040503050406030204" pitchFamily="18" charset="0"/>
                                            </a:rPr>
                                          </m:ctrlPr>
                                        </m:radPr>
                                        <m:deg/>
                                        <m:e>
                                          <m:r>
                                            <a:rPr sz="2400">
                                              <a:latin typeface="Cambria Math"/>
                                            </a:rPr>
                                            <m:t>4</m:t>
                                          </m:r>
                                          <m:r>
                                            <a:rPr sz="2400">
                                              <a:latin typeface="Cambria Math"/>
                                            </a:rPr>
                                            <m:t>𝑥</m:t>
                                          </m:r>
                                        </m:e>
                                      </m:rad>
                                      <m:r>
                                        <a:rPr sz="2400">
                                          <a:latin typeface="Cambria Math"/>
                                        </a:rPr>
                                        <m:t>−</m:t>
                                      </m:r>
                                      <m:rad>
                                        <m:radPr>
                                          <m:degHide m:val="on"/>
                                          <m:ctrlPr>
                                            <a:rPr sz="2400" i="1">
                                              <a:latin typeface="Cambria Math" panose="02040503050406030204" pitchFamily="18" charset="0"/>
                                            </a:rPr>
                                          </m:ctrlPr>
                                        </m:radPr>
                                        <m:deg/>
                                        <m:e>
                                          <m:r>
                                            <a:rPr sz="2400">
                                              <a:latin typeface="Cambria Math"/>
                                            </a:rPr>
                                            <m:t>6</m:t>
                                          </m:r>
                                          <m:r>
                                            <a:rPr sz="2400">
                                              <a:latin typeface="Cambria Math"/>
                                            </a:rPr>
                                            <m:t>𝑦</m:t>
                                          </m:r>
                                        </m:e>
                                      </m:rad>
                                    </m:num>
                                    <m:den>
                                      <m:r>
                                        <a:rPr sz="2400">
                                          <a:latin typeface="Cambria Math"/>
                                        </a:rPr>
                                        <m:t>2</m:t>
                                      </m:r>
                                      <m:r>
                                        <a:rPr sz="2400">
                                          <a:latin typeface="Cambria Math"/>
                                        </a:rPr>
                                        <m:t>𝑥</m:t>
                                      </m:r>
                                      <m:r>
                                        <a:rPr sz="2400">
                                          <a:latin typeface="Cambria Math"/>
                                        </a:rPr>
                                        <m:t>−3</m:t>
                                      </m:r>
                                      <m:r>
                                        <a:rPr sz="2400">
                                          <a:latin typeface="Cambria Math"/>
                                        </a:rPr>
                                        <m:t>𝑦</m:t>
                                      </m:r>
                                    </m:den>
                                  </m:f>
                                </m:e>
                              </m:phant>
                              <m:r>
                                <a:rPr sz="2400">
                                  <a:latin typeface="Cambria Math"/>
                                </a:rPr>
                                <m:t>=</m:t>
                              </m:r>
                              <m:f>
                                <m:fPr>
                                  <m:ctrlPr>
                                    <a:rPr sz="2400" i="1">
                                      <a:latin typeface="Cambria Math" panose="02040503050406030204" pitchFamily="18" charset="0"/>
                                    </a:rPr>
                                  </m:ctrlPr>
                                </m:fPr>
                                <m:num>
                                  <m:r>
                                    <a:rPr sz="2400">
                                      <a:latin typeface="Cambria Math"/>
                                    </a:rPr>
                                    <m:t>2</m:t>
                                  </m:r>
                                </m:num>
                                <m:den>
                                  <m:r>
                                    <a:rPr sz="2400">
                                      <a:latin typeface="Cambria Math"/>
                                    </a:rPr>
                                    <m:t>2</m:t>
                                  </m:r>
                                  <m:rad>
                                    <m:radPr>
                                      <m:degHide m:val="on"/>
                                      <m:ctrlPr>
                                        <a:rPr sz="2400" i="1">
                                          <a:latin typeface="Cambria Math" panose="02040503050406030204" pitchFamily="18" charset="0"/>
                                        </a:rPr>
                                      </m:ctrlPr>
                                    </m:radPr>
                                    <m:deg/>
                                    <m:e>
                                      <m:r>
                                        <a:rPr sz="2400">
                                          <a:latin typeface="Cambria Math"/>
                                        </a:rPr>
                                        <m:t>𝑥</m:t>
                                      </m:r>
                                    </m:e>
                                  </m:rad>
                                  <m:r>
                                    <a:rPr sz="2400">
                                      <a:latin typeface="Cambria Math"/>
                                    </a:rPr>
                                    <m:t>+</m:t>
                                  </m:r>
                                  <m:rad>
                                    <m:radPr>
                                      <m:degHide m:val="on"/>
                                      <m:ctrlPr>
                                        <a:rPr sz="2400" i="1">
                                          <a:latin typeface="Cambria Math" panose="02040503050406030204" pitchFamily="18" charset="0"/>
                                        </a:rPr>
                                      </m:ctrlPr>
                                    </m:radPr>
                                    <m:deg/>
                                    <m:e>
                                      <m:r>
                                        <a:rPr sz="2400">
                                          <a:latin typeface="Cambria Math"/>
                                        </a:rPr>
                                        <m:t>6</m:t>
                                      </m:r>
                                      <m:r>
                                        <a:rPr sz="2400">
                                          <a:latin typeface="Cambria Math"/>
                                        </a:rPr>
                                        <m:t>𝑦</m:t>
                                      </m:r>
                                    </m:e>
                                  </m:rad>
                                </m:den>
                              </m:f>
                            </m:oMath>
                          </a14:m>
                          <a:endParaRPr sz="2400" dirty="0"/>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D02C39BD-202B-4C06-A0A6-8BD9AE13BC47}"/>
                  </a:ext>
                </a:extLst>
              </p:cNvPr>
              <p:cNvGraphicFramePr>
                <a:graphicFrameLocks/>
              </p:cNvGraphicFramePr>
              <p:nvPr>
                <p:extLst>
                  <p:ext uri="{D42A27DB-BD31-4B8C-83A1-F6EECF244321}">
                    <p14:modId xmlns:p14="http://schemas.microsoft.com/office/powerpoint/2010/main" val="3072509861"/>
                  </p:ext>
                </p:extLst>
              </p:nvPr>
            </p:nvGraphicFramePr>
            <p:xfrm>
              <a:off x="533400" y="1447800"/>
              <a:ext cx="8229600" cy="3865183"/>
            </p:xfrm>
            <a:graphic>
              <a:graphicData uri="http://schemas.openxmlformats.org/drawingml/2006/table">
                <a:tbl>
                  <a:tblPr firstRow="1" bandRow="1">
                    <a:tableStyleId>{2D5ABB26-0587-4C30-8999-92F81FD0307C}</a:tableStyleId>
                  </a:tblPr>
                  <a:tblGrid>
                    <a:gridCol w="44196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1066800">
                    <a:tc>
                      <a:txBody>
                        <a:bodyPr/>
                        <a:lstStyle/>
                        <a:p>
                          <a:endParaRPr lang="en-US"/>
                        </a:p>
                      </a:txBody>
                      <a:tcPr>
                        <a:blipFill>
                          <a:blip r:embed="rId2"/>
                          <a:stretch>
                            <a:fillRect t="-2857" r="-86088" b="-262857"/>
                          </a:stretch>
                        </a:blipFill>
                      </a:tcPr>
                    </a:tc>
                    <a:tc rowSpan="2">
                      <a:txBody>
                        <a:bodyPr/>
                        <a:lstStyle/>
                        <a:p>
                          <a:endParaRPr lang="en-US"/>
                        </a:p>
                      </a:txBody>
                      <a:tcPr>
                        <a:blipFill>
                          <a:blip r:embed="rId2"/>
                          <a:stretch>
                            <a:fillRect l="-116160" t="-1316" b="-67105"/>
                          </a:stretch>
                        </a:blipFill>
                      </a:tcPr>
                    </a:tc>
                    <a:extLst>
                      <a:ext uri="{0D108BD9-81ED-4DB2-BD59-A6C34878D82A}">
                        <a16:rowId xmlns:a16="http://schemas.microsoft.com/office/drawing/2014/main" val="10000"/>
                      </a:ext>
                    </a:extLst>
                  </a:tr>
                  <a:tr h="1244537">
                    <a:tc>
                      <a:txBody>
                        <a:bodyPr/>
                        <a:lstStyle/>
                        <a:p>
                          <a:endParaRPr lang="en-US"/>
                        </a:p>
                      </a:txBody>
                      <a:tcPr>
                        <a:blipFill>
                          <a:blip r:embed="rId2"/>
                          <a:stretch>
                            <a:fillRect t="-87805" r="-86088" b="-124390"/>
                          </a:stretch>
                        </a:blipFill>
                      </a:tcPr>
                    </a:tc>
                    <a:tc vMerge="1">
                      <a:txBody>
                        <a:bodyPr/>
                        <a:lstStyle/>
                        <a:p>
                          <a:pPr algn="l"/>
                          <a:endParaRPr dirty="0"/>
                        </a:p>
                      </a:txBody>
                      <a:tcPr/>
                    </a:tc>
                    <a:extLst>
                      <a:ext uri="{0D108BD9-81ED-4DB2-BD59-A6C34878D82A}">
                        <a16:rowId xmlns:a16="http://schemas.microsoft.com/office/drawing/2014/main" val="10001"/>
                      </a:ext>
                    </a:extLst>
                  </a:tr>
                  <a:tr h="776923">
                    <a:tc>
                      <a:txBody>
                        <a:bodyPr/>
                        <a:lstStyle/>
                        <a:p>
                          <a:endParaRPr lang="en-US"/>
                        </a:p>
                      </a:txBody>
                      <a:tcPr>
                        <a:blipFill>
                          <a:blip r:embed="rId2"/>
                          <a:stretch>
                            <a:fillRect t="-303150" r="-86088" b="-100787"/>
                          </a:stretch>
                        </a:blipFill>
                      </a:tcPr>
                    </a:tc>
                    <a:tc>
                      <a:txBody>
                        <a:bodyPr/>
                        <a:lstStyle/>
                        <a:p>
                          <a:pPr algn="l"/>
                          <a:endParaRPr dirty="0"/>
                        </a:p>
                      </a:txBody>
                      <a:tcPr/>
                    </a:tc>
                    <a:extLst>
                      <a:ext uri="{0D108BD9-81ED-4DB2-BD59-A6C34878D82A}">
                        <a16:rowId xmlns:a16="http://schemas.microsoft.com/office/drawing/2014/main" val="10002"/>
                      </a:ext>
                    </a:extLst>
                  </a:tr>
                  <a:tr h="776923">
                    <a:tc>
                      <a:txBody>
                        <a:bodyPr/>
                        <a:lstStyle/>
                        <a:p>
                          <a:endParaRPr lang="en-US"/>
                        </a:p>
                      </a:txBody>
                      <a:tcPr>
                        <a:blipFill>
                          <a:blip r:embed="rId2"/>
                          <a:stretch>
                            <a:fillRect t="-400000" r="-86088"/>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12: Combining Radical</a:t>
            </a:r>
            <a:r>
              <a:rPr lang="en-US" dirty="0"/>
              <a:t> Expressions</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Combine the radical expressions, if possible.</a:t>
                </a:r>
              </a:p>
              <a:p>
                <a:pPr marL="514350" indent="-514350">
                  <a:buFont typeface="+mj-lt"/>
                  <a:buAutoNum type="alphaLcPeriod"/>
                  <a:defRPr sz="2800"/>
                </a:pPr>
                <a:r>
                  <a:rPr dirty="0"/>
                  <a:t>​</a:t>
                </a:r>
                <a14:m>
                  <m:oMath xmlns:m="http://schemas.openxmlformats.org/officeDocument/2006/math">
                    <m:r>
                      <a:rPr>
                        <a:latin typeface="Cambria Math" panose="02040503050406030204" pitchFamily="18" charset="0"/>
                      </a:rPr>
                      <m:t>−3</m:t>
                    </m:r>
                    <m:rad>
                      <m:radPr>
                        <m:degHide m:val="on"/>
                        <m:ctrlPr>
                          <a:rPr i="1">
                            <a:latin typeface="Cambria Math" panose="02040503050406030204" pitchFamily="18" charset="0"/>
                          </a:rPr>
                        </m:ctrlPr>
                      </m:radPr>
                      <m:deg/>
                      <m:e>
                        <m:r>
                          <a:rPr>
                            <a:latin typeface="Cambria Math" panose="02040503050406030204" pitchFamily="18" charset="0"/>
                          </a:rPr>
                          <m:t>8</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5</m:t>
                            </m:r>
                          </m:sup>
                        </m:sSup>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18</m:t>
                        </m:r>
                        <m:r>
                          <a:rPr>
                            <a:latin typeface="Cambria Math" panose="02040503050406030204" pitchFamily="18" charset="0"/>
                          </a:rPr>
                          <m:t>𝑥</m:t>
                        </m:r>
                      </m:e>
                    </m:rad>
                  </m:oMath>
                </a14:m>
                <a:endParaRPr dirty="0"/>
              </a:p>
              <a:p>
                <a:pPr marL="514350" indent="-514350">
                  <a:buFont typeface="+mj-lt"/>
                  <a:buAutoNum type="alphaLcPeriod" startAt="2"/>
                  <a:defRPr sz="2800"/>
                </a:pPr>
                <a:r>
                  <a:rPr dirty="0"/>
                  <a:t>​</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3</m:t>
                        </m:r>
                      </m:deg>
                      <m:e>
                        <m:r>
                          <a:rPr>
                            <a:latin typeface="Cambria Math" panose="02040503050406030204" pitchFamily="18" charset="0"/>
                          </a:rPr>
                          <m:t>54</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50</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e>
                    </m:rad>
                  </m:oMath>
                </a14:m>
                <a:endParaRPr dirty="0"/>
              </a:p>
              <a:p>
                <a:pPr marL="514350" indent="-514350">
                  <a:buFont typeface="+mj-lt"/>
                  <a:buAutoNum type="alphaLcPeriod" startAt="3"/>
                  <a:defRPr sz="2800"/>
                </a:pPr>
                <a:r>
                  <a:rPr dirty="0"/>
                  <a:t>​</a:t>
                </a:r>
                <a14:m>
                  <m:oMath xmlns:m="http://schemas.openxmlformats.org/officeDocument/2006/math">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12</m:t>
                            </m:r>
                          </m:den>
                        </m:f>
                      </m:e>
                    </m:rad>
                    <m:r>
                      <a:rPr>
                        <a:latin typeface="Cambria Math" panose="02040503050406030204" pitchFamily="18" charset="0"/>
                      </a:rPr>
                      <m:t>−</m:t>
                    </m:r>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25</m:t>
                            </m:r>
                          </m:num>
                          <m:den>
                            <m:r>
                              <a:rPr>
                                <a:latin typeface="Cambria Math" panose="02040503050406030204" pitchFamily="18" charset="0"/>
                              </a:rPr>
                              <m:t>48</m:t>
                            </m:r>
                          </m:den>
                        </m:f>
                      </m:e>
                    </m:rad>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12: Combining Radical</a:t>
            </a:r>
            <a:r>
              <a:rPr lang="en-US" dirty="0"/>
              <a:t> Expressions</a:t>
            </a:r>
            <a:r>
              <a:rPr dirty="0"/>
              <a:t>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49175911-A8F6-4E3E-9A2E-7C026E54C41E}"/>
                  </a:ext>
                </a:extLst>
              </p:cNvPr>
              <p:cNvGraphicFramePr>
                <a:graphicFrameLocks/>
              </p:cNvGraphicFramePr>
              <p:nvPr>
                <p:extLst>
                  <p:ext uri="{D42A27DB-BD31-4B8C-83A1-F6EECF244321}">
                    <p14:modId xmlns:p14="http://schemas.microsoft.com/office/powerpoint/2010/main" val="119793463"/>
                  </p:ext>
                </p:extLst>
              </p:nvPr>
            </p:nvGraphicFramePr>
            <p:xfrm>
              <a:off x="838200" y="1600200"/>
              <a:ext cx="7924800" cy="2377440"/>
            </p:xfrm>
            <a:graphic>
              <a:graphicData uri="http://schemas.openxmlformats.org/drawingml/2006/table">
                <a:tbl>
                  <a:tblPr firstRow="1" bandRow="1">
                    <a:tableStyleId>{2D5ABB26-0587-4C30-8999-92F81FD0307C}</a:tableStyleId>
                  </a:tblPr>
                  <a:tblGrid>
                    <a:gridCol w="5063067">
                      <a:extLst>
                        <a:ext uri="{9D8B030D-6E8A-4147-A177-3AD203B41FA5}">
                          <a16:colId xmlns:a16="http://schemas.microsoft.com/office/drawing/2014/main" val="20000"/>
                        </a:ext>
                      </a:extLst>
                    </a:gridCol>
                    <a:gridCol w="2861733">
                      <a:extLst>
                        <a:ext uri="{9D8B030D-6E8A-4147-A177-3AD203B41FA5}">
                          <a16:colId xmlns:a16="http://schemas.microsoft.com/office/drawing/2014/main" val="20001"/>
                        </a:ext>
                      </a:extLst>
                    </a:gridCol>
                  </a:tblGrid>
                  <a:tr h="370840">
                    <a:tc>
                      <a:txBody>
                        <a:bodyPr/>
                        <a:lstStyle/>
                        <a:p>
                          <a:pPr algn="l">
                            <a:defRPr sz="1800"/>
                          </a:pPr>
                          <a:r>
                            <a:rPr dirty="0"/>
                            <a:t>​</a:t>
                          </a:r>
                          <a14:m>
                            <m:oMath xmlns:m="http://schemas.openxmlformats.org/officeDocument/2006/math">
                              <m:r>
                                <a:rPr sz="1800">
                                  <a:latin typeface="Cambria Math"/>
                                </a:rPr>
                                <m:t>−3</m:t>
                              </m:r>
                              <m:rad>
                                <m:radPr>
                                  <m:degHide m:val="on"/>
                                  <m:ctrlPr>
                                    <a:rPr sz="1800" i="1">
                                      <a:latin typeface="Cambria Math" panose="02040503050406030204" pitchFamily="18" charset="0"/>
                                    </a:rPr>
                                  </m:ctrlPr>
                                </m:radPr>
                                <m:deg/>
                                <m:e>
                                  <m:r>
                                    <a:rPr sz="1800">
                                      <a:latin typeface="Cambria Math"/>
                                    </a:rPr>
                                    <m:t>8</m:t>
                                  </m:r>
                                  <m:sSup>
                                    <m:sSupPr>
                                      <m:ctrlPr>
                                        <a:rPr sz="1800" i="1">
                                          <a:latin typeface="Cambria Math" panose="02040503050406030204" pitchFamily="18" charset="0"/>
                                        </a:rPr>
                                      </m:ctrlPr>
                                    </m:sSupPr>
                                    <m:e>
                                      <m:r>
                                        <a:rPr sz="1800">
                                          <a:latin typeface="Cambria Math"/>
                                        </a:rPr>
                                        <m:t>𝑥</m:t>
                                      </m:r>
                                    </m:e>
                                    <m:sup>
                                      <m:r>
                                        <a:rPr sz="1800">
                                          <a:latin typeface="Cambria Math"/>
                                        </a:rPr>
                                        <m:t>5</m:t>
                                      </m:r>
                                    </m:sup>
                                  </m:sSup>
                                </m:e>
                              </m:rad>
                              <m:r>
                                <a:rPr sz="1800">
                                  <a:latin typeface="Cambria Math"/>
                                </a:rPr>
                                <m:t>+</m:t>
                              </m:r>
                              <m:rad>
                                <m:radPr>
                                  <m:degHide m:val="on"/>
                                  <m:ctrlPr>
                                    <a:rPr sz="1800" i="1">
                                      <a:latin typeface="Cambria Math" panose="02040503050406030204" pitchFamily="18" charset="0"/>
                                    </a:rPr>
                                  </m:ctrlPr>
                                </m:radPr>
                                <m:deg/>
                                <m:e>
                                  <m:r>
                                    <a:rPr sz="1800">
                                      <a:latin typeface="Cambria Math"/>
                                    </a:rPr>
                                    <m:t>18</m:t>
                                  </m:r>
                                  <m:r>
                                    <a:rPr sz="1800">
                                      <a:latin typeface="Cambria Math"/>
                                    </a:rPr>
                                    <m:t>𝑥</m:t>
                                  </m:r>
                                </m:e>
                              </m:rad>
                              <m:r>
                                <a:rPr sz="1800">
                                  <a:latin typeface="Cambria Math"/>
                                </a:rPr>
                                <m:t>=−3</m:t>
                              </m:r>
                              <m:rad>
                                <m:radPr>
                                  <m:degHide m:val="on"/>
                                  <m:ctrlPr>
                                    <a:rPr sz="1800" i="1">
                                      <a:latin typeface="Cambria Math" panose="02040503050406030204" pitchFamily="18" charset="0"/>
                                    </a:rPr>
                                  </m:ctrlPr>
                                </m:radPr>
                                <m:deg/>
                                <m:e>
                                  <m:sSup>
                                    <m:sSupPr>
                                      <m:ctrlPr>
                                        <a:rPr sz="1800" i="1">
                                          <a:latin typeface="Cambria Math" panose="02040503050406030204" pitchFamily="18" charset="0"/>
                                        </a:rPr>
                                      </m:ctrlPr>
                                    </m:sSupPr>
                                    <m:e>
                                      <m:r>
                                        <a:rPr sz="1800">
                                          <a:latin typeface="Cambria Math"/>
                                        </a:rPr>
                                        <m:t>2</m:t>
                                      </m:r>
                                    </m:e>
                                    <m:sup>
                                      <m:r>
                                        <a:rPr sz="1800">
                                          <a:latin typeface="Cambria Math"/>
                                        </a:rPr>
                                        <m:t>2</m:t>
                                      </m:r>
                                    </m:sup>
                                  </m:sSup>
                                  <m:r>
                                    <a:rPr sz="1800">
                                      <a:latin typeface="Cambria Math"/>
                                    </a:rPr>
                                    <m:t>⋅2⋅</m:t>
                                  </m:r>
                                  <m:sSup>
                                    <m:sSupPr>
                                      <m:ctrlPr>
                                        <a:rPr sz="1800" i="1">
                                          <a:latin typeface="Cambria Math" panose="02040503050406030204" pitchFamily="18" charset="0"/>
                                        </a:rPr>
                                      </m:ctrlPr>
                                    </m:sSupPr>
                                    <m:e>
                                      <m:r>
                                        <a:rPr sz="1800">
                                          <a:latin typeface="Cambria Math"/>
                                        </a:rPr>
                                        <m:t>𝑥</m:t>
                                      </m:r>
                                    </m:e>
                                    <m:sup>
                                      <m:r>
                                        <a:rPr sz="1800">
                                          <a:latin typeface="Cambria Math"/>
                                        </a:rPr>
                                        <m:t>4</m:t>
                                      </m:r>
                                    </m:sup>
                                  </m:sSup>
                                  <m:r>
                                    <a:rPr sz="1800">
                                      <a:latin typeface="Cambria Math"/>
                                    </a:rPr>
                                    <m:t>⋅</m:t>
                                  </m:r>
                                  <m:r>
                                    <a:rPr sz="1800">
                                      <a:latin typeface="Cambria Math"/>
                                    </a:rPr>
                                    <m:t>𝑥</m:t>
                                  </m:r>
                                </m:e>
                              </m:rad>
                              <m:r>
                                <a:rPr sz="1800">
                                  <a:latin typeface="Cambria Math"/>
                                </a:rPr>
                                <m:t>+</m:t>
                              </m:r>
                              <m:rad>
                                <m:radPr>
                                  <m:degHide m:val="on"/>
                                  <m:ctrlPr>
                                    <a:rPr sz="1800" i="1">
                                      <a:latin typeface="Cambria Math" panose="02040503050406030204" pitchFamily="18" charset="0"/>
                                    </a:rPr>
                                  </m:ctrlPr>
                                </m:radPr>
                                <m:deg/>
                                <m:e>
                                  <m:r>
                                    <a:rPr sz="1800">
                                      <a:latin typeface="Cambria Math"/>
                                    </a:rPr>
                                    <m:t>2⋅</m:t>
                                  </m:r>
                                  <m:sSup>
                                    <m:sSupPr>
                                      <m:ctrlPr>
                                        <a:rPr sz="1800" i="1">
                                          <a:latin typeface="Cambria Math" panose="02040503050406030204" pitchFamily="18" charset="0"/>
                                        </a:rPr>
                                      </m:ctrlPr>
                                    </m:sSupPr>
                                    <m:e>
                                      <m:r>
                                        <a:rPr sz="1800">
                                          <a:latin typeface="Cambria Math"/>
                                        </a:rPr>
                                        <m:t>3</m:t>
                                      </m:r>
                                    </m:e>
                                    <m:sup>
                                      <m:r>
                                        <a:rPr sz="1800">
                                          <a:latin typeface="Cambria Math"/>
                                        </a:rPr>
                                        <m:t>2</m:t>
                                      </m:r>
                                    </m:sup>
                                  </m:sSup>
                                  <m:r>
                                    <a:rPr sz="1800">
                                      <a:latin typeface="Cambria Math"/>
                                    </a:rPr>
                                    <m:t>⋅</m:t>
                                  </m:r>
                                  <m:r>
                                    <a:rPr sz="1800">
                                      <a:latin typeface="Cambria Math"/>
                                    </a:rPr>
                                    <m:t>𝑥</m:t>
                                  </m:r>
                                </m:e>
                              </m:rad>
                            </m:oMath>
                          </a14:m>
                          <a:endParaRPr dirty="0"/>
                        </a:p>
                      </a:txBody>
                      <a:tcPr/>
                    </a:tc>
                    <a:tc>
                      <a:txBody>
                        <a:bodyPr/>
                        <a:lstStyle/>
                        <a:p>
                          <a:pPr algn="l">
                            <a:defRPr sz="1800" b="1"/>
                          </a:pPr>
                          <a:r>
                            <a:rPr sz="1600" b="0" dirty="0"/>
                            <a:t>We begin by simplifying the radicals.</a:t>
                          </a:r>
                        </a:p>
                      </a:txBody>
                      <a:tcPr/>
                    </a:tc>
                    <a:extLst>
                      <a:ext uri="{0D108BD9-81ED-4DB2-BD59-A6C34878D82A}">
                        <a16:rowId xmlns:a16="http://schemas.microsoft.com/office/drawing/2014/main" val="10000"/>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r>
                                    <a:rPr sz="1800">
                                      <a:latin typeface="Cambria Math"/>
                                    </a:rPr>
                                    <m:t>−3</m:t>
                                  </m:r>
                                  <m:rad>
                                    <m:radPr>
                                      <m:degHide m:val="on"/>
                                      <m:ctrlPr>
                                        <a:rPr sz="1800" i="1">
                                          <a:latin typeface="Cambria Math" panose="02040503050406030204" pitchFamily="18" charset="0"/>
                                        </a:rPr>
                                      </m:ctrlPr>
                                    </m:radPr>
                                    <m:deg/>
                                    <m:e>
                                      <m:r>
                                        <a:rPr sz="1800">
                                          <a:latin typeface="Cambria Math"/>
                                        </a:rPr>
                                        <m:t>8</m:t>
                                      </m:r>
                                      <m:sSup>
                                        <m:sSupPr>
                                          <m:ctrlPr>
                                            <a:rPr sz="1800" i="1">
                                              <a:latin typeface="Cambria Math" panose="02040503050406030204" pitchFamily="18" charset="0"/>
                                            </a:rPr>
                                          </m:ctrlPr>
                                        </m:sSupPr>
                                        <m:e>
                                          <m:r>
                                            <a:rPr sz="1800">
                                              <a:latin typeface="Cambria Math"/>
                                            </a:rPr>
                                            <m:t>𝑥</m:t>
                                          </m:r>
                                        </m:e>
                                        <m:sup>
                                          <m:r>
                                            <a:rPr sz="1800">
                                              <a:latin typeface="Cambria Math"/>
                                            </a:rPr>
                                            <m:t>5</m:t>
                                          </m:r>
                                        </m:sup>
                                      </m:sSup>
                                    </m:e>
                                  </m:rad>
                                  <m:r>
                                    <a:rPr sz="1800">
                                      <a:latin typeface="Cambria Math"/>
                                    </a:rPr>
                                    <m:t>+</m:t>
                                  </m:r>
                                  <m:rad>
                                    <m:radPr>
                                      <m:degHide m:val="on"/>
                                      <m:ctrlPr>
                                        <a:rPr sz="1800" i="1">
                                          <a:latin typeface="Cambria Math" panose="02040503050406030204" pitchFamily="18" charset="0"/>
                                        </a:rPr>
                                      </m:ctrlPr>
                                    </m:radPr>
                                    <m:deg/>
                                    <m:e>
                                      <m:r>
                                        <a:rPr sz="1800">
                                          <a:latin typeface="Cambria Math"/>
                                        </a:rPr>
                                        <m:t>18</m:t>
                                      </m:r>
                                      <m:r>
                                        <a:rPr sz="1800">
                                          <a:latin typeface="Cambria Math"/>
                                        </a:rPr>
                                        <m:t>𝑥</m:t>
                                      </m:r>
                                    </m:e>
                                  </m:rad>
                                </m:e>
                              </m:phant>
                              <m:r>
                                <a:rPr sz="1800">
                                  <a:latin typeface="Cambria Math"/>
                                </a:rPr>
                                <m:t>=−6</m:t>
                              </m:r>
                              <m:d>
                                <m:dPr>
                                  <m:begChr m:val="|"/>
                                  <m:endChr m:val="|"/>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e>
                              </m:d>
                              <m:rad>
                                <m:radPr>
                                  <m:degHide m:val="on"/>
                                  <m:ctrlPr>
                                    <a:rPr sz="1800" i="1">
                                      <a:latin typeface="Cambria Math" panose="02040503050406030204" pitchFamily="18" charset="0"/>
                                    </a:rPr>
                                  </m:ctrlPr>
                                </m:radPr>
                                <m:deg/>
                                <m:e>
                                  <m:r>
                                    <a:rPr sz="1800">
                                      <a:latin typeface="Cambria Math"/>
                                    </a:rPr>
                                    <m:t>2</m:t>
                                  </m:r>
                                  <m:r>
                                    <a:rPr sz="1800">
                                      <a:latin typeface="Cambria Math"/>
                                    </a:rPr>
                                    <m:t>𝑥</m:t>
                                  </m:r>
                                </m:e>
                              </m:rad>
                              <m:r>
                                <a:rPr sz="1800">
                                  <a:latin typeface="Cambria Math"/>
                                </a:rPr>
                                <m:t>+3</m:t>
                              </m:r>
                              <m:rad>
                                <m:radPr>
                                  <m:degHide m:val="on"/>
                                  <m:ctrlPr>
                                    <a:rPr sz="1800" i="1">
                                      <a:latin typeface="Cambria Math" panose="02040503050406030204" pitchFamily="18" charset="0"/>
                                    </a:rPr>
                                  </m:ctrlPr>
                                </m:radPr>
                                <m:deg/>
                                <m:e>
                                  <m:r>
                                    <a:rPr sz="1800">
                                      <a:latin typeface="Cambria Math"/>
                                    </a:rPr>
                                    <m:t>2</m:t>
                                  </m:r>
                                  <m:r>
                                    <a:rPr sz="1800">
                                      <a:latin typeface="Cambria Math"/>
                                    </a:rPr>
                                    <m:t>𝑥</m:t>
                                  </m:r>
                                </m:e>
                              </m:rad>
                            </m:oMath>
                          </a14:m>
                          <a:endParaRPr dirty="0"/>
                        </a:p>
                      </a:txBody>
                      <a:tcPr/>
                    </a:tc>
                    <a:tc rowSpan="3">
                      <a:txBody>
                        <a:bodyPr/>
                        <a:lstStyle/>
                        <a:p>
                          <a:pPr algn="l">
                            <a:defRPr sz="1100" b="1"/>
                          </a:pPr>
                          <a:r>
                            <a:rPr sz="1600" b="0" dirty="0"/>
                            <a:t>Note that upon simplification, the two radicals have the same index and the same radicand. Also note that the absolute value bars around the factor of </a:t>
                          </a:r>
                          <a14:m>
                            <m:oMath xmlns:m="http://schemas.openxmlformats.org/officeDocument/2006/math">
                              <m:sSup>
                                <m:sSupPr>
                                  <m:ctrlPr>
                                    <a:rPr sz="1600" b="0" i="1">
                                      <a:latin typeface="Cambria Math" panose="02040503050406030204" pitchFamily="18" charset="0"/>
                                    </a:rPr>
                                  </m:ctrlPr>
                                </m:sSupPr>
                                <m:e>
                                  <m:r>
                                    <a:rPr sz="1600" b="0" i="1">
                                      <a:latin typeface="Cambria Math"/>
                                    </a:rPr>
                                    <m:t>𝑥</m:t>
                                  </m:r>
                                </m:e>
                                <m:sup>
                                  <m:r>
                                    <a:rPr sz="1600" b="0" i="1">
                                      <a:latin typeface="Cambria Math"/>
                                    </a:rPr>
                                    <m:t>2</m:t>
                                  </m:r>
                                </m:sup>
                              </m:sSup>
                            </m:oMath>
                          </a14:m>
                          <a:r>
                            <a:rPr sz="1600" b="0" dirty="0"/>
                            <a:t> are unnecessary, since </a:t>
                          </a:r>
                          <a14:m>
                            <m:oMath xmlns:m="http://schemas.openxmlformats.org/officeDocument/2006/math">
                              <m:sSup>
                                <m:sSupPr>
                                  <m:ctrlPr>
                                    <a:rPr sz="1600" b="0" i="1">
                                      <a:latin typeface="Cambria Math" panose="02040503050406030204" pitchFamily="18" charset="0"/>
                                    </a:rPr>
                                  </m:ctrlPr>
                                </m:sSupPr>
                                <m:e>
                                  <m:r>
                                    <a:rPr sz="1600" b="0" i="1">
                                      <a:latin typeface="Cambria Math"/>
                                    </a:rPr>
                                    <m:t>𝑥</m:t>
                                  </m:r>
                                </m:e>
                                <m:sup>
                                  <m:r>
                                    <a:rPr sz="1600" b="0" i="1">
                                      <a:latin typeface="Cambria Math"/>
                                    </a:rPr>
                                    <m:t>2</m:t>
                                  </m:r>
                                </m:sup>
                              </m:sSup>
                            </m:oMath>
                          </a14:m>
                          <a:r>
                            <a:rPr sz="1600" b="0" dirty="0"/>
                            <a:t> is always nonnegative.</a:t>
                          </a:r>
                        </a:p>
                      </a:txBody>
                      <a:tcPr/>
                    </a:tc>
                    <a:extLst>
                      <a:ext uri="{0D108BD9-81ED-4DB2-BD59-A6C34878D82A}">
                        <a16:rowId xmlns:a16="http://schemas.microsoft.com/office/drawing/2014/main" val="10001"/>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r>
                                    <a:rPr sz="1800">
                                      <a:latin typeface="Cambria Math"/>
                                    </a:rPr>
                                    <m:t>−3</m:t>
                                  </m:r>
                                  <m:rad>
                                    <m:radPr>
                                      <m:degHide m:val="on"/>
                                      <m:ctrlPr>
                                        <a:rPr sz="1800" i="1">
                                          <a:latin typeface="Cambria Math" panose="02040503050406030204" pitchFamily="18" charset="0"/>
                                        </a:rPr>
                                      </m:ctrlPr>
                                    </m:radPr>
                                    <m:deg/>
                                    <m:e>
                                      <m:r>
                                        <a:rPr sz="1800">
                                          <a:latin typeface="Cambria Math"/>
                                        </a:rPr>
                                        <m:t>8</m:t>
                                      </m:r>
                                      <m:sSup>
                                        <m:sSupPr>
                                          <m:ctrlPr>
                                            <a:rPr sz="1800" i="1">
                                              <a:latin typeface="Cambria Math" panose="02040503050406030204" pitchFamily="18" charset="0"/>
                                            </a:rPr>
                                          </m:ctrlPr>
                                        </m:sSupPr>
                                        <m:e>
                                          <m:r>
                                            <a:rPr sz="1800">
                                              <a:latin typeface="Cambria Math"/>
                                            </a:rPr>
                                            <m:t>𝑥</m:t>
                                          </m:r>
                                        </m:e>
                                        <m:sup>
                                          <m:r>
                                            <a:rPr sz="1800">
                                              <a:latin typeface="Cambria Math"/>
                                            </a:rPr>
                                            <m:t>5</m:t>
                                          </m:r>
                                        </m:sup>
                                      </m:sSup>
                                    </m:e>
                                  </m:rad>
                                  <m:r>
                                    <a:rPr sz="1800">
                                      <a:latin typeface="Cambria Math"/>
                                    </a:rPr>
                                    <m:t>+</m:t>
                                  </m:r>
                                  <m:rad>
                                    <m:radPr>
                                      <m:degHide m:val="on"/>
                                      <m:ctrlPr>
                                        <a:rPr sz="1800" i="1">
                                          <a:latin typeface="Cambria Math" panose="02040503050406030204" pitchFamily="18" charset="0"/>
                                        </a:rPr>
                                      </m:ctrlPr>
                                    </m:radPr>
                                    <m:deg/>
                                    <m:e>
                                      <m:r>
                                        <a:rPr sz="1800">
                                          <a:latin typeface="Cambria Math"/>
                                        </a:rPr>
                                        <m:t>18</m:t>
                                      </m:r>
                                      <m:r>
                                        <a:rPr sz="1800">
                                          <a:latin typeface="Cambria Math"/>
                                        </a:rPr>
                                        <m:t>𝑥</m:t>
                                      </m:r>
                                    </m:e>
                                  </m:rad>
                                </m:e>
                              </m:phant>
                              <m:r>
                                <a:rPr sz="1800">
                                  <a:latin typeface="Cambria Math"/>
                                </a:rPr>
                                <m:t>=−6</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rad>
                                <m:radPr>
                                  <m:degHide m:val="on"/>
                                  <m:ctrlPr>
                                    <a:rPr sz="1800" i="1">
                                      <a:latin typeface="Cambria Math" panose="02040503050406030204" pitchFamily="18" charset="0"/>
                                    </a:rPr>
                                  </m:ctrlPr>
                                </m:radPr>
                                <m:deg/>
                                <m:e>
                                  <m:r>
                                    <a:rPr sz="1800">
                                      <a:latin typeface="Cambria Math"/>
                                    </a:rPr>
                                    <m:t>2</m:t>
                                  </m:r>
                                  <m:r>
                                    <a:rPr sz="1800">
                                      <a:latin typeface="Cambria Math"/>
                                    </a:rPr>
                                    <m:t>𝑥</m:t>
                                  </m:r>
                                </m:e>
                              </m:rad>
                              <m:r>
                                <a:rPr sz="1800">
                                  <a:latin typeface="Cambria Math"/>
                                </a:rPr>
                                <m:t>+3</m:t>
                              </m:r>
                              <m:rad>
                                <m:radPr>
                                  <m:degHide m:val="on"/>
                                  <m:ctrlPr>
                                    <a:rPr sz="1800" i="1">
                                      <a:latin typeface="Cambria Math" panose="02040503050406030204" pitchFamily="18" charset="0"/>
                                    </a:rPr>
                                  </m:ctrlPr>
                                </m:radPr>
                                <m:deg/>
                                <m:e>
                                  <m:r>
                                    <a:rPr sz="1800">
                                      <a:latin typeface="Cambria Math"/>
                                    </a:rPr>
                                    <m:t>2</m:t>
                                  </m:r>
                                  <m:r>
                                    <a:rPr sz="1800">
                                      <a:latin typeface="Cambria Math"/>
                                    </a:rPr>
                                    <m:t>𝑥</m:t>
                                  </m:r>
                                </m:e>
                              </m:rad>
                            </m:oMath>
                          </a14:m>
                          <a:endParaRPr dirty="0"/>
                        </a:p>
                      </a:txBody>
                      <a:tcPr/>
                    </a:tc>
                    <a:tc vMerge="1">
                      <a:txBody>
                        <a:bodyPr/>
                        <a:lstStyle/>
                        <a:p>
                          <a:pPr algn="l"/>
                          <a:endParaRPr dirty="0"/>
                        </a:p>
                      </a:txBody>
                      <a:tcPr/>
                    </a:tc>
                    <a:extLst>
                      <a:ext uri="{0D108BD9-81ED-4DB2-BD59-A6C34878D82A}">
                        <a16:rowId xmlns:a16="http://schemas.microsoft.com/office/drawing/2014/main" val="10002"/>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r>
                                    <a:rPr sz="1800">
                                      <a:latin typeface="Cambria Math"/>
                                    </a:rPr>
                                    <m:t>−3</m:t>
                                  </m:r>
                                  <m:rad>
                                    <m:radPr>
                                      <m:degHide m:val="on"/>
                                      <m:ctrlPr>
                                        <a:rPr sz="1800" i="1">
                                          <a:latin typeface="Cambria Math" panose="02040503050406030204" pitchFamily="18" charset="0"/>
                                        </a:rPr>
                                      </m:ctrlPr>
                                    </m:radPr>
                                    <m:deg/>
                                    <m:e>
                                      <m:r>
                                        <a:rPr sz="1800">
                                          <a:latin typeface="Cambria Math"/>
                                        </a:rPr>
                                        <m:t>8</m:t>
                                      </m:r>
                                      <m:sSup>
                                        <m:sSupPr>
                                          <m:ctrlPr>
                                            <a:rPr sz="1800" i="1">
                                              <a:latin typeface="Cambria Math" panose="02040503050406030204" pitchFamily="18" charset="0"/>
                                            </a:rPr>
                                          </m:ctrlPr>
                                        </m:sSupPr>
                                        <m:e>
                                          <m:r>
                                            <a:rPr sz="1800">
                                              <a:latin typeface="Cambria Math"/>
                                            </a:rPr>
                                            <m:t>𝑥</m:t>
                                          </m:r>
                                        </m:e>
                                        <m:sup>
                                          <m:r>
                                            <a:rPr sz="1800">
                                              <a:latin typeface="Cambria Math"/>
                                            </a:rPr>
                                            <m:t>5</m:t>
                                          </m:r>
                                        </m:sup>
                                      </m:sSup>
                                    </m:e>
                                  </m:rad>
                                  <m:r>
                                    <a:rPr sz="1800">
                                      <a:latin typeface="Cambria Math"/>
                                    </a:rPr>
                                    <m:t>+</m:t>
                                  </m:r>
                                  <m:rad>
                                    <m:radPr>
                                      <m:degHide m:val="on"/>
                                      <m:ctrlPr>
                                        <a:rPr sz="1800" i="1">
                                          <a:latin typeface="Cambria Math" panose="02040503050406030204" pitchFamily="18" charset="0"/>
                                        </a:rPr>
                                      </m:ctrlPr>
                                    </m:radPr>
                                    <m:deg/>
                                    <m:e>
                                      <m:r>
                                        <a:rPr sz="1800">
                                          <a:latin typeface="Cambria Math"/>
                                        </a:rPr>
                                        <m:t>18</m:t>
                                      </m:r>
                                      <m:r>
                                        <a:rPr sz="1800">
                                          <a:latin typeface="Cambria Math"/>
                                        </a:rPr>
                                        <m:t>𝑥</m:t>
                                      </m:r>
                                    </m:e>
                                  </m:rad>
                                </m:e>
                              </m:phant>
                              <m:r>
                                <a:rPr sz="1800">
                                  <a:latin typeface="Cambria Math"/>
                                </a:rPr>
                                <m:t>=</m:t>
                              </m:r>
                              <m:d>
                                <m:dPr>
                                  <m:ctrlPr>
                                    <a:rPr sz="1800" i="1">
                                      <a:latin typeface="Cambria Math" panose="02040503050406030204" pitchFamily="18" charset="0"/>
                                    </a:rPr>
                                  </m:ctrlPr>
                                </m:dPr>
                                <m:e>
                                  <m:r>
                                    <a:rPr sz="1800">
                                      <a:latin typeface="Cambria Math"/>
                                    </a:rPr>
                                    <m:t>−6</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+3</m:t>
                                  </m:r>
                                </m:e>
                              </m:d>
                              <m:rad>
                                <m:radPr>
                                  <m:degHide m:val="on"/>
                                  <m:ctrlPr>
                                    <a:rPr sz="1800" i="1">
                                      <a:latin typeface="Cambria Math" panose="02040503050406030204" pitchFamily="18" charset="0"/>
                                    </a:rPr>
                                  </m:ctrlPr>
                                </m:radPr>
                                <m:deg/>
                                <m:e>
                                  <m:r>
                                    <a:rPr sz="1800">
                                      <a:latin typeface="Cambria Math"/>
                                    </a:rPr>
                                    <m:t>2</m:t>
                                  </m:r>
                                  <m:r>
                                    <a:rPr sz="1800">
                                      <a:latin typeface="Cambria Math"/>
                                    </a:rPr>
                                    <m:t>𝑥</m:t>
                                  </m:r>
                                </m:e>
                              </m:rad>
                            </m:oMath>
                          </a14:m>
                          <a:endParaRPr dirty="0"/>
                        </a:p>
                      </a:txBody>
                      <a:tcPr/>
                    </a:tc>
                    <a:tc vMerge="1">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49175911-A8F6-4E3E-9A2E-7C026E54C41E}"/>
                  </a:ext>
                </a:extLst>
              </p:cNvPr>
              <p:cNvGraphicFramePr>
                <a:graphicFrameLocks/>
              </p:cNvGraphicFramePr>
              <p:nvPr>
                <p:extLst>
                  <p:ext uri="{D42A27DB-BD31-4B8C-83A1-F6EECF244321}">
                    <p14:modId xmlns:p14="http://schemas.microsoft.com/office/powerpoint/2010/main" val="119793463"/>
                  </p:ext>
                </p:extLst>
              </p:nvPr>
            </p:nvGraphicFramePr>
            <p:xfrm>
              <a:off x="838200" y="1600200"/>
              <a:ext cx="7924800" cy="2377440"/>
            </p:xfrm>
            <a:graphic>
              <a:graphicData uri="http://schemas.openxmlformats.org/drawingml/2006/table">
                <a:tbl>
                  <a:tblPr firstRow="1" bandRow="1">
                    <a:tableStyleId>{2D5ABB26-0587-4C30-8999-92F81FD0307C}</a:tableStyleId>
                  </a:tblPr>
                  <a:tblGrid>
                    <a:gridCol w="5063067">
                      <a:extLst>
                        <a:ext uri="{9D8B030D-6E8A-4147-A177-3AD203B41FA5}">
                          <a16:colId xmlns:a16="http://schemas.microsoft.com/office/drawing/2014/main" val="20000"/>
                        </a:ext>
                      </a:extLst>
                    </a:gridCol>
                    <a:gridCol w="2861733">
                      <a:extLst>
                        <a:ext uri="{9D8B030D-6E8A-4147-A177-3AD203B41FA5}">
                          <a16:colId xmlns:a16="http://schemas.microsoft.com/office/drawing/2014/main" val="20001"/>
                        </a:ext>
                      </a:extLst>
                    </a:gridCol>
                  </a:tblGrid>
                  <a:tr h="579120">
                    <a:tc>
                      <a:txBody>
                        <a:bodyPr/>
                        <a:lstStyle/>
                        <a:p>
                          <a:endParaRPr lang="en-US"/>
                        </a:p>
                      </a:txBody>
                      <a:tcPr>
                        <a:blipFill>
                          <a:blip r:embed="rId2"/>
                          <a:stretch>
                            <a:fillRect t="-2105" r="-56558" b="-324211"/>
                          </a:stretch>
                        </a:blipFill>
                      </a:tcPr>
                    </a:tc>
                    <a:tc>
                      <a:txBody>
                        <a:bodyPr/>
                        <a:lstStyle/>
                        <a:p>
                          <a:pPr algn="l">
                            <a:defRPr sz="1800" b="1"/>
                          </a:pPr>
                          <a:r>
                            <a:rPr sz="1600" b="0" dirty="0"/>
                            <a:t>We begin by simplifying the radicals.</a:t>
                          </a:r>
                        </a:p>
                      </a:txBody>
                      <a:tcPr/>
                    </a:tc>
                    <a:extLst>
                      <a:ext uri="{0D108BD9-81ED-4DB2-BD59-A6C34878D82A}">
                        <a16:rowId xmlns:a16="http://schemas.microsoft.com/office/drawing/2014/main" val="10000"/>
                      </a:ext>
                    </a:extLst>
                  </a:tr>
                  <a:tr h="403543">
                    <a:tc>
                      <a:txBody>
                        <a:bodyPr/>
                        <a:lstStyle/>
                        <a:p>
                          <a:endParaRPr lang="en-US"/>
                        </a:p>
                      </a:txBody>
                      <a:tcPr>
                        <a:blipFill>
                          <a:blip r:embed="rId2"/>
                          <a:stretch>
                            <a:fillRect t="-144776" r="-56558" b="-359701"/>
                          </a:stretch>
                        </a:blipFill>
                      </a:tcPr>
                    </a:tc>
                    <a:tc rowSpan="3">
                      <a:txBody>
                        <a:bodyPr/>
                        <a:lstStyle/>
                        <a:p>
                          <a:endParaRPr lang="en-US"/>
                        </a:p>
                      </a:txBody>
                      <a:tcPr>
                        <a:blipFill>
                          <a:blip r:embed="rId2"/>
                          <a:stretch>
                            <a:fillRect l="-176809" t="-32770" b="-4054"/>
                          </a:stretch>
                        </a:blipFill>
                      </a:tcPr>
                    </a:tc>
                    <a:extLst>
                      <a:ext uri="{0D108BD9-81ED-4DB2-BD59-A6C34878D82A}">
                        <a16:rowId xmlns:a16="http://schemas.microsoft.com/office/drawing/2014/main" val="10001"/>
                      </a:ext>
                    </a:extLst>
                  </a:tr>
                  <a:tr h="403543">
                    <a:tc>
                      <a:txBody>
                        <a:bodyPr/>
                        <a:lstStyle/>
                        <a:p>
                          <a:endParaRPr lang="en-US"/>
                        </a:p>
                      </a:txBody>
                      <a:tcPr>
                        <a:blipFill>
                          <a:blip r:embed="rId2"/>
                          <a:stretch>
                            <a:fillRect t="-248485" r="-56558" b="-265152"/>
                          </a:stretch>
                        </a:blipFill>
                      </a:tcPr>
                    </a:tc>
                    <a:tc vMerge="1">
                      <a:txBody>
                        <a:bodyPr/>
                        <a:lstStyle/>
                        <a:p>
                          <a:pPr algn="l"/>
                          <a:endParaRPr dirty="0"/>
                        </a:p>
                      </a:txBody>
                      <a:tcPr/>
                    </a:tc>
                    <a:extLst>
                      <a:ext uri="{0D108BD9-81ED-4DB2-BD59-A6C34878D82A}">
                        <a16:rowId xmlns:a16="http://schemas.microsoft.com/office/drawing/2014/main" val="10002"/>
                      </a:ext>
                    </a:extLst>
                  </a:tr>
                  <a:tr h="991234">
                    <a:tc>
                      <a:txBody>
                        <a:bodyPr/>
                        <a:lstStyle/>
                        <a:p>
                          <a:endParaRPr lang="en-US"/>
                        </a:p>
                      </a:txBody>
                      <a:tcPr>
                        <a:blipFill>
                          <a:blip r:embed="rId2"/>
                          <a:stretch>
                            <a:fillRect t="-141104" r="-56558" b="-7362"/>
                          </a:stretch>
                        </a:blipFill>
                      </a:tcPr>
                    </a:tc>
                    <a:tc vMerge="1">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12: Combining Radical</a:t>
            </a:r>
            <a:r>
              <a:rPr lang="en-US" dirty="0"/>
              <a:t> Expressions</a:t>
            </a:r>
            <a:r>
              <a:rPr dirty="0"/>
              <a:t> (cont.)</a:t>
            </a:r>
          </a:p>
        </p:txBody>
      </p:sp>
      <p:sp>
        <p:nvSpPr>
          <p:cNvPr id="3" name="Text Placeholder 2"/>
          <p:cNvSpPr>
            <a:spLocks noGrp="1"/>
          </p:cNvSpPr>
          <p:nvPr>
            <p:ph type="body" sz="quarter" idx="10"/>
          </p:nvPr>
        </p:nvSpPr>
        <p:spPr>
          <a:xfrm>
            <a:off x="457200" y="1066800"/>
            <a:ext cx="8229600" cy="4967067"/>
          </a:xfrm>
        </p:spPr>
        <p:txBody>
          <a:bodyPr/>
          <a:lstStyle/>
          <a:p>
            <a:pPr marL="514350" indent="-514350">
              <a:buFont typeface="+mj-lt"/>
              <a:buAutoNum type="alphaLcPeriod" startAt="2"/>
              <a:defRPr sz="2800"/>
            </a:pPr>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18FB773A-6AA4-473B-88B0-DA127184EDEA}"/>
                  </a:ext>
                </a:extLst>
              </p:cNvPr>
              <p:cNvGraphicFramePr>
                <a:graphicFrameLocks/>
              </p:cNvGraphicFramePr>
              <p:nvPr>
                <p:extLst>
                  <p:ext uri="{D42A27DB-BD31-4B8C-83A1-F6EECF244321}">
                    <p14:modId xmlns:p14="http://schemas.microsoft.com/office/powerpoint/2010/main" val="1855022396"/>
                  </p:ext>
                </p:extLst>
              </p:nvPr>
            </p:nvGraphicFramePr>
            <p:xfrm>
              <a:off x="838200" y="1143000"/>
              <a:ext cx="8229600" cy="1066800"/>
            </p:xfrm>
            <a:graphic>
              <a:graphicData uri="http://schemas.openxmlformats.org/drawingml/2006/table">
                <a:tbl>
                  <a:tblPr firstRow="1" bandRow="1">
                    <a:tableStyleId>{2D5ABB26-0587-4C30-8999-92F81FD0307C}</a:tableStyleId>
                  </a:tblPr>
                  <a:tblGrid>
                    <a:gridCol w="46482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370840">
                    <a:tc>
                      <a:txBody>
                        <a:bodyPr/>
                        <a:lstStyle/>
                        <a:p>
                          <a:pPr algn="l">
                            <a:defRPr sz="1800"/>
                          </a:pPr>
                          <a:r>
                            <a:rPr dirty="0"/>
                            <a:t>​</a:t>
                          </a:r>
                          <a14:m>
                            <m:oMath xmlns:m="http://schemas.openxmlformats.org/officeDocument/2006/math">
                              <m:rad>
                                <m:radPr>
                                  <m:ctrlPr>
                                    <a:rPr sz="1800" i="1">
                                      <a:latin typeface="Cambria Math" panose="02040503050406030204" pitchFamily="18" charset="0"/>
                                    </a:rPr>
                                  </m:ctrlPr>
                                </m:radPr>
                                <m:deg>
                                  <m:r>
                                    <a:rPr sz="1800">
                                      <a:latin typeface="Cambria Math"/>
                                    </a:rPr>
                                    <m:t>3</m:t>
                                  </m:r>
                                </m:deg>
                                <m:e>
                                  <m:r>
                                    <a:rPr sz="1800">
                                      <a:latin typeface="Cambria Math"/>
                                    </a:rPr>
                                    <m:t>54</m:t>
                                  </m:r>
                                  <m:sSup>
                                    <m:sSupPr>
                                      <m:ctrlPr>
                                        <a:rPr sz="1800" i="1">
                                          <a:latin typeface="Cambria Math" panose="02040503050406030204" pitchFamily="18" charset="0"/>
                                        </a:rPr>
                                      </m:ctrlPr>
                                    </m:sSupPr>
                                    <m:e>
                                      <m:r>
                                        <a:rPr sz="1800">
                                          <a:latin typeface="Cambria Math"/>
                                        </a:rPr>
                                        <m:t>𝑥</m:t>
                                      </m:r>
                                    </m:e>
                                    <m:sup>
                                      <m:r>
                                        <a:rPr sz="1800">
                                          <a:latin typeface="Cambria Math"/>
                                        </a:rPr>
                                        <m:t>3</m:t>
                                      </m:r>
                                    </m:sup>
                                  </m:sSup>
                                </m:e>
                              </m:rad>
                              <m:r>
                                <a:rPr sz="1800">
                                  <a:latin typeface="Cambria Math"/>
                                </a:rPr>
                                <m:t>+</m:t>
                              </m:r>
                              <m:rad>
                                <m:radPr>
                                  <m:degHide m:val="on"/>
                                  <m:ctrlPr>
                                    <a:rPr sz="1800" i="1">
                                      <a:latin typeface="Cambria Math" panose="02040503050406030204" pitchFamily="18" charset="0"/>
                                    </a:rPr>
                                  </m:ctrlPr>
                                </m:radPr>
                                <m:deg/>
                                <m:e>
                                  <m:r>
                                    <a:rPr sz="1800">
                                      <a:latin typeface="Cambria Math"/>
                                    </a:rPr>
                                    <m:t>50</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e>
                              </m:rad>
                              <m:r>
                                <a:rPr sz="1800">
                                  <a:latin typeface="Cambria Math"/>
                                </a:rPr>
                                <m:t>=</m:t>
                              </m:r>
                              <m:rad>
                                <m:radPr>
                                  <m:ctrlPr>
                                    <a:rPr sz="1800" i="1">
                                      <a:latin typeface="Cambria Math" panose="02040503050406030204" pitchFamily="18" charset="0"/>
                                    </a:rPr>
                                  </m:ctrlPr>
                                </m:radPr>
                                <m:deg>
                                  <m:r>
                                    <a:rPr sz="1800">
                                      <a:latin typeface="Cambria Math"/>
                                    </a:rPr>
                                    <m:t>3</m:t>
                                  </m:r>
                                </m:deg>
                                <m:e>
                                  <m:r>
                                    <a:rPr sz="1800">
                                      <a:latin typeface="Cambria Math"/>
                                    </a:rPr>
                                    <m:t>2⋅</m:t>
                                  </m:r>
                                  <m:sSup>
                                    <m:sSupPr>
                                      <m:ctrlPr>
                                        <a:rPr sz="1800" i="1">
                                          <a:latin typeface="Cambria Math" panose="02040503050406030204" pitchFamily="18" charset="0"/>
                                        </a:rPr>
                                      </m:ctrlPr>
                                    </m:sSupPr>
                                    <m:e>
                                      <m:r>
                                        <a:rPr sz="1800">
                                          <a:latin typeface="Cambria Math"/>
                                        </a:rPr>
                                        <m:t>3</m:t>
                                      </m:r>
                                    </m:e>
                                    <m:sup>
                                      <m:r>
                                        <a:rPr sz="1800">
                                          <a:latin typeface="Cambria Math"/>
                                        </a:rPr>
                                        <m:t>3</m:t>
                                      </m:r>
                                    </m:sup>
                                  </m:sSup>
                                  <m:r>
                                    <a:rPr sz="1800">
                                      <a:latin typeface="Cambria Math"/>
                                    </a:rPr>
                                    <m:t>⋅</m:t>
                                  </m:r>
                                  <m:sSup>
                                    <m:sSupPr>
                                      <m:ctrlPr>
                                        <a:rPr sz="1800" i="1">
                                          <a:latin typeface="Cambria Math" panose="02040503050406030204" pitchFamily="18" charset="0"/>
                                        </a:rPr>
                                      </m:ctrlPr>
                                    </m:sSupPr>
                                    <m:e>
                                      <m:r>
                                        <a:rPr sz="1800">
                                          <a:latin typeface="Cambria Math"/>
                                        </a:rPr>
                                        <m:t>𝑥</m:t>
                                      </m:r>
                                    </m:e>
                                    <m:sup>
                                      <m:r>
                                        <a:rPr sz="1800">
                                          <a:latin typeface="Cambria Math"/>
                                        </a:rPr>
                                        <m:t>3</m:t>
                                      </m:r>
                                    </m:sup>
                                  </m:sSup>
                                </m:e>
                              </m:rad>
                              <m:r>
                                <a:rPr sz="1800">
                                  <a:latin typeface="Cambria Math"/>
                                </a:rPr>
                                <m:t>+</m:t>
                              </m:r>
                              <m:rad>
                                <m:radPr>
                                  <m:degHide m:val="on"/>
                                  <m:ctrlPr>
                                    <a:rPr sz="1800" i="1">
                                      <a:latin typeface="Cambria Math" panose="02040503050406030204" pitchFamily="18" charset="0"/>
                                    </a:rPr>
                                  </m:ctrlPr>
                                </m:radPr>
                                <m:deg/>
                                <m:e>
                                  <m:r>
                                    <a:rPr sz="1800">
                                      <a:latin typeface="Cambria Math"/>
                                    </a:rPr>
                                    <m:t>2⋅</m:t>
                                  </m:r>
                                  <m:sSup>
                                    <m:sSupPr>
                                      <m:ctrlPr>
                                        <a:rPr sz="1800" i="1">
                                          <a:latin typeface="Cambria Math" panose="02040503050406030204" pitchFamily="18" charset="0"/>
                                        </a:rPr>
                                      </m:ctrlPr>
                                    </m:sSupPr>
                                    <m:e>
                                      <m:r>
                                        <a:rPr sz="1800">
                                          <a:latin typeface="Cambria Math"/>
                                        </a:rPr>
                                        <m:t>5</m:t>
                                      </m:r>
                                    </m:e>
                                    <m:sup>
                                      <m:r>
                                        <a:rPr sz="1800">
                                          <a:latin typeface="Cambria Math"/>
                                        </a:rPr>
                                        <m:t>2</m:t>
                                      </m:r>
                                    </m:sup>
                                  </m:sSup>
                                  <m:r>
                                    <a:rPr sz="1800">
                                      <a:latin typeface="Cambria Math"/>
                                    </a:rPr>
                                    <m:t>⋅</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e>
                              </m:rad>
                            </m:oMath>
                          </a14:m>
                          <a:endParaRPr dirty="0"/>
                        </a:p>
                      </a:txBody>
                      <a:tcPr/>
                    </a:tc>
                    <a:tc rowSpan="2">
                      <a:txBody>
                        <a:bodyPr/>
                        <a:lstStyle/>
                        <a:p>
                          <a:pPr algn="l">
                            <a:defRPr sz="1800" b="1"/>
                          </a:pPr>
                          <a:r>
                            <a:rPr sz="1600" b="0" dirty="0"/>
                            <a:t>Upon simplification, the radicands are the same, but the indices are not. We have written the radicals in simplest form, but they cannot be combined.</a:t>
                          </a:r>
                        </a:p>
                      </a:txBody>
                      <a:tcPr/>
                    </a:tc>
                    <a:extLst>
                      <a:ext uri="{0D108BD9-81ED-4DB2-BD59-A6C34878D82A}">
                        <a16:rowId xmlns:a16="http://schemas.microsoft.com/office/drawing/2014/main" val="10000"/>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rad>
                                    <m:radPr>
                                      <m:ctrlPr>
                                        <a:rPr sz="1800" i="1">
                                          <a:latin typeface="Cambria Math" panose="02040503050406030204" pitchFamily="18" charset="0"/>
                                        </a:rPr>
                                      </m:ctrlPr>
                                    </m:radPr>
                                    <m:deg>
                                      <m:r>
                                        <a:rPr sz="1800">
                                          <a:latin typeface="Cambria Math"/>
                                        </a:rPr>
                                        <m:t>3</m:t>
                                      </m:r>
                                    </m:deg>
                                    <m:e>
                                      <m:r>
                                        <a:rPr sz="1800">
                                          <a:latin typeface="Cambria Math"/>
                                        </a:rPr>
                                        <m:t>54</m:t>
                                      </m:r>
                                      <m:sSup>
                                        <m:sSupPr>
                                          <m:ctrlPr>
                                            <a:rPr sz="1800" i="1">
                                              <a:latin typeface="Cambria Math" panose="02040503050406030204" pitchFamily="18" charset="0"/>
                                            </a:rPr>
                                          </m:ctrlPr>
                                        </m:sSupPr>
                                        <m:e>
                                          <m:r>
                                            <a:rPr sz="1800">
                                              <a:latin typeface="Cambria Math"/>
                                            </a:rPr>
                                            <m:t>𝑥</m:t>
                                          </m:r>
                                        </m:e>
                                        <m:sup>
                                          <m:r>
                                            <a:rPr sz="1800">
                                              <a:latin typeface="Cambria Math"/>
                                            </a:rPr>
                                            <m:t>3</m:t>
                                          </m:r>
                                        </m:sup>
                                      </m:sSup>
                                    </m:e>
                                  </m:rad>
                                  <m:r>
                                    <a:rPr sz="1800">
                                      <a:latin typeface="Cambria Math"/>
                                    </a:rPr>
                                    <m:t>+</m:t>
                                  </m:r>
                                  <m:rad>
                                    <m:radPr>
                                      <m:degHide m:val="on"/>
                                      <m:ctrlPr>
                                        <a:rPr sz="1800" i="1">
                                          <a:latin typeface="Cambria Math" panose="02040503050406030204" pitchFamily="18" charset="0"/>
                                        </a:rPr>
                                      </m:ctrlPr>
                                    </m:radPr>
                                    <m:deg/>
                                    <m:e>
                                      <m:r>
                                        <a:rPr sz="1800">
                                          <a:latin typeface="Cambria Math"/>
                                        </a:rPr>
                                        <m:t>50</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e>
                                  </m:rad>
                                </m:e>
                              </m:phant>
                              <m:r>
                                <a:rPr sz="1800">
                                  <a:latin typeface="Cambria Math"/>
                                </a:rPr>
                                <m:t>=3</m:t>
                              </m:r>
                              <m:r>
                                <a:rPr sz="1800">
                                  <a:latin typeface="Cambria Math"/>
                                </a:rPr>
                                <m:t>𝑥</m:t>
                              </m:r>
                              <m:rad>
                                <m:radPr>
                                  <m:ctrlPr>
                                    <a:rPr sz="1800" i="1">
                                      <a:latin typeface="Cambria Math" panose="02040503050406030204" pitchFamily="18" charset="0"/>
                                    </a:rPr>
                                  </m:ctrlPr>
                                </m:radPr>
                                <m:deg>
                                  <m:r>
                                    <a:rPr sz="1800">
                                      <a:latin typeface="Cambria Math"/>
                                    </a:rPr>
                                    <m:t>3</m:t>
                                  </m:r>
                                </m:deg>
                                <m:e>
                                  <m:r>
                                    <a:rPr sz="1800">
                                      <a:latin typeface="Cambria Math"/>
                                    </a:rPr>
                                    <m:t>2</m:t>
                                  </m:r>
                                </m:e>
                              </m:rad>
                              <m:r>
                                <a:rPr sz="1800">
                                  <a:latin typeface="Cambria Math"/>
                                </a:rPr>
                                <m:t>+5</m:t>
                              </m:r>
                              <m:d>
                                <m:dPr>
                                  <m:begChr m:val="|"/>
                                  <m:endChr m:val="|"/>
                                  <m:ctrlPr>
                                    <a:rPr sz="1800" i="1">
                                      <a:latin typeface="Cambria Math" panose="02040503050406030204" pitchFamily="18" charset="0"/>
                                    </a:rPr>
                                  </m:ctrlPr>
                                </m:dPr>
                                <m:e>
                                  <m:r>
                                    <a:rPr sz="1800">
                                      <a:latin typeface="Cambria Math"/>
                                    </a:rPr>
                                    <m:t>𝑥</m:t>
                                  </m:r>
                                </m:e>
                              </m:d>
                              <m:rad>
                                <m:radPr>
                                  <m:degHide m:val="on"/>
                                  <m:ctrlPr>
                                    <a:rPr sz="1800" i="1">
                                      <a:latin typeface="Cambria Math" panose="02040503050406030204" pitchFamily="18" charset="0"/>
                                    </a:rPr>
                                  </m:ctrlPr>
                                </m:radPr>
                                <m:deg/>
                                <m:e>
                                  <m:r>
                                    <a:rPr sz="1800">
                                      <a:latin typeface="Cambria Math"/>
                                    </a:rPr>
                                    <m:t>2</m:t>
                                  </m:r>
                                </m:e>
                              </m:rad>
                            </m:oMath>
                          </a14:m>
                          <a:endParaRPr dirty="0"/>
                        </a:p>
                      </a:txBody>
                      <a:tcPr/>
                    </a:tc>
                    <a:tc vMerge="1">
                      <a:txBody>
                        <a:bodyPr/>
                        <a:lstStyle/>
                        <a:p>
                          <a:pPr algn="l"/>
                          <a:endParaRPr dirty="0"/>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a:extLst>
                  <a:ext uri="{FF2B5EF4-FFF2-40B4-BE49-F238E27FC236}">
                    <a16:creationId xmlns:a16="http://schemas.microsoft.com/office/drawing/2014/main" id="{18FB773A-6AA4-473B-88B0-DA127184EDEA}"/>
                  </a:ext>
                </a:extLst>
              </p:cNvPr>
              <p:cNvGraphicFramePr>
                <a:graphicFrameLocks/>
              </p:cNvGraphicFramePr>
              <p:nvPr>
                <p:extLst>
                  <p:ext uri="{D42A27DB-BD31-4B8C-83A1-F6EECF244321}">
                    <p14:modId xmlns:p14="http://schemas.microsoft.com/office/powerpoint/2010/main" val="1855022396"/>
                  </p:ext>
                </p:extLst>
              </p:nvPr>
            </p:nvGraphicFramePr>
            <p:xfrm>
              <a:off x="838200" y="1143000"/>
              <a:ext cx="8229600" cy="1066800"/>
            </p:xfrm>
            <a:graphic>
              <a:graphicData uri="http://schemas.openxmlformats.org/drawingml/2006/table">
                <a:tbl>
                  <a:tblPr firstRow="1" bandRow="1">
                    <a:tableStyleId>{2D5ABB26-0587-4C30-8999-92F81FD0307C}</a:tableStyleId>
                  </a:tblPr>
                  <a:tblGrid>
                    <a:gridCol w="46482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401638">
                    <a:tc>
                      <a:txBody>
                        <a:bodyPr/>
                        <a:lstStyle/>
                        <a:p>
                          <a:endParaRPr lang="en-US"/>
                        </a:p>
                      </a:txBody>
                      <a:tcPr>
                        <a:blipFill>
                          <a:blip r:embed="rId2"/>
                          <a:stretch>
                            <a:fillRect t="-3030" r="-77064" b="-184848"/>
                          </a:stretch>
                        </a:blipFill>
                      </a:tcPr>
                    </a:tc>
                    <a:tc rowSpan="2">
                      <a:txBody>
                        <a:bodyPr/>
                        <a:lstStyle/>
                        <a:p>
                          <a:pPr algn="l">
                            <a:defRPr sz="1800" b="1"/>
                          </a:pPr>
                          <a:r>
                            <a:rPr sz="1600" b="0" dirty="0"/>
                            <a:t>Upon simplification, the radicands are the same, but the indices are not. We have written the radicals in simplest form, but they cannot be combined.</a:t>
                          </a:r>
                        </a:p>
                      </a:txBody>
                      <a:tcPr/>
                    </a:tc>
                    <a:extLst>
                      <a:ext uri="{0D108BD9-81ED-4DB2-BD59-A6C34878D82A}">
                        <a16:rowId xmlns:a16="http://schemas.microsoft.com/office/drawing/2014/main" val="10000"/>
                      </a:ext>
                    </a:extLst>
                  </a:tr>
                  <a:tr h="665162">
                    <a:tc>
                      <a:txBody>
                        <a:bodyPr/>
                        <a:lstStyle/>
                        <a:p>
                          <a:endParaRPr lang="en-US"/>
                        </a:p>
                      </a:txBody>
                      <a:tcPr>
                        <a:blipFill>
                          <a:blip r:embed="rId2"/>
                          <a:stretch>
                            <a:fillRect t="-61818" r="-77064" b="-10909"/>
                          </a:stretch>
                        </a:blipFill>
                      </a:tcPr>
                    </a:tc>
                    <a:tc vMerge="1">
                      <a:txBody>
                        <a:bodyPr/>
                        <a:lstStyle/>
                        <a:p>
                          <a:pPr algn="l"/>
                          <a:endParaRPr dirty="0"/>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12: Combining Radical</a:t>
            </a:r>
            <a:r>
              <a:rPr lang="en-US" dirty="0"/>
              <a:t> Expressions</a:t>
            </a:r>
            <a:r>
              <a:rPr dirty="0"/>
              <a:t> (cont.)</a:t>
            </a:r>
          </a:p>
        </p:txBody>
      </p:sp>
      <p:sp>
        <p:nvSpPr>
          <p:cNvPr id="3" name="Text Placeholder 2"/>
          <p:cNvSpPr>
            <a:spLocks noGrp="1"/>
          </p:cNvSpPr>
          <p:nvPr>
            <p:ph type="body" sz="quarter" idx="10"/>
          </p:nvPr>
        </p:nvSpPr>
        <p:spPr>
          <a:xfrm>
            <a:off x="457200" y="1205133"/>
            <a:ext cx="8229600" cy="4967067"/>
          </a:xfrm>
        </p:spPr>
        <p:txBody>
          <a:bodyPr/>
          <a:lstStyle/>
          <a:p>
            <a:pPr marL="514350" indent="-514350">
              <a:buFont typeface="+mj-lt"/>
              <a:buAutoNum type="alphaLcPeriod" startAt="3"/>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9339DD76-50E1-4576-8E3F-BA5B0166453D}"/>
                  </a:ext>
                </a:extLst>
              </p:cNvPr>
              <p:cNvGraphicFramePr>
                <a:graphicFrameLocks/>
              </p:cNvGraphicFramePr>
              <p:nvPr>
                <p:extLst>
                  <p:ext uri="{D42A27DB-BD31-4B8C-83A1-F6EECF244321}">
                    <p14:modId xmlns:p14="http://schemas.microsoft.com/office/powerpoint/2010/main" val="1397879186"/>
                  </p:ext>
                </p:extLst>
              </p:nvPr>
            </p:nvGraphicFramePr>
            <p:xfrm>
              <a:off x="838200" y="1041525"/>
              <a:ext cx="8001000" cy="3350008"/>
            </p:xfrm>
            <a:graphic>
              <a:graphicData uri="http://schemas.openxmlformats.org/drawingml/2006/table">
                <a:tbl>
                  <a:tblPr firstRow="1" bandRow="1">
                    <a:tableStyleId>{2D5ABB26-0587-4C30-8999-92F81FD0307C}</a:tableStyleId>
                  </a:tblPr>
                  <a:tblGrid>
                    <a:gridCol w="43434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370840">
                    <a:tc>
                      <a:txBody>
                        <a:bodyPr/>
                        <a:lstStyle/>
                        <a:p>
                          <a:pPr algn="l">
                            <a:defRPr sz="1800"/>
                          </a:pPr>
                          <a:r>
                            <a:rPr sz="2400" dirty="0"/>
                            <a:t>​</a:t>
                          </a:r>
                          <a14:m>
                            <m:oMath xmlns:m="http://schemas.openxmlformats.org/officeDocument/2006/math">
                              <m:rad>
                                <m:radPr>
                                  <m:degHide m:val="on"/>
                                  <m:ctrlPr>
                                    <a:rPr sz="2400" i="1">
                                      <a:latin typeface="Cambria Math" panose="02040503050406030204" pitchFamily="18" charset="0"/>
                                    </a:rPr>
                                  </m:ctrlPr>
                                </m:radPr>
                                <m:deg/>
                                <m:e>
                                  <m:f>
                                    <m:fPr>
                                      <m:ctrlPr>
                                        <a:rPr sz="2400" i="1">
                                          <a:latin typeface="Cambria Math" panose="02040503050406030204" pitchFamily="18" charset="0"/>
                                        </a:rPr>
                                      </m:ctrlPr>
                                    </m:fPr>
                                    <m:num>
                                      <m:r>
                                        <a:rPr sz="2400">
                                          <a:latin typeface="Cambria Math"/>
                                        </a:rPr>
                                        <m:t>1</m:t>
                                      </m:r>
                                    </m:num>
                                    <m:den>
                                      <m:r>
                                        <a:rPr sz="2400">
                                          <a:latin typeface="Cambria Math"/>
                                        </a:rPr>
                                        <m:t>12</m:t>
                                      </m:r>
                                    </m:den>
                                  </m:f>
                                </m:e>
                              </m:rad>
                              <m:r>
                                <a:rPr sz="2400">
                                  <a:latin typeface="Cambria Math"/>
                                </a:rPr>
                                <m:t>−</m:t>
                              </m:r>
                              <m:rad>
                                <m:radPr>
                                  <m:degHide m:val="on"/>
                                  <m:ctrlPr>
                                    <a:rPr sz="2400" i="1">
                                      <a:latin typeface="Cambria Math" panose="02040503050406030204" pitchFamily="18" charset="0"/>
                                    </a:rPr>
                                  </m:ctrlPr>
                                </m:radPr>
                                <m:deg/>
                                <m:e>
                                  <m:f>
                                    <m:fPr>
                                      <m:ctrlPr>
                                        <a:rPr sz="2400" i="1">
                                          <a:latin typeface="Cambria Math" panose="02040503050406030204" pitchFamily="18" charset="0"/>
                                        </a:rPr>
                                      </m:ctrlPr>
                                    </m:fPr>
                                    <m:num>
                                      <m:r>
                                        <a:rPr sz="2400">
                                          <a:latin typeface="Cambria Math"/>
                                        </a:rPr>
                                        <m:t>25</m:t>
                                      </m:r>
                                    </m:num>
                                    <m:den>
                                      <m:r>
                                        <a:rPr sz="2400">
                                          <a:latin typeface="Cambria Math"/>
                                        </a:rPr>
                                        <m:t>48</m:t>
                                      </m:r>
                                    </m:den>
                                  </m:f>
                                </m:e>
                              </m:rad>
                              <m:r>
                                <a:rPr sz="2400">
                                  <a:latin typeface="Cambria Math"/>
                                </a:rPr>
                                <m:t>=</m:t>
                              </m:r>
                              <m:f>
                                <m:fPr>
                                  <m:ctrlPr>
                                    <a:rPr sz="2400" i="1">
                                      <a:latin typeface="Cambria Math" panose="02040503050406030204" pitchFamily="18" charset="0"/>
                                    </a:rPr>
                                  </m:ctrlPr>
                                </m:fPr>
                                <m:num>
                                  <m:r>
                                    <a:rPr sz="2400">
                                      <a:latin typeface="Cambria Math"/>
                                    </a:rPr>
                                    <m:t>1</m:t>
                                  </m:r>
                                </m:num>
                                <m:den>
                                  <m:rad>
                                    <m:radPr>
                                      <m:degHide m:val="on"/>
                                      <m:ctrlPr>
                                        <a:rPr sz="2400" i="1">
                                          <a:latin typeface="Cambria Math" panose="02040503050406030204" pitchFamily="18" charset="0"/>
                                        </a:rPr>
                                      </m:ctrlPr>
                                    </m:radPr>
                                    <m:deg/>
                                    <m:e>
                                      <m:sSup>
                                        <m:sSupPr>
                                          <m:ctrlPr>
                                            <a:rPr sz="2400" i="1">
                                              <a:latin typeface="Cambria Math" panose="02040503050406030204" pitchFamily="18" charset="0"/>
                                            </a:rPr>
                                          </m:ctrlPr>
                                        </m:sSupPr>
                                        <m:e>
                                          <m:r>
                                            <a:rPr sz="2400">
                                              <a:latin typeface="Cambria Math"/>
                                            </a:rPr>
                                            <m:t>2</m:t>
                                          </m:r>
                                        </m:e>
                                        <m:sup>
                                          <m:r>
                                            <a:rPr sz="2400">
                                              <a:latin typeface="Cambria Math"/>
                                            </a:rPr>
                                            <m:t>2</m:t>
                                          </m:r>
                                        </m:sup>
                                      </m:sSup>
                                      <m:r>
                                        <a:rPr sz="2400">
                                          <a:latin typeface="Cambria Math"/>
                                        </a:rPr>
                                        <m:t>⋅3</m:t>
                                      </m:r>
                                    </m:e>
                                  </m:rad>
                                </m:den>
                              </m:f>
                              <m:r>
                                <a:rPr sz="2400">
                                  <a:latin typeface="Cambria Math"/>
                                </a:rPr>
                                <m:t>−</m:t>
                              </m:r>
                              <m:f>
                                <m:fPr>
                                  <m:ctrlPr>
                                    <a:rPr sz="2400" i="1">
                                      <a:latin typeface="Cambria Math" panose="02040503050406030204" pitchFamily="18" charset="0"/>
                                    </a:rPr>
                                  </m:ctrlPr>
                                </m:fPr>
                                <m:num>
                                  <m:rad>
                                    <m:radPr>
                                      <m:degHide m:val="on"/>
                                      <m:ctrlPr>
                                        <a:rPr sz="2400" i="1">
                                          <a:latin typeface="Cambria Math" panose="02040503050406030204" pitchFamily="18" charset="0"/>
                                        </a:rPr>
                                      </m:ctrlPr>
                                    </m:radPr>
                                    <m:deg/>
                                    <m:e>
                                      <m:sSup>
                                        <m:sSupPr>
                                          <m:ctrlPr>
                                            <a:rPr sz="2400" i="1">
                                              <a:latin typeface="Cambria Math" panose="02040503050406030204" pitchFamily="18" charset="0"/>
                                            </a:rPr>
                                          </m:ctrlPr>
                                        </m:sSupPr>
                                        <m:e>
                                          <m:r>
                                            <a:rPr sz="2400">
                                              <a:latin typeface="Cambria Math"/>
                                            </a:rPr>
                                            <m:t>5</m:t>
                                          </m:r>
                                        </m:e>
                                        <m:sup>
                                          <m:r>
                                            <a:rPr sz="2400">
                                              <a:latin typeface="Cambria Math"/>
                                            </a:rPr>
                                            <m:t>2</m:t>
                                          </m:r>
                                        </m:sup>
                                      </m:sSup>
                                    </m:e>
                                  </m:rad>
                                </m:num>
                                <m:den>
                                  <m:rad>
                                    <m:radPr>
                                      <m:degHide m:val="on"/>
                                      <m:ctrlPr>
                                        <a:rPr sz="2400" i="1">
                                          <a:latin typeface="Cambria Math" panose="02040503050406030204" pitchFamily="18" charset="0"/>
                                        </a:rPr>
                                      </m:ctrlPr>
                                    </m:radPr>
                                    <m:deg/>
                                    <m:e>
                                      <m:sSup>
                                        <m:sSupPr>
                                          <m:ctrlPr>
                                            <a:rPr sz="2400" i="1">
                                              <a:latin typeface="Cambria Math" panose="02040503050406030204" pitchFamily="18" charset="0"/>
                                            </a:rPr>
                                          </m:ctrlPr>
                                        </m:sSupPr>
                                        <m:e>
                                          <m:r>
                                            <a:rPr sz="2400">
                                              <a:latin typeface="Cambria Math"/>
                                            </a:rPr>
                                            <m:t>4</m:t>
                                          </m:r>
                                        </m:e>
                                        <m:sup>
                                          <m:r>
                                            <a:rPr sz="2400">
                                              <a:latin typeface="Cambria Math"/>
                                            </a:rPr>
                                            <m:t>2</m:t>
                                          </m:r>
                                        </m:sup>
                                      </m:sSup>
                                      <m:r>
                                        <a:rPr sz="2400">
                                          <a:latin typeface="Cambria Math"/>
                                        </a:rPr>
                                        <m:t>⋅3</m:t>
                                      </m:r>
                                    </m:e>
                                  </m:rad>
                                </m:den>
                              </m:f>
                            </m:oMath>
                          </a14:m>
                          <a:endParaRPr sz="2400" dirty="0"/>
                        </a:p>
                      </a:txBody>
                      <a:tcPr/>
                    </a:tc>
                    <a:tc rowSpan="2">
                      <a:txBody>
                        <a:bodyPr/>
                        <a:lstStyle/>
                        <a:p>
                          <a:pPr algn="l">
                            <a:defRPr sz="1100" b="1"/>
                          </a:pPr>
                          <a:r>
                            <a:rPr sz="1600" b="0" dirty="0"/>
                            <a:t>The first step, again, is to simplify the radicals. Note that both denominators are being rationalized in the second step. </a:t>
                          </a:r>
                        </a:p>
                      </a:txBody>
                      <a:tcPr/>
                    </a:tc>
                    <a:extLst>
                      <a:ext uri="{0D108BD9-81ED-4DB2-BD59-A6C34878D82A}">
                        <a16:rowId xmlns:a16="http://schemas.microsoft.com/office/drawing/2014/main" val="10000"/>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degHide m:val="on"/>
                                      <m:ctrlPr>
                                        <a:rPr sz="2400" i="1">
                                          <a:latin typeface="Cambria Math" panose="02040503050406030204" pitchFamily="18" charset="0"/>
                                        </a:rPr>
                                      </m:ctrlPr>
                                    </m:radPr>
                                    <m:deg/>
                                    <m:e>
                                      <m:f>
                                        <m:fPr>
                                          <m:ctrlPr>
                                            <a:rPr sz="2400" i="1">
                                              <a:latin typeface="Cambria Math" panose="02040503050406030204" pitchFamily="18" charset="0"/>
                                            </a:rPr>
                                          </m:ctrlPr>
                                        </m:fPr>
                                        <m:num>
                                          <m:r>
                                            <a:rPr sz="2400">
                                              <a:latin typeface="Cambria Math"/>
                                            </a:rPr>
                                            <m:t>1</m:t>
                                          </m:r>
                                        </m:num>
                                        <m:den>
                                          <m:r>
                                            <a:rPr sz="2400">
                                              <a:latin typeface="Cambria Math"/>
                                            </a:rPr>
                                            <m:t>12</m:t>
                                          </m:r>
                                        </m:den>
                                      </m:f>
                                    </m:e>
                                  </m:rad>
                                  <m:r>
                                    <a:rPr sz="2400">
                                      <a:latin typeface="Cambria Math"/>
                                    </a:rPr>
                                    <m:t>−</m:t>
                                  </m:r>
                                  <m:rad>
                                    <m:radPr>
                                      <m:degHide m:val="on"/>
                                      <m:ctrlPr>
                                        <a:rPr sz="2400" i="1">
                                          <a:latin typeface="Cambria Math" panose="02040503050406030204" pitchFamily="18" charset="0"/>
                                        </a:rPr>
                                      </m:ctrlPr>
                                    </m:radPr>
                                    <m:deg/>
                                    <m:e>
                                      <m:f>
                                        <m:fPr>
                                          <m:ctrlPr>
                                            <a:rPr sz="2400" i="1">
                                              <a:latin typeface="Cambria Math" panose="02040503050406030204" pitchFamily="18" charset="0"/>
                                            </a:rPr>
                                          </m:ctrlPr>
                                        </m:fPr>
                                        <m:num>
                                          <m:r>
                                            <a:rPr sz="2400">
                                              <a:latin typeface="Cambria Math"/>
                                            </a:rPr>
                                            <m:t>25</m:t>
                                          </m:r>
                                        </m:num>
                                        <m:den>
                                          <m:r>
                                            <a:rPr sz="2400">
                                              <a:latin typeface="Cambria Math"/>
                                            </a:rPr>
                                            <m:t>48</m:t>
                                          </m:r>
                                        </m:den>
                                      </m:f>
                                    </m:e>
                                  </m:rad>
                                </m:e>
                              </m:phant>
                              <m:r>
                                <a:rPr sz="2400">
                                  <a:latin typeface="Cambria Math"/>
                                </a:rPr>
                                <m:t>=</m:t>
                              </m:r>
                              <m:f>
                                <m:fPr>
                                  <m:ctrlPr>
                                    <a:rPr sz="2400" i="1">
                                      <a:latin typeface="Cambria Math" panose="02040503050406030204" pitchFamily="18" charset="0"/>
                                    </a:rPr>
                                  </m:ctrlPr>
                                </m:fPr>
                                <m:num>
                                  <m:r>
                                    <a:rPr sz="2400">
                                      <a:latin typeface="Cambria Math"/>
                                    </a:rPr>
                                    <m:t>1</m:t>
                                  </m:r>
                                </m:num>
                                <m:den>
                                  <m:r>
                                    <a:rPr sz="2400">
                                      <a:latin typeface="Cambria Math"/>
                                    </a:rPr>
                                    <m:t>2</m:t>
                                  </m:r>
                                  <m:rad>
                                    <m:radPr>
                                      <m:degHide m:val="on"/>
                                      <m:ctrlPr>
                                        <a:rPr sz="2400" i="1">
                                          <a:latin typeface="Cambria Math" panose="02040503050406030204" pitchFamily="18" charset="0"/>
                                        </a:rPr>
                                      </m:ctrlPr>
                                    </m:radPr>
                                    <m:deg/>
                                    <m:e>
                                      <m:r>
                                        <a:rPr sz="2400">
                                          <a:latin typeface="Cambria Math"/>
                                        </a:rPr>
                                        <m:t>3</m:t>
                                      </m:r>
                                    </m:e>
                                  </m:rad>
                                </m:den>
                              </m:f>
                              <m:r>
                                <a:rPr sz="2400">
                                  <a:latin typeface="Cambria Math"/>
                                </a:rPr>
                                <m:t>⋅</m:t>
                              </m:r>
                              <m:f>
                                <m:fPr>
                                  <m:ctrlPr>
                                    <a:rPr sz="2400" i="1">
                                      <a:latin typeface="Cambria Math" panose="02040503050406030204" pitchFamily="18" charset="0"/>
                                    </a:rPr>
                                  </m:ctrlPr>
                                </m:fPr>
                                <m:num>
                                  <m:rad>
                                    <m:radPr>
                                      <m:degHide m:val="on"/>
                                      <m:ctrlPr>
                                        <a:rPr sz="2400" i="1">
                                          <a:latin typeface="Cambria Math" panose="02040503050406030204" pitchFamily="18" charset="0"/>
                                        </a:rPr>
                                      </m:ctrlPr>
                                    </m:radPr>
                                    <m:deg/>
                                    <m:e>
                                      <m:r>
                                        <a:rPr sz="2400">
                                          <a:latin typeface="Cambria Math"/>
                                        </a:rPr>
                                        <m:t>3</m:t>
                                      </m:r>
                                    </m:e>
                                  </m:rad>
                                </m:num>
                                <m:den>
                                  <m:rad>
                                    <m:radPr>
                                      <m:degHide m:val="on"/>
                                      <m:ctrlPr>
                                        <a:rPr sz="2400" i="1">
                                          <a:latin typeface="Cambria Math" panose="02040503050406030204" pitchFamily="18" charset="0"/>
                                        </a:rPr>
                                      </m:ctrlPr>
                                    </m:radPr>
                                    <m:deg/>
                                    <m:e>
                                      <m:r>
                                        <a:rPr sz="2400">
                                          <a:latin typeface="Cambria Math"/>
                                        </a:rPr>
                                        <m:t>3</m:t>
                                      </m:r>
                                    </m:e>
                                  </m:rad>
                                </m:den>
                              </m:f>
                              <m:r>
                                <a:rPr sz="2400">
                                  <a:latin typeface="Cambria Math"/>
                                </a:rPr>
                                <m:t>−</m:t>
                              </m:r>
                              <m:f>
                                <m:fPr>
                                  <m:ctrlPr>
                                    <a:rPr sz="2400" i="1">
                                      <a:latin typeface="Cambria Math" panose="02040503050406030204" pitchFamily="18" charset="0"/>
                                    </a:rPr>
                                  </m:ctrlPr>
                                </m:fPr>
                                <m:num>
                                  <m:r>
                                    <a:rPr sz="2400">
                                      <a:latin typeface="Cambria Math"/>
                                    </a:rPr>
                                    <m:t>5</m:t>
                                  </m:r>
                                </m:num>
                                <m:den>
                                  <m:r>
                                    <a:rPr sz="2400">
                                      <a:latin typeface="Cambria Math"/>
                                    </a:rPr>
                                    <m:t>4</m:t>
                                  </m:r>
                                  <m:rad>
                                    <m:radPr>
                                      <m:degHide m:val="on"/>
                                      <m:ctrlPr>
                                        <a:rPr sz="2400" i="1">
                                          <a:latin typeface="Cambria Math" panose="02040503050406030204" pitchFamily="18" charset="0"/>
                                        </a:rPr>
                                      </m:ctrlPr>
                                    </m:radPr>
                                    <m:deg/>
                                    <m:e>
                                      <m:r>
                                        <a:rPr sz="2400">
                                          <a:latin typeface="Cambria Math"/>
                                        </a:rPr>
                                        <m:t>3</m:t>
                                      </m:r>
                                    </m:e>
                                  </m:rad>
                                </m:den>
                              </m:f>
                              <m:r>
                                <a:rPr sz="2400">
                                  <a:latin typeface="Cambria Math"/>
                                </a:rPr>
                                <m:t>⋅</m:t>
                              </m:r>
                              <m:f>
                                <m:fPr>
                                  <m:ctrlPr>
                                    <a:rPr sz="2400" i="1">
                                      <a:latin typeface="Cambria Math" panose="02040503050406030204" pitchFamily="18" charset="0"/>
                                    </a:rPr>
                                  </m:ctrlPr>
                                </m:fPr>
                                <m:num>
                                  <m:rad>
                                    <m:radPr>
                                      <m:degHide m:val="on"/>
                                      <m:ctrlPr>
                                        <a:rPr sz="2400" i="1">
                                          <a:latin typeface="Cambria Math" panose="02040503050406030204" pitchFamily="18" charset="0"/>
                                        </a:rPr>
                                      </m:ctrlPr>
                                    </m:radPr>
                                    <m:deg/>
                                    <m:e>
                                      <m:r>
                                        <a:rPr sz="2400">
                                          <a:latin typeface="Cambria Math"/>
                                        </a:rPr>
                                        <m:t>3</m:t>
                                      </m:r>
                                    </m:e>
                                  </m:rad>
                                </m:num>
                                <m:den>
                                  <m:rad>
                                    <m:radPr>
                                      <m:degHide m:val="on"/>
                                      <m:ctrlPr>
                                        <a:rPr sz="2400" i="1">
                                          <a:latin typeface="Cambria Math" panose="02040503050406030204" pitchFamily="18" charset="0"/>
                                        </a:rPr>
                                      </m:ctrlPr>
                                    </m:radPr>
                                    <m:deg/>
                                    <m:e>
                                      <m:r>
                                        <a:rPr sz="2400">
                                          <a:latin typeface="Cambria Math"/>
                                        </a:rPr>
                                        <m:t>3</m:t>
                                      </m:r>
                                    </m:e>
                                  </m:rad>
                                </m:den>
                              </m:f>
                            </m:oMath>
                          </a14:m>
                          <a:endParaRPr sz="2400" dirty="0"/>
                        </a:p>
                      </a:txBody>
                      <a:tcPr/>
                    </a:tc>
                    <a:tc vMerge="1">
                      <a:txBody>
                        <a:bodyPr/>
                        <a:lstStyle/>
                        <a:p>
                          <a:pPr algn="l"/>
                          <a:endParaRPr dirty="0"/>
                        </a:p>
                      </a:txBody>
                      <a:tcPr/>
                    </a:tc>
                    <a:extLst>
                      <a:ext uri="{0D108BD9-81ED-4DB2-BD59-A6C34878D82A}">
                        <a16:rowId xmlns:a16="http://schemas.microsoft.com/office/drawing/2014/main" val="10001"/>
                      </a:ext>
                    </a:extLst>
                  </a:tr>
                  <a:tr h="370840">
                    <a:tc>
                      <a:txBody>
                        <a:bodyPr/>
                        <a:lstStyle/>
                        <a:p>
                          <a:pPr algn="l">
                            <a:defRPr sz="1800"/>
                          </a:pPr>
                          <a:r>
                            <a:rPr sz="2400"/>
                            <a:t>​</a:t>
                          </a:r>
                          <a14:m>
                            <m:oMath xmlns:m="http://schemas.openxmlformats.org/officeDocument/2006/math">
                              <m:phant>
                                <m:phantPr>
                                  <m:show m:val="off"/>
                                  <m:ctrlPr>
                                    <a:rPr sz="2400" i="1">
                                      <a:latin typeface="Cambria Math" panose="02040503050406030204" pitchFamily="18" charset="0"/>
                                    </a:rPr>
                                  </m:ctrlPr>
                                </m:phantPr>
                                <m:e>
                                  <m:rad>
                                    <m:radPr>
                                      <m:degHide m:val="on"/>
                                      <m:ctrlPr>
                                        <a:rPr sz="2400" i="1">
                                          <a:latin typeface="Cambria Math" panose="02040503050406030204" pitchFamily="18" charset="0"/>
                                        </a:rPr>
                                      </m:ctrlPr>
                                    </m:radPr>
                                    <m:deg/>
                                    <m:e>
                                      <m:f>
                                        <m:fPr>
                                          <m:ctrlPr>
                                            <a:rPr sz="2400" i="1">
                                              <a:latin typeface="Cambria Math" panose="02040503050406030204" pitchFamily="18" charset="0"/>
                                            </a:rPr>
                                          </m:ctrlPr>
                                        </m:fPr>
                                        <m:num>
                                          <m:r>
                                            <a:rPr sz="2400">
                                              <a:latin typeface="Cambria Math"/>
                                            </a:rPr>
                                            <m:t>1</m:t>
                                          </m:r>
                                        </m:num>
                                        <m:den>
                                          <m:r>
                                            <a:rPr sz="2400">
                                              <a:latin typeface="Cambria Math"/>
                                            </a:rPr>
                                            <m:t>12</m:t>
                                          </m:r>
                                        </m:den>
                                      </m:f>
                                    </m:e>
                                  </m:rad>
                                  <m:r>
                                    <a:rPr sz="2400">
                                      <a:latin typeface="Cambria Math"/>
                                    </a:rPr>
                                    <m:t>−</m:t>
                                  </m:r>
                                  <m:rad>
                                    <m:radPr>
                                      <m:degHide m:val="on"/>
                                      <m:ctrlPr>
                                        <a:rPr sz="2400" i="1">
                                          <a:latin typeface="Cambria Math" panose="02040503050406030204" pitchFamily="18" charset="0"/>
                                        </a:rPr>
                                      </m:ctrlPr>
                                    </m:radPr>
                                    <m:deg/>
                                    <m:e>
                                      <m:f>
                                        <m:fPr>
                                          <m:ctrlPr>
                                            <a:rPr sz="2400" i="1">
                                              <a:latin typeface="Cambria Math" panose="02040503050406030204" pitchFamily="18" charset="0"/>
                                            </a:rPr>
                                          </m:ctrlPr>
                                        </m:fPr>
                                        <m:num>
                                          <m:r>
                                            <a:rPr sz="2400">
                                              <a:latin typeface="Cambria Math"/>
                                            </a:rPr>
                                            <m:t>25</m:t>
                                          </m:r>
                                        </m:num>
                                        <m:den>
                                          <m:r>
                                            <a:rPr sz="2400">
                                              <a:latin typeface="Cambria Math"/>
                                            </a:rPr>
                                            <m:t>48</m:t>
                                          </m:r>
                                        </m:den>
                                      </m:f>
                                    </m:e>
                                  </m:rad>
                                </m:e>
                              </m:phant>
                              <m:r>
                                <a:rPr sz="2400">
                                  <a:latin typeface="Cambria Math"/>
                                </a:rPr>
                                <m:t>=</m:t>
                              </m:r>
                              <m:f>
                                <m:fPr>
                                  <m:ctrlPr>
                                    <a:rPr sz="2400" i="1">
                                      <a:latin typeface="Cambria Math" panose="02040503050406030204" pitchFamily="18" charset="0"/>
                                    </a:rPr>
                                  </m:ctrlPr>
                                </m:fPr>
                                <m:num>
                                  <m:r>
                                    <a:rPr sz="2400">
                                      <a:latin typeface="Cambria Math"/>
                                    </a:rPr>
                                    <m:t>2</m:t>
                                  </m:r>
                                  <m:rad>
                                    <m:radPr>
                                      <m:degHide m:val="on"/>
                                      <m:ctrlPr>
                                        <a:rPr sz="2400" i="1">
                                          <a:latin typeface="Cambria Math" panose="02040503050406030204" pitchFamily="18" charset="0"/>
                                        </a:rPr>
                                      </m:ctrlPr>
                                    </m:radPr>
                                    <m:deg/>
                                    <m:e>
                                      <m:r>
                                        <a:rPr sz="2400">
                                          <a:latin typeface="Cambria Math"/>
                                        </a:rPr>
                                        <m:t>3</m:t>
                                      </m:r>
                                    </m:e>
                                  </m:rad>
                                </m:num>
                                <m:den>
                                  <m:r>
                                    <a:rPr sz="2400">
                                      <a:latin typeface="Cambria Math"/>
                                    </a:rPr>
                                    <m:t>4⋅3</m:t>
                                  </m:r>
                                </m:den>
                              </m:f>
                              <m:r>
                                <a:rPr sz="2400">
                                  <a:latin typeface="Cambria Math"/>
                                </a:rPr>
                                <m:t>−</m:t>
                              </m:r>
                              <m:f>
                                <m:fPr>
                                  <m:ctrlPr>
                                    <a:rPr sz="2400" i="1">
                                      <a:latin typeface="Cambria Math" panose="02040503050406030204" pitchFamily="18" charset="0"/>
                                    </a:rPr>
                                  </m:ctrlPr>
                                </m:fPr>
                                <m:num>
                                  <m:r>
                                    <a:rPr sz="2400">
                                      <a:latin typeface="Cambria Math"/>
                                    </a:rPr>
                                    <m:t>5⋅</m:t>
                                  </m:r>
                                  <m:rad>
                                    <m:radPr>
                                      <m:degHide m:val="on"/>
                                      <m:ctrlPr>
                                        <a:rPr sz="2400" i="1">
                                          <a:latin typeface="Cambria Math" panose="02040503050406030204" pitchFamily="18" charset="0"/>
                                        </a:rPr>
                                      </m:ctrlPr>
                                    </m:radPr>
                                    <m:deg/>
                                    <m:e>
                                      <m:r>
                                        <a:rPr sz="2400">
                                          <a:latin typeface="Cambria Math"/>
                                        </a:rPr>
                                        <m:t>3</m:t>
                                      </m:r>
                                    </m:e>
                                  </m:rad>
                                </m:num>
                                <m:den>
                                  <m:r>
                                    <a:rPr sz="2400">
                                      <a:latin typeface="Cambria Math"/>
                                    </a:rPr>
                                    <m:t>4⋅3</m:t>
                                  </m:r>
                                </m:den>
                              </m:f>
                            </m:oMath>
                          </a14:m>
                          <a:endParaRPr sz="2400"/>
                        </a:p>
                      </a:txBody>
                      <a:tcPr/>
                    </a:tc>
                    <a:tc>
                      <a:txBody>
                        <a:bodyPr/>
                        <a:lstStyle/>
                        <a:p>
                          <a:pPr algn="l"/>
                          <a:r>
                            <a:rPr lang="en-US" sz="1600" b="0" dirty="0"/>
                            <a:t>The first fraction must be multiplied by </a:t>
                          </a:r>
                          <a14:m>
                            <m:oMath xmlns:m="http://schemas.openxmlformats.org/officeDocument/2006/math">
                              <m:f>
                                <m:fPr>
                                  <m:ctrlPr>
                                    <a:rPr lang="ar-AE" sz="1600" b="0" i="1">
                                      <a:latin typeface="Cambria Math" panose="02040503050406030204" pitchFamily="18" charset="0"/>
                                    </a:rPr>
                                  </m:ctrlPr>
                                </m:fPr>
                                <m:num>
                                  <m:r>
                                    <a:rPr lang="ar-AE" sz="1600" b="0" i="1">
                                      <a:latin typeface="Cambria Math"/>
                                    </a:rPr>
                                    <m:t>2</m:t>
                                  </m:r>
                                </m:num>
                                <m:den>
                                  <m:r>
                                    <a:rPr lang="ar-AE" sz="1600" b="0" i="1">
                                      <a:latin typeface="Cambria Math"/>
                                    </a:rPr>
                                    <m:t>2</m:t>
                                  </m:r>
                                </m:den>
                              </m:f>
                            </m:oMath>
                          </a14:m>
                          <a:r>
                            <a:rPr lang="ar-AE" sz="1600" b="0" dirty="0"/>
                            <a:t>  </a:t>
                          </a:r>
                          <a:r>
                            <a:rPr lang="en-US" sz="1600" b="0" dirty="0"/>
                            <a:t>in order to get a common denominator. </a:t>
                          </a:r>
                        </a:p>
                      </a:txBody>
                      <a:tcPr/>
                    </a:tc>
                    <a:extLst>
                      <a:ext uri="{0D108BD9-81ED-4DB2-BD59-A6C34878D82A}">
                        <a16:rowId xmlns:a16="http://schemas.microsoft.com/office/drawing/2014/main" val="10002"/>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degHide m:val="on"/>
                                      <m:ctrlPr>
                                        <a:rPr sz="2400" i="1">
                                          <a:latin typeface="Cambria Math" panose="02040503050406030204" pitchFamily="18" charset="0"/>
                                        </a:rPr>
                                      </m:ctrlPr>
                                    </m:radPr>
                                    <m:deg/>
                                    <m:e>
                                      <m:f>
                                        <m:fPr>
                                          <m:ctrlPr>
                                            <a:rPr sz="2400" i="1">
                                              <a:latin typeface="Cambria Math" panose="02040503050406030204" pitchFamily="18" charset="0"/>
                                            </a:rPr>
                                          </m:ctrlPr>
                                        </m:fPr>
                                        <m:num>
                                          <m:r>
                                            <a:rPr sz="2400">
                                              <a:latin typeface="Cambria Math"/>
                                            </a:rPr>
                                            <m:t>1</m:t>
                                          </m:r>
                                        </m:num>
                                        <m:den>
                                          <m:r>
                                            <a:rPr sz="2400">
                                              <a:latin typeface="Cambria Math"/>
                                            </a:rPr>
                                            <m:t>12</m:t>
                                          </m:r>
                                        </m:den>
                                      </m:f>
                                    </m:e>
                                  </m:rad>
                                  <m:r>
                                    <a:rPr sz="2400">
                                      <a:latin typeface="Cambria Math"/>
                                    </a:rPr>
                                    <m:t>−</m:t>
                                  </m:r>
                                  <m:rad>
                                    <m:radPr>
                                      <m:degHide m:val="on"/>
                                      <m:ctrlPr>
                                        <a:rPr sz="2400" i="1">
                                          <a:latin typeface="Cambria Math" panose="02040503050406030204" pitchFamily="18" charset="0"/>
                                        </a:rPr>
                                      </m:ctrlPr>
                                    </m:radPr>
                                    <m:deg/>
                                    <m:e>
                                      <m:f>
                                        <m:fPr>
                                          <m:ctrlPr>
                                            <a:rPr sz="2400" i="1">
                                              <a:latin typeface="Cambria Math" panose="02040503050406030204" pitchFamily="18" charset="0"/>
                                            </a:rPr>
                                          </m:ctrlPr>
                                        </m:fPr>
                                        <m:num>
                                          <m:r>
                                            <a:rPr sz="2400">
                                              <a:latin typeface="Cambria Math"/>
                                            </a:rPr>
                                            <m:t>25</m:t>
                                          </m:r>
                                        </m:num>
                                        <m:den>
                                          <m:r>
                                            <a:rPr sz="2400">
                                              <a:latin typeface="Cambria Math"/>
                                            </a:rPr>
                                            <m:t>48</m:t>
                                          </m:r>
                                        </m:den>
                                      </m:f>
                                    </m:e>
                                  </m:rad>
                                </m:e>
                              </m:phant>
                              <m:r>
                                <a:rPr sz="2400">
                                  <a:latin typeface="Cambria Math"/>
                                </a:rPr>
                                <m:t>=−</m:t>
                              </m:r>
                              <m:f>
                                <m:fPr>
                                  <m:ctrlPr>
                                    <a:rPr sz="2400" i="1">
                                      <a:latin typeface="Cambria Math" panose="02040503050406030204" pitchFamily="18" charset="0"/>
                                    </a:rPr>
                                  </m:ctrlPr>
                                </m:fPr>
                                <m:num>
                                  <m:r>
                                    <a:rPr sz="2400">
                                      <a:latin typeface="Cambria Math"/>
                                    </a:rPr>
                                    <m:t>3</m:t>
                                  </m:r>
                                  <m:rad>
                                    <m:radPr>
                                      <m:degHide m:val="on"/>
                                      <m:ctrlPr>
                                        <a:rPr sz="2400" i="1">
                                          <a:latin typeface="Cambria Math" panose="02040503050406030204" pitchFamily="18" charset="0"/>
                                        </a:rPr>
                                      </m:ctrlPr>
                                    </m:radPr>
                                    <m:deg/>
                                    <m:e>
                                      <m:r>
                                        <a:rPr sz="2400">
                                          <a:latin typeface="Cambria Math"/>
                                        </a:rPr>
                                        <m:t>3</m:t>
                                      </m:r>
                                    </m:e>
                                  </m:rad>
                                </m:num>
                                <m:den>
                                  <m:r>
                                    <a:rPr sz="2400">
                                      <a:latin typeface="Cambria Math"/>
                                    </a:rPr>
                                    <m:t>12</m:t>
                                  </m:r>
                                </m:den>
                              </m:f>
                              <m:r>
                                <a:rPr sz="2400">
                                  <a:latin typeface="Cambria Math"/>
                                </a:rPr>
                                <m:t>=−</m:t>
                              </m:r>
                              <m:f>
                                <m:fPr>
                                  <m:ctrlPr>
                                    <a:rPr sz="2400" i="1">
                                      <a:latin typeface="Cambria Math" panose="02040503050406030204" pitchFamily="18" charset="0"/>
                                    </a:rPr>
                                  </m:ctrlPr>
                                </m:fPr>
                                <m:num>
                                  <m:rad>
                                    <m:radPr>
                                      <m:degHide m:val="on"/>
                                      <m:ctrlPr>
                                        <a:rPr sz="2400" i="1">
                                          <a:latin typeface="Cambria Math" panose="02040503050406030204" pitchFamily="18" charset="0"/>
                                        </a:rPr>
                                      </m:ctrlPr>
                                    </m:radPr>
                                    <m:deg/>
                                    <m:e>
                                      <m:r>
                                        <a:rPr sz="2400">
                                          <a:latin typeface="Cambria Math"/>
                                        </a:rPr>
                                        <m:t>3</m:t>
                                      </m:r>
                                    </m:e>
                                  </m:rad>
                                </m:num>
                                <m:den>
                                  <m:r>
                                    <a:rPr sz="2400">
                                      <a:latin typeface="Cambria Math"/>
                                    </a:rPr>
                                    <m:t>4</m:t>
                                  </m:r>
                                </m:den>
                              </m:f>
                            </m:oMath>
                          </a14:m>
                          <a:endParaRPr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After subtracting, the fraction can be reduced.</a:t>
                          </a:r>
                          <a:endParaRPr lang="en-US" sz="1600" dirty="0"/>
                        </a:p>
                        <a:p>
                          <a:pPr algn="l"/>
                          <a:endParaRPr sz="1600"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9339DD76-50E1-4576-8E3F-BA5B0166453D}"/>
                  </a:ext>
                </a:extLst>
              </p:cNvPr>
              <p:cNvGraphicFramePr>
                <a:graphicFrameLocks/>
              </p:cNvGraphicFramePr>
              <p:nvPr>
                <p:extLst>
                  <p:ext uri="{D42A27DB-BD31-4B8C-83A1-F6EECF244321}">
                    <p14:modId xmlns:p14="http://schemas.microsoft.com/office/powerpoint/2010/main" val="1397879186"/>
                  </p:ext>
                </p:extLst>
              </p:nvPr>
            </p:nvGraphicFramePr>
            <p:xfrm>
              <a:off x="838200" y="1041525"/>
              <a:ext cx="8001000" cy="3350008"/>
            </p:xfrm>
            <a:graphic>
              <a:graphicData uri="http://schemas.openxmlformats.org/drawingml/2006/table">
                <a:tbl>
                  <a:tblPr firstRow="1" bandRow="1">
                    <a:tableStyleId>{2D5ABB26-0587-4C30-8999-92F81FD0307C}</a:tableStyleId>
                  </a:tblPr>
                  <a:tblGrid>
                    <a:gridCol w="43434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837502">
                    <a:tc>
                      <a:txBody>
                        <a:bodyPr/>
                        <a:lstStyle/>
                        <a:p>
                          <a:endParaRPr lang="en-US"/>
                        </a:p>
                      </a:txBody>
                      <a:tcPr>
                        <a:blipFill>
                          <a:blip r:embed="rId2"/>
                          <a:stretch>
                            <a:fillRect t="-1449" r="-84151" b="-299275"/>
                          </a:stretch>
                        </a:blipFill>
                      </a:tcPr>
                    </a:tc>
                    <a:tc rowSpan="2">
                      <a:txBody>
                        <a:bodyPr/>
                        <a:lstStyle/>
                        <a:p>
                          <a:pPr algn="l">
                            <a:defRPr sz="1100" b="1"/>
                          </a:pPr>
                          <a:r>
                            <a:rPr sz="1600" b="0" dirty="0"/>
                            <a:t>The first step, again, is to simplify the radicals. Note that both denominators are being rationalized in the second step. </a:t>
                          </a:r>
                        </a:p>
                      </a:txBody>
                      <a:tcPr/>
                    </a:tc>
                    <a:extLst>
                      <a:ext uri="{0D108BD9-81ED-4DB2-BD59-A6C34878D82A}">
                        <a16:rowId xmlns:a16="http://schemas.microsoft.com/office/drawing/2014/main" val="10000"/>
                      </a:ext>
                    </a:extLst>
                  </a:tr>
                  <a:tr h="837502">
                    <a:tc>
                      <a:txBody>
                        <a:bodyPr/>
                        <a:lstStyle/>
                        <a:p>
                          <a:endParaRPr lang="en-US"/>
                        </a:p>
                      </a:txBody>
                      <a:tcPr>
                        <a:blipFill>
                          <a:blip r:embed="rId2"/>
                          <a:stretch>
                            <a:fillRect t="-101449" r="-84151" b="-199275"/>
                          </a:stretch>
                        </a:blipFill>
                      </a:tcPr>
                    </a:tc>
                    <a:tc vMerge="1">
                      <a:txBody>
                        <a:bodyPr/>
                        <a:lstStyle/>
                        <a:p>
                          <a:pPr algn="l"/>
                          <a:endParaRPr dirty="0"/>
                        </a:p>
                      </a:txBody>
                      <a:tcPr/>
                    </a:tc>
                    <a:extLst>
                      <a:ext uri="{0D108BD9-81ED-4DB2-BD59-A6C34878D82A}">
                        <a16:rowId xmlns:a16="http://schemas.microsoft.com/office/drawing/2014/main" val="10001"/>
                      </a:ext>
                    </a:extLst>
                  </a:tr>
                  <a:tr h="837502">
                    <a:tc>
                      <a:txBody>
                        <a:bodyPr/>
                        <a:lstStyle/>
                        <a:p>
                          <a:endParaRPr lang="en-US"/>
                        </a:p>
                      </a:txBody>
                      <a:tcPr>
                        <a:blipFill>
                          <a:blip r:embed="rId2"/>
                          <a:stretch>
                            <a:fillRect t="-202920" r="-84151" b="-100730"/>
                          </a:stretch>
                        </a:blipFill>
                      </a:tcPr>
                    </a:tc>
                    <a:tc>
                      <a:txBody>
                        <a:bodyPr/>
                        <a:lstStyle/>
                        <a:p>
                          <a:endParaRPr lang="en-US"/>
                        </a:p>
                      </a:txBody>
                      <a:tcPr>
                        <a:blipFill>
                          <a:blip r:embed="rId2"/>
                          <a:stretch>
                            <a:fillRect l="-118833" t="-202920" b="-100730"/>
                          </a:stretch>
                        </a:blipFill>
                      </a:tcPr>
                    </a:tc>
                    <a:extLst>
                      <a:ext uri="{0D108BD9-81ED-4DB2-BD59-A6C34878D82A}">
                        <a16:rowId xmlns:a16="http://schemas.microsoft.com/office/drawing/2014/main" val="10002"/>
                      </a:ext>
                    </a:extLst>
                  </a:tr>
                  <a:tr h="837502">
                    <a:tc>
                      <a:txBody>
                        <a:bodyPr/>
                        <a:lstStyle/>
                        <a:p>
                          <a:endParaRPr lang="en-US"/>
                        </a:p>
                      </a:txBody>
                      <a:tcPr>
                        <a:blipFill>
                          <a:blip r:embed="rId2"/>
                          <a:stretch>
                            <a:fillRect t="-300725" r="-8415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After subtracting, the fraction can be reduced.</a:t>
                          </a:r>
                          <a:endParaRPr lang="en-US" sz="1600" dirty="0"/>
                        </a:p>
                        <a:p>
                          <a:pPr algn="l"/>
                          <a:endParaRPr sz="1600"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Negative Integer Exponents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For any real number </a:t>
                </a:r>
                <a14:m>
                  <m:oMath xmlns:m="http://schemas.openxmlformats.org/officeDocument/2006/math">
                    <m:r>
                      <a:rPr>
                        <a:latin typeface="Cambria Math" panose="02040503050406030204" pitchFamily="18" charset="0"/>
                      </a:rPr>
                      <m:t>𝑎</m:t>
                    </m:r>
                    <m:r>
                      <a:rPr>
                        <a:latin typeface="Cambria Math" panose="02040503050406030204" pitchFamily="18" charset="0"/>
                      </a:rPr>
                      <m:t>≠0</m:t>
                    </m:r>
                  </m:oMath>
                </a14:m>
                <a:r>
                  <a:rPr lang="en-US" sz="2800" dirty="0"/>
                  <a:t>,</a:t>
                </a:r>
                <a:r>
                  <a:rPr sz="2800" dirty="0"/>
                  <a:t> and for any natural number </a:t>
                </a:r>
                <a14:m>
                  <m:oMath xmlns:m="http://schemas.openxmlformats.org/officeDocument/2006/math">
                    <m:r>
                      <a:rPr>
                        <a:latin typeface="Cambria Math" panose="02040503050406030204" pitchFamily="18" charset="0"/>
                      </a:rPr>
                      <m:t>𝑛</m:t>
                    </m:r>
                  </m:oMath>
                </a14:m>
                <a:r>
                  <a:rPr sz="2800" dirty="0"/>
                  <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m:t>
                        </m:r>
                        <m:r>
                          <a:rPr>
                            <a:latin typeface="Cambria Math" panose="02040503050406030204" pitchFamily="18" charset="0"/>
                          </a:rPr>
                          <m:t>𝑛</m:t>
                        </m:r>
                      </m:sup>
                    </m:s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𝑛</m:t>
                            </m:r>
                          </m:sup>
                        </m:sSup>
                      </m:den>
                    </m:f>
                  </m:oMath>
                </a14:m>
                <a:r>
                  <a:rPr sz="2800" dirty="0"/>
                  <a:t>. (We don't allow </a:t>
                </a:r>
                <a14:m>
                  <m:oMath xmlns:m="http://schemas.openxmlformats.org/officeDocument/2006/math">
                    <m:r>
                      <a:rPr>
                        <a:latin typeface="Cambria Math" panose="02040503050406030204" pitchFamily="18" charset="0"/>
                      </a:rPr>
                      <m:t>𝑎</m:t>
                    </m:r>
                  </m:oMath>
                </a14:m>
                <a:r>
                  <a:rPr sz="2800" dirty="0"/>
                  <a:t> to be </a:t>
                </a:r>
                <a:r>
                  <a:rPr sz="2800" dirty="0">
                    <a:latin typeface="Cambria Math"/>
                  </a:rPr>
                  <a:t>0</a:t>
                </a:r>
                <a:r>
                  <a:rPr sz="2800" dirty="0"/>
                  <a:t> simply to avoid the possibility of division by </a:t>
                </a:r>
                <a:r>
                  <a:rPr sz="2800" dirty="0">
                    <a:latin typeface="Cambria Math"/>
                  </a:rPr>
                  <a:t>0</a:t>
                </a:r>
                <a:r>
                  <a:rPr sz="2800" dirty="0"/>
                  <a:t>.) Since any negative integer is the negative of a natural number, this defines exponentiation by negative integers.</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624"/>
                </a:stretch>
              </a:blipFill>
            </p:spPr>
            <p:txBody>
              <a:bodyPr/>
              <a:lstStyle/>
              <a:p>
                <a:r>
                  <a:rPr lang="en-US">
                    <a:noFill/>
                  </a:rPr>
                  <a:t> </a:t>
                </a:r>
              </a:p>
            </p:txBody>
          </p:sp>
        </mc:Fallback>
      </mc:AlternateContent>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Rational Number Exponents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304800" y="1070012"/>
                <a:ext cx="8534400" cy="4914276"/>
              </a:xfrm>
            </p:spPr>
            <p:txBody>
              <a:bodyPr>
                <a:normAutofit/>
              </a:bodyPr>
              <a:lstStyle/>
              <a:p>
                <a:pPr algn="ctr">
                  <a:defRPr sz="2800" b="1"/>
                </a:pPr>
                <a:r>
                  <a:rPr dirty="0"/>
                  <a:t>Definition</a:t>
                </a:r>
              </a:p>
              <a:p>
                <a:pPr>
                  <a:defRPr sz="2800"/>
                </a:pPr>
                <a:r>
                  <a:rPr b="1" dirty="0"/>
                  <a:t>Meaning of</a:t>
                </a:r>
                <a:r>
                  <a:rPr sz="2800" b="1" dirty="0"/>
                  <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𝒂</m:t>
                        </m:r>
                      </m:e>
                      <m:sup>
                        <m:f>
                          <m:fPr>
                            <m:ctrlPr>
                              <a:rPr i="1">
                                <a:latin typeface="Cambria Math" panose="02040503050406030204" pitchFamily="18" charset="0"/>
                              </a:rPr>
                            </m:ctrlPr>
                          </m:fPr>
                          <m:num>
                            <m:r>
                              <a:rPr>
                                <a:latin typeface="Cambria Math" panose="02040503050406030204" pitchFamily="18" charset="0"/>
                              </a:rPr>
                              <m:t>𝟏</m:t>
                            </m:r>
                          </m:num>
                          <m:den>
                            <m:r>
                              <a:rPr>
                                <a:latin typeface="Cambria Math" panose="02040503050406030204" pitchFamily="18" charset="0"/>
                              </a:rPr>
                              <m:t>𝒏</m:t>
                            </m:r>
                          </m:den>
                        </m:f>
                      </m:sup>
                    </m:sSup>
                  </m:oMath>
                </a14:m>
                <a:r>
                  <a:rPr b="1" dirty="0"/>
                  <a:t>:</a:t>
                </a:r>
                <a:r>
                  <a:rPr sz="2800" dirty="0"/>
                  <a:t> If </a:t>
                </a:r>
                <a14:m>
                  <m:oMath xmlns:m="http://schemas.openxmlformats.org/officeDocument/2006/math">
                    <m:r>
                      <a:rPr>
                        <a:latin typeface="Cambria Math" panose="02040503050406030204" pitchFamily="18" charset="0"/>
                      </a:rPr>
                      <m:t>𝑛</m:t>
                    </m:r>
                  </m:oMath>
                </a14:m>
                <a:r>
                  <a:rPr sz="2800" dirty="0"/>
                  <a:t> is a natural number and if </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𝑛</m:t>
                        </m:r>
                      </m:deg>
                      <m:e>
                        <m:r>
                          <a:rPr>
                            <a:latin typeface="Cambria Math" panose="02040503050406030204" pitchFamily="18" charset="0"/>
                          </a:rPr>
                          <m:t>𝑎</m:t>
                        </m:r>
                      </m:e>
                    </m:rad>
                  </m:oMath>
                </a14:m>
                <a:r>
                  <a:rPr sz="2800" dirty="0"/>
                  <a:t> is a real number, then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𝑎</m:t>
                        </m:r>
                      </m:e>
                      <m:sup>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𝑛</m:t>
                            </m:r>
                          </m:den>
                        </m:f>
                      </m:sup>
                    </m:sSup>
                    <m:r>
                      <a:rPr>
                        <a:latin typeface="Cambria Math" panose="02040503050406030204" pitchFamily="18" charset="0"/>
                      </a:rPr>
                      <m:t>=</m:t>
                    </m:r>
                    <m:rad>
                      <m:radPr>
                        <m:ctrlPr>
                          <a:rPr i="1">
                            <a:latin typeface="Cambria Math" panose="02040503050406030204" pitchFamily="18" charset="0"/>
                          </a:rPr>
                        </m:ctrlPr>
                      </m:radPr>
                      <m:deg>
                        <m:r>
                          <a:rPr>
                            <a:latin typeface="Cambria Math" panose="02040503050406030204" pitchFamily="18" charset="0"/>
                          </a:rPr>
                          <m:t>𝑛</m:t>
                        </m:r>
                      </m:deg>
                      <m:e>
                        <m:r>
                          <a:rPr>
                            <a:latin typeface="Cambria Math" panose="02040503050406030204" pitchFamily="18" charset="0"/>
                          </a:rPr>
                          <m:t>𝑎</m:t>
                        </m:r>
                      </m:e>
                    </m:rad>
                  </m:oMath>
                </a14:m>
                <a:r>
                  <a:rPr sz="2800" dirty="0"/>
                  <a:t>.</a:t>
                </a:r>
              </a:p>
              <a:p>
                <a:pPr>
                  <a:defRPr sz="2800"/>
                </a:pPr>
                <a:r>
                  <a:rPr b="1" dirty="0"/>
                  <a:t>Meaning of</a:t>
                </a:r>
                <a:r>
                  <a:rPr sz="2800" b="1" dirty="0"/>
                  <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𝒂</m:t>
                        </m:r>
                      </m:e>
                      <m:sup>
                        <m:f>
                          <m:fPr>
                            <m:ctrlPr>
                              <a:rPr i="1">
                                <a:latin typeface="Cambria Math" panose="02040503050406030204" pitchFamily="18" charset="0"/>
                              </a:rPr>
                            </m:ctrlPr>
                          </m:fPr>
                          <m:num>
                            <m:r>
                              <a:rPr>
                                <a:latin typeface="Cambria Math" panose="02040503050406030204" pitchFamily="18" charset="0"/>
                              </a:rPr>
                              <m:t>𝒎</m:t>
                            </m:r>
                          </m:num>
                          <m:den>
                            <m:r>
                              <a:rPr>
                                <a:latin typeface="Cambria Math" panose="02040503050406030204" pitchFamily="18" charset="0"/>
                              </a:rPr>
                              <m:t>𝒏</m:t>
                            </m:r>
                          </m:den>
                        </m:f>
                      </m:sup>
                    </m:sSup>
                  </m:oMath>
                </a14:m>
                <a:r>
                  <a:rPr b="1" dirty="0"/>
                  <a:t>:</a:t>
                </a:r>
                <a:r>
                  <a:rPr sz="2800" dirty="0"/>
                  <a:t> If </a:t>
                </a:r>
                <a14:m>
                  <m:oMath xmlns:m="http://schemas.openxmlformats.org/officeDocument/2006/math">
                    <m:r>
                      <a:rPr>
                        <a:latin typeface="Cambria Math" panose="02040503050406030204" pitchFamily="18" charset="0"/>
                      </a:rPr>
                      <m:t>𝑚</m:t>
                    </m:r>
                  </m:oMath>
                </a14:m>
                <a:r>
                  <a:rPr sz="2800" dirty="0"/>
                  <a:t> and </a:t>
                </a:r>
                <a14:m>
                  <m:oMath xmlns:m="http://schemas.openxmlformats.org/officeDocument/2006/math">
                    <m:r>
                      <a:rPr>
                        <a:latin typeface="Cambria Math" panose="02040503050406030204" pitchFamily="18" charset="0"/>
                      </a:rPr>
                      <m:t>𝑛</m:t>
                    </m:r>
                  </m:oMath>
                </a14:m>
                <a:r>
                  <a:rPr sz="2800" dirty="0"/>
                  <a:t> are natural numbers with </a:t>
                </a:r>
                <a:br>
                  <a:rPr lang="en-US" sz="2800" dirty="0"/>
                </a:br>
                <a14:m>
                  <m:oMath xmlns:m="http://schemas.openxmlformats.org/officeDocument/2006/math">
                    <m:r>
                      <a:rPr>
                        <a:latin typeface="Cambria Math" panose="02040503050406030204" pitchFamily="18" charset="0"/>
                      </a:rPr>
                      <m:t>𝑛</m:t>
                    </m:r>
                    <m:r>
                      <a:rPr>
                        <a:latin typeface="Cambria Math" panose="02040503050406030204" pitchFamily="18" charset="0"/>
                      </a:rPr>
                      <m:t>≠0</m:t>
                    </m:r>
                  </m:oMath>
                </a14:m>
                <a:r>
                  <a:rPr sz="2800" dirty="0"/>
                  <a:t>, if </a:t>
                </a:r>
                <a14:m>
                  <m:oMath xmlns:m="http://schemas.openxmlformats.org/officeDocument/2006/math">
                    <m:r>
                      <a:rPr>
                        <a:latin typeface="Cambria Math" panose="02040503050406030204" pitchFamily="18" charset="0"/>
                      </a:rPr>
                      <m:t>𝑚</m:t>
                    </m:r>
                  </m:oMath>
                </a14:m>
                <a:r>
                  <a:rPr sz="2800" dirty="0"/>
                  <a:t> and </a:t>
                </a:r>
                <a14:m>
                  <m:oMath xmlns:m="http://schemas.openxmlformats.org/officeDocument/2006/math">
                    <m:r>
                      <a:rPr>
                        <a:latin typeface="Cambria Math" panose="02040503050406030204" pitchFamily="18" charset="0"/>
                      </a:rPr>
                      <m:t>𝑛</m:t>
                    </m:r>
                  </m:oMath>
                </a14:m>
                <a:r>
                  <a:rPr sz="2800" dirty="0"/>
                  <a:t> have no common factors greater than </a:t>
                </a:r>
                <a:r>
                  <a:rPr sz="2800" dirty="0">
                    <a:latin typeface="Cambria Math"/>
                  </a:rPr>
                  <a:t>1</a:t>
                </a:r>
                <a:r>
                  <a:rPr sz="2800" dirty="0"/>
                  <a:t>, and if </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𝑛</m:t>
                        </m:r>
                      </m:deg>
                      <m:e>
                        <m:r>
                          <a:rPr>
                            <a:latin typeface="Cambria Math" panose="02040503050406030204" pitchFamily="18" charset="0"/>
                          </a:rPr>
                          <m:t>𝑎</m:t>
                        </m:r>
                      </m:e>
                    </m:rad>
                  </m:oMath>
                </a14:m>
                <a:r>
                  <a:rPr sz="2800" dirty="0"/>
                  <a:t> is a real number, then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𝑎</m:t>
                        </m:r>
                      </m:e>
                      <m:sup>
                        <m:f>
                          <m:fPr>
                            <m:ctrlPr>
                              <a:rPr i="1">
                                <a:latin typeface="Cambria Math" panose="02040503050406030204" pitchFamily="18" charset="0"/>
                              </a:rPr>
                            </m:ctrlPr>
                          </m:fPr>
                          <m:num>
                            <m:r>
                              <a:rPr>
                                <a:latin typeface="Cambria Math" panose="02040503050406030204" pitchFamily="18" charset="0"/>
                              </a:rPr>
                              <m:t>𝑚</m:t>
                            </m:r>
                          </m:num>
                          <m:den>
                            <m:r>
                              <a:rPr>
                                <a:latin typeface="Cambria Math" panose="02040503050406030204" pitchFamily="18" charset="0"/>
                              </a:rPr>
                              <m:t>𝑛</m:t>
                            </m:r>
                          </m:den>
                        </m:f>
                      </m:sup>
                    </m:sSup>
                    <m:r>
                      <a:rPr>
                        <a:latin typeface="Cambria Math" panose="02040503050406030204" pitchFamily="18" charset="0"/>
                      </a:rPr>
                      <m:t>=</m:t>
                    </m:r>
                    <m:rad>
                      <m:radPr>
                        <m:ctrlPr>
                          <a:rPr i="1">
                            <a:latin typeface="Cambria Math" panose="02040503050406030204" pitchFamily="18" charset="0"/>
                          </a:rPr>
                        </m:ctrlPr>
                      </m:radPr>
                      <m:deg>
                        <m:r>
                          <a:rPr>
                            <a:latin typeface="Cambria Math" panose="02040503050406030204" pitchFamily="18" charset="0"/>
                          </a:rPr>
                          <m:t>𝑛</m:t>
                        </m:r>
                      </m:deg>
                      <m:e>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𝑚</m:t>
                            </m:r>
                          </m:sup>
                        </m:sSup>
                      </m:e>
                    </m:rad>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ad>
                              <m:radPr>
                                <m:ctrlPr>
                                  <a:rPr i="1">
                                    <a:latin typeface="Cambria Math" panose="02040503050406030204" pitchFamily="18" charset="0"/>
                                  </a:rPr>
                                </m:ctrlPr>
                              </m:radPr>
                              <m:deg>
                                <m:r>
                                  <a:rPr>
                                    <a:latin typeface="Cambria Math" panose="02040503050406030204" pitchFamily="18" charset="0"/>
                                  </a:rPr>
                                  <m:t>𝑛</m:t>
                                </m:r>
                              </m:deg>
                              <m:e>
                                <m:r>
                                  <a:rPr>
                                    <a:latin typeface="Cambria Math" panose="02040503050406030204" pitchFamily="18" charset="0"/>
                                  </a:rPr>
                                  <m:t>𝑎</m:t>
                                </m:r>
                              </m:e>
                            </m:rad>
                          </m:e>
                        </m:d>
                      </m:e>
                      <m:sup>
                        <m:r>
                          <a:rPr>
                            <a:latin typeface="Cambria Math" panose="02040503050406030204" pitchFamily="18" charset="0"/>
                          </a:rPr>
                          <m:t>𝑚</m:t>
                        </m:r>
                      </m:sup>
                    </m:sSup>
                  </m:oMath>
                </a14:m>
                <a:r>
                  <a:rPr sz="2800" dirty="0"/>
                  <a:t>. Either </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𝑛</m:t>
                        </m:r>
                      </m:deg>
                      <m:e>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𝑚</m:t>
                            </m:r>
                          </m:sup>
                        </m:sSup>
                      </m:e>
                    </m:rad>
                  </m:oMath>
                </a14:m>
                <a:r>
                  <a:rPr sz="2800" dirty="0"/>
                  <a:t> or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ad>
                              <m:radPr>
                                <m:ctrlPr>
                                  <a:rPr i="1">
                                    <a:latin typeface="Cambria Math" panose="02040503050406030204" pitchFamily="18" charset="0"/>
                                  </a:rPr>
                                </m:ctrlPr>
                              </m:radPr>
                              <m:deg>
                                <m:r>
                                  <a:rPr>
                                    <a:latin typeface="Cambria Math" panose="02040503050406030204" pitchFamily="18" charset="0"/>
                                  </a:rPr>
                                  <m:t>𝑛</m:t>
                                </m:r>
                              </m:deg>
                              <m:e>
                                <m:r>
                                  <a:rPr>
                                    <a:latin typeface="Cambria Math" panose="02040503050406030204" pitchFamily="18" charset="0"/>
                                  </a:rPr>
                                  <m:t>𝑎</m:t>
                                </m:r>
                              </m:e>
                            </m:rad>
                          </m:e>
                        </m:d>
                      </m:e>
                      <m:sup>
                        <m:r>
                          <a:rPr>
                            <a:latin typeface="Cambria Math" panose="02040503050406030204" pitchFamily="18" charset="0"/>
                          </a:rPr>
                          <m:t>𝑚</m:t>
                        </m:r>
                      </m:sup>
                    </m:sSup>
                  </m:oMath>
                </a14:m>
                <a:r>
                  <a:rPr sz="2800" dirty="0"/>
                  <a:t> can be used to evaluate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𝑎</m:t>
                        </m:r>
                      </m:e>
                      <m:sup>
                        <m:f>
                          <m:fPr>
                            <m:ctrlPr>
                              <a:rPr i="1">
                                <a:latin typeface="Cambria Math" panose="02040503050406030204" pitchFamily="18" charset="0"/>
                              </a:rPr>
                            </m:ctrlPr>
                          </m:fPr>
                          <m:num>
                            <m:r>
                              <a:rPr>
                                <a:latin typeface="Cambria Math" panose="02040503050406030204" pitchFamily="18" charset="0"/>
                              </a:rPr>
                              <m:t>𝑚</m:t>
                            </m:r>
                          </m:num>
                          <m:den>
                            <m:r>
                              <a:rPr>
                                <a:latin typeface="Cambria Math" panose="02040503050406030204" pitchFamily="18" charset="0"/>
                              </a:rPr>
                              <m:t>𝑛</m:t>
                            </m:r>
                          </m:den>
                        </m:f>
                      </m:sup>
                    </m:sSup>
                  </m:oMath>
                </a14:m>
                <a:r>
                  <a:rPr sz="2800" dirty="0"/>
                  <a:t>, as they are equal.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𝑎</m:t>
                        </m:r>
                      </m:e>
                      <m:sup>
                        <m:f>
                          <m:fPr>
                            <m:ctrlPr>
                              <a:rPr i="1">
                                <a:latin typeface="Cambria Math" panose="02040503050406030204" pitchFamily="18" charset="0"/>
                              </a:rPr>
                            </m:ctrlPr>
                          </m:fPr>
                          <m:num>
                            <m:r>
                              <a:rPr>
                                <a:latin typeface="Cambria Math" panose="02040503050406030204" pitchFamily="18" charset="0"/>
                              </a:rPr>
                              <m:t>−</m:t>
                            </m:r>
                            <m:r>
                              <a:rPr>
                                <a:latin typeface="Cambria Math" panose="02040503050406030204" pitchFamily="18" charset="0"/>
                              </a:rPr>
                              <m:t>𝑚</m:t>
                            </m:r>
                          </m:num>
                          <m:den>
                            <m:r>
                              <a:rPr>
                                <a:latin typeface="Cambria Math" panose="02040503050406030204" pitchFamily="18" charset="0"/>
                              </a:rPr>
                              <m:t>𝑛</m:t>
                            </m:r>
                          </m:den>
                        </m:f>
                      </m:sup>
                    </m:sSup>
                  </m:oMath>
                </a14:m>
                <a:r>
                  <a:rPr sz="2800" dirty="0"/>
                  <a:t> is defined to be</a:t>
                </a:r>
                <a:r>
                  <a:rPr lang="en-US" sz="2800" dirty="0"/>
                  <a:t> </a:t>
                </a:r>
                <a:r>
                  <a:rPr sz="2800" dirty="0"/>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𝑎</m:t>
                            </m:r>
                          </m:e>
                          <m:sup>
                            <m:f>
                              <m:fPr>
                                <m:ctrlPr>
                                  <a:rPr i="1">
                                    <a:latin typeface="Cambria Math" panose="02040503050406030204" pitchFamily="18" charset="0"/>
                                  </a:rPr>
                                </m:ctrlPr>
                              </m:fPr>
                              <m:num>
                                <m:r>
                                  <a:rPr>
                                    <a:latin typeface="Cambria Math" panose="02040503050406030204" pitchFamily="18" charset="0"/>
                                  </a:rPr>
                                  <m:t>𝑚</m:t>
                                </m:r>
                              </m:num>
                              <m:den>
                                <m:r>
                                  <a:rPr>
                                    <a:latin typeface="Cambria Math" panose="02040503050406030204" pitchFamily="18" charset="0"/>
                                  </a:rPr>
                                  <m:t>𝑛</m:t>
                                </m:r>
                              </m:den>
                            </m:f>
                          </m:sup>
                        </m:sSup>
                      </m:den>
                    </m:f>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304800" y="1070012"/>
                <a:ext cx="8534400" cy="4914276"/>
              </a:xfrm>
              <a:blipFill>
                <a:blip r:embed="rId2"/>
                <a:stretch>
                  <a:fillRect l="-1281" t="-986" r="-2064"/>
                </a:stretch>
              </a:blipFill>
            </p:spPr>
            <p:txBody>
              <a:bodyPr/>
              <a:lstStyle/>
              <a:p>
                <a:r>
                  <a:rPr lang="en-US">
                    <a:noFill/>
                  </a:rPr>
                  <a:t> </a:t>
                </a:r>
              </a:p>
            </p:txBody>
          </p:sp>
        </mc:Fallback>
      </mc:AlternateContent>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13: Simplifying Expressions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lang="en-US" sz="2800" dirty="0"/>
                  <a:t>Simplify each of the following expressions, writing your answer using the same notation as the original expression.</a:t>
                </a:r>
              </a:p>
              <a:p>
                <a:pPr marL="514350" indent="-514350">
                  <a:buFont typeface="+mj-lt"/>
                  <a:buAutoNum type="alphaLcPeriod"/>
                  <a:defRPr sz="2800"/>
                </a:pPr>
                <a:r>
                  <a:rPr lang="en-US" dirty="0"/>
                  <a:t>​</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27</m:t>
                        </m:r>
                      </m:e>
                      <m:sup>
                        <m:f>
                          <m:fPr>
                            <m:ctrlPr>
                              <a:rPr lang="ar-AE" i="1">
                                <a:latin typeface="Cambria Math" panose="02040503050406030204" pitchFamily="18" charset="0"/>
                              </a:rPr>
                            </m:ctrlPr>
                          </m:fPr>
                          <m:num>
                            <m:r>
                              <a:rPr lang="ar-AE">
                                <a:latin typeface="Cambria Math" panose="02040503050406030204" pitchFamily="18" charset="0"/>
                              </a:rPr>
                              <m:t>−</m:t>
                            </m:r>
                            <m:r>
                              <a:rPr lang="ar-AE">
                                <a:latin typeface="Cambria Math" panose="02040503050406030204" pitchFamily="18" charset="0"/>
                              </a:rPr>
                              <m:t>2</m:t>
                            </m:r>
                          </m:num>
                          <m:den>
                            <m:r>
                              <a:rPr lang="ar-AE">
                                <a:latin typeface="Cambria Math" panose="02040503050406030204" pitchFamily="18" charset="0"/>
                              </a:rPr>
                              <m:t>3</m:t>
                            </m:r>
                          </m:den>
                        </m:f>
                      </m:sup>
                    </m:sSup>
                  </m:oMath>
                </a14:m>
                <a:endParaRPr lang="ar-AE" dirty="0"/>
              </a:p>
              <a:p>
                <a:pPr marL="514350" indent="-514350">
                  <a:buFont typeface="+mj-lt"/>
                  <a:buAutoNum type="alphaLcPeriod"/>
                  <a:defRPr sz="2800"/>
                </a:pPr>
                <a:r>
                  <a:rPr lang="ar-AE" dirty="0"/>
                  <a:t>​</a:t>
                </a:r>
                <a14:m>
                  <m:oMath xmlns:m="http://schemas.openxmlformats.org/officeDocument/2006/math">
                    <m:rad>
                      <m:radPr>
                        <m:ctrlPr>
                          <a:rPr lang="ar-AE" i="1">
                            <a:latin typeface="Cambria Math" panose="02040503050406030204" pitchFamily="18" charset="0"/>
                          </a:rPr>
                        </m:ctrlPr>
                      </m:radPr>
                      <m:deg>
                        <m:r>
                          <a:rPr lang="ar-AE">
                            <a:latin typeface="Cambria Math" panose="02040503050406030204" pitchFamily="18" charset="0"/>
                          </a:rPr>
                          <m:t>9</m:t>
                        </m:r>
                      </m:deg>
                      <m:e>
                        <m:r>
                          <a:rPr lang="ar-AE">
                            <a:latin typeface="Cambria Math" panose="02040503050406030204" pitchFamily="18" charset="0"/>
                          </a:rPr>
                          <m:t>−</m:t>
                        </m:r>
                        <m:r>
                          <a:rPr lang="ar-AE">
                            <a:latin typeface="Cambria Math" panose="02040503050406030204" pitchFamily="18" charset="0"/>
                          </a:rPr>
                          <m:t>8</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6</m:t>
                            </m:r>
                          </m:sup>
                        </m:sSup>
                      </m:e>
                    </m:rad>
                  </m:oMath>
                </a14:m>
                <a:endParaRPr lang="en-US" dirty="0"/>
              </a:p>
              <a:p>
                <a:pPr marL="514350" indent="-514350">
                  <a:buFont typeface="+mj-lt"/>
                  <a:buAutoNum type="alphaLcPeriod"/>
                  <a:defRPr sz="2800"/>
                </a:pPr>
                <a:r>
                  <a:rPr lang="ar-AE" dirty="0"/>
                  <a:t>​</a:t>
                </a:r>
                <a14:m>
                  <m:oMath xmlns:m="http://schemas.openxmlformats.org/officeDocument/2006/math">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5</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3</m:t>
                            </m:r>
                          </m:e>
                        </m:d>
                      </m:e>
                      <m:sup>
                        <m:f>
                          <m:fPr>
                            <m:ctrlPr>
                              <a:rPr lang="ar-AE" i="1">
                                <a:latin typeface="Cambria Math" panose="02040503050406030204" pitchFamily="18" charset="0"/>
                              </a:rPr>
                            </m:ctrlPr>
                          </m:fPr>
                          <m:num>
                            <m:r>
                              <a:rPr lang="ar-AE">
                                <a:latin typeface="Cambria Math" panose="02040503050406030204" pitchFamily="18" charset="0"/>
                              </a:rPr>
                              <m:t>8</m:t>
                            </m:r>
                          </m:num>
                          <m:den>
                            <m:r>
                              <a:rPr lang="ar-AE">
                                <a:latin typeface="Cambria Math" panose="02040503050406030204" pitchFamily="18" charset="0"/>
                              </a:rPr>
                              <m:t>3</m:t>
                            </m:r>
                          </m:den>
                        </m:f>
                      </m:sup>
                    </m:sSup>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5</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3</m:t>
                            </m:r>
                          </m:e>
                        </m:d>
                      </m:e>
                      <m:sup>
                        <m:f>
                          <m:fPr>
                            <m:ctrlPr>
                              <a:rPr lang="ar-AE" i="1">
                                <a:latin typeface="Cambria Math" panose="02040503050406030204" pitchFamily="18" charset="0"/>
                              </a:rPr>
                            </m:ctrlPr>
                          </m:fPr>
                          <m:num>
                            <m:r>
                              <a:rPr lang="ar-AE">
                                <a:latin typeface="Cambria Math" panose="02040503050406030204" pitchFamily="18" charset="0"/>
                              </a:rPr>
                              <m:t>−</m:t>
                            </m:r>
                            <m:r>
                              <a:rPr lang="ar-AE">
                                <a:latin typeface="Cambria Math" panose="02040503050406030204" pitchFamily="18" charset="0"/>
                              </a:rPr>
                              <m:t>2</m:t>
                            </m:r>
                          </m:num>
                          <m:den>
                            <m:r>
                              <a:rPr lang="ar-AE">
                                <a:latin typeface="Cambria Math" panose="02040503050406030204" pitchFamily="18" charset="0"/>
                              </a:rPr>
                              <m:t>3</m:t>
                            </m:r>
                          </m:den>
                        </m:f>
                      </m:sup>
                    </m:sSup>
                  </m:oMath>
                </a14:m>
                <a:endParaRPr lang="en-US" dirty="0"/>
              </a:p>
              <a:p>
                <a:pPr marL="514350" indent="-514350">
                  <a:buFont typeface="+mj-lt"/>
                  <a:buAutoNum type="alphaLcPeriod"/>
                  <a:defRPr sz="2800"/>
                </a:pPr>
                <a:r>
                  <a:rPr lang="ar-AE" dirty="0"/>
                  <a:t>​</a:t>
                </a:r>
                <a14:m>
                  <m:oMath xmlns:m="http://schemas.openxmlformats.org/officeDocument/2006/math">
                    <m:rad>
                      <m:radPr>
                        <m:ctrlPr>
                          <a:rPr lang="ar-AE" i="1">
                            <a:latin typeface="Cambria Math" panose="02040503050406030204" pitchFamily="18" charset="0"/>
                          </a:rPr>
                        </m:ctrlPr>
                      </m:radPr>
                      <m:deg>
                        <m:r>
                          <a:rPr lang="ar-AE">
                            <a:latin typeface="Cambria Math" panose="02040503050406030204" pitchFamily="18" charset="0"/>
                          </a:rPr>
                          <m:t>5</m:t>
                        </m:r>
                      </m:deg>
                      <m:e>
                        <m:rad>
                          <m:radPr>
                            <m:ctrlPr>
                              <a:rPr lang="ar-AE" i="1">
                                <a:latin typeface="Cambria Math" panose="02040503050406030204" pitchFamily="18" charset="0"/>
                              </a:rPr>
                            </m:ctrlPr>
                          </m:radPr>
                          <m:deg>
                            <m:r>
                              <a:rPr lang="ar-AE">
                                <a:latin typeface="Cambria Math" panose="02040503050406030204" pitchFamily="18" charset="0"/>
                              </a:rPr>
                              <m:t>3</m:t>
                            </m:r>
                          </m:deg>
                          <m:e>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e>
                        </m:rad>
                      </m:e>
                    </m:rad>
                  </m:oMath>
                </a14:m>
                <a:endParaRPr lang="en-US" dirty="0"/>
              </a:p>
              <a:p>
                <a:pPr marL="514350" indent="-514350">
                  <a:buFont typeface="+mj-lt"/>
                  <a:buAutoNum type="alphaLcPeriod"/>
                  <a:defRPr sz="2800"/>
                </a:pPr>
                <a:r>
                  <a:rPr lang="ar-AE" dirty="0"/>
                  <a:t>​</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5</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num>
                      <m:den>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5</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e>
                            </m:d>
                          </m:e>
                          <m:sup>
                            <m:f>
                              <m:fPr>
                                <m:ctrlPr>
                                  <a:rPr lang="ar-AE" i="1">
                                    <a:latin typeface="Cambria Math" panose="02040503050406030204" pitchFamily="18" charset="0"/>
                                  </a:rPr>
                                </m:ctrlPr>
                              </m:fPr>
                              <m:num>
                                <m:r>
                                  <a:rPr lang="ar-AE">
                                    <a:latin typeface="Cambria Math" panose="02040503050406030204" pitchFamily="18" charset="0"/>
                                  </a:rPr>
                                  <m:t>−</m:t>
                                </m:r>
                                <m:r>
                                  <a:rPr lang="ar-AE">
                                    <a:latin typeface="Cambria Math" panose="02040503050406030204" pitchFamily="18" charset="0"/>
                                  </a:rPr>
                                  <m:t>1</m:t>
                                </m:r>
                              </m:num>
                              <m:den>
                                <m:r>
                                  <a:rPr lang="ar-AE">
                                    <a:latin typeface="Cambria Math" panose="02040503050406030204" pitchFamily="18" charset="0"/>
                                  </a:rPr>
                                  <m:t>3</m:t>
                                </m:r>
                              </m:den>
                            </m:f>
                          </m:sup>
                        </m:sSup>
                      </m:den>
                    </m:f>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086" r="-1185"/>
                </a:stretch>
              </a:blipFill>
            </p:spPr>
            <p:txBody>
              <a:bodyPr/>
              <a:lstStyle/>
              <a:p>
                <a:r>
                  <a:rPr lang="en-US">
                    <a:noFill/>
                  </a:rPr>
                  <a:t> </a:t>
                </a:r>
              </a:p>
            </p:txBody>
          </p:sp>
        </mc:Fallback>
      </mc:AlternateContent>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13: Simplifying Expressions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0589B422-32C0-4508-B00D-45F3A93F5194}"/>
                  </a:ext>
                </a:extLst>
              </p:cNvPr>
              <p:cNvGraphicFramePr>
                <a:graphicFrameLocks/>
              </p:cNvGraphicFramePr>
              <p:nvPr>
                <p:extLst>
                  <p:ext uri="{D42A27DB-BD31-4B8C-83A1-F6EECF244321}">
                    <p14:modId xmlns:p14="http://schemas.microsoft.com/office/powerpoint/2010/main" val="1677919782"/>
                  </p:ext>
                </p:extLst>
              </p:nvPr>
            </p:nvGraphicFramePr>
            <p:xfrm>
              <a:off x="914400" y="1371600"/>
              <a:ext cx="7848600" cy="2652840"/>
            </p:xfrm>
            <a:graphic>
              <a:graphicData uri="http://schemas.openxmlformats.org/drawingml/2006/table">
                <a:tbl>
                  <a:tblPr firstRow="1" bandRow="1">
                    <a:tableStyleId>{2D5ABB26-0587-4C30-8999-92F81FD0307C}</a:tableStyleId>
                  </a:tblPr>
                  <a:tblGrid>
                    <a:gridCol w="3124200">
                      <a:extLst>
                        <a:ext uri="{9D8B030D-6E8A-4147-A177-3AD203B41FA5}">
                          <a16:colId xmlns:a16="http://schemas.microsoft.com/office/drawing/2014/main" val="20000"/>
                        </a:ext>
                      </a:extLst>
                    </a:gridCol>
                    <a:gridCol w="4724400">
                      <a:extLst>
                        <a:ext uri="{9D8B030D-6E8A-4147-A177-3AD203B41FA5}">
                          <a16:colId xmlns:a16="http://schemas.microsoft.com/office/drawing/2014/main" val="20001"/>
                        </a:ext>
                      </a:extLst>
                    </a:gridCol>
                  </a:tblGrid>
                  <a:tr h="370840">
                    <a:tc>
                      <a:txBody>
                        <a:bodyPr/>
                        <a:lstStyle/>
                        <a:p>
                          <a:pPr algn="l">
                            <a:defRPr sz="1800"/>
                          </a:pPr>
                          <a:r>
                            <a:rPr sz="2400" dirty="0"/>
                            <a:t>​</a:t>
                          </a:r>
                          <a14:m>
                            <m:oMath xmlns:m="http://schemas.openxmlformats.org/officeDocument/2006/math">
                              <m:sSup>
                                <m:sSupPr>
                                  <m:ctrlPr>
                                    <a:rPr sz="2400" i="1">
                                      <a:latin typeface="Cambria Math" panose="02040503050406030204" pitchFamily="18" charset="0"/>
                                    </a:rPr>
                                  </m:ctrlPr>
                                </m:sSupPr>
                                <m:e>
                                  <m:r>
                                    <a:rPr sz="2400">
                                      <a:latin typeface="Cambria Math"/>
                                    </a:rPr>
                                    <m:t>27</m:t>
                                  </m:r>
                                </m:e>
                                <m:sup>
                                  <m:f>
                                    <m:fPr>
                                      <m:ctrlPr>
                                        <a:rPr sz="2400" i="1">
                                          <a:latin typeface="Cambria Math" panose="02040503050406030204" pitchFamily="18" charset="0"/>
                                        </a:rPr>
                                      </m:ctrlPr>
                                    </m:fPr>
                                    <m:num>
                                      <m:r>
                                        <a:rPr sz="2400">
                                          <a:latin typeface="Cambria Math"/>
                                        </a:rPr>
                                        <m:t>−2</m:t>
                                      </m:r>
                                    </m:num>
                                    <m:den>
                                      <m:r>
                                        <a:rPr sz="2400">
                                          <a:latin typeface="Cambria Math"/>
                                        </a:rPr>
                                        <m:t>3</m:t>
                                      </m:r>
                                    </m:den>
                                  </m:f>
                                </m:sup>
                              </m:sSup>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sSup>
                                        <m:sSupPr>
                                          <m:ctrlPr>
                                            <a:rPr sz="2400" i="1">
                                              <a:latin typeface="Cambria Math" panose="02040503050406030204" pitchFamily="18" charset="0"/>
                                            </a:rPr>
                                          </m:ctrlPr>
                                        </m:sSupPr>
                                        <m:e>
                                          <m:r>
                                            <a:rPr sz="2400">
                                              <a:latin typeface="Cambria Math"/>
                                            </a:rPr>
                                            <m:t>27</m:t>
                                          </m:r>
                                        </m:e>
                                        <m:sup>
                                          <m:f>
                                            <m:fPr>
                                              <m:ctrlPr>
                                                <a:rPr sz="2400" i="1">
                                                  <a:latin typeface="Cambria Math" panose="02040503050406030204" pitchFamily="18" charset="0"/>
                                                </a:rPr>
                                              </m:ctrlPr>
                                            </m:fPr>
                                            <m:num>
                                              <m:r>
                                                <a:rPr sz="2400">
                                                  <a:latin typeface="Cambria Math"/>
                                                </a:rPr>
                                                <m:t>1</m:t>
                                              </m:r>
                                            </m:num>
                                            <m:den>
                                              <m:r>
                                                <a:rPr sz="2400">
                                                  <a:latin typeface="Cambria Math"/>
                                                </a:rPr>
                                                <m:t>3</m:t>
                                              </m:r>
                                            </m:den>
                                          </m:f>
                                        </m:sup>
                                      </m:sSup>
                                    </m:e>
                                  </m:d>
                                </m:e>
                                <m:sup>
                                  <m:r>
                                    <a:rPr sz="2400">
                                      <a:latin typeface="Cambria Math"/>
                                    </a:rPr>
                                    <m:t>−2</m:t>
                                  </m:r>
                                </m:sup>
                              </m:sSup>
                            </m:oMath>
                          </a14:m>
                          <a:endParaRPr sz="2400" dirty="0"/>
                        </a:p>
                      </a:txBody>
                      <a:tcPr/>
                    </a:tc>
                    <a:tc rowSpan="2">
                      <a:txBody>
                        <a:bodyPr/>
                        <a:lstStyle/>
                        <a:p>
                          <a:pPr algn="l">
                            <a:defRPr sz="1100" b="1"/>
                          </a:pPr>
                          <a:r>
                            <a:rPr sz="1800" b="0" dirty="0"/>
                            <a:t>The only task here is to evaluate the expression. We could also have begun by nothing that </a:t>
                          </a:r>
                          <a14:m>
                            <m:oMath xmlns:m="http://schemas.openxmlformats.org/officeDocument/2006/math">
                              <m:sSup>
                                <m:sSupPr>
                                  <m:ctrlPr>
                                    <a:rPr sz="1800" b="0" i="1">
                                      <a:latin typeface="Cambria Math" panose="02040503050406030204" pitchFamily="18" charset="0"/>
                                    </a:rPr>
                                  </m:ctrlPr>
                                </m:sSupPr>
                                <m:e>
                                  <m:r>
                                    <a:rPr sz="1800" b="0" i="1">
                                      <a:latin typeface="Cambria Math"/>
                                    </a:rPr>
                                    <m:t>27</m:t>
                                  </m:r>
                                </m:e>
                                <m:sup>
                                  <m:f>
                                    <m:fPr>
                                      <m:ctrlPr>
                                        <a:rPr sz="1800" b="0" i="1">
                                          <a:latin typeface="Cambria Math" panose="02040503050406030204" pitchFamily="18" charset="0"/>
                                        </a:rPr>
                                      </m:ctrlPr>
                                    </m:fPr>
                                    <m:num>
                                      <m:r>
                                        <a:rPr sz="1800" b="0">
                                          <a:latin typeface="Cambria Math"/>
                                        </a:rPr>
                                        <m:t>−</m:t>
                                      </m:r>
                                      <m:r>
                                        <a:rPr sz="1800" b="0" i="1">
                                          <a:latin typeface="Cambria Math"/>
                                        </a:rPr>
                                        <m:t>2</m:t>
                                      </m:r>
                                    </m:num>
                                    <m:den>
                                      <m:r>
                                        <a:rPr sz="1800" b="0" i="1">
                                          <a:latin typeface="Cambria Math"/>
                                        </a:rPr>
                                        <m:t>3</m:t>
                                      </m:r>
                                    </m:den>
                                  </m:f>
                                </m:sup>
                              </m:sSup>
                              <m:r>
                                <a:rPr sz="1800" b="0">
                                  <a:latin typeface="Cambria Math"/>
                                </a:rPr>
                                <m:t>=</m:t>
                              </m:r>
                              <m:sSup>
                                <m:sSupPr>
                                  <m:ctrlPr>
                                    <a:rPr sz="1800" b="0" i="1">
                                      <a:latin typeface="Cambria Math" panose="02040503050406030204" pitchFamily="18" charset="0"/>
                                    </a:rPr>
                                  </m:ctrlPr>
                                </m:sSupPr>
                                <m:e>
                                  <m:d>
                                    <m:dPr>
                                      <m:ctrlPr>
                                        <a:rPr sz="1800" b="0" i="1">
                                          <a:latin typeface="Cambria Math" panose="02040503050406030204" pitchFamily="18" charset="0"/>
                                        </a:rPr>
                                      </m:ctrlPr>
                                    </m:dPr>
                                    <m:e>
                                      <m:sSup>
                                        <m:sSupPr>
                                          <m:ctrlPr>
                                            <a:rPr sz="1800" b="0" i="1">
                                              <a:latin typeface="Cambria Math" panose="02040503050406030204" pitchFamily="18" charset="0"/>
                                            </a:rPr>
                                          </m:ctrlPr>
                                        </m:sSupPr>
                                        <m:e>
                                          <m:r>
                                            <a:rPr sz="1800" b="0" i="1">
                                              <a:latin typeface="Cambria Math"/>
                                            </a:rPr>
                                            <m:t>27</m:t>
                                          </m:r>
                                        </m:e>
                                        <m:sup>
                                          <m:r>
                                            <a:rPr sz="1800" b="0">
                                              <a:latin typeface="Cambria Math"/>
                                            </a:rPr>
                                            <m:t>−</m:t>
                                          </m:r>
                                          <m:r>
                                            <a:rPr sz="1800" b="0" i="1">
                                              <a:latin typeface="Cambria Math"/>
                                            </a:rPr>
                                            <m:t>2</m:t>
                                          </m:r>
                                        </m:sup>
                                      </m:sSup>
                                    </m:e>
                                  </m:d>
                                </m:e>
                                <m:sup>
                                  <m:f>
                                    <m:fPr>
                                      <m:ctrlPr>
                                        <a:rPr sz="1800" b="0" i="1">
                                          <a:latin typeface="Cambria Math" panose="02040503050406030204" pitchFamily="18" charset="0"/>
                                        </a:rPr>
                                      </m:ctrlPr>
                                    </m:fPr>
                                    <m:num>
                                      <m:r>
                                        <a:rPr sz="1800" b="0" i="1">
                                          <a:latin typeface="Cambria Math"/>
                                        </a:rPr>
                                        <m:t>1</m:t>
                                      </m:r>
                                    </m:num>
                                    <m:den>
                                      <m:r>
                                        <a:rPr sz="1800" b="0" i="1">
                                          <a:latin typeface="Cambria Math"/>
                                        </a:rPr>
                                        <m:t>3</m:t>
                                      </m:r>
                                    </m:den>
                                  </m:f>
                                </m:sup>
                              </m:sSup>
                            </m:oMath>
                          </a14:m>
                          <a:r>
                            <a:rPr sz="1800" b="0" dirty="0"/>
                            <a:t>, but this would have made the calculations much more tedious.</a:t>
                          </a:r>
                        </a:p>
                      </a:txBody>
                      <a:tcPr/>
                    </a:tc>
                    <a:extLst>
                      <a:ext uri="{0D108BD9-81ED-4DB2-BD59-A6C34878D82A}">
                        <a16:rowId xmlns:a16="http://schemas.microsoft.com/office/drawing/2014/main" val="10000"/>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sSup>
                                    <m:sSupPr>
                                      <m:ctrlPr>
                                        <a:rPr sz="2400" i="1">
                                          <a:latin typeface="Cambria Math" panose="02040503050406030204" pitchFamily="18" charset="0"/>
                                        </a:rPr>
                                      </m:ctrlPr>
                                    </m:sSupPr>
                                    <m:e>
                                      <m:r>
                                        <a:rPr sz="2400">
                                          <a:latin typeface="Cambria Math"/>
                                        </a:rPr>
                                        <m:t>27</m:t>
                                      </m:r>
                                    </m:e>
                                    <m:sup>
                                      <m:r>
                                        <a:rPr sz="2400">
                                          <a:latin typeface="Cambria Math"/>
                                        </a:rPr>
                                        <m:t>−</m:t>
                                      </m:r>
                                      <m:f>
                                        <m:fPr>
                                          <m:ctrlPr>
                                            <a:rPr sz="2400" i="1">
                                              <a:latin typeface="Cambria Math" panose="02040503050406030204" pitchFamily="18" charset="0"/>
                                            </a:rPr>
                                          </m:ctrlPr>
                                        </m:fPr>
                                        <m:num>
                                          <m:r>
                                            <a:rPr sz="2400">
                                              <a:latin typeface="Cambria Math"/>
                                            </a:rPr>
                                            <m:t>2</m:t>
                                          </m:r>
                                        </m:num>
                                        <m:den>
                                          <m:r>
                                            <a:rPr sz="2400">
                                              <a:latin typeface="Cambria Math"/>
                                            </a:rPr>
                                            <m:t>3</m:t>
                                          </m:r>
                                        </m:den>
                                      </m:f>
                                    </m:sup>
                                  </m:sSup>
                                </m:e>
                              </m:phant>
                              <m:r>
                                <a:rPr sz="2400">
                                  <a:latin typeface="Cambria Math"/>
                                </a:rPr>
                                <m:t>=</m:t>
                              </m:r>
                              <m:sSup>
                                <m:sSupPr>
                                  <m:ctrlPr>
                                    <a:rPr sz="2400" i="1">
                                      <a:latin typeface="Cambria Math" panose="02040503050406030204" pitchFamily="18" charset="0"/>
                                    </a:rPr>
                                  </m:ctrlPr>
                                </m:sSupPr>
                                <m:e>
                                  <m:r>
                                    <a:rPr sz="2400">
                                      <a:latin typeface="Cambria Math"/>
                                    </a:rPr>
                                    <m:t>3</m:t>
                                  </m:r>
                                </m:e>
                                <m:sup>
                                  <m:r>
                                    <a:rPr sz="2400">
                                      <a:latin typeface="Cambria Math"/>
                                    </a:rPr>
                                    <m:t>−2</m:t>
                                  </m:r>
                                </m:sup>
                              </m:sSup>
                            </m:oMath>
                          </a14:m>
                          <a:endParaRPr sz="2400" dirty="0"/>
                        </a:p>
                      </a:txBody>
                      <a:tcPr/>
                    </a:tc>
                    <a:tc vMerge="1">
                      <a:txBody>
                        <a:bodyPr/>
                        <a:lstStyle/>
                        <a:p>
                          <a:pPr algn="l"/>
                          <a:endParaRPr dirty="0"/>
                        </a:p>
                      </a:txBody>
                      <a:tcPr/>
                    </a:tc>
                    <a:extLst>
                      <a:ext uri="{0D108BD9-81ED-4DB2-BD59-A6C34878D82A}">
                        <a16:rowId xmlns:a16="http://schemas.microsoft.com/office/drawing/2014/main" val="10001"/>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sSup>
                                    <m:sSupPr>
                                      <m:ctrlPr>
                                        <a:rPr sz="2400" i="1">
                                          <a:latin typeface="Cambria Math" panose="02040503050406030204" pitchFamily="18" charset="0"/>
                                        </a:rPr>
                                      </m:ctrlPr>
                                    </m:sSupPr>
                                    <m:e>
                                      <m:r>
                                        <a:rPr sz="2400">
                                          <a:latin typeface="Cambria Math"/>
                                        </a:rPr>
                                        <m:t>27</m:t>
                                      </m:r>
                                    </m:e>
                                    <m:sup>
                                      <m:r>
                                        <a:rPr sz="2400">
                                          <a:latin typeface="Cambria Math"/>
                                        </a:rPr>
                                        <m:t>−</m:t>
                                      </m:r>
                                      <m:f>
                                        <m:fPr>
                                          <m:ctrlPr>
                                            <a:rPr sz="2400" i="1">
                                              <a:latin typeface="Cambria Math" panose="02040503050406030204" pitchFamily="18" charset="0"/>
                                            </a:rPr>
                                          </m:ctrlPr>
                                        </m:fPr>
                                        <m:num>
                                          <m:r>
                                            <a:rPr sz="2400">
                                              <a:latin typeface="Cambria Math"/>
                                            </a:rPr>
                                            <m:t>2</m:t>
                                          </m:r>
                                        </m:num>
                                        <m:den>
                                          <m:r>
                                            <a:rPr sz="2400">
                                              <a:latin typeface="Cambria Math"/>
                                            </a:rPr>
                                            <m:t>3</m:t>
                                          </m:r>
                                        </m:den>
                                      </m:f>
                                    </m:sup>
                                  </m:sSup>
                                </m:e>
                              </m:phant>
                              <m:r>
                                <a:rPr sz="2400">
                                  <a:latin typeface="Cambria Math"/>
                                </a:rPr>
                                <m:t>=</m:t>
                              </m:r>
                              <m:f>
                                <m:fPr>
                                  <m:ctrlPr>
                                    <a:rPr sz="2400" i="1">
                                      <a:latin typeface="Cambria Math" panose="02040503050406030204" pitchFamily="18" charset="0"/>
                                    </a:rPr>
                                  </m:ctrlPr>
                                </m:fPr>
                                <m:num>
                                  <m:r>
                                    <a:rPr sz="2400">
                                      <a:latin typeface="Cambria Math"/>
                                    </a:rPr>
                                    <m:t>1</m:t>
                                  </m:r>
                                </m:num>
                                <m:den>
                                  <m:sSup>
                                    <m:sSupPr>
                                      <m:ctrlPr>
                                        <a:rPr sz="2400" i="1">
                                          <a:latin typeface="Cambria Math" panose="02040503050406030204" pitchFamily="18" charset="0"/>
                                        </a:rPr>
                                      </m:ctrlPr>
                                    </m:sSupPr>
                                    <m:e>
                                      <m:r>
                                        <a:rPr sz="2400">
                                          <a:latin typeface="Cambria Math"/>
                                        </a:rPr>
                                        <m:t>3</m:t>
                                      </m:r>
                                    </m:e>
                                    <m:sup>
                                      <m:r>
                                        <a:rPr sz="2400">
                                          <a:latin typeface="Cambria Math"/>
                                        </a:rPr>
                                        <m:t>2</m:t>
                                      </m:r>
                                    </m:sup>
                                  </m:sSup>
                                </m:den>
                              </m:f>
                            </m:oMath>
                          </a14:m>
                          <a:endParaRPr sz="2400" dirty="0"/>
                        </a:p>
                      </a:txBody>
                      <a:tcPr/>
                    </a:tc>
                    <a:tc>
                      <a:txBody>
                        <a:bodyPr/>
                        <a:lstStyle/>
                        <a:p>
                          <a:pPr algn="l"/>
                          <a:endParaRPr dirty="0"/>
                        </a:p>
                      </a:txBody>
                      <a:tcPr/>
                    </a:tc>
                    <a:extLst>
                      <a:ext uri="{0D108BD9-81ED-4DB2-BD59-A6C34878D82A}">
                        <a16:rowId xmlns:a16="http://schemas.microsoft.com/office/drawing/2014/main" val="10002"/>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sSup>
                                    <m:sSupPr>
                                      <m:ctrlPr>
                                        <a:rPr sz="2400" i="1">
                                          <a:latin typeface="Cambria Math" panose="02040503050406030204" pitchFamily="18" charset="0"/>
                                        </a:rPr>
                                      </m:ctrlPr>
                                    </m:sSupPr>
                                    <m:e>
                                      <m:r>
                                        <a:rPr sz="2400">
                                          <a:latin typeface="Cambria Math"/>
                                        </a:rPr>
                                        <m:t>27</m:t>
                                      </m:r>
                                    </m:e>
                                    <m:sup>
                                      <m:r>
                                        <a:rPr sz="2400">
                                          <a:latin typeface="Cambria Math"/>
                                        </a:rPr>
                                        <m:t>−</m:t>
                                      </m:r>
                                      <m:f>
                                        <m:fPr>
                                          <m:ctrlPr>
                                            <a:rPr sz="2400" i="1">
                                              <a:latin typeface="Cambria Math" panose="02040503050406030204" pitchFamily="18" charset="0"/>
                                            </a:rPr>
                                          </m:ctrlPr>
                                        </m:fPr>
                                        <m:num>
                                          <m:r>
                                            <a:rPr sz="2400">
                                              <a:latin typeface="Cambria Math"/>
                                            </a:rPr>
                                            <m:t>2</m:t>
                                          </m:r>
                                        </m:num>
                                        <m:den>
                                          <m:r>
                                            <a:rPr sz="2400">
                                              <a:latin typeface="Cambria Math"/>
                                            </a:rPr>
                                            <m:t>3</m:t>
                                          </m:r>
                                        </m:den>
                                      </m:f>
                                    </m:sup>
                                  </m:sSup>
                                </m:e>
                              </m:phant>
                              <m:r>
                                <a:rPr sz="2400">
                                  <a:latin typeface="Cambria Math"/>
                                </a:rPr>
                                <m:t>=</m:t>
                              </m:r>
                              <m:f>
                                <m:fPr>
                                  <m:ctrlPr>
                                    <a:rPr sz="2400" i="1">
                                      <a:latin typeface="Cambria Math" panose="02040503050406030204" pitchFamily="18" charset="0"/>
                                    </a:rPr>
                                  </m:ctrlPr>
                                </m:fPr>
                                <m:num>
                                  <m:r>
                                    <a:rPr sz="2400">
                                      <a:latin typeface="Cambria Math"/>
                                    </a:rPr>
                                    <m:t>1</m:t>
                                  </m:r>
                                </m:num>
                                <m:den>
                                  <m:r>
                                    <a:rPr sz="2400">
                                      <a:latin typeface="Cambria Math"/>
                                    </a:rPr>
                                    <m:t>9</m:t>
                                  </m:r>
                                </m:den>
                              </m:f>
                            </m:oMath>
                          </a14:m>
                          <a:endParaRPr sz="2400" dirty="0"/>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0589B422-32C0-4508-B00D-45F3A93F5194}"/>
                  </a:ext>
                </a:extLst>
              </p:cNvPr>
              <p:cNvGraphicFramePr>
                <a:graphicFrameLocks/>
              </p:cNvGraphicFramePr>
              <p:nvPr>
                <p:extLst>
                  <p:ext uri="{D42A27DB-BD31-4B8C-83A1-F6EECF244321}">
                    <p14:modId xmlns:p14="http://schemas.microsoft.com/office/powerpoint/2010/main" val="1677919782"/>
                  </p:ext>
                </p:extLst>
              </p:nvPr>
            </p:nvGraphicFramePr>
            <p:xfrm>
              <a:off x="914400" y="1371600"/>
              <a:ext cx="7848600" cy="2652840"/>
            </p:xfrm>
            <a:graphic>
              <a:graphicData uri="http://schemas.openxmlformats.org/drawingml/2006/table">
                <a:tbl>
                  <a:tblPr firstRow="1" bandRow="1">
                    <a:tableStyleId>{2D5ABB26-0587-4C30-8999-92F81FD0307C}</a:tableStyleId>
                  </a:tblPr>
                  <a:tblGrid>
                    <a:gridCol w="3124200">
                      <a:extLst>
                        <a:ext uri="{9D8B030D-6E8A-4147-A177-3AD203B41FA5}">
                          <a16:colId xmlns:a16="http://schemas.microsoft.com/office/drawing/2014/main" val="20000"/>
                        </a:ext>
                      </a:extLst>
                    </a:gridCol>
                    <a:gridCol w="4724400">
                      <a:extLst>
                        <a:ext uri="{9D8B030D-6E8A-4147-A177-3AD203B41FA5}">
                          <a16:colId xmlns:a16="http://schemas.microsoft.com/office/drawing/2014/main" val="20001"/>
                        </a:ext>
                      </a:extLst>
                    </a:gridCol>
                  </a:tblGrid>
                  <a:tr h="665036">
                    <a:tc>
                      <a:txBody>
                        <a:bodyPr/>
                        <a:lstStyle/>
                        <a:p>
                          <a:endParaRPr lang="en-US"/>
                        </a:p>
                      </a:txBody>
                      <a:tcPr>
                        <a:blipFill>
                          <a:blip r:embed="rId2"/>
                          <a:stretch>
                            <a:fillRect t="-4587" r="-151072" b="-308257"/>
                          </a:stretch>
                        </a:blipFill>
                      </a:tcPr>
                    </a:tc>
                    <a:tc rowSpan="2">
                      <a:txBody>
                        <a:bodyPr/>
                        <a:lstStyle/>
                        <a:p>
                          <a:endParaRPr lang="en-US"/>
                        </a:p>
                      </a:txBody>
                      <a:tcPr>
                        <a:blipFill>
                          <a:blip r:embed="rId2"/>
                          <a:stretch>
                            <a:fillRect l="-66194" t="-2358" b="-109906"/>
                          </a:stretch>
                        </a:blipFill>
                      </a:tcPr>
                    </a:tc>
                    <a:extLst>
                      <a:ext uri="{0D108BD9-81ED-4DB2-BD59-A6C34878D82A}">
                        <a16:rowId xmlns:a16="http://schemas.microsoft.com/office/drawing/2014/main" val="10000"/>
                      </a:ext>
                    </a:extLst>
                  </a:tr>
                  <a:tr h="625665">
                    <a:tc>
                      <a:txBody>
                        <a:bodyPr/>
                        <a:lstStyle/>
                        <a:p>
                          <a:endParaRPr lang="en-US"/>
                        </a:p>
                      </a:txBody>
                      <a:tcPr>
                        <a:blipFill>
                          <a:blip r:embed="rId2"/>
                          <a:stretch>
                            <a:fillRect t="-110680" r="-151072" b="-226214"/>
                          </a:stretch>
                        </a:blipFill>
                      </a:tcPr>
                    </a:tc>
                    <a:tc vMerge="1">
                      <a:txBody>
                        <a:bodyPr/>
                        <a:lstStyle/>
                        <a:p>
                          <a:pPr algn="l"/>
                          <a:endParaRPr dirty="0"/>
                        </a:p>
                      </a:txBody>
                      <a:tcPr/>
                    </a:tc>
                    <a:extLst>
                      <a:ext uri="{0D108BD9-81ED-4DB2-BD59-A6C34878D82A}">
                        <a16:rowId xmlns:a16="http://schemas.microsoft.com/office/drawing/2014/main" val="10001"/>
                      </a:ext>
                    </a:extLst>
                  </a:tr>
                  <a:tr h="681038">
                    <a:tc>
                      <a:txBody>
                        <a:bodyPr/>
                        <a:lstStyle/>
                        <a:p>
                          <a:endParaRPr lang="en-US"/>
                        </a:p>
                      </a:txBody>
                      <a:tcPr>
                        <a:blipFill>
                          <a:blip r:embed="rId2"/>
                          <a:stretch>
                            <a:fillRect t="-193750" r="-151072" b="-108036"/>
                          </a:stretch>
                        </a:blipFill>
                      </a:tcPr>
                    </a:tc>
                    <a:tc>
                      <a:txBody>
                        <a:bodyPr/>
                        <a:lstStyle/>
                        <a:p>
                          <a:pPr algn="l"/>
                          <a:endParaRPr dirty="0"/>
                        </a:p>
                      </a:txBody>
                      <a:tcPr/>
                    </a:tc>
                    <a:extLst>
                      <a:ext uri="{0D108BD9-81ED-4DB2-BD59-A6C34878D82A}">
                        <a16:rowId xmlns:a16="http://schemas.microsoft.com/office/drawing/2014/main" val="10002"/>
                      </a:ext>
                    </a:extLst>
                  </a:tr>
                  <a:tr h="681101">
                    <a:tc>
                      <a:txBody>
                        <a:bodyPr/>
                        <a:lstStyle/>
                        <a:p>
                          <a:endParaRPr lang="en-US"/>
                        </a:p>
                      </a:txBody>
                      <a:tcPr>
                        <a:blipFill>
                          <a:blip r:embed="rId2"/>
                          <a:stretch>
                            <a:fillRect t="-293750" r="-151072" b="-8036"/>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 Simplifying Expressions (cont.)</a:t>
            </a:r>
            <a:endParaRPr dirty="0"/>
          </a:p>
        </p:txBody>
      </p:sp>
      <p:sp>
        <p:nvSpPr>
          <p:cNvPr id="3" name="Text Placeholder 2"/>
          <p:cNvSpPr>
            <a:spLocks noGrp="1"/>
          </p:cNvSpPr>
          <p:nvPr>
            <p:ph type="body" sz="quarter" idx="10"/>
          </p:nvPr>
        </p:nvSpPr>
        <p:spPr>
          <a:xfrm>
            <a:off x="448322" y="1075678"/>
            <a:ext cx="8229600" cy="4967067"/>
          </a:xfrm>
        </p:spPr>
        <p:txBody>
          <a:bodyPr/>
          <a:lstStyle/>
          <a:p>
            <a:pPr>
              <a:defRPr sz="2800"/>
            </a:pPr>
            <a:r>
              <a:rPr lang="en-US" dirty="0"/>
              <a:t>b. </a:t>
            </a:r>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ECDF9807-1FA3-4364-A390-79310BCA4AFC}"/>
                  </a:ext>
                </a:extLst>
              </p:cNvPr>
              <p:cNvGraphicFramePr>
                <a:graphicFrameLocks/>
              </p:cNvGraphicFramePr>
              <p:nvPr>
                <p:extLst>
                  <p:ext uri="{D42A27DB-BD31-4B8C-83A1-F6EECF244321}">
                    <p14:modId xmlns:p14="http://schemas.microsoft.com/office/powerpoint/2010/main" val="2803326215"/>
                  </p:ext>
                </p:extLst>
              </p:nvPr>
            </p:nvGraphicFramePr>
            <p:xfrm>
              <a:off x="838200" y="1105523"/>
              <a:ext cx="8001000" cy="2197354"/>
            </p:xfrm>
            <a:graphic>
              <a:graphicData uri="http://schemas.openxmlformats.org/drawingml/2006/table">
                <a:tbl>
                  <a:tblPr firstRow="1" bandRow="1">
                    <a:tableStyleId>{2D5ABB26-0587-4C30-8999-92F81FD0307C}</a:tableStyleId>
                  </a:tblPr>
                  <a:tblGrid>
                    <a:gridCol w="35052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370840">
                    <a:tc>
                      <a:txBody>
                        <a:bodyPr/>
                        <a:lstStyle/>
                        <a:p>
                          <a:pPr algn="l">
                            <a:defRPr sz="1800"/>
                          </a:pPr>
                          <a:r>
                            <a:rPr sz="2400" dirty="0"/>
                            <a:t>​</a:t>
                          </a:r>
                          <a14:m>
                            <m:oMath xmlns:m="http://schemas.openxmlformats.org/officeDocument/2006/math">
                              <m:rad>
                                <m:radPr>
                                  <m:ctrlPr>
                                    <a:rPr sz="2400" i="1">
                                      <a:latin typeface="Cambria Math" panose="02040503050406030204" pitchFamily="18" charset="0"/>
                                    </a:rPr>
                                  </m:ctrlPr>
                                </m:radPr>
                                <m:deg>
                                  <m:r>
                                    <a:rPr sz="2400">
                                      <a:latin typeface="Cambria Math"/>
                                    </a:rPr>
                                    <m:t>9</m:t>
                                  </m:r>
                                </m:deg>
                                <m:e>
                                  <m:r>
                                    <a:rPr sz="2400">
                                      <a:latin typeface="Cambria Math"/>
                                    </a:rPr>
                                    <m:t>−8</m:t>
                                  </m:r>
                                  <m:sSup>
                                    <m:sSupPr>
                                      <m:ctrlPr>
                                        <a:rPr sz="2400" i="1">
                                          <a:latin typeface="Cambria Math" panose="02040503050406030204" pitchFamily="18" charset="0"/>
                                        </a:rPr>
                                      </m:ctrlPr>
                                    </m:sSupPr>
                                    <m:e>
                                      <m:r>
                                        <a:rPr sz="2400">
                                          <a:latin typeface="Cambria Math"/>
                                        </a:rPr>
                                        <m:t>𝑥</m:t>
                                      </m:r>
                                    </m:e>
                                    <m:sup>
                                      <m:r>
                                        <a:rPr sz="2400">
                                          <a:latin typeface="Cambria Math"/>
                                        </a:rPr>
                                        <m:t>6</m:t>
                                      </m:r>
                                    </m:sup>
                                  </m:sSup>
                                </m:e>
                              </m:rad>
                              <m:r>
                                <a:rPr sz="2400">
                                  <a:latin typeface="Cambria Math"/>
                                </a:rPr>
                                <m:t>=−</m:t>
                              </m:r>
                              <m:rad>
                                <m:radPr>
                                  <m:ctrlPr>
                                    <a:rPr sz="2400" i="1">
                                      <a:latin typeface="Cambria Math" panose="02040503050406030204" pitchFamily="18" charset="0"/>
                                    </a:rPr>
                                  </m:ctrlPr>
                                </m:radPr>
                                <m:deg>
                                  <m:r>
                                    <a:rPr sz="2400">
                                      <a:latin typeface="Cambria Math"/>
                                    </a:rPr>
                                    <m:t>9</m:t>
                                  </m:r>
                                </m:deg>
                                <m:e>
                                  <m:sSup>
                                    <m:sSupPr>
                                      <m:ctrlPr>
                                        <a:rPr sz="2400" i="1">
                                          <a:latin typeface="Cambria Math" panose="02040503050406030204" pitchFamily="18" charset="0"/>
                                        </a:rPr>
                                      </m:ctrlPr>
                                    </m:sSupPr>
                                    <m:e>
                                      <m:r>
                                        <a:rPr sz="2400">
                                          <a:latin typeface="Cambria Math"/>
                                        </a:rPr>
                                        <m:t>2</m:t>
                                      </m:r>
                                    </m:e>
                                    <m:sup>
                                      <m:r>
                                        <a:rPr sz="2400">
                                          <a:latin typeface="Cambria Math"/>
                                        </a:rPr>
                                        <m:t>3</m:t>
                                      </m:r>
                                    </m:sup>
                                  </m:sSup>
                                  <m:sSup>
                                    <m:sSupPr>
                                      <m:ctrlPr>
                                        <a:rPr sz="2400" i="1">
                                          <a:latin typeface="Cambria Math" panose="02040503050406030204" pitchFamily="18" charset="0"/>
                                        </a:rPr>
                                      </m:ctrlPr>
                                    </m:sSupPr>
                                    <m:e>
                                      <m:r>
                                        <a:rPr sz="2400">
                                          <a:latin typeface="Cambria Math"/>
                                        </a:rPr>
                                        <m:t>𝑥</m:t>
                                      </m:r>
                                    </m:e>
                                    <m:sup>
                                      <m:r>
                                        <a:rPr sz="2400">
                                          <a:latin typeface="Cambria Math"/>
                                        </a:rPr>
                                        <m:t>6</m:t>
                                      </m:r>
                                    </m:sup>
                                  </m:sSup>
                                </m:e>
                              </m:rad>
                            </m:oMath>
                          </a14:m>
                          <a:endParaRPr sz="2400" dirty="0"/>
                        </a:p>
                      </a:txBody>
                      <a:tcPr/>
                    </a:tc>
                    <a:tc rowSpan="3">
                      <a:txBody>
                        <a:bodyPr/>
                        <a:lstStyle/>
                        <a:p>
                          <a:pPr algn="l">
                            <a:defRPr sz="1100" b="1"/>
                          </a:pPr>
                          <a:r>
                            <a:rPr sz="1800" b="0" dirty="0"/>
                            <a:t>To begin, the only factor that can be brought out from under the radical is </a:t>
                          </a:r>
                          <a14:m>
                            <m:oMath xmlns:m="http://schemas.openxmlformats.org/officeDocument/2006/math">
                              <m:r>
                                <a:rPr sz="1800" b="0">
                                  <a:latin typeface="Cambria Math"/>
                                </a:rPr>
                                <m:t>−</m:t>
                              </m:r>
                              <m:r>
                                <a:rPr sz="1800" b="0" i="1">
                                  <a:latin typeface="Cambria Math"/>
                                </a:rPr>
                                <m:t>1</m:t>
                              </m:r>
                            </m:oMath>
                          </a14:m>
                          <a:r>
                            <a:rPr sz="1800" b="0" dirty="0"/>
                            <a:t>, but we can still simplify the expression by reducing the exponents and index. Note that we switched to exponential form temporarily in doing this.</a:t>
                          </a:r>
                        </a:p>
                      </a:txBody>
                      <a:tcPr/>
                    </a:tc>
                    <a:extLst>
                      <a:ext uri="{0D108BD9-81ED-4DB2-BD59-A6C34878D82A}">
                        <a16:rowId xmlns:a16="http://schemas.microsoft.com/office/drawing/2014/main" val="10000"/>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ctrlPr>
                                        <a:rPr sz="2400" i="1">
                                          <a:latin typeface="Cambria Math" panose="02040503050406030204" pitchFamily="18" charset="0"/>
                                        </a:rPr>
                                      </m:ctrlPr>
                                    </m:radPr>
                                    <m:deg>
                                      <m:r>
                                        <a:rPr sz="2400">
                                          <a:latin typeface="Cambria Math"/>
                                        </a:rPr>
                                        <m:t>9</m:t>
                                      </m:r>
                                    </m:deg>
                                    <m:e>
                                      <m:r>
                                        <a:rPr sz="2400">
                                          <a:latin typeface="Cambria Math"/>
                                        </a:rPr>
                                        <m:t>−8</m:t>
                                      </m:r>
                                      <m:sSup>
                                        <m:sSupPr>
                                          <m:ctrlPr>
                                            <a:rPr sz="2400" i="1">
                                              <a:latin typeface="Cambria Math" panose="02040503050406030204" pitchFamily="18" charset="0"/>
                                            </a:rPr>
                                          </m:ctrlPr>
                                        </m:sSupPr>
                                        <m:e>
                                          <m:r>
                                            <a:rPr sz="2400">
                                              <a:latin typeface="Cambria Math"/>
                                            </a:rPr>
                                            <m:t>𝑥</m:t>
                                          </m:r>
                                        </m:e>
                                        <m:sup>
                                          <m:r>
                                            <a:rPr sz="2400">
                                              <a:latin typeface="Cambria Math"/>
                                            </a:rPr>
                                            <m:t>6</m:t>
                                          </m:r>
                                        </m:sup>
                                      </m:sSup>
                                    </m:e>
                                  </m:rad>
                                </m:e>
                              </m:phant>
                              <m:r>
                                <a:rPr sz="2400">
                                  <a:latin typeface="Cambria Math"/>
                                </a:rPr>
                                <m:t>=−</m:t>
                              </m:r>
                              <m:sSup>
                                <m:sSupPr>
                                  <m:ctrlPr>
                                    <a:rPr sz="2400" i="1">
                                      <a:latin typeface="Cambria Math" panose="02040503050406030204" pitchFamily="18" charset="0"/>
                                    </a:rPr>
                                  </m:ctrlPr>
                                </m:sSupPr>
                                <m:e>
                                  <m:r>
                                    <a:rPr sz="2400">
                                      <a:latin typeface="Cambria Math"/>
                                    </a:rPr>
                                    <m:t>2</m:t>
                                  </m:r>
                                </m:e>
                                <m:sup>
                                  <m:f>
                                    <m:fPr>
                                      <m:ctrlPr>
                                        <a:rPr sz="2400" i="1">
                                          <a:latin typeface="Cambria Math" panose="02040503050406030204" pitchFamily="18" charset="0"/>
                                        </a:rPr>
                                      </m:ctrlPr>
                                    </m:fPr>
                                    <m:num>
                                      <m:r>
                                        <a:rPr sz="2400">
                                          <a:latin typeface="Cambria Math"/>
                                        </a:rPr>
                                        <m:t>3</m:t>
                                      </m:r>
                                    </m:num>
                                    <m:den>
                                      <m:r>
                                        <a:rPr sz="2400">
                                          <a:latin typeface="Cambria Math"/>
                                        </a:rPr>
                                        <m:t>9</m:t>
                                      </m:r>
                                    </m:den>
                                  </m:f>
                                </m:sup>
                              </m:sSup>
                              <m:sSup>
                                <m:sSupPr>
                                  <m:ctrlPr>
                                    <a:rPr sz="2400" i="1">
                                      <a:latin typeface="Cambria Math" panose="02040503050406030204" pitchFamily="18" charset="0"/>
                                    </a:rPr>
                                  </m:ctrlPr>
                                </m:sSupPr>
                                <m:e>
                                  <m:r>
                                    <a:rPr sz="2400">
                                      <a:latin typeface="Cambria Math"/>
                                    </a:rPr>
                                    <m:t>𝑥</m:t>
                                  </m:r>
                                </m:e>
                                <m:sup>
                                  <m:f>
                                    <m:fPr>
                                      <m:ctrlPr>
                                        <a:rPr sz="2400" i="1">
                                          <a:latin typeface="Cambria Math" panose="02040503050406030204" pitchFamily="18" charset="0"/>
                                        </a:rPr>
                                      </m:ctrlPr>
                                    </m:fPr>
                                    <m:num>
                                      <m:r>
                                        <a:rPr sz="2400">
                                          <a:latin typeface="Cambria Math"/>
                                        </a:rPr>
                                        <m:t>6</m:t>
                                      </m:r>
                                    </m:num>
                                    <m:den>
                                      <m:r>
                                        <a:rPr sz="2400">
                                          <a:latin typeface="Cambria Math"/>
                                        </a:rPr>
                                        <m:t>9</m:t>
                                      </m:r>
                                    </m:den>
                                  </m:f>
                                </m:sup>
                              </m:sSup>
                            </m:oMath>
                          </a14:m>
                          <a:endParaRPr sz="2400" dirty="0"/>
                        </a:p>
                      </a:txBody>
                      <a:tcPr/>
                    </a:tc>
                    <a:tc vMerge="1">
                      <a:txBody>
                        <a:bodyPr/>
                        <a:lstStyle/>
                        <a:p>
                          <a:pPr algn="l"/>
                          <a:endParaRPr dirty="0"/>
                        </a:p>
                      </a:txBody>
                      <a:tcPr/>
                    </a:tc>
                    <a:extLst>
                      <a:ext uri="{0D108BD9-81ED-4DB2-BD59-A6C34878D82A}">
                        <a16:rowId xmlns:a16="http://schemas.microsoft.com/office/drawing/2014/main" val="10001"/>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ctrlPr>
                                        <a:rPr sz="2400" i="1">
                                          <a:latin typeface="Cambria Math" panose="02040503050406030204" pitchFamily="18" charset="0"/>
                                        </a:rPr>
                                      </m:ctrlPr>
                                    </m:radPr>
                                    <m:deg>
                                      <m:r>
                                        <a:rPr sz="2400">
                                          <a:latin typeface="Cambria Math"/>
                                        </a:rPr>
                                        <m:t>9</m:t>
                                      </m:r>
                                    </m:deg>
                                    <m:e>
                                      <m:r>
                                        <a:rPr sz="2400">
                                          <a:latin typeface="Cambria Math"/>
                                        </a:rPr>
                                        <m:t>−8</m:t>
                                      </m:r>
                                      <m:sSup>
                                        <m:sSupPr>
                                          <m:ctrlPr>
                                            <a:rPr sz="2400" i="1">
                                              <a:latin typeface="Cambria Math" panose="02040503050406030204" pitchFamily="18" charset="0"/>
                                            </a:rPr>
                                          </m:ctrlPr>
                                        </m:sSupPr>
                                        <m:e>
                                          <m:r>
                                            <a:rPr sz="2400">
                                              <a:latin typeface="Cambria Math"/>
                                            </a:rPr>
                                            <m:t>𝑥</m:t>
                                          </m:r>
                                        </m:e>
                                        <m:sup>
                                          <m:r>
                                            <a:rPr sz="2400">
                                              <a:latin typeface="Cambria Math"/>
                                            </a:rPr>
                                            <m:t>6</m:t>
                                          </m:r>
                                        </m:sup>
                                      </m:sSup>
                                    </m:e>
                                  </m:rad>
                                </m:e>
                              </m:phant>
                              <m:r>
                                <a:rPr sz="2400">
                                  <a:latin typeface="Cambria Math"/>
                                </a:rPr>
                                <m:t>=−</m:t>
                              </m:r>
                              <m:sSup>
                                <m:sSupPr>
                                  <m:ctrlPr>
                                    <a:rPr sz="2400" i="1">
                                      <a:latin typeface="Cambria Math" panose="02040503050406030204" pitchFamily="18" charset="0"/>
                                    </a:rPr>
                                  </m:ctrlPr>
                                </m:sSupPr>
                                <m:e>
                                  <m:r>
                                    <a:rPr sz="2400">
                                      <a:latin typeface="Cambria Math"/>
                                    </a:rPr>
                                    <m:t>2</m:t>
                                  </m:r>
                                </m:e>
                                <m:sup>
                                  <m:f>
                                    <m:fPr>
                                      <m:ctrlPr>
                                        <a:rPr sz="2400" i="1">
                                          <a:latin typeface="Cambria Math" panose="02040503050406030204" pitchFamily="18" charset="0"/>
                                        </a:rPr>
                                      </m:ctrlPr>
                                    </m:fPr>
                                    <m:num>
                                      <m:r>
                                        <a:rPr sz="2400">
                                          <a:latin typeface="Cambria Math"/>
                                        </a:rPr>
                                        <m:t>1</m:t>
                                      </m:r>
                                    </m:num>
                                    <m:den>
                                      <m:r>
                                        <a:rPr sz="2400">
                                          <a:latin typeface="Cambria Math"/>
                                        </a:rPr>
                                        <m:t>3</m:t>
                                      </m:r>
                                    </m:den>
                                  </m:f>
                                </m:sup>
                              </m:sSup>
                              <m:sSup>
                                <m:sSupPr>
                                  <m:ctrlPr>
                                    <a:rPr sz="2400" i="1">
                                      <a:latin typeface="Cambria Math" panose="02040503050406030204" pitchFamily="18" charset="0"/>
                                    </a:rPr>
                                  </m:ctrlPr>
                                </m:sSupPr>
                                <m:e>
                                  <m:r>
                                    <a:rPr sz="2400">
                                      <a:latin typeface="Cambria Math"/>
                                    </a:rPr>
                                    <m:t>𝑥</m:t>
                                  </m:r>
                                </m:e>
                                <m:sup>
                                  <m:f>
                                    <m:fPr>
                                      <m:ctrlPr>
                                        <a:rPr sz="2400" i="1">
                                          <a:latin typeface="Cambria Math" panose="02040503050406030204" pitchFamily="18" charset="0"/>
                                        </a:rPr>
                                      </m:ctrlPr>
                                    </m:fPr>
                                    <m:num>
                                      <m:r>
                                        <a:rPr sz="2400">
                                          <a:latin typeface="Cambria Math"/>
                                        </a:rPr>
                                        <m:t>2</m:t>
                                      </m:r>
                                    </m:num>
                                    <m:den>
                                      <m:r>
                                        <a:rPr sz="2400">
                                          <a:latin typeface="Cambria Math"/>
                                        </a:rPr>
                                        <m:t>3</m:t>
                                      </m:r>
                                    </m:den>
                                  </m:f>
                                </m:sup>
                              </m:sSup>
                            </m:oMath>
                          </a14:m>
                          <a:endParaRPr sz="2400" dirty="0"/>
                        </a:p>
                      </a:txBody>
                      <a:tcPr/>
                    </a:tc>
                    <a:tc vMerge="1">
                      <a:txBody>
                        <a:bodyPr/>
                        <a:lstStyle/>
                        <a:p>
                          <a:pPr algn="l"/>
                          <a:endParaRPr dirty="0"/>
                        </a:p>
                      </a:txBody>
                      <a:tcPr/>
                    </a:tc>
                    <a:extLst>
                      <a:ext uri="{0D108BD9-81ED-4DB2-BD59-A6C34878D82A}">
                        <a16:rowId xmlns:a16="http://schemas.microsoft.com/office/drawing/2014/main" val="10002"/>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ctrlPr>
                                        <a:rPr sz="2400" i="1">
                                          <a:latin typeface="Cambria Math" panose="02040503050406030204" pitchFamily="18" charset="0"/>
                                        </a:rPr>
                                      </m:ctrlPr>
                                    </m:radPr>
                                    <m:deg>
                                      <m:r>
                                        <a:rPr sz="2400">
                                          <a:latin typeface="Cambria Math"/>
                                        </a:rPr>
                                        <m:t>9</m:t>
                                      </m:r>
                                    </m:deg>
                                    <m:e>
                                      <m:r>
                                        <a:rPr sz="2400">
                                          <a:latin typeface="Cambria Math"/>
                                        </a:rPr>
                                        <m:t>−8</m:t>
                                      </m:r>
                                      <m:sSup>
                                        <m:sSupPr>
                                          <m:ctrlPr>
                                            <a:rPr sz="2400" i="1">
                                              <a:latin typeface="Cambria Math" panose="02040503050406030204" pitchFamily="18" charset="0"/>
                                            </a:rPr>
                                          </m:ctrlPr>
                                        </m:sSupPr>
                                        <m:e>
                                          <m:r>
                                            <a:rPr sz="2400">
                                              <a:latin typeface="Cambria Math"/>
                                            </a:rPr>
                                            <m:t>𝑥</m:t>
                                          </m:r>
                                        </m:e>
                                        <m:sup>
                                          <m:r>
                                            <a:rPr sz="2400">
                                              <a:latin typeface="Cambria Math"/>
                                            </a:rPr>
                                            <m:t>6</m:t>
                                          </m:r>
                                        </m:sup>
                                      </m:sSup>
                                    </m:e>
                                  </m:rad>
                                </m:e>
                              </m:phant>
                              <m:r>
                                <a:rPr sz="2400">
                                  <a:latin typeface="Cambria Math"/>
                                </a:rPr>
                                <m:t>=−</m:t>
                              </m:r>
                              <m:rad>
                                <m:radPr>
                                  <m:ctrlPr>
                                    <a:rPr sz="2400" i="1">
                                      <a:latin typeface="Cambria Math" panose="02040503050406030204" pitchFamily="18" charset="0"/>
                                    </a:rPr>
                                  </m:ctrlPr>
                                </m:radPr>
                                <m:deg>
                                  <m:r>
                                    <a:rPr sz="2400">
                                      <a:latin typeface="Cambria Math"/>
                                    </a:rPr>
                                    <m:t>3</m:t>
                                  </m:r>
                                </m:deg>
                                <m:e>
                                  <m:r>
                                    <a:rPr sz="2400">
                                      <a:latin typeface="Cambria Math"/>
                                    </a:rPr>
                                    <m:t>2</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e>
                              </m:rad>
                            </m:oMath>
                          </a14:m>
                          <a:endParaRPr sz="2400" dirty="0"/>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ECDF9807-1FA3-4364-A390-79310BCA4AFC}"/>
                  </a:ext>
                </a:extLst>
              </p:cNvPr>
              <p:cNvGraphicFramePr>
                <a:graphicFrameLocks/>
              </p:cNvGraphicFramePr>
              <p:nvPr>
                <p:extLst>
                  <p:ext uri="{D42A27DB-BD31-4B8C-83A1-F6EECF244321}">
                    <p14:modId xmlns:p14="http://schemas.microsoft.com/office/powerpoint/2010/main" val="2803326215"/>
                  </p:ext>
                </p:extLst>
              </p:nvPr>
            </p:nvGraphicFramePr>
            <p:xfrm>
              <a:off x="838200" y="1105523"/>
              <a:ext cx="8001000" cy="2197354"/>
            </p:xfrm>
            <a:graphic>
              <a:graphicData uri="http://schemas.openxmlformats.org/drawingml/2006/table">
                <a:tbl>
                  <a:tblPr firstRow="1" bandRow="1">
                    <a:tableStyleId>{2D5ABB26-0587-4C30-8999-92F81FD0307C}</a:tableStyleId>
                  </a:tblPr>
                  <a:tblGrid>
                    <a:gridCol w="35052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504952">
                    <a:tc>
                      <a:txBody>
                        <a:bodyPr/>
                        <a:lstStyle/>
                        <a:p>
                          <a:endParaRPr lang="en-US"/>
                        </a:p>
                      </a:txBody>
                      <a:tcPr>
                        <a:blipFill>
                          <a:blip r:embed="rId2"/>
                          <a:stretch>
                            <a:fillRect t="-6024" r="-128348" b="-362651"/>
                          </a:stretch>
                        </a:blipFill>
                      </a:tcPr>
                    </a:tc>
                    <a:tc rowSpan="3">
                      <a:txBody>
                        <a:bodyPr/>
                        <a:lstStyle/>
                        <a:p>
                          <a:endParaRPr lang="en-US"/>
                        </a:p>
                      </a:txBody>
                      <a:tcPr>
                        <a:blipFill>
                          <a:blip r:embed="rId2"/>
                          <a:stretch>
                            <a:fillRect l="-77913" t="-1799" b="-38129"/>
                          </a:stretch>
                        </a:blipFill>
                      </a:tcPr>
                    </a:tc>
                    <a:extLst>
                      <a:ext uri="{0D108BD9-81ED-4DB2-BD59-A6C34878D82A}">
                        <a16:rowId xmlns:a16="http://schemas.microsoft.com/office/drawing/2014/main" val="10000"/>
                      </a:ext>
                    </a:extLst>
                  </a:tr>
                  <a:tr h="593852">
                    <a:tc>
                      <a:txBody>
                        <a:bodyPr/>
                        <a:lstStyle/>
                        <a:p>
                          <a:endParaRPr lang="en-US"/>
                        </a:p>
                      </a:txBody>
                      <a:tcPr>
                        <a:blipFill>
                          <a:blip r:embed="rId2"/>
                          <a:stretch>
                            <a:fillRect t="-89796" r="-128348" b="-207143"/>
                          </a:stretch>
                        </a:blipFill>
                      </a:tcPr>
                    </a:tc>
                    <a:tc vMerge="1">
                      <a:txBody>
                        <a:bodyPr/>
                        <a:lstStyle/>
                        <a:p>
                          <a:pPr algn="l"/>
                          <a:endParaRPr dirty="0"/>
                        </a:p>
                      </a:txBody>
                      <a:tcPr/>
                    </a:tc>
                    <a:extLst>
                      <a:ext uri="{0D108BD9-81ED-4DB2-BD59-A6C34878D82A}">
                        <a16:rowId xmlns:a16="http://schemas.microsoft.com/office/drawing/2014/main" val="10001"/>
                      </a:ext>
                    </a:extLst>
                  </a:tr>
                  <a:tr h="593598">
                    <a:tc>
                      <a:txBody>
                        <a:bodyPr/>
                        <a:lstStyle/>
                        <a:p>
                          <a:endParaRPr lang="en-US"/>
                        </a:p>
                      </a:txBody>
                      <a:tcPr>
                        <a:blipFill>
                          <a:blip r:embed="rId2"/>
                          <a:stretch>
                            <a:fillRect t="-191753" r="-128348" b="-109278"/>
                          </a:stretch>
                        </a:blipFill>
                      </a:tcPr>
                    </a:tc>
                    <a:tc vMerge="1">
                      <a:txBody>
                        <a:bodyPr/>
                        <a:lstStyle/>
                        <a:p>
                          <a:pPr algn="l"/>
                          <a:endParaRPr dirty="0"/>
                        </a:p>
                      </a:txBody>
                      <a:tcPr/>
                    </a:tc>
                    <a:extLst>
                      <a:ext uri="{0D108BD9-81ED-4DB2-BD59-A6C34878D82A}">
                        <a16:rowId xmlns:a16="http://schemas.microsoft.com/office/drawing/2014/main" val="10002"/>
                      </a:ext>
                    </a:extLst>
                  </a:tr>
                  <a:tr h="504952">
                    <a:tc>
                      <a:txBody>
                        <a:bodyPr/>
                        <a:lstStyle/>
                        <a:p>
                          <a:endParaRPr lang="en-US"/>
                        </a:p>
                      </a:txBody>
                      <a:tcPr>
                        <a:blipFill>
                          <a:blip r:embed="rId2"/>
                          <a:stretch>
                            <a:fillRect t="-340964" r="-128348" b="-27711"/>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13: Simplifying Expressions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111190"/>
                <a:ext cx="8229600" cy="4967067"/>
              </a:xfrm>
            </p:spPr>
            <p:txBody>
              <a:bodyPr>
                <a:normAutofit/>
              </a:bodyPr>
              <a:lstStyle/>
              <a:p>
                <a:pPr>
                  <a:defRPr sz="2800"/>
                </a:pPr>
                <a:r>
                  <a:rPr lang="en-US" sz="2400" dirty="0"/>
                  <a:t>c. </a:t>
                </a:r>
                <a:r>
                  <a:rPr lang="en-US" sz="2400" b="0" dirty="0"/>
                  <a:t>Since the bases are the same, we only have to apply the property </a:t>
                </a:r>
                <a14:m>
                  <m:oMath xmlns:m="http://schemas.openxmlformats.org/officeDocument/2006/math">
                    <m:func>
                      <m:funcPr>
                        <m:ctrlPr>
                          <a:rPr lang="ar-AE" sz="2400" b="0" i="1">
                            <a:latin typeface="Cambria Math" panose="02040503050406030204" pitchFamily="18" charset="0"/>
                          </a:rPr>
                        </m:ctrlPr>
                      </m:funcPr>
                      <m:fName>
                        <m:sSup>
                          <m:sSupPr>
                            <m:ctrlPr>
                              <a:rPr lang="ar-AE" sz="2400" b="0" i="1">
                                <a:latin typeface="Cambria Math" panose="02040503050406030204" pitchFamily="18" charset="0"/>
                              </a:rPr>
                            </m:ctrlPr>
                          </m:sSupPr>
                          <m:e>
                            <m:r>
                              <a:rPr lang="ar-AE" sz="2400" b="0" i="1">
                                <a:latin typeface="Cambria Math"/>
                              </a:rPr>
                              <m:t>𝑎</m:t>
                            </m:r>
                          </m:e>
                          <m:sup>
                            <m:r>
                              <a:rPr lang="ar-AE" sz="2400" b="0" i="1">
                                <a:latin typeface="Cambria Math"/>
                              </a:rPr>
                              <m:t>𝑛</m:t>
                            </m:r>
                          </m:sup>
                        </m:sSup>
                      </m:fName>
                      <m:e>
                        <m:sSup>
                          <m:sSupPr>
                            <m:ctrlPr>
                              <a:rPr lang="ar-AE" sz="2400" b="0" i="1">
                                <a:latin typeface="Cambria Math" panose="02040503050406030204" pitchFamily="18" charset="0"/>
                              </a:rPr>
                            </m:ctrlPr>
                          </m:sSupPr>
                          <m:e>
                            <m:r>
                              <a:rPr lang="ar-AE" sz="2400" b="0" i="1">
                                <a:latin typeface="Cambria Math"/>
                              </a:rPr>
                              <m:t>𝑎</m:t>
                            </m:r>
                          </m:e>
                          <m:sup>
                            <m:r>
                              <a:rPr lang="ar-AE" sz="2400" b="0" i="1">
                                <a:latin typeface="Cambria Math"/>
                              </a:rPr>
                              <m:t>𝑚</m:t>
                            </m:r>
                          </m:sup>
                        </m:sSup>
                      </m:e>
                    </m:func>
                    <m:r>
                      <a:rPr lang="ar-AE" sz="2400" b="0">
                        <a:latin typeface="Cambria Math"/>
                      </a:rPr>
                      <m:t>=</m:t>
                    </m:r>
                    <m:sSup>
                      <m:sSupPr>
                        <m:ctrlPr>
                          <a:rPr lang="ar-AE" sz="2400" b="0" i="1">
                            <a:latin typeface="Cambria Math" panose="02040503050406030204" pitchFamily="18" charset="0"/>
                          </a:rPr>
                        </m:ctrlPr>
                      </m:sSupPr>
                      <m:e>
                        <m:r>
                          <a:rPr lang="ar-AE" sz="2400" b="0" i="1">
                            <a:latin typeface="Cambria Math"/>
                          </a:rPr>
                          <m:t>𝑎</m:t>
                        </m:r>
                      </m:e>
                      <m:sup>
                        <m:r>
                          <a:rPr lang="ar-AE" sz="2400" b="0" i="1">
                            <a:latin typeface="Cambria Math"/>
                          </a:rPr>
                          <m:t>𝑛</m:t>
                        </m:r>
                        <m:r>
                          <a:rPr lang="ar-AE" sz="2400" b="0">
                            <a:latin typeface="Cambria Math"/>
                          </a:rPr>
                          <m:t>+</m:t>
                        </m:r>
                        <m:r>
                          <a:rPr lang="ar-AE" sz="2400" b="0" i="1">
                            <a:latin typeface="Cambria Math"/>
                          </a:rPr>
                          <m:t>𝑚</m:t>
                        </m:r>
                      </m:sup>
                    </m:sSup>
                  </m:oMath>
                </a14:m>
                <a:r>
                  <a:rPr lang="ar-AE" sz="2400" b="0" dirty="0"/>
                  <a:t>.</a:t>
                </a:r>
                <a:endParaRPr lang="en-US" sz="2400" b="0" dirty="0"/>
              </a:p>
              <a:p>
                <a:pPr>
                  <a:defRPr sz="2800"/>
                </a:pPr>
                <a:endParaRPr lang="ar-AE" sz="2800" b="0" dirty="0"/>
              </a:p>
              <a:p>
                <a:pPr>
                  <a:defRPr sz="2800"/>
                </a:pPr>
                <a:r>
                  <a:rPr lang="en-US" dirty="0"/>
                  <a:t> </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111190"/>
                <a:ext cx="8229600" cy="4967067"/>
              </a:xfrm>
              <a:blipFill>
                <a:blip r:embed="rId2"/>
                <a:stretch>
                  <a:fillRect l="-1111" t="-9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66EBF87D-B292-411F-BC39-4CF1BAC468E5}"/>
                  </a:ext>
                </a:extLst>
              </p:cNvPr>
              <p:cNvGraphicFramePr>
                <a:graphicFrameLocks/>
              </p:cNvGraphicFramePr>
              <p:nvPr>
                <p:extLst>
                  <p:ext uri="{D42A27DB-BD31-4B8C-83A1-F6EECF244321}">
                    <p14:modId xmlns:p14="http://schemas.microsoft.com/office/powerpoint/2010/main" val="911075155"/>
                  </p:ext>
                </p:extLst>
              </p:nvPr>
            </p:nvGraphicFramePr>
            <p:xfrm>
              <a:off x="1600200" y="2421381"/>
              <a:ext cx="7162800" cy="1793558"/>
            </p:xfrm>
            <a:graphic>
              <a:graphicData uri="http://schemas.openxmlformats.org/drawingml/2006/table">
                <a:tbl>
                  <a:tblPr firstRow="1" bandRow="1">
                    <a:tableStyleId>{2D5ABB26-0587-4C30-8999-92F81FD0307C}</a:tableStyleId>
                  </a:tblPr>
                  <a:tblGrid>
                    <a:gridCol w="5757017">
                      <a:extLst>
                        <a:ext uri="{9D8B030D-6E8A-4147-A177-3AD203B41FA5}">
                          <a16:colId xmlns:a16="http://schemas.microsoft.com/office/drawing/2014/main" val="20000"/>
                        </a:ext>
                      </a:extLst>
                    </a:gridCol>
                    <a:gridCol w="1405783">
                      <a:extLst>
                        <a:ext uri="{9D8B030D-6E8A-4147-A177-3AD203B41FA5}">
                          <a16:colId xmlns:a16="http://schemas.microsoft.com/office/drawing/2014/main" val="20001"/>
                        </a:ext>
                      </a:extLst>
                    </a:gridCol>
                  </a:tblGrid>
                  <a:tr h="370840">
                    <a:tc>
                      <a:txBody>
                        <a:bodyPr/>
                        <a:lstStyle/>
                        <a:p>
                          <a:pPr algn="l">
                            <a:defRPr sz="1800"/>
                          </a:pPr>
                          <a:r>
                            <a:rPr lang="ar-AE" sz="2400" dirty="0"/>
                            <a:t>​</a:t>
                          </a:r>
                          <a14:m>
                            <m:oMath xmlns:m="http://schemas.openxmlformats.org/officeDocument/2006/math">
                              <m:sSup>
                                <m:sSupPr>
                                  <m:ctrlPr>
                                    <a:rPr lang="ar-AE" sz="2400" i="1">
                                      <a:latin typeface="Cambria Math" panose="02040503050406030204" pitchFamily="18" charset="0"/>
                                    </a:rPr>
                                  </m:ctrlPr>
                                </m:sSupPr>
                                <m:e>
                                  <m:d>
                                    <m:dPr>
                                      <m:ctrlPr>
                                        <a:rPr lang="ar-AE" sz="2400" i="1">
                                          <a:latin typeface="Cambria Math" panose="02040503050406030204" pitchFamily="18" charset="0"/>
                                        </a:rPr>
                                      </m:ctrlPr>
                                    </m:dPr>
                                    <m:e>
                                      <m:r>
                                        <a:rPr lang="ar-AE" sz="2400">
                                          <a:latin typeface="Cambria Math"/>
                                        </a:rPr>
                                        <m:t>5</m:t>
                                      </m:r>
                                      <m:sSup>
                                        <m:sSupPr>
                                          <m:ctrlPr>
                                            <a:rPr lang="ar-AE" sz="2400" i="1">
                                              <a:latin typeface="Cambria Math" panose="02040503050406030204" pitchFamily="18" charset="0"/>
                                            </a:rPr>
                                          </m:ctrlPr>
                                        </m:sSupPr>
                                        <m:e>
                                          <m:r>
                                            <a:rPr lang="ar-AE" sz="2400">
                                              <a:latin typeface="Cambria Math"/>
                                            </a:rPr>
                                            <m:t>𝑥</m:t>
                                          </m:r>
                                        </m:e>
                                        <m:sup>
                                          <m:r>
                                            <a:rPr lang="ar-AE" sz="2400">
                                              <a:latin typeface="Cambria Math"/>
                                            </a:rPr>
                                            <m:t>2</m:t>
                                          </m:r>
                                        </m:sup>
                                      </m:sSup>
                                      <m:r>
                                        <a:rPr lang="ar-AE" sz="2400">
                                          <a:latin typeface="Cambria Math"/>
                                        </a:rPr>
                                        <m:t>+</m:t>
                                      </m:r>
                                      <m:r>
                                        <a:rPr lang="ar-AE" sz="2400">
                                          <a:latin typeface="Cambria Math"/>
                                        </a:rPr>
                                        <m:t>3</m:t>
                                      </m:r>
                                    </m:e>
                                  </m:d>
                                </m:e>
                                <m:sup>
                                  <m:f>
                                    <m:fPr>
                                      <m:ctrlPr>
                                        <a:rPr lang="ar-AE" sz="2400" i="1">
                                          <a:latin typeface="Cambria Math" panose="02040503050406030204" pitchFamily="18" charset="0"/>
                                        </a:rPr>
                                      </m:ctrlPr>
                                    </m:fPr>
                                    <m:num>
                                      <m:r>
                                        <a:rPr lang="ar-AE" sz="2400">
                                          <a:latin typeface="Cambria Math"/>
                                        </a:rPr>
                                        <m:t>8</m:t>
                                      </m:r>
                                    </m:num>
                                    <m:den>
                                      <m:r>
                                        <a:rPr lang="ar-AE" sz="2400">
                                          <a:latin typeface="Cambria Math"/>
                                        </a:rPr>
                                        <m:t>3</m:t>
                                      </m:r>
                                    </m:den>
                                  </m:f>
                                </m:sup>
                              </m:sSup>
                              <m:sSup>
                                <m:sSupPr>
                                  <m:ctrlPr>
                                    <a:rPr lang="ar-AE" sz="2400" i="1">
                                      <a:latin typeface="Cambria Math" panose="02040503050406030204" pitchFamily="18" charset="0"/>
                                    </a:rPr>
                                  </m:ctrlPr>
                                </m:sSupPr>
                                <m:e>
                                  <m:d>
                                    <m:dPr>
                                      <m:ctrlPr>
                                        <a:rPr lang="ar-AE" sz="2400" i="1">
                                          <a:latin typeface="Cambria Math" panose="02040503050406030204" pitchFamily="18" charset="0"/>
                                        </a:rPr>
                                      </m:ctrlPr>
                                    </m:dPr>
                                    <m:e>
                                      <m:r>
                                        <a:rPr lang="ar-AE" sz="2400">
                                          <a:latin typeface="Cambria Math"/>
                                        </a:rPr>
                                        <m:t>5</m:t>
                                      </m:r>
                                      <m:sSup>
                                        <m:sSupPr>
                                          <m:ctrlPr>
                                            <a:rPr lang="ar-AE" sz="2400" i="1">
                                              <a:latin typeface="Cambria Math" panose="02040503050406030204" pitchFamily="18" charset="0"/>
                                            </a:rPr>
                                          </m:ctrlPr>
                                        </m:sSupPr>
                                        <m:e>
                                          <m:r>
                                            <a:rPr lang="ar-AE" sz="2400">
                                              <a:latin typeface="Cambria Math"/>
                                            </a:rPr>
                                            <m:t>𝑥</m:t>
                                          </m:r>
                                        </m:e>
                                        <m:sup>
                                          <m:r>
                                            <a:rPr lang="ar-AE" sz="2400">
                                              <a:latin typeface="Cambria Math"/>
                                            </a:rPr>
                                            <m:t>2</m:t>
                                          </m:r>
                                        </m:sup>
                                      </m:sSup>
                                      <m:r>
                                        <a:rPr lang="ar-AE" sz="2400">
                                          <a:latin typeface="Cambria Math"/>
                                        </a:rPr>
                                        <m:t>+</m:t>
                                      </m:r>
                                      <m:r>
                                        <a:rPr lang="ar-AE" sz="2400">
                                          <a:latin typeface="Cambria Math"/>
                                        </a:rPr>
                                        <m:t>3</m:t>
                                      </m:r>
                                    </m:e>
                                  </m:d>
                                </m:e>
                                <m:sup>
                                  <m:f>
                                    <m:fPr>
                                      <m:ctrlPr>
                                        <a:rPr lang="ar-AE" sz="2400" i="1">
                                          <a:latin typeface="Cambria Math" panose="02040503050406030204" pitchFamily="18" charset="0"/>
                                        </a:rPr>
                                      </m:ctrlPr>
                                    </m:fPr>
                                    <m:num>
                                      <m:r>
                                        <a:rPr lang="ar-AE" sz="2400">
                                          <a:latin typeface="Cambria Math"/>
                                        </a:rPr>
                                        <m:t>−</m:t>
                                      </m:r>
                                      <m:r>
                                        <a:rPr lang="ar-AE" sz="2400">
                                          <a:latin typeface="Cambria Math"/>
                                        </a:rPr>
                                        <m:t>2</m:t>
                                      </m:r>
                                    </m:num>
                                    <m:den>
                                      <m:r>
                                        <a:rPr lang="ar-AE" sz="2400">
                                          <a:latin typeface="Cambria Math"/>
                                        </a:rPr>
                                        <m:t>3</m:t>
                                      </m:r>
                                    </m:den>
                                  </m:f>
                                </m:sup>
                              </m:sSup>
                              <m:r>
                                <a:rPr lang="ar-AE" sz="2400">
                                  <a:latin typeface="Cambria Math"/>
                                </a:rPr>
                                <m:t>=</m:t>
                              </m:r>
                              <m:sSup>
                                <m:sSupPr>
                                  <m:ctrlPr>
                                    <a:rPr lang="ar-AE" sz="2400" i="1">
                                      <a:latin typeface="Cambria Math" panose="02040503050406030204" pitchFamily="18" charset="0"/>
                                    </a:rPr>
                                  </m:ctrlPr>
                                </m:sSupPr>
                                <m:e>
                                  <m:d>
                                    <m:dPr>
                                      <m:ctrlPr>
                                        <a:rPr lang="ar-AE" sz="2400" i="1">
                                          <a:latin typeface="Cambria Math" panose="02040503050406030204" pitchFamily="18" charset="0"/>
                                        </a:rPr>
                                      </m:ctrlPr>
                                    </m:dPr>
                                    <m:e>
                                      <m:r>
                                        <a:rPr lang="ar-AE" sz="2400">
                                          <a:latin typeface="Cambria Math"/>
                                        </a:rPr>
                                        <m:t>5</m:t>
                                      </m:r>
                                      <m:sSup>
                                        <m:sSupPr>
                                          <m:ctrlPr>
                                            <a:rPr lang="ar-AE" sz="2400" i="1">
                                              <a:latin typeface="Cambria Math" panose="02040503050406030204" pitchFamily="18" charset="0"/>
                                            </a:rPr>
                                          </m:ctrlPr>
                                        </m:sSupPr>
                                        <m:e>
                                          <m:r>
                                            <a:rPr lang="ar-AE" sz="2400">
                                              <a:latin typeface="Cambria Math"/>
                                            </a:rPr>
                                            <m:t>𝑥</m:t>
                                          </m:r>
                                        </m:e>
                                        <m:sup>
                                          <m:r>
                                            <a:rPr lang="ar-AE" sz="2400">
                                              <a:latin typeface="Cambria Math"/>
                                            </a:rPr>
                                            <m:t>2</m:t>
                                          </m:r>
                                        </m:sup>
                                      </m:sSup>
                                      <m:r>
                                        <a:rPr lang="ar-AE" sz="2400">
                                          <a:latin typeface="Cambria Math"/>
                                        </a:rPr>
                                        <m:t>+</m:t>
                                      </m:r>
                                      <m:r>
                                        <a:rPr lang="ar-AE" sz="2400">
                                          <a:latin typeface="Cambria Math"/>
                                        </a:rPr>
                                        <m:t>3</m:t>
                                      </m:r>
                                    </m:e>
                                  </m:d>
                                </m:e>
                                <m:sup>
                                  <m:d>
                                    <m:dPr>
                                      <m:ctrlPr>
                                        <a:rPr lang="ar-AE" sz="2400" i="1">
                                          <a:latin typeface="Cambria Math" panose="02040503050406030204" pitchFamily="18" charset="0"/>
                                        </a:rPr>
                                      </m:ctrlPr>
                                    </m:dPr>
                                    <m:e>
                                      <m:f>
                                        <m:fPr>
                                          <m:ctrlPr>
                                            <a:rPr lang="ar-AE" sz="2400" i="1">
                                              <a:latin typeface="Cambria Math" panose="02040503050406030204" pitchFamily="18" charset="0"/>
                                            </a:rPr>
                                          </m:ctrlPr>
                                        </m:fPr>
                                        <m:num>
                                          <m:r>
                                            <a:rPr lang="ar-AE" sz="2400">
                                              <a:latin typeface="Cambria Math"/>
                                            </a:rPr>
                                            <m:t>8</m:t>
                                          </m:r>
                                        </m:num>
                                        <m:den>
                                          <m:r>
                                            <a:rPr lang="ar-AE" sz="2400">
                                              <a:latin typeface="Cambria Math"/>
                                            </a:rPr>
                                            <m:t>3</m:t>
                                          </m:r>
                                        </m:den>
                                      </m:f>
                                    </m:e>
                                  </m:d>
                                  <m:r>
                                    <a:rPr lang="ar-AE" sz="2400" b="0" i="0" smtClean="0">
                                      <a:latin typeface="Cambria Math" panose="02040503050406030204" pitchFamily="18" charset="0"/>
                                    </a:rPr>
                                    <m:t>+</m:t>
                                  </m:r>
                                  <m:d>
                                    <m:dPr>
                                      <m:ctrlPr>
                                        <a:rPr lang="ar-AE" sz="2400" i="1">
                                          <a:latin typeface="Cambria Math" panose="02040503050406030204" pitchFamily="18" charset="0"/>
                                        </a:rPr>
                                      </m:ctrlPr>
                                    </m:dPr>
                                    <m:e>
                                      <m:f>
                                        <m:fPr>
                                          <m:ctrlPr>
                                            <a:rPr lang="ar-AE" sz="2400" i="1">
                                              <a:latin typeface="Cambria Math" panose="02040503050406030204" pitchFamily="18" charset="0"/>
                                            </a:rPr>
                                          </m:ctrlPr>
                                        </m:fPr>
                                        <m:num>
                                          <m:r>
                                            <a:rPr lang="en-US" sz="2400" b="0" i="0" smtClean="0">
                                              <a:latin typeface="Cambria Math" panose="02040503050406030204" pitchFamily="18" charset="0"/>
                                            </a:rPr>
                                            <m:t>−</m:t>
                                          </m:r>
                                          <m:r>
                                            <a:rPr lang="ar-AE" sz="2400">
                                              <a:latin typeface="Cambria Math"/>
                                            </a:rPr>
                                            <m:t>2</m:t>
                                          </m:r>
                                        </m:num>
                                        <m:den>
                                          <m:r>
                                            <a:rPr lang="ar-AE" sz="2400">
                                              <a:latin typeface="Cambria Math"/>
                                            </a:rPr>
                                            <m:t>3</m:t>
                                          </m:r>
                                        </m:den>
                                      </m:f>
                                    </m:e>
                                  </m:d>
                                </m:sup>
                              </m:sSup>
                            </m:oMath>
                          </a14:m>
                          <a:endParaRPr sz="2400" dirty="0"/>
                        </a:p>
                      </a:txBody>
                      <a:tcPr/>
                    </a:tc>
                    <a:tc rowSpan="2">
                      <a:txBody>
                        <a:bodyPr/>
                        <a:lstStyle/>
                        <a:p>
                          <a:pPr algn="l">
                            <a:defRPr sz="1100" b="1"/>
                          </a:pPr>
                          <a:endParaRPr sz="1400" b="0" dirty="0"/>
                        </a:p>
                      </a:txBody>
                      <a:tcPr/>
                    </a:tc>
                    <a:extLst>
                      <a:ext uri="{0D108BD9-81ED-4DB2-BD59-A6C34878D82A}">
                        <a16:rowId xmlns:a16="http://schemas.microsoft.com/office/drawing/2014/main" val="10000"/>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5</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r>
                                            <a:rPr sz="2400">
                                              <a:latin typeface="Cambria Math"/>
                                            </a:rPr>
                                            <m:t>+</m:t>
                                          </m:r>
                                          <m:r>
                                            <a:rPr sz="2400">
                                              <a:latin typeface="Cambria Math"/>
                                            </a:rPr>
                                            <m:t>3</m:t>
                                          </m:r>
                                        </m:e>
                                      </m:d>
                                    </m:e>
                                    <m:sup>
                                      <m:f>
                                        <m:fPr>
                                          <m:ctrlPr>
                                            <a:rPr sz="2400" i="1">
                                              <a:latin typeface="Cambria Math" panose="02040503050406030204" pitchFamily="18" charset="0"/>
                                            </a:rPr>
                                          </m:ctrlPr>
                                        </m:fPr>
                                        <m:num>
                                          <m:r>
                                            <a:rPr sz="2400">
                                              <a:latin typeface="Cambria Math"/>
                                            </a:rPr>
                                            <m:t>8</m:t>
                                          </m:r>
                                        </m:num>
                                        <m:den>
                                          <m:r>
                                            <a:rPr sz="2400">
                                              <a:latin typeface="Cambria Math"/>
                                            </a:rPr>
                                            <m:t>3</m:t>
                                          </m:r>
                                        </m:den>
                                      </m:f>
                                    </m:sup>
                                  </m:sSup>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5</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r>
                                            <a:rPr sz="2400">
                                              <a:latin typeface="Cambria Math"/>
                                            </a:rPr>
                                            <m:t>+</m:t>
                                          </m:r>
                                          <m:r>
                                            <a:rPr sz="2400">
                                              <a:latin typeface="Cambria Math"/>
                                            </a:rPr>
                                            <m:t>3</m:t>
                                          </m:r>
                                        </m:e>
                                      </m:d>
                                    </m:e>
                                    <m:sup>
                                      <m:f>
                                        <m:fPr>
                                          <m:ctrlPr>
                                            <a:rPr sz="2400" i="1">
                                              <a:latin typeface="Cambria Math" panose="02040503050406030204" pitchFamily="18" charset="0"/>
                                            </a:rPr>
                                          </m:ctrlPr>
                                        </m:fPr>
                                        <m:num>
                                          <m:r>
                                            <a:rPr sz="2400">
                                              <a:latin typeface="Cambria Math"/>
                                            </a:rPr>
                                            <m:t>−</m:t>
                                          </m:r>
                                          <m:r>
                                            <a:rPr sz="2400">
                                              <a:latin typeface="Cambria Math"/>
                                            </a:rPr>
                                            <m:t>2</m:t>
                                          </m:r>
                                        </m:num>
                                        <m:den>
                                          <m:r>
                                            <a:rPr sz="2400">
                                              <a:latin typeface="Cambria Math"/>
                                            </a:rPr>
                                            <m:t>3</m:t>
                                          </m:r>
                                        </m:den>
                                      </m:f>
                                    </m:sup>
                                  </m:sSup>
                                </m:e>
                              </m:phant>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5</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r>
                                        <a:rPr sz="2400">
                                          <a:latin typeface="Cambria Math"/>
                                        </a:rPr>
                                        <m:t>+</m:t>
                                      </m:r>
                                      <m:r>
                                        <a:rPr sz="2400">
                                          <a:latin typeface="Cambria Math"/>
                                        </a:rPr>
                                        <m:t>3</m:t>
                                      </m:r>
                                    </m:e>
                                  </m:d>
                                </m:e>
                                <m:sup>
                                  <m:f>
                                    <m:fPr>
                                      <m:ctrlPr>
                                        <a:rPr sz="2400" i="1">
                                          <a:latin typeface="Cambria Math" panose="02040503050406030204" pitchFamily="18" charset="0"/>
                                        </a:rPr>
                                      </m:ctrlPr>
                                    </m:fPr>
                                    <m:num>
                                      <m:r>
                                        <a:rPr sz="2400">
                                          <a:latin typeface="Cambria Math"/>
                                        </a:rPr>
                                        <m:t>6</m:t>
                                      </m:r>
                                    </m:num>
                                    <m:den>
                                      <m:r>
                                        <a:rPr sz="2400">
                                          <a:latin typeface="Cambria Math"/>
                                        </a:rPr>
                                        <m:t>3</m:t>
                                      </m:r>
                                    </m:den>
                                  </m:f>
                                </m:sup>
                              </m:sSup>
                            </m:oMath>
                          </a14:m>
                          <a:endParaRPr sz="2400" dirty="0"/>
                        </a:p>
                      </a:txBody>
                      <a:tcPr/>
                    </a:tc>
                    <a:tc vMerge="1">
                      <a:txBody>
                        <a:bodyPr/>
                        <a:lstStyle/>
                        <a:p>
                          <a:pPr algn="l"/>
                          <a:endParaRPr dirty="0"/>
                        </a:p>
                      </a:txBody>
                      <a:tcPr/>
                    </a:tc>
                    <a:extLst>
                      <a:ext uri="{0D108BD9-81ED-4DB2-BD59-A6C34878D82A}">
                        <a16:rowId xmlns:a16="http://schemas.microsoft.com/office/drawing/2014/main" val="10001"/>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5</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r>
                                            <a:rPr sz="2400">
                                              <a:latin typeface="Cambria Math"/>
                                            </a:rPr>
                                            <m:t>+</m:t>
                                          </m:r>
                                          <m:r>
                                            <a:rPr sz="2400">
                                              <a:latin typeface="Cambria Math"/>
                                            </a:rPr>
                                            <m:t>3</m:t>
                                          </m:r>
                                        </m:e>
                                      </m:d>
                                    </m:e>
                                    <m:sup>
                                      <m:f>
                                        <m:fPr>
                                          <m:ctrlPr>
                                            <a:rPr sz="2400" i="1">
                                              <a:latin typeface="Cambria Math" panose="02040503050406030204" pitchFamily="18" charset="0"/>
                                            </a:rPr>
                                          </m:ctrlPr>
                                        </m:fPr>
                                        <m:num>
                                          <m:r>
                                            <a:rPr sz="2400">
                                              <a:latin typeface="Cambria Math"/>
                                            </a:rPr>
                                            <m:t>8</m:t>
                                          </m:r>
                                        </m:num>
                                        <m:den>
                                          <m:r>
                                            <a:rPr sz="2400">
                                              <a:latin typeface="Cambria Math"/>
                                            </a:rPr>
                                            <m:t>3</m:t>
                                          </m:r>
                                        </m:den>
                                      </m:f>
                                    </m:sup>
                                  </m:sSup>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5</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r>
                                            <a:rPr sz="2400">
                                              <a:latin typeface="Cambria Math"/>
                                            </a:rPr>
                                            <m:t>+</m:t>
                                          </m:r>
                                          <m:r>
                                            <a:rPr sz="2400">
                                              <a:latin typeface="Cambria Math"/>
                                            </a:rPr>
                                            <m:t>3</m:t>
                                          </m:r>
                                        </m:e>
                                      </m:d>
                                    </m:e>
                                    <m:sup>
                                      <m:f>
                                        <m:fPr>
                                          <m:ctrlPr>
                                            <a:rPr sz="2400" i="1">
                                              <a:latin typeface="Cambria Math" panose="02040503050406030204" pitchFamily="18" charset="0"/>
                                            </a:rPr>
                                          </m:ctrlPr>
                                        </m:fPr>
                                        <m:num>
                                          <m:r>
                                            <a:rPr sz="2400">
                                              <a:latin typeface="Cambria Math"/>
                                            </a:rPr>
                                            <m:t>−</m:t>
                                          </m:r>
                                          <m:r>
                                            <a:rPr sz="2400">
                                              <a:latin typeface="Cambria Math"/>
                                            </a:rPr>
                                            <m:t>2</m:t>
                                          </m:r>
                                        </m:num>
                                        <m:den>
                                          <m:r>
                                            <a:rPr sz="2400">
                                              <a:latin typeface="Cambria Math"/>
                                            </a:rPr>
                                            <m:t>3</m:t>
                                          </m:r>
                                        </m:den>
                                      </m:f>
                                    </m:sup>
                                  </m:sSup>
                                </m:e>
                              </m:phant>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5</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r>
                                        <a:rPr sz="2400">
                                          <a:latin typeface="Cambria Math"/>
                                        </a:rPr>
                                        <m:t>+</m:t>
                                      </m:r>
                                      <m:r>
                                        <a:rPr sz="2400">
                                          <a:latin typeface="Cambria Math"/>
                                        </a:rPr>
                                        <m:t>3</m:t>
                                      </m:r>
                                    </m:e>
                                  </m:d>
                                </m:e>
                                <m:sup>
                                  <m:r>
                                    <a:rPr sz="2400">
                                      <a:latin typeface="Cambria Math"/>
                                    </a:rPr>
                                    <m:t>2</m:t>
                                  </m:r>
                                </m:sup>
                              </m:sSup>
                            </m:oMath>
                          </a14:m>
                          <a:endParaRPr sz="2400" dirty="0"/>
                        </a:p>
                      </a:txBody>
                      <a:tcPr/>
                    </a:tc>
                    <a:tc>
                      <a:txBody>
                        <a:bodyPr/>
                        <a:lstStyle/>
                        <a:p>
                          <a:pPr algn="l"/>
                          <a:endParaRPr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66EBF87D-B292-411F-BC39-4CF1BAC468E5}"/>
                  </a:ext>
                </a:extLst>
              </p:cNvPr>
              <p:cNvGraphicFramePr>
                <a:graphicFrameLocks/>
              </p:cNvGraphicFramePr>
              <p:nvPr>
                <p:extLst>
                  <p:ext uri="{D42A27DB-BD31-4B8C-83A1-F6EECF244321}">
                    <p14:modId xmlns:p14="http://schemas.microsoft.com/office/powerpoint/2010/main" val="911075155"/>
                  </p:ext>
                </p:extLst>
              </p:nvPr>
            </p:nvGraphicFramePr>
            <p:xfrm>
              <a:off x="1600200" y="2421381"/>
              <a:ext cx="7162800" cy="1793558"/>
            </p:xfrm>
            <a:graphic>
              <a:graphicData uri="http://schemas.openxmlformats.org/drawingml/2006/table">
                <a:tbl>
                  <a:tblPr firstRow="1" bandRow="1">
                    <a:tableStyleId>{2D5ABB26-0587-4C30-8999-92F81FD0307C}</a:tableStyleId>
                  </a:tblPr>
                  <a:tblGrid>
                    <a:gridCol w="5757017">
                      <a:extLst>
                        <a:ext uri="{9D8B030D-6E8A-4147-A177-3AD203B41FA5}">
                          <a16:colId xmlns:a16="http://schemas.microsoft.com/office/drawing/2014/main" val="20000"/>
                        </a:ext>
                      </a:extLst>
                    </a:gridCol>
                    <a:gridCol w="1405783">
                      <a:extLst>
                        <a:ext uri="{9D8B030D-6E8A-4147-A177-3AD203B41FA5}">
                          <a16:colId xmlns:a16="http://schemas.microsoft.com/office/drawing/2014/main" val="20001"/>
                        </a:ext>
                      </a:extLst>
                    </a:gridCol>
                  </a:tblGrid>
                  <a:tr h="606362">
                    <a:tc>
                      <a:txBody>
                        <a:bodyPr/>
                        <a:lstStyle/>
                        <a:p>
                          <a:endParaRPr lang="en-US"/>
                        </a:p>
                      </a:txBody>
                      <a:tcPr>
                        <a:blipFill>
                          <a:blip r:embed="rId3"/>
                          <a:stretch>
                            <a:fillRect r="-24444" b="-218000"/>
                          </a:stretch>
                        </a:blipFill>
                      </a:tcPr>
                    </a:tc>
                    <a:tc rowSpan="2">
                      <a:txBody>
                        <a:bodyPr/>
                        <a:lstStyle/>
                        <a:p>
                          <a:pPr algn="l">
                            <a:defRPr sz="1100" b="1"/>
                          </a:pPr>
                          <a:endParaRPr sz="1400" b="0" dirty="0"/>
                        </a:p>
                      </a:txBody>
                      <a:tcPr/>
                    </a:tc>
                    <a:extLst>
                      <a:ext uri="{0D108BD9-81ED-4DB2-BD59-A6C34878D82A}">
                        <a16:rowId xmlns:a16="http://schemas.microsoft.com/office/drawing/2014/main" val="10000"/>
                      </a:ext>
                    </a:extLst>
                  </a:tr>
                  <a:tr h="593598">
                    <a:tc>
                      <a:txBody>
                        <a:bodyPr/>
                        <a:lstStyle/>
                        <a:p>
                          <a:endParaRPr lang="en-US"/>
                        </a:p>
                      </a:txBody>
                      <a:tcPr>
                        <a:blipFill>
                          <a:blip r:embed="rId3"/>
                          <a:stretch>
                            <a:fillRect t="-103093" r="-24444" b="-124742"/>
                          </a:stretch>
                        </a:blipFill>
                      </a:tcPr>
                    </a:tc>
                    <a:tc vMerge="1">
                      <a:txBody>
                        <a:bodyPr/>
                        <a:lstStyle/>
                        <a:p>
                          <a:pPr algn="l"/>
                          <a:endParaRPr dirty="0"/>
                        </a:p>
                      </a:txBody>
                      <a:tcPr/>
                    </a:tc>
                    <a:extLst>
                      <a:ext uri="{0D108BD9-81ED-4DB2-BD59-A6C34878D82A}">
                        <a16:rowId xmlns:a16="http://schemas.microsoft.com/office/drawing/2014/main" val="10001"/>
                      </a:ext>
                    </a:extLst>
                  </a:tr>
                  <a:tr h="593598">
                    <a:tc>
                      <a:txBody>
                        <a:bodyPr/>
                        <a:lstStyle/>
                        <a:p>
                          <a:endParaRPr lang="en-US"/>
                        </a:p>
                      </a:txBody>
                      <a:tcPr>
                        <a:blipFill>
                          <a:blip r:embed="rId3"/>
                          <a:stretch>
                            <a:fillRect t="-201020" r="-24444" b="-23469"/>
                          </a:stretch>
                        </a:blipFill>
                      </a:tcPr>
                    </a:tc>
                    <a:tc>
                      <a:txBody>
                        <a:bodyPr/>
                        <a:lstStyle/>
                        <a:p>
                          <a:pPr algn="l"/>
                          <a:endParaRPr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13: Simplifying Expressions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000"/>
                </a:pPr>
                <a:r>
                  <a:rPr lang="en-US" sz="2400" dirty="0"/>
                  <a:t>d. </a:t>
                </a:r>
                <a:r>
                  <a:rPr sz="2400" dirty="0"/>
                  <a:t>​Use the property stating </a:t>
                </a:r>
                <a14:m>
                  <m:oMath xmlns:m="http://schemas.openxmlformats.org/officeDocument/2006/math">
                    <m:rad>
                      <m:radPr>
                        <m:ctrlPr>
                          <a:rPr sz="2400" i="1">
                            <a:latin typeface="Cambria Math" panose="02040503050406030204" pitchFamily="18" charset="0"/>
                          </a:rPr>
                        </m:ctrlPr>
                      </m:radPr>
                      <m:deg>
                        <m:r>
                          <a:rPr sz="2400">
                            <a:latin typeface="Cambria Math"/>
                          </a:rPr>
                          <m:t>𝑚</m:t>
                        </m:r>
                      </m:deg>
                      <m:e>
                        <m:rad>
                          <m:radPr>
                            <m:ctrlPr>
                              <a:rPr sz="2400" i="1">
                                <a:latin typeface="Cambria Math" panose="02040503050406030204" pitchFamily="18" charset="0"/>
                              </a:rPr>
                            </m:ctrlPr>
                          </m:radPr>
                          <m:deg>
                            <m:r>
                              <a:rPr sz="2400">
                                <a:latin typeface="Cambria Math"/>
                              </a:rPr>
                              <m:t>𝑛</m:t>
                            </m:r>
                          </m:deg>
                          <m:e>
                            <m:r>
                              <a:rPr sz="2400">
                                <a:latin typeface="Cambria Math"/>
                              </a:rPr>
                              <m:t>𝑎</m:t>
                            </m:r>
                          </m:e>
                        </m:rad>
                      </m:e>
                    </m:rad>
                    <m:r>
                      <a:rPr sz="2400">
                        <a:latin typeface="Cambria Math"/>
                      </a:rPr>
                      <m:t>=</m:t>
                    </m:r>
                    <m:rad>
                      <m:radPr>
                        <m:ctrlPr>
                          <a:rPr sz="2400" i="1">
                            <a:latin typeface="Cambria Math" panose="02040503050406030204" pitchFamily="18" charset="0"/>
                          </a:rPr>
                        </m:ctrlPr>
                      </m:radPr>
                      <m:deg>
                        <m:r>
                          <a:rPr sz="2400">
                            <a:latin typeface="Cambria Math"/>
                          </a:rPr>
                          <m:t>𝑚𝑛</m:t>
                        </m:r>
                      </m:deg>
                      <m:e>
                        <m:r>
                          <a:rPr sz="2400">
                            <a:latin typeface="Cambria Math"/>
                          </a:rPr>
                          <m:t>𝑎</m:t>
                        </m:r>
                      </m:e>
                    </m:rad>
                  </m:oMath>
                </a14:m>
                <a:r>
                  <a:rPr sz="2400" dirty="0"/>
                  <a:t> to simplify this expression.</a:t>
                </a:r>
                <a:endParaRPr lang="en-US" sz="2400" dirty="0"/>
              </a:p>
              <a:p>
                <a:pPr>
                  <a:defRPr sz="2000"/>
                </a:pPr>
                <a:endParaRPr lang="en-US" sz="2000" dirty="0"/>
              </a:p>
              <a:p>
                <a:pPr algn="ctr">
                  <a:defRPr sz="2000"/>
                </a:pPr>
                <a14:m>
                  <m:oMath xmlns:m="http://schemas.openxmlformats.org/officeDocument/2006/math">
                    <m:rad>
                      <m:radPr>
                        <m:ctrlPr>
                          <a:rPr lang="ar-AE" sz="2400" i="1" smtClean="0">
                            <a:latin typeface="Cambria Math" panose="02040503050406030204" pitchFamily="18" charset="0"/>
                          </a:rPr>
                        </m:ctrlPr>
                      </m:radPr>
                      <m:deg>
                        <m:r>
                          <a:rPr lang="ar-AE" sz="2400">
                            <a:latin typeface="Cambria Math" panose="02040503050406030204" pitchFamily="18" charset="0"/>
                          </a:rPr>
                          <m:t>5</m:t>
                        </m:r>
                      </m:deg>
                      <m:e>
                        <m:rad>
                          <m:radPr>
                            <m:ctrlPr>
                              <a:rPr lang="ar-AE" sz="2400" i="1">
                                <a:latin typeface="Cambria Math" panose="02040503050406030204" pitchFamily="18" charset="0"/>
                              </a:rPr>
                            </m:ctrlPr>
                          </m:radPr>
                          <m:deg>
                            <m:r>
                              <a:rPr lang="ar-AE" sz="2400">
                                <a:latin typeface="Cambria Math" panose="02040503050406030204" pitchFamily="18" charset="0"/>
                              </a:rPr>
                              <m:t>3</m:t>
                            </m:r>
                          </m:deg>
                          <m:e>
                            <m:sSup>
                              <m:sSupPr>
                                <m:ctrlPr>
                                  <a:rPr lang="ar-AE" sz="2400" i="1">
                                    <a:latin typeface="Cambria Math" panose="02040503050406030204" pitchFamily="18" charset="0"/>
                                  </a:rPr>
                                </m:ctrlPr>
                              </m:sSupPr>
                              <m:e>
                                <m:r>
                                  <a:rPr lang="ar-AE" sz="2400">
                                    <a:latin typeface="Cambria Math" panose="02040503050406030204" pitchFamily="18" charset="0"/>
                                  </a:rPr>
                                  <m:t>𝑥</m:t>
                                </m:r>
                              </m:e>
                              <m:sup>
                                <m:r>
                                  <a:rPr lang="ar-AE" sz="2400">
                                    <a:latin typeface="Cambria Math" panose="02040503050406030204" pitchFamily="18" charset="0"/>
                                  </a:rPr>
                                  <m:t>2</m:t>
                                </m:r>
                              </m:sup>
                            </m:sSup>
                          </m:e>
                        </m:rad>
                      </m:e>
                    </m:rad>
                    <m:r>
                      <a:rPr lang="ar-AE" sz="2400">
                        <a:latin typeface="Cambria Math" panose="02040503050406030204" pitchFamily="18" charset="0"/>
                      </a:rPr>
                      <m:t>=</m:t>
                    </m:r>
                    <m:rad>
                      <m:radPr>
                        <m:ctrlPr>
                          <a:rPr lang="ar-AE" sz="2400" i="1">
                            <a:latin typeface="Cambria Math" panose="02040503050406030204" pitchFamily="18" charset="0"/>
                          </a:rPr>
                        </m:ctrlPr>
                      </m:radPr>
                      <m:deg>
                        <m:r>
                          <a:rPr lang="ar-AE" sz="2400">
                            <a:latin typeface="Cambria Math" panose="02040503050406030204" pitchFamily="18" charset="0"/>
                          </a:rPr>
                          <m:t>15</m:t>
                        </m:r>
                      </m:deg>
                      <m:e>
                        <m:sSup>
                          <m:sSupPr>
                            <m:ctrlPr>
                              <a:rPr lang="ar-AE" sz="2400" i="1">
                                <a:latin typeface="Cambria Math" panose="02040503050406030204" pitchFamily="18" charset="0"/>
                              </a:rPr>
                            </m:ctrlPr>
                          </m:sSupPr>
                          <m:e>
                            <m:r>
                              <a:rPr lang="ar-AE" sz="2400">
                                <a:latin typeface="Cambria Math" panose="02040503050406030204" pitchFamily="18" charset="0"/>
                              </a:rPr>
                              <m:t>𝑥</m:t>
                            </m:r>
                          </m:e>
                          <m:sup>
                            <m:r>
                              <a:rPr lang="ar-AE" sz="2400">
                                <a:latin typeface="Cambria Math" panose="02040503050406030204" pitchFamily="18" charset="0"/>
                              </a:rPr>
                              <m:t>2</m:t>
                            </m:r>
                          </m:sup>
                        </m:sSup>
                      </m:e>
                    </m:rad>
                  </m:oMath>
                </a14:m>
                <a:r>
                  <a:rPr lang="ar-AE" sz="2400" dirty="0"/>
                  <a:t> </a:t>
                </a:r>
                <a:r>
                  <a:rPr lang="ar-AE" dirty="0"/>
                  <a:t> </a:t>
                </a:r>
                <a:endParaRPr sz="2000" dirty="0"/>
              </a:p>
              <a:p>
                <a:pPr>
                  <a:defRPr sz="2800"/>
                </a:pP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a:stretch>
              </a:blipFill>
            </p:spPr>
            <p:txBody>
              <a:bodyPr/>
              <a:lstStyle/>
              <a:p>
                <a:r>
                  <a:rPr lang="en-US">
                    <a:noFill/>
                  </a:rPr>
                  <a:t> </a:t>
                </a:r>
              </a:p>
            </p:txBody>
          </p:sp>
        </mc:Fallback>
      </mc:AlternateContent>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13: Simplifying Expressions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111190"/>
                <a:ext cx="8229600" cy="4967067"/>
              </a:xfrm>
            </p:spPr>
            <p:txBody>
              <a:bodyPr>
                <a:normAutofit/>
              </a:bodyPr>
              <a:lstStyle/>
              <a:p>
                <a:pPr>
                  <a:defRPr sz="2800"/>
                </a:pPr>
                <a:r>
                  <a:rPr lang="en-US" sz="2400" dirty="0"/>
                  <a:t>e. We use the property </a:t>
                </a:r>
                <a14:m>
                  <m:oMath xmlns:m="http://schemas.openxmlformats.org/officeDocument/2006/math">
                    <m:f>
                      <m:fPr>
                        <m:ctrlPr>
                          <a:rPr lang="ar-AE" sz="2400" i="1">
                            <a:latin typeface="Cambria Math" panose="02040503050406030204" pitchFamily="18" charset="0"/>
                          </a:rPr>
                        </m:ctrlPr>
                      </m:fPr>
                      <m:num>
                        <m:sSup>
                          <m:sSupPr>
                            <m:ctrlPr>
                              <a:rPr lang="ar-AE" sz="2400" i="1">
                                <a:latin typeface="Cambria Math" panose="02040503050406030204" pitchFamily="18" charset="0"/>
                              </a:rPr>
                            </m:ctrlPr>
                          </m:sSupPr>
                          <m:e>
                            <m:r>
                              <a:rPr lang="ar-AE" sz="2400">
                                <a:latin typeface="Cambria Math"/>
                              </a:rPr>
                              <m:t>𝑎</m:t>
                            </m:r>
                          </m:e>
                          <m:sup>
                            <m:r>
                              <a:rPr lang="ar-AE" sz="2400">
                                <a:latin typeface="Cambria Math"/>
                              </a:rPr>
                              <m:t>𝑛</m:t>
                            </m:r>
                          </m:sup>
                        </m:sSup>
                      </m:num>
                      <m:den>
                        <m:sSup>
                          <m:sSupPr>
                            <m:ctrlPr>
                              <a:rPr lang="ar-AE" sz="2400" i="1">
                                <a:latin typeface="Cambria Math" panose="02040503050406030204" pitchFamily="18" charset="0"/>
                              </a:rPr>
                            </m:ctrlPr>
                          </m:sSupPr>
                          <m:e>
                            <m:r>
                              <a:rPr lang="ar-AE" sz="2400">
                                <a:latin typeface="Cambria Math"/>
                              </a:rPr>
                              <m:t>𝑎</m:t>
                            </m:r>
                          </m:e>
                          <m:sup>
                            <m:r>
                              <a:rPr lang="ar-AE" sz="2400">
                                <a:latin typeface="Cambria Math"/>
                              </a:rPr>
                              <m:t>𝑚</m:t>
                            </m:r>
                          </m:sup>
                        </m:sSup>
                      </m:den>
                    </m:f>
                    <m:r>
                      <a:rPr lang="ar-AE" sz="2400">
                        <a:latin typeface="Cambria Math"/>
                      </a:rPr>
                      <m:t>=</m:t>
                    </m:r>
                    <m:sSup>
                      <m:sSupPr>
                        <m:ctrlPr>
                          <a:rPr lang="ar-AE" sz="2400" i="1">
                            <a:latin typeface="Cambria Math" panose="02040503050406030204" pitchFamily="18" charset="0"/>
                          </a:rPr>
                        </m:ctrlPr>
                      </m:sSupPr>
                      <m:e>
                        <m:r>
                          <a:rPr lang="ar-AE" sz="2400">
                            <a:latin typeface="Cambria Math"/>
                          </a:rPr>
                          <m:t>𝑎</m:t>
                        </m:r>
                      </m:e>
                      <m:sup>
                        <m:r>
                          <a:rPr lang="ar-AE" sz="2400">
                            <a:latin typeface="Cambria Math"/>
                          </a:rPr>
                          <m:t>𝑛</m:t>
                        </m:r>
                        <m:r>
                          <a:rPr lang="ar-AE" sz="2400">
                            <a:latin typeface="Cambria Math"/>
                          </a:rPr>
                          <m:t>−</m:t>
                        </m:r>
                        <m:r>
                          <a:rPr lang="ar-AE" sz="2400">
                            <a:latin typeface="Cambria Math"/>
                          </a:rPr>
                          <m:t>𝑚</m:t>
                        </m:r>
                      </m:sup>
                    </m:sSup>
                  </m:oMath>
                </a14:m>
                <a:r>
                  <a:rPr lang="ar-AE" sz="2400" dirty="0"/>
                  <a:t> </a:t>
                </a:r>
                <a:r>
                  <a:rPr lang="en-US" sz="2400" dirty="0"/>
                  <a:t>to simplify this expression.</a:t>
                </a:r>
              </a:p>
              <a:p>
                <a:pPr>
                  <a:defRPr sz="2800"/>
                </a:pPr>
                <a:endParaRPr lang="en-US" dirty="0"/>
              </a:p>
              <a:p>
                <a:pPr>
                  <a:defRPr sz="2800"/>
                </a:pPr>
                <a:r>
                  <a:rPr lang="en-US" dirty="0"/>
                  <a:t> </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111190"/>
                <a:ext cx="8229600" cy="4967067"/>
              </a:xfrm>
              <a:blipFill>
                <a:blip r:embed="rId2"/>
                <a:stretch>
                  <a:fillRect l="-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3C2F2DC3-E0E2-4B50-AE40-59B980E65DCB}"/>
                  </a:ext>
                </a:extLst>
              </p:cNvPr>
              <p:cNvGraphicFramePr>
                <a:graphicFrameLocks/>
              </p:cNvGraphicFramePr>
              <p:nvPr>
                <p:extLst>
                  <p:ext uri="{D42A27DB-BD31-4B8C-83A1-F6EECF244321}">
                    <p14:modId xmlns:p14="http://schemas.microsoft.com/office/powerpoint/2010/main" val="632775071"/>
                  </p:ext>
                </p:extLst>
              </p:nvPr>
            </p:nvGraphicFramePr>
            <p:xfrm>
              <a:off x="2286000" y="2133600"/>
              <a:ext cx="6324600" cy="1707008"/>
            </p:xfrm>
            <a:graphic>
              <a:graphicData uri="http://schemas.openxmlformats.org/drawingml/2006/table">
                <a:tbl>
                  <a:tblPr firstRow="1" bandRow="1">
                    <a:tableStyleId>{2D5ABB26-0587-4C30-8999-92F81FD0307C}</a:tableStyleId>
                  </a:tblPr>
                  <a:tblGrid>
                    <a:gridCol w="4274961">
                      <a:extLst>
                        <a:ext uri="{9D8B030D-6E8A-4147-A177-3AD203B41FA5}">
                          <a16:colId xmlns:a16="http://schemas.microsoft.com/office/drawing/2014/main" val="20000"/>
                        </a:ext>
                      </a:extLst>
                    </a:gridCol>
                    <a:gridCol w="2049639">
                      <a:extLst>
                        <a:ext uri="{9D8B030D-6E8A-4147-A177-3AD203B41FA5}">
                          <a16:colId xmlns:a16="http://schemas.microsoft.com/office/drawing/2014/main" val="20001"/>
                        </a:ext>
                      </a:extLst>
                    </a:gridCol>
                  </a:tblGrid>
                  <a:tr h="455232">
                    <a:tc>
                      <a:txBody>
                        <a:bodyPr/>
                        <a:lstStyle/>
                        <a:p>
                          <a:pPr algn="l">
                            <a:defRPr sz="1800"/>
                          </a:pPr>
                          <a:r>
                            <a:rPr sz="2400" dirty="0"/>
                            <a:t>​</a:t>
                          </a:r>
                          <a14:m>
                            <m:oMath xmlns:m="http://schemas.openxmlformats.org/officeDocument/2006/math">
                              <m:f>
                                <m:fPr>
                                  <m:ctrlPr>
                                    <a:rPr sz="2400" i="1">
                                      <a:latin typeface="Cambria Math" panose="02040503050406030204" pitchFamily="18" charset="0"/>
                                    </a:rPr>
                                  </m:ctrlPr>
                                </m:fPr>
                                <m:num>
                                  <m:r>
                                    <a:rPr sz="2400">
                                      <a:latin typeface="Cambria Math"/>
                                    </a:rPr>
                                    <m:t>5</m:t>
                                  </m:r>
                                  <m:r>
                                    <a:rPr sz="2400">
                                      <a:latin typeface="Cambria Math"/>
                                    </a:rPr>
                                    <m:t>𝑥</m:t>
                                  </m:r>
                                  <m:r>
                                    <a:rPr sz="2400">
                                      <a:latin typeface="Cambria Math"/>
                                    </a:rPr>
                                    <m:t>−</m:t>
                                  </m:r>
                                  <m:r>
                                    <a:rPr sz="2400">
                                      <a:latin typeface="Cambria Math"/>
                                    </a:rPr>
                                    <m:t>𝑦</m:t>
                                  </m:r>
                                </m:num>
                                <m:den>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5</m:t>
                                          </m:r>
                                          <m:r>
                                            <a:rPr sz="2400">
                                              <a:latin typeface="Cambria Math"/>
                                            </a:rPr>
                                            <m:t>𝑥</m:t>
                                          </m:r>
                                          <m:r>
                                            <a:rPr sz="2400">
                                              <a:latin typeface="Cambria Math"/>
                                            </a:rPr>
                                            <m:t>−</m:t>
                                          </m:r>
                                          <m:r>
                                            <a:rPr sz="2400">
                                              <a:latin typeface="Cambria Math"/>
                                            </a:rPr>
                                            <m:t>𝑦</m:t>
                                          </m:r>
                                        </m:e>
                                      </m:d>
                                    </m:e>
                                    <m:sup>
                                      <m:f>
                                        <m:fPr>
                                          <m:ctrlPr>
                                            <a:rPr sz="2400" i="1">
                                              <a:latin typeface="Cambria Math" panose="02040503050406030204" pitchFamily="18" charset="0"/>
                                            </a:rPr>
                                          </m:ctrlPr>
                                        </m:fPr>
                                        <m:num>
                                          <m:r>
                                            <a:rPr sz="2400">
                                              <a:latin typeface="Cambria Math"/>
                                            </a:rPr>
                                            <m:t>−</m:t>
                                          </m:r>
                                          <m:r>
                                            <a:rPr sz="2400">
                                              <a:latin typeface="Cambria Math"/>
                                            </a:rPr>
                                            <m:t>1</m:t>
                                          </m:r>
                                        </m:num>
                                        <m:den>
                                          <m:r>
                                            <a:rPr sz="2400">
                                              <a:latin typeface="Cambria Math"/>
                                            </a:rPr>
                                            <m:t>3</m:t>
                                          </m:r>
                                        </m:den>
                                      </m:f>
                                    </m:sup>
                                  </m:sSup>
                                </m:den>
                              </m:f>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5</m:t>
                                      </m:r>
                                      <m:r>
                                        <a:rPr sz="2400">
                                          <a:latin typeface="Cambria Math"/>
                                        </a:rPr>
                                        <m:t>𝑥</m:t>
                                      </m:r>
                                      <m:r>
                                        <a:rPr sz="2400">
                                          <a:latin typeface="Cambria Math"/>
                                        </a:rPr>
                                        <m:t>−</m:t>
                                      </m:r>
                                      <m:r>
                                        <a:rPr sz="2400">
                                          <a:latin typeface="Cambria Math"/>
                                        </a:rPr>
                                        <m:t>𝑦</m:t>
                                      </m:r>
                                    </m:e>
                                  </m:d>
                                </m:e>
                                <m:sup>
                                  <m:r>
                                    <a:rPr sz="2400">
                                      <a:latin typeface="Cambria Math"/>
                                    </a:rPr>
                                    <m:t>1</m:t>
                                  </m:r>
                                  <m:r>
                                    <a:rPr sz="2400">
                                      <a:latin typeface="Cambria Math"/>
                                    </a:rPr>
                                    <m:t>−</m:t>
                                  </m:r>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m:t>
                                          </m:r>
                                          <m:r>
                                            <a:rPr sz="2400">
                                              <a:latin typeface="Cambria Math"/>
                                            </a:rPr>
                                            <m:t>1</m:t>
                                          </m:r>
                                        </m:num>
                                        <m:den>
                                          <m:r>
                                            <a:rPr sz="2400">
                                              <a:latin typeface="Cambria Math"/>
                                            </a:rPr>
                                            <m:t>3</m:t>
                                          </m:r>
                                        </m:den>
                                      </m:f>
                                    </m:e>
                                  </m:d>
                                </m:sup>
                              </m:sSup>
                            </m:oMath>
                          </a14:m>
                          <a:endParaRPr sz="2400" dirty="0"/>
                        </a:p>
                      </a:txBody>
                      <a:tcPr/>
                    </a:tc>
                    <a:tc>
                      <a:txBody>
                        <a:bodyPr/>
                        <a:lstStyle/>
                        <a:p>
                          <a:pPr algn="l">
                            <a:defRPr sz="1100" b="1"/>
                          </a:pPr>
                          <a:r>
                            <a:rPr dirty="0"/>
                            <a:t> </a:t>
                          </a:r>
                          <a:endParaRPr sz="1100" dirty="0"/>
                        </a:p>
                      </a:txBody>
                      <a:tcPr/>
                    </a:tc>
                    <a:extLst>
                      <a:ext uri="{0D108BD9-81ED-4DB2-BD59-A6C34878D82A}">
                        <a16:rowId xmlns:a16="http://schemas.microsoft.com/office/drawing/2014/main" val="10000"/>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f>
                                    <m:fPr>
                                      <m:ctrlPr>
                                        <a:rPr sz="2400" i="1">
                                          <a:latin typeface="Cambria Math" panose="02040503050406030204" pitchFamily="18" charset="0"/>
                                        </a:rPr>
                                      </m:ctrlPr>
                                    </m:fPr>
                                    <m:num>
                                      <m:r>
                                        <a:rPr sz="2400">
                                          <a:latin typeface="Cambria Math"/>
                                        </a:rPr>
                                        <m:t>5</m:t>
                                      </m:r>
                                      <m:r>
                                        <a:rPr sz="2400">
                                          <a:latin typeface="Cambria Math"/>
                                        </a:rPr>
                                        <m:t>𝑥</m:t>
                                      </m:r>
                                      <m:r>
                                        <a:rPr sz="2400">
                                          <a:latin typeface="Cambria Math"/>
                                        </a:rPr>
                                        <m:t>−</m:t>
                                      </m:r>
                                      <m:r>
                                        <a:rPr sz="2400">
                                          <a:latin typeface="Cambria Math"/>
                                        </a:rPr>
                                        <m:t>𝑦</m:t>
                                      </m:r>
                                    </m:num>
                                    <m:den>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5</m:t>
                                              </m:r>
                                              <m:r>
                                                <a:rPr sz="2400">
                                                  <a:latin typeface="Cambria Math"/>
                                                </a:rPr>
                                                <m:t>𝑥</m:t>
                                              </m:r>
                                              <m:r>
                                                <a:rPr sz="2400">
                                                  <a:latin typeface="Cambria Math"/>
                                                </a:rPr>
                                                <m:t>−</m:t>
                                              </m:r>
                                              <m:r>
                                                <a:rPr sz="2400">
                                                  <a:latin typeface="Cambria Math"/>
                                                </a:rPr>
                                                <m:t>𝑦</m:t>
                                              </m:r>
                                            </m:e>
                                          </m:d>
                                        </m:e>
                                        <m:sup>
                                          <m:f>
                                            <m:fPr>
                                              <m:ctrlPr>
                                                <a:rPr sz="2400" i="1">
                                                  <a:latin typeface="Cambria Math" panose="02040503050406030204" pitchFamily="18" charset="0"/>
                                                </a:rPr>
                                              </m:ctrlPr>
                                            </m:fPr>
                                            <m:num>
                                              <m:r>
                                                <a:rPr sz="2400">
                                                  <a:latin typeface="Cambria Math"/>
                                                </a:rPr>
                                                <m:t>−</m:t>
                                              </m:r>
                                              <m:r>
                                                <a:rPr sz="2400">
                                                  <a:latin typeface="Cambria Math"/>
                                                </a:rPr>
                                                <m:t>1</m:t>
                                              </m:r>
                                            </m:num>
                                            <m:den>
                                              <m:r>
                                                <a:rPr sz="2400">
                                                  <a:latin typeface="Cambria Math"/>
                                                </a:rPr>
                                                <m:t>3</m:t>
                                              </m:r>
                                            </m:den>
                                          </m:f>
                                        </m:sup>
                                      </m:sSup>
                                    </m:den>
                                  </m:f>
                                </m:e>
                              </m:phant>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5</m:t>
                                      </m:r>
                                      <m:r>
                                        <a:rPr sz="2400">
                                          <a:latin typeface="Cambria Math"/>
                                        </a:rPr>
                                        <m:t>𝑥</m:t>
                                      </m:r>
                                      <m:r>
                                        <a:rPr sz="2400">
                                          <a:latin typeface="Cambria Math"/>
                                        </a:rPr>
                                        <m:t>−</m:t>
                                      </m:r>
                                      <m:r>
                                        <a:rPr sz="2400">
                                          <a:latin typeface="Cambria Math"/>
                                        </a:rPr>
                                        <m:t>𝑦</m:t>
                                      </m:r>
                                    </m:e>
                                  </m:d>
                                </m:e>
                                <m:sup>
                                  <m:f>
                                    <m:fPr>
                                      <m:ctrlPr>
                                        <a:rPr sz="2400" i="1">
                                          <a:latin typeface="Cambria Math" panose="02040503050406030204" pitchFamily="18" charset="0"/>
                                        </a:rPr>
                                      </m:ctrlPr>
                                    </m:fPr>
                                    <m:num>
                                      <m:r>
                                        <a:rPr sz="2400">
                                          <a:latin typeface="Cambria Math"/>
                                        </a:rPr>
                                        <m:t>4</m:t>
                                      </m:r>
                                    </m:num>
                                    <m:den>
                                      <m:r>
                                        <a:rPr sz="2400">
                                          <a:latin typeface="Cambria Math"/>
                                        </a:rPr>
                                        <m:t>3</m:t>
                                      </m:r>
                                    </m:den>
                                  </m:f>
                                </m:sup>
                              </m:sSup>
                            </m:oMath>
                          </a14:m>
                          <a:endParaRPr sz="2400" dirty="0"/>
                        </a:p>
                      </a:txBody>
                      <a:tcPr/>
                    </a:tc>
                    <a:tc>
                      <a:txBody>
                        <a:bodyPr/>
                        <a:lstStyle/>
                        <a:p>
                          <a:pPr algn="l"/>
                          <a:endParaRPr dirty="0"/>
                        </a:p>
                      </a:txBody>
                      <a:tcPr/>
                    </a:tc>
                    <a:extLst>
                      <a:ext uri="{0D108BD9-81ED-4DB2-BD59-A6C34878D82A}">
                        <a16:rowId xmlns:a16="http://schemas.microsoft.com/office/drawing/2014/main" val="10001"/>
                      </a:ext>
                    </a:extLst>
                  </a:tr>
                </a:tbl>
              </a:graphicData>
            </a:graphic>
          </p:graphicFrame>
        </mc:Choice>
        <mc:Fallback xmlns="">
          <p:graphicFrame>
            <p:nvGraphicFramePr>
              <p:cNvPr id="5" name="Table Placeholder 2">
                <a:extLst>
                  <a:ext uri="{FF2B5EF4-FFF2-40B4-BE49-F238E27FC236}">
                    <a16:creationId xmlns:a16="http://schemas.microsoft.com/office/drawing/2014/main" id="{3C2F2DC3-E0E2-4B50-AE40-59B980E65DCB}"/>
                  </a:ext>
                </a:extLst>
              </p:cNvPr>
              <p:cNvGraphicFramePr>
                <a:graphicFrameLocks/>
              </p:cNvGraphicFramePr>
              <p:nvPr>
                <p:extLst>
                  <p:ext uri="{D42A27DB-BD31-4B8C-83A1-F6EECF244321}">
                    <p14:modId xmlns:p14="http://schemas.microsoft.com/office/powerpoint/2010/main" val="632775071"/>
                  </p:ext>
                </p:extLst>
              </p:nvPr>
            </p:nvGraphicFramePr>
            <p:xfrm>
              <a:off x="2286000" y="2133600"/>
              <a:ext cx="6324600" cy="1707008"/>
            </p:xfrm>
            <a:graphic>
              <a:graphicData uri="http://schemas.openxmlformats.org/drawingml/2006/table">
                <a:tbl>
                  <a:tblPr firstRow="1" bandRow="1">
                    <a:tableStyleId>{2D5ABB26-0587-4C30-8999-92F81FD0307C}</a:tableStyleId>
                  </a:tblPr>
                  <a:tblGrid>
                    <a:gridCol w="4274961">
                      <a:extLst>
                        <a:ext uri="{9D8B030D-6E8A-4147-A177-3AD203B41FA5}">
                          <a16:colId xmlns:a16="http://schemas.microsoft.com/office/drawing/2014/main" val="20000"/>
                        </a:ext>
                      </a:extLst>
                    </a:gridCol>
                    <a:gridCol w="2049639">
                      <a:extLst>
                        <a:ext uri="{9D8B030D-6E8A-4147-A177-3AD203B41FA5}">
                          <a16:colId xmlns:a16="http://schemas.microsoft.com/office/drawing/2014/main" val="20001"/>
                        </a:ext>
                      </a:extLst>
                    </a:gridCol>
                  </a:tblGrid>
                  <a:tr h="860616">
                    <a:tc>
                      <a:txBody>
                        <a:bodyPr/>
                        <a:lstStyle/>
                        <a:p>
                          <a:endParaRPr lang="en-US"/>
                        </a:p>
                      </a:txBody>
                      <a:tcPr>
                        <a:blipFill>
                          <a:blip r:embed="rId3"/>
                          <a:stretch>
                            <a:fillRect r="-47863" b="-97887"/>
                          </a:stretch>
                        </a:blipFill>
                      </a:tcPr>
                    </a:tc>
                    <a:tc>
                      <a:txBody>
                        <a:bodyPr/>
                        <a:lstStyle/>
                        <a:p>
                          <a:pPr algn="l">
                            <a:defRPr sz="1100" b="1"/>
                          </a:pPr>
                          <a:r>
                            <a:rPr dirty="0"/>
                            <a:t> </a:t>
                          </a:r>
                          <a:endParaRPr sz="1100" dirty="0"/>
                        </a:p>
                      </a:txBody>
                      <a:tcPr/>
                    </a:tc>
                    <a:extLst>
                      <a:ext uri="{0D108BD9-81ED-4DB2-BD59-A6C34878D82A}">
                        <a16:rowId xmlns:a16="http://schemas.microsoft.com/office/drawing/2014/main" val="10000"/>
                      </a:ext>
                    </a:extLst>
                  </a:tr>
                  <a:tr h="846392">
                    <a:tc>
                      <a:txBody>
                        <a:bodyPr/>
                        <a:lstStyle/>
                        <a:p>
                          <a:endParaRPr lang="en-US"/>
                        </a:p>
                      </a:txBody>
                      <a:tcPr>
                        <a:blipFill>
                          <a:blip r:embed="rId3"/>
                          <a:stretch>
                            <a:fillRect t="-102158" r="-47863"/>
                          </a:stretch>
                        </a:blipFill>
                      </a:tcPr>
                    </a:tc>
                    <a:tc>
                      <a:txBody>
                        <a:bodyPr/>
                        <a:lstStyle/>
                        <a:p>
                          <a:pPr algn="l"/>
                          <a:endParaRPr dirty="0"/>
                        </a:p>
                      </a:txBody>
                      <a:tcPr/>
                    </a:tc>
                    <a:extLst>
                      <a:ext uri="{0D108BD9-81ED-4DB2-BD59-A6C34878D82A}">
                        <a16:rowId xmlns:a16="http://schemas.microsoft.com/office/drawing/2014/main" val="10001"/>
                      </a:ext>
                    </a:extLst>
                  </a:tr>
                </a:tbl>
              </a:graphicData>
            </a:graphic>
          </p:graphicFrame>
        </mc:Fallback>
      </mc:AlternateContent>
    </p:spTree>
    <p:extLst>
      <p:ext uri="{BB962C8B-B14F-4D97-AF65-F5344CB8AC3E}">
        <p14:creationId xmlns:p14="http://schemas.microsoft.com/office/powerpoint/2010/main" val="17188535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14: Simplifying Radical Expressions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t>​</a:t>
                </a:r>
                <a:r>
                  <a:rPr sz="2800"/>
                  <a:t>Simplify the expression </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4</m:t>
                        </m:r>
                      </m:deg>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e>
                    </m:rad>
                  </m:oMath>
                </a14:m>
                <a:r>
                  <a:rPr sz="2800"/>
                  <a:t>.</a:t>
                </a:r>
              </a:p>
              <a:p>
                <a:pPr marL="514350" indent="-514350">
                  <a:buFont typeface="+mj-lt"/>
                  <a:buAutoNum type="alphaLcPeriod" startAt="2"/>
                  <a:defRPr sz="2800"/>
                </a:pPr>
                <a:r>
                  <a:t>​</a:t>
                </a:r>
                <a:r>
                  <a:rPr sz="2800"/>
                  <a:t>Write </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3</m:t>
                        </m:r>
                      </m:deg>
                      <m:e>
                        <m:r>
                          <a:rPr>
                            <a:latin typeface="Cambria Math" panose="02040503050406030204" pitchFamily="18" charset="0"/>
                          </a:rPr>
                          <m:t>2</m:t>
                        </m:r>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3</m:t>
                        </m:r>
                      </m:e>
                    </m:rad>
                  </m:oMath>
                </a14:m>
                <a:r>
                  <a:rPr sz="2800"/>
                  <a:t> as a single radical.</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45"/>
                </a:stretch>
              </a:blipFill>
            </p:spPr>
            <p:txBody>
              <a:bodyPr/>
              <a:lstStyle/>
              <a:p>
                <a:r>
                  <a:rPr lang="en-US">
                    <a:noFill/>
                  </a:rPr>
                  <a:t> </a:t>
                </a:r>
              </a:p>
            </p:txBody>
          </p:sp>
        </mc:Fallback>
      </mc:AlternateContent>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14: Simplifying Radical Expressions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F2559693-3B14-49A6-9439-23C4AAB0AF93}"/>
                  </a:ext>
                </a:extLst>
              </p:cNvPr>
              <p:cNvGraphicFramePr>
                <a:graphicFrameLocks/>
              </p:cNvGraphicFramePr>
              <p:nvPr>
                <p:extLst>
                  <p:ext uri="{D42A27DB-BD31-4B8C-83A1-F6EECF244321}">
                    <p14:modId xmlns:p14="http://schemas.microsoft.com/office/powerpoint/2010/main" val="305978076"/>
                  </p:ext>
                </p:extLst>
              </p:nvPr>
            </p:nvGraphicFramePr>
            <p:xfrm>
              <a:off x="838200" y="1483931"/>
              <a:ext cx="8077200" cy="1716469"/>
            </p:xfrm>
            <a:graphic>
              <a:graphicData uri="http://schemas.openxmlformats.org/drawingml/2006/table">
                <a:tbl>
                  <a:tblPr firstRow="1" bandRow="1">
                    <a:tableStyleId>{2D5ABB26-0587-4C30-8999-92F81FD0307C}</a:tableStyleId>
                  </a:tblPr>
                  <a:tblGrid>
                    <a:gridCol w="3066344">
                      <a:extLst>
                        <a:ext uri="{9D8B030D-6E8A-4147-A177-3AD203B41FA5}">
                          <a16:colId xmlns:a16="http://schemas.microsoft.com/office/drawing/2014/main" val="20000"/>
                        </a:ext>
                      </a:extLst>
                    </a:gridCol>
                    <a:gridCol w="5010856">
                      <a:extLst>
                        <a:ext uri="{9D8B030D-6E8A-4147-A177-3AD203B41FA5}">
                          <a16:colId xmlns:a16="http://schemas.microsoft.com/office/drawing/2014/main" val="20001"/>
                        </a:ext>
                      </a:extLst>
                    </a:gridCol>
                  </a:tblGrid>
                  <a:tr h="370840">
                    <a:tc>
                      <a:txBody>
                        <a:bodyPr/>
                        <a:lstStyle/>
                        <a:p>
                          <a:pPr algn="l">
                            <a:defRPr sz="1800"/>
                          </a:pPr>
                          <a:r>
                            <a:rPr sz="2400" dirty="0"/>
                            <a:t>​</a:t>
                          </a:r>
                          <a14:m>
                            <m:oMath xmlns:m="http://schemas.openxmlformats.org/officeDocument/2006/math">
                              <m:rad>
                                <m:radPr>
                                  <m:ctrlPr>
                                    <a:rPr sz="2400" i="1">
                                      <a:latin typeface="Cambria Math" panose="02040503050406030204" pitchFamily="18" charset="0"/>
                                    </a:rPr>
                                  </m:ctrlPr>
                                </m:radPr>
                                <m:deg>
                                  <m:r>
                                    <a:rPr sz="2400">
                                      <a:latin typeface="Cambria Math"/>
                                    </a:rPr>
                                    <m:t>4</m:t>
                                  </m:r>
                                </m:deg>
                                <m:e>
                                  <m:sSup>
                                    <m:sSupPr>
                                      <m:ctrlPr>
                                        <a:rPr sz="2400" i="1">
                                          <a:latin typeface="Cambria Math" panose="02040503050406030204" pitchFamily="18" charset="0"/>
                                        </a:rPr>
                                      </m:ctrlPr>
                                    </m:sSupPr>
                                    <m:e>
                                      <m:r>
                                        <a:rPr sz="2400">
                                          <a:latin typeface="Cambria Math"/>
                                        </a:rPr>
                                        <m:t>𝑥</m:t>
                                      </m:r>
                                    </m:e>
                                    <m:sup>
                                      <m:r>
                                        <a:rPr sz="2400">
                                          <a:latin typeface="Cambria Math"/>
                                        </a:rPr>
                                        <m:t>2</m:t>
                                      </m:r>
                                    </m:sup>
                                  </m:sSup>
                                </m:e>
                              </m:rad>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sSup>
                                        <m:sSupPr>
                                          <m:ctrlPr>
                                            <a:rPr sz="2400" i="1">
                                              <a:latin typeface="Cambria Math" panose="02040503050406030204" pitchFamily="18" charset="0"/>
                                            </a:rPr>
                                          </m:ctrlPr>
                                        </m:sSupPr>
                                        <m:e>
                                          <m:r>
                                            <a:rPr sz="2400">
                                              <a:latin typeface="Cambria Math"/>
                                            </a:rPr>
                                            <m:t>𝑥</m:t>
                                          </m:r>
                                        </m:e>
                                        <m:sup>
                                          <m:r>
                                            <a:rPr sz="2400">
                                              <a:latin typeface="Cambria Math"/>
                                            </a:rPr>
                                            <m:t>2</m:t>
                                          </m:r>
                                        </m:sup>
                                      </m:sSup>
                                    </m:e>
                                  </m:d>
                                </m:e>
                                <m:sup>
                                  <m:f>
                                    <m:fPr>
                                      <m:ctrlPr>
                                        <a:rPr sz="2400" i="1">
                                          <a:latin typeface="Cambria Math" panose="02040503050406030204" pitchFamily="18" charset="0"/>
                                        </a:rPr>
                                      </m:ctrlPr>
                                    </m:fPr>
                                    <m:num>
                                      <m:r>
                                        <a:rPr sz="2400">
                                          <a:latin typeface="Cambria Math"/>
                                        </a:rPr>
                                        <m:t>1</m:t>
                                      </m:r>
                                    </m:num>
                                    <m:den>
                                      <m:r>
                                        <a:rPr sz="2400">
                                          <a:latin typeface="Cambria Math"/>
                                        </a:rPr>
                                        <m:t>4</m:t>
                                      </m:r>
                                    </m:den>
                                  </m:f>
                                </m:sup>
                              </m:sSup>
                            </m:oMath>
                          </a14:m>
                          <a:endParaRPr sz="2400" dirty="0"/>
                        </a:p>
                      </a:txBody>
                      <a:tcPr/>
                    </a:tc>
                    <a:tc rowSpan="3">
                      <a:txBody>
                        <a:bodyPr/>
                        <a:lstStyle/>
                        <a:p>
                          <a:pPr algn="l">
                            <a:defRPr sz="1100" b="1"/>
                          </a:pPr>
                          <a:r>
                            <a:rPr sz="1800" b="0" dirty="0"/>
                            <a:t>We might be tempted to write </a:t>
                          </a:r>
                          <a14:m>
                            <m:oMath xmlns:m="http://schemas.openxmlformats.org/officeDocument/2006/math">
                              <m:rad>
                                <m:radPr>
                                  <m:ctrlPr>
                                    <a:rPr sz="1800" b="0" i="1">
                                      <a:latin typeface="Cambria Math" panose="02040503050406030204" pitchFamily="18" charset="0"/>
                                    </a:rPr>
                                  </m:ctrlPr>
                                </m:radPr>
                                <m:deg>
                                  <m:r>
                                    <a:rPr sz="1800" b="0" i="1">
                                      <a:latin typeface="Cambria Math"/>
                                    </a:rPr>
                                    <m:t>4</m:t>
                                  </m:r>
                                </m:deg>
                                <m:e>
                                  <m:sSup>
                                    <m:sSupPr>
                                      <m:ctrlPr>
                                        <a:rPr sz="1800" b="0" i="1">
                                          <a:latin typeface="Cambria Math" panose="02040503050406030204" pitchFamily="18" charset="0"/>
                                        </a:rPr>
                                      </m:ctrlPr>
                                    </m:sSupPr>
                                    <m:e>
                                      <m:r>
                                        <a:rPr sz="1800" b="0" i="1">
                                          <a:latin typeface="Cambria Math"/>
                                        </a:rPr>
                                        <m:t>𝑥</m:t>
                                      </m:r>
                                    </m:e>
                                    <m:sup>
                                      <m:r>
                                        <a:rPr sz="1800" b="0" i="1">
                                          <a:latin typeface="Cambria Math"/>
                                        </a:rPr>
                                        <m:t>2</m:t>
                                      </m:r>
                                    </m:sup>
                                  </m:sSup>
                                </m:e>
                              </m:rad>
                            </m:oMath>
                          </a14:m>
                          <a:r>
                            <a:rPr sz="1800" b="0" dirty="0"/>
                            <a:t> as simply </a:t>
                          </a:r>
                          <a14:m>
                            <m:oMath xmlns:m="http://schemas.openxmlformats.org/officeDocument/2006/math">
                              <m:rad>
                                <m:radPr>
                                  <m:degHide m:val="on"/>
                                  <m:ctrlPr>
                                    <a:rPr sz="1800" b="0" i="1">
                                      <a:latin typeface="Cambria Math" panose="02040503050406030204" pitchFamily="18" charset="0"/>
                                    </a:rPr>
                                  </m:ctrlPr>
                                </m:radPr>
                                <m:deg/>
                                <m:e>
                                  <m:r>
                                    <a:rPr sz="1800" b="0" i="1">
                                      <a:latin typeface="Cambria Math"/>
                                    </a:rPr>
                                    <m:t>𝑥</m:t>
                                  </m:r>
                                </m:e>
                              </m:rad>
                            </m:oMath>
                          </a14:m>
                          <a:r>
                            <a:rPr lang="en-US" sz="1800" b="0" dirty="0"/>
                            <a:t>,</a:t>
                          </a:r>
                          <a:r>
                            <a:rPr sz="1800" b="0" dirty="0"/>
                            <a:t> but note that </a:t>
                          </a:r>
                          <a14:m>
                            <m:oMath xmlns:m="http://schemas.openxmlformats.org/officeDocument/2006/math">
                              <m:rad>
                                <m:radPr>
                                  <m:ctrlPr>
                                    <a:rPr sz="1800" b="0" i="1">
                                      <a:latin typeface="Cambria Math" panose="02040503050406030204" pitchFamily="18" charset="0"/>
                                    </a:rPr>
                                  </m:ctrlPr>
                                </m:radPr>
                                <m:deg>
                                  <m:r>
                                    <a:rPr sz="1800" b="0" i="1">
                                      <a:latin typeface="Cambria Math"/>
                                    </a:rPr>
                                    <m:t>4</m:t>
                                  </m:r>
                                </m:deg>
                                <m:e>
                                  <m:sSup>
                                    <m:sSupPr>
                                      <m:ctrlPr>
                                        <a:rPr sz="1800" b="0" i="1">
                                          <a:latin typeface="Cambria Math" panose="02040503050406030204" pitchFamily="18" charset="0"/>
                                        </a:rPr>
                                      </m:ctrlPr>
                                    </m:sSupPr>
                                    <m:e>
                                      <m:r>
                                        <a:rPr sz="1800" b="0" i="1">
                                          <a:latin typeface="Cambria Math"/>
                                        </a:rPr>
                                        <m:t>𝑥</m:t>
                                      </m:r>
                                    </m:e>
                                    <m:sup>
                                      <m:r>
                                        <a:rPr sz="1800" b="0" i="1">
                                          <a:latin typeface="Cambria Math"/>
                                        </a:rPr>
                                        <m:t>2</m:t>
                                      </m:r>
                                    </m:sup>
                                  </m:sSup>
                                </m:e>
                              </m:rad>
                            </m:oMath>
                          </a14:m>
                          <a:r>
                            <a:rPr sz="1800" b="0" dirty="0"/>
                            <a:t> is defined for </a:t>
                          </a:r>
                          <a:r>
                            <a:rPr sz="1800" b="0" i="1" dirty="0"/>
                            <a:t>all</a:t>
                          </a:r>
                          <a:r>
                            <a:rPr sz="1800" b="0" dirty="0"/>
                            <a:t> real numbers </a:t>
                          </a:r>
                          <a14:m>
                            <m:oMath xmlns:m="http://schemas.openxmlformats.org/officeDocument/2006/math">
                              <m:r>
                                <a:rPr sz="1800" b="0" i="1">
                                  <a:latin typeface="Cambria Math"/>
                                </a:rPr>
                                <m:t>𝑥</m:t>
                              </m:r>
                            </m:oMath>
                          </a14:m>
                          <a:r>
                            <a:rPr sz="1800" b="0" dirty="0"/>
                            <a:t>, while </a:t>
                          </a:r>
                          <a14:m>
                            <m:oMath xmlns:m="http://schemas.openxmlformats.org/officeDocument/2006/math">
                              <m:rad>
                                <m:radPr>
                                  <m:degHide m:val="on"/>
                                  <m:ctrlPr>
                                    <a:rPr sz="1800" b="0" i="1">
                                      <a:latin typeface="Cambria Math" panose="02040503050406030204" pitchFamily="18" charset="0"/>
                                    </a:rPr>
                                  </m:ctrlPr>
                                </m:radPr>
                                <m:deg/>
                                <m:e>
                                  <m:r>
                                    <a:rPr sz="1800" b="0" i="1">
                                      <a:latin typeface="Cambria Math"/>
                                    </a:rPr>
                                    <m:t>𝑥</m:t>
                                  </m:r>
                                </m:e>
                              </m:rad>
                            </m:oMath>
                          </a14:m>
                          <a:r>
                            <a:rPr sz="1800" b="0" dirty="0"/>
                            <a:t> is defined only for nonnegative real numbers. We can rectify this</a:t>
                          </a:r>
                          <a:r>
                            <a:rPr lang="en-US" sz="1800" b="0" dirty="0"/>
                            <a:t> disparity</a:t>
                          </a:r>
                          <a:r>
                            <a:rPr sz="1800" b="0" dirty="0"/>
                            <a:t> by first making sur</a:t>
                          </a:r>
                          <a:r>
                            <a:rPr lang="en-US" sz="1800" b="0" dirty="0"/>
                            <a:t>e</a:t>
                          </a:r>
                          <a:r>
                            <a:rPr sz="1800" b="0" dirty="0"/>
                            <a:t> the radicand is nonnegative.</a:t>
                          </a:r>
                        </a:p>
                      </a:txBody>
                      <a:tcPr/>
                    </a:tc>
                    <a:extLst>
                      <a:ext uri="{0D108BD9-81ED-4DB2-BD59-A6C34878D82A}">
                        <a16:rowId xmlns:a16="http://schemas.microsoft.com/office/drawing/2014/main" val="10000"/>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ctrlPr>
                                        <a:rPr sz="2400" i="1">
                                          <a:latin typeface="Cambria Math" panose="02040503050406030204" pitchFamily="18" charset="0"/>
                                        </a:rPr>
                                      </m:ctrlPr>
                                    </m:radPr>
                                    <m:deg>
                                      <m:r>
                                        <a:rPr sz="2400">
                                          <a:latin typeface="Cambria Math"/>
                                        </a:rPr>
                                        <m:t>4</m:t>
                                      </m:r>
                                    </m:deg>
                                    <m:e>
                                      <m:sSup>
                                        <m:sSupPr>
                                          <m:ctrlPr>
                                            <a:rPr sz="2400" i="1">
                                              <a:latin typeface="Cambria Math" panose="02040503050406030204" pitchFamily="18" charset="0"/>
                                            </a:rPr>
                                          </m:ctrlPr>
                                        </m:sSupPr>
                                        <m:e>
                                          <m:r>
                                            <a:rPr sz="2400">
                                              <a:latin typeface="Cambria Math"/>
                                            </a:rPr>
                                            <m:t>𝑥</m:t>
                                          </m:r>
                                        </m:e>
                                        <m:sup>
                                          <m:r>
                                            <a:rPr sz="2400">
                                              <a:latin typeface="Cambria Math"/>
                                            </a:rPr>
                                            <m:t>2</m:t>
                                          </m:r>
                                        </m:sup>
                                      </m:sSup>
                                    </m:e>
                                  </m:rad>
                                </m:e>
                              </m:phant>
                              <m:r>
                                <a:rPr sz="2400">
                                  <a:latin typeface="Cambria Math"/>
                                </a:rPr>
                                <m:t>=</m:t>
                              </m:r>
                              <m:sSup>
                                <m:sSupPr>
                                  <m:ctrlPr>
                                    <a:rPr sz="2400" i="1">
                                      <a:latin typeface="Cambria Math" panose="02040503050406030204" pitchFamily="18" charset="0"/>
                                    </a:rPr>
                                  </m:ctrlPr>
                                </m:sSupPr>
                                <m:e>
                                  <m:d>
                                    <m:dPr>
                                      <m:begChr m:val="|"/>
                                      <m:endChr m:val="|"/>
                                      <m:ctrlPr>
                                        <a:rPr sz="2400" i="1">
                                          <a:latin typeface="Cambria Math" panose="02040503050406030204" pitchFamily="18" charset="0"/>
                                        </a:rPr>
                                      </m:ctrlPr>
                                    </m:dPr>
                                    <m:e>
                                      <m:r>
                                        <a:rPr sz="2400">
                                          <a:latin typeface="Cambria Math"/>
                                        </a:rPr>
                                        <m:t>𝑥</m:t>
                                      </m:r>
                                    </m:e>
                                  </m:d>
                                </m:e>
                                <m:sup>
                                  <m:f>
                                    <m:fPr>
                                      <m:ctrlPr>
                                        <a:rPr sz="2400" i="1">
                                          <a:latin typeface="Cambria Math" panose="02040503050406030204" pitchFamily="18" charset="0"/>
                                        </a:rPr>
                                      </m:ctrlPr>
                                    </m:fPr>
                                    <m:num>
                                      <m:r>
                                        <a:rPr sz="2400">
                                          <a:latin typeface="Cambria Math"/>
                                        </a:rPr>
                                        <m:t>1</m:t>
                                      </m:r>
                                    </m:num>
                                    <m:den>
                                      <m:r>
                                        <a:rPr sz="2400">
                                          <a:latin typeface="Cambria Math"/>
                                        </a:rPr>
                                        <m:t>2</m:t>
                                      </m:r>
                                    </m:den>
                                  </m:f>
                                </m:sup>
                              </m:sSup>
                            </m:oMath>
                          </a14:m>
                          <a:endParaRPr sz="2400" dirty="0"/>
                        </a:p>
                      </a:txBody>
                      <a:tcPr/>
                    </a:tc>
                    <a:tc vMerge="1">
                      <a:txBody>
                        <a:bodyPr/>
                        <a:lstStyle/>
                        <a:p>
                          <a:pPr algn="l">
                            <a:defRPr sz="1100" b="1"/>
                          </a:pPr>
                          <a:endParaRPr sz="1400" b="0" dirty="0"/>
                        </a:p>
                      </a:txBody>
                      <a:tcPr/>
                    </a:tc>
                    <a:extLst>
                      <a:ext uri="{0D108BD9-81ED-4DB2-BD59-A6C34878D82A}">
                        <a16:rowId xmlns:a16="http://schemas.microsoft.com/office/drawing/2014/main" val="10001"/>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ctrlPr>
                                        <a:rPr sz="2400" i="1">
                                          <a:latin typeface="Cambria Math" panose="02040503050406030204" pitchFamily="18" charset="0"/>
                                        </a:rPr>
                                      </m:ctrlPr>
                                    </m:radPr>
                                    <m:deg>
                                      <m:r>
                                        <a:rPr sz="2400">
                                          <a:latin typeface="Cambria Math"/>
                                        </a:rPr>
                                        <m:t>4</m:t>
                                      </m:r>
                                    </m:deg>
                                    <m:e>
                                      <m:sSup>
                                        <m:sSupPr>
                                          <m:ctrlPr>
                                            <a:rPr sz="2400" i="1">
                                              <a:latin typeface="Cambria Math" panose="02040503050406030204" pitchFamily="18" charset="0"/>
                                            </a:rPr>
                                          </m:ctrlPr>
                                        </m:sSupPr>
                                        <m:e>
                                          <m:r>
                                            <a:rPr sz="2400">
                                              <a:latin typeface="Cambria Math"/>
                                            </a:rPr>
                                            <m:t>𝑥</m:t>
                                          </m:r>
                                        </m:e>
                                        <m:sup>
                                          <m:r>
                                            <a:rPr sz="2400">
                                              <a:latin typeface="Cambria Math"/>
                                            </a:rPr>
                                            <m:t>2</m:t>
                                          </m:r>
                                        </m:sup>
                                      </m:sSup>
                                    </m:e>
                                  </m:rad>
                                </m:e>
                              </m:phant>
                              <m:r>
                                <a:rPr sz="2400">
                                  <a:latin typeface="Cambria Math"/>
                                </a:rPr>
                                <m:t>=</m:t>
                              </m:r>
                              <m:rad>
                                <m:radPr>
                                  <m:degHide m:val="on"/>
                                  <m:ctrlPr>
                                    <a:rPr sz="2400" i="1">
                                      <a:latin typeface="Cambria Math" panose="02040503050406030204" pitchFamily="18" charset="0"/>
                                    </a:rPr>
                                  </m:ctrlPr>
                                </m:radPr>
                                <m:deg/>
                                <m:e>
                                  <m:r>
                                    <a:rPr sz="2400">
                                      <a:latin typeface="Cambria Math"/>
                                    </a:rPr>
                                    <m:t>|</m:t>
                                  </m:r>
                                  <m:r>
                                    <a:rPr sz="2400">
                                      <a:latin typeface="Cambria Math"/>
                                    </a:rPr>
                                    <m:t>𝑥</m:t>
                                  </m:r>
                                  <m:r>
                                    <a:rPr sz="2400">
                                      <a:latin typeface="Cambria Math"/>
                                    </a:rPr>
                                    <m:t>|</m:t>
                                  </m:r>
                                </m:e>
                              </m:rad>
                            </m:oMath>
                          </a14:m>
                          <a:endParaRPr sz="2400" dirty="0"/>
                        </a:p>
                      </a:txBody>
                      <a:tcPr/>
                    </a:tc>
                    <a:tc vMerge="1">
                      <a:txBody>
                        <a:bodyPr/>
                        <a:lstStyle/>
                        <a:p>
                          <a:pPr algn="l"/>
                          <a:endParaRPr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F2559693-3B14-49A6-9439-23C4AAB0AF93}"/>
                  </a:ext>
                </a:extLst>
              </p:cNvPr>
              <p:cNvGraphicFramePr>
                <a:graphicFrameLocks/>
              </p:cNvGraphicFramePr>
              <p:nvPr>
                <p:extLst>
                  <p:ext uri="{D42A27DB-BD31-4B8C-83A1-F6EECF244321}">
                    <p14:modId xmlns:p14="http://schemas.microsoft.com/office/powerpoint/2010/main" val="305978076"/>
                  </p:ext>
                </p:extLst>
              </p:nvPr>
            </p:nvGraphicFramePr>
            <p:xfrm>
              <a:off x="838200" y="1483931"/>
              <a:ext cx="8077200" cy="1716469"/>
            </p:xfrm>
            <a:graphic>
              <a:graphicData uri="http://schemas.openxmlformats.org/drawingml/2006/table">
                <a:tbl>
                  <a:tblPr firstRow="1" bandRow="1">
                    <a:tableStyleId>{2D5ABB26-0587-4C30-8999-92F81FD0307C}</a:tableStyleId>
                  </a:tblPr>
                  <a:tblGrid>
                    <a:gridCol w="3066344">
                      <a:extLst>
                        <a:ext uri="{9D8B030D-6E8A-4147-A177-3AD203B41FA5}">
                          <a16:colId xmlns:a16="http://schemas.microsoft.com/office/drawing/2014/main" val="20000"/>
                        </a:ext>
                      </a:extLst>
                    </a:gridCol>
                    <a:gridCol w="5010856">
                      <a:extLst>
                        <a:ext uri="{9D8B030D-6E8A-4147-A177-3AD203B41FA5}">
                          <a16:colId xmlns:a16="http://schemas.microsoft.com/office/drawing/2014/main" val="20001"/>
                        </a:ext>
                      </a:extLst>
                    </a:gridCol>
                  </a:tblGrid>
                  <a:tr h="591058">
                    <a:tc>
                      <a:txBody>
                        <a:bodyPr/>
                        <a:lstStyle/>
                        <a:p>
                          <a:endParaRPr lang="en-US"/>
                        </a:p>
                      </a:txBody>
                      <a:tcPr>
                        <a:blipFill>
                          <a:blip r:embed="rId2"/>
                          <a:stretch>
                            <a:fillRect r="-163618" b="-211340"/>
                          </a:stretch>
                        </a:blipFill>
                      </a:tcPr>
                    </a:tc>
                    <a:tc rowSpan="3">
                      <a:txBody>
                        <a:bodyPr/>
                        <a:lstStyle/>
                        <a:p>
                          <a:endParaRPr lang="en-US"/>
                        </a:p>
                      </a:txBody>
                      <a:tcPr>
                        <a:blipFill>
                          <a:blip r:embed="rId2"/>
                          <a:stretch>
                            <a:fillRect l="-61118" b="-7092"/>
                          </a:stretch>
                        </a:blipFill>
                      </a:tcPr>
                    </a:tc>
                    <a:extLst>
                      <a:ext uri="{0D108BD9-81ED-4DB2-BD59-A6C34878D82A}">
                        <a16:rowId xmlns:a16="http://schemas.microsoft.com/office/drawing/2014/main" val="10000"/>
                      </a:ext>
                    </a:extLst>
                  </a:tr>
                  <a:tr h="591058">
                    <a:tc>
                      <a:txBody>
                        <a:bodyPr/>
                        <a:lstStyle/>
                        <a:p>
                          <a:endParaRPr lang="en-US"/>
                        </a:p>
                      </a:txBody>
                      <a:tcPr>
                        <a:blipFill>
                          <a:blip r:embed="rId2"/>
                          <a:stretch>
                            <a:fillRect t="-100000" r="-163618" b="-111340"/>
                          </a:stretch>
                        </a:blipFill>
                      </a:tcPr>
                    </a:tc>
                    <a:tc vMerge="1">
                      <a:txBody>
                        <a:bodyPr/>
                        <a:lstStyle/>
                        <a:p>
                          <a:pPr algn="l">
                            <a:defRPr sz="1100" b="1"/>
                          </a:pPr>
                          <a:endParaRPr sz="1400" b="0" dirty="0"/>
                        </a:p>
                      </a:txBody>
                      <a:tcPr/>
                    </a:tc>
                    <a:extLst>
                      <a:ext uri="{0D108BD9-81ED-4DB2-BD59-A6C34878D82A}">
                        <a16:rowId xmlns:a16="http://schemas.microsoft.com/office/drawing/2014/main" val="10001"/>
                      </a:ext>
                    </a:extLst>
                  </a:tr>
                  <a:tr h="534353">
                    <a:tc>
                      <a:txBody>
                        <a:bodyPr/>
                        <a:lstStyle/>
                        <a:p>
                          <a:endParaRPr lang="en-US"/>
                        </a:p>
                      </a:txBody>
                      <a:tcPr>
                        <a:blipFill>
                          <a:blip r:embed="rId2"/>
                          <a:stretch>
                            <a:fillRect t="-220455" r="-163618" b="-22727"/>
                          </a:stretch>
                        </a:blipFill>
                      </a:tcPr>
                    </a:tc>
                    <a:tc vMerge="1">
                      <a:txBody>
                        <a:bodyPr/>
                        <a:lstStyle/>
                        <a:p>
                          <a:pPr algn="l"/>
                          <a:endParaRPr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14: Simplifying Radical Expressions (cont.)</a:t>
            </a:r>
          </a:p>
        </p:txBody>
      </p:sp>
      <p:sp>
        <p:nvSpPr>
          <p:cNvPr id="3" name="Text Placeholder 2"/>
          <p:cNvSpPr>
            <a:spLocks noGrp="1"/>
          </p:cNvSpPr>
          <p:nvPr>
            <p:ph type="body" sz="quarter" idx="10"/>
          </p:nvPr>
        </p:nvSpPr>
        <p:spPr>
          <a:xfrm>
            <a:off x="457200" y="1205133"/>
            <a:ext cx="8229600" cy="4967067"/>
          </a:xfrm>
        </p:spPr>
        <p:txBody>
          <a:bodyPr/>
          <a:lstStyle/>
          <a:p>
            <a:pPr marL="514350" indent="-514350">
              <a:buFont typeface="+mj-lt"/>
              <a:buAutoNum type="alphaLcPeriod" startAt="2"/>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637AF315-0BC9-4DE1-97C0-C958AEEC0CA9}"/>
                  </a:ext>
                </a:extLst>
              </p:cNvPr>
              <p:cNvGraphicFramePr>
                <a:graphicFrameLocks/>
              </p:cNvGraphicFramePr>
              <p:nvPr>
                <p:extLst>
                  <p:ext uri="{D42A27DB-BD31-4B8C-83A1-F6EECF244321}">
                    <p14:modId xmlns:p14="http://schemas.microsoft.com/office/powerpoint/2010/main" val="963955274"/>
                  </p:ext>
                </p:extLst>
              </p:nvPr>
            </p:nvGraphicFramePr>
            <p:xfrm>
              <a:off x="914400" y="1113217"/>
              <a:ext cx="7848600" cy="3458783"/>
            </p:xfrm>
            <a:graphic>
              <a:graphicData uri="http://schemas.openxmlformats.org/drawingml/2006/table">
                <a:tbl>
                  <a:tblPr firstRow="1" bandRow="1">
                    <a:tableStyleId>{2D5ABB26-0587-4C30-8999-92F81FD0307C}</a:tableStyleId>
                  </a:tblPr>
                  <a:tblGrid>
                    <a:gridCol w="3554083">
                      <a:extLst>
                        <a:ext uri="{9D8B030D-6E8A-4147-A177-3AD203B41FA5}">
                          <a16:colId xmlns:a16="http://schemas.microsoft.com/office/drawing/2014/main" val="20000"/>
                        </a:ext>
                      </a:extLst>
                    </a:gridCol>
                    <a:gridCol w="4294517">
                      <a:extLst>
                        <a:ext uri="{9D8B030D-6E8A-4147-A177-3AD203B41FA5}">
                          <a16:colId xmlns:a16="http://schemas.microsoft.com/office/drawing/2014/main" val="20001"/>
                        </a:ext>
                      </a:extLst>
                    </a:gridCol>
                  </a:tblGrid>
                  <a:tr h="370840">
                    <a:tc>
                      <a:txBody>
                        <a:bodyPr/>
                        <a:lstStyle/>
                        <a:p>
                          <a:pPr algn="l">
                            <a:defRPr sz="1800"/>
                          </a:pPr>
                          <a:r>
                            <a:rPr sz="2400" dirty="0"/>
                            <a:t>​</a:t>
                          </a:r>
                          <a14:m>
                            <m:oMath xmlns:m="http://schemas.openxmlformats.org/officeDocument/2006/math">
                              <m:rad>
                                <m:radPr>
                                  <m:ctrlPr>
                                    <a:rPr sz="2400" i="1">
                                      <a:latin typeface="Cambria Math" panose="02040503050406030204" pitchFamily="18" charset="0"/>
                                    </a:rPr>
                                  </m:ctrlPr>
                                </m:radPr>
                                <m:deg>
                                  <m:r>
                                    <a:rPr sz="2400">
                                      <a:latin typeface="Cambria Math"/>
                                    </a:rPr>
                                    <m:t>3</m:t>
                                  </m:r>
                                </m:deg>
                                <m:e>
                                  <m:r>
                                    <a:rPr sz="2400">
                                      <a:latin typeface="Cambria Math"/>
                                    </a:rPr>
                                    <m:t>2</m:t>
                                  </m:r>
                                </m:e>
                              </m:rad>
                              <m:r>
                                <a:rPr sz="2400">
                                  <a:latin typeface="Cambria Math"/>
                                </a:rPr>
                                <m:t>⋅</m:t>
                              </m:r>
                              <m:rad>
                                <m:radPr>
                                  <m:degHide m:val="on"/>
                                  <m:ctrlPr>
                                    <a:rPr sz="2400" i="1">
                                      <a:latin typeface="Cambria Math" panose="02040503050406030204" pitchFamily="18" charset="0"/>
                                    </a:rPr>
                                  </m:ctrlPr>
                                </m:radPr>
                                <m:deg/>
                                <m:e>
                                  <m:r>
                                    <a:rPr sz="2400">
                                      <a:latin typeface="Cambria Math"/>
                                    </a:rPr>
                                    <m:t>3</m:t>
                                  </m:r>
                                </m:e>
                              </m:rad>
                              <m:r>
                                <a:rPr sz="2400">
                                  <a:latin typeface="Cambria Math"/>
                                </a:rPr>
                                <m:t>=</m:t>
                              </m:r>
                              <m:sSup>
                                <m:sSupPr>
                                  <m:ctrlPr>
                                    <a:rPr sz="2400" i="1">
                                      <a:latin typeface="Cambria Math" panose="02040503050406030204" pitchFamily="18" charset="0"/>
                                    </a:rPr>
                                  </m:ctrlPr>
                                </m:sSupPr>
                                <m:e>
                                  <m:r>
                                    <a:rPr sz="2400">
                                      <a:latin typeface="Cambria Math"/>
                                    </a:rPr>
                                    <m:t>2</m:t>
                                  </m:r>
                                </m:e>
                                <m:sup>
                                  <m:f>
                                    <m:fPr>
                                      <m:ctrlPr>
                                        <a:rPr sz="2400" i="1">
                                          <a:latin typeface="Cambria Math" panose="02040503050406030204" pitchFamily="18" charset="0"/>
                                        </a:rPr>
                                      </m:ctrlPr>
                                    </m:fPr>
                                    <m:num>
                                      <m:r>
                                        <a:rPr sz="2400">
                                          <a:latin typeface="Cambria Math"/>
                                        </a:rPr>
                                        <m:t>1</m:t>
                                      </m:r>
                                    </m:num>
                                    <m:den>
                                      <m:r>
                                        <a:rPr sz="2400">
                                          <a:latin typeface="Cambria Math"/>
                                        </a:rPr>
                                        <m:t>3</m:t>
                                      </m:r>
                                    </m:den>
                                  </m:f>
                                </m:sup>
                              </m:sSup>
                              <m:r>
                                <a:rPr sz="2400">
                                  <a:latin typeface="Cambria Math"/>
                                </a:rPr>
                                <m:t>⋅</m:t>
                              </m:r>
                              <m:sSup>
                                <m:sSupPr>
                                  <m:ctrlPr>
                                    <a:rPr sz="2400" i="1">
                                      <a:latin typeface="Cambria Math" panose="02040503050406030204" pitchFamily="18" charset="0"/>
                                    </a:rPr>
                                  </m:ctrlPr>
                                </m:sSupPr>
                                <m:e>
                                  <m:r>
                                    <a:rPr sz="2400">
                                      <a:latin typeface="Cambria Math"/>
                                    </a:rPr>
                                    <m:t>3</m:t>
                                  </m:r>
                                </m:e>
                                <m:sup>
                                  <m:f>
                                    <m:fPr>
                                      <m:ctrlPr>
                                        <a:rPr sz="2400" i="1">
                                          <a:latin typeface="Cambria Math" panose="02040503050406030204" pitchFamily="18" charset="0"/>
                                        </a:rPr>
                                      </m:ctrlPr>
                                    </m:fPr>
                                    <m:num>
                                      <m:r>
                                        <a:rPr sz="2400">
                                          <a:latin typeface="Cambria Math"/>
                                        </a:rPr>
                                        <m:t>1</m:t>
                                      </m:r>
                                    </m:num>
                                    <m:den>
                                      <m:r>
                                        <a:rPr sz="2400">
                                          <a:latin typeface="Cambria Math"/>
                                        </a:rPr>
                                        <m:t>2</m:t>
                                      </m:r>
                                    </m:den>
                                  </m:f>
                                </m:sup>
                              </m:sSup>
                            </m:oMath>
                          </a14:m>
                          <a:endParaRPr sz="2400" dirty="0"/>
                        </a:p>
                      </a:txBody>
                      <a:tcPr/>
                    </a:tc>
                    <a:tc rowSpan="4">
                      <a:txBody>
                        <a:bodyPr/>
                        <a:lstStyle/>
                        <a:p>
                          <a:pPr algn="l">
                            <a:defRPr sz="1100" b="1"/>
                          </a:pPr>
                          <a:r>
                            <a:rPr sz="1800" b="0" dirty="0"/>
                            <a:t>We can make use of the property </a:t>
                          </a:r>
                          <a:br>
                            <a:rPr lang="en-US" sz="1800" b="0" dirty="0"/>
                          </a:br>
                          <a14:m>
                            <m:oMath xmlns:m="http://schemas.openxmlformats.org/officeDocument/2006/math">
                              <m:sSup>
                                <m:sSupPr>
                                  <m:ctrlPr>
                                    <a:rPr sz="1800" b="0" i="1">
                                      <a:latin typeface="Cambria Math" panose="02040503050406030204" pitchFamily="18" charset="0"/>
                                    </a:rPr>
                                  </m:ctrlPr>
                                </m:sSupPr>
                                <m:e>
                                  <m:r>
                                    <a:rPr sz="1800" b="0" i="1">
                                      <a:latin typeface="Cambria Math"/>
                                    </a:rPr>
                                    <m:t>𝑎</m:t>
                                  </m:r>
                                </m:e>
                                <m:sup>
                                  <m:r>
                                    <a:rPr sz="1800" b="0" i="1">
                                      <a:latin typeface="Cambria Math"/>
                                    </a:rPr>
                                    <m:t>𝑛</m:t>
                                  </m:r>
                                </m:sup>
                              </m:sSup>
                              <m:sSup>
                                <m:sSupPr>
                                  <m:ctrlPr>
                                    <a:rPr sz="1800" b="0" i="1">
                                      <a:latin typeface="Cambria Math" panose="02040503050406030204" pitchFamily="18" charset="0"/>
                                    </a:rPr>
                                  </m:ctrlPr>
                                </m:sSupPr>
                                <m:e>
                                  <m:r>
                                    <a:rPr sz="1800" b="0" i="1">
                                      <a:latin typeface="Cambria Math"/>
                                    </a:rPr>
                                    <m:t>𝑏</m:t>
                                  </m:r>
                                </m:e>
                                <m:sup>
                                  <m:r>
                                    <a:rPr sz="1800" b="0" i="1">
                                      <a:latin typeface="Cambria Math"/>
                                    </a:rPr>
                                    <m:t>𝑛</m:t>
                                  </m:r>
                                </m:sup>
                              </m:sSup>
                              <m:r>
                                <a:rPr sz="1800" b="0">
                                  <a:latin typeface="Cambria Math"/>
                                </a:rPr>
                                <m:t>=</m:t>
                              </m:r>
                              <m:sSup>
                                <m:sSupPr>
                                  <m:ctrlPr>
                                    <a:rPr sz="1800" b="0" i="1">
                                      <a:latin typeface="Cambria Math" panose="02040503050406030204" pitchFamily="18" charset="0"/>
                                    </a:rPr>
                                  </m:ctrlPr>
                                </m:sSupPr>
                                <m:e>
                                  <m:d>
                                    <m:dPr>
                                      <m:ctrlPr>
                                        <a:rPr sz="1800" b="0" i="1">
                                          <a:latin typeface="Cambria Math" panose="02040503050406030204" pitchFamily="18" charset="0"/>
                                        </a:rPr>
                                      </m:ctrlPr>
                                    </m:dPr>
                                    <m:e>
                                      <m:r>
                                        <a:rPr sz="1800" b="0" i="1">
                                          <a:latin typeface="Cambria Math"/>
                                        </a:rPr>
                                        <m:t>𝑎𝑏</m:t>
                                      </m:r>
                                    </m:e>
                                  </m:d>
                                </m:e>
                                <m:sup>
                                  <m:r>
                                    <a:rPr sz="1800" b="0" i="1">
                                      <a:latin typeface="Cambria Math"/>
                                    </a:rPr>
                                    <m:t>𝑛</m:t>
                                  </m:r>
                                </m:sup>
                              </m:sSup>
                            </m:oMath>
                          </a14:m>
                          <a:r>
                            <a:rPr sz="1800" b="0" dirty="0"/>
                            <a:t> if we can first make the exponents equal. We do so by finding the least common denominator of </a:t>
                          </a:r>
                          <a14:m>
                            <m:oMath xmlns:m="http://schemas.openxmlformats.org/officeDocument/2006/math">
                              <m:f>
                                <m:fPr>
                                  <m:ctrlPr>
                                    <a:rPr sz="1800" b="0" i="1">
                                      <a:latin typeface="Cambria Math" panose="02040503050406030204" pitchFamily="18" charset="0"/>
                                    </a:rPr>
                                  </m:ctrlPr>
                                </m:fPr>
                                <m:num>
                                  <m:r>
                                    <a:rPr sz="1800" b="0" i="1">
                                      <a:latin typeface="Cambria Math"/>
                                    </a:rPr>
                                    <m:t>1</m:t>
                                  </m:r>
                                </m:num>
                                <m:den>
                                  <m:r>
                                    <a:rPr sz="1800" b="0" i="1">
                                      <a:latin typeface="Cambria Math"/>
                                    </a:rPr>
                                    <m:t>3</m:t>
                                  </m:r>
                                </m:den>
                              </m:f>
                            </m:oMath>
                          </a14:m>
                          <a:r>
                            <a:rPr sz="1800" b="0" dirty="0"/>
                            <a:t> and </a:t>
                          </a:r>
                          <a14:m>
                            <m:oMath xmlns:m="http://schemas.openxmlformats.org/officeDocument/2006/math">
                              <m:f>
                                <m:fPr>
                                  <m:ctrlPr>
                                    <a:rPr sz="1800" b="0" i="1">
                                      <a:latin typeface="Cambria Math" panose="02040503050406030204" pitchFamily="18" charset="0"/>
                                    </a:rPr>
                                  </m:ctrlPr>
                                </m:fPr>
                                <m:num>
                                  <m:r>
                                    <a:rPr sz="1800" b="0" i="1">
                                      <a:latin typeface="Cambria Math"/>
                                    </a:rPr>
                                    <m:t>1</m:t>
                                  </m:r>
                                </m:num>
                                <m:den>
                                  <m:r>
                                    <a:rPr sz="1800" b="0" i="1">
                                      <a:latin typeface="Cambria Math"/>
                                    </a:rPr>
                                    <m:t>2</m:t>
                                  </m:r>
                                </m:den>
                              </m:f>
                            </m:oMath>
                          </a14:m>
                          <a:r>
                            <a:rPr sz="1800" b="0" dirty="0"/>
                            <a:t>, writing both fractions with this common denominator, and then making use of the property </a:t>
                          </a:r>
                          <a14:m>
                            <m:oMath xmlns:m="http://schemas.openxmlformats.org/officeDocument/2006/math">
                              <m:sSup>
                                <m:sSupPr>
                                  <m:ctrlPr>
                                    <a:rPr sz="1800" b="0" i="1">
                                      <a:latin typeface="Cambria Math" panose="02040503050406030204" pitchFamily="18" charset="0"/>
                                    </a:rPr>
                                  </m:ctrlPr>
                                </m:sSupPr>
                                <m:e>
                                  <m:r>
                                    <a:rPr sz="1800" b="0" i="1">
                                      <a:latin typeface="Cambria Math"/>
                                    </a:rPr>
                                    <m:t>𝑎</m:t>
                                  </m:r>
                                </m:e>
                                <m:sup>
                                  <m:r>
                                    <a:rPr sz="1800" b="0" i="1">
                                      <a:latin typeface="Cambria Math"/>
                                    </a:rPr>
                                    <m:t>𝑛𝑚</m:t>
                                  </m:r>
                                </m:sup>
                              </m:sSup>
                              <m:r>
                                <a:rPr sz="1800" b="0">
                                  <a:latin typeface="Cambria Math"/>
                                </a:rPr>
                                <m:t>=</m:t>
                              </m:r>
                              <m:sSup>
                                <m:sSupPr>
                                  <m:ctrlPr>
                                    <a:rPr sz="1800" b="0" i="1">
                                      <a:latin typeface="Cambria Math" panose="02040503050406030204" pitchFamily="18" charset="0"/>
                                    </a:rPr>
                                  </m:ctrlPr>
                                </m:sSupPr>
                                <m:e>
                                  <m:d>
                                    <m:dPr>
                                      <m:ctrlPr>
                                        <a:rPr sz="1800" b="0" i="1">
                                          <a:latin typeface="Cambria Math" panose="02040503050406030204" pitchFamily="18" charset="0"/>
                                        </a:rPr>
                                      </m:ctrlPr>
                                    </m:dPr>
                                    <m:e>
                                      <m:sSup>
                                        <m:sSupPr>
                                          <m:ctrlPr>
                                            <a:rPr sz="1800" b="0" i="1">
                                              <a:latin typeface="Cambria Math" panose="02040503050406030204" pitchFamily="18" charset="0"/>
                                            </a:rPr>
                                          </m:ctrlPr>
                                        </m:sSupPr>
                                        <m:e>
                                          <m:r>
                                            <a:rPr sz="1800" b="0" i="1">
                                              <a:latin typeface="Cambria Math"/>
                                            </a:rPr>
                                            <m:t>𝑎</m:t>
                                          </m:r>
                                        </m:e>
                                        <m:sup>
                                          <m:r>
                                            <a:rPr sz="1800" b="0" i="1">
                                              <a:latin typeface="Cambria Math"/>
                                            </a:rPr>
                                            <m:t>𝑛</m:t>
                                          </m:r>
                                        </m:sup>
                                      </m:sSup>
                                    </m:e>
                                  </m:d>
                                </m:e>
                                <m:sup>
                                  <m:r>
                                    <a:rPr sz="1800" b="0" i="1">
                                      <a:latin typeface="Cambria Math"/>
                                    </a:rPr>
                                    <m:t>𝑚</m:t>
                                  </m:r>
                                </m:sup>
                              </m:sSup>
                            </m:oMath>
                          </a14:m>
                          <a:r>
                            <a:rPr sz="1800" b="0" dirty="0"/>
                            <a:t>.</a:t>
                          </a:r>
                        </a:p>
                      </a:txBody>
                      <a:tcPr/>
                    </a:tc>
                    <a:extLst>
                      <a:ext uri="{0D108BD9-81ED-4DB2-BD59-A6C34878D82A}">
                        <a16:rowId xmlns:a16="http://schemas.microsoft.com/office/drawing/2014/main" val="10000"/>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ctrlPr>
                                        <a:rPr sz="2400" i="1">
                                          <a:latin typeface="Cambria Math" panose="02040503050406030204" pitchFamily="18" charset="0"/>
                                        </a:rPr>
                                      </m:ctrlPr>
                                    </m:radPr>
                                    <m:deg>
                                      <m:r>
                                        <a:rPr sz="2400">
                                          <a:latin typeface="Cambria Math"/>
                                        </a:rPr>
                                        <m:t>3</m:t>
                                      </m:r>
                                    </m:deg>
                                    <m:e>
                                      <m:r>
                                        <a:rPr sz="2400">
                                          <a:latin typeface="Cambria Math"/>
                                        </a:rPr>
                                        <m:t>2</m:t>
                                      </m:r>
                                    </m:e>
                                  </m:rad>
                                  <m:r>
                                    <a:rPr sz="2400">
                                      <a:latin typeface="Cambria Math"/>
                                    </a:rPr>
                                    <m:t>⋅</m:t>
                                  </m:r>
                                  <m:rad>
                                    <m:radPr>
                                      <m:degHide m:val="on"/>
                                      <m:ctrlPr>
                                        <a:rPr sz="2400" i="1">
                                          <a:latin typeface="Cambria Math" panose="02040503050406030204" pitchFamily="18" charset="0"/>
                                        </a:rPr>
                                      </m:ctrlPr>
                                    </m:radPr>
                                    <m:deg/>
                                    <m:e>
                                      <m:r>
                                        <a:rPr sz="2400">
                                          <a:latin typeface="Cambria Math"/>
                                        </a:rPr>
                                        <m:t>3</m:t>
                                      </m:r>
                                    </m:e>
                                  </m:rad>
                                </m:e>
                              </m:phant>
                              <m:r>
                                <a:rPr sz="2400">
                                  <a:latin typeface="Cambria Math"/>
                                </a:rPr>
                                <m:t>=</m:t>
                              </m:r>
                              <m:sSup>
                                <m:sSupPr>
                                  <m:ctrlPr>
                                    <a:rPr sz="2400" i="1">
                                      <a:latin typeface="Cambria Math" panose="02040503050406030204" pitchFamily="18" charset="0"/>
                                    </a:rPr>
                                  </m:ctrlPr>
                                </m:sSupPr>
                                <m:e>
                                  <m:r>
                                    <a:rPr sz="2400">
                                      <a:latin typeface="Cambria Math"/>
                                    </a:rPr>
                                    <m:t>2</m:t>
                                  </m:r>
                                </m:e>
                                <m:sup>
                                  <m:f>
                                    <m:fPr>
                                      <m:ctrlPr>
                                        <a:rPr sz="2400" i="1">
                                          <a:latin typeface="Cambria Math" panose="02040503050406030204" pitchFamily="18" charset="0"/>
                                        </a:rPr>
                                      </m:ctrlPr>
                                    </m:fPr>
                                    <m:num>
                                      <m:r>
                                        <a:rPr sz="2400">
                                          <a:latin typeface="Cambria Math"/>
                                        </a:rPr>
                                        <m:t>2</m:t>
                                      </m:r>
                                    </m:num>
                                    <m:den>
                                      <m:r>
                                        <a:rPr sz="2400">
                                          <a:latin typeface="Cambria Math"/>
                                        </a:rPr>
                                        <m:t>6</m:t>
                                      </m:r>
                                    </m:den>
                                  </m:f>
                                </m:sup>
                              </m:sSup>
                              <m:r>
                                <a:rPr sz="2400">
                                  <a:latin typeface="Cambria Math"/>
                                </a:rPr>
                                <m:t>⋅</m:t>
                              </m:r>
                              <m:sSup>
                                <m:sSupPr>
                                  <m:ctrlPr>
                                    <a:rPr sz="2400" i="1">
                                      <a:latin typeface="Cambria Math" panose="02040503050406030204" pitchFamily="18" charset="0"/>
                                    </a:rPr>
                                  </m:ctrlPr>
                                </m:sSupPr>
                                <m:e>
                                  <m:r>
                                    <a:rPr sz="2400">
                                      <a:latin typeface="Cambria Math"/>
                                    </a:rPr>
                                    <m:t>3</m:t>
                                  </m:r>
                                </m:e>
                                <m:sup>
                                  <m:f>
                                    <m:fPr>
                                      <m:ctrlPr>
                                        <a:rPr sz="2400" i="1">
                                          <a:latin typeface="Cambria Math" panose="02040503050406030204" pitchFamily="18" charset="0"/>
                                        </a:rPr>
                                      </m:ctrlPr>
                                    </m:fPr>
                                    <m:num>
                                      <m:r>
                                        <a:rPr sz="2400">
                                          <a:latin typeface="Cambria Math"/>
                                        </a:rPr>
                                        <m:t>3</m:t>
                                      </m:r>
                                    </m:num>
                                    <m:den>
                                      <m:r>
                                        <a:rPr sz="2400">
                                          <a:latin typeface="Cambria Math"/>
                                        </a:rPr>
                                        <m:t>6</m:t>
                                      </m:r>
                                    </m:den>
                                  </m:f>
                                </m:sup>
                              </m:sSup>
                            </m:oMath>
                          </a14:m>
                          <a:endParaRPr sz="2400" dirty="0"/>
                        </a:p>
                      </a:txBody>
                      <a:tcPr/>
                    </a:tc>
                    <a:tc vMerge="1">
                      <a:txBody>
                        <a:bodyPr/>
                        <a:lstStyle/>
                        <a:p>
                          <a:pPr algn="l"/>
                          <a:endParaRPr dirty="0"/>
                        </a:p>
                      </a:txBody>
                      <a:tcPr/>
                    </a:tc>
                    <a:extLst>
                      <a:ext uri="{0D108BD9-81ED-4DB2-BD59-A6C34878D82A}">
                        <a16:rowId xmlns:a16="http://schemas.microsoft.com/office/drawing/2014/main" val="10001"/>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ctrlPr>
                                        <a:rPr sz="2400" i="1">
                                          <a:latin typeface="Cambria Math" panose="02040503050406030204" pitchFamily="18" charset="0"/>
                                        </a:rPr>
                                      </m:ctrlPr>
                                    </m:radPr>
                                    <m:deg>
                                      <m:r>
                                        <a:rPr sz="2400">
                                          <a:latin typeface="Cambria Math"/>
                                        </a:rPr>
                                        <m:t>3</m:t>
                                      </m:r>
                                    </m:deg>
                                    <m:e>
                                      <m:r>
                                        <a:rPr sz="2400">
                                          <a:latin typeface="Cambria Math"/>
                                        </a:rPr>
                                        <m:t>2</m:t>
                                      </m:r>
                                    </m:e>
                                  </m:rad>
                                  <m:r>
                                    <a:rPr sz="2400">
                                      <a:latin typeface="Cambria Math"/>
                                    </a:rPr>
                                    <m:t>⋅</m:t>
                                  </m:r>
                                  <m:rad>
                                    <m:radPr>
                                      <m:degHide m:val="on"/>
                                      <m:ctrlPr>
                                        <a:rPr sz="2400" i="1">
                                          <a:latin typeface="Cambria Math" panose="02040503050406030204" pitchFamily="18" charset="0"/>
                                        </a:rPr>
                                      </m:ctrlPr>
                                    </m:radPr>
                                    <m:deg/>
                                    <m:e>
                                      <m:r>
                                        <a:rPr sz="2400">
                                          <a:latin typeface="Cambria Math"/>
                                        </a:rPr>
                                        <m:t>3</m:t>
                                      </m:r>
                                    </m:e>
                                  </m:rad>
                                </m:e>
                              </m:phant>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sSup>
                                        <m:sSupPr>
                                          <m:ctrlPr>
                                            <a:rPr sz="2400" i="1">
                                              <a:latin typeface="Cambria Math" panose="02040503050406030204" pitchFamily="18" charset="0"/>
                                            </a:rPr>
                                          </m:ctrlPr>
                                        </m:sSupPr>
                                        <m:e>
                                          <m:r>
                                            <a:rPr sz="2400">
                                              <a:latin typeface="Cambria Math"/>
                                            </a:rPr>
                                            <m:t>2</m:t>
                                          </m:r>
                                        </m:e>
                                        <m:sup>
                                          <m:r>
                                            <a:rPr sz="2400">
                                              <a:latin typeface="Cambria Math"/>
                                            </a:rPr>
                                            <m:t>2</m:t>
                                          </m:r>
                                        </m:sup>
                                      </m:sSup>
                                    </m:e>
                                  </m:d>
                                </m:e>
                                <m:sup>
                                  <m:f>
                                    <m:fPr>
                                      <m:ctrlPr>
                                        <a:rPr sz="2400" i="1">
                                          <a:latin typeface="Cambria Math" panose="02040503050406030204" pitchFamily="18" charset="0"/>
                                        </a:rPr>
                                      </m:ctrlPr>
                                    </m:fPr>
                                    <m:num>
                                      <m:r>
                                        <a:rPr sz="2400">
                                          <a:latin typeface="Cambria Math"/>
                                        </a:rPr>
                                        <m:t>1</m:t>
                                      </m:r>
                                    </m:num>
                                    <m:den>
                                      <m:r>
                                        <a:rPr sz="2400">
                                          <a:latin typeface="Cambria Math"/>
                                        </a:rPr>
                                        <m:t>6</m:t>
                                      </m:r>
                                    </m:den>
                                  </m:f>
                                </m:sup>
                              </m:sSup>
                              <m:sSup>
                                <m:sSupPr>
                                  <m:ctrlPr>
                                    <a:rPr sz="2400" i="1">
                                      <a:latin typeface="Cambria Math" panose="02040503050406030204" pitchFamily="18" charset="0"/>
                                    </a:rPr>
                                  </m:ctrlPr>
                                </m:sSupPr>
                                <m:e>
                                  <m:d>
                                    <m:dPr>
                                      <m:ctrlPr>
                                        <a:rPr sz="2400" i="1">
                                          <a:latin typeface="Cambria Math" panose="02040503050406030204" pitchFamily="18" charset="0"/>
                                        </a:rPr>
                                      </m:ctrlPr>
                                    </m:dPr>
                                    <m:e>
                                      <m:sSup>
                                        <m:sSupPr>
                                          <m:ctrlPr>
                                            <a:rPr sz="2400" i="1">
                                              <a:latin typeface="Cambria Math" panose="02040503050406030204" pitchFamily="18" charset="0"/>
                                            </a:rPr>
                                          </m:ctrlPr>
                                        </m:sSupPr>
                                        <m:e>
                                          <m:r>
                                            <a:rPr sz="2400">
                                              <a:latin typeface="Cambria Math"/>
                                            </a:rPr>
                                            <m:t>3</m:t>
                                          </m:r>
                                        </m:e>
                                        <m:sup>
                                          <m:r>
                                            <a:rPr sz="2400">
                                              <a:latin typeface="Cambria Math"/>
                                            </a:rPr>
                                            <m:t>3</m:t>
                                          </m:r>
                                        </m:sup>
                                      </m:sSup>
                                    </m:e>
                                  </m:d>
                                </m:e>
                                <m:sup>
                                  <m:f>
                                    <m:fPr>
                                      <m:ctrlPr>
                                        <a:rPr sz="2400" i="1">
                                          <a:latin typeface="Cambria Math" panose="02040503050406030204" pitchFamily="18" charset="0"/>
                                        </a:rPr>
                                      </m:ctrlPr>
                                    </m:fPr>
                                    <m:num>
                                      <m:r>
                                        <a:rPr sz="2400">
                                          <a:latin typeface="Cambria Math"/>
                                        </a:rPr>
                                        <m:t>1</m:t>
                                      </m:r>
                                    </m:num>
                                    <m:den>
                                      <m:r>
                                        <a:rPr sz="2400">
                                          <a:latin typeface="Cambria Math"/>
                                        </a:rPr>
                                        <m:t>6</m:t>
                                      </m:r>
                                    </m:den>
                                  </m:f>
                                </m:sup>
                              </m:sSup>
                            </m:oMath>
                          </a14:m>
                          <a:endParaRPr sz="2400" dirty="0"/>
                        </a:p>
                      </a:txBody>
                      <a:tcPr/>
                    </a:tc>
                    <a:tc vMerge="1">
                      <a:txBody>
                        <a:bodyPr/>
                        <a:lstStyle/>
                        <a:p>
                          <a:pPr algn="l"/>
                          <a:endParaRPr dirty="0"/>
                        </a:p>
                      </a:txBody>
                      <a:tcPr/>
                    </a:tc>
                    <a:extLst>
                      <a:ext uri="{0D108BD9-81ED-4DB2-BD59-A6C34878D82A}">
                        <a16:rowId xmlns:a16="http://schemas.microsoft.com/office/drawing/2014/main" val="10002"/>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ctrlPr>
                                        <a:rPr sz="2400" i="1">
                                          <a:latin typeface="Cambria Math" panose="02040503050406030204" pitchFamily="18" charset="0"/>
                                        </a:rPr>
                                      </m:ctrlPr>
                                    </m:radPr>
                                    <m:deg>
                                      <m:r>
                                        <a:rPr sz="2400">
                                          <a:latin typeface="Cambria Math"/>
                                        </a:rPr>
                                        <m:t>3</m:t>
                                      </m:r>
                                    </m:deg>
                                    <m:e>
                                      <m:r>
                                        <a:rPr sz="2400">
                                          <a:latin typeface="Cambria Math"/>
                                        </a:rPr>
                                        <m:t>2</m:t>
                                      </m:r>
                                    </m:e>
                                  </m:rad>
                                  <m:r>
                                    <a:rPr sz="2400">
                                      <a:latin typeface="Cambria Math"/>
                                    </a:rPr>
                                    <m:t>⋅</m:t>
                                  </m:r>
                                  <m:rad>
                                    <m:radPr>
                                      <m:degHide m:val="on"/>
                                      <m:ctrlPr>
                                        <a:rPr sz="2400" i="1">
                                          <a:latin typeface="Cambria Math" panose="02040503050406030204" pitchFamily="18" charset="0"/>
                                        </a:rPr>
                                      </m:ctrlPr>
                                    </m:radPr>
                                    <m:deg/>
                                    <m:e>
                                      <m:r>
                                        <a:rPr sz="2400">
                                          <a:latin typeface="Cambria Math"/>
                                        </a:rPr>
                                        <m:t>3</m:t>
                                      </m:r>
                                    </m:e>
                                  </m:rad>
                                </m:e>
                              </m:phant>
                              <m:r>
                                <a:rPr sz="2400">
                                  <a:latin typeface="Cambria Math"/>
                                </a:rPr>
                                <m:t>=</m:t>
                              </m:r>
                              <m:sSup>
                                <m:sSupPr>
                                  <m:ctrlPr>
                                    <a:rPr sz="2400" i="1">
                                      <a:latin typeface="Cambria Math" panose="02040503050406030204" pitchFamily="18" charset="0"/>
                                    </a:rPr>
                                  </m:ctrlPr>
                                </m:sSupPr>
                                <m:e>
                                  <m:r>
                                    <a:rPr sz="2400">
                                      <a:latin typeface="Cambria Math"/>
                                    </a:rPr>
                                    <m:t>4</m:t>
                                  </m:r>
                                </m:e>
                                <m:sup>
                                  <m:f>
                                    <m:fPr>
                                      <m:ctrlPr>
                                        <a:rPr sz="2400" i="1">
                                          <a:latin typeface="Cambria Math" panose="02040503050406030204" pitchFamily="18" charset="0"/>
                                        </a:rPr>
                                      </m:ctrlPr>
                                    </m:fPr>
                                    <m:num>
                                      <m:r>
                                        <a:rPr sz="2400">
                                          <a:latin typeface="Cambria Math"/>
                                        </a:rPr>
                                        <m:t>1</m:t>
                                      </m:r>
                                    </m:num>
                                    <m:den>
                                      <m:r>
                                        <a:rPr sz="2400">
                                          <a:latin typeface="Cambria Math"/>
                                        </a:rPr>
                                        <m:t>6</m:t>
                                      </m:r>
                                    </m:den>
                                  </m:f>
                                </m:sup>
                              </m:sSup>
                              <m:r>
                                <a:rPr sz="2400">
                                  <a:latin typeface="Cambria Math"/>
                                </a:rPr>
                                <m:t>⋅</m:t>
                              </m:r>
                              <m:sSup>
                                <m:sSupPr>
                                  <m:ctrlPr>
                                    <a:rPr sz="2400" i="1">
                                      <a:latin typeface="Cambria Math" panose="02040503050406030204" pitchFamily="18" charset="0"/>
                                    </a:rPr>
                                  </m:ctrlPr>
                                </m:sSupPr>
                                <m:e>
                                  <m:r>
                                    <a:rPr sz="2400">
                                      <a:latin typeface="Cambria Math"/>
                                    </a:rPr>
                                    <m:t>27</m:t>
                                  </m:r>
                                </m:e>
                                <m:sup>
                                  <m:f>
                                    <m:fPr>
                                      <m:ctrlPr>
                                        <a:rPr sz="2400" i="1">
                                          <a:latin typeface="Cambria Math" panose="02040503050406030204" pitchFamily="18" charset="0"/>
                                        </a:rPr>
                                      </m:ctrlPr>
                                    </m:fPr>
                                    <m:num>
                                      <m:r>
                                        <a:rPr sz="2400">
                                          <a:latin typeface="Cambria Math"/>
                                        </a:rPr>
                                        <m:t>1</m:t>
                                      </m:r>
                                    </m:num>
                                    <m:den>
                                      <m:r>
                                        <a:rPr sz="2400">
                                          <a:latin typeface="Cambria Math"/>
                                        </a:rPr>
                                        <m:t>6</m:t>
                                      </m:r>
                                    </m:den>
                                  </m:f>
                                </m:sup>
                              </m:sSup>
                            </m:oMath>
                          </a14:m>
                          <a:endParaRPr sz="2400" dirty="0"/>
                        </a:p>
                      </a:txBody>
                      <a:tcPr/>
                    </a:tc>
                    <a:tc vMerge="1">
                      <a:txBody>
                        <a:bodyPr/>
                        <a:lstStyle/>
                        <a:p>
                          <a:pPr algn="l"/>
                          <a:endParaRPr dirty="0"/>
                        </a:p>
                      </a:txBody>
                      <a:tcPr/>
                    </a:tc>
                    <a:extLst>
                      <a:ext uri="{0D108BD9-81ED-4DB2-BD59-A6C34878D82A}">
                        <a16:rowId xmlns:a16="http://schemas.microsoft.com/office/drawing/2014/main" val="10003"/>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ctrlPr>
                                        <a:rPr sz="2400" i="1">
                                          <a:latin typeface="Cambria Math" panose="02040503050406030204" pitchFamily="18" charset="0"/>
                                        </a:rPr>
                                      </m:ctrlPr>
                                    </m:radPr>
                                    <m:deg>
                                      <m:r>
                                        <a:rPr sz="2400">
                                          <a:latin typeface="Cambria Math"/>
                                        </a:rPr>
                                        <m:t>3</m:t>
                                      </m:r>
                                    </m:deg>
                                    <m:e>
                                      <m:r>
                                        <a:rPr sz="2400">
                                          <a:latin typeface="Cambria Math"/>
                                        </a:rPr>
                                        <m:t>2</m:t>
                                      </m:r>
                                    </m:e>
                                  </m:rad>
                                  <m:r>
                                    <a:rPr sz="2400">
                                      <a:latin typeface="Cambria Math"/>
                                    </a:rPr>
                                    <m:t>⋅</m:t>
                                  </m:r>
                                  <m:rad>
                                    <m:radPr>
                                      <m:degHide m:val="on"/>
                                      <m:ctrlPr>
                                        <a:rPr sz="2400" i="1">
                                          <a:latin typeface="Cambria Math" panose="02040503050406030204" pitchFamily="18" charset="0"/>
                                        </a:rPr>
                                      </m:ctrlPr>
                                    </m:radPr>
                                    <m:deg/>
                                    <m:e>
                                      <m:r>
                                        <a:rPr sz="2400">
                                          <a:latin typeface="Cambria Math"/>
                                        </a:rPr>
                                        <m:t>3</m:t>
                                      </m:r>
                                    </m:e>
                                  </m:rad>
                                </m:e>
                              </m:phant>
                              <m:r>
                                <a:rPr sz="2400">
                                  <a:latin typeface="Cambria Math"/>
                                </a:rPr>
                                <m:t>=</m:t>
                              </m:r>
                              <m:sSup>
                                <m:sSupPr>
                                  <m:ctrlPr>
                                    <a:rPr sz="2400" i="1">
                                      <a:latin typeface="Cambria Math" panose="02040503050406030204" pitchFamily="18" charset="0"/>
                                    </a:rPr>
                                  </m:ctrlPr>
                                </m:sSupPr>
                                <m:e>
                                  <m:r>
                                    <a:rPr sz="2400">
                                      <a:latin typeface="Cambria Math"/>
                                    </a:rPr>
                                    <m:t>108</m:t>
                                  </m:r>
                                </m:e>
                                <m:sup>
                                  <m:f>
                                    <m:fPr>
                                      <m:ctrlPr>
                                        <a:rPr sz="2400" i="1">
                                          <a:latin typeface="Cambria Math" panose="02040503050406030204" pitchFamily="18" charset="0"/>
                                        </a:rPr>
                                      </m:ctrlPr>
                                    </m:fPr>
                                    <m:num>
                                      <m:r>
                                        <a:rPr sz="2400">
                                          <a:latin typeface="Cambria Math"/>
                                        </a:rPr>
                                        <m:t>1</m:t>
                                      </m:r>
                                    </m:num>
                                    <m:den>
                                      <m:r>
                                        <a:rPr sz="2400">
                                          <a:latin typeface="Cambria Math"/>
                                        </a:rPr>
                                        <m:t>6</m:t>
                                      </m:r>
                                    </m:den>
                                  </m:f>
                                </m:sup>
                              </m:sSup>
                            </m:oMath>
                          </a14:m>
                          <a:endParaRPr sz="2400" dirty="0"/>
                        </a:p>
                      </a:txBody>
                      <a:tcPr/>
                    </a:tc>
                    <a:tc>
                      <a:txBody>
                        <a:bodyPr/>
                        <a:lstStyle/>
                        <a:p>
                          <a:pPr algn="l"/>
                          <a:endParaRPr dirty="0"/>
                        </a:p>
                      </a:txBody>
                      <a:tcPr/>
                    </a:tc>
                    <a:extLst>
                      <a:ext uri="{0D108BD9-81ED-4DB2-BD59-A6C34878D82A}">
                        <a16:rowId xmlns:a16="http://schemas.microsoft.com/office/drawing/2014/main" val="10004"/>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ctrlPr>
                                        <a:rPr sz="2400" i="1">
                                          <a:latin typeface="Cambria Math" panose="02040503050406030204" pitchFamily="18" charset="0"/>
                                        </a:rPr>
                                      </m:ctrlPr>
                                    </m:radPr>
                                    <m:deg>
                                      <m:r>
                                        <a:rPr sz="2400">
                                          <a:latin typeface="Cambria Math"/>
                                        </a:rPr>
                                        <m:t>3</m:t>
                                      </m:r>
                                    </m:deg>
                                    <m:e>
                                      <m:r>
                                        <a:rPr sz="2400">
                                          <a:latin typeface="Cambria Math"/>
                                        </a:rPr>
                                        <m:t>2</m:t>
                                      </m:r>
                                    </m:e>
                                  </m:rad>
                                  <m:r>
                                    <a:rPr sz="2400">
                                      <a:latin typeface="Cambria Math"/>
                                    </a:rPr>
                                    <m:t>⋅</m:t>
                                  </m:r>
                                  <m:rad>
                                    <m:radPr>
                                      <m:degHide m:val="on"/>
                                      <m:ctrlPr>
                                        <a:rPr sz="2400" i="1">
                                          <a:latin typeface="Cambria Math" panose="02040503050406030204" pitchFamily="18" charset="0"/>
                                        </a:rPr>
                                      </m:ctrlPr>
                                    </m:radPr>
                                    <m:deg/>
                                    <m:e>
                                      <m:r>
                                        <a:rPr sz="2400">
                                          <a:latin typeface="Cambria Math"/>
                                        </a:rPr>
                                        <m:t>3</m:t>
                                      </m:r>
                                    </m:e>
                                  </m:rad>
                                </m:e>
                              </m:phant>
                              <m:r>
                                <a:rPr sz="2400">
                                  <a:latin typeface="Cambria Math"/>
                                </a:rPr>
                                <m:t>=</m:t>
                              </m:r>
                              <m:rad>
                                <m:radPr>
                                  <m:ctrlPr>
                                    <a:rPr sz="2400" i="1">
                                      <a:latin typeface="Cambria Math" panose="02040503050406030204" pitchFamily="18" charset="0"/>
                                    </a:rPr>
                                  </m:ctrlPr>
                                </m:radPr>
                                <m:deg>
                                  <m:r>
                                    <a:rPr sz="2400">
                                      <a:latin typeface="Cambria Math"/>
                                    </a:rPr>
                                    <m:t>6</m:t>
                                  </m:r>
                                </m:deg>
                                <m:e>
                                  <m:r>
                                    <a:rPr sz="2400">
                                      <a:latin typeface="Cambria Math"/>
                                    </a:rPr>
                                    <m:t>108</m:t>
                                  </m:r>
                                </m:e>
                              </m:rad>
                            </m:oMath>
                          </a14:m>
                          <a:endParaRPr sz="2400" dirty="0"/>
                        </a:p>
                      </a:txBody>
                      <a:tcPr/>
                    </a:tc>
                    <a:tc>
                      <a:txBody>
                        <a:bodyPr/>
                        <a:lstStyle/>
                        <a:p>
                          <a:pPr algn="l"/>
                          <a:endParaRPr dirty="0"/>
                        </a:p>
                      </a:txBody>
                      <a:tcPr/>
                    </a:tc>
                    <a:extLst>
                      <a:ext uri="{0D108BD9-81ED-4DB2-BD59-A6C34878D82A}">
                        <a16:rowId xmlns:a16="http://schemas.microsoft.com/office/drawing/2014/main" val="10005"/>
                      </a:ext>
                    </a:extLst>
                  </a:tr>
                </a:tbl>
              </a:graphicData>
            </a:graphic>
          </p:graphicFrame>
        </mc:Choice>
        <mc:Fallback xmlns="">
          <p:graphicFrame>
            <p:nvGraphicFramePr>
              <p:cNvPr id="4" name="Table Placeholder 2">
                <a:extLst>
                  <a:ext uri="{FF2B5EF4-FFF2-40B4-BE49-F238E27FC236}">
                    <a16:creationId xmlns:a16="http://schemas.microsoft.com/office/drawing/2014/main" id="{637AF315-0BC9-4DE1-97C0-C958AEEC0CA9}"/>
                  </a:ext>
                </a:extLst>
              </p:cNvPr>
              <p:cNvGraphicFramePr>
                <a:graphicFrameLocks/>
              </p:cNvGraphicFramePr>
              <p:nvPr>
                <p:extLst>
                  <p:ext uri="{D42A27DB-BD31-4B8C-83A1-F6EECF244321}">
                    <p14:modId xmlns:p14="http://schemas.microsoft.com/office/powerpoint/2010/main" val="963955274"/>
                  </p:ext>
                </p:extLst>
              </p:nvPr>
            </p:nvGraphicFramePr>
            <p:xfrm>
              <a:off x="914400" y="1113217"/>
              <a:ext cx="7848600" cy="3458783"/>
            </p:xfrm>
            <a:graphic>
              <a:graphicData uri="http://schemas.openxmlformats.org/drawingml/2006/table">
                <a:tbl>
                  <a:tblPr firstRow="1" bandRow="1">
                    <a:tableStyleId>{2D5ABB26-0587-4C30-8999-92F81FD0307C}</a:tableStyleId>
                  </a:tblPr>
                  <a:tblGrid>
                    <a:gridCol w="3554083">
                      <a:extLst>
                        <a:ext uri="{9D8B030D-6E8A-4147-A177-3AD203B41FA5}">
                          <a16:colId xmlns:a16="http://schemas.microsoft.com/office/drawing/2014/main" val="20000"/>
                        </a:ext>
                      </a:extLst>
                    </a:gridCol>
                    <a:gridCol w="4294517">
                      <a:extLst>
                        <a:ext uri="{9D8B030D-6E8A-4147-A177-3AD203B41FA5}">
                          <a16:colId xmlns:a16="http://schemas.microsoft.com/office/drawing/2014/main" val="20001"/>
                        </a:ext>
                      </a:extLst>
                    </a:gridCol>
                  </a:tblGrid>
                  <a:tr h="592773">
                    <a:tc>
                      <a:txBody>
                        <a:bodyPr/>
                        <a:lstStyle/>
                        <a:p>
                          <a:endParaRPr lang="en-US"/>
                        </a:p>
                      </a:txBody>
                      <a:tcPr>
                        <a:blipFill>
                          <a:blip r:embed="rId2"/>
                          <a:stretch>
                            <a:fillRect t="-5155" r="-120926" b="-509278"/>
                          </a:stretch>
                        </a:blipFill>
                      </a:tcPr>
                    </a:tc>
                    <a:tc rowSpan="4">
                      <a:txBody>
                        <a:bodyPr/>
                        <a:lstStyle/>
                        <a:p>
                          <a:endParaRPr lang="en-US"/>
                        </a:p>
                      </a:txBody>
                      <a:tcPr>
                        <a:blipFill>
                          <a:blip r:embed="rId2"/>
                          <a:stretch>
                            <a:fillRect l="-82695" t="-1282" b="-51538"/>
                          </a:stretch>
                        </a:blipFill>
                      </a:tcPr>
                    </a:tc>
                    <a:extLst>
                      <a:ext uri="{0D108BD9-81ED-4DB2-BD59-A6C34878D82A}">
                        <a16:rowId xmlns:a16="http://schemas.microsoft.com/office/drawing/2014/main" val="10000"/>
                      </a:ext>
                    </a:extLst>
                  </a:tr>
                  <a:tr h="593916">
                    <a:tc>
                      <a:txBody>
                        <a:bodyPr/>
                        <a:lstStyle/>
                        <a:p>
                          <a:endParaRPr lang="en-US"/>
                        </a:p>
                      </a:txBody>
                      <a:tcPr>
                        <a:blipFill>
                          <a:blip r:embed="rId2"/>
                          <a:stretch>
                            <a:fillRect t="-104082" r="-120926" b="-404082"/>
                          </a:stretch>
                        </a:blipFill>
                      </a:tcPr>
                    </a:tc>
                    <a:tc vMerge="1">
                      <a:txBody>
                        <a:bodyPr/>
                        <a:lstStyle/>
                        <a:p>
                          <a:pPr algn="l"/>
                          <a:endParaRPr dirty="0"/>
                        </a:p>
                      </a:txBody>
                      <a:tcPr/>
                    </a:tc>
                    <a:extLst>
                      <a:ext uri="{0D108BD9-81ED-4DB2-BD59-A6C34878D82A}">
                        <a16:rowId xmlns:a16="http://schemas.microsoft.com/office/drawing/2014/main" val="10001"/>
                      </a:ext>
                    </a:extLst>
                  </a:tr>
                  <a:tr h="593090">
                    <a:tc>
                      <a:txBody>
                        <a:bodyPr/>
                        <a:lstStyle/>
                        <a:p>
                          <a:endParaRPr lang="en-US"/>
                        </a:p>
                      </a:txBody>
                      <a:tcPr>
                        <a:blipFill>
                          <a:blip r:embed="rId2"/>
                          <a:stretch>
                            <a:fillRect t="-206186" r="-120926" b="-308247"/>
                          </a:stretch>
                        </a:blipFill>
                      </a:tcPr>
                    </a:tc>
                    <a:tc vMerge="1">
                      <a:txBody>
                        <a:bodyPr/>
                        <a:lstStyle/>
                        <a:p>
                          <a:pPr algn="l"/>
                          <a:endParaRPr dirty="0"/>
                        </a:p>
                      </a:txBody>
                      <a:tcPr/>
                    </a:tc>
                    <a:extLst>
                      <a:ext uri="{0D108BD9-81ED-4DB2-BD59-A6C34878D82A}">
                        <a16:rowId xmlns:a16="http://schemas.microsoft.com/office/drawing/2014/main" val="10002"/>
                      </a:ext>
                    </a:extLst>
                  </a:tr>
                  <a:tr h="593090">
                    <a:tc>
                      <a:txBody>
                        <a:bodyPr/>
                        <a:lstStyle/>
                        <a:p>
                          <a:endParaRPr lang="en-US"/>
                        </a:p>
                      </a:txBody>
                      <a:tcPr>
                        <a:blipFill>
                          <a:blip r:embed="rId2"/>
                          <a:stretch>
                            <a:fillRect t="-303061" r="-120926" b="-205102"/>
                          </a:stretch>
                        </a:blipFill>
                      </a:tcPr>
                    </a:tc>
                    <a:tc vMerge="1">
                      <a:txBody>
                        <a:bodyPr/>
                        <a:lstStyle/>
                        <a:p>
                          <a:pPr algn="l"/>
                          <a:endParaRPr dirty="0"/>
                        </a:p>
                      </a:txBody>
                      <a:tcPr/>
                    </a:tc>
                    <a:extLst>
                      <a:ext uri="{0D108BD9-81ED-4DB2-BD59-A6C34878D82A}">
                        <a16:rowId xmlns:a16="http://schemas.microsoft.com/office/drawing/2014/main" val="10003"/>
                      </a:ext>
                    </a:extLst>
                  </a:tr>
                  <a:tr h="593090">
                    <a:tc>
                      <a:txBody>
                        <a:bodyPr/>
                        <a:lstStyle/>
                        <a:p>
                          <a:endParaRPr lang="en-US"/>
                        </a:p>
                      </a:txBody>
                      <a:tcPr>
                        <a:blipFill>
                          <a:blip r:embed="rId2"/>
                          <a:stretch>
                            <a:fillRect t="-407216" r="-120926" b="-107216"/>
                          </a:stretch>
                        </a:blipFill>
                      </a:tcPr>
                    </a:tc>
                    <a:tc>
                      <a:txBody>
                        <a:bodyPr/>
                        <a:lstStyle/>
                        <a:p>
                          <a:pPr algn="l"/>
                          <a:endParaRPr dirty="0"/>
                        </a:p>
                      </a:txBody>
                      <a:tcPr/>
                    </a:tc>
                    <a:extLst>
                      <a:ext uri="{0D108BD9-81ED-4DB2-BD59-A6C34878D82A}">
                        <a16:rowId xmlns:a16="http://schemas.microsoft.com/office/drawing/2014/main" val="10004"/>
                      </a:ext>
                    </a:extLst>
                  </a:tr>
                  <a:tr h="492824">
                    <a:tc>
                      <a:txBody>
                        <a:bodyPr/>
                        <a:lstStyle/>
                        <a:p>
                          <a:endParaRPr lang="en-US"/>
                        </a:p>
                      </a:txBody>
                      <a:tcPr>
                        <a:blipFill>
                          <a:blip r:embed="rId2"/>
                          <a:stretch>
                            <a:fillRect t="-607407" r="-120926" b="-28395"/>
                          </a:stretch>
                        </a:blipFill>
                      </a:tcPr>
                    </a:tc>
                    <a:tc>
                      <a:txBody>
                        <a:bodyPr/>
                        <a:lstStyle/>
                        <a:p>
                          <a:pPr algn="l"/>
                          <a:endParaRPr dirty="0"/>
                        </a:p>
                      </a:txBody>
                      <a:tcPr/>
                    </a:tc>
                    <a:extLst>
                      <a:ext uri="{0D108BD9-81ED-4DB2-BD59-A6C34878D82A}">
                        <a16:rowId xmlns:a16="http://schemas.microsoft.com/office/drawing/2014/main" val="10005"/>
                      </a:ext>
                    </a:extLst>
                  </a:tr>
                </a:tbl>
              </a:graphicData>
            </a:graphic>
          </p:graphicFrame>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 Simplifying Exponents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rPr dirty="0"/>
                  <a:t>​</a:t>
                </a:r>
                <a14:m>
                  <m:oMath xmlns:m="http://schemas.openxmlformats.org/officeDocument/2006/math">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2</m:t>
                            </m:r>
                          </m:sup>
                        </m:sSup>
                      </m:num>
                      <m:den>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7</m:t>
                            </m:r>
                          </m:sup>
                        </m:sSup>
                      </m:den>
                    </m:f>
                    <m:r>
                      <a:rPr>
                        <a:latin typeface="Cambria Math" panose="02040503050406030204" pitchFamily="18" charset="0"/>
                      </a:rPr>
                      <m:t>=</m:t>
                    </m:r>
                    <m:f>
                      <m:fPr>
                        <m:ctrlPr>
                          <a:rPr i="1">
                            <a:latin typeface="Cambria Math" panose="02040503050406030204" pitchFamily="18" charset="0"/>
                          </a:rPr>
                        </m:ctrlPr>
                      </m:fPr>
                      <m:num>
                        <m:borderBox>
                          <m:borderBoxPr>
                            <m:hideTop m:val="on"/>
                            <m:hideBot m:val="on"/>
                            <m:hideLeft m:val="on"/>
                            <m:hideRight m:val="on"/>
                            <m:strikeTLBR m:val="on"/>
                            <m:ctrlPr>
                              <a:rPr i="1">
                                <a:latin typeface="Cambria Math" panose="02040503050406030204" pitchFamily="18" charset="0"/>
                              </a:rPr>
                            </m:ctrlPr>
                          </m:borderBoxPr>
                          <m:e>
                            <m:r>
                              <a:rPr>
                                <a:latin typeface="Cambria Math" panose="02040503050406030204" pitchFamily="18" charset="0"/>
                              </a:rPr>
                              <m:t>𝑦</m:t>
                            </m:r>
                          </m:e>
                        </m:borderBox>
                        <m:r>
                          <a:rPr>
                            <a:latin typeface="Cambria Math" panose="02040503050406030204" pitchFamily="18" charset="0"/>
                          </a:rPr>
                          <m:t>⋅</m:t>
                        </m:r>
                        <m:borderBox>
                          <m:borderBoxPr>
                            <m:hideTop m:val="on"/>
                            <m:hideBot m:val="on"/>
                            <m:hideLeft m:val="on"/>
                            <m:hideRight m:val="on"/>
                            <m:strikeTLBR m:val="on"/>
                            <m:ctrlPr>
                              <a:rPr i="1">
                                <a:latin typeface="Cambria Math" panose="02040503050406030204" pitchFamily="18" charset="0"/>
                              </a:rPr>
                            </m:ctrlPr>
                          </m:borderBoxPr>
                          <m:e>
                            <m:r>
                              <a:rPr>
                                <a:latin typeface="Cambria Math" panose="02040503050406030204" pitchFamily="18" charset="0"/>
                              </a:rPr>
                              <m:t>𝑦</m:t>
                            </m:r>
                          </m:e>
                        </m:borderBox>
                      </m:num>
                      <m:den>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borderBox>
                          <m:borderBoxPr>
                            <m:hideTop m:val="on"/>
                            <m:hideBot m:val="on"/>
                            <m:hideLeft m:val="on"/>
                            <m:hideRight m:val="on"/>
                            <m:strikeTLBR m:val="on"/>
                            <m:ctrlPr>
                              <a:rPr i="1">
                                <a:latin typeface="Cambria Math" panose="02040503050406030204" pitchFamily="18" charset="0"/>
                              </a:rPr>
                            </m:ctrlPr>
                          </m:borderBoxPr>
                          <m:e>
                            <m:r>
                              <a:rPr>
                                <a:latin typeface="Cambria Math" panose="02040503050406030204" pitchFamily="18" charset="0"/>
                              </a:rPr>
                              <m:t>𝑦</m:t>
                            </m:r>
                          </m:e>
                        </m:borderBox>
                        <m:r>
                          <a:rPr>
                            <a:latin typeface="Cambria Math" panose="02040503050406030204" pitchFamily="18" charset="0"/>
                          </a:rPr>
                          <m:t>⋅</m:t>
                        </m:r>
                        <m:borderBox>
                          <m:borderBoxPr>
                            <m:hideTop m:val="on"/>
                            <m:hideBot m:val="on"/>
                            <m:hideLeft m:val="on"/>
                            <m:hideRight m:val="on"/>
                            <m:strikeTLBR m:val="on"/>
                            <m:ctrlPr>
                              <a:rPr i="1">
                                <a:latin typeface="Cambria Math" panose="02040503050406030204" pitchFamily="18" charset="0"/>
                              </a:rPr>
                            </m:ctrlPr>
                          </m:borderBoxPr>
                          <m:e>
                            <m:r>
                              <a:rPr>
                                <a:latin typeface="Cambria Math" panose="02040503050406030204" pitchFamily="18" charset="0"/>
                              </a:rPr>
                              <m:t>𝑦</m:t>
                            </m:r>
                          </m:e>
                        </m:borderBox>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𝑦</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5</m:t>
                            </m:r>
                          </m:sup>
                        </m:sSup>
                      </m:den>
                    </m:f>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−5</m:t>
                        </m:r>
                      </m:sup>
                    </m:sSup>
                  </m:oMath>
                </a14:m>
                <a:endParaRPr lang="en-US" sz="2800" dirty="0"/>
              </a:p>
              <a:p>
                <a:pPr marL="514350" indent="-514350">
                  <a:buFont typeface="+mj-lt"/>
                  <a:buAutoNum type="alphaLcPeriod"/>
                  <a:defRPr sz="2800"/>
                </a:pPr>
                <a:endParaRPr lang="en-US" dirty="0"/>
              </a:p>
              <a:p>
                <a:pPr marL="514350" indent="-514350">
                  <a:buFont typeface="+mj-lt"/>
                  <a:buAutoNum type="alphaLcPeriod"/>
                  <a:defRPr sz="2800"/>
                </a:pPr>
                <a:r>
                  <a:rPr lang="ar-AE" dirty="0"/>
                  <a:t>​</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6</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num>
                      <m:den>
                        <m:r>
                          <a:rPr lang="ar-AE">
                            <a:latin typeface="Cambria Math" panose="02040503050406030204" pitchFamily="18" charset="0"/>
                          </a:rPr>
                          <m:t>−</m:t>
                        </m:r>
                        <m:r>
                          <a:rPr lang="ar-AE">
                            <a:latin typeface="Cambria Math" panose="02040503050406030204" pitchFamily="18" charset="0"/>
                          </a:rPr>
                          <m:t>3</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6</m:t>
                        </m:r>
                      </m:num>
                      <m:den>
                        <m:r>
                          <a:rPr lang="ar-AE">
                            <a:latin typeface="Cambria Math" panose="02040503050406030204" pitchFamily="18" charset="0"/>
                          </a:rPr>
                          <m:t>−</m:t>
                        </m:r>
                        <m:r>
                          <a:rPr lang="ar-AE">
                            <a:latin typeface="Cambria Math" panose="02040503050406030204" pitchFamily="18" charset="0"/>
                          </a:rPr>
                          <m:t>3</m:t>
                        </m:r>
                      </m:den>
                    </m:f>
                    <m:r>
                      <a:rPr lang="ar-AE">
                        <a:latin typeface="Cambria Math" panose="02040503050406030204" pitchFamily="18" charset="0"/>
                      </a:rPr>
                      <m:t>=−</m:t>
                    </m:r>
                    <m:r>
                      <a:rPr lang="ar-AE">
                        <a:latin typeface="Cambria Math" panose="02040503050406030204" pitchFamily="18" charset="0"/>
                      </a:rPr>
                      <m:t>2</m:t>
                    </m:r>
                    <m:r>
                      <a:rPr lang="ar-AE" i="1">
                        <a:latin typeface="Cambria Math" panose="02040503050406030204" pitchFamily="18" charset="0"/>
                      </a:rPr>
                      <m:t> </m:t>
                    </m:r>
                  </m:oMath>
                </a14:m>
                <a:endParaRPr lang="en-US" dirty="0"/>
              </a:p>
              <a:p>
                <a:pPr marL="457200" lvl="1" indent="0">
                  <a:buNone/>
                  <a:defRPr sz="2800"/>
                </a:pPr>
                <a:r>
                  <a:rPr lang="en-US" dirty="0"/>
                  <a:t>Note that the variable </a:t>
                </a:r>
                <a14:m>
                  <m:oMath xmlns:m="http://schemas.openxmlformats.org/officeDocument/2006/math">
                    <m:r>
                      <a:rPr lang="en-US">
                        <a:latin typeface="Cambria Math"/>
                      </a:rPr>
                      <m:t>𝑥</m:t>
                    </m:r>
                  </m:oMath>
                </a14:m>
                <a:r>
                  <a:rPr lang="en-US" dirty="0"/>
                  <a:t> cancels out entirely. Recall, as in Example 1c, </a:t>
                </a:r>
                <a14:m>
                  <m:oMath xmlns:m="http://schemas.openxmlformats.org/officeDocument/2006/math">
                    <m:r>
                      <a:rPr lang="en-US">
                        <a:latin typeface="Cambria Math"/>
                      </a:rPr>
                      <m:t>−</m:t>
                    </m:r>
                    <m:r>
                      <a:rPr lang="en-US">
                        <a:latin typeface="Cambria Math"/>
                      </a:rPr>
                      <m:t>3</m:t>
                    </m:r>
                    <m:sSup>
                      <m:sSupPr>
                        <m:ctrlPr>
                          <a:rPr lang="ar-AE" i="1">
                            <a:latin typeface="Cambria Math" panose="02040503050406030204" pitchFamily="18" charset="0"/>
                          </a:rPr>
                        </m:ctrlPr>
                      </m:sSupPr>
                      <m:e>
                        <m:r>
                          <a:rPr lang="ar-AE">
                            <a:latin typeface="Cambria Math"/>
                          </a:rPr>
                          <m:t>𝑥</m:t>
                        </m:r>
                      </m:e>
                      <m:sup>
                        <m:r>
                          <a:rPr lang="ar-AE">
                            <a:latin typeface="Cambria Math"/>
                          </a:rPr>
                          <m:t>2</m:t>
                        </m:r>
                      </m:sup>
                    </m:sSup>
                  </m:oMath>
                </a14:m>
                <a:r>
                  <a:rPr lang="ar-AE" dirty="0"/>
                  <a:t> </a:t>
                </a:r>
                <a:r>
                  <a:rPr lang="en-US" dirty="0"/>
                  <a:t>means </a:t>
                </a:r>
                <a14:m>
                  <m:oMath xmlns:m="http://schemas.openxmlformats.org/officeDocument/2006/math">
                    <m:r>
                      <a:rPr lang="en-US">
                        <a:latin typeface="Cambria Math"/>
                      </a:rPr>
                      <m:t>−</m:t>
                    </m:r>
                    <m:r>
                      <a:rPr lang="en-US">
                        <a:latin typeface="Cambria Math"/>
                      </a:rPr>
                      <m:t>3</m:t>
                    </m:r>
                  </m:oMath>
                </a14:m>
                <a:r>
                  <a:rPr lang="en-US" dirty="0"/>
                  <a:t> times </a:t>
                </a:r>
                <a14:m>
                  <m:oMath xmlns:m="http://schemas.openxmlformats.org/officeDocument/2006/math">
                    <m:sSup>
                      <m:sSupPr>
                        <m:ctrlPr>
                          <a:rPr lang="ar-AE" i="1">
                            <a:latin typeface="Cambria Math" panose="02040503050406030204" pitchFamily="18" charset="0"/>
                          </a:rPr>
                        </m:ctrlPr>
                      </m:sSupPr>
                      <m:e>
                        <m:r>
                          <a:rPr lang="ar-AE">
                            <a:latin typeface="Cambria Math"/>
                          </a:rPr>
                          <m:t>𝑥</m:t>
                        </m:r>
                      </m:e>
                      <m:sup>
                        <m:r>
                          <a:rPr lang="ar-AE">
                            <a:latin typeface="Cambria Math"/>
                          </a:rPr>
                          <m:t>2</m:t>
                        </m:r>
                      </m:sup>
                    </m:sSup>
                  </m:oMath>
                </a14:m>
                <a:r>
                  <a:rPr lang="en-US" dirty="0"/>
                  <a:t>, not the quantity </a:t>
                </a:r>
                <a14:m>
                  <m:oMath xmlns:m="http://schemas.openxmlformats.org/officeDocument/2006/math">
                    <m:d>
                      <m:dPr>
                        <m:ctrlPr>
                          <a:rPr lang="ar-AE" i="1">
                            <a:latin typeface="Cambria Math" panose="02040503050406030204" pitchFamily="18" charset="0"/>
                          </a:rPr>
                        </m:ctrlPr>
                      </m:dPr>
                      <m:e>
                        <m:r>
                          <a:rPr lang="ar-AE">
                            <a:latin typeface="Cambria Math"/>
                          </a:rPr>
                          <m:t>−</m:t>
                        </m:r>
                        <m:r>
                          <a:rPr lang="ar-AE">
                            <a:latin typeface="Cambria Math"/>
                          </a:rPr>
                          <m:t>3</m:t>
                        </m:r>
                        <m:r>
                          <a:rPr lang="ar-AE">
                            <a:latin typeface="Cambria Math"/>
                          </a:rPr>
                          <m:t>𝑥</m:t>
                        </m:r>
                      </m:e>
                    </m:d>
                  </m:oMath>
                </a14:m>
                <a:r>
                  <a:rPr lang="ar-AE" dirty="0"/>
                  <a:t> </a:t>
                </a:r>
                <a:r>
                  <a:rPr lang="en-US" dirty="0"/>
                  <a:t>squared.</a:t>
                </a:r>
                <a:endParaRPr dirty="0"/>
              </a:p>
              <a:p>
                <a:pPr>
                  <a:defRPr sz="2000"/>
                </a:pPr>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r="-1852"/>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Simplifying Exponents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382000" cy="4967067"/>
              </a:xfrm>
            </p:spPr>
            <p:txBody>
              <a:bodyPr>
                <a:normAutofit/>
              </a:bodyPr>
              <a:lstStyle/>
              <a:p>
                <a:pPr>
                  <a:defRPr sz="2800"/>
                </a:pPr>
                <a:r>
                  <a:rPr lang="en-US" dirty="0"/>
                  <a:t>c. ​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5</m:t>
                        </m:r>
                      </m:e>
                      <m:sup>
                        <m:r>
                          <a:rPr lang="ar-AE">
                            <a:latin typeface="Cambria Math" panose="02040503050406030204" pitchFamily="18" charset="0"/>
                          </a:rPr>
                          <m:t>0</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5</m:t>
                        </m:r>
                      </m:e>
                      <m:sup>
                        <m:r>
                          <a:rPr lang="ar-AE">
                            <a:latin typeface="Cambria Math" panose="02040503050406030204" pitchFamily="18" charset="0"/>
                          </a:rPr>
                          <m:t>−</m:t>
                        </m:r>
                        <m:r>
                          <a:rPr lang="ar-AE">
                            <a:latin typeface="Cambria Math" panose="02040503050406030204" pitchFamily="18" charset="0"/>
                          </a:rPr>
                          <m:t>3</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5</m:t>
                        </m:r>
                      </m:e>
                      <m:sup>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3</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5</m:t>
                        </m:r>
                      </m:e>
                      <m:sup>
                        <m:r>
                          <a:rPr lang="ar-AE">
                            <a:latin typeface="Cambria Math" panose="02040503050406030204" pitchFamily="18" charset="0"/>
                          </a:rPr>
                          <m:t>−</m:t>
                        </m:r>
                        <m:r>
                          <a:rPr lang="ar-AE">
                            <a:latin typeface="Cambria Math" panose="02040503050406030204" pitchFamily="18" charset="0"/>
                          </a:rPr>
                          <m:t>3</m:t>
                        </m:r>
                      </m:sup>
                    </m:sSup>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125</m:t>
                        </m:r>
                      </m:den>
                    </m:f>
                  </m:oMath>
                </a14:m>
                <a:endParaRPr lang="ar-AE" dirty="0"/>
              </a:p>
              <a:p>
                <a:pPr marL="457200" lvl="1" indent="0">
                  <a:buNone/>
                  <a:defRPr sz="2800"/>
                </a:pPr>
                <a:r>
                  <a:rPr lang="en-US" dirty="0"/>
                  <a:t>Note that </a:t>
                </a:r>
                <a14:m>
                  <m:oMath xmlns:m="http://schemas.openxmlformats.org/officeDocument/2006/math">
                    <m:sSup>
                      <m:sSupPr>
                        <m:ctrlPr>
                          <a:rPr lang="ar-AE" i="1">
                            <a:latin typeface="Cambria Math" panose="02040503050406030204" pitchFamily="18" charset="0"/>
                          </a:rPr>
                        </m:ctrlPr>
                      </m:sSupPr>
                      <m:e>
                        <m:r>
                          <a:rPr lang="ar-AE">
                            <a:latin typeface="Cambria Math"/>
                          </a:rPr>
                          <m:t>5</m:t>
                        </m:r>
                      </m:e>
                      <m:sup>
                        <m:r>
                          <a:rPr lang="ar-AE">
                            <a:latin typeface="Cambria Math"/>
                          </a:rPr>
                          <m:t>0</m:t>
                        </m:r>
                      </m:sup>
                    </m:sSup>
                    <m:r>
                      <a:rPr lang="ar-AE">
                        <a:latin typeface="Cambria Math"/>
                      </a:rPr>
                      <m:t>=</m:t>
                    </m:r>
                    <m:r>
                      <a:rPr lang="ar-AE" smtClean="0">
                        <a:latin typeface="Cambria Math"/>
                      </a:rPr>
                      <m:t>1</m:t>
                    </m:r>
                  </m:oMath>
                </a14:m>
                <a:r>
                  <a:rPr lang="en-US" dirty="0"/>
                  <a:t>, as does </a:t>
                </a:r>
                <a14:m>
                  <m:oMath xmlns:m="http://schemas.openxmlformats.org/officeDocument/2006/math">
                    <m:sSup>
                      <m:sSupPr>
                        <m:ctrlPr>
                          <a:rPr lang="ar-AE" i="1">
                            <a:latin typeface="Cambria Math" panose="02040503050406030204" pitchFamily="18" charset="0"/>
                          </a:rPr>
                        </m:ctrlPr>
                      </m:sSupPr>
                      <m:e>
                        <m:r>
                          <a:rPr lang="ar-AE">
                            <a:latin typeface="Cambria Math"/>
                          </a:rPr>
                          <m:t>𝑎</m:t>
                        </m:r>
                      </m:e>
                      <m:sup>
                        <m:r>
                          <a:rPr lang="ar-AE">
                            <a:latin typeface="Cambria Math"/>
                          </a:rPr>
                          <m:t>0</m:t>
                        </m:r>
                      </m:sup>
                    </m:sSup>
                  </m:oMath>
                </a14:m>
                <a:r>
                  <a:rPr lang="ar-AE" dirty="0"/>
                  <a:t> </a:t>
                </a:r>
                <a:r>
                  <a:rPr lang="en-US" dirty="0"/>
                  <a:t>for any </a:t>
                </a:r>
                <a14:m>
                  <m:oMath xmlns:m="http://schemas.openxmlformats.org/officeDocument/2006/math">
                    <m:r>
                      <a:rPr lang="en-US">
                        <a:latin typeface="Cambria Math"/>
                      </a:rPr>
                      <m:t>𝑎</m:t>
                    </m:r>
                    <m:r>
                      <a:rPr lang="en-US">
                        <a:latin typeface="Cambria Math"/>
                      </a:rPr>
                      <m:t>≠</m:t>
                    </m:r>
                    <m:r>
                      <a:rPr lang="en-US">
                        <a:latin typeface="Cambria Math"/>
                      </a:rPr>
                      <m:t>0</m:t>
                    </m:r>
                  </m:oMath>
                </a14:m>
                <a:r>
                  <a:rPr lang="en-US" dirty="0"/>
                  <a:t>.</a:t>
                </a:r>
              </a:p>
              <a:p>
                <a:pPr>
                  <a:defRPr sz="2000"/>
                </a:pPr>
                <a:endParaRPr lang="en-US" dirty="0"/>
              </a:p>
              <a:p>
                <a:pPr marL="514350" indent="-514350">
                  <a:buFont typeface="+mj-lt"/>
                  <a:buAutoNum type="alphaLcPeriod" startAt="4"/>
                  <a:defRPr sz="2800"/>
                </a:pPr>
                <a:r>
                  <a:rPr lang="en-US" dirty="0"/>
                  <a:t>​</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1</m:t>
                        </m:r>
                      </m:num>
                      <m:den>
                        <m:sSup>
                          <m:sSupPr>
                            <m:ctrlPr>
                              <a:rPr lang="ar-AE" i="1">
                                <a:latin typeface="Cambria Math" panose="02040503050406030204" pitchFamily="18" charset="0"/>
                              </a:rPr>
                            </m:ctrlPr>
                          </m:sSupPr>
                          <m:e>
                            <m:r>
                              <a:rPr lang="ar-AE">
                                <a:latin typeface="Cambria Math" panose="02040503050406030204" pitchFamily="18" charset="0"/>
                              </a:rPr>
                              <m:t>𝑡</m:t>
                            </m:r>
                          </m:e>
                          <m:sup>
                            <m:r>
                              <a:rPr lang="ar-AE">
                                <a:latin typeface="Cambria Math" panose="02040503050406030204" pitchFamily="18" charset="0"/>
                              </a:rPr>
                              <m:t>−</m:t>
                            </m:r>
                            <m:r>
                              <a:rPr lang="ar-AE">
                                <a:latin typeface="Cambria Math" panose="02040503050406030204" pitchFamily="18" charset="0"/>
                              </a:rPr>
                              <m:t>3</m:t>
                            </m:r>
                          </m:sup>
                        </m:sSup>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f>
                          <m:fPr>
                            <m:ctrlPr>
                              <a:rPr lang="ar-AE" i="1">
                                <a:latin typeface="Cambria Math" panose="02040503050406030204" pitchFamily="18" charset="0"/>
                              </a:rPr>
                            </m:ctrlPr>
                          </m:fPr>
                          <m:num>
                            <m:r>
                              <a:rPr lang="ar-AE">
                                <a:latin typeface="Cambria Math" panose="02040503050406030204" pitchFamily="18" charset="0"/>
                              </a:rPr>
                              <m:t>1</m:t>
                            </m:r>
                          </m:num>
                          <m:den>
                            <m:sSup>
                              <m:sSupPr>
                                <m:ctrlPr>
                                  <a:rPr lang="ar-AE" i="1">
                                    <a:latin typeface="Cambria Math" panose="02040503050406030204" pitchFamily="18" charset="0"/>
                                  </a:rPr>
                                </m:ctrlPr>
                              </m:sSupPr>
                              <m:e>
                                <m:r>
                                  <a:rPr lang="ar-AE">
                                    <a:latin typeface="Cambria Math" panose="02040503050406030204" pitchFamily="18" charset="0"/>
                                  </a:rPr>
                                  <m:t>𝑡</m:t>
                                </m:r>
                              </m:e>
                              <m:sup>
                                <m:r>
                                  <a:rPr lang="ar-AE">
                                    <a:latin typeface="Cambria Math" panose="02040503050406030204" pitchFamily="18" charset="0"/>
                                  </a:rPr>
                                  <m:t>3</m:t>
                                </m:r>
                              </m:sup>
                            </m:sSup>
                          </m:den>
                        </m:f>
                      </m:den>
                    </m:f>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f>
                      <m:fPr>
                        <m:ctrlPr>
                          <a:rPr lang="ar-AE" i="1">
                            <a:latin typeface="Cambria Math" panose="02040503050406030204" pitchFamily="18" charset="0"/>
                          </a:rPr>
                        </m:ctrlPr>
                      </m:fPr>
                      <m:num>
                        <m:sSup>
                          <m:sSupPr>
                            <m:ctrlPr>
                              <a:rPr lang="ar-AE" i="1">
                                <a:latin typeface="Cambria Math" panose="02040503050406030204" pitchFamily="18" charset="0"/>
                              </a:rPr>
                            </m:ctrlPr>
                          </m:sSupPr>
                          <m:e>
                            <m:r>
                              <a:rPr lang="ar-AE">
                                <a:latin typeface="Cambria Math" panose="02040503050406030204" pitchFamily="18" charset="0"/>
                              </a:rPr>
                              <m:t>𝑡</m:t>
                            </m:r>
                          </m:e>
                          <m:sup>
                            <m:r>
                              <a:rPr lang="ar-AE">
                                <a:latin typeface="Cambria Math" panose="02040503050406030204" pitchFamily="18" charset="0"/>
                              </a:rPr>
                              <m:t>3</m:t>
                            </m:r>
                          </m:sup>
                        </m:sSup>
                      </m:num>
                      <m:den>
                        <m:r>
                          <a:rPr lang="ar-AE">
                            <a:latin typeface="Cambria Math" panose="02040503050406030204" pitchFamily="18" charset="0"/>
                          </a:rPr>
                          <m:t>1</m:t>
                        </m:r>
                      </m:den>
                    </m:f>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𝑡</m:t>
                        </m:r>
                      </m:e>
                      <m:sup>
                        <m:r>
                          <a:rPr lang="ar-AE">
                            <a:latin typeface="Cambria Math" panose="02040503050406030204" pitchFamily="18" charset="0"/>
                          </a:rPr>
                          <m:t>3</m:t>
                        </m:r>
                      </m:sup>
                    </m:sSup>
                  </m:oMath>
                </a14:m>
                <a:endParaRPr lang="ar-AE" dirty="0"/>
              </a:p>
              <a:p>
                <a:pPr>
                  <a:defRPr sz="2800"/>
                </a:pPr>
                <a:endParaRPr lang="ar-AE" dirty="0"/>
              </a:p>
              <a:p>
                <a:pPr marL="514350" indent="-514350">
                  <a:buFont typeface="+mj-lt"/>
                  <a:buAutoNum type="alphaLcPeriod" startAt="5"/>
                  <a:defRPr sz="2800"/>
                </a:pPr>
                <a:r>
                  <a:rPr lang="ar-AE" dirty="0"/>
                  <a:t>​</a:t>
                </a:r>
                <a14:m>
                  <m:oMath xmlns:m="http://schemas.openxmlformats.org/officeDocument/2006/math">
                    <m:sSup>
                      <m:sSupPr>
                        <m:ctrlPr>
                          <a:rPr lang="ar-AE" i="1">
                            <a:latin typeface="Cambria Math" panose="02040503050406030204" pitchFamily="18" charset="0"/>
                          </a:rPr>
                        </m:ctrlPr>
                      </m:sSupPr>
                      <m:e>
                        <m:d>
                          <m:dPr>
                            <m:ctrlPr>
                              <a:rPr lang="ar-AE" i="1">
                                <a:latin typeface="Cambria Math" panose="02040503050406030204" pitchFamily="18" charset="0"/>
                              </a:rPr>
                            </m:ctrlPr>
                          </m:dPr>
                          <m:e>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𝑦</m:t>
                            </m:r>
                          </m:e>
                        </m:d>
                      </m:e>
                      <m:sup>
                        <m:r>
                          <a:rPr lang="ar-AE">
                            <a:latin typeface="Cambria Math" panose="02040503050406030204" pitchFamily="18" charset="0"/>
                          </a:rPr>
                          <m:t>3</m:t>
                        </m:r>
                      </m:sup>
                    </m:sSup>
                    <m:r>
                      <a:rPr lang="ar-AE">
                        <a:latin typeface="Cambria Math" panose="02040503050406030204" pitchFamily="18" charset="0"/>
                      </a:rPr>
                      <m:t>=</m:t>
                    </m:r>
                    <m:d>
                      <m:dPr>
                        <m:ctrlPr>
                          <a:rPr lang="ar-AE" i="1">
                            <a:latin typeface="Cambria Math" panose="02040503050406030204" pitchFamily="18" charset="0"/>
                          </a:rPr>
                        </m:ctrlPr>
                      </m:dPr>
                      <m:e>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𝑦</m:t>
                        </m:r>
                      </m:e>
                    </m:d>
                    <m:d>
                      <m:dPr>
                        <m:ctrlPr>
                          <a:rPr lang="ar-AE" i="1">
                            <a:latin typeface="Cambria Math" panose="02040503050406030204" pitchFamily="18" charset="0"/>
                          </a:rPr>
                        </m:ctrlPr>
                      </m:dPr>
                      <m:e>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𝑦</m:t>
                        </m:r>
                      </m:e>
                    </m:d>
                    <m:d>
                      <m:dPr>
                        <m:ctrlPr>
                          <a:rPr lang="ar-AE" i="1">
                            <a:latin typeface="Cambria Math" panose="02040503050406030204" pitchFamily="18" charset="0"/>
                          </a:rPr>
                        </m:ctrlPr>
                      </m:dPr>
                      <m:e>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𝑦</m:t>
                        </m:r>
                      </m:e>
                    </m:d>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𝑦</m:t>
                    </m:r>
                    <m:r>
                      <a:rPr lang="en-US" b="0" i="1" smtClean="0">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6</m:t>
                        </m:r>
                      </m:sup>
                    </m:sSup>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3</m:t>
                        </m:r>
                      </m:sup>
                    </m:sSup>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382000" cy="4967067"/>
              </a:xfrm>
              <a:blipFill>
                <a:blip r:embed="rId2"/>
                <a:stretch>
                  <a:fillRect l="-1527"/>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Properties of Exponents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Properties</a:t>
                </a:r>
                <a:endParaRPr dirty="0"/>
              </a:p>
              <a:p>
                <a:pPr>
                  <a:defRPr sz="2800"/>
                </a:pPr>
                <a:r>
                  <a:rPr sz="2800" dirty="0"/>
                  <a:t>In the following properties, </a:t>
                </a:r>
                <a14:m>
                  <m:oMath xmlns:m="http://schemas.openxmlformats.org/officeDocument/2006/math">
                    <m:r>
                      <a:rPr>
                        <a:latin typeface="Cambria Math" panose="02040503050406030204" pitchFamily="18" charset="0"/>
                      </a:rPr>
                      <m:t>𝑎</m:t>
                    </m:r>
                  </m:oMath>
                </a14:m>
                <a:r>
                  <a:rPr sz="2800" dirty="0"/>
                  <a:t> and </a:t>
                </a:r>
                <a14:m>
                  <m:oMath xmlns:m="http://schemas.openxmlformats.org/officeDocument/2006/math">
                    <m:r>
                      <a:rPr>
                        <a:latin typeface="Cambria Math" panose="02040503050406030204" pitchFamily="18" charset="0"/>
                      </a:rPr>
                      <m:t>𝑏</m:t>
                    </m:r>
                  </m:oMath>
                </a14:m>
                <a:r>
                  <a:rPr sz="2800" dirty="0"/>
                  <a:t> may be taken to represent constants, variables, or more complicated algebraic expressions. The letters </a:t>
                </a:r>
                <a14:m>
                  <m:oMath xmlns:m="http://schemas.openxmlformats.org/officeDocument/2006/math">
                    <m:r>
                      <a:rPr>
                        <a:latin typeface="Cambria Math" panose="02040503050406030204" pitchFamily="18" charset="0"/>
                      </a:rPr>
                      <m:t>𝑛</m:t>
                    </m:r>
                  </m:oMath>
                </a14:m>
                <a:r>
                  <a:rPr sz="2800" dirty="0"/>
                  <a:t> and </a:t>
                </a:r>
                <a14:m>
                  <m:oMath xmlns:m="http://schemas.openxmlformats.org/officeDocument/2006/math">
                    <m:r>
                      <a:rPr>
                        <a:latin typeface="Cambria Math" panose="02040503050406030204" pitchFamily="18" charset="0"/>
                      </a:rPr>
                      <m:t>𝑚</m:t>
                    </m:r>
                  </m:oMath>
                </a14:m>
                <a:r>
                  <a:rPr sz="2800" dirty="0"/>
                  <a:t> represent integers.</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962</TotalTime>
  <Words>4401</Words>
  <Application>Microsoft Office PowerPoint</Application>
  <PresentationFormat>On-screen Show (4:3)</PresentationFormat>
  <Paragraphs>419</Paragraphs>
  <Slides>69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Cambria Math</vt:lpstr>
      <vt:lpstr>Courier New</vt:lpstr>
      <vt:lpstr>Calibri</vt:lpstr>
      <vt:lpstr>Arial</vt:lpstr>
      <vt:lpstr>Office Theme</vt:lpstr>
      <vt:lpstr>Section 1.2</vt:lpstr>
      <vt:lpstr>Natural Number Exponents</vt:lpstr>
      <vt:lpstr>Example 1: Using Natural Number Exponents</vt:lpstr>
      <vt:lpstr> Example 1: Using Natural Number Exponents (cont.)</vt:lpstr>
      <vt:lpstr>0 as an Exponent</vt:lpstr>
      <vt:lpstr>Negative Integer Exponents</vt:lpstr>
      <vt:lpstr>Example 2: Simplifying Exponents</vt:lpstr>
      <vt:lpstr>Example 2: Simplifying Exponents (cont.)</vt:lpstr>
      <vt:lpstr>Properties of Exponents</vt:lpstr>
      <vt:lpstr>Properties of Exponents (cont.)</vt:lpstr>
      <vt:lpstr>Properties of Exponents (cont.)</vt:lpstr>
      <vt:lpstr>Example 3: Using Properties of Exponents</vt:lpstr>
      <vt:lpstr>Example 3: Using Properties of Exponents (cont.)</vt:lpstr>
      <vt:lpstr>Example 3: Using Properties of Exponents (cont.)</vt:lpstr>
      <vt:lpstr>Example 3: Using Properties of Exponents (cont.)</vt:lpstr>
      <vt:lpstr>CAUTION!</vt:lpstr>
      <vt:lpstr>Scientific Notation</vt:lpstr>
      <vt:lpstr>CAUTION!</vt:lpstr>
      <vt:lpstr>Example 4: Using Scientific Notation</vt:lpstr>
      <vt:lpstr> Example 4: Using Scientific Notation (cont.)</vt:lpstr>
      <vt:lpstr> Example 4: Using Scientific Notation (cont.)</vt:lpstr>
      <vt:lpstr>Example 5: Simplifying Expressions with Scientific Notation</vt:lpstr>
      <vt:lpstr>Example 5: Simplifying Expressions with Scientific Notation (cont.)</vt:lpstr>
      <vt:lpstr>Example 5: Simplifying Expressions with Scientific Notation (cont.)</vt:lpstr>
      <vt:lpstr>Example 6: Using Geometric Formulas</vt:lpstr>
      <vt:lpstr>Example 6: Using Geometric Formulas (cont.)</vt:lpstr>
      <vt:lpstr>Example 6: Using Geometric Formulas (cont.)</vt:lpstr>
      <vt:lpstr>Example 6: Using Geometric Formulas (cont.)</vt:lpstr>
      <vt:lpstr>Example 6: Using Geometric Formulas (cont.)</vt:lpstr>
      <vt:lpstr>Example 6: Using Geometric Formulas (cont.)</vt:lpstr>
      <vt:lpstr>Example 6: Using Geometric Formulas (cont.)</vt:lpstr>
      <vt:lpstr>Example 6: Using Geometric Formulas (cont.)</vt:lpstr>
      <vt:lpstr>Example 6: Using Geometric Formulas (cont.)</vt:lpstr>
      <vt:lpstr>Radical Notation</vt:lpstr>
      <vt:lpstr>Perfect Powers</vt:lpstr>
      <vt:lpstr>Example 7: Using Radical Notation</vt:lpstr>
      <vt:lpstr>Example 7: Using Radical Notation (cont.)</vt:lpstr>
      <vt:lpstr>Example 8: Using Radical Notation</vt:lpstr>
      <vt:lpstr>Example 8: Using Radical Notation (cont.)</vt:lpstr>
      <vt:lpstr>Example 8: Using Radical Notation (cont.)</vt:lpstr>
      <vt:lpstr>Example 8: Using Radical Notation (cont.)</vt:lpstr>
      <vt:lpstr>Simplified Radical Form</vt:lpstr>
      <vt:lpstr>Properties of Radicals</vt:lpstr>
      <vt:lpstr>Properties of Radicals (cont.)</vt:lpstr>
      <vt:lpstr>Example 9: Simplifying Radical Expressions</vt:lpstr>
      <vt:lpstr>Example 9: Simplifying Radical Expressions (cont.)</vt:lpstr>
      <vt:lpstr>Example 9: Simplifying Radical Expressions (cont.)</vt:lpstr>
      <vt:lpstr>Example 9: Simplifying Radical Expressions (cont.)</vt:lpstr>
      <vt:lpstr>CAUTION!</vt:lpstr>
      <vt:lpstr>Example 10: Rationalizing the Denominator</vt:lpstr>
      <vt:lpstr>Example 10: Rationalizing the Denominator (cont.)</vt:lpstr>
      <vt:lpstr>Example 10: Rationalizing the Denominator (cont.)</vt:lpstr>
      <vt:lpstr>Example 10: Rationalizing the Denominator (cont.)</vt:lpstr>
      <vt:lpstr>Example 11: Rationalizing the Numerator</vt:lpstr>
      <vt:lpstr>Example 11: Rationalizing the Numerator (cont.)</vt:lpstr>
      <vt:lpstr>Example 12: Combining Radical Expressions</vt:lpstr>
      <vt:lpstr>Example 12: Combining Radical Expressions (cont.)</vt:lpstr>
      <vt:lpstr>Example 12: Combining Radical Expressions (cont.)</vt:lpstr>
      <vt:lpstr>Example 12: Combining Radical Expressions (cont.)</vt:lpstr>
      <vt:lpstr>Rational Number Exponents</vt:lpstr>
      <vt:lpstr>Example 13: Simplifying Expressions</vt:lpstr>
      <vt:lpstr>Example 13: Simplifying Expressions (cont.)</vt:lpstr>
      <vt:lpstr>Example 13: Simplifying Expressions (cont.)</vt:lpstr>
      <vt:lpstr>Example 13: Simplifying Expressions (cont.)</vt:lpstr>
      <vt:lpstr>Example 13: Simplifying Expressions (cont.)</vt:lpstr>
      <vt:lpstr>Example 13: Simplifying Expressions (cont.)</vt:lpstr>
      <vt:lpstr>Example 14: Simplifying Radical Expressions</vt:lpstr>
      <vt:lpstr>Example 14: Simplifying Radical Expressions (cont.)</vt:lpstr>
      <vt:lpstr>Example 14: Simplifying Radical Expressions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Precalculus 3rd Edition</dc:title>
  <dc:creator>Hawkes Learning</dc:creator>
  <cp:lastModifiedBy>Claudia Vance</cp:lastModifiedBy>
  <cp:revision>178</cp:revision>
  <dcterms:created xsi:type="dcterms:W3CDTF">2013-04-26T14:43:13Z</dcterms:created>
  <dcterms:modified xsi:type="dcterms:W3CDTF">2020-07-14T14:05:46Z</dcterms:modified>
</cp:coreProperties>
</file>