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3" r:id="rId10"/>
    <p:sldId id="266" r:id="rId11"/>
    <p:sldId id="280" r:id="rId12"/>
    <p:sldId id="267" r:id="rId13"/>
    <p:sldId id="273" r:id="rId14"/>
    <p:sldId id="276" r:id="rId15"/>
    <p:sldId id="278" r:id="rId16"/>
    <p:sldId id="281" r:id="rId17"/>
    <p:sldId id="282" r:id="rId18"/>
    <p:sldId id="295" r:id="rId19"/>
    <p:sldId id="283" r:id="rId20"/>
    <p:sldId id="290" r:id="rId21"/>
    <p:sldId id="293" r:id="rId22"/>
    <p:sldId id="297" r:id="rId23"/>
    <p:sldId id="298" r:id="rId24"/>
    <p:sldId id="299" r:id="rId25"/>
    <p:sldId id="301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2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05" d="100"/>
          <a:sy n="105" d="100"/>
        </p:scale>
        <p:origin x="120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Complex Numbers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Simplifying Complex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complex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−5+7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−5+3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3+2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2−3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Remember that a complex number is not simplified until it has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Simplifying Complex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lang="en-US" dirty="0"/>
              <a:t>As if adding polynomials, we combine the real parts, then the imaginary parts.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21A0842-19BF-4C29-AB7E-7FD2137D16B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0206731"/>
                  </p:ext>
                </p:extLst>
              </p:nvPr>
            </p:nvGraphicFramePr>
            <p:xfrm>
              <a:off x="1243140" y="2545080"/>
              <a:ext cx="6657721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577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−5+7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4−5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3+7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4+3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sz="280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−5+7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=−1+10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21A0842-19BF-4C29-AB7E-7FD2137D16B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0206731"/>
                  </p:ext>
                </p:extLst>
              </p:nvPr>
            </p:nvGraphicFramePr>
            <p:xfrm>
              <a:off x="1243140" y="2545080"/>
              <a:ext cx="6657721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577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65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1765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Simplifying Complex Expressions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lang="en-US" dirty="0"/>
              <a:t>Begin by distributing the minus sign over the second complex number.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4030FE5-2F62-40F4-913C-467DE285B7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916941"/>
                  </p:ext>
                </p:extLst>
              </p:nvPr>
            </p:nvGraphicFramePr>
            <p:xfrm>
              <a:off x="941832" y="2057400"/>
              <a:ext cx="7543800" cy="1950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4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−2+3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−5+3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−2+3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</m:d>
                                  <m:r>
                                    <a:rPr sz="26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−5+3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−2+5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3−3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−5+3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=3+0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−5+3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4030FE5-2F62-40F4-913C-467DE285B7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916941"/>
                  </p:ext>
                </p:extLst>
              </p:nvPr>
            </p:nvGraphicFramePr>
            <p:xfrm>
              <a:off x="941832" y="2057400"/>
              <a:ext cx="7543800" cy="1950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4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" b="-33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642" b="-22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1250" b="-1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1250" b="-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Simplifying Complex Expressions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86E793F-CC6E-45F7-988A-77001F82FC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36531712"/>
                  </p:ext>
                </p:extLst>
              </p:nvPr>
            </p:nvGraphicFramePr>
            <p:xfrm>
              <a:off x="786384" y="1085088"/>
              <a:ext cx="8281416" cy="1706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011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02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3+2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−2+3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200">
                                  <a:latin typeface="Cambria Math"/>
                                </a:rPr>
                                <m:t>=−6+9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200">
                                  <a:latin typeface="Cambria Math"/>
                                </a:rPr>
                                <m:t>−4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200">
                                  <a:latin typeface="Cambria Math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After multiplying, combine the two terms containing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1800" b="0" dirty="0"/>
                            <a:t> and rewrite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as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3+2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=−6+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9−4</m:t>
                                  </m:r>
                                </m:e>
                              </m:d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200">
                                  <a:latin typeface="Cambria Math"/>
                                </a:rPr>
                                <m:t>+6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3+2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=−6+5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200">
                                  <a:latin typeface="Cambria Math"/>
                                </a:rPr>
                                <m:t>−6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3+2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=−12+5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86E793F-CC6E-45F7-988A-77001F82FC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36531712"/>
                  </p:ext>
                </p:extLst>
              </p:nvPr>
            </p:nvGraphicFramePr>
            <p:xfrm>
              <a:off x="786384" y="1085088"/>
              <a:ext cx="8281416" cy="1706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011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02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" r="-50498" b="-328571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026" t="-2500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000" r="-50498" b="-2285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000" r="-50498" b="-1285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0000" r="-50498" b="-285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Simplifying Complex Expressions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4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28E2537-A6FA-45E8-9F38-25E03719EE0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4828029"/>
                  </p:ext>
                </p:extLst>
              </p:nvPr>
            </p:nvGraphicFramePr>
            <p:xfrm>
              <a:off x="838200" y="1056719"/>
              <a:ext cx="771125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9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20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2−3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2−3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2−3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Squaring this complex number also leads to four terms, which we simplify as in part c.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=4−6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−6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400">
                                  <a:latin typeface="Cambria Math"/>
                                </a:rPr>
                                <m:t>+9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=4−12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400">
                                  <a:latin typeface="Cambria Math"/>
                                </a:rPr>
                                <m:t>+9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=−5−12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28E2537-A6FA-45E8-9F38-25E03719EE0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4828029"/>
                  </p:ext>
                </p:extLst>
              </p:nvPr>
            </p:nvGraphicFramePr>
            <p:xfrm>
              <a:off x="838200" y="1056719"/>
              <a:ext cx="771125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9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20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84012" b="-330667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Squaring this complex number also leads to four terms, which we simplify as in part c.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211" r="-84012" b="-22631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2000" r="-84012" b="-1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2000" r="-84012" b="-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Complex Conjugates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Given any complex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/>
                  <a:t>, the complex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/>
                  <a:t> is called its </a:t>
                </a:r>
                <a:r>
                  <a:rPr sz="2800" b="1"/>
                  <a:t>complex conjugate</a:t>
                </a:r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Dividing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4−3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Always begin by finding the complex conjugate of the denominator, then multiply the numerator and denominator by this conjugate.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Dividing Complex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98FAD33-772E-45ED-A02F-E2D36620E56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61242066"/>
                  </p:ext>
                </p:extLst>
              </p:nvPr>
            </p:nvGraphicFramePr>
            <p:xfrm>
              <a:off x="838200" y="1484376"/>
              <a:ext cx="7848600" cy="273989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15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33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3+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3+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1800" b="0" i="1" dirty="0"/>
                            <a:t> </a:t>
                          </a:r>
                          <a:r>
                            <a:rPr sz="1800" b="0" dirty="0"/>
                            <a:t>is the complex conjugate of the denominator.</a:t>
                          </a:r>
                          <a:endParaRPr lang="en-US" sz="1800" b="0" dirty="0"/>
                        </a:p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Multiply the numerator and the denominator by the complex conjugate.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6+2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+9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9+3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3+11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We can often leave the answer in the form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 i="1">
                                      <a:latin typeface="Cambria Math"/>
                                    </a:rPr>
                                    <m:t>3+11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98FAD33-772E-45ED-A02F-E2D36620E56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61242066"/>
                  </p:ext>
                </p:extLst>
              </p:nvPr>
            </p:nvGraphicFramePr>
            <p:xfrm>
              <a:off x="838200" y="1484376"/>
              <a:ext cx="7848600" cy="273989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15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33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38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62" r="-129590" b="-334286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166" t="-1543" b="-4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4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099" r="-129590" b="-21621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19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4630" r="-129590" b="-1222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5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61111" r="-129590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166" t="-261111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The Imaginary Unit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𝑖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imaginary unit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is defined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sz="2800" dirty="0"/>
                  <a:t>. In other words,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has the property that its square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: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Dividing Complex Numbers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229600" cy="49295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D379F9F-C517-4006-BFDA-C5E1AB3DF0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38563855"/>
                  </p:ext>
                </p:extLst>
              </p:nvPr>
            </p:nvGraphicFramePr>
            <p:xfrm>
              <a:off x="838200" y="1021143"/>
              <a:ext cx="7848600" cy="31878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44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044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4−3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4−3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Rewrite the original expression as a fraction.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4−3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4+3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4+3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Then multiply the top and bottom by the complex conjugate of the denominator and proceed as in part a.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4−3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4+3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16−9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D379F9F-C517-4006-BFDA-C5E1AB3DF0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38563855"/>
                  </p:ext>
                </p:extLst>
              </p:nvPr>
            </p:nvGraphicFramePr>
            <p:xfrm>
              <a:off x="838200" y="1021143"/>
              <a:ext cx="7848600" cy="31878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44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044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62" r="-99073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Rewrite the original expression as a fraction.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8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762" r="-99073" b="-30857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Then multiply the top and bottom by the complex conjugate of the denominator and proceed as in part a.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1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7248" r="-99073" b="-1972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3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7647" r="-99073" b="-110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3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13592" r="-99073" b="-9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Dividing Complex Numbers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853354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4BAA292-2FA5-4829-9861-DD42A1DF30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132714"/>
                  </p:ext>
                </p:extLst>
              </p:nvPr>
            </p:nvGraphicFramePr>
            <p:xfrm>
              <a:off x="838200" y="1027176"/>
              <a:ext cx="7848600" cy="21543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200" b="0" dirty="0"/>
                            <a:t>Here we write the reciprocal of the imaginary unit as a complex number. With this as a starting point, we could now calculate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 b="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200" b="0" i="1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sz="2200" b="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 b="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200" b="0" i="1"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sz="2200" b="0">
                                  <a:latin typeface="Cambria Math"/>
                                </a:rPr>
                                <m:t>,…</m:t>
                              </m:r>
                            </m:oMath>
                          </a14:m>
                          <a:r>
                            <a:rPr lang="en-US" sz="2200" b="0" dirty="0"/>
                            <a:t>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4BAA292-2FA5-4829-9861-DD42A1DF30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132714"/>
                  </p:ext>
                </p:extLst>
              </p:nvPr>
            </p:nvGraphicFramePr>
            <p:xfrm>
              <a:off x="838200" y="1027176"/>
              <a:ext cx="7848600" cy="21543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00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00" r="-178186" b="-206667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121" t="-1695" b="-3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21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692" r="-178186" b="-11196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21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692" r="-178186" b="-1196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In simplifying radical expressions, we have made frequent use of the properties that if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sz="2800" dirty="0"/>
                  <a:t> are real numbers,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There is a subtle but important condition in the above statement: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sz="2800" dirty="0"/>
                  <a:t> must both be </a:t>
                </a:r>
                <a:r>
                  <a:rPr sz="2800" i="1" dirty="0"/>
                  <a:t>real</a:t>
                </a:r>
                <a:r>
                  <a:rPr sz="2800" dirty="0"/>
                  <a:t> numbers. If this condition is not met, these properties of radicals do not necessarily hold. For instance,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sz="2800" dirty="0"/>
                  <a:t>, but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rad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In order to apply either of these two properties, then, first simplify any square roots of negative numbers by rewriting them as pure imaginary numbers.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9" t="-1496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Roots and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rad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Roots and Complex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9D9DC48-8A30-4C95-B7C1-9CE28199536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06907420"/>
                  </p:ext>
                </p:extLst>
              </p:nvPr>
            </p:nvGraphicFramePr>
            <p:xfrm>
              <a:off x="903083" y="1500566"/>
              <a:ext cx="7772400" cy="27574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595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12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2−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2−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rad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2−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rad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−3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=4−4</m:t>
                              </m:r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rad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ra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−3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=4−4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Each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rad>
                            </m:oMath>
                          </a14:m>
                          <a:r>
                            <a:rPr sz="2000" b="0" dirty="0"/>
                            <a:t> is converted to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 b="0" i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sz="2000" b="0" i="0" dirty="0"/>
                            <a:t> </a:t>
                          </a:r>
                          <a:r>
                            <a:rPr sz="2000" b="0" dirty="0"/>
                            <a:t>before multiplying.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−3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=4−4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2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−3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=1−4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9D9DC48-8A30-4C95-B7C1-9CE28199536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06907420"/>
                  </p:ext>
                </p:extLst>
              </p:nvPr>
            </p:nvGraphicFramePr>
            <p:xfrm>
              <a:off x="903083" y="1500566"/>
              <a:ext cx="7772400" cy="27574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595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12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5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66797" b="-417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111" r="-66797" b="-3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8901" r="-66797" b="-21868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706" t="-100000" b="-602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2222" r="-66797" b="-1211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7802" r="-66797" b="-19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Roots and Complex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7771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1D5C44D-0B29-46E3-A10C-32F11BDBA3E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2887854"/>
                  </p:ext>
                </p:extLst>
              </p:nvPr>
            </p:nvGraphicFramePr>
            <p:xfrm>
              <a:off x="990600" y="1040423"/>
              <a:ext cx="7696200" cy="23919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We simplify each radical before dividing.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400" b="0" dirty="0"/>
                            <a:t>We already simplified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 b="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 b="0" i="1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r>
                            <a:rPr sz="2400" b="0" i="1" dirty="0"/>
                            <a:t> </a:t>
                          </a:r>
                          <a:r>
                            <a:rPr sz="2400" b="0" dirty="0"/>
                            <a:t>in Example 4c, so we quickly obtain the correct answer of </a:t>
                          </a:r>
                          <a14:m>
                            <m:oMath xmlns:m="http://schemas.openxmlformats.org/officeDocument/2006/math">
                              <m:r>
                                <a:rPr sz="24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 b="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24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1D5C44D-0B29-46E3-A10C-32F11BDBA3E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2887854"/>
                  </p:ext>
                </p:extLst>
              </p:nvPr>
            </p:nvGraphicFramePr>
            <p:xfrm>
              <a:off x="990600" y="1040423"/>
              <a:ext cx="7696200" cy="23919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97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260857" b="-207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We simplify each radical before dividing.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97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242" r="-260857" b="-10606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35" t="-49810" b="-34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7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0763" r="-260857" b="-687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Square Roots of Negative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a positive real number,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2800" dirty="0"/>
                  <a:t>. Note that by this definition, and by a logical extension of exponentiation,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1: The Number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𝑖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−16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. As is customary, we write a constant such as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 before letters in algebraic expressions, even if, as in this case, the letter is not a variable. Remember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has a fixed meaning: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is the square root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sz="2800"/>
                  <a:t>. As is customary, again, we write the radical factor last. You should verify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is indeed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491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1: The Number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𝑖</m:t>
                    </m:r>
                  </m:oMath>
                </a14:m>
                <a:r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,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. The simple fact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 allows us, by our extension of exponentiation, to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 dirty="0"/>
                  <a:t> for any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. This shows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also has the property that its square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Powers of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𝑖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Compute the following powers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102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Powers of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𝑖</m:t>
                    </m:r>
                  </m:oMath>
                </a14:m>
                <a:r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When we divide </a:t>
                </a:r>
                <a:r>
                  <a:rPr sz="2800">
                    <a:latin typeface="Cambria Math"/>
                  </a:rPr>
                  <a:t>9</a:t>
                </a:r>
                <a:r>
                  <a:rPr sz="2800"/>
                  <a:t> by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, we have a remainder of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. This means this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takes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sz="280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When we divide </a:t>
                </a:r>
                <a:r>
                  <a:rPr sz="2800">
                    <a:latin typeface="Cambria Math"/>
                  </a:rPr>
                  <a:t>28</a:t>
                </a:r>
                <a:r>
                  <a:rPr sz="2800"/>
                  <a:t> by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, the remainder is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. This means this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is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When we divide </a:t>
                </a:r>
                <a:r>
                  <a:rPr sz="2800">
                    <a:latin typeface="Cambria Math"/>
                  </a:rPr>
                  <a:t>102</a:t>
                </a:r>
                <a:r>
                  <a:rPr sz="2800"/>
                  <a:t> by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, the remainder is </a:t>
                </a:r>
                <a:r>
                  <a:rPr sz="2800">
                    <a:latin typeface="Cambria Math"/>
                  </a:rPr>
                  <a:t>2</a:t>
                </a:r>
                <a:r>
                  <a:rPr sz="2800"/>
                  <a:t>. This means that this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fits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102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For any two real numbers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the sum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complex number</a:t>
                </a:r>
                <a:r>
                  <a:rPr sz="2800" dirty="0"/>
                  <a:t>. The collection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ℂ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/>
                          <m:t>and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/>
                          <m:t>are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both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real</m:t>
                        </m:r>
                      </m:e>
                    </m:d>
                  </m:oMath>
                </a14:m>
                <a:r>
                  <a:rPr sz="2800" dirty="0"/>
                  <a:t> is called the set of complex numbers and is another example of a field. The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real part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 dirty="0"/>
                  <a:t>, and the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imaginary part</a:t>
                </a:r>
                <a:r>
                  <a:rPr sz="2800" dirty="0"/>
                  <a:t>. If the imaginary part of a given complex number is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the number is simply a real number. If the real part of a given complex number is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the number is a </a:t>
                </a:r>
                <a:r>
                  <a:rPr sz="2800" b="1" dirty="0"/>
                  <a:t>pure imaginary number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5687-A653-4C48-8AF5-2CCCF182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Complex Expression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3186A3C-5F6D-4344-80D6-6F5E5B174A2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algn="ctr"/>
                <a:r>
                  <a:rPr lang="en-US" b="1" dirty="0"/>
                  <a:t>Procedure</a:t>
                </a:r>
              </a:p>
              <a:p>
                <a:r>
                  <a:rPr lang="en-US" b="1" dirty="0"/>
                  <a:t>Step 1: </a:t>
                </a:r>
                <a:r>
                  <a:rPr lang="en-US" dirty="0"/>
                  <a:t>Add, subtract or multiply the complex numbers, as required, by treating every complex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a polynomial expression. Remember, though,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not actually a variable. Treating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a binomial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just a handy device.</a:t>
                </a:r>
              </a:p>
              <a:p>
                <a:r>
                  <a:rPr lang="en-US" b="1" dirty="0"/>
                  <a:t>Step 2: </a:t>
                </a:r>
                <a:r>
                  <a:rPr lang="en-US" dirty="0"/>
                  <a:t>Complete the simplification by using the fact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3186A3C-5F6D-4344-80D6-6F5E5B174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78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1334</Words>
  <Application>Microsoft Office PowerPoint</Application>
  <PresentationFormat>On-screen Show (4:3)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Cambria Math</vt:lpstr>
      <vt:lpstr>Courier New</vt:lpstr>
      <vt:lpstr>Calibri</vt:lpstr>
      <vt:lpstr>Arial</vt:lpstr>
      <vt:lpstr>Office Theme</vt:lpstr>
      <vt:lpstr>Section 1.5</vt:lpstr>
      <vt:lpstr>The Imaginary Unit i</vt:lpstr>
      <vt:lpstr>Square Roots of Negative Numbers</vt:lpstr>
      <vt:lpstr>Example 1: The Number i</vt:lpstr>
      <vt:lpstr>Example 1: The Number i (cont.)</vt:lpstr>
      <vt:lpstr>Example 2: Powers of i</vt:lpstr>
      <vt:lpstr>Example 2: Powers of i (cont.)</vt:lpstr>
      <vt:lpstr>Complex Numbers</vt:lpstr>
      <vt:lpstr>Simplifying Complex Expression</vt:lpstr>
      <vt:lpstr>Example 3: Simplifying Complex Expressions</vt:lpstr>
      <vt:lpstr>Note:</vt:lpstr>
      <vt:lpstr>Example 3: Simplifying Complex Expressions (cont.)</vt:lpstr>
      <vt:lpstr>Example 3: Simplifying Complex Expressions (cont.)</vt:lpstr>
      <vt:lpstr>Example 3: Simplifying Complex Expressions (cont.)</vt:lpstr>
      <vt:lpstr>Example 3: Simplifying Complex Expressions (cont.)</vt:lpstr>
      <vt:lpstr>Complex Conjugates</vt:lpstr>
      <vt:lpstr>Example 4: Dividing Complex Numbers</vt:lpstr>
      <vt:lpstr>Note:</vt:lpstr>
      <vt:lpstr>Example 4: Dividing Complex Numbers (cont.)</vt:lpstr>
      <vt:lpstr>Example 4: Dividing Complex Numbers (cont.)</vt:lpstr>
      <vt:lpstr>Example 4: Dividing Complex Numbers (cont.)</vt:lpstr>
      <vt:lpstr>CAUTION!</vt:lpstr>
      <vt:lpstr>Example 5: Roots and Complex Numbers</vt:lpstr>
      <vt:lpstr>Example 5: Roots and Complex Numbers (cont.)</vt:lpstr>
      <vt:lpstr>Example 5: Roots and Complex Numbers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128</cp:revision>
  <dcterms:created xsi:type="dcterms:W3CDTF">2013-04-26T14:43:13Z</dcterms:created>
  <dcterms:modified xsi:type="dcterms:W3CDTF">2020-07-27T14:00:09Z</dcterms:modified>
</cp:coreProperties>
</file>