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316" r:id="rId4"/>
    <p:sldId id="258" r:id="rId5"/>
    <p:sldId id="260" r:id="rId6"/>
    <p:sldId id="261" r:id="rId7"/>
    <p:sldId id="262" r:id="rId8"/>
    <p:sldId id="265" r:id="rId9"/>
    <p:sldId id="268" r:id="rId10"/>
    <p:sldId id="269" r:id="rId11"/>
    <p:sldId id="272" r:id="rId12"/>
    <p:sldId id="275" r:id="rId13"/>
    <p:sldId id="278" r:id="rId14"/>
    <p:sldId id="283" r:id="rId15"/>
    <p:sldId id="279" r:id="rId16"/>
    <p:sldId id="280" r:id="rId17"/>
    <p:sldId id="281" r:id="rId18"/>
    <p:sldId id="284" r:id="rId19"/>
    <p:sldId id="285" r:id="rId20"/>
    <p:sldId id="288" r:id="rId21"/>
    <p:sldId id="296" r:id="rId22"/>
    <p:sldId id="297" r:id="rId23"/>
    <p:sldId id="301" r:id="rId24"/>
    <p:sldId id="305" r:id="rId25"/>
    <p:sldId id="315" r:id="rId26"/>
    <p:sldId id="306" r:id="rId27"/>
    <p:sldId id="307" r:id="rId28"/>
    <p:sldId id="308" r:id="rId29"/>
    <p:sldId id="309" r:id="rId30"/>
    <p:sldId id="313" r:id="rId31"/>
    <p:sldId id="310" r:id="rId32"/>
    <p:sldId id="312" r:id="rId3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ambria Math" panose="02040503050406030204" pitchFamily="18" charset="0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  <p:cmAuthor id="1" name="Allison Conger" initials="AC" lastIdx="2" clrIdx="1">
    <p:extLst>
      <p:ext uri="{19B8F6BF-5375-455C-9EA6-DF929625EA0E}">
        <p15:presenceInfo xmlns:p15="http://schemas.microsoft.com/office/powerpoint/2012/main" userId="S::aconger@hawkeslearning.com::ade6c5c3-e633-4050-96d1-34f11caf605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6224" autoAdjust="0"/>
  </p:normalViewPr>
  <p:slideViewPr>
    <p:cSldViewPr>
      <p:cViewPr varScale="1">
        <p:scale>
          <a:sx n="86" d="100"/>
          <a:sy n="86" d="100"/>
        </p:scale>
        <p:origin x="1483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Linear Inequalities in One Variable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1.7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Graphing Intervals of Real Numbers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 dirty="0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rPr dirty="0"/>
              <a:t>​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D521FC5-5D3B-48B9-AA94-64505CE16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0600" y="1600787"/>
            <a:ext cx="6172200" cy="685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923F12-D52A-47B2-817C-DB35EEA1A50E}"/>
              </a:ext>
            </a:extLst>
          </p:cNvPr>
          <p:cNvSpPr txBox="1"/>
          <p:nvPr/>
        </p:nvSpPr>
        <p:spPr>
          <a:xfrm>
            <a:off x="533400" y="2438400"/>
            <a:ext cx="8229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Both endpoints are included in the interval.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Graphing Intervals of Real Numbers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t>​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C8D1FA1-4DDA-4E9A-8D54-68BE543E4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000" y="1048043"/>
            <a:ext cx="6172200" cy="685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30EDE9-A75E-47E5-B59B-A4085D880AC7}"/>
              </a:ext>
            </a:extLst>
          </p:cNvPr>
          <p:cNvSpPr txBox="1"/>
          <p:nvPr/>
        </p:nvSpPr>
        <p:spPr>
          <a:xfrm>
            <a:off x="457200" y="1884403"/>
            <a:ext cx="8229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The left-hand side of the graph extends to negative infinity.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Graphing Intervals of Real Numbers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 startAt="3"/>
              <a:defRPr sz="2800"/>
            </a:pPr>
            <a:r>
              <a:rPr dirty="0"/>
              <a:t>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8F7266-7A37-4C6B-B69F-962514F691F4}"/>
              </a:ext>
            </a:extLst>
          </p:cNvPr>
          <p:cNvSpPr txBox="1"/>
          <p:nvPr/>
        </p:nvSpPr>
        <p:spPr>
          <a:xfrm>
            <a:off x="457200" y="1884403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The left endpoint is included in the interval, while the right endpoint is excluded.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9D0C36-BC76-444A-AF9C-79DFCCA46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097551"/>
            <a:ext cx="7162800" cy="66093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Calculating Final Grades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The final grade in a class depends on the grades of </a:t>
            </a:r>
            <a:r>
              <a:rPr sz="2800" dirty="0">
                <a:latin typeface="Cambria Math"/>
              </a:rPr>
              <a:t>5</a:t>
            </a:r>
            <a:r>
              <a:rPr sz="2800" dirty="0"/>
              <a:t> exams, each worth a maximum of </a:t>
            </a:r>
            <a:r>
              <a:rPr sz="2800" dirty="0">
                <a:latin typeface="Cambria Math"/>
              </a:rPr>
              <a:t>100</a:t>
            </a:r>
            <a:r>
              <a:rPr sz="2800" dirty="0"/>
              <a:t> points. Suppose Janice's scores on the first four tests are </a:t>
            </a:r>
            <a:r>
              <a:rPr sz="2800" dirty="0">
                <a:latin typeface="Cambria Math"/>
              </a:rPr>
              <a:t>67</a:t>
            </a:r>
            <a:r>
              <a:rPr sz="2800" dirty="0"/>
              <a:t>, </a:t>
            </a:r>
            <a:r>
              <a:rPr sz="2800" dirty="0">
                <a:latin typeface="Cambria Math"/>
              </a:rPr>
              <a:t>82</a:t>
            </a:r>
            <a:r>
              <a:rPr sz="2800" dirty="0"/>
              <a:t>, </a:t>
            </a:r>
            <a:r>
              <a:rPr sz="2800" dirty="0">
                <a:latin typeface="Cambria Math"/>
              </a:rPr>
              <a:t>73</a:t>
            </a:r>
            <a:r>
              <a:rPr lang="en-US" sz="2800" dirty="0">
                <a:latin typeface="Cambria Math"/>
              </a:rPr>
              <a:t>,</a:t>
            </a:r>
            <a:r>
              <a:rPr sz="2800" dirty="0"/>
              <a:t> and </a:t>
            </a:r>
            <a:r>
              <a:rPr sz="2800" dirty="0">
                <a:latin typeface="Cambria Math"/>
              </a:rPr>
              <a:t>85</a:t>
            </a:r>
            <a:r>
              <a:rPr sz="2800" dirty="0"/>
              <a:t>. Assuming a grade of B corresponds to a numerical grade greater than or equal to </a:t>
            </a:r>
            <a:r>
              <a:rPr sz="2800" dirty="0">
                <a:latin typeface="Cambria Math"/>
              </a:rPr>
              <a:t>80</a:t>
            </a:r>
            <a:r>
              <a:rPr sz="2800" dirty="0"/>
              <a:t> and less than </a:t>
            </a:r>
            <a:r>
              <a:rPr sz="2800" dirty="0">
                <a:latin typeface="Cambria Math"/>
              </a:rPr>
              <a:t>90</a:t>
            </a:r>
            <a:r>
              <a:rPr sz="2800" dirty="0"/>
              <a:t>, what scores can she make on the fifth test to get a B in the class?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We follow the same process in solving double inequalities as we do for standard ones. The only difference is that operations are applied to all three "sides" of the statements.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Calculating Final Grades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If we 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represent the fifth test score, we need to solve the following double inequality</a:t>
                </a:r>
                <a:r>
                  <a:rPr lang="en-US" sz="2800" dirty="0"/>
                  <a:t>.</a:t>
                </a:r>
                <a:endParaRPr sz="2800" dirty="0"/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80≤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67+82+73+85+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&lt;90</m:t>
                      </m:r>
                    </m:oMath>
                  </m:oMathPara>
                </a14:m>
                <a:endParaRPr sz="2800" dirty="0"/>
              </a:p>
              <a:p>
                <a:r>
                  <a:rPr sz="2800" dirty="0"/>
                  <a:t>This could be solved by breaking it into the two inequalities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80≤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67+82+73+85+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67+82+73+85+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&lt;90</m:t>
                    </m:r>
                  </m:oMath>
                </a14:m>
                <a:r>
                  <a:rPr sz="2800" dirty="0"/>
                  <a:t>,</a:t>
                </a:r>
              </a:p>
              <a:p>
                <a:r>
                  <a:rPr sz="2800" dirty="0"/>
                  <a:t>but it is more efficient to solve both at the same time as a double inequality.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b="-1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Calculating Final Grades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3288752296"/>
                  </p:ext>
                </p:extLst>
              </p:nvPr>
            </p:nvGraphicFramePr>
            <p:xfrm>
              <a:off x="457200" y="1105523"/>
              <a:ext cx="8229600" cy="223304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733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495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80≤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67+82+73+85+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sz="2400">
                                  <a:latin typeface="Cambria Math"/>
                                </a:rPr>
                                <m:t>&lt;90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First, combine like terms in the numerator of the fraction.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80≤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307+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sz="2400">
                                  <a:latin typeface="Cambria Math"/>
                                </a:rPr>
                                <m:t>&lt;90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400≤307+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&lt;450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000" b="0" dirty="0"/>
                            <a:t>Just as if we were working with a single inequality, we begin by multiplying by </a:t>
                          </a:r>
                          <a:r>
                            <a:rPr sz="2000" b="0" dirty="0">
                              <a:latin typeface="Cambria Math"/>
                            </a:rPr>
                            <a:t>5</a:t>
                          </a:r>
                          <a:r>
                            <a:rPr sz="2000" b="0" dirty="0"/>
                            <a:t>, then subtract </a:t>
                          </a:r>
                          <a:r>
                            <a:rPr sz="2000" b="0" dirty="0">
                              <a:latin typeface="Cambria Math"/>
                            </a:rPr>
                            <a:t>307</a:t>
                          </a:r>
                          <a:r>
                            <a:rPr sz="2000" b="0" dirty="0"/>
                            <a:t> from all three parts.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93≤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&lt;143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3288752296"/>
                  </p:ext>
                </p:extLst>
              </p:nvPr>
            </p:nvGraphicFramePr>
            <p:xfrm>
              <a:off x="457200" y="1105523"/>
              <a:ext cx="8229600" cy="223304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733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495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162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950" r="-120228" b="-281188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First, combine like terms in the numerator of the fraction.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109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4950" r="-120228" b="-181188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76000" r="-120228" b="-144000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000" b="0" dirty="0"/>
                            <a:t>Just as if we were working with a single inequality, we begin by multiplying by </a:t>
                          </a:r>
                          <a:r>
                            <a:rPr sz="2000" b="0" dirty="0">
                              <a:latin typeface="Cambria Math"/>
                            </a:rPr>
                            <a:t>5</a:t>
                          </a:r>
                          <a:r>
                            <a:rPr sz="2000" b="0" dirty="0"/>
                            <a:t>, then subtract </a:t>
                          </a:r>
                          <a:r>
                            <a:rPr sz="2000" b="0" dirty="0">
                              <a:latin typeface="Cambria Math"/>
                            </a:rPr>
                            <a:t>307</a:t>
                          </a:r>
                          <a:r>
                            <a:rPr sz="2000" b="0" dirty="0"/>
                            <a:t> from all three parts.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13333" r="-120228" b="-2000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Calculating Final Grades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Thus, the mathematical solution to the double inequality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[93,143)</m:t>
                    </m:r>
                  </m:oMath>
                </a14:m>
                <a:r>
                  <a:rPr sz="2800"/>
                  <a:t>. However, this is not the solution to our application problem!</a:t>
                </a:r>
              </a:p>
              <a:p>
                <a:pPr>
                  <a:defRPr sz="2800"/>
                </a:pPr>
                <a:r>
                  <a:rPr sz="2800"/>
                  <a:t>Why not? There is an additional restriction on the solution set based on the context of the problem; each exam is worth a maximum of </a:t>
                </a:r>
                <a:r>
                  <a:rPr sz="2800">
                    <a:latin typeface="Cambria Math"/>
                  </a:rPr>
                  <a:t>100</a:t>
                </a:r>
                <a:r>
                  <a:rPr sz="2800"/>
                  <a:t> points. This means that any value in the calculated solution set that is greater than </a:t>
                </a:r>
                <a:r>
                  <a:rPr sz="2800">
                    <a:latin typeface="Cambria Math"/>
                  </a:rPr>
                  <a:t>100</a:t>
                </a:r>
                <a:r>
                  <a:rPr sz="2800"/>
                  <a:t> does not apply, making the actual solution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[93,100]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E7168E85-24CD-41E8-9F3C-064BBCBA88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76400" y="5257800"/>
            <a:ext cx="61722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5: </a:t>
            </a:r>
            <a:r>
              <a:rPr lang="en-US" dirty="0"/>
              <a:t>Solving </a:t>
            </a:r>
            <a:r>
              <a:rPr dirty="0"/>
              <a:t>Double Linear Inequalities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dirty="0"/>
                  <a:t>Solve the following double inequalities.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−1&lt;3−2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≤5</m:t>
                    </m:r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≤4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+2≤4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5: </a:t>
            </a:r>
            <a:r>
              <a:rPr lang="en-US" dirty="0"/>
              <a:t>Solving </a:t>
            </a:r>
            <a:r>
              <a:rPr dirty="0"/>
              <a:t>Double Linear Inequalities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607A515F-3AC6-4657-B0C3-D2E4DD2B07F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136983631"/>
                  </p:ext>
                </p:extLst>
              </p:nvPr>
            </p:nvGraphicFramePr>
            <p:xfrm>
              <a:off x="914400" y="1582444"/>
              <a:ext cx="7772400" cy="2499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00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572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−1&lt;3−2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≤5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rowSpan="4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000" b="0" dirty="0"/>
                            <a:t>Begin by subtracting </a:t>
                          </a:r>
                          <a:r>
                            <a:rPr sz="2000" b="0" dirty="0">
                              <a:latin typeface="Cambria Math"/>
                            </a:rPr>
                            <a:t>3</a:t>
                          </a:r>
                          <a:r>
                            <a:rPr sz="2000" b="0" dirty="0"/>
                            <a:t> from all three expressions.</a:t>
                          </a:r>
                        </a:p>
                        <a:p>
                          <a:pPr algn="l">
                            <a:defRPr sz="1100" b="1"/>
                          </a:pPr>
                          <a:r>
                            <a:rPr sz="2000" b="0" dirty="0"/>
                            <a:t>Since we divide each expression by </a:t>
                          </a:r>
                          <a14:m>
                            <m:oMath xmlns:m="http://schemas.openxmlformats.org/officeDocument/2006/math">
                              <m:r>
                                <a:rPr sz="2000" b="0">
                                  <a:latin typeface="Cambria Math"/>
                                </a:rPr>
                                <m:t>−2</m:t>
                              </m:r>
                            </m:oMath>
                          </a14:m>
                          <a:r>
                            <a:rPr sz="2000" b="0" dirty="0"/>
                            <a:t>, we must reverse each inequality symbol.</a:t>
                          </a:r>
                          <a:r>
                            <a:rPr lang="en-US" sz="2000" b="0" dirty="0"/>
                            <a:t> The final double inequality is identical to the one before it, but has been written so that the smaller number appears first.</a:t>
                          </a:r>
                          <a:endParaRPr sz="2000" b="0" dirty="0"/>
                        </a:p>
                        <a:p>
                          <a:pPr algn="l">
                            <a:defRPr b="1"/>
                          </a:pPr>
                          <a:r>
                            <a:rPr sz="1800"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−4&lt;−2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≤2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2&gt;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≥−1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−1≤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&lt;2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607A515F-3AC6-4657-B0C3-D2E4DD2B07F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136983631"/>
                  </p:ext>
                </p:extLst>
              </p:nvPr>
            </p:nvGraphicFramePr>
            <p:xfrm>
              <a:off x="914400" y="1582444"/>
              <a:ext cx="7772400" cy="2499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00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572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9333" r="-142857" b="-448000"/>
                          </a:stretch>
                        </a:blipFill>
                      </a:tcPr>
                    </a:tc>
                    <a:tc row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000" t="-17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9333" r="-142857" b="-34800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06579" r="-142857" b="-24342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127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25946" r="-142857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5C3C6BC1-FCCB-4E24-8DAA-5CC02F91CD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1554" y="4073936"/>
                <a:ext cx="8229600" cy="3009314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2800"/>
                </a:pPr>
                <a:r>
                  <a:rPr lang="en-US" dirty="0"/>
                  <a:t>​In interval notation, the solution is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[−1,2)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5C3C6BC1-FCCB-4E24-8DAA-5CC02F91CD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554" y="4073936"/>
                <a:ext cx="8229600" cy="3009314"/>
              </a:xfrm>
              <a:prstGeom prst="rect">
                <a:avLst/>
              </a:prstGeom>
              <a:blipFill>
                <a:blip r:embed="rId3"/>
                <a:stretch>
                  <a:fillRect l="-1556" t="-1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Multiplying Inequalities by Negative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Consider the following two inequalities: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−3&lt;2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2800" dirty="0"/>
                  <a:t>. Observe what happens if we multiply both sides of each inequality by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marL="514350" indent="-514350">
                  <a:buFont typeface="+mj-lt"/>
                  <a:buAutoNum type="arabicPeriod"/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The statement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−3&lt;2</m:t>
                    </m:r>
                  </m:oMath>
                </a14:m>
                <a:r>
                  <a:rPr lang="en-US" sz="2800" dirty="0"/>
                  <a:t> is clearly true, but if we multiply both sides by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800" dirty="0"/>
                  <a:t>, we obtain the false statement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3&lt;−2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marL="514350" indent="-514350">
                  <a:buFont typeface="+mj-lt"/>
                  <a:buAutoNum type="arabicPeriod" startAt="2"/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Now consider the inequality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2800" dirty="0"/>
                  <a:t>. If we multiply both sides by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800" dirty="0"/>
                  <a:t>, we have the inequality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2800" dirty="0"/>
                  <a:t>. But these two statements can't both be true!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5: </a:t>
            </a:r>
            <a:r>
              <a:rPr lang="en-US" dirty="0"/>
              <a:t>Solving </a:t>
            </a:r>
            <a:r>
              <a:rPr dirty="0"/>
              <a:t>Double Linear Inequalities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31859693-60F5-4A87-BBB9-2151B7FEEAB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965616941"/>
                  </p:ext>
                </p:extLst>
              </p:nvPr>
            </p:nvGraphicFramePr>
            <p:xfrm>
              <a:off x="914400" y="1070011"/>
              <a:ext cx="7848600" cy="21031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419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sz="2400">
                                  <a:latin typeface="Cambria Math"/>
                                </a:rPr>
                                <m:t>≤4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+2≤4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First, apply the distributive property.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4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−2≤4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+2≤4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+4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−2≤2≤4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The variable disappears from the inequality, and we are left to assess whether the statement is true.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31859693-60F5-4A87-BBB9-2151B7FEEAB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965616941"/>
                  </p:ext>
                </p:extLst>
              </p:nvPr>
            </p:nvGraphicFramePr>
            <p:xfrm>
              <a:off x="914400" y="1070011"/>
              <a:ext cx="7848600" cy="21031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419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9333" r="-77655" b="-382667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First, apply the distributive property.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9333" r="-77655" b="-282667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80102" r="-77655" b="-8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The variable disappears from the inequality, and we are left to assess whether the statement is true.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5F50EA95-5E86-475B-88ED-5EF644F9579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3463834"/>
                <a:ext cx="8229600" cy="3329354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2800"/>
                </a:pPr>
                <a:r>
                  <a:rPr lang="en-US" dirty="0"/>
                  <a:t>​Since we are left with a true statement, the double inequality is true for all values of the variable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and the solution set is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(−∞,∞)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5F50EA95-5E86-475B-88ED-5EF644F95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463834"/>
                <a:ext cx="8229600" cy="3329354"/>
              </a:xfrm>
              <a:prstGeom prst="rect">
                <a:avLst/>
              </a:prstGeom>
              <a:blipFill>
                <a:blip r:embed="rId3"/>
                <a:stretch>
                  <a:fillRect l="-1481" t="-1648" r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6: Solving Linear Absolute Value Inequalities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Solve the following absolute value inequalities.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4−2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&gt;6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+3≤11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5+2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≤−3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4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5+2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≥−3</m:t>
                    </m:r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Solving Linear Absolute Value Inequalities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3B2B033E-B8F8-41D1-A44C-7A14CA07447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09766434"/>
                  </p:ext>
                </p:extLst>
              </p:nvPr>
            </p:nvGraphicFramePr>
            <p:xfrm>
              <a:off x="762000" y="1600200"/>
              <a:ext cx="8229600" cy="25603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287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953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954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370840">
                    <a:tc gridSpan="7"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4−2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sz="2200">
                                  <a:latin typeface="Cambria Math"/>
                                </a:rPr>
                                <m:t>&gt;6</m:t>
                              </m:r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rowSpan="4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We can rewrite the inequality without absolute values and begin solving the two independent inequalities.</a:t>
                          </a:r>
                          <a:endParaRPr sz="1800" b="0" dirty="0"/>
                        </a:p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After dividing by </a:t>
                          </a:r>
                          <a14:m>
                            <m:oMath xmlns:m="http://schemas.openxmlformats.org/officeDocument/2006/math">
                              <m:r>
                                <a:rPr sz="1800" b="0">
                                  <a:latin typeface="Cambria Math"/>
                                </a:rPr>
                                <m:t>−2</m:t>
                              </m:r>
                            </m:oMath>
                          </a14:m>
                          <a:r>
                            <a:rPr sz="1800" b="0" dirty="0"/>
                            <a:t>, we need to reverse the sense of the inequality.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sz="22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/>
                                </a:rPr>
                                <m:t>4−2</m:t>
                              </m:r>
                              <m:r>
                                <a:rPr sz="22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/>
                            <a:t>​</a:t>
                          </a:r>
                          <a:r>
                            <a:rPr sz="2200">
                              <a:latin typeface="Cambria Math"/>
                            </a:rPr>
                            <a:t>&lt;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/>
                                </a:rPr>
                                <m:t>−6</m:t>
                              </m:r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sz="22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/>
                                </a:rPr>
                                <m:t>4−2</m:t>
                              </m:r>
                              <m:r>
                                <a:rPr sz="22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/>
                            <a:t>​</a:t>
                          </a:r>
                          <a:r>
                            <a:rPr sz="2200">
                              <a:latin typeface="Cambria Math"/>
                            </a:rPr>
                            <a:t>&gt;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/>
                            <a:t>​</a:t>
                          </a:r>
                          <a:r>
                            <a:rPr sz="2200">
                              <a:latin typeface="Cambria Math"/>
                            </a:rPr>
                            <a:t>6</a:t>
                          </a: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/>
                                </a:rPr>
                                <m:t>−2</m:t>
                              </m:r>
                              <m:r>
                                <a:rPr sz="22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/>
                            <a:t>​</a:t>
                          </a:r>
                          <a:r>
                            <a:rPr sz="2200">
                              <a:latin typeface="Cambria Math"/>
                            </a:rPr>
                            <a:t>&lt;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r>
                            <a:rPr sz="22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/>
                                </a:rPr>
                                <m:t>−10</m:t>
                              </m:r>
                            </m:oMath>
                          </a14:m>
                          <a:endParaRPr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:r>
                            <a:rPr sz="2200" dirty="0"/>
                            <a:t>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/>
                                </a:rPr>
                                <m:t>−2</m:t>
                              </m:r>
                              <m:r>
                                <a:rPr sz="22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/>
                            <a:t>​</a:t>
                          </a:r>
                          <a:r>
                            <a:rPr sz="2200">
                              <a:latin typeface="Cambria Math"/>
                            </a:rPr>
                            <a:t>&gt;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 dirty="0"/>
                            <a:t>​</a:t>
                          </a:r>
                          <a:r>
                            <a:rPr sz="2200" dirty="0">
                              <a:latin typeface="Cambria Math"/>
                            </a:rPr>
                            <a:t>2</a:t>
                          </a: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lang="en-US" sz="22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/>
                            <a:t>​</a:t>
                          </a:r>
                          <a:r>
                            <a:rPr sz="2200">
                              <a:latin typeface="Cambria Math"/>
                            </a:rPr>
                            <a:t>&gt;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/>
                            <a:t>​</a:t>
                          </a:r>
                          <a:r>
                            <a:rPr sz="2200">
                              <a:latin typeface="Cambria Math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lang="en-US" sz="22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/>
                            <a:t>​</a:t>
                          </a:r>
                          <a:r>
                            <a:rPr sz="2200">
                              <a:latin typeface="Cambria Math"/>
                            </a:rPr>
                            <a:t>&lt;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/>
                                </a:rPr>
                                <m:t>−1</m:t>
                              </m:r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endParaRPr sz="1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3B2B033E-B8F8-41D1-A44C-7A14CA07447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09766434"/>
                  </p:ext>
                </p:extLst>
              </p:nvPr>
            </p:nvGraphicFramePr>
            <p:xfrm>
              <a:off x="762000" y="1600200"/>
              <a:ext cx="8229600" cy="25603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287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953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954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426720">
                    <a:tc gridSpan="7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8571" r="-42105" b="-52285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row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7500" t="-1425" b="-35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8571" r="-698817" b="-42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/>
                            <a:t>​</a:t>
                          </a:r>
                          <a:r>
                            <a:rPr sz="2200">
                              <a:latin typeface="Cambria Math"/>
                            </a:rPr>
                            <a:t>&lt;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2857" t="-108571" r="-528571" b="-42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53774" t="-108571" r="-283019" b="-42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/>
                            <a:t>​</a:t>
                          </a:r>
                          <a:r>
                            <a:rPr sz="2200">
                              <a:latin typeface="Cambria Math"/>
                            </a:rPr>
                            <a:t>&gt;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/>
                            <a:t>​</a:t>
                          </a:r>
                          <a:r>
                            <a:rPr sz="2200">
                              <a:latin typeface="Cambria Math"/>
                            </a:rPr>
                            <a:t>6</a:t>
                          </a: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05634" r="-698817" b="-3169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/>
                            <a:t>​</a:t>
                          </a:r>
                          <a:r>
                            <a:rPr sz="2200">
                              <a:latin typeface="Cambria Math"/>
                            </a:rPr>
                            <a:t>&lt;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2857" t="-205634" r="-528571" b="-3169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:r>
                            <a:rPr sz="2200" dirty="0"/>
                            <a:t>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53774" t="-205634" r="-283019" b="-3169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/>
                            <a:t>​</a:t>
                          </a:r>
                          <a:r>
                            <a:rPr sz="2200">
                              <a:latin typeface="Cambria Math"/>
                            </a:rPr>
                            <a:t>&gt;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 dirty="0"/>
                            <a:t>​</a:t>
                          </a:r>
                          <a:r>
                            <a:rPr sz="2200" dirty="0">
                              <a:latin typeface="Cambria Math"/>
                            </a:rPr>
                            <a:t>2</a:t>
                          </a: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280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3333" r="-698817" b="-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/>
                            <a:t>​</a:t>
                          </a:r>
                          <a:r>
                            <a:rPr sz="2200">
                              <a:latin typeface="Cambria Math"/>
                            </a:rPr>
                            <a:t>&gt;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/>
                            <a:t>​</a:t>
                          </a:r>
                          <a:r>
                            <a:rPr sz="2200">
                              <a:latin typeface="Cambria Math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53774" t="-103333" r="-283019" b="-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/>
                            <a:t>​</a:t>
                          </a:r>
                          <a:r>
                            <a:rPr sz="2200">
                              <a:latin typeface="Cambria Math"/>
                            </a:rPr>
                            <a:t>&lt;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60000" t="-103333" r="-320000" b="-7143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endParaRPr sz="1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8FB7AFDD-E83B-4827-A75A-6CF8EA04D8A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4290646"/>
                <a:ext cx="8229600" cy="1043354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2800"/>
                </a:pPr>
                <a:r>
                  <a:rPr lang="en-US" dirty="0"/>
                  <a:t>​The solution is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(−∞,−1)∪(5,∞)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​</a:t>
                </a:r>
              </a:p>
            </p:txBody>
          </p:sp>
        </mc:Choice>
        <mc:Fallback xmlns="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8FB7AFDD-E83B-4827-A75A-6CF8EA04D8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290646"/>
                <a:ext cx="8229600" cy="1043354"/>
              </a:xfrm>
              <a:prstGeom prst="rect">
                <a:avLst/>
              </a:prstGeom>
              <a:blipFill>
                <a:blip r:embed="rId3"/>
                <a:stretch>
                  <a:fillRect l="-1481" t="-5848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34CE56A6-2DDB-4A56-B377-3B43A067C6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4958255"/>
            <a:ext cx="7315201" cy="75674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Solving Linear Absolute Value Inequalities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128933"/>
            <a:ext cx="8229600" cy="4967067"/>
          </a:xfrm>
        </p:spPr>
        <p:txBody>
          <a:bodyPr/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A47E1D4D-EBC8-4D8C-B266-1E8BFE17AF2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74148580"/>
                  </p:ext>
                </p:extLst>
              </p:nvPr>
            </p:nvGraphicFramePr>
            <p:xfrm>
              <a:off x="838200" y="1169634"/>
              <a:ext cx="8077200" cy="262223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3655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7117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2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sz="2400">
                                  <a:latin typeface="Cambria Math"/>
                                </a:rPr>
                                <m:t>+3≤11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000" b="0" dirty="0"/>
                            <a:t>Isolate the term absolute value expression by subtracting </a:t>
                          </a:r>
                          <a:r>
                            <a:rPr sz="2000" b="0" dirty="0">
                              <a:latin typeface="Cambria Math"/>
                            </a:rPr>
                            <a:t>3</a:t>
                          </a:r>
                          <a:r>
                            <a:rPr sz="2000" b="0" dirty="0"/>
                            <a:t> from both sides, then dividing both sides by </a:t>
                          </a:r>
                          <a:r>
                            <a:rPr sz="2000" b="0" dirty="0">
                              <a:latin typeface="Cambria Math"/>
                            </a:rPr>
                            <a:t>2</a:t>
                          </a:r>
                          <a:r>
                            <a:rPr sz="20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sz="2400">
                                  <a:latin typeface="Cambria Math"/>
                                </a:rPr>
                                <m:t>≤4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−4≤3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𝑦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−2≤4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After rewriting the inequality as described earlier, we have a double inequality to solve.</a:t>
                          </a:r>
                          <a:r>
                            <a:rPr sz="2000" b="0"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−2≤3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𝑦</m:t>
                              </m:r>
                              <m:r>
                                <a:rPr sz="2400">
                                  <a:latin typeface="Cambria Math"/>
                                </a:rPr>
                                <m:t>≤6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sz="2400">
                                  <a:latin typeface="Cambria Math"/>
                                </a:rPr>
                                <m:t>≤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𝑦</m:t>
                              </m:r>
                              <m:r>
                                <a:rPr sz="2400">
                                  <a:latin typeface="Cambria Math"/>
                                </a:rPr>
                                <m:t>≤2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A47E1D4D-EBC8-4D8C-B266-1E8BFE17AF2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74148580"/>
                  </p:ext>
                </p:extLst>
              </p:nvPr>
            </p:nvGraphicFramePr>
            <p:xfrm>
              <a:off x="838200" y="1169634"/>
              <a:ext cx="8077200" cy="262223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3655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7117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9333" r="-139783" b="-489333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000" b="0" dirty="0"/>
                            <a:t>Isolate the term absolute value expression by subtracting </a:t>
                          </a:r>
                          <a:r>
                            <a:rPr sz="2000" b="0" dirty="0">
                              <a:latin typeface="Cambria Math"/>
                            </a:rPr>
                            <a:t>3</a:t>
                          </a:r>
                          <a:r>
                            <a:rPr sz="2000" b="0" dirty="0"/>
                            <a:t> from both sides, then dividing both sides by </a:t>
                          </a:r>
                          <a:r>
                            <a:rPr sz="2000" b="0" dirty="0">
                              <a:latin typeface="Cambria Math"/>
                            </a:rPr>
                            <a:t>2</a:t>
                          </a:r>
                          <a:r>
                            <a:rPr sz="20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90110" r="-139783" b="-303297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30667" r="-139783" b="-268000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After rewriting the inequality as described earlier, we have a double inequality to solve.</a:t>
                          </a:r>
                          <a:r>
                            <a:rPr sz="2000" b="0"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75556" r="-139783" b="-123333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105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34653" r="-139783" b="-99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69ADFBD8-FF56-4F42-AD3A-286F66C3B36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4002954"/>
                <a:ext cx="8229600" cy="1331046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2800"/>
                </a:pPr>
                <a:r>
                  <a:rPr lang="en-US" dirty="0"/>
                  <a:t>​Thus, the solution is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[−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ar-AE">
                        <a:latin typeface="Cambria Math" panose="02040503050406030204" pitchFamily="18" charset="0"/>
                      </a:rPr>
                      <m:t>,</m:t>
                    </m:r>
                    <m:r>
                      <a:rPr lang="ar-AE">
                        <a:latin typeface="Cambria Math" panose="02040503050406030204" pitchFamily="18" charset="0"/>
                      </a:rPr>
                      <m:t>2</m:t>
                    </m:r>
                    <m:r>
                      <a:rPr lang="ar-AE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ar-AE" dirty="0"/>
                  <a:t>.</a:t>
                </a:r>
              </a:p>
              <a:p>
                <a:r>
                  <a:rPr lang="ar-AE" dirty="0"/>
                  <a:t>​</a:t>
                </a:r>
              </a:p>
            </p:txBody>
          </p:sp>
        </mc:Choice>
        <mc:Fallback xmlns="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69ADFBD8-FF56-4F42-AD3A-286F66C3B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002954"/>
                <a:ext cx="8229600" cy="1331046"/>
              </a:xfrm>
              <a:prstGeom prst="rect">
                <a:avLst/>
              </a:prstGeom>
              <a:blipFill>
                <a:blip r:embed="rId3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17AFD8F5-4394-4F66-BD41-6FB9BFC9AF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3143" y="4885859"/>
            <a:ext cx="6297714" cy="98154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Solving Linear Absolute Value Inequalities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43000"/>
            <a:ext cx="8229600" cy="496706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eriod" startAt="3"/>
              <a:defRPr sz="2800"/>
            </a:pPr>
            <a:r>
              <a:rPr dirty="0"/>
              <a:t>​</a:t>
            </a:r>
            <a:endParaRPr lang="en-US" dirty="0"/>
          </a:p>
          <a:p>
            <a:pPr>
              <a:defRPr sz="2800"/>
            </a:pP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8641E305-ED3F-459D-A0CE-F71236F36D1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49153996"/>
                  </p:ext>
                </p:extLst>
              </p:nvPr>
            </p:nvGraphicFramePr>
            <p:xfrm>
              <a:off x="990600" y="1151878"/>
              <a:ext cx="7696200" cy="10363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76600">
                      <a:extLst>
                        <a:ext uri="{9D8B030D-6E8A-4147-A177-3AD203B41FA5}">
                          <a16:colId xmlns:a16="http://schemas.microsoft.com/office/drawing/2014/main" val="3496172562"/>
                        </a:ext>
                      </a:extLst>
                    </a:gridCol>
                    <a:gridCol w="4419600">
                      <a:extLst>
                        <a:ext uri="{9D8B030D-6E8A-4147-A177-3AD203B41FA5}">
                          <a16:colId xmlns:a16="http://schemas.microsoft.com/office/drawing/2014/main" val="59592491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ar-AE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280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ar-AE" sz="280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ar-AE" sz="28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ar-AE" sz="280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ar-AE" sz="2800">
                                  <a:latin typeface="Cambria Math" panose="02040503050406030204" pitchFamily="18" charset="0"/>
                                </a:rPr>
                                <m:t>≤−</m:t>
                              </m:r>
                              <m:r>
                                <a:rPr lang="ar-AE" sz="28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r>
                            <a:rPr lang="ar-AE" sz="2800" dirty="0"/>
                            <a:t>  </a:t>
                          </a:r>
                          <a:endParaRPr lang="en-US" sz="28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US" sz="2000" dirty="0"/>
                            <a:t>The solution set is the empty set, as it is impossible for the absolute value of any expression to be negative.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82384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/>
                            <a:t>​The solution is 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∅</m:t>
                              </m:r>
                            </m:oMath>
                          </a14:m>
                          <a:r>
                            <a:rPr lang="en-US" sz="2800" dirty="0"/>
                            <a:t>.</a:t>
                          </a: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145028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8641E305-ED3F-459D-A0CE-F71236F36D1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49153996"/>
                  </p:ext>
                </p:extLst>
              </p:nvPr>
            </p:nvGraphicFramePr>
            <p:xfrm>
              <a:off x="990600" y="1151878"/>
              <a:ext cx="7696200" cy="10363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76600">
                      <a:extLst>
                        <a:ext uri="{9D8B030D-6E8A-4147-A177-3AD203B41FA5}">
                          <a16:colId xmlns:a16="http://schemas.microsoft.com/office/drawing/2014/main" val="3496172562"/>
                        </a:ext>
                      </a:extLst>
                    </a:gridCol>
                    <a:gridCol w="4419600">
                      <a:extLst>
                        <a:ext uri="{9D8B030D-6E8A-4147-A177-3AD203B41FA5}">
                          <a16:colId xmlns:a16="http://schemas.microsoft.com/office/drawing/2014/main" val="595924916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3953" r="-134758" b="-132558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US" sz="2000" dirty="0"/>
                            <a:t>The solution set is the empty set, as it is impossible for the absolute value of any expression to be negative.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8238434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15294" r="-134758" b="-34118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14502839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Solving Linear Absolute Value Inequalities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8641E305-ED3F-459D-A0CE-F71236F36D1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4586575"/>
                  </p:ext>
                </p:extLst>
              </p:nvPr>
            </p:nvGraphicFramePr>
            <p:xfrm>
              <a:off x="838200" y="1075678"/>
              <a:ext cx="7696200" cy="12801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76600">
                      <a:extLst>
                        <a:ext uri="{9D8B030D-6E8A-4147-A177-3AD203B41FA5}">
                          <a16:colId xmlns:a16="http://schemas.microsoft.com/office/drawing/2014/main" val="3496172562"/>
                        </a:ext>
                      </a:extLst>
                    </a:gridCol>
                    <a:gridCol w="4419600">
                      <a:extLst>
                        <a:ext uri="{9D8B030D-6E8A-4147-A177-3AD203B41FA5}">
                          <a16:colId xmlns:a16="http://schemas.microsoft.com/office/drawing/2014/main" val="59592491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ar-AE" sz="2800" dirty="0"/>
                            <a:t>​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ar-AE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280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ar-AE" sz="280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ar-AE" sz="28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ar-AE" sz="280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ar-AE" sz="2800">
                                  <a:latin typeface="Cambria Math" panose="02040503050406030204" pitchFamily="18" charset="0"/>
                                </a:rPr>
                                <m:t>≥−</m:t>
                              </m:r>
                              <m:r>
                                <a:rPr lang="ar-AE" sz="28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r>
                            <a:rPr lang="ar-AE" sz="2800" dirty="0"/>
                            <a:t> </a:t>
                          </a:r>
                          <a:endParaRPr lang="en-US" sz="28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Since every absolute value is greater than or equal to </a:t>
                          </a:r>
                          <a:r>
                            <a:rPr lang="en-US" sz="2000" dirty="0">
                              <a:latin typeface="Cambria Math"/>
                            </a:rPr>
                            <a:t>0</a:t>
                          </a:r>
                          <a:r>
                            <a:rPr lang="en-US" sz="2000" dirty="0"/>
                            <a:t>, </a:t>
                          </a:r>
                          <a:r>
                            <a:rPr lang="en-US" sz="2000"/>
                            <a:t>the inequality </a:t>
                          </a:r>
                          <a:r>
                            <a:rPr lang="en-US" sz="2000" dirty="0"/>
                            <a:t>is true for all </a:t>
                          </a:r>
                          <a14:m>
                            <m:oMath xmlns:m="http://schemas.openxmlformats.org/officeDocument/2006/math">
                              <m:r>
                                <a:rPr lang="en-US" sz="2000">
                                  <a:latin typeface="Cambria Math"/>
                                </a:rPr>
                                <m:t>𝑠</m:t>
                              </m:r>
                            </m:oMath>
                          </a14:m>
                          <a:r>
                            <a:rPr lang="en-US" sz="2000" dirty="0"/>
                            <a:t>.</a:t>
                          </a:r>
                        </a:p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82384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/>
                            <a:t>The solution is 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ℝ</m:t>
                              </m:r>
                            </m:oMath>
                          </a14:m>
                          <a:r>
                            <a:rPr lang="en-US" sz="2800" dirty="0"/>
                            <a:t>.</a:t>
                          </a: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1450283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8641E305-ED3F-459D-A0CE-F71236F36D1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4586575"/>
                  </p:ext>
                </p:extLst>
              </p:nvPr>
            </p:nvGraphicFramePr>
            <p:xfrm>
              <a:off x="838200" y="1075678"/>
              <a:ext cx="7696200" cy="12801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76600">
                      <a:extLst>
                        <a:ext uri="{9D8B030D-6E8A-4147-A177-3AD203B41FA5}">
                          <a16:colId xmlns:a16="http://schemas.microsoft.com/office/drawing/2014/main" val="3496172562"/>
                        </a:ext>
                      </a:extLst>
                    </a:gridCol>
                    <a:gridCol w="4419600">
                      <a:extLst>
                        <a:ext uri="{9D8B030D-6E8A-4147-A177-3AD203B41FA5}">
                          <a16:colId xmlns:a16="http://schemas.microsoft.com/office/drawing/2014/main" val="595924916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4118" r="-134758" b="-148235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4207" t="-56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8238434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76984" r="-134758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1450283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7AA5E-1FE4-4731-95D9-A1A8F42A86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075678"/>
            <a:ext cx="8229600" cy="4967067"/>
          </a:xfrm>
        </p:spPr>
        <p:txBody>
          <a:bodyPr/>
          <a:lstStyle/>
          <a:p>
            <a:r>
              <a:rPr lang="en-US" dirty="0"/>
              <a:t>d.</a:t>
            </a:r>
          </a:p>
        </p:txBody>
      </p:sp>
    </p:spTree>
    <p:extLst>
      <p:ext uri="{BB962C8B-B14F-4D97-AF65-F5344CB8AC3E}">
        <p14:creationId xmlns:p14="http://schemas.microsoft.com/office/powerpoint/2010/main" val="19189251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7: Translating Inequality Phrases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457200" lvl="1" indent="0">
                  <a:buNone/>
                  <a:defRPr sz="2800"/>
                </a:pPr>
                <a:r>
                  <a:rPr dirty="0"/>
                  <a:t>"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dirty="0"/>
                  <a:t> is no greater than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dirty="0"/>
                  <a:t>"</a:t>
                </a:r>
              </a:p>
              <a:p>
                <a:pPr>
                  <a:defRPr sz="2800"/>
                </a:pPr>
                <a:r>
                  <a:rPr sz="2800" dirty="0"/>
                  <a:t>This means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is not greater than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, which is the same as saying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is less than or equal to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, so this translates to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≤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.</a:t>
                </a:r>
              </a:p>
              <a:p>
                <a:pPr marL="457200" lvl="1" indent="0">
                  <a:buNone/>
                  <a:defRPr sz="2800"/>
                </a:pPr>
                <a:endParaRPr lang="en-US" dirty="0"/>
              </a:p>
              <a:p>
                <a:pPr marL="457200" lvl="1" indent="0">
                  <a:buNone/>
                  <a:defRPr sz="2800"/>
                </a:pPr>
                <a:r>
                  <a:rPr dirty="0"/>
                  <a:t>"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dirty="0"/>
                  <a:t> is at least as large as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dirty="0"/>
                  <a:t>"</a:t>
                </a:r>
              </a:p>
              <a:p>
                <a:pPr>
                  <a:defRPr sz="2800"/>
                </a:pPr>
                <a:r>
                  <a:rPr sz="2800" dirty="0"/>
                  <a:t>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is at least as large as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, then it can either be as large as (equal to)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 or larger (greater) than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, so this phrase translates to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≥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.</a:t>
                </a:r>
              </a:p>
              <a:p>
                <a:pPr marL="457200" lvl="1" indent="0">
                  <a:buNone/>
                  <a:defRPr sz="2800"/>
                </a:pPr>
                <a:endParaRPr lang="en-US" dirty="0"/>
              </a:p>
              <a:p>
                <a:pPr marL="457200" lvl="1" indent="0">
                  <a:buNone/>
                  <a:defRPr sz="2800"/>
                </a:pPr>
                <a:r>
                  <a:rPr dirty="0"/>
                  <a:t>"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dirty="0"/>
                  <a:t> does not exceed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dirty="0"/>
                  <a:t> "</a:t>
                </a:r>
              </a:p>
              <a:p>
                <a:pPr>
                  <a:defRPr sz="2800"/>
                </a:pPr>
                <a:r>
                  <a:rPr sz="2800" dirty="0"/>
                  <a:t>Compare this to the first phrase; the words "is no" carry the same meaning as "does not", and "greater than" is a synonym for "exceed". The two phrases have the same meaning, and so "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does not exceed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" also translates to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≤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111" t="-2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8: Applications of Inequalities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Express each of the following problems as an inequality, and then solve the inequality.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t>​</a:t>
            </a:r>
            <a:r>
              <a:rPr sz="2800"/>
              <a:t>The average daily high temperature in Santa Fe, NM over the course of three days exceeded </a:t>
            </a:r>
            <a:r>
              <a:rPr sz="2800">
                <a:latin typeface="Cambria Math"/>
              </a:rPr>
              <a:t>75</a:t>
            </a:r>
            <a:r>
              <a:rPr sz="2800"/>
              <a:t>. Given that the high on the first day was </a:t>
            </a:r>
            <a:r>
              <a:rPr sz="2800">
                <a:latin typeface="Cambria Math"/>
              </a:rPr>
              <a:t>72</a:t>
            </a:r>
            <a:r>
              <a:rPr sz="2800"/>
              <a:t> and the high on the third day was </a:t>
            </a:r>
            <a:r>
              <a:rPr sz="2800">
                <a:latin typeface="Cambria Math"/>
              </a:rPr>
              <a:t>77</a:t>
            </a:r>
            <a:r>
              <a:rPr sz="2800"/>
              <a:t>, what can we say about the high temperature on the second day?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8: Applications of Inequalities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t>​</a:t>
            </a:r>
            <a:r>
              <a:rPr sz="2800"/>
              <a:t>As a test for quality at a plant manufacturing silicon wafers for computer chips, a random sample of </a:t>
            </a:r>
            <a:r>
              <a:rPr sz="2800">
                <a:latin typeface="Cambria Math"/>
              </a:rPr>
              <a:t>10</a:t>
            </a:r>
            <a:r>
              <a:rPr sz="2800"/>
              <a:t> batches of </a:t>
            </a:r>
            <a:r>
              <a:rPr sz="2800">
                <a:latin typeface="Cambria Math"/>
              </a:rPr>
              <a:t>1000</a:t>
            </a:r>
            <a:r>
              <a:rPr sz="2800"/>
              <a:t> wafers each must not detect more than </a:t>
            </a:r>
            <a:r>
              <a:rPr sz="2800">
                <a:latin typeface="Cambria Math"/>
              </a:rPr>
              <a:t>5</a:t>
            </a:r>
            <a:r>
              <a:rPr sz="2800"/>
              <a:t> defective wafers per batch on average. In the first </a:t>
            </a:r>
            <a:r>
              <a:rPr sz="2800">
                <a:latin typeface="Cambria Math"/>
              </a:rPr>
              <a:t>9</a:t>
            </a:r>
            <a:r>
              <a:rPr sz="2800"/>
              <a:t> batches tested, the average number of defective wafers per batch is found to be </a:t>
            </a:r>
            <a:r>
              <a:rPr sz="2800">
                <a:latin typeface="Cambria Math"/>
              </a:rPr>
              <a:t>4.78</a:t>
            </a:r>
            <a:r>
              <a:rPr sz="2800"/>
              <a:t> (to the nearest hundredth). What is the maximum number of defective wafers that can be found in the 10</a:t>
            </a:r>
            <a:r>
              <a:rPr sz="2800" baseline="30000"/>
              <a:t>th</a:t>
            </a:r>
            <a:r>
              <a:rPr sz="2800"/>
              <a:t> batch for the plant to pass the quality test?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8: Applications of Inequalities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We'll begin building the inequality with an expression for calculating the average. Letting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represent the high temperature on the second day, we have the following.</a:t>
                </a:r>
              </a:p>
              <a:p>
                <a:pPr algn="ctr"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sz="3000">
                            <a:latin typeface="Cambria Math" panose="02040503050406030204" pitchFamily="18" charset="0"/>
                          </a:rPr>
                          <m:t>72+</m:t>
                        </m:r>
                        <m:r>
                          <a:rPr sz="300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sz="3000">
                            <a:latin typeface="Cambria Math" panose="02040503050406030204" pitchFamily="18" charset="0"/>
                          </a:rPr>
                          <m:t>+77</m:t>
                        </m:r>
                      </m:num>
                      <m:den>
                        <m:r>
                          <a:rPr sz="300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sz="3000" dirty="0"/>
              </a:p>
              <a:p>
                <a:pPr marL="457200" lvl="1" indent="0">
                  <a:buNone/>
                </a:pPr>
                <a:r>
                  <a:rPr dirty="0"/>
                  <a:t>What inequality symbol do we use? The problem states the average </a:t>
                </a:r>
                <a:r>
                  <a:rPr i="1" dirty="0"/>
                  <a:t>exceeded</a:t>
                </a:r>
                <a:r>
                  <a:rPr dirty="0"/>
                  <a:t> </a:t>
                </a:r>
                <a:r>
                  <a:rPr dirty="0">
                    <a:latin typeface="Cambria Math"/>
                  </a:rPr>
                  <a:t>75</a:t>
                </a:r>
                <a:r>
                  <a:rPr dirty="0"/>
                  <a:t>. To exceed is to be greater than, so we use the </a:t>
                </a:r>
                <a:r>
                  <a:rPr dirty="0">
                    <a:latin typeface="Cambria Math"/>
                  </a:rPr>
                  <a:t>&gt;</a:t>
                </a:r>
                <a:r>
                  <a:rPr dirty="0"/>
                  <a:t> symbol.</a:t>
                </a:r>
              </a:p>
              <a:p>
                <a:pPr algn="ctr"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sz="3000">
                            <a:latin typeface="Cambria Math" panose="02040503050406030204" pitchFamily="18" charset="0"/>
                          </a:rPr>
                          <m:t>72+</m:t>
                        </m:r>
                        <m:r>
                          <a:rPr sz="300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sz="3000">
                            <a:latin typeface="Cambria Math" panose="02040503050406030204" pitchFamily="18" charset="0"/>
                          </a:rPr>
                          <m:t>+77</m:t>
                        </m:r>
                      </m:num>
                      <m:den>
                        <m:r>
                          <a:rPr sz="300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sz="3000">
                        <a:latin typeface="Cambria Math" panose="02040503050406030204" pitchFamily="18" charset="0"/>
                      </a:rPr>
                      <m:t>&gt;75</m:t>
                    </m:r>
                  </m:oMath>
                </a14:m>
                <a:endParaRPr sz="3000" dirty="0"/>
              </a:p>
              <a:p>
                <a:r>
                  <a:rPr dirty="0"/>
                  <a:t>​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33" t="-982" r="-889" b="-2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1: Multiplying Inequalities by Negative Numbers</a:t>
            </a:r>
            <a:r>
              <a:rPr lang="en-US" dirty="0"/>
              <a:t> (cont.)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These examples show that multiplicative cancellation must behave a bit differently for linear inequalities. Note that if we reverse the inequality sign in our results, we actually get true statements. This provides a clue to how we approach multiplicative cancellation in the case of linear inequalities.</a:t>
            </a:r>
          </a:p>
        </p:txBody>
      </p:sp>
    </p:spTree>
    <p:extLst>
      <p:ext uri="{BB962C8B-B14F-4D97-AF65-F5344CB8AC3E}">
        <p14:creationId xmlns:p14="http://schemas.microsoft.com/office/powerpoint/2010/main" val="42172512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8: Applications of Inequalities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dirty="0"/>
              <a:t>​</a:t>
            </a:r>
            <a:r>
              <a:rPr sz="2800" dirty="0"/>
              <a:t>We then proceed to solve the inequality.</a:t>
            </a:r>
          </a:p>
          <a:p>
            <a:r>
              <a:rPr dirty="0"/>
              <a:t>​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dirty="0"/>
          </a:p>
          <a:p>
            <a:pPr algn="l"/>
            <a:r>
              <a:rPr dirty="0"/>
              <a:t>​</a:t>
            </a:r>
            <a:r>
              <a:rPr sz="2800" dirty="0"/>
              <a:t>Thus, the high temperature on the second day exceeded </a:t>
            </a:r>
            <a:r>
              <a:rPr sz="2800" dirty="0">
                <a:latin typeface="Cambria Math"/>
              </a:rPr>
              <a:t>76</a:t>
            </a:r>
            <a:r>
              <a:rPr sz="2800" dirty="0"/>
              <a:t> degrees.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C3DC5019-64D2-4E0F-8D0C-5295F54B677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7536158"/>
                  </p:ext>
                </p:extLst>
              </p:nvPr>
            </p:nvGraphicFramePr>
            <p:xfrm>
              <a:off x="2743200" y="1796912"/>
              <a:ext cx="3657600" cy="169297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81200">
                      <a:extLst>
                        <a:ext uri="{9D8B030D-6E8A-4147-A177-3AD203B41FA5}">
                          <a16:colId xmlns:a16="http://schemas.microsoft.com/office/drawing/2014/main" val="2810063401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1342651183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97137016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72+</m:t>
                                    </m:r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+77</m:t>
                                    </m:r>
                                  </m:num>
                                  <m:den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75</m:t>
                                </m:r>
                              </m:oMath>
                            </m:oMathPara>
                          </a14:m>
                          <a:endParaRPr lang="en-US" sz="2400" i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894073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149+</m:t>
                                </m:r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225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58728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76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324237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C3DC5019-64D2-4E0F-8D0C-5295F54B677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7536158"/>
                  </p:ext>
                </p:extLst>
              </p:nvPr>
            </p:nvGraphicFramePr>
            <p:xfrm>
              <a:off x="2743200" y="1796912"/>
              <a:ext cx="3657600" cy="169297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81200">
                      <a:extLst>
                        <a:ext uri="{9D8B030D-6E8A-4147-A177-3AD203B41FA5}">
                          <a16:colId xmlns:a16="http://schemas.microsoft.com/office/drawing/2014/main" val="2810063401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1342651183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971370168"/>
                        </a:ext>
                      </a:extLst>
                    </a:gridCol>
                  </a:tblGrid>
                  <a:tr h="77857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r="-84615" b="-1179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69318" r="-212500" b="-1179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20856" b="-1179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940738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68421" r="-84615" b="-98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69318" t="-168421" r="-212500" b="-98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20856" t="-168421" b="-986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0587280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72000" r="-8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69318" t="-272000" r="-2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20856" t="-27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242376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489828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8: Applications of Inequalities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The phrase "must not detect more than </a:t>
                </a:r>
                <a:r>
                  <a:rPr sz="2800">
                    <a:latin typeface="Cambria Math"/>
                  </a:rPr>
                  <a:t>5</a:t>
                </a:r>
                <a:r>
                  <a:rPr sz="2800"/>
                  <a:t> defective wafers per batch on average" means the average number must be less than or equal to </a:t>
                </a:r>
                <a:r>
                  <a:rPr sz="2800">
                    <a:latin typeface="Cambria Math"/>
                  </a:rPr>
                  <a:t>5</a:t>
                </a:r>
                <a:r>
                  <a:rPr sz="2800"/>
                  <a:t>. 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 denote the maximum number of defective wafers in the last batch.</a:t>
                </a:r>
              </a:p>
              <a:p>
                <a:r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595" r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9B656FB1-6317-49F9-A54E-4BF06EA6BE1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71746699"/>
                  </p:ext>
                </p:extLst>
              </p:nvPr>
            </p:nvGraphicFramePr>
            <p:xfrm>
              <a:off x="931816" y="3477958"/>
              <a:ext cx="7983583" cy="155124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0305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7663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8430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41959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9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4.78</m:t>
                                      </m:r>
                                    </m:e>
                                  </m:d>
                                  <m:r>
                                    <a:rPr sz="24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 dirty="0"/>
                            <a:t>​</a:t>
                          </a:r>
                          <a:r>
                            <a:rPr sz="2400" dirty="0">
                              <a:latin typeface="Cambria Math"/>
                            </a:rPr>
                            <a:t>≤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 dirty="0"/>
                            <a:t>​</a:t>
                          </a:r>
                          <a:r>
                            <a:rPr sz="2400" dirty="0">
                              <a:latin typeface="Cambria Math"/>
                            </a:rPr>
                            <a:t>5</a:t>
                          </a:r>
                        </a:p>
                      </a:txBody>
                      <a:tcPr anchor="ctr"/>
                    </a:tc>
                    <a:tc rowSpan="3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000" b="0" dirty="0"/>
                            <a:t>The number of defective wafers found in the first 9 batches is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000" b="0">
                                      <a:latin typeface="Cambria Math"/>
                                    </a:rPr>
                                    <m:t>9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000" b="0">
                                      <a:latin typeface="Cambria Math"/>
                                    </a:rPr>
                                    <m:t>4.78</m:t>
                                  </m:r>
                                </m:e>
                              </m:d>
                              <m:r>
                                <a:rPr sz="2000" b="0">
                                  <a:latin typeface="Cambria Math"/>
                                </a:rPr>
                                <m:t>=43.02</m:t>
                              </m:r>
                            </m:oMath>
                          </a14:m>
                          <a:r>
                            <a:rPr sz="20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43.02+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 dirty="0"/>
                            <a:t>​</a:t>
                          </a:r>
                          <a:r>
                            <a:rPr sz="2400" dirty="0">
                              <a:latin typeface="Cambria Math"/>
                            </a:rPr>
                            <a:t>≤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 dirty="0"/>
                            <a:t>​</a:t>
                          </a:r>
                          <a:r>
                            <a:rPr sz="2400" dirty="0">
                              <a:latin typeface="Cambria Math"/>
                            </a:rPr>
                            <a:t>50</a:t>
                          </a: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40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/>
                            <a:t>​</a:t>
                          </a:r>
                          <a:r>
                            <a:rPr sz="2400">
                              <a:latin typeface="Cambria Math"/>
                            </a:rPr>
                            <a:t>≤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 dirty="0"/>
                            <a:t>​</a:t>
                          </a:r>
                          <a:r>
                            <a:rPr sz="2400" dirty="0">
                              <a:latin typeface="Cambria Math"/>
                            </a:rPr>
                            <a:t>6.98</a:t>
                          </a: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9B656FB1-6317-49F9-A54E-4BF06EA6BE1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71746699"/>
                  </p:ext>
                </p:extLst>
              </p:nvPr>
            </p:nvGraphicFramePr>
            <p:xfrm>
              <a:off x="931816" y="3477958"/>
              <a:ext cx="7983583" cy="155124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0305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7663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8430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41959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368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4762" r="-398479" b="-16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 dirty="0"/>
                            <a:t>​</a:t>
                          </a:r>
                          <a:r>
                            <a:rPr sz="2400" dirty="0">
                              <a:latin typeface="Cambria Math"/>
                            </a:rPr>
                            <a:t>≤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 dirty="0"/>
                            <a:t>​</a:t>
                          </a:r>
                          <a:r>
                            <a:rPr sz="2400" dirty="0">
                              <a:latin typeface="Cambria Math"/>
                            </a:rPr>
                            <a:t>5</a:t>
                          </a:r>
                        </a:p>
                      </a:txBody>
                      <a:tcPr anchor="ctr"/>
                    </a:tc>
                    <a:tc row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0579" t="-1961" b="-90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46667" r="-398479" b="-1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 dirty="0"/>
                            <a:t>​</a:t>
                          </a:r>
                          <a:r>
                            <a:rPr sz="2400" dirty="0">
                              <a:latin typeface="Cambria Math"/>
                            </a:rPr>
                            <a:t>≤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 dirty="0"/>
                            <a:t>​</a:t>
                          </a:r>
                          <a:r>
                            <a:rPr sz="2400" dirty="0">
                              <a:latin typeface="Cambria Math"/>
                            </a:rPr>
                            <a:t>50</a:t>
                          </a: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46667" r="-398479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/>
                            <a:t>​</a:t>
                          </a:r>
                          <a:r>
                            <a:rPr sz="2400">
                              <a:latin typeface="Cambria Math"/>
                            </a:rPr>
                            <a:t>≤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 dirty="0"/>
                            <a:t>​</a:t>
                          </a:r>
                          <a:r>
                            <a:rPr sz="2400" dirty="0">
                              <a:latin typeface="Cambria Math"/>
                            </a:rPr>
                            <a:t>6.98</a:t>
                          </a: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8: Applications of Inequalities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dirty="0"/>
              <a:t>​</a:t>
            </a:r>
            <a:r>
              <a:rPr sz="2800" dirty="0"/>
              <a:t>Since it is not possible to have a fractional number of wafers, there must have been </a:t>
            </a:r>
            <a:r>
              <a:rPr sz="2800" dirty="0">
                <a:latin typeface="Cambria Math"/>
              </a:rPr>
              <a:t>43</a:t>
            </a:r>
            <a:r>
              <a:rPr sz="2800" dirty="0"/>
              <a:t> defective wafers in the first </a:t>
            </a:r>
            <a:r>
              <a:rPr sz="2800" dirty="0">
                <a:latin typeface="Cambria Math"/>
              </a:rPr>
              <a:t>9</a:t>
            </a:r>
            <a:r>
              <a:rPr sz="2800" dirty="0"/>
              <a:t> batches, so the maximum allowable number of defective wafers in the final batch is </a:t>
            </a:r>
            <a:r>
              <a:rPr sz="2800" dirty="0">
                <a:latin typeface="Cambria Math"/>
              </a:rPr>
              <a:t>7</a:t>
            </a:r>
            <a:r>
              <a:rPr sz="2800" dirty="0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Cancellation Properties for Inequalities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Properties</a:t>
                </a:r>
                <a:endParaRPr dirty="0"/>
              </a:p>
              <a:p>
                <a:pPr>
                  <a:defRPr sz="2800"/>
                </a:pPr>
                <a:r>
                  <a:rPr sz="2800" dirty="0"/>
                  <a:t>In the following properties,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sz="2800" dirty="0"/>
                  <a:t>,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sz="2800" dirty="0"/>
                  <a:t> represent algebraic expressions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sz="2800" dirty="0"/>
                  <a:t> represents a nonzero constant. Each of the properties is stated for the inequality symbol &lt;, but they are also true when the symbol &lt; is replaced with &gt;, ≤, or ≥ and the restrictions 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sz="2800" dirty="0"/>
                  <a:t> remain the same.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Cancellation Properties for Inequalities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114BB0B4-B42F-4993-A08C-06926507C3B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748961749"/>
                  </p:ext>
                </p:extLst>
              </p:nvPr>
            </p:nvGraphicFramePr>
            <p:xfrm>
              <a:off x="457200" y="1105523"/>
              <a:ext cx="8229600" cy="47244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rPr sz="2200" dirty="0">
                              <a:solidFill>
                                <a:srgbClr val="000000"/>
                              </a:solidFill>
                            </a:rPr>
                            <a:t>Property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rPr sz="2200">
                              <a:solidFill>
                                <a:srgbClr val="000000"/>
                              </a:solidFill>
                            </a:rPr>
                            <a:t>Description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rPr lang="en-US" sz="2200">
                              <a:solidFill>
                                <a:srgbClr val="000000"/>
                              </a:solidFill>
                            </a:rPr>
                            <a:t>If </a:t>
                          </a:r>
                          <a14:m>
                            <m:oMath xmlns:m="http://schemas.openxmlformats.org/officeDocument/2006/math">
                              <m:r>
                                <a:rPr lang="en-US" sz="2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2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US" sz="2200">
                              <a:solidFill>
                                <a:srgbClr val="000000"/>
                              </a:solidFill>
                            </a:rPr>
                            <a:t>, then </a:t>
                          </a:r>
                          <a14:m>
                            <m:oMath xmlns:m="http://schemas.openxmlformats.org/officeDocument/2006/math">
                              <m:r>
                                <a:rPr lang="en-US" sz="2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2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US" sz="2200">
                              <a:solidFill>
                                <a:srgbClr val="000000"/>
                              </a:solidFill>
                            </a:rPr>
                            <a:t>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 dirty="0">
                              <a:solidFill>
                                <a:srgbClr val="000000"/>
                              </a:solidFill>
                            </a:rPr>
                            <a:t>Adding the same quantity to both sides of an inequality results in an equivalent inequality.</a:t>
                          </a:r>
                          <a:endParaRPr lang="en-US" sz="2200" dirty="0">
                            <a:solidFill>
                              <a:srgbClr val="000000"/>
                            </a:solidFill>
                          </a:endParaRPr>
                        </a:p>
                        <a:p>
                          <a:pPr algn="l"/>
                          <a:endParaRPr sz="2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rPr lang="en-US" sz="2200" dirty="0">
                              <a:solidFill>
                                <a:srgbClr val="000000"/>
                              </a:solidFill>
                            </a:rPr>
                            <a:t>If </a:t>
                          </a:r>
                          <a14:m>
                            <m:oMath xmlns:m="http://schemas.openxmlformats.org/officeDocument/2006/math">
                              <m:r>
                                <a:rPr lang="en-US" sz="2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2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US" sz="2200" dirty="0">
                              <a:solidFill>
                                <a:srgbClr val="000000"/>
                              </a:solidFill>
                            </a:rPr>
                            <a:t>, and </a:t>
                          </a:r>
                          <a14:m>
                            <m:oMath xmlns:m="http://schemas.openxmlformats.org/officeDocument/2006/math">
                              <m:r>
                                <a:rPr lang="en-US" sz="2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sz="2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oMath>
                          </a14:m>
                          <a:r>
                            <a:rPr lang="en-US" sz="2200" dirty="0">
                              <a:solidFill>
                                <a:srgbClr val="000000"/>
                              </a:solidFill>
                            </a:rPr>
                            <a:t>, then </a:t>
                          </a:r>
                          <a:br>
                            <a:rPr lang="en-US" sz="2200" dirty="0">
                              <a:solidFill>
                                <a:srgbClr val="000000"/>
                              </a:solidFill>
                            </a:rPr>
                          </a:br>
                          <a14:m>
                            <m:oMath xmlns:m="http://schemas.openxmlformats.org/officeDocument/2006/math">
                              <m:r>
                                <a:rPr lang="en-US" sz="2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sz="2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2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oMath>
                          </a14:m>
                          <a:r>
                            <a:rPr lang="en-US" sz="2200" dirty="0">
                              <a:solidFill>
                                <a:srgbClr val="000000"/>
                              </a:solidFill>
                            </a:rPr>
                            <a:t>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 dirty="0">
                              <a:solidFill>
                                <a:srgbClr val="000000"/>
                              </a:solidFill>
                            </a:rPr>
                            <a:t>If both sides of an inequality are multiplied by a positive constant, the sense of the inequality is unchanged.</a:t>
                          </a:r>
                          <a:endParaRPr lang="en-US" sz="2200" dirty="0">
                            <a:solidFill>
                              <a:srgbClr val="000000"/>
                            </a:solidFill>
                          </a:endParaRPr>
                        </a:p>
                        <a:p>
                          <a:pPr algn="l"/>
                          <a:endParaRPr sz="2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rPr lang="en-US" sz="2200" dirty="0">
                              <a:solidFill>
                                <a:srgbClr val="000000"/>
                              </a:solidFill>
                            </a:rPr>
                            <a:t>If </a:t>
                          </a:r>
                          <a14:m>
                            <m:oMath xmlns:m="http://schemas.openxmlformats.org/officeDocument/2006/math">
                              <m:r>
                                <a:rPr lang="en-US" sz="2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2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US" sz="2200" dirty="0">
                              <a:solidFill>
                                <a:srgbClr val="000000"/>
                              </a:solidFill>
                            </a:rPr>
                            <a:t>, and </a:t>
                          </a:r>
                          <a14:m>
                            <m:oMath xmlns:m="http://schemas.openxmlformats.org/officeDocument/2006/math">
                              <m:r>
                                <a:rPr lang="en-US" sz="2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sz="2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oMath>
                          </a14:m>
                          <a:r>
                            <a:rPr lang="en-US" sz="2200" dirty="0">
                              <a:solidFill>
                                <a:srgbClr val="000000"/>
                              </a:solidFill>
                            </a:rPr>
                            <a:t>, then </a:t>
                          </a:r>
                          <a:br>
                            <a:rPr lang="en-US" sz="2200" dirty="0">
                              <a:solidFill>
                                <a:srgbClr val="000000"/>
                              </a:solidFill>
                            </a:rPr>
                          </a:br>
                          <a14:m>
                            <m:oMath xmlns:m="http://schemas.openxmlformats.org/officeDocument/2006/math">
                              <m:r>
                                <a:rPr lang="en-US" sz="2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sz="2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2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oMath>
                          </a14:m>
                          <a:r>
                            <a:rPr lang="en-US" sz="2200" dirty="0">
                              <a:solidFill>
                                <a:srgbClr val="000000"/>
                              </a:solidFill>
                            </a:rPr>
                            <a:t>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 dirty="0">
                              <a:solidFill>
                                <a:srgbClr val="000000"/>
                              </a:solidFill>
                            </a:rPr>
                            <a:t>If both sides are multiplied by a negative constant, the sense of the inequality is reversed.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114BB0B4-B42F-4993-A08C-06926507C3B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748961749"/>
                  </p:ext>
                </p:extLst>
              </p:nvPr>
            </p:nvGraphicFramePr>
            <p:xfrm>
              <a:off x="457200" y="1105523"/>
              <a:ext cx="8229600" cy="47244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rPr sz="2200" dirty="0">
                              <a:solidFill>
                                <a:srgbClr val="000000"/>
                              </a:solidFill>
                            </a:rPr>
                            <a:t>Property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rPr sz="2200">
                              <a:solidFill>
                                <a:srgbClr val="000000"/>
                              </a:solidFill>
                            </a:rPr>
                            <a:t>Description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432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2340" r="-100000" b="-2089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 dirty="0">
                              <a:solidFill>
                                <a:srgbClr val="000000"/>
                              </a:solidFill>
                            </a:rPr>
                            <a:t>Adding the same quantity to both sides of an inequality results in an equivalent inequality.</a:t>
                          </a:r>
                          <a:endParaRPr lang="en-US" sz="2200" dirty="0">
                            <a:solidFill>
                              <a:srgbClr val="000000"/>
                            </a:solidFill>
                          </a:endParaRPr>
                        </a:p>
                        <a:p>
                          <a:pPr algn="l"/>
                          <a:endParaRPr sz="2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767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6873" r="-100000" b="-687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 dirty="0">
                              <a:solidFill>
                                <a:srgbClr val="000000"/>
                              </a:solidFill>
                            </a:rPr>
                            <a:t>If both sides of an inequality are multiplied by a positive constant, the sense of the inequality is unchanged.</a:t>
                          </a:r>
                          <a:endParaRPr lang="en-US" sz="2200" dirty="0">
                            <a:solidFill>
                              <a:srgbClr val="000000"/>
                            </a:solidFill>
                          </a:endParaRPr>
                        </a:p>
                        <a:p>
                          <a:pPr algn="l"/>
                          <a:endParaRPr sz="2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097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34444" r="-100000" b="-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 dirty="0">
                              <a:solidFill>
                                <a:srgbClr val="000000"/>
                              </a:solidFill>
                            </a:rPr>
                            <a:t>If both sides are multiplied by a negative constant, the sense of the inequality is reversed.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Solving Linear Inequalities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Solve the following inequalities, using interval notation to describe the solution set.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:r>
                  <a:rPr sz="2800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5−2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≤−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sz="280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sz="280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Solving Linear Inequalities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BA8A5364-62C7-4D5E-8D40-A66AF4F1DA2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76371100"/>
                  </p:ext>
                </p:extLst>
              </p:nvPr>
            </p:nvGraphicFramePr>
            <p:xfrm>
              <a:off x="914400" y="1600200"/>
              <a:ext cx="7556818" cy="26822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180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033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5008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56833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5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</m:t>
                              </m:r>
                              <m:r>
                                <a:rPr sz="2400">
                                  <a:latin typeface="Cambria Math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 dirty="0"/>
                            <a:t> </a:t>
                          </a:r>
                          <a:r>
                            <a:rPr sz="2400" dirty="0">
                              <a:latin typeface="Cambria Math"/>
                            </a:rPr>
                            <a:t>≤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pPr algn="l"/>
                          <a:r>
                            <a:rPr lang="en-US" sz="2000" b="0" dirty="0"/>
                            <a:t>Begin by using the distributive property, then combine like terms.</a:t>
                          </a:r>
                          <a:endParaRPr sz="2000" b="0" dirty="0"/>
                        </a:p>
                        <a:p>
                          <a:pPr algn="l">
                            <a:defRPr b="1"/>
                          </a:pPr>
                          <a:r>
                            <a:rPr sz="2000" b="0"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5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</m:t>
                              </m:r>
                              <m:r>
                                <a:rPr sz="2400">
                                  <a:latin typeface="Cambria Math"/>
                                </a:rPr>
                                <m:t>2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+</m:t>
                              </m:r>
                              <m:r>
                                <a:rPr sz="2400">
                                  <a:latin typeface="Cambria Math"/>
                                </a:rPr>
                                <m:t>6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 dirty="0"/>
                            <a:t> </a:t>
                          </a:r>
                          <a:r>
                            <a:rPr sz="2400" dirty="0">
                              <a:latin typeface="Cambria Math"/>
                            </a:rPr>
                            <a:t>≤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−</m:t>
                              </m:r>
                              <m:r>
                                <a:rPr sz="2400">
                                  <a:latin typeface="Cambria Math"/>
                                </a:rPr>
                                <m:t>1</m:t>
                              </m:r>
                              <m:r>
                                <a:rPr sz="2400">
                                  <a:latin typeface="Cambria Math"/>
                                </a:rPr>
                                <m:t>+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40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−</m:t>
                              </m:r>
                              <m:r>
                                <a:rPr sz="2400">
                                  <a:latin typeface="Cambria Math"/>
                                </a:rPr>
                                <m:t>2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+</m:t>
                              </m:r>
                              <m:r>
                                <a:rPr sz="2400">
                                  <a:latin typeface="Cambria Math"/>
                                </a:rPr>
                                <m:t>11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 dirty="0"/>
                            <a:t> </a:t>
                          </a:r>
                          <a:r>
                            <a:rPr sz="2400" dirty="0">
                              <a:latin typeface="Cambria Math"/>
                            </a:rPr>
                            <a:t>≤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−</m:t>
                              </m:r>
                              <m:r>
                                <a:rPr sz="2400">
                                  <a:latin typeface="Cambria Math"/>
                                </a:rPr>
                                <m:t>1</m:t>
                              </m:r>
                              <m:r>
                                <a:rPr sz="2400">
                                  <a:latin typeface="Cambria Math"/>
                                </a:rPr>
                                <m:t>+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−</m:t>
                              </m:r>
                              <m:r>
                                <a:rPr sz="2400">
                                  <a:latin typeface="Cambria Math"/>
                                </a:rPr>
                                <m:t>3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/>
                            <a:t> </a:t>
                          </a:r>
                          <a:r>
                            <a:rPr sz="2400">
                              <a:latin typeface="Cambria Math"/>
                            </a:rPr>
                            <a:t>≤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−</m:t>
                              </m:r>
                              <m:r>
                                <a:rPr sz="2400">
                                  <a:latin typeface="Cambria Math"/>
                                </a:rPr>
                                <m:t>12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000" b="0" dirty="0"/>
                            <a:t>Now, all we need to do is divide by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smtClean="0">
                                  <a:latin typeface="Cambria Math"/>
                                </a:rPr>
                                <m:t>3</m:t>
                              </m:r>
                            </m:oMath>
                          </a14:m>
                          <a:r>
                            <a:rPr sz="2000" b="0" dirty="0"/>
                            <a:t>.</a:t>
                          </a:r>
                          <a:r>
                            <a:rPr lang="en-US" sz="2000" b="0" dirty="0"/>
                            <a:t> Note the reversal of the inequality symbol.</a:t>
                          </a:r>
                          <a:endParaRPr sz="2000" b="0" dirty="0"/>
                        </a:p>
                        <a:p>
                          <a:pPr algn="l">
                            <a:defRPr b="1"/>
                          </a:pPr>
                          <a:r>
                            <a:rPr sz="2000" b="0"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/>
                            <a:t> </a:t>
                          </a:r>
                          <a:r>
                            <a:rPr sz="2400">
                              <a:latin typeface="Cambria Math"/>
                            </a:rPr>
                            <a:t>≥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 dirty="0"/>
                            <a:t> </a:t>
                          </a:r>
                          <a:r>
                            <a:rPr sz="2400" dirty="0">
                              <a:latin typeface="Cambria Math"/>
                            </a:rPr>
                            <a:t>4</a:t>
                          </a: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BA8A5364-62C7-4D5E-8D40-A66AF4F1DA2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76371100"/>
                  </p:ext>
                </p:extLst>
              </p:nvPr>
            </p:nvGraphicFramePr>
            <p:xfrm>
              <a:off x="914400" y="1600200"/>
              <a:ext cx="7556818" cy="26822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180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033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5008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56833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2000" r="-293651" b="-48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 dirty="0"/>
                            <a:t> </a:t>
                          </a:r>
                          <a:r>
                            <a:rPr sz="2400" dirty="0">
                              <a:latin typeface="Cambria Math"/>
                            </a:rPr>
                            <a:t>≤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7480" t="-12000" r="-230709" b="-488000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l"/>
                          <a:r>
                            <a:rPr lang="en-US" sz="2000" b="0" dirty="0"/>
                            <a:t>Begin by using the distributive property, then combine like terms.</a:t>
                          </a:r>
                          <a:endParaRPr sz="2000" b="0" dirty="0"/>
                        </a:p>
                        <a:p>
                          <a:pPr algn="l">
                            <a:defRPr b="1"/>
                          </a:pPr>
                          <a:r>
                            <a:rPr sz="2000" b="0"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12000" r="-293651" b="-38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 dirty="0"/>
                            <a:t> </a:t>
                          </a:r>
                          <a:r>
                            <a:rPr sz="2400" dirty="0">
                              <a:latin typeface="Cambria Math"/>
                            </a:rPr>
                            <a:t>≤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7480" t="-112000" r="-230709" b="-38800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09211" r="-293651" b="-282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 dirty="0"/>
                            <a:t> </a:t>
                          </a:r>
                          <a:r>
                            <a:rPr sz="2400" dirty="0">
                              <a:latin typeface="Cambria Math"/>
                            </a:rPr>
                            <a:t>≤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7480" t="-209211" r="-230709" b="-282895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13333" r="-293651" b="-1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/>
                            <a:t> </a:t>
                          </a:r>
                          <a:r>
                            <a:rPr sz="2400">
                              <a:latin typeface="Cambria Math"/>
                            </a:rPr>
                            <a:t>≤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7480" t="-313333" r="-230709" b="-186667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1604" t="-1093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8534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21429" r="-293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/>
                            <a:t> </a:t>
                          </a:r>
                          <a:r>
                            <a:rPr sz="2400">
                              <a:latin typeface="Cambria Math"/>
                            </a:rPr>
                            <a:t>≥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 dirty="0"/>
                            <a:t> </a:t>
                          </a:r>
                          <a:r>
                            <a:rPr sz="2400" dirty="0">
                              <a:latin typeface="Cambria Math"/>
                            </a:rPr>
                            <a:t>4</a:t>
                          </a: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B7B82A16-5D83-442F-9869-82D97009A36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1554" y="4549364"/>
                <a:ext cx="8229600" cy="632236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2800"/>
                </a:pPr>
                <a:r>
                  <a:rPr lang="en-US" dirty="0"/>
                  <a:t>​In interval notation, the solution is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ar-AE"/>
                          <m:t>, 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ar-AE" dirty="0"/>
                  <a:t>.</a:t>
                </a:r>
              </a:p>
            </p:txBody>
          </p:sp>
        </mc:Choice>
        <mc:Fallback xmlns="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B7B82A16-5D83-442F-9869-82D97009A3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554" y="4549364"/>
                <a:ext cx="8229600" cy="632236"/>
              </a:xfrm>
              <a:prstGeom prst="rect">
                <a:avLst/>
              </a:prstGeom>
              <a:blipFill>
                <a:blip r:embed="rId3"/>
                <a:stretch>
                  <a:fillRect l="-1556" t="-11538" b="-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Solving Linear Inequalities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205133"/>
            <a:ext cx="8229600" cy="4967067"/>
          </a:xfrm>
        </p:spPr>
        <p:txBody>
          <a:bodyPr/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rPr dirty="0"/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031CC41E-AD6B-4DE4-A2AD-CBFFC5426AF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641794132"/>
                  </p:ext>
                </p:extLst>
              </p:nvPr>
            </p:nvGraphicFramePr>
            <p:xfrm>
              <a:off x="914400" y="1105523"/>
              <a:ext cx="7772400" cy="301707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431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477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657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𝑎</m:t>
                                      </m:r>
                                      <m:r>
                                        <a:rPr sz="2800">
                                          <a:latin typeface="Cambria Math"/>
                                        </a:rPr>
                                        <m:t>−2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800"/>
                            <a:t> </a:t>
                          </a:r>
                          <a:r>
                            <a:rPr sz="2800">
                              <a:latin typeface="Cambria Math"/>
                            </a:rPr>
                            <a:t>&lt;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5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𝑎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Just as with equations, fractions in inequalities can be eliminated by multiplying both sides by the least common denominator.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4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800">
                                          <a:latin typeface="Cambria Math"/>
                                        </a:rPr>
                                        <m:t>3</m:t>
                                      </m:r>
                                      <m:d>
                                        <m:dPr>
                                          <m:ctrlPr>
                                            <a:rPr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𝑎</m:t>
                                          </m:r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−2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sz="280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800" dirty="0"/>
                            <a:t> </a:t>
                          </a:r>
                          <a:r>
                            <a:rPr sz="2800" dirty="0">
                              <a:latin typeface="Cambria Math"/>
                            </a:rPr>
                            <a:t>&lt;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4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800">
                                          <a:latin typeface="Cambria Math"/>
                                        </a:rPr>
                                        <m:t>5</m:t>
                                      </m:r>
                                      <m:r>
                                        <a:rPr sz="2800">
                                          <a:latin typeface="Cambria Math"/>
                                        </a:rPr>
                                        <m:t>𝑎</m:t>
                                      </m:r>
                                    </m:num>
                                    <m:den>
                                      <m:r>
                                        <a:rPr sz="2800">
                                          <a:latin typeface="Cambria Math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endParaRPr sz="280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6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</m:d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800"/>
                            <a:t> </a:t>
                          </a:r>
                          <a:r>
                            <a:rPr sz="2800">
                              <a:latin typeface="Cambria Math"/>
                            </a:rPr>
                            <a:t>&lt;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5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𝑎</m:t>
                              </m:r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6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𝑎</m:t>
                              </m:r>
                              <m:r>
                                <a:rPr sz="2800">
                                  <a:latin typeface="Cambria Math"/>
                                </a:rPr>
                                <m:t>−12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800"/>
                            <a:t> </a:t>
                          </a:r>
                          <a:r>
                            <a:rPr sz="2800">
                              <a:latin typeface="Cambria Math"/>
                            </a:rPr>
                            <a:t>&lt;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5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𝑎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Since we do not need to multiply or divide by a negative value, the sense of the inequality does not change.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lang="en-US" sz="28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𝑎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800"/>
                            <a:t> </a:t>
                          </a:r>
                          <a:r>
                            <a:rPr sz="2800">
                              <a:latin typeface="Cambria Math"/>
                            </a:rPr>
                            <a:t>&lt;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800" dirty="0"/>
                            <a:t> </a:t>
                          </a:r>
                          <a:r>
                            <a:rPr sz="2800" dirty="0">
                              <a:latin typeface="Cambria Math"/>
                            </a:rPr>
                            <a:t>12</a:t>
                          </a: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031CC41E-AD6B-4DE4-A2AD-CBFFC5426AF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641794132"/>
                  </p:ext>
                </p:extLst>
              </p:nvPr>
            </p:nvGraphicFramePr>
            <p:xfrm>
              <a:off x="914400" y="1105523"/>
              <a:ext cx="7772400" cy="301707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431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477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657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7248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084" r="-299687" b="-3378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800"/>
                            <a:t> </a:t>
                          </a:r>
                          <a:r>
                            <a:rPr sz="2800">
                              <a:latin typeface="Cambria Math"/>
                            </a:rPr>
                            <a:t>&lt;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0000" t="-10084" r="-240000" b="-337815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Just as with equations, fractions in inequalities can be eliminated by multiplying both sides by the least common denominator.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3774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8264" r="-299687" b="-232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800" dirty="0"/>
                            <a:t> </a:t>
                          </a:r>
                          <a:r>
                            <a:rPr sz="2800" dirty="0">
                              <a:latin typeface="Cambria Math"/>
                            </a:rPr>
                            <a:t>&lt;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0000" t="-108264" r="-240000" b="-23223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93023" r="-299687" b="-2267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800"/>
                            <a:t> </a:t>
                          </a:r>
                          <a:r>
                            <a:rPr sz="2800">
                              <a:latin typeface="Cambria Math"/>
                            </a:rPr>
                            <a:t>&lt;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0000" t="-293023" r="-240000" b="-2267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97647" r="-299687" b="-12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800"/>
                            <a:t> </a:t>
                          </a:r>
                          <a:r>
                            <a:rPr sz="2800">
                              <a:latin typeface="Cambria Math"/>
                            </a:rPr>
                            <a:t>&lt;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0000" t="-397647" r="-240000" b="-129412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Since we do not need to multiply or divide by a negative value, the sense of the inequality does not change.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97647" r="-299687" b="-2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800"/>
                            <a:t> </a:t>
                          </a:r>
                          <a:r>
                            <a:rPr sz="2800">
                              <a:latin typeface="Cambria Math"/>
                            </a:rPr>
                            <a:t>&lt;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800" dirty="0"/>
                            <a:t> </a:t>
                          </a:r>
                          <a:r>
                            <a:rPr sz="2800" dirty="0">
                              <a:latin typeface="Cambria Math"/>
                            </a:rPr>
                            <a:t>12</a:t>
                          </a: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20966EBA-8DE4-4C31-BFC1-5D3C7A83213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3400" y="3985846"/>
                <a:ext cx="8229600" cy="2567354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2800"/>
                </a:pPr>
                <a:r>
                  <a:rPr lang="en-US" dirty="0"/>
                  <a:t>​</a:t>
                </a:r>
              </a:p>
              <a:p>
                <a:pPr>
                  <a:defRPr sz="2800"/>
                </a:pPr>
                <a:r>
                  <a:rPr lang="en-US" dirty="0"/>
                  <a:t>Thus, in interval notation, the solution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m:rPr>
                            <m:nor/>
                          </m:rPr>
                          <a:rPr lang="ar-AE"/>
                          <m:t>, 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</m:oMath>
                </a14:m>
                <a:r>
                  <a:rPr lang="ar-AE" dirty="0"/>
                  <a:t>.</a:t>
                </a:r>
              </a:p>
            </p:txBody>
          </p:sp>
        </mc:Choice>
        <mc:Fallback xmlns="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20966EBA-8DE4-4C31-BFC1-5D3C7A8321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985846"/>
                <a:ext cx="8229600" cy="2567354"/>
              </a:xfrm>
              <a:prstGeom prst="rect">
                <a:avLst/>
              </a:prstGeom>
              <a:blipFill>
                <a:blip r:embed="rId3"/>
                <a:stretch>
                  <a:fillRect l="-1556" t="-2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Graphing Intervals of Real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Graph the following intervals.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[−3,6]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(−∞,5]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[2,9)</m:t>
                    </m:r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2201</Words>
  <Application>Microsoft Office PowerPoint</Application>
  <PresentationFormat>On-screen Show (4:3)</PresentationFormat>
  <Paragraphs>234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Courier New</vt:lpstr>
      <vt:lpstr>Cambria Math</vt:lpstr>
      <vt:lpstr>Office Theme</vt:lpstr>
      <vt:lpstr>Section 1.7</vt:lpstr>
      <vt:lpstr>Example 1: Multiplying Inequalities by Negative Numbers</vt:lpstr>
      <vt:lpstr>Example 1: Multiplying Inequalities by Negative Numbers (cont.)</vt:lpstr>
      <vt:lpstr>Cancellation Properties for Inequalities</vt:lpstr>
      <vt:lpstr>Cancellation Properties for Inequalities (cont.)</vt:lpstr>
      <vt:lpstr>Example 2: Solving Linear Inequalities</vt:lpstr>
      <vt:lpstr>Example 2: Solving Linear Inequalities (cont.)</vt:lpstr>
      <vt:lpstr>Example 2: Solving Linear Inequalities (cont.)</vt:lpstr>
      <vt:lpstr>Example 3: Graphing Intervals of Real Numbers</vt:lpstr>
      <vt:lpstr>Example 3: Graphing Intervals of Real Numbers (cont.)</vt:lpstr>
      <vt:lpstr>Example 3: Graphing Intervals of Real Numbers (cont.)</vt:lpstr>
      <vt:lpstr>Example 3: Graphing Intervals of Real Numbers (cont.)</vt:lpstr>
      <vt:lpstr>Example 4: Calculating Final Grades</vt:lpstr>
      <vt:lpstr>Note:</vt:lpstr>
      <vt:lpstr>Example 4: Calculating Final Grades (cont.)</vt:lpstr>
      <vt:lpstr>Example 4: Calculating Final Grades (cont.)</vt:lpstr>
      <vt:lpstr>Example 4: Calculating Final Grades (cont.)</vt:lpstr>
      <vt:lpstr>Example 5: Solving Double Linear Inequalities</vt:lpstr>
      <vt:lpstr>Example 5: Solving Double Linear Inequalities (cont.)</vt:lpstr>
      <vt:lpstr>Example 5: Solving Double Linear Inequalities (cont.)</vt:lpstr>
      <vt:lpstr>Example 6: Solving Linear Absolute Value Inequalities</vt:lpstr>
      <vt:lpstr>Example 6: Solving Linear Absolute Value Inequalities (cont.)</vt:lpstr>
      <vt:lpstr>Example 6: Solving Linear Absolute Value Inequalities (cont.)</vt:lpstr>
      <vt:lpstr>Example 6: Solving Linear Absolute Value Inequalities (cont.)</vt:lpstr>
      <vt:lpstr>Example 6: Solving Linear Absolute Value Inequalities (cont.)</vt:lpstr>
      <vt:lpstr>Example 7: Translating Inequality Phrases</vt:lpstr>
      <vt:lpstr>Example 8: Applications of Inequalities</vt:lpstr>
      <vt:lpstr>Example 8: Applications of Inequalities (cont.)</vt:lpstr>
      <vt:lpstr>Example 8: Applications of Inequalities (cont.)</vt:lpstr>
      <vt:lpstr>Example 8: Applications of Inequalities (cont.)</vt:lpstr>
      <vt:lpstr>Example 8: Applications of Inequalities (cont.)</vt:lpstr>
      <vt:lpstr>Example 8: Applications of Inequalities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Precalculus 3rd Edition</dc:title>
  <dc:creator>Hawkes Learning</dc:creator>
  <cp:lastModifiedBy>Claudia Vance</cp:lastModifiedBy>
  <cp:revision>142</cp:revision>
  <dcterms:created xsi:type="dcterms:W3CDTF">2013-04-26T14:43:13Z</dcterms:created>
  <dcterms:modified xsi:type="dcterms:W3CDTF">2021-01-28T20:38:06Z</dcterms:modified>
</cp:coreProperties>
</file>