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58"/>
  </p:notesMasterIdLst>
  <p:handoutMasterIdLst>
    <p:handoutMasterId r:id="rId59"/>
  </p:handoutMasterIdLst>
  <p:sldIdLst>
    <p:sldId id="256" r:id="rId2"/>
    <p:sldId id="257" r:id="rId3"/>
    <p:sldId id="260" r:id="rId4"/>
    <p:sldId id="261" r:id="rId5"/>
    <p:sldId id="264" r:id="rId6"/>
    <p:sldId id="267" r:id="rId7"/>
    <p:sldId id="269" r:id="rId8"/>
    <p:sldId id="275" r:id="rId9"/>
    <p:sldId id="270" r:id="rId10"/>
    <p:sldId id="273" r:id="rId11"/>
    <p:sldId id="364" r:id="rId12"/>
    <p:sldId id="365" r:id="rId13"/>
    <p:sldId id="280" r:id="rId14"/>
    <p:sldId id="281" r:id="rId15"/>
    <p:sldId id="284" r:id="rId16"/>
    <p:sldId id="286" r:id="rId17"/>
    <p:sldId id="288" r:id="rId18"/>
    <p:sldId id="289" r:id="rId19"/>
    <p:sldId id="290" r:id="rId20"/>
    <p:sldId id="294" r:id="rId21"/>
    <p:sldId id="300" r:id="rId22"/>
    <p:sldId id="304" r:id="rId23"/>
    <p:sldId id="305" r:id="rId24"/>
    <p:sldId id="306" r:id="rId25"/>
    <p:sldId id="366" r:id="rId26"/>
    <p:sldId id="367" r:id="rId27"/>
    <p:sldId id="307" r:id="rId28"/>
    <p:sldId id="308" r:id="rId29"/>
    <p:sldId id="311" r:id="rId30"/>
    <p:sldId id="314" r:id="rId31"/>
    <p:sldId id="317" r:id="rId32"/>
    <p:sldId id="319" r:id="rId33"/>
    <p:sldId id="320" r:id="rId34"/>
    <p:sldId id="368" r:id="rId35"/>
    <p:sldId id="321" r:id="rId36"/>
    <p:sldId id="370" r:id="rId37"/>
    <p:sldId id="369" r:id="rId38"/>
    <p:sldId id="324" r:id="rId39"/>
    <p:sldId id="325" r:id="rId40"/>
    <p:sldId id="326" r:id="rId41"/>
    <p:sldId id="328" r:id="rId42"/>
    <p:sldId id="329" r:id="rId43"/>
    <p:sldId id="331" r:id="rId44"/>
    <p:sldId id="333" r:id="rId45"/>
    <p:sldId id="350" r:id="rId46"/>
    <p:sldId id="334" r:id="rId47"/>
    <p:sldId id="337" r:id="rId48"/>
    <p:sldId id="344" r:id="rId49"/>
    <p:sldId id="346" r:id="rId50"/>
    <p:sldId id="347" r:id="rId51"/>
    <p:sldId id="351" r:id="rId52"/>
    <p:sldId id="352" r:id="rId53"/>
    <p:sldId id="355" r:id="rId54"/>
    <p:sldId id="357" r:id="rId55"/>
    <p:sldId id="362" r:id="rId56"/>
    <p:sldId id="363" r:id="rId57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60"/>
      <p:bold r:id="rId61"/>
      <p:italic r:id="rId62"/>
      <p:boldItalic r:id="rId63"/>
    </p:embeddedFont>
    <p:embeddedFont>
      <p:font typeface="Cambria Math" panose="02040503050406030204" pitchFamily="18" charset="0"/>
      <p:regular r:id="rId6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ick  Belloit" initials="" lastIdx="10" clrIdx="0"/>
  <p:cmAuthor id="1" name="Allison Conger" initials="AC" lastIdx="9" clrIdx="1">
    <p:extLst>
      <p:ext uri="{19B8F6BF-5375-455C-9EA6-DF929625EA0E}">
        <p15:presenceInfo xmlns:p15="http://schemas.microsoft.com/office/powerpoint/2012/main" userId="S::aconger@hawkeslearning.com::ade6c5c3-e633-4050-96d1-34f11caf605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2D7D9F"/>
    <a:srgbClr val="0000FF"/>
    <a:srgbClr val="000099"/>
    <a:srgbClr val="1F497D"/>
    <a:srgbClr val="366092"/>
    <a:srgbClr val="1F49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866" autoAdjust="0"/>
    <p:restoredTop sz="94660"/>
  </p:normalViewPr>
  <p:slideViewPr>
    <p:cSldViewPr>
      <p:cViewPr varScale="1">
        <p:scale>
          <a:sx n="97" d="100"/>
          <a:sy n="97" d="100"/>
        </p:scale>
        <p:origin x="450" y="90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3024" y="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font" Target="fonts/font4.fntdata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font" Target="fonts/font2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font" Target="fonts/font5.fntdata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handoutMaster" Target="handoutMasters/handoutMaster1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font" Target="fonts/font1.fntdata"/><Relationship Id="rId65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235DB0-18E5-42EE-8A41-3EE53E7DF1D8}" type="datetimeFigureOut">
              <a:rPr lang="en-US" smtClean="0"/>
              <a:pPr/>
              <a:t>1/29/2021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4792EB-0FA9-4C62-9AEF-94474B71BC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0158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69A0D3-B478-40F2-A888-1E8089CEC0F3}" type="datetimeFigureOut">
              <a:rPr lang="en-US" smtClean="0"/>
              <a:pPr/>
              <a:t>1/29/2021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6DA207-A26B-4388-9112-E8BB699F62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666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A0D54E-FB3F-4E00-91DF-E7D7900CC66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71600" y="3502152"/>
            <a:ext cx="6400800" cy="1755648"/>
          </a:xfrm>
          <a:prstGeom prst="rect">
            <a:avLst/>
          </a:prstGeom>
        </p:spPr>
        <p:txBody>
          <a:bodyPr anchor="t" anchorCtr="1"/>
          <a:lstStyle>
            <a:lvl1pPr marL="0" indent="0">
              <a:buFontTx/>
              <a:buNone/>
              <a:defRPr b="1" i="1"/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01147E5-B1BD-4168-9DA2-D332C27DB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130552"/>
            <a:ext cx="7772400" cy="1472184"/>
          </a:xfrm>
          <a:prstGeom prst="rect">
            <a:avLst/>
          </a:prstGeom>
        </p:spPr>
        <p:txBody>
          <a:bodyPr anchor="ctr" anchorCtr="0"/>
          <a:lstStyle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5107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rro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7651718-6C8C-47B1-82C8-30B07A44914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82078"/>
            <a:ext cx="8229600" cy="4914276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/>
          <a:lstStyle>
            <a:lvl1pPr marL="0" indent="0">
              <a:buNone/>
              <a:defRPr sz="2800">
                <a:solidFill>
                  <a:srgbClr val="000000"/>
                </a:solidFill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4850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rrors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CDC75ED-AB7E-4E7F-BC5E-A252D6044ADB}"/>
              </a:ext>
            </a:extLst>
          </p:cNvPr>
          <p:cNvSpPr/>
          <p:nvPr userDrawn="1"/>
        </p:nvSpPr>
        <p:spPr>
          <a:xfrm>
            <a:off x="457200" y="1092966"/>
            <a:ext cx="8229599" cy="4850594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5A2C83-F758-497D-9ED7-F511E4334CAF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57200" y="1092200"/>
            <a:ext cx="8229600" cy="48402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792827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rrors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able Placeholder 2">
            <a:extLst>
              <a:ext uri="{FF2B5EF4-FFF2-40B4-BE49-F238E27FC236}">
                <a16:creationId xmlns:a16="http://schemas.microsoft.com/office/drawing/2014/main" id="{46C5300E-46C0-4573-BB9D-2DC5A4375238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9876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DC7A059-BE2D-4107-9D5E-745311FEFA7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82078"/>
            <a:ext cx="8229600" cy="4861484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 sz="2800"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97087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es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BD3E83F-5038-477C-AF54-68062F1599E0}"/>
              </a:ext>
            </a:extLst>
          </p:cNvPr>
          <p:cNvSpPr/>
          <p:nvPr userDrawn="1"/>
        </p:nvSpPr>
        <p:spPr>
          <a:xfrm>
            <a:off x="457201" y="1092969"/>
            <a:ext cx="8229599" cy="485059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A0EA87-BE08-4809-8855-91948461D98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57200" y="1092200"/>
            <a:ext cx="8229600" cy="48625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55031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es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able Placeholder 2">
            <a:extLst>
              <a:ext uri="{FF2B5EF4-FFF2-40B4-BE49-F238E27FC236}">
                <a16:creationId xmlns:a16="http://schemas.microsoft.com/office/drawing/2014/main" id="{C306A871-D043-41D9-9A57-60349F9974E7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91612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997527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457200" indent="-457200">
              <a:buFont typeface="Courier New" panose="02070309020205020404" pitchFamily="49" charset="0"/>
              <a:buChar char="o"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A5FF21EF-72E3-4AF0-B271-8ABDCFDC73DB}"/>
              </a:ext>
            </a:extLst>
          </p:cNvPr>
          <p:cNvSpPr txBox="1"/>
          <p:nvPr userDrawn="1"/>
        </p:nvSpPr>
        <p:spPr>
          <a:xfrm>
            <a:off x="457200" y="155448"/>
            <a:ext cx="8229600" cy="941832"/>
          </a:xfrm>
          <a:prstGeom prst="rect">
            <a:avLst/>
          </a:prstGeom>
          <a:noFill/>
        </p:spPr>
        <p:txBody>
          <a:bodyPr wrap="square" rtlCol="0" anchor="ctr" anchorCtr="1">
            <a:noAutofit/>
          </a:bodyPr>
          <a:lstStyle/>
          <a:p>
            <a:pPr algn="ctr"/>
            <a:r>
              <a:rPr lang="en-US" sz="3200" dirty="0">
                <a:latin typeface="+mj-lt"/>
              </a:rPr>
              <a:t>Objectives</a:t>
            </a:r>
          </a:p>
        </p:txBody>
      </p:sp>
    </p:spTree>
    <p:extLst>
      <p:ext uri="{BB962C8B-B14F-4D97-AF65-F5344CB8AC3E}">
        <p14:creationId xmlns:p14="http://schemas.microsoft.com/office/powerpoint/2010/main" val="3198325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EEC94A-BFCC-4A85-9B96-436ED92D723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29287"/>
            <a:ext cx="8229600" cy="49670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16598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10E547-E237-4E17-8363-3FC8F7FE0291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57200" y="1081890"/>
            <a:ext cx="8229600" cy="48505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724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2AE9D435-6335-42D3-BEA2-55D97E207BB9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0638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exa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029393"/>
            <a:ext cx="4069080" cy="52322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487DEF6-2239-4AD8-B0A9-28BD2B313F4C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617722" y="1051454"/>
            <a:ext cx="4069080" cy="52322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86011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DC699DB4-7F7E-4F05-A990-D3F6EB60137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82078"/>
            <a:ext cx="8229600" cy="4914276"/>
          </a:xfrm>
          <a:prstGeom prst="rect">
            <a:avLst/>
          </a:prstGeom>
          <a:solidFill>
            <a:schemeClr val="accent3"/>
          </a:solidFill>
          <a:ln w="28575">
            <a:solidFill>
              <a:srgbClr val="000000"/>
            </a:solidFill>
          </a:ln>
        </p:spPr>
        <p:txBody>
          <a:bodyPr/>
          <a:lstStyle>
            <a:lvl1pPr marL="0" indent="0">
              <a:buNone/>
              <a:defRPr sz="2800">
                <a:solidFill>
                  <a:srgbClr val="000000"/>
                </a:solidFill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6837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d Content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49F836F-7518-4E43-8BE5-A4862374099F}"/>
              </a:ext>
            </a:extLst>
          </p:cNvPr>
          <p:cNvSpPr/>
          <p:nvPr userDrawn="1"/>
        </p:nvSpPr>
        <p:spPr>
          <a:xfrm>
            <a:off x="457200" y="1092966"/>
            <a:ext cx="8229599" cy="4850594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ABF354-AAD7-4AAE-8F83-04212DA95FEB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57200" y="1127482"/>
            <a:ext cx="8229600" cy="48269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17342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d Content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able Placeholder 2">
            <a:extLst>
              <a:ext uri="{FF2B5EF4-FFF2-40B4-BE49-F238E27FC236}">
                <a16:creationId xmlns:a16="http://schemas.microsoft.com/office/drawing/2014/main" id="{127B2CAE-CE9C-4DB3-8071-2D2FAD58E82C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  <a:solidFill>
            <a:schemeClr val="accent3"/>
          </a:solidFill>
          <a:ln w="28575">
            <a:solidFill>
              <a:srgbClr val="000000"/>
            </a:solidFill>
          </a:ln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775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5">
            <a:extLst>
              <a:ext uri="{FF2B5EF4-FFF2-40B4-BE49-F238E27FC236}">
                <a16:creationId xmlns:a16="http://schemas.microsoft.com/office/drawing/2014/main" id="{9551E07D-D596-4BD6-9B19-8F8F8517647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5E78946-C571-42A5-BF43-11444CD22EFB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666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2" r:id="rId2"/>
    <p:sldLayoutId id="2147483650" r:id="rId3"/>
    <p:sldLayoutId id="2147483658" r:id="rId4"/>
    <p:sldLayoutId id="2147483662" r:id="rId5"/>
    <p:sldLayoutId id="2147483657" r:id="rId6"/>
    <p:sldLayoutId id="2147483654" r:id="rId7"/>
    <p:sldLayoutId id="2147483659" r:id="rId8"/>
    <p:sldLayoutId id="2147483663" r:id="rId9"/>
    <p:sldLayoutId id="2147483655" r:id="rId10"/>
    <p:sldLayoutId id="2147483660" r:id="rId11"/>
    <p:sldLayoutId id="2147483664" r:id="rId12"/>
    <p:sldLayoutId id="2147483656" r:id="rId13"/>
    <p:sldLayoutId id="2147483661" r:id="rId14"/>
    <p:sldLayoutId id="2147483665" r:id="rId15"/>
    <p:sldLayoutId id="2147483651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0.pn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sv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0.pn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t>Polynomial and Polynomial-Like Equations in One Variable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Section 1.8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2: Perfect Square Quadratic Equations (cont.)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57200" y="1052733"/>
            <a:ext cx="8229600" cy="4967067"/>
          </a:xfrm>
        </p:spPr>
        <p:txBody>
          <a:bodyPr/>
          <a:lstStyle/>
          <a:p>
            <a:pPr marL="514350" indent="-514350">
              <a:buFont typeface="+mj-lt"/>
              <a:buAutoNum type="alphaLcPeriod" startAt="2"/>
              <a:defRPr sz="2800"/>
            </a:pPr>
            <a:r>
              <a:t>​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90964AF6-4E38-4130-A95C-F8DF8F7C4435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77323887"/>
                  </p:ext>
                </p:extLst>
              </p:nvPr>
            </p:nvGraphicFramePr>
            <p:xfrm>
              <a:off x="838200" y="1087754"/>
              <a:ext cx="7086600" cy="2585085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0574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8288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32004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609599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sz="2400"/>
                            <a:t>​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2400"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sz="2400">
                                          <a:latin typeface="Cambria Math"/>
                                        </a:rPr>
                                        <m:t>−5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sz="240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sz="2400">
                                  <a:latin typeface="Cambria Math"/>
                                </a:rPr>
                                <m:t>+4</m:t>
                              </m:r>
                            </m:oMath>
                          </a14:m>
                          <a:endParaRPr sz="24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=0</m:t>
                              </m:r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 rowSpan="5"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b="0" dirty="0"/>
                            <a:t>Before taking square roots, we isolate the perfect square algebraic expression on one side, and put the constant on the other.</a:t>
                          </a:r>
                          <a:endParaRPr b="0" dirty="0"/>
                        </a:p>
                        <a:p>
                          <a:pPr algn="l">
                            <a:defRPr sz="1100" b="1"/>
                          </a:pPr>
                          <a:r>
                            <a:rPr sz="1800" b="0" dirty="0"/>
                            <a:t>In this example, taking square roots leads to two complex number solutions. The solution set is </a:t>
                          </a:r>
                          <a14:m>
                            <m:oMath xmlns:m="http://schemas.openxmlformats.org/officeDocument/2006/math">
                              <m:r>
                                <a:rPr sz="1800" b="0">
                                  <a:latin typeface="Cambria Math"/>
                                </a:rPr>
                                <m:t>{</m:t>
                              </m:r>
                              <m:r>
                                <a:rPr sz="1800" b="0" i="1">
                                  <a:latin typeface="Cambria Math"/>
                                </a:rPr>
                                <m:t>5</m:t>
                              </m:r>
                              <m:r>
                                <a:rPr sz="1800" b="0">
                                  <a:latin typeface="Cambria Math"/>
                                </a:rPr>
                                <m:t>+</m:t>
                              </m:r>
                              <m:r>
                                <a:rPr sz="1800" b="0" i="1">
                                  <a:latin typeface="Cambria Math"/>
                                </a:rPr>
                                <m:t>2</m:t>
                              </m:r>
                              <m:r>
                                <a:rPr sz="1800" b="0" i="1">
                                  <a:latin typeface="Cambria Math"/>
                                </a:rPr>
                                <m:t>𝑖</m:t>
                              </m:r>
                              <m:r>
                                <a:rPr sz="1800" b="0">
                                  <a:latin typeface="Cambria Math"/>
                                </a:rPr>
                                <m:t>,</m:t>
                              </m:r>
                              <m:r>
                                <a:rPr sz="1800" b="0" i="1">
                                  <a:latin typeface="Cambria Math"/>
                                </a:rPr>
                                <m:t>5</m:t>
                              </m:r>
                              <m:r>
                                <a:rPr sz="1800" b="0">
                                  <a:latin typeface="Cambria Math"/>
                                </a:rPr>
                                <m:t>−</m:t>
                              </m:r>
                              <m:r>
                                <a:rPr sz="1800" b="0" i="1">
                                  <a:latin typeface="Cambria Math"/>
                                </a:rPr>
                                <m:t>2</m:t>
                              </m:r>
                              <m:r>
                                <a:rPr sz="1800" b="0" i="1">
                                  <a:latin typeface="Cambria Math"/>
                                </a:rPr>
                                <m:t>𝑖</m:t>
                              </m:r>
                              <m:r>
                                <a:rPr sz="1800" b="0">
                                  <a:latin typeface="Cambria Math"/>
                                </a:rPr>
                                <m:t>}</m:t>
                              </m:r>
                            </m:oMath>
                          </a14:m>
                          <a:r>
                            <a:rPr sz="1800" b="0" dirty="0"/>
                            <a:t>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68897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sz="2400"/>
                            <a:t>​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2400"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sz="2400">
                                          <a:latin typeface="Cambria Math"/>
                                        </a:rPr>
                                        <m:t>−5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sz="240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endParaRPr sz="24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=−4</m:t>
                              </m:r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algn="l"/>
                          <a:endParaRPr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05156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𝑥</m:t>
                              </m:r>
                              <m:r>
                                <a:rPr sz="2400">
                                  <a:latin typeface="Cambria Math"/>
                                </a:rPr>
                                <m:t>−5</m:t>
                              </m:r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=±</m:t>
                              </m:r>
                              <m:rad>
                                <m:radPr>
                                  <m:degHide m:val="on"/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sz="2400">
                                      <a:latin typeface="Cambria Math"/>
                                    </a:rPr>
                                    <m:t>−4</m:t>
                                  </m:r>
                                </m:e>
                              </m:rad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algn="l">
                            <a:defRPr sz="1100" b="1"/>
                          </a:pPr>
                          <a:endParaRPr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6355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𝑥</m:t>
                              </m:r>
                              <m:r>
                                <a:rPr sz="2400">
                                  <a:latin typeface="Cambria Math"/>
                                </a:rPr>
                                <m:t>−5</m:t>
                              </m:r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=±2</m:t>
                              </m:r>
                              <m:r>
                                <a:rPr sz="2400">
                                  <a:latin typeface="Cambria Math"/>
                                </a:rPr>
                                <m:t>𝑖</m:t>
                              </m:r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algn="l"/>
                          <a:endParaRPr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6355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lang="en-US" sz="240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2400">
                                  <a:latin typeface="Cambria Math"/>
                                </a:rPr>
                                <m:t>𝑥</m:t>
                              </m:r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=5±2</m:t>
                              </m:r>
                              <m:r>
                                <a:rPr sz="2400">
                                  <a:latin typeface="Cambria Math"/>
                                </a:rPr>
                                <m:t>𝑖</m:t>
                              </m:r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algn="l">
                            <a:defRPr sz="1100" b="1"/>
                          </a:pPr>
                          <a:endParaRPr sz="11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90964AF6-4E38-4130-A95C-F8DF8F7C4435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77323887"/>
                  </p:ext>
                </p:extLst>
              </p:nvPr>
            </p:nvGraphicFramePr>
            <p:xfrm>
              <a:off x="838200" y="1087754"/>
              <a:ext cx="7086600" cy="2585085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0574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8288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32004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60959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8000" r="-244083" b="-347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12667" t="-8000" r="-175000" b="-347000"/>
                          </a:stretch>
                        </a:blipFill>
                      </a:tcPr>
                    </a:tc>
                    <a:tc rowSpan="5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21524" t="-1882" b="-517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688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114894" r="-244083" b="-2691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12667" t="-114894" r="-175000" b="-269149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l"/>
                          <a:endParaRPr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9218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249383" r="-244083" b="-21234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12667" t="-249383" r="-175000" b="-212346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l">
                            <a:defRPr sz="1100" b="1"/>
                          </a:pPr>
                          <a:endParaRPr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377333" r="-244083" b="-129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12667" t="-377333" r="-175000" b="-129333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l"/>
                          <a:endParaRPr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477333" r="-244083" b="-29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12667" t="-477333" r="-175000" b="-29333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l">
                            <a:defRPr sz="1100" b="1"/>
                          </a:pPr>
                          <a:endParaRPr sz="11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A52BA2-C7D2-44B3-84B2-12474866E2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Completing the Square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101E0B0F-2379-4516-A8FB-E333D4ABE7F1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/>
              <a:lstStyle/>
              <a:p>
                <a:pPr algn="ctr"/>
                <a:r>
                  <a:rPr lang="en-US" b="1" dirty="0"/>
                  <a:t>Procedure</a:t>
                </a:r>
              </a:p>
              <a:p>
                <a:r>
                  <a:rPr lang="en-US" b="1" dirty="0"/>
                  <a:t>Step 1: </a:t>
                </a:r>
                <a:r>
                  <a:rPr lang="en-US" dirty="0"/>
                  <a:t>Write the equation </a:t>
                </a:r>
                <a14:m>
                  <m:oMath xmlns:m="http://schemas.openxmlformats.org/officeDocument/2006/math">
                    <m:r>
                      <a:rPr lang="ar-AE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ar-AE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ar-AE">
                        <a:latin typeface="Cambria Math" panose="02040503050406030204" pitchFamily="18" charset="0"/>
                      </a:rPr>
                      <m:t>+</m:t>
                    </m:r>
                    <m:r>
                      <a:rPr lang="ar-AE">
                        <a:latin typeface="Cambria Math" panose="02040503050406030204" pitchFamily="18" charset="0"/>
                      </a:rPr>
                      <m:t>𝑏𝑥</m:t>
                    </m:r>
                    <m:r>
                      <a:rPr lang="ar-AE">
                        <a:latin typeface="Cambria Math" panose="02040503050406030204" pitchFamily="18" charset="0"/>
                      </a:rPr>
                      <m:t>+</m:t>
                    </m:r>
                    <m:r>
                      <a:rPr lang="ar-AE">
                        <a:latin typeface="Cambria Math" panose="02040503050406030204" pitchFamily="18" charset="0"/>
                      </a:rPr>
                      <m:t>𝑐</m:t>
                    </m:r>
                    <m:r>
                      <a:rPr lang="ar-AE">
                        <a:latin typeface="Cambria Math" panose="02040503050406030204" pitchFamily="18" charset="0"/>
                      </a:rPr>
                      <m:t>=</m:t>
                    </m:r>
                    <m:r>
                      <a:rPr lang="ar-AE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ar-AE" dirty="0"/>
                  <a:t> </a:t>
                </a:r>
                <a:r>
                  <a:rPr lang="en-US" dirty="0"/>
                  <a:t>in the form </a:t>
                </a:r>
                <a14:m>
                  <m:oMath xmlns:m="http://schemas.openxmlformats.org/officeDocument/2006/math">
                    <m:r>
                      <a:rPr lang="ar-AE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ar-AE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ar-AE">
                        <a:latin typeface="Cambria Math" panose="02040503050406030204" pitchFamily="18" charset="0"/>
                      </a:rPr>
                      <m:t>+</m:t>
                    </m:r>
                    <m:r>
                      <a:rPr lang="ar-AE">
                        <a:latin typeface="Cambria Math" panose="02040503050406030204" pitchFamily="18" charset="0"/>
                      </a:rPr>
                      <m:t>𝑏𝑥</m:t>
                    </m:r>
                    <m:r>
                      <a:rPr lang="ar-AE">
                        <a:latin typeface="Cambria Math" panose="02040503050406030204" pitchFamily="18" charset="0"/>
                      </a:rPr>
                      <m:t>=−</m:t>
                    </m:r>
                    <m:r>
                      <a:rPr lang="ar-AE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r>
                  <a:rPr lang="en-US" b="1" dirty="0"/>
                  <a:t>Step 2: </a:t>
                </a:r>
                <a:r>
                  <a:rPr lang="en-US" dirty="0"/>
                  <a:t>Divide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, if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, so that the coefficient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:</a:t>
                </a:r>
                <a:r>
                  <a:rPr lang="ar-AE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ar-AE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ar-AE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ar-AE">
                            <a:latin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 lang="ar-AE"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  <m:r>
                      <a:rPr lang="ar-AE">
                        <a:latin typeface="Cambria Math" panose="02040503050406030204" pitchFamily="18" charset="0"/>
                      </a:rPr>
                      <m:t>𝑥</m:t>
                    </m:r>
                    <m:r>
                      <a:rPr lang="ar-AE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ar-AE">
                            <a:latin typeface="Cambria Math" panose="02040503050406030204" pitchFamily="18" charset="0"/>
                          </a:rPr>
                          <m:t>𝑐</m:t>
                        </m:r>
                      </m:num>
                      <m:den>
                        <m:r>
                          <a:rPr lang="ar-AE"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101E0B0F-2379-4516-A8FB-E333D4ABE7F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328" t="-9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22824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A52BA2-C7D2-44B3-84B2-12474866E2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Completing the Square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101E0B0F-2379-4516-A8FB-E333D4ABE7F1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/>
              <a:lstStyle/>
              <a:p>
                <a:r>
                  <a:rPr lang="en-US" b="1" dirty="0"/>
                  <a:t>Step 3: </a:t>
                </a:r>
                <a:r>
                  <a:rPr lang="en-US" dirty="0"/>
                  <a:t>Divide coefficients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, square the result, and add this to both sides:</a:t>
                </a:r>
                <a:r>
                  <a:rPr lang="ar-AE" dirty="0"/>
                  <a:t> </a:t>
                </a:r>
                <a:endParaRPr lang="en-US" dirty="0"/>
              </a:p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ar-AE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ar-AE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ar-AE">
                            <a:latin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 lang="ar-AE"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  <m:r>
                      <a:rPr lang="ar-AE">
                        <a:latin typeface="Cambria Math" panose="02040503050406030204" pitchFamily="18" charset="0"/>
                      </a:rPr>
                      <m:t>𝑥</m:t>
                    </m:r>
                    <m:r>
                      <a:rPr lang="ar-AE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ar-AE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ar-AE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num>
                              <m:den>
                                <m:r>
                                  <a:rPr lang="ar-AE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ar-AE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ar-AE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ar-AE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ar-AE">
                            <a:latin typeface="Cambria Math" panose="02040503050406030204" pitchFamily="18" charset="0"/>
                          </a:rPr>
                          <m:t>𝑐</m:t>
                        </m:r>
                      </m:num>
                      <m:den>
                        <m:r>
                          <a:rPr lang="ar-AE"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  <m:r>
                      <a:rPr lang="ar-AE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ar-AE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ar-AE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num>
                              <m:den>
                                <m:r>
                                  <a:rPr lang="ar-AE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ar-AE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ar-AE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  <a:p>
                <a:endParaRPr lang="en-US" b="1" dirty="0"/>
              </a:p>
              <a:p>
                <a:r>
                  <a:rPr lang="en-US" b="1" dirty="0"/>
                  <a:t>Step 4: </a:t>
                </a:r>
                <a:r>
                  <a:rPr lang="en-US" dirty="0"/>
                  <a:t>The trinomial on the left side will now be a perfect square trinomial. That is, it an be written as the square of a binomial.</a:t>
                </a:r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101E0B0F-2379-4516-A8FB-E333D4ABE7F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328" t="-986" r="-10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936094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3: Completing the Square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sz="2800"/>
                  <a:t>Solve the quadratic equations by completing the square.</a:t>
                </a:r>
              </a:p>
              <a:p>
                <a:pPr marL="514350" indent="-514350">
                  <a:buFont typeface="+mj-lt"/>
                  <a:buAutoNum type="alphaLcPeriod"/>
                  <a:defRPr sz="2800"/>
                </a:pPr>
                <a:r>
                  <a:t>​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−2</m:t>
                    </m:r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−6=0</m:t>
                    </m:r>
                  </m:oMath>
                </a14:m>
                <a:endParaRPr/>
              </a:p>
              <a:p>
                <a:pPr marL="514350" indent="-514350">
                  <a:buFont typeface="+mj-lt"/>
                  <a:buAutoNum type="alphaLcPeriod" startAt="2"/>
                  <a:defRPr sz="2800"/>
                </a:pPr>
                <a:r>
                  <a:t>​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9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+3</m:t>
                    </m:r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3: Completing the Square (cont.)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sz="2800" b="1"/>
              <a:t>Solution</a:t>
            </a:r>
          </a:p>
          <a:p>
            <a:pPr marL="514350" indent="-514350">
              <a:buFont typeface="+mj-lt"/>
              <a:buAutoNum type="alphaLcPeriod"/>
              <a:defRPr sz="2800"/>
            </a:pPr>
            <a:r>
              <a:t>​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26463205-3B02-4DA1-95CE-92F9A24E678B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928618024"/>
                  </p:ext>
                </p:extLst>
              </p:nvPr>
            </p:nvGraphicFramePr>
            <p:xfrm>
              <a:off x="1066800" y="1600200"/>
              <a:ext cx="7086600" cy="3325749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9050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6002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35814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231633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sz="2400"/>
                            <a:t>​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240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sz="240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sz="2400">
                                  <a:latin typeface="Cambria Math"/>
                                </a:rPr>
                                <m:t>−2</m:t>
                              </m:r>
                              <m:r>
                                <a:rPr sz="2400">
                                  <a:latin typeface="Cambria Math"/>
                                </a:rPr>
                                <m:t>𝑥</m:t>
                              </m:r>
                              <m:r>
                                <a:rPr sz="2400">
                                  <a:latin typeface="Cambria Math"/>
                                </a:rPr>
                                <m:t>−6</m:t>
                              </m:r>
                            </m:oMath>
                          </a14:m>
                          <a:endParaRPr sz="24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4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=0</m:t>
                              </m:r>
                            </m:oMath>
                          </a14:m>
                          <a:endParaRPr sz="2400"/>
                        </a:p>
                      </a:txBody>
                      <a:tcPr/>
                    </a:tc>
                    <a:tc rowSpan="3">
                      <a:txBody>
                        <a:bodyPr/>
                        <a:lstStyle/>
                        <a:p>
                          <a:pPr algn="l">
                            <a:defRPr sz="1100" b="1"/>
                          </a:pPr>
                          <a:r>
                            <a:rPr sz="1800" b="0" dirty="0"/>
                            <a:t>After moving the constant to the right-hand side, we divide </a:t>
                          </a:r>
                          <a14:m>
                            <m:oMath xmlns:m="http://schemas.openxmlformats.org/officeDocument/2006/math">
                              <m:r>
                                <a:rPr lang="en-US" sz="1800" b="0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1800" b="0" i="1" smtClean="0">
                                  <a:latin typeface="Cambria Math"/>
                                </a:rPr>
                                <m:t>2</m:t>
                              </m:r>
                            </m:oMath>
                          </a14:m>
                          <a:r>
                            <a:rPr sz="1800" b="0" dirty="0"/>
                            <a:t> (the coefficient of </a:t>
                          </a:r>
                          <a14:m>
                            <m:oMath xmlns:m="http://schemas.openxmlformats.org/officeDocument/2006/math">
                              <m:r>
                                <a:rPr lang="en-US" sz="1800" b="0" i="1" smtClean="0">
                                  <a:latin typeface="Cambria Math"/>
                                </a:rPr>
                                <m:t>𝑥</m:t>
                              </m:r>
                            </m:oMath>
                          </a14:m>
                          <a:r>
                            <a:rPr sz="1800" b="0" dirty="0"/>
                            <a:t>) by </a:t>
                          </a:r>
                          <a:r>
                            <a:rPr sz="1800" b="0" dirty="0">
                              <a:latin typeface="Cambria Math"/>
                            </a:rPr>
                            <a:t>2</a:t>
                          </a:r>
                          <a:r>
                            <a:rPr sz="1800" b="0" dirty="0"/>
                            <a:t> to get </a:t>
                          </a:r>
                          <a14:m>
                            <m:oMath xmlns:m="http://schemas.openxmlformats.org/officeDocument/2006/math">
                              <m:r>
                                <a:rPr lang="en-US" sz="1800" b="0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1800" b="0" i="1" smtClean="0">
                                  <a:latin typeface="Cambria Math"/>
                                </a:rPr>
                                <m:t>1</m:t>
                              </m:r>
                            </m:oMath>
                          </a14:m>
                          <a:r>
                            <a:rPr sz="1800" b="0" dirty="0"/>
                            <a:t>, and add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sz="1800" b="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sz="1800" b="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800" b="0" smtClean="0">
                                          <a:latin typeface="Cambria Math"/>
                                        </a:rPr>
                                        <m:t>−</m:t>
                                      </m:r>
                                      <m:r>
                                        <a:rPr lang="en-US" sz="1800" b="0" i="1" smtClean="0">
                                          <a:latin typeface="Cambria Math"/>
                                        </a:rPr>
                                        <m:t>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1800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r>
                            <a:rPr sz="1800" b="0" dirty="0"/>
                            <a:t> to both sides. The trinomial on the left can now be factored.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80669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240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sz="240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sz="2400">
                                  <a:latin typeface="Cambria Math"/>
                                </a:rPr>
                                <m:t>−2</m:t>
                              </m:r>
                              <m:r>
                                <a:rPr sz="2400">
                                  <a:latin typeface="Cambria Math"/>
                                </a:rPr>
                                <m:t>𝑥</m:t>
                              </m:r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=6</m:t>
                              </m:r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algn="l">
                            <a:defRPr sz="1100" b="1"/>
                          </a:pPr>
                          <a:endParaRPr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231633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sz="2400"/>
                            <a:t>​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240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sz="240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sz="2400">
                                  <a:latin typeface="Cambria Math"/>
                                </a:rPr>
                                <m:t>−2</m:t>
                              </m:r>
                              <m:r>
                                <a:rPr sz="2400">
                                  <a:latin typeface="Cambria Math"/>
                                </a:rPr>
                                <m:t>𝑥</m:t>
                              </m:r>
                              <m:r>
                                <a:rPr sz="2400">
                                  <a:latin typeface="Cambria Math"/>
                                </a:rPr>
                                <m:t>+1</m:t>
                              </m:r>
                            </m:oMath>
                          </a14:m>
                          <a:endParaRPr sz="24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4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=6+1</m:t>
                              </m:r>
                            </m:oMath>
                          </a14:m>
                          <a:endParaRPr sz="2400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algn="l"/>
                          <a:endParaRPr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231633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sz="2400"/>
                            <a:t>​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2400"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sz="2400">
                                          <a:latin typeface="Cambria Math"/>
                                        </a:rPr>
                                        <m:t>−1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sz="240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endParaRPr sz="24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4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=7</m:t>
                              </m:r>
                            </m:oMath>
                          </a14:m>
                          <a:endParaRPr sz="24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sz="1800" b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𝑥</m:t>
                              </m:r>
                              <m:r>
                                <a:rPr sz="2400">
                                  <a:latin typeface="Cambria Math"/>
                                </a:rPr>
                                <m:t>−1</m:t>
                              </m:r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4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=±</m:t>
                              </m:r>
                              <m:rad>
                                <m:radPr>
                                  <m:degHide m:val="on"/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sz="2400">
                                      <a:latin typeface="Cambria Math"/>
                                    </a:rPr>
                                    <m:t>7</m:t>
                                  </m:r>
                                </m:e>
                              </m:rad>
                            </m:oMath>
                          </a14:m>
                          <a:endParaRPr sz="24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 b="1"/>
                          </a:pPr>
                          <a:r>
                            <a:rPr sz="1800" b="0" dirty="0"/>
                            <a:t>Taking square roots leads to two </a:t>
                          </a:r>
                          <a:r>
                            <a:rPr lang="en-US" sz="1800" b="0" dirty="0"/>
                            <a:t>easily</a:t>
                          </a:r>
                          <a:r>
                            <a:rPr sz="1800" b="0" dirty="0"/>
                            <a:t> solved linear equations.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244325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lang="en-US" sz="240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𝑥</m:t>
                              </m:r>
                            </m:oMath>
                          </a14:m>
                          <a:endParaRPr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=1±</m:t>
                              </m:r>
                              <m:rad>
                                <m:radPr>
                                  <m:degHide m:val="on"/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sz="2400">
                                      <a:latin typeface="Cambria Math"/>
                                    </a:rPr>
                                    <m:t>7</m:t>
                                  </m:r>
                                </m:e>
                              </m:rad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26463205-3B02-4DA1-95CE-92F9A24E678B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928618024"/>
                  </p:ext>
                </p:extLst>
              </p:nvPr>
            </p:nvGraphicFramePr>
            <p:xfrm>
              <a:off x="1066800" y="1600200"/>
              <a:ext cx="7086600" cy="3325749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9050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6002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35814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9333" r="-271565" b="-658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19466" t="-9333" r="-224427" b="-658667"/>
                          </a:stretch>
                        </a:blipFill>
                      </a:tcPr>
                    </a:tc>
                    <a:tc rowSpan="3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97789" t="-2448" b="-989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8066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85417" r="-271565" b="-4145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19466" t="-85417" r="-224427" b="-414583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l">
                            <a:defRPr sz="1100" b="1"/>
                          </a:pPr>
                          <a:endParaRPr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69949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154783" r="-271565" b="-2460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19466" t="-154783" r="-224427" b="-246087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l"/>
                          <a:endParaRPr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390667" r="-271565" b="-277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19466" t="-390667" r="-224427" b="-277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sz="1800" b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350476" r="-271565" b="-980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19466" t="-350476" r="-224427" b="-980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 b="1"/>
                          </a:pPr>
                          <a:r>
                            <a:rPr sz="1800" b="0" dirty="0"/>
                            <a:t>Taking square roots leads to two </a:t>
                          </a:r>
                          <a:r>
                            <a:rPr lang="en-US" sz="1800" b="0" dirty="0"/>
                            <a:t>easily</a:t>
                          </a:r>
                          <a:r>
                            <a:rPr sz="1800" b="0" dirty="0"/>
                            <a:t> solved linear equations.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49110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t="-583951" r="-271565" b="-2716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19466" t="-583951" r="-224427" b="-2716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3: Completing the Square (cont.)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57200" y="1075665"/>
            <a:ext cx="8229600" cy="4967067"/>
          </a:xfrm>
        </p:spPr>
        <p:txBody>
          <a:bodyPr/>
          <a:lstStyle/>
          <a:p>
            <a:pPr marL="514350" indent="-514350">
              <a:buFont typeface="+mj-lt"/>
              <a:buAutoNum type="alphaLcPeriod" startAt="2"/>
              <a:defRPr sz="2800"/>
            </a:pPr>
            <a:r>
              <a:t>​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3E5C11D7-8073-4EF7-90C4-75F86D397126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843129470"/>
                  </p:ext>
                </p:extLst>
              </p:nvPr>
            </p:nvGraphicFramePr>
            <p:xfrm>
              <a:off x="838200" y="1105523"/>
              <a:ext cx="7848600" cy="4600385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9050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4478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44958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sz="24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9</m:t>
                              </m:r>
                              <m:sSup>
                                <m:sSup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240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sz="240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sz="2400">
                                  <a:latin typeface="Cambria Math"/>
                                </a:rPr>
                                <m:t>+3</m:t>
                              </m:r>
                              <m:r>
                                <a:rPr sz="2400">
                                  <a:latin typeface="Cambria Math"/>
                                </a:rPr>
                                <m:t>𝑥</m:t>
                              </m:r>
                            </m:oMath>
                          </a14:m>
                          <a:endParaRPr sz="24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4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=2</m:t>
                              </m:r>
                            </m:oMath>
                          </a14:m>
                          <a:endParaRPr sz="2400"/>
                        </a:p>
                      </a:txBody>
                      <a:tcPr/>
                    </a:tc>
                    <a:tc rowSpan="2"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sz="1800" b="0" dirty="0"/>
                            <a:t>The constant term is already isolated on the right-hand side, so our first step is to divide by </a:t>
                          </a:r>
                          <a:r>
                            <a:rPr sz="1800" b="0" dirty="0">
                              <a:latin typeface="Cambria Math"/>
                            </a:rPr>
                            <a:t>9</a:t>
                          </a:r>
                          <a:r>
                            <a:rPr sz="1800" b="0" dirty="0"/>
                            <a:t> (and simplify the resulting fractions, if possible).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sz="2400"/>
                            <a:t>​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240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sz="240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sz="2400">
                                  <a:latin typeface="Cambria Math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240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sz="2400">
                                      <a:latin typeface="Cambria Math"/>
                                    </a:rPr>
                                    <m:t>3</m:t>
                                  </m:r>
                                </m:den>
                              </m:f>
                              <m:r>
                                <a:rPr sz="2400">
                                  <a:latin typeface="Cambria Math"/>
                                </a:rPr>
                                <m:t>𝑥</m:t>
                              </m:r>
                            </m:oMath>
                          </a14:m>
                          <a:endParaRPr sz="24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2400">
                                      <a:latin typeface="Cambria Math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sz="2400">
                                      <a:latin typeface="Cambria Math"/>
                                    </a:rPr>
                                    <m:t>9</m:t>
                                  </m:r>
                                </m:den>
                              </m:f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endParaRPr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sz="2400"/>
                            <a:t>​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240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sz="240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sz="2400">
                                  <a:latin typeface="Cambria Math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240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sz="2400">
                                      <a:latin typeface="Cambria Math"/>
                                    </a:rPr>
                                    <m:t>3</m:t>
                                  </m:r>
                                </m:den>
                              </m:f>
                              <m:r>
                                <a:rPr sz="2400">
                                  <a:latin typeface="Cambria Math"/>
                                </a:rPr>
                                <m:t>𝑥</m:t>
                              </m:r>
                              <m:r>
                                <a:rPr sz="2400">
                                  <a:latin typeface="Cambria Math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240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sz="2400">
                                      <a:latin typeface="Cambria Math"/>
                                    </a:rPr>
                                    <m:t>36</m:t>
                                  </m:r>
                                </m:den>
                              </m:f>
                            </m:oMath>
                          </a14:m>
                          <a:endParaRPr sz="24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4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2400">
                                      <a:latin typeface="Cambria Math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sz="2400">
                                      <a:latin typeface="Cambria Math"/>
                                    </a:rPr>
                                    <m:t>9</m:t>
                                  </m:r>
                                </m:den>
                              </m:f>
                              <m:r>
                                <a:rPr sz="2400">
                                  <a:latin typeface="Cambria Math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240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sz="2400">
                                      <a:latin typeface="Cambria Math"/>
                                    </a:rPr>
                                    <m:t>36</m:t>
                                  </m:r>
                                </m:den>
                              </m:f>
                            </m:oMath>
                          </a14:m>
                          <a:endParaRPr sz="24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100" b="1"/>
                          </a:pPr>
                          <a:r>
                            <a:rPr sz="1800" b="0" dirty="0"/>
                            <a:t>Half of the coefficient of </a:t>
                          </a:r>
                          <a14:m>
                            <m:oMath xmlns:m="http://schemas.openxmlformats.org/officeDocument/2006/math">
                              <m:r>
                                <a:rPr lang="en-US" sz="1800" b="0" i="1" smtClean="0">
                                  <a:latin typeface="Cambria Math"/>
                                </a:rPr>
                                <m:t>𝑥</m:t>
                              </m:r>
                            </m:oMath>
                          </a14:m>
                          <a:r>
                            <a:rPr sz="1800" b="0" dirty="0"/>
                            <a:t> is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sz="1800" b="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800" b="0" i="1" smtClean="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800" b="0" i="1" smtClean="0">
                                      <a:latin typeface="Cambria Math"/>
                                    </a:rPr>
                                    <m:t>6</m:t>
                                  </m:r>
                                </m:den>
                              </m:f>
                            </m:oMath>
                          </a14:m>
                          <a:r>
                            <a:rPr sz="1800" b="0" dirty="0"/>
                            <a:t>, and the square of this is</a:t>
                          </a:r>
                          <a:r>
                            <a:rPr lang="en-US" sz="1800" b="0" dirty="0"/>
                            <a:t> </a:t>
                          </a:r>
                          <a:r>
                            <a:rPr sz="1800" b="0" dirty="0"/>
                            <a:t>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sz="1800" b="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800" b="0" i="1" smtClean="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800" b="0" i="1" smtClean="0">
                                      <a:latin typeface="Cambria Math"/>
                                    </a:rPr>
                                    <m:t>36</m:t>
                                  </m:r>
                                </m:den>
                              </m:f>
                            </m:oMath>
                          </a14:m>
                          <a:r>
                            <a:rPr sz="1800" b="0" dirty="0"/>
                            <a:t>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2400"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sz="2400">
                                          <a:latin typeface="Cambria Math"/>
                                        </a:rPr>
                                        <m:t>+</m:t>
                                      </m:r>
                                      <m:f>
                                        <m:fPr>
                                          <m:ctrlPr>
                                            <a:rPr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sz="2400">
                                              <a:latin typeface="Cambria Math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r>
                                            <a:rPr sz="2400">
                                              <a:latin typeface="Cambria Math"/>
                                            </a:rPr>
                                            <m:t>6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sz="240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240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sz="2400">
                                      <a:latin typeface="Cambria Math"/>
                                    </a:rPr>
                                    <m:t>4</m:t>
                                  </m:r>
                                </m:den>
                              </m:f>
                            </m:oMath>
                          </a14:m>
                          <a:endParaRPr sz="2400" dirty="0"/>
                        </a:p>
                      </a:txBody>
                      <a:tcPr anchor="ctr"/>
                    </a:tc>
                    <a:tc rowSpan="2">
                      <a:txBody>
                        <a:bodyPr/>
                        <a:lstStyle/>
                        <a:p>
                          <a:pPr algn="l">
                            <a:defRPr sz="1800" b="1"/>
                          </a:pPr>
                          <a:r>
                            <a:rPr sz="1800" b="0" dirty="0"/>
                            <a:t>After simplifying the sum of fractions on the right, we take the square root of each side.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sz="24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𝑥</m:t>
                              </m:r>
                              <m:r>
                                <a:rPr sz="2400">
                                  <a:latin typeface="Cambria Math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240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sz="2400">
                                      <a:latin typeface="Cambria Math"/>
                                    </a:rPr>
                                    <m:t>6</m:t>
                                  </m:r>
                                </m:den>
                              </m:f>
                            </m:oMath>
                          </a14:m>
                          <a:endParaRPr sz="24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4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=±</m:t>
                              </m:r>
                              <m:f>
                                <m:f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240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sz="2400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</m:oMath>
                          </a14:m>
                          <a:endParaRPr sz="2400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algn="l"/>
                          <a:endParaRPr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sz="2400">
                                    <a:latin typeface="Cambria Math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4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=−</m:t>
                              </m:r>
                              <m:f>
                                <m:f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240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sz="2400">
                                      <a:latin typeface="Cambria Math"/>
                                    </a:rPr>
                                    <m:t>6</m:t>
                                  </m:r>
                                </m:den>
                              </m:f>
                              <m:r>
                                <a:rPr sz="2400">
                                  <a:latin typeface="Cambria Math"/>
                                </a:rPr>
                                <m:t>±</m:t>
                              </m:r>
                              <m:f>
                                <m:f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240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sz="2400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</m:oMath>
                          </a14:m>
                          <a:endParaRPr sz="2400"/>
                        </a:p>
                      </a:txBody>
                      <a:tcPr/>
                    </a:tc>
                    <a:tc rowSpan="2">
                      <a:txBody>
                        <a:bodyPr/>
                        <a:lstStyle/>
                        <a:p>
                          <a:pPr algn="l">
                            <a:defRPr sz="1100" b="1"/>
                          </a:pPr>
                          <a:r>
                            <a:rPr sz="1800" b="0" dirty="0"/>
                            <a:t>Since the answer of </a:t>
                          </a:r>
                          <a14:m>
                            <m:oMath xmlns:m="http://schemas.openxmlformats.org/officeDocument/2006/math">
                              <m:r>
                                <a:rPr lang="en-US" sz="1800" b="0" smtClean="0">
                                  <a:latin typeface="Cambria Math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sz="1800" b="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800" b="0" i="1" smtClean="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800" b="0" i="1" smtClean="0">
                                      <a:latin typeface="Cambria Math"/>
                                    </a:rPr>
                                    <m:t>6</m:t>
                                  </m:r>
                                </m:den>
                              </m:f>
                              <m:r>
                                <a:rPr lang="en-US" sz="1800" b="0" smtClean="0">
                                  <a:latin typeface="Cambria Math"/>
                                </a:rPr>
                                <m:t>±</m:t>
                              </m:r>
                              <m:f>
                                <m:fPr>
                                  <m:ctrlPr>
                                    <a:rPr sz="1800" b="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800" b="0" i="1" smtClean="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800" b="0" i="1" smtClean="0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</m:oMath>
                          </a14:m>
                          <a:r>
                            <a:rPr sz="1800" b="0" dirty="0"/>
                            <a:t> can be simplified, we do so to obtain the final answer.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sz="2400">
                                    <a:latin typeface="Cambria Math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240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sz="2400">
                                      <a:latin typeface="Cambria Math"/>
                                    </a:rPr>
                                    <m:t>3</m:t>
                                  </m:r>
                                </m:den>
                              </m:f>
                              <m:r>
                                <m:rPr>
                                  <m:nor/>
                                </m:rPr>
                                <a:rPr sz="2400">
                                  <a:latin typeface="Cambria Math"/>
                                </a:rPr>
                                <m:t>,</m:t>
                              </m:r>
                              <m:r>
                                <a:rPr sz="2400">
                                  <a:latin typeface="Cambria Math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2400">
                                      <a:latin typeface="Cambria Math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sz="2400">
                                      <a:latin typeface="Cambria Math"/>
                                    </a:rPr>
                                    <m:t>3</m:t>
                                  </m:r>
                                </m:den>
                              </m:f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algn="l"/>
                          <a:endParaRPr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3E5C11D7-8073-4EF7-90C4-75F86D397126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843129470"/>
                  </p:ext>
                </p:extLst>
              </p:nvPr>
            </p:nvGraphicFramePr>
            <p:xfrm>
              <a:off x="838200" y="1105523"/>
              <a:ext cx="7848600" cy="4600385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9050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4478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44958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10667" r="-311502" b="-921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32068" t="-10667" r="-311392" b="-921333"/>
                          </a:stretch>
                        </a:blipFill>
                      </a:tcPr>
                    </a:tc>
                    <a:tc rowSpan="2"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sz="1800" b="0" dirty="0"/>
                            <a:t>The constant term is already isolated on the right-hand side, so our first step is to divide by </a:t>
                          </a:r>
                          <a:r>
                            <a:rPr sz="1800" b="0" dirty="0">
                              <a:latin typeface="Cambria Math"/>
                            </a:rPr>
                            <a:t>9</a:t>
                          </a:r>
                          <a:r>
                            <a:rPr sz="1800" b="0" dirty="0"/>
                            <a:t> (and simplify the resulting fractions, if possible).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7315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69167" r="-311502" b="-4758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32068" t="-69167" r="-311392" b="-475833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endParaRPr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86956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141958" r="-311502" b="-29930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32068" t="-141958" r="-311392" b="-29930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74526" t="-141958" b="-29930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71107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295726" r="-311502" b="-2658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32068" t="-295726" r="-311392" b="-265812"/>
                          </a:stretch>
                        </a:blipFill>
                      </a:tcPr>
                    </a:tc>
                    <a:tc rowSpan="2">
                      <a:txBody>
                        <a:bodyPr/>
                        <a:lstStyle/>
                        <a:p>
                          <a:pPr algn="l">
                            <a:defRPr sz="1800" b="1"/>
                          </a:pPr>
                          <a:r>
                            <a:rPr sz="1800" b="0" dirty="0"/>
                            <a:t>After simplifying the sum of fractions on the right, we take the square root of each side.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61023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463000" r="-311502" b="-211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32068" t="-463000" r="-311392" b="-211000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l"/>
                          <a:endParaRPr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61023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t="-557426" r="-311502" b="-1089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32068" t="-557426" r="-311392" b="-108911"/>
                          </a:stretch>
                        </a:blipFill>
                      </a:tcPr>
                    </a:tc>
                    <a:tc row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74526" t="-280100" b="-497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61055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t="-664000" r="-311502" b="-1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32068" t="-664000" r="-311392" b="-10000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l"/>
                          <a:endParaRPr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The Quadratic Formula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 algn="ctr">
                  <a:defRPr sz="2800" b="1"/>
                </a:pPr>
                <a:r>
                  <a:rPr lang="en-US" dirty="0"/>
                  <a:t>Formula</a:t>
                </a:r>
                <a:endParaRPr dirty="0"/>
              </a:p>
              <a:p>
                <a:pPr>
                  <a:defRPr sz="2800"/>
                </a:pPr>
                <a:r>
                  <a:rPr sz="2800" dirty="0"/>
                  <a:t>The solutions of the general quadratic equation </a:t>
                </a:r>
                <a:br>
                  <a:rPr lang="en-US" dirty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+</m:t>
                    </m:r>
                    <m:r>
                      <a:rPr>
                        <a:latin typeface="Cambria Math" panose="02040503050406030204" pitchFamily="18" charset="0"/>
                      </a:rPr>
                      <m:t>𝑏𝑥</m:t>
                    </m:r>
                    <m:r>
                      <a:rPr>
                        <a:latin typeface="Cambria Math" panose="02040503050406030204" pitchFamily="18" charset="0"/>
                      </a:rPr>
                      <m:t>+</m:t>
                    </m:r>
                    <m:r>
                      <a:rPr>
                        <a:latin typeface="Cambria Math" panose="02040503050406030204" pitchFamily="18" charset="0"/>
                      </a:rPr>
                      <m:t>𝑐</m:t>
                    </m:r>
                    <m:r>
                      <a:rPr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sz="2800" dirty="0"/>
                  <a:t>, with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𝑎</m:t>
                    </m:r>
                    <m:r>
                      <a:rPr>
                        <a:latin typeface="Cambria Math" panose="02040503050406030204" pitchFamily="18" charset="0"/>
                      </a:rPr>
                      <m:t>≠0</m:t>
                    </m:r>
                  </m:oMath>
                </a14:m>
                <a:r>
                  <a:rPr sz="2800" dirty="0"/>
                  <a:t>, are given by the </a:t>
                </a:r>
                <a:r>
                  <a:rPr sz="2800" b="1" dirty="0"/>
                  <a:t>quadratic formula</a:t>
                </a:r>
                <a:r>
                  <a:rPr sz="2800" dirty="0"/>
                  <a:t>: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±</m:t>
                        </m:r>
                        <m:rad>
                          <m:radPr>
                            <m:degHide m:val="on"/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p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>
                                <a:latin typeface="Cambria Math" panose="02040503050406030204" pitchFamily="18" charset="0"/>
                              </a:rPr>
                              <m:t>−4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𝑎𝑐</m:t>
                            </m:r>
                          </m:e>
                        </m:rad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</m:oMath>
                </a14:m>
                <a:r>
                  <a:rPr sz="2800" dirty="0"/>
                  <a:t>.</a:t>
                </a:r>
              </a:p>
              <a:p>
                <a:pPr>
                  <a:defRPr sz="2800"/>
                </a:pPr>
                <a:r>
                  <a:rPr sz="2800" dirty="0"/>
                  <a:t>The expression beneath the radical,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−4</m:t>
                    </m:r>
                    <m:r>
                      <a:rPr>
                        <a:latin typeface="Cambria Math" panose="02040503050406030204" pitchFamily="18" charset="0"/>
                      </a:rPr>
                      <m:t>𝑎𝑐</m:t>
                    </m:r>
                  </m:oMath>
                </a14:m>
                <a:r>
                  <a:rPr sz="2800" dirty="0"/>
                  <a:t>, is called the </a:t>
                </a:r>
                <a:r>
                  <a:rPr sz="2800" b="1" dirty="0"/>
                  <a:t>discriminant</a:t>
                </a:r>
                <a:r>
                  <a:rPr sz="2800" dirty="0"/>
                  <a:t>. Its value determines the number and type (real or complex) of solutions</a:t>
                </a:r>
                <a:r>
                  <a:rPr lang="en-US" sz="2800" dirty="0"/>
                  <a:t>.</a:t>
                </a:r>
                <a:endParaRPr sz="2800" dirty="0"/>
              </a:p>
              <a:p>
                <a:endParaRPr sz="28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328" t="-986" r="-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The Quadratic Formula (cont.)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/>
              <a:t> </a:t>
            </a: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D953C548-FA88-42C6-96FF-084893648D6C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374770695"/>
                  </p:ext>
                </p:extLst>
              </p:nvPr>
            </p:nvGraphicFramePr>
            <p:xfrm>
              <a:off x="457200" y="1219200"/>
              <a:ext cx="8229600" cy="475488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0574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7526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9050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25146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>
                            <a:defRPr sz="1600" b="1"/>
                          </a:pPr>
                          <a:r>
                            <a:rPr sz="2400" dirty="0">
                              <a:solidFill>
                                <a:srgbClr val="000000"/>
                              </a:solidFill>
                            </a:rPr>
                            <a:t>Discriminant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600" b="1"/>
                          </a:pPr>
                          <a:r>
                            <a:rPr sz="2400" dirty="0">
                              <a:solidFill>
                                <a:srgbClr val="000000"/>
                              </a:solidFill>
                            </a:rPr>
                            <a:t>Number of Distinct Solutions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600" b="1"/>
                          </a:pPr>
                          <a:r>
                            <a:rPr sz="2400" dirty="0">
                              <a:solidFill>
                                <a:srgbClr val="000000"/>
                              </a:solidFill>
                            </a:rPr>
                            <a:t>Type of Solutions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600" b="1"/>
                          </a:pPr>
                          <a:r>
                            <a:rPr sz="2400" dirty="0">
                              <a:solidFill>
                                <a:srgbClr val="000000"/>
                              </a:solidFill>
                            </a:rPr>
                            <a:t>Notes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>
                            <a:defRPr sz="1600"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ar-AE" sz="240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ar-AE" sz="240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p>
                                    <m:r>
                                      <a:rPr lang="ar-AE" sz="240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ar-AE" sz="24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ar-AE" sz="24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  <m:r>
                                  <a:rPr lang="ar-AE" sz="24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𝑎𝑐</m:t>
                                </m:r>
                                <m:r>
                                  <a:rPr lang="ar-AE" sz="24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&gt;</m:t>
                                </m:r>
                                <m:r>
                                  <a:rPr lang="ar-AE" sz="24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ar-AE" sz="240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2400" dirty="0">
                              <a:solidFill>
                                <a:srgbClr val="000000"/>
                              </a:solidFill>
                            </a:rPr>
                            <a:t>2</a:t>
                          </a:r>
                          <a:endParaRPr sz="2400" dirty="0">
                            <a:solidFill>
                              <a:srgbClr val="000000"/>
                            </a:solidFill>
                            <a:latin typeface="Cambria Math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600"/>
                          </a:pPr>
                          <a:r>
                            <a:rPr sz="2400" dirty="0">
                              <a:solidFill>
                                <a:srgbClr val="000000"/>
                              </a:solidFill>
                            </a:rPr>
                            <a:t>Real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600"/>
                          </a:pPr>
                          <a:r>
                            <a:rPr sz="2400" dirty="0">
                              <a:solidFill>
                                <a:srgbClr val="000000"/>
                              </a:solidFill>
                            </a:rPr>
                            <a:t>The solutions are always different.</a:t>
                          </a:r>
                          <a:endParaRPr lang="en-US" sz="2400" dirty="0">
                            <a:solidFill>
                              <a:srgbClr val="000000"/>
                            </a:solidFill>
                          </a:endParaRPr>
                        </a:p>
                        <a:p>
                          <a:pPr algn="ctr">
                            <a:defRPr sz="1600"/>
                          </a:pPr>
                          <a:endParaRPr lang="en-US" sz="24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>
                            <a:defRPr sz="1600"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ar-AE" sz="240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ar-AE" sz="240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p>
                                    <m:r>
                                      <a:rPr lang="ar-AE" sz="240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ar-AE" sz="24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ar-AE" sz="24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  <m:r>
                                  <a:rPr lang="ar-AE" sz="24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𝑎𝑐</m:t>
                                </m:r>
                                <m:r>
                                  <a:rPr lang="ar-AE" sz="24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ar-AE" sz="24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ar-AE" sz="24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2400" dirty="0">
                              <a:solidFill>
                                <a:srgbClr val="000000"/>
                              </a:solidFill>
                            </a:rPr>
                            <a:t>1</a:t>
                          </a:r>
                          <a:endParaRPr sz="2400" dirty="0">
                            <a:solidFill>
                              <a:srgbClr val="000000"/>
                            </a:solidFill>
                            <a:latin typeface="Cambria Math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600"/>
                          </a:pPr>
                          <a:r>
                            <a:rPr sz="2400" dirty="0">
                              <a:solidFill>
                                <a:srgbClr val="000000"/>
                              </a:solidFill>
                            </a:rPr>
                            <a:t>Real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sz="2400" dirty="0">
                              <a:solidFill>
                                <a:srgbClr val="000000"/>
                              </a:solidFill>
                            </a:rPr>
                            <a:t>This solution is a double root.</a:t>
                          </a:r>
                          <a:endParaRPr lang="en-US" sz="2400" dirty="0">
                            <a:solidFill>
                              <a:srgbClr val="000000"/>
                            </a:solidFill>
                          </a:endParaRPr>
                        </a:p>
                        <a:p>
                          <a:pPr algn="l">
                            <a:defRPr sz="1600"/>
                          </a:pPr>
                          <a:endParaRPr sz="24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>
                            <a:defRPr sz="1600"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ar-AE" sz="240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ar-AE" sz="240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p>
                                    <m:r>
                                      <a:rPr lang="ar-AE" sz="240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ar-AE" sz="24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ar-AE" sz="24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  <m:r>
                                  <a:rPr lang="ar-AE" sz="24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𝑎𝑐</m:t>
                                </m:r>
                                <m:r>
                                  <a:rPr lang="ar-AE" sz="24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&lt;</m:t>
                                </m:r>
                                <m:r>
                                  <a:rPr lang="ar-AE" sz="24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ar-AE" sz="24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2400">
                              <a:solidFill>
                                <a:srgbClr val="000000"/>
                              </a:solidFill>
                            </a:rPr>
                            <a:t>2</a:t>
                          </a:r>
                          <a:endParaRPr sz="2400">
                            <a:solidFill>
                              <a:srgbClr val="000000"/>
                            </a:solidFill>
                            <a:latin typeface="Cambria Math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600"/>
                          </a:pPr>
                          <a:r>
                            <a:rPr sz="2400" dirty="0">
                              <a:solidFill>
                                <a:srgbClr val="000000"/>
                              </a:solidFill>
                            </a:rPr>
                            <a:t>Complex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sz="2400" dirty="0">
                              <a:solidFill>
                                <a:srgbClr val="000000"/>
                              </a:solidFill>
                            </a:rPr>
                            <a:t>The solutions are complex</a:t>
                          </a:r>
                          <a:r>
                            <a:rPr lang="en-US" sz="2400" dirty="0">
                              <a:solidFill>
                                <a:srgbClr val="000000"/>
                              </a:solidFill>
                            </a:rPr>
                            <a:t> </a:t>
                          </a:r>
                          <a:r>
                            <a:rPr sz="2400" dirty="0">
                              <a:solidFill>
                                <a:srgbClr val="000000"/>
                              </a:solidFill>
                            </a:rPr>
                            <a:t>conjugates.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D953C548-FA88-42C6-96FF-084893648D6C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374770695"/>
                  </p:ext>
                </p:extLst>
              </p:nvPr>
            </p:nvGraphicFramePr>
            <p:xfrm>
              <a:off x="457200" y="1219200"/>
              <a:ext cx="8229600" cy="475488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0574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7526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9050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25146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1188720">
                    <a:tc>
                      <a:txBody>
                        <a:bodyPr/>
                        <a:lstStyle/>
                        <a:p>
                          <a:pPr algn="ctr">
                            <a:defRPr sz="1600" b="1"/>
                          </a:pPr>
                          <a:r>
                            <a:rPr sz="2400" dirty="0">
                              <a:solidFill>
                                <a:srgbClr val="000000"/>
                              </a:solidFill>
                            </a:rPr>
                            <a:t>Discriminant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600" b="1"/>
                          </a:pPr>
                          <a:r>
                            <a:rPr sz="2400" dirty="0">
                              <a:solidFill>
                                <a:srgbClr val="000000"/>
                              </a:solidFill>
                            </a:rPr>
                            <a:t>Number of Distinct Solutions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600" b="1"/>
                          </a:pPr>
                          <a:r>
                            <a:rPr sz="2400" dirty="0">
                              <a:solidFill>
                                <a:srgbClr val="000000"/>
                              </a:solidFill>
                            </a:rPr>
                            <a:t>Type of Solutions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600" b="1"/>
                          </a:pPr>
                          <a:r>
                            <a:rPr sz="2400" dirty="0">
                              <a:solidFill>
                                <a:srgbClr val="000000"/>
                              </a:solidFill>
                            </a:rPr>
                            <a:t>Notes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11887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104103" r="-299408" b="-2117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2400" dirty="0">
                              <a:solidFill>
                                <a:srgbClr val="000000"/>
                              </a:solidFill>
                            </a:rPr>
                            <a:t>2</a:t>
                          </a:r>
                          <a:endParaRPr sz="2400" dirty="0">
                            <a:solidFill>
                              <a:srgbClr val="000000"/>
                            </a:solidFill>
                            <a:latin typeface="Cambria Math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600"/>
                          </a:pPr>
                          <a:r>
                            <a:rPr sz="2400" dirty="0">
                              <a:solidFill>
                                <a:srgbClr val="000000"/>
                              </a:solidFill>
                            </a:rPr>
                            <a:t>Real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600"/>
                          </a:pPr>
                          <a:r>
                            <a:rPr sz="2400" dirty="0">
                              <a:solidFill>
                                <a:srgbClr val="000000"/>
                              </a:solidFill>
                            </a:rPr>
                            <a:t>The solutions are always different.</a:t>
                          </a:r>
                          <a:endParaRPr lang="en-US" sz="2400" dirty="0">
                            <a:solidFill>
                              <a:srgbClr val="000000"/>
                            </a:solidFill>
                          </a:endParaRPr>
                        </a:p>
                        <a:p>
                          <a:pPr algn="ctr">
                            <a:defRPr sz="1600"/>
                          </a:pPr>
                          <a:endParaRPr lang="en-US" sz="24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11887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204103" r="-299408" b="-1117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2400" dirty="0">
                              <a:solidFill>
                                <a:srgbClr val="000000"/>
                              </a:solidFill>
                            </a:rPr>
                            <a:t>1</a:t>
                          </a:r>
                          <a:endParaRPr sz="2400" dirty="0">
                            <a:solidFill>
                              <a:srgbClr val="000000"/>
                            </a:solidFill>
                            <a:latin typeface="Cambria Math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600"/>
                          </a:pPr>
                          <a:r>
                            <a:rPr sz="2400" dirty="0">
                              <a:solidFill>
                                <a:srgbClr val="000000"/>
                              </a:solidFill>
                            </a:rPr>
                            <a:t>Real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sz="2400" dirty="0">
                              <a:solidFill>
                                <a:srgbClr val="000000"/>
                              </a:solidFill>
                            </a:rPr>
                            <a:t>This solution is a double root.</a:t>
                          </a:r>
                          <a:endParaRPr lang="en-US" sz="2400" dirty="0">
                            <a:solidFill>
                              <a:srgbClr val="000000"/>
                            </a:solidFill>
                          </a:endParaRPr>
                        </a:p>
                        <a:p>
                          <a:pPr algn="l">
                            <a:defRPr sz="1600"/>
                          </a:pPr>
                          <a:endParaRPr sz="24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11887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304103" r="-299408" b="-117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2400">
                              <a:solidFill>
                                <a:srgbClr val="000000"/>
                              </a:solidFill>
                            </a:rPr>
                            <a:t>2</a:t>
                          </a:r>
                          <a:endParaRPr sz="2400">
                            <a:solidFill>
                              <a:srgbClr val="000000"/>
                            </a:solidFill>
                            <a:latin typeface="Cambria Math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600"/>
                          </a:pPr>
                          <a:r>
                            <a:rPr sz="2400" dirty="0">
                              <a:solidFill>
                                <a:srgbClr val="000000"/>
                              </a:solidFill>
                            </a:rPr>
                            <a:t>Complex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sz="2400" dirty="0">
                              <a:solidFill>
                                <a:srgbClr val="000000"/>
                              </a:solidFill>
                            </a:rPr>
                            <a:t>The solutions are complex</a:t>
                          </a:r>
                          <a:r>
                            <a:rPr lang="en-US" sz="2400" dirty="0">
                              <a:solidFill>
                                <a:srgbClr val="000000"/>
                              </a:solidFill>
                            </a:rPr>
                            <a:t> </a:t>
                          </a:r>
                          <a:r>
                            <a:rPr sz="2400" dirty="0">
                              <a:solidFill>
                                <a:srgbClr val="000000"/>
                              </a:solidFill>
                            </a:rPr>
                            <a:t>conjugates.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4: Using the Quadratic Formula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sz="2800"/>
                  <a:t>Solve the quadratic equations by using the quadratic formula.</a:t>
                </a:r>
              </a:p>
              <a:p>
                <a:pPr marL="514350" indent="-514350">
                  <a:buFont typeface="+mj-lt"/>
                  <a:buAutoNum type="alphaLcPeriod"/>
                  <a:defRPr sz="2800"/>
                </a:pPr>
                <a:r>
                  <a:t>​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8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−4</m:t>
                    </m:r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/>
              </a:p>
              <a:p>
                <a:pPr marL="514350" indent="-514350">
                  <a:buFont typeface="+mj-lt"/>
                  <a:buAutoNum type="alphaLcPeriod" startAt="2"/>
                  <a:defRPr sz="2800"/>
                </a:pPr>
                <a:r>
                  <a:t>​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+6</m:t>
                    </m:r>
                    <m:r>
                      <a:rPr>
                        <a:latin typeface="Cambria Math" panose="02040503050406030204" pitchFamily="18" charset="0"/>
                      </a:rPr>
                      <m:t>𝑡</m:t>
                    </m:r>
                    <m:r>
                      <a:rPr>
                        <a:latin typeface="Cambria Math" panose="02040503050406030204" pitchFamily="18" charset="0"/>
                      </a:rPr>
                      <m:t>+13=0</m:t>
                    </m:r>
                  </m:oMath>
                </a14:m>
                <a:endParaRPr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4: Using the Quadratic Formula (cont.)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sz="2800" b="1" dirty="0"/>
              <a:t>Solution</a:t>
            </a:r>
          </a:p>
          <a:p>
            <a:pPr marL="514350" indent="-514350">
              <a:buFont typeface="+mj-lt"/>
              <a:buAutoNum type="alphaLcPeriod"/>
              <a:defRPr sz="2800"/>
            </a:pPr>
            <a:r>
              <a:rPr dirty="0"/>
              <a:t>​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5CDA6F7B-9EE0-4B5E-A4B9-8F2AFD2E7858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815685404"/>
                  </p:ext>
                </p:extLst>
              </p:nvPr>
            </p:nvGraphicFramePr>
            <p:xfrm>
              <a:off x="881743" y="1600200"/>
              <a:ext cx="8229600" cy="9398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785257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9812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4463143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sz="20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000">
                                  <a:latin typeface="Cambria Math"/>
                                </a:rPr>
                                <m:t>8</m:t>
                              </m:r>
                              <m:sSup>
                                <m:sSupPr>
                                  <m:ctrlPr>
                                    <a:rPr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200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sz="200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sz="2000">
                                  <a:latin typeface="Cambria Math"/>
                                </a:rPr>
                                <m:t>−4</m:t>
                              </m:r>
                              <m:r>
                                <a:rPr sz="2000">
                                  <a:latin typeface="Cambria Math"/>
                                </a:rPr>
                                <m:t>𝑥</m:t>
                              </m:r>
                            </m:oMath>
                          </a14:m>
                          <a:endParaRPr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0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000">
                                  <a:latin typeface="Cambria Math"/>
                                </a:rPr>
                                <m:t>=1</m:t>
                              </m:r>
                            </m:oMath>
                          </a14:m>
                          <a:endParaRPr sz="2000" dirty="0"/>
                        </a:p>
                      </a:txBody>
                      <a:tcPr/>
                    </a:tc>
                    <a:tc rowSpan="2">
                      <a:txBody>
                        <a:bodyPr/>
                        <a:lstStyle/>
                        <a:p>
                          <a:pPr algn="l">
                            <a:defRPr sz="1100" b="1"/>
                          </a:pPr>
                          <a:r>
                            <a:rPr sz="1800" b="0" dirty="0"/>
                            <a:t>Before applying the quadratic formula, move all the terms to one side so </a:t>
                          </a:r>
                          <a14:m>
                            <m:oMath xmlns:m="http://schemas.openxmlformats.org/officeDocument/2006/math">
                              <m:r>
                                <a:rPr sz="1800" b="0" i="1">
                                  <a:latin typeface="Cambria Math"/>
                                </a:rPr>
                                <m:t>𝑎</m:t>
                              </m:r>
                            </m:oMath>
                          </a14:m>
                          <a:r>
                            <a:rPr sz="1800" b="0" dirty="0"/>
                            <a:t>, </a:t>
                          </a:r>
                          <a14:m>
                            <m:oMath xmlns:m="http://schemas.openxmlformats.org/officeDocument/2006/math">
                              <m:r>
                                <a:rPr sz="1800" b="0" i="1">
                                  <a:latin typeface="Cambria Math"/>
                                </a:rPr>
                                <m:t>𝑏</m:t>
                              </m:r>
                            </m:oMath>
                          </a14:m>
                          <a:r>
                            <a:rPr sz="1800" b="0" dirty="0"/>
                            <a:t>, and </a:t>
                          </a:r>
                          <a14:m>
                            <m:oMath xmlns:m="http://schemas.openxmlformats.org/officeDocument/2006/math">
                              <m:r>
                                <a:rPr sz="1800" b="0" i="1">
                                  <a:latin typeface="Cambria Math"/>
                                </a:rPr>
                                <m:t>𝑐</m:t>
                              </m:r>
                            </m:oMath>
                          </a14:m>
                          <a:r>
                            <a:rPr sz="1800" b="0" dirty="0"/>
                            <a:t> can be identified correctly.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4356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sz="20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000">
                                  <a:latin typeface="Cambria Math"/>
                                </a:rPr>
                                <m:t>8</m:t>
                              </m:r>
                              <m:sSup>
                                <m:sSupPr>
                                  <m:ctrlPr>
                                    <a:rPr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200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sz="200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sz="2000">
                                  <a:latin typeface="Cambria Math"/>
                                </a:rPr>
                                <m:t>−4</m:t>
                              </m:r>
                              <m:r>
                                <a:rPr sz="2000">
                                  <a:latin typeface="Cambria Math"/>
                                </a:rPr>
                                <m:t>𝑥</m:t>
                              </m:r>
                              <m:r>
                                <a:rPr sz="2000">
                                  <a:latin typeface="Cambria Math"/>
                                </a:rPr>
                                <m:t>−1</m:t>
                              </m:r>
                            </m:oMath>
                          </a14:m>
                          <a:endParaRPr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0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000">
                                  <a:latin typeface="Cambria Math"/>
                                </a:rPr>
                                <m:t>=0</m:t>
                              </m:r>
                            </m:oMath>
                          </a14:m>
                          <a:endParaRPr sz="2000" dirty="0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algn="l">
                            <a:defRPr sz="1100" b="1"/>
                          </a:pPr>
                          <a:endParaRPr sz="1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5CDA6F7B-9EE0-4B5E-A4B9-8F2AFD2E7858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815685404"/>
                  </p:ext>
                </p:extLst>
              </p:nvPr>
            </p:nvGraphicFramePr>
            <p:xfrm>
              <a:off x="881743" y="1600200"/>
              <a:ext cx="8229600" cy="9398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785257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9812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4463143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962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7692" r="-361092" b="-1553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90154" t="-7692" r="-225538" b="-155385"/>
                          </a:stretch>
                        </a:blipFill>
                      </a:tcPr>
                    </a:tc>
                    <a:tc row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84311" t="-3226" b="-709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435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77778" r="-361092" b="-1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90154" t="-77778" r="-225538" b="-12222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l">
                            <a:defRPr sz="1100" b="1"/>
                          </a:pPr>
                          <a:endParaRPr sz="1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 Placeholder 2">
                <a:extLst>
                  <a:ext uri="{FF2B5EF4-FFF2-40B4-BE49-F238E27FC236}">
                    <a16:creationId xmlns:a16="http://schemas.microsoft.com/office/drawing/2014/main" id="{4EE81F26-B776-4E9F-A706-492CFB554DC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81743" y="2438400"/>
                <a:ext cx="8229600" cy="685800"/>
              </a:xfrm>
              <a:prstGeom prst="rect">
                <a:avLst/>
              </a:prstGeom>
            </p:spPr>
            <p:txBody>
              <a:bodyPr>
                <a:normAutofit fontScale="70000" lnSpcReduction="20000"/>
              </a:bodyPr>
              <a:lstStyle>
                <a:lvl1pPr marL="0" indent="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 sz="2800"/>
                </a:pPr>
                <a:r>
                  <a:rPr lang="en-US" sz="3100" dirty="0"/>
                  <a:t>​</a:t>
                </a:r>
                <a14:m>
                  <m:oMath xmlns:m="http://schemas.openxmlformats.org/officeDocument/2006/math">
                    <m:r>
                      <a:rPr lang="en-US" sz="310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3100">
                        <a:latin typeface="Cambria Math" panose="02040503050406030204" pitchFamily="18" charset="0"/>
                      </a:rPr>
                      <m:t>=8</m:t>
                    </m:r>
                  </m:oMath>
                </a14:m>
                <a:r>
                  <a:rPr lang="en-US" sz="3100" dirty="0"/>
                  <a:t>, </a:t>
                </a:r>
                <a14:m>
                  <m:oMath xmlns:m="http://schemas.openxmlformats.org/officeDocument/2006/math">
                    <m:r>
                      <a:rPr lang="en-US" sz="310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3100">
                        <a:latin typeface="Cambria Math" panose="02040503050406030204" pitchFamily="18" charset="0"/>
                      </a:rPr>
                      <m:t>=−4</m:t>
                    </m:r>
                  </m:oMath>
                </a14:m>
                <a:r>
                  <a:rPr lang="en-US" sz="3100" dirty="0"/>
                  <a:t>, </a:t>
                </a:r>
                <a14:m>
                  <m:oMath xmlns:m="http://schemas.openxmlformats.org/officeDocument/2006/math">
                    <m:r>
                      <a:rPr lang="en-US" sz="310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3100">
                        <a:latin typeface="Cambria Math" panose="02040503050406030204" pitchFamily="18" charset="0"/>
                      </a:rPr>
                      <m:t>=−1</m:t>
                    </m:r>
                  </m:oMath>
                </a14:m>
                <a:endParaRPr lang="en-US" sz="3100" dirty="0"/>
              </a:p>
              <a:p>
                <a:r>
                  <a:rPr lang="en-US" dirty="0"/>
                  <a:t>​</a:t>
                </a:r>
              </a:p>
            </p:txBody>
          </p:sp>
        </mc:Choice>
        <mc:Fallback xmlns="">
          <p:sp>
            <p:nvSpPr>
              <p:cNvPr id="5" name="Text Placeholder 2">
                <a:extLst>
                  <a:ext uri="{FF2B5EF4-FFF2-40B4-BE49-F238E27FC236}">
                    <a16:creationId xmlns:a16="http://schemas.microsoft.com/office/drawing/2014/main" id="{4EE81F26-B776-4E9F-A706-492CFB554D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1743" y="2438400"/>
                <a:ext cx="8229600" cy="685800"/>
              </a:xfrm>
              <a:prstGeom prst="rect">
                <a:avLst/>
              </a:prstGeom>
              <a:blipFill>
                <a:blip r:embed="rId3"/>
                <a:stretch>
                  <a:fillRect l="-963" t="-15044" b="-132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Placeholder 2">
                <a:extLst>
                  <a:ext uri="{FF2B5EF4-FFF2-40B4-BE49-F238E27FC236}">
                    <a16:creationId xmlns:a16="http://schemas.microsoft.com/office/drawing/2014/main" id="{70D61C20-3A89-472E-A31D-669999C3F55B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787671690"/>
                  </p:ext>
                </p:extLst>
              </p:nvPr>
            </p:nvGraphicFramePr>
            <p:xfrm>
              <a:off x="838200" y="2819400"/>
              <a:ext cx="7805058" cy="3193988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413658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4290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39624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sz="2200">
                                    <a:latin typeface="Cambria Math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sz="2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2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200"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sz="22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2200">
                                      <a:latin typeface="Cambria Math"/>
                                    </a:rPr>
                                    <m:t>−</m:t>
                                  </m:r>
                                  <m:d>
                                    <m:dPr>
                                      <m:ctrlPr>
                                        <a:rPr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2200">
                                          <a:latin typeface="Cambria Math"/>
                                        </a:rPr>
                                        <m:t>−4</m:t>
                                      </m:r>
                                    </m:e>
                                  </m:d>
                                  <m:r>
                                    <a:rPr sz="2200">
                                      <a:latin typeface="Cambria Math"/>
                                    </a:rPr>
                                    <m:t>±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sSup>
                                        <m:sSupPr>
                                          <m:ctrlPr>
                                            <a:rPr sz="2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d>
                                            <m:dPr>
                                              <m:ctrlPr>
                                                <a:rPr sz="22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sz="2200">
                                                  <a:latin typeface="Cambria Math"/>
                                                </a:rPr>
                                                <m:t>−4</m:t>
                                              </m:r>
                                            </m:e>
                                          </m:d>
                                        </m:e>
                                        <m:sup>
                                          <m:r>
                                            <a:rPr sz="2200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r>
                                        <a:rPr sz="2200">
                                          <a:latin typeface="Cambria Math"/>
                                        </a:rPr>
                                        <m:t>−4</m:t>
                                      </m:r>
                                      <m:d>
                                        <m:dPr>
                                          <m:ctrlPr>
                                            <a:rPr sz="2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sz="2200">
                                              <a:latin typeface="Cambria Math"/>
                                            </a:rPr>
                                            <m:t>8</m:t>
                                          </m:r>
                                        </m:e>
                                      </m:d>
                                      <m:d>
                                        <m:dPr>
                                          <m:ctrlPr>
                                            <a:rPr sz="2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sz="2200">
                                              <a:latin typeface="Cambria Math"/>
                                            </a:rPr>
                                            <m:t>−1</m:t>
                                          </m:r>
                                        </m:e>
                                      </m:d>
                                    </m:e>
                                  </m:rad>
                                </m:num>
                                <m:den>
                                  <m:r>
                                    <a:rPr sz="2200">
                                      <a:latin typeface="Cambria Math"/>
                                    </a:rPr>
                                    <m:t>2</m:t>
                                  </m:r>
                                  <m:d>
                                    <m:dPr>
                                      <m:ctrlPr>
                                        <a:rPr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2200">
                                          <a:latin typeface="Cambria Math"/>
                                        </a:rPr>
                                        <m:t>8</m:t>
                                      </m:r>
                                    </m:e>
                                  </m:d>
                                </m:den>
                              </m:f>
                            </m:oMath>
                          </a14:m>
                          <a:endParaRPr sz="2200"/>
                        </a:p>
                      </a:txBody>
                      <a:tcPr/>
                    </a:tc>
                    <a:tc rowSpan="2">
                      <a:txBody>
                        <a:bodyPr/>
                        <a:lstStyle/>
                        <a:p>
                          <a:pPr algn="l">
                            <a:defRPr sz="1100" b="1"/>
                          </a:pPr>
                          <a:r>
                            <a:rPr sz="1800" b="0" dirty="0"/>
                            <a:t>Apply the quadratic formula by making the appropriate replacements for </a:t>
                          </a:r>
                          <a14:m>
                            <m:oMath xmlns:m="http://schemas.openxmlformats.org/officeDocument/2006/math">
                              <m:r>
                                <a:rPr lang="en-US" sz="1800" b="0" i="1" smtClean="0">
                                  <a:latin typeface="Cambria Math"/>
                                </a:rPr>
                                <m:t>𝑎</m:t>
                              </m:r>
                            </m:oMath>
                          </a14:m>
                          <a:r>
                            <a:rPr sz="1800" b="0" dirty="0"/>
                            <a:t>, </a:t>
                          </a:r>
                          <a14:m>
                            <m:oMath xmlns:m="http://schemas.openxmlformats.org/officeDocument/2006/math">
                              <m:r>
                                <a:rPr lang="en-US" sz="1800" b="0" i="1" smtClean="0">
                                  <a:latin typeface="Cambria Math"/>
                                </a:rPr>
                                <m:t>𝑏</m:t>
                              </m:r>
                            </m:oMath>
                          </a14:m>
                          <a:r>
                            <a:rPr sz="1800" b="0" dirty="0"/>
                            <a:t>, and </a:t>
                          </a:r>
                          <a14:m>
                            <m:oMath xmlns:m="http://schemas.openxmlformats.org/officeDocument/2006/math">
                              <m:r>
                                <a:rPr lang="en-US" sz="1800" b="0" i="1" smtClean="0">
                                  <a:latin typeface="Cambria Math"/>
                                </a:rPr>
                                <m:t>𝑐</m:t>
                              </m:r>
                            </m:oMath>
                          </a14:m>
                          <a:r>
                            <a:rPr sz="1800" b="0" dirty="0"/>
                            <a:t>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sz="2200">
                                    <a:latin typeface="Cambria Math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sz="2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2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200"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sz="22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2200">
                                      <a:latin typeface="Cambria Math"/>
                                    </a:rPr>
                                    <m:t>4±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sz="2200">
                                          <a:latin typeface="Cambria Math"/>
                                        </a:rPr>
                                        <m:t>16+32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sz="2200">
                                      <a:latin typeface="Cambria Math"/>
                                    </a:rPr>
                                    <m:t>16</m:t>
                                  </m:r>
                                </m:den>
                              </m:f>
                            </m:oMath>
                          </a14:m>
                          <a:endParaRPr sz="2200" dirty="0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algn="l"/>
                          <a:endParaRPr sz="1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sz="2200">
                                    <a:latin typeface="Cambria Math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sz="220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2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200"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sz="22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2200">
                                      <a:latin typeface="Cambria Math"/>
                                    </a:rPr>
                                    <m:t>4±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sz="2200">
                                          <a:latin typeface="Cambria Math"/>
                                        </a:rPr>
                                        <m:t>48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sz="2200">
                                      <a:latin typeface="Cambria Math"/>
                                    </a:rPr>
                                    <m:t>16</m:t>
                                  </m:r>
                                </m:den>
                              </m:f>
                            </m:oMath>
                          </a14:m>
                          <a:endParaRPr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sz="1800" b="0" dirty="0"/>
                            <a:t>The discriminant, </a:t>
                          </a:r>
                          <a:r>
                            <a:rPr sz="1800" b="0" dirty="0">
                              <a:latin typeface="Cambria Math"/>
                            </a:rPr>
                            <a:t>48</a:t>
                          </a:r>
                          <a:r>
                            <a:rPr sz="1800" b="0" dirty="0"/>
                            <a:t>, is positive.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sz="2200">
                                    <a:latin typeface="Cambria Math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sz="220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2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200"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sz="22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2200">
                                      <a:latin typeface="Cambria Math"/>
                                    </a:rPr>
                                    <m:t>4±4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sz="2200">
                                          <a:latin typeface="Cambria Math"/>
                                        </a:rPr>
                                        <m:t>3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sz="2200">
                                      <a:latin typeface="Cambria Math"/>
                                    </a:rPr>
                                    <m:t>16</m:t>
                                  </m:r>
                                </m:den>
                              </m:f>
                            </m:oMath>
                          </a14:m>
                          <a:endParaRPr sz="2200"/>
                        </a:p>
                      </a:txBody>
                      <a:tcPr/>
                    </a:tc>
                    <a:tc rowSpan="2"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sz="1800" b="0" dirty="0"/>
                            <a:t>We can cancel out the common factor of </a:t>
                          </a:r>
                          <a:r>
                            <a:rPr sz="1800" b="0" dirty="0">
                              <a:latin typeface="Cambria Math"/>
                            </a:rPr>
                            <a:t>4</a:t>
                          </a:r>
                          <a:r>
                            <a:rPr sz="1800" b="0" dirty="0"/>
                            <a:t> in the numerator and denominator.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sz="2200">
                                    <a:latin typeface="Cambria Math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sz="2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2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200"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sz="22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2200">
                                      <a:latin typeface="Cambria Math"/>
                                    </a:rPr>
                                    <m:t>1±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sz="2200">
                                          <a:latin typeface="Cambria Math"/>
                                        </a:rPr>
                                        <m:t>3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sz="2200">
                                      <a:latin typeface="Cambria Math"/>
                                    </a:rPr>
                                    <m:t>4</m:t>
                                  </m:r>
                                </m:den>
                              </m:f>
                            </m:oMath>
                          </a14:m>
                          <a:endParaRPr sz="2200" dirty="0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algn="l"/>
                          <a:endParaRPr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Placeholder 2">
                <a:extLst>
                  <a:ext uri="{FF2B5EF4-FFF2-40B4-BE49-F238E27FC236}">
                    <a16:creationId xmlns:a16="http://schemas.microsoft.com/office/drawing/2014/main" id="{70D61C20-3A89-472E-A31D-669999C3F55B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787671690"/>
                  </p:ext>
                </p:extLst>
              </p:nvPr>
            </p:nvGraphicFramePr>
            <p:xfrm>
              <a:off x="838200" y="2819400"/>
              <a:ext cx="7805058" cy="3193988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413658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4290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39624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68903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t="-4425" r="-1783824" b="-3716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2078" t="-4425" r="-115453" b="-371681"/>
                          </a:stretch>
                        </a:blipFill>
                      </a:tcPr>
                    </a:tc>
                    <a:tc row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97077" t="-2315" b="-14675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62668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t="-114563" r="-1783824" b="-3077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2078" t="-114563" r="-115453" b="-307767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l"/>
                          <a:endParaRPr sz="1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62661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t="-214563" r="-1783824" b="-2077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2078" t="-214563" r="-115453" b="-2077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sz="1800" b="0" dirty="0"/>
                            <a:t>The discriminant, </a:t>
                          </a:r>
                          <a:r>
                            <a:rPr sz="1800" b="0" dirty="0">
                              <a:latin typeface="Cambria Math"/>
                            </a:rPr>
                            <a:t>48</a:t>
                          </a:r>
                          <a:r>
                            <a:rPr sz="1800" b="0" dirty="0"/>
                            <a:t>, is positive.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62687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t="-314563" r="-1783824" b="-1077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2078" t="-314563" r="-115453" b="-107767"/>
                          </a:stretch>
                        </a:blipFill>
                      </a:tcPr>
                    </a:tc>
                    <a:tc rowSpan="2"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sz="1800" b="0" dirty="0"/>
                            <a:t>We can cancel out the common factor of </a:t>
                          </a:r>
                          <a:r>
                            <a:rPr sz="1800" b="0" dirty="0">
                              <a:latin typeface="Cambria Math"/>
                            </a:rPr>
                            <a:t>4</a:t>
                          </a:r>
                          <a:r>
                            <a:rPr sz="1800" b="0" dirty="0"/>
                            <a:t> in the numerator and denominator.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62477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t="-414563" r="-1783824" b="-77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2078" t="-414563" r="-115453" b="-7767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l"/>
                          <a:endParaRPr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Quadratic Equations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 algn="ctr">
                  <a:defRPr sz="2800" b="1"/>
                </a:pPr>
                <a:r>
                  <a:rPr dirty="0"/>
                  <a:t>Definition</a:t>
                </a:r>
              </a:p>
              <a:p>
                <a:pPr>
                  <a:defRPr sz="2800"/>
                </a:pPr>
                <a:r>
                  <a:rPr sz="2800" dirty="0"/>
                  <a:t>A </a:t>
                </a:r>
                <a:r>
                  <a:rPr sz="2800" b="1" dirty="0"/>
                  <a:t>quadratic equation in one variable</a:t>
                </a:r>
                <a:r>
                  <a:rPr sz="2800" dirty="0"/>
                  <a:t>, say the variable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sz="2800" dirty="0"/>
                  <a:t>, is an equation that can be transformed into the form</a:t>
                </a:r>
              </a:p>
              <a:p>
                <a:pPr algn="ctr">
                  <a:defRPr sz="2800"/>
                </a:pP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+</m:t>
                    </m:r>
                    <m:r>
                      <a:rPr>
                        <a:latin typeface="Cambria Math" panose="02040503050406030204" pitchFamily="18" charset="0"/>
                      </a:rPr>
                      <m:t>𝑏𝑥</m:t>
                    </m:r>
                    <m:r>
                      <a:rPr>
                        <a:latin typeface="Cambria Math" panose="02040503050406030204" pitchFamily="18" charset="0"/>
                      </a:rPr>
                      <m:t>+</m:t>
                    </m:r>
                    <m:r>
                      <a:rPr>
                        <a:latin typeface="Cambria Math" panose="02040503050406030204" pitchFamily="18" charset="0"/>
                      </a:rPr>
                      <m:t>𝑐</m:t>
                    </m:r>
                    <m:r>
                      <a:rPr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sz="2800" dirty="0"/>
                  <a:t>,</a:t>
                </a:r>
              </a:p>
              <a:p>
                <a:pPr>
                  <a:defRPr sz="2800"/>
                </a:pPr>
                <a:r>
                  <a:rPr sz="2800" dirty="0"/>
                  <a:t>where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sz="2800" dirty="0"/>
                  <a:t>,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sz="2800" dirty="0"/>
                  <a:t>, and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sz="2800" dirty="0"/>
                  <a:t> are real numbers and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𝑎</m:t>
                    </m:r>
                    <m:r>
                      <a:rPr>
                        <a:latin typeface="Cambria Math" panose="02040503050406030204" pitchFamily="18" charset="0"/>
                      </a:rPr>
                      <m:t>≠0.</m:t>
                    </m:r>
                  </m:oMath>
                </a14:m>
                <a:r>
                  <a:rPr sz="2800" dirty="0"/>
                  <a:t> Such equations are also called </a:t>
                </a:r>
                <a:r>
                  <a:rPr sz="2800" b="1" dirty="0"/>
                  <a:t>second-degree</a:t>
                </a:r>
                <a:r>
                  <a:rPr sz="2800" dirty="0"/>
                  <a:t> equations, as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sz="2800" dirty="0"/>
                  <a:t> appears to the second power. The name quadratic comes from the Latin word </a:t>
                </a:r>
                <a:r>
                  <a:rPr sz="2800" i="1" dirty="0" err="1"/>
                  <a:t>quadrus</a:t>
                </a:r>
                <a:r>
                  <a:rPr sz="2800" dirty="0"/>
                  <a:t>, meaning "square."</a:t>
                </a:r>
              </a:p>
              <a:p>
                <a:endParaRPr sz="28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328" t="-986" r="-5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4: Using the Quadratic Formula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t>​</a:t>
                </a:r>
                <a:r>
                  <a:rPr sz="2800"/>
                  <a:t>Thus, the solutions are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1+</m:t>
                        </m:r>
                        <m:rad>
                          <m:radPr>
                            <m:degHide m:val="on"/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sz="2800"/>
                  <a:t> and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1−</m:t>
                        </m:r>
                        <m:rad>
                          <m:radPr>
                            <m:degHide m:val="on"/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sz="2800"/>
                  <a:t>; two unique, real solutions.</a:t>
                </a:r>
              </a:p>
              <a:p>
                <a:r>
                  <a:t>​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lang="en-US" dirty="0"/>
              <a:t>Example 4: Using the Quadratic Formula (cont.)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514350" indent="-514350">
              <a:buFont typeface="+mj-lt"/>
              <a:buAutoNum type="alphaLcPeriod" startAt="2"/>
              <a:defRPr sz="2800"/>
            </a:pPr>
            <a:r>
              <a:t>​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3B325E88-76D3-43C1-98DC-0821869F1CDE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4212354648"/>
                  </p:ext>
                </p:extLst>
              </p:nvPr>
            </p:nvGraphicFramePr>
            <p:xfrm>
              <a:off x="899160" y="1103125"/>
              <a:ext cx="7772400" cy="64008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69164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334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8288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371856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sz="2200" dirty="0"/>
                            <a:t>​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sz="2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2200"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  <m:sup>
                                  <m:r>
                                    <a:rPr sz="220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sz="2200">
                                  <a:latin typeface="Cambria Math"/>
                                </a:rPr>
                                <m:t>+</m:t>
                              </m:r>
                              <m:r>
                                <a:rPr sz="2200">
                                  <a:latin typeface="Cambria Math"/>
                                </a:rPr>
                                <m:t>6</m:t>
                              </m:r>
                              <m:r>
                                <a:rPr sz="2200">
                                  <a:latin typeface="Cambria Math"/>
                                </a:rPr>
                                <m:t>𝑡</m:t>
                              </m:r>
                              <m:r>
                                <a:rPr sz="2200">
                                  <a:latin typeface="Cambria Math"/>
                                </a:rPr>
                                <m:t>+</m:t>
                              </m:r>
                              <m:r>
                                <a:rPr sz="2200">
                                  <a:latin typeface="Cambria Math"/>
                                </a:rPr>
                                <m:t>13</m:t>
                              </m:r>
                            </m:oMath>
                          </a14:m>
                          <a:endParaRPr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sz="2200" dirty="0"/>
                            <a:t>​</a:t>
                          </a:r>
                          <a:r>
                            <a:rPr sz="2200" dirty="0">
                              <a:latin typeface="Cambria Math"/>
                            </a:rPr>
                            <a:t>=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sz="2200" dirty="0"/>
                            <a:t>​</a:t>
                          </a:r>
                          <a:r>
                            <a:rPr sz="2200" dirty="0">
                              <a:latin typeface="Cambria Math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 b="1"/>
                          </a:pPr>
                          <a:r>
                            <a:rPr sz="1800" b="0" dirty="0"/>
                            <a:t>The equation is already in the proper form to apply the quadratic formula.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3B325E88-76D3-43C1-98DC-0821869F1CDE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4212354648"/>
                  </p:ext>
                </p:extLst>
              </p:nvPr>
            </p:nvGraphicFramePr>
            <p:xfrm>
              <a:off x="899160" y="1103125"/>
              <a:ext cx="7772400" cy="64008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69164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334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8288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371856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6400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7547" r="-358993" b="-150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sz="2200" dirty="0"/>
                            <a:t>​</a:t>
                          </a:r>
                          <a:r>
                            <a:rPr sz="2200" dirty="0">
                              <a:latin typeface="Cambria Math"/>
                            </a:rPr>
                            <a:t>=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sz="2200" dirty="0"/>
                            <a:t>​</a:t>
                          </a:r>
                          <a:r>
                            <a:rPr sz="2200" dirty="0">
                              <a:latin typeface="Cambria Math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 b="1"/>
                          </a:pPr>
                          <a:r>
                            <a:rPr sz="1800" b="0" dirty="0"/>
                            <a:t>The equation is already in the proper form to apply the quadratic formula.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 Placeholder 2">
                <a:extLst>
                  <a:ext uri="{FF2B5EF4-FFF2-40B4-BE49-F238E27FC236}">
                    <a16:creationId xmlns:a16="http://schemas.microsoft.com/office/drawing/2014/main" id="{3A41E3F0-DCA6-4D30-A3AB-3DDC4C5066D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99160" y="1546201"/>
                <a:ext cx="8229600" cy="1044599"/>
              </a:xfrm>
              <a:prstGeom prst="rect">
                <a:avLst/>
              </a:prstGeom>
            </p:spPr>
            <p:txBody>
              <a:bodyPr>
                <a:normAutofit/>
              </a:bodyPr>
              <a:lstStyle>
                <a:lvl1pPr marL="0" indent="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 sz="2800"/>
                </a:pPr>
                <a:r>
                  <a:rPr lang="en-US" sz="2200" dirty="0"/>
                  <a:t>​</a:t>
                </a:r>
                <a14:m>
                  <m:oMath xmlns:m="http://schemas.openxmlformats.org/officeDocument/2006/math">
                    <m:r>
                      <a:rPr lang="en-US" sz="220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20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200" dirty="0"/>
                  <a:t>, </a:t>
                </a:r>
                <a14:m>
                  <m:oMath xmlns:m="http://schemas.openxmlformats.org/officeDocument/2006/math">
                    <m:r>
                      <a:rPr lang="en-US" sz="220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20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>
                        <a:latin typeface="Cambria Math" panose="02040503050406030204" pitchFamily="18" charset="0"/>
                      </a:rPr>
                      <m:t>6</m:t>
                    </m:r>
                  </m:oMath>
                </a14:m>
                <a:r>
                  <a:rPr lang="en-US" sz="2200" dirty="0"/>
                  <a:t>, </a:t>
                </a:r>
                <a14:m>
                  <m:oMath xmlns:m="http://schemas.openxmlformats.org/officeDocument/2006/math">
                    <m:r>
                      <a:rPr lang="en-US" sz="220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20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>
                        <a:latin typeface="Cambria Math" panose="02040503050406030204" pitchFamily="18" charset="0"/>
                      </a:rPr>
                      <m:t>13</m:t>
                    </m:r>
                  </m:oMath>
                </a14:m>
                <a:endParaRPr lang="en-US" sz="2200" dirty="0"/>
              </a:p>
              <a:p>
                <a:r>
                  <a:rPr lang="en-US" dirty="0"/>
                  <a:t>​</a:t>
                </a:r>
              </a:p>
            </p:txBody>
          </p:sp>
        </mc:Choice>
        <mc:Fallback xmlns="">
          <p:sp>
            <p:nvSpPr>
              <p:cNvPr id="5" name="Text Placeholder 2">
                <a:extLst>
                  <a:ext uri="{FF2B5EF4-FFF2-40B4-BE49-F238E27FC236}">
                    <a16:creationId xmlns:a16="http://schemas.microsoft.com/office/drawing/2014/main" id="{3A41E3F0-DCA6-4D30-A3AB-3DDC4C5066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160" y="1546201"/>
                <a:ext cx="8229600" cy="1044599"/>
              </a:xfrm>
              <a:prstGeom prst="rect">
                <a:avLst/>
              </a:prstGeom>
              <a:blipFill>
                <a:blip r:embed="rId3"/>
                <a:stretch>
                  <a:fillRect l="-1556" t="-4094" b="-70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Placeholder 2">
                <a:extLst>
                  <a:ext uri="{FF2B5EF4-FFF2-40B4-BE49-F238E27FC236}">
                    <a16:creationId xmlns:a16="http://schemas.microsoft.com/office/drawing/2014/main" id="{A83B0C06-4E0E-4D7E-A70B-1312F4F8FD56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2367004"/>
                  </p:ext>
                </p:extLst>
              </p:nvPr>
            </p:nvGraphicFramePr>
            <p:xfrm>
              <a:off x="888274" y="2158682"/>
              <a:ext cx="7772400" cy="3022918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810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07126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32766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3707674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sz="2200">
                                    <a:latin typeface="Cambria Math"/>
                                  </a:rPr>
                                  <m:t>𝑡</m:t>
                                </m:r>
                              </m:oMath>
                            </m:oMathPara>
                          </a14:m>
                          <a:endParaRPr sz="2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sz="2200" dirty="0"/>
                            <a:t>​</a:t>
                          </a:r>
                          <a:r>
                            <a:rPr sz="2200" dirty="0">
                              <a:latin typeface="Cambria Math"/>
                            </a:rPr>
                            <a:t>=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sz="2200" dirty="0"/>
                            <a:t>​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sz="22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2200">
                                      <a:latin typeface="Cambria Math"/>
                                    </a:rPr>
                                    <m:t>−</m:t>
                                  </m:r>
                                  <m:d>
                                    <m:dPr>
                                      <m:ctrlPr>
                                        <a:rPr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2200">
                                          <a:latin typeface="Cambria Math"/>
                                        </a:rPr>
                                        <m:t>6</m:t>
                                      </m:r>
                                    </m:e>
                                  </m:d>
                                  <m:r>
                                    <a:rPr sz="2200">
                                      <a:latin typeface="Cambria Math"/>
                                    </a:rPr>
                                    <m:t>±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sSup>
                                        <m:sSupPr>
                                          <m:ctrlPr>
                                            <a:rPr sz="2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d>
                                            <m:dPr>
                                              <m:ctrlPr>
                                                <a:rPr sz="22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sz="2200">
                                                  <a:latin typeface="Cambria Math"/>
                                                </a:rPr>
                                                <m:t>6</m:t>
                                              </m:r>
                                            </m:e>
                                          </m:d>
                                        </m:e>
                                        <m:sup>
                                          <m:r>
                                            <a:rPr sz="2200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r>
                                        <a:rPr sz="2200">
                                          <a:latin typeface="Cambria Math"/>
                                        </a:rPr>
                                        <m:t>−</m:t>
                                      </m:r>
                                      <m:r>
                                        <a:rPr sz="2200">
                                          <a:latin typeface="Cambria Math"/>
                                        </a:rPr>
                                        <m:t>4</m:t>
                                      </m:r>
                                      <m:d>
                                        <m:dPr>
                                          <m:ctrlPr>
                                            <a:rPr sz="2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sz="2200">
                                              <a:latin typeface="Cambria Math"/>
                                            </a:rPr>
                                            <m:t>1</m:t>
                                          </m:r>
                                        </m:e>
                                      </m:d>
                                      <m:d>
                                        <m:dPr>
                                          <m:ctrlPr>
                                            <a:rPr sz="2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sz="2200">
                                              <a:latin typeface="Cambria Math"/>
                                            </a:rPr>
                                            <m:t>13</m:t>
                                          </m:r>
                                        </m:e>
                                      </m:d>
                                    </m:e>
                                  </m:rad>
                                </m:num>
                                <m:den>
                                  <m:r>
                                    <a:rPr sz="2200">
                                      <a:latin typeface="Cambria Math"/>
                                    </a:rPr>
                                    <m:t>2</m:t>
                                  </m:r>
                                  <m:d>
                                    <m:dPr>
                                      <m:ctrlPr>
                                        <a:rPr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2200">
                                          <a:latin typeface="Cambria Math"/>
                                        </a:rPr>
                                        <m:t>1</m:t>
                                      </m:r>
                                    </m:e>
                                  </m:d>
                                </m:den>
                              </m:f>
                            </m:oMath>
                          </a14:m>
                          <a:endParaRPr sz="2200" dirty="0"/>
                        </a:p>
                      </a:txBody>
                      <a:tcPr/>
                    </a:tc>
                    <a:tc rowSpan="2">
                      <a:txBody>
                        <a:bodyPr/>
                        <a:lstStyle/>
                        <a:p>
                          <a:pPr algn="l">
                            <a:defRPr sz="1100" b="1"/>
                          </a:pPr>
                          <a:r>
                            <a:rPr sz="1800" b="0" dirty="0"/>
                            <a:t>Substitute the values for </a:t>
                          </a:r>
                          <a14:m>
                            <m:oMath xmlns:m="http://schemas.openxmlformats.org/officeDocument/2006/math">
                              <m:r>
                                <a:rPr lang="en-US" sz="1800" b="0" i="1" smtClean="0">
                                  <a:latin typeface="Cambria Math"/>
                                </a:rPr>
                                <m:t>𝑎</m:t>
                              </m:r>
                            </m:oMath>
                          </a14:m>
                          <a:r>
                            <a:rPr sz="1800" b="0" dirty="0"/>
                            <a:t>, </a:t>
                          </a:r>
                          <a14:m>
                            <m:oMath xmlns:m="http://schemas.openxmlformats.org/officeDocument/2006/math">
                              <m:r>
                                <a:rPr lang="en-US" sz="1800" b="0" i="1" smtClean="0">
                                  <a:latin typeface="Cambria Math"/>
                                </a:rPr>
                                <m:t>𝑏</m:t>
                              </m:r>
                            </m:oMath>
                          </a14:m>
                          <a:r>
                            <a:rPr sz="1800" b="0" dirty="0"/>
                            <a:t>, and </a:t>
                          </a:r>
                          <a14:m>
                            <m:oMath xmlns:m="http://schemas.openxmlformats.org/officeDocument/2006/math">
                              <m:r>
                                <a:rPr lang="en-US" sz="1800" b="0" i="1" smtClean="0">
                                  <a:latin typeface="Cambria Math"/>
                                </a:rPr>
                                <m:t>𝑐</m:t>
                              </m:r>
                            </m:oMath>
                          </a14:m>
                          <a:r>
                            <a:rPr sz="1800" b="0" dirty="0"/>
                            <a:t>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sz="2200">
                                    <a:latin typeface="Cambria Math"/>
                                  </a:rPr>
                                  <m:t>𝑡</m:t>
                                </m:r>
                              </m:oMath>
                            </m:oMathPara>
                          </a14:m>
                          <a:endParaRPr sz="220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sz="2200" dirty="0"/>
                            <a:t>​</a:t>
                          </a:r>
                          <a:r>
                            <a:rPr sz="2200" dirty="0">
                              <a:latin typeface="Cambria Math"/>
                            </a:rPr>
                            <a:t>=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sz="2200" dirty="0"/>
                            <a:t>​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sz="22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220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sz="2200">
                                      <a:latin typeface="Cambria Math"/>
                                    </a:rPr>
                                    <m:t>6</m:t>
                                  </m:r>
                                  <m:r>
                                    <a:rPr sz="2200">
                                      <a:latin typeface="Cambria Math"/>
                                    </a:rPr>
                                    <m:t>±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sz="2200">
                                          <a:latin typeface="Cambria Math"/>
                                        </a:rPr>
                                        <m:t>36</m:t>
                                      </m:r>
                                      <m:r>
                                        <a:rPr sz="2200">
                                          <a:latin typeface="Cambria Math"/>
                                        </a:rPr>
                                        <m:t>−</m:t>
                                      </m:r>
                                      <m:r>
                                        <a:rPr sz="2200">
                                          <a:latin typeface="Cambria Math"/>
                                        </a:rPr>
                                        <m:t>52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sz="2200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</m:oMath>
                          </a14:m>
                          <a:endParaRPr sz="2200" dirty="0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algn="l"/>
                          <a:endParaRPr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sz="2200">
                                    <a:latin typeface="Cambria Math"/>
                                  </a:rPr>
                                  <m:t>𝑡</m:t>
                                </m:r>
                              </m:oMath>
                            </m:oMathPara>
                          </a14:m>
                          <a:endParaRPr sz="2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sz="2200" dirty="0"/>
                            <a:t>​</a:t>
                          </a:r>
                          <a:r>
                            <a:rPr sz="2200" dirty="0">
                              <a:latin typeface="Cambria Math"/>
                            </a:rPr>
                            <a:t>=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sz="2200"/>
                            <a:t>​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sz="22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220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sz="2200">
                                      <a:latin typeface="Cambria Math"/>
                                    </a:rPr>
                                    <m:t>6</m:t>
                                  </m:r>
                                  <m:r>
                                    <a:rPr sz="2200">
                                      <a:latin typeface="Cambria Math"/>
                                    </a:rPr>
                                    <m:t>±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sz="2200">
                                          <a:latin typeface="Cambria Math"/>
                                        </a:rPr>
                                        <m:t>−</m:t>
                                      </m:r>
                                      <m:r>
                                        <a:rPr sz="2200">
                                          <a:latin typeface="Cambria Math"/>
                                        </a:rPr>
                                        <m:t>16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sz="2200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</m:oMath>
                          </a14:m>
                          <a:endParaRPr sz="22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 b="1"/>
                          </a:pPr>
                          <a:r>
                            <a:rPr sz="1800" b="0" dirty="0"/>
                            <a:t>The discriminant is negative, so we know the solutions will be complex.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sz="2200">
                                    <a:latin typeface="Cambria Math"/>
                                  </a:rPr>
                                  <m:t>𝑡</m:t>
                                </m:r>
                              </m:oMath>
                            </m:oMathPara>
                          </a14:m>
                          <a:endParaRPr sz="220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sz="2200" dirty="0"/>
                            <a:t>​</a:t>
                          </a:r>
                          <a:r>
                            <a:rPr sz="2200" dirty="0">
                              <a:latin typeface="Cambria Math"/>
                            </a:rPr>
                            <a:t>=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sz="2200" dirty="0"/>
                            <a:t>​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sz="22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220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sz="2200">
                                      <a:latin typeface="Cambria Math"/>
                                    </a:rPr>
                                    <m:t>6</m:t>
                                  </m:r>
                                  <m:r>
                                    <a:rPr sz="2200">
                                      <a:latin typeface="Cambria Math"/>
                                    </a:rPr>
                                    <m:t>±</m:t>
                                  </m:r>
                                  <m:r>
                                    <a:rPr sz="2200">
                                      <a:latin typeface="Cambria Math"/>
                                    </a:rPr>
                                    <m:t>4</m:t>
                                  </m:r>
                                  <m:r>
                                    <a:rPr sz="2200">
                                      <a:latin typeface="Cambria Math"/>
                                    </a:rPr>
                                    <m:t>𝑖</m:t>
                                  </m:r>
                                </m:num>
                                <m:den>
                                  <m:r>
                                    <a:rPr sz="2200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</m:oMath>
                          </a14:m>
                          <a:endParaRPr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 b="1"/>
                          </a:pPr>
                          <a:r>
                            <a:rPr sz="1800" b="0" dirty="0"/>
                            <a:t>Again, we cancel out a common factor.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sz="2200">
                                    <a:latin typeface="Cambria Math"/>
                                  </a:rPr>
                                  <m:t>𝑡</m:t>
                                </m:r>
                              </m:oMath>
                            </m:oMathPara>
                          </a14:m>
                          <a:endParaRPr sz="22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sz="2200"/>
                            <a:t>​</a:t>
                          </a:r>
                          <a:r>
                            <a:rPr sz="2200">
                              <a:latin typeface="Cambria Math"/>
                            </a:rPr>
                            <a:t>=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sz="22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200">
                                  <a:latin typeface="Cambria Math"/>
                                </a:rPr>
                                <m:t>−</m:t>
                              </m:r>
                              <m:r>
                                <a:rPr sz="2200">
                                  <a:latin typeface="Cambria Math"/>
                                </a:rPr>
                                <m:t>3</m:t>
                              </m:r>
                              <m:r>
                                <a:rPr sz="2200">
                                  <a:latin typeface="Cambria Math"/>
                                </a:rPr>
                                <m:t>±</m:t>
                              </m:r>
                              <m:r>
                                <a:rPr sz="2200">
                                  <a:latin typeface="Cambria Math"/>
                                </a:rPr>
                                <m:t>2</m:t>
                              </m:r>
                              <m:r>
                                <a:rPr sz="2200">
                                  <a:latin typeface="Cambria Math"/>
                                </a:rPr>
                                <m:t>𝑖</m:t>
                              </m:r>
                            </m:oMath>
                          </a14:m>
                          <a:endParaRPr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Placeholder 2">
                <a:extLst>
                  <a:ext uri="{FF2B5EF4-FFF2-40B4-BE49-F238E27FC236}">
                    <a16:creationId xmlns:a16="http://schemas.microsoft.com/office/drawing/2014/main" id="{A83B0C06-4E0E-4D7E-A70B-1312F4F8FD56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2367004"/>
                  </p:ext>
                </p:extLst>
              </p:nvPr>
            </p:nvGraphicFramePr>
            <p:xfrm>
              <a:off x="888274" y="2158682"/>
              <a:ext cx="7772400" cy="3022918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810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07126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32766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3707674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68903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t="-4425" r="-1925397" b="-35663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sz="2200" dirty="0"/>
                            <a:t>​</a:t>
                          </a:r>
                          <a:r>
                            <a:rPr sz="2200" dirty="0">
                              <a:latin typeface="Cambria Math"/>
                            </a:rPr>
                            <a:t>=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3978" t="-4425" r="-113197" b="-356637"/>
                          </a:stretch>
                        </a:blipFill>
                      </a:tcPr>
                    </a:tc>
                    <a:tc row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9524" t="-2315" b="-13888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62699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t="-114563" r="-1925397" b="-2912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sz="2200" dirty="0"/>
                            <a:t>​</a:t>
                          </a:r>
                          <a:r>
                            <a:rPr sz="2200" dirty="0">
                              <a:latin typeface="Cambria Math"/>
                            </a:rPr>
                            <a:t>=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3978" t="-114563" r="-113197" b="-291262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l"/>
                          <a:endParaRPr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t="-210476" r="-1925397" b="-1857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sz="2200" dirty="0"/>
                            <a:t>​</a:t>
                          </a:r>
                          <a:r>
                            <a:rPr sz="2200" dirty="0">
                              <a:latin typeface="Cambria Math"/>
                            </a:rPr>
                            <a:t>=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3978" t="-210476" r="-113197" b="-1857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 b="1"/>
                          </a:pPr>
                          <a:r>
                            <a:rPr sz="1800" b="0" dirty="0"/>
                            <a:t>The discriminant is negative, so we know the solutions will be complex.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t="-310476" r="-1925397" b="-857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sz="2200" dirty="0"/>
                            <a:t>​</a:t>
                          </a:r>
                          <a:r>
                            <a:rPr sz="2200" dirty="0">
                              <a:latin typeface="Cambria Math"/>
                            </a:rPr>
                            <a:t>=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3978" t="-310476" r="-113197" b="-857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 b="1"/>
                          </a:pPr>
                          <a:r>
                            <a:rPr sz="1800" b="0" dirty="0"/>
                            <a:t>Again, we cancel out a common factor.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4267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t="-615714" r="-1925397" b="-2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sz="2200"/>
                            <a:t>​</a:t>
                          </a:r>
                          <a:r>
                            <a:rPr sz="2200">
                              <a:latin typeface="Cambria Math"/>
                            </a:rPr>
                            <a:t>=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3978" t="-615714" r="-113197" b="-2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lang="en-US" dirty="0"/>
              <a:t>Example 4: Using the Quadratic Formula (cont.)</a:t>
            </a: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dirty="0"/>
                  <a:t>​</a:t>
                </a:r>
                <a:r>
                  <a:rPr sz="2800" dirty="0"/>
                  <a:t>Thus, the solutions are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𝑡</m:t>
                    </m:r>
                    <m:r>
                      <a:rPr>
                        <a:latin typeface="Cambria Math" panose="02040503050406030204" pitchFamily="18" charset="0"/>
                      </a:rPr>
                      <m:t>=−3+2</m:t>
                    </m:r>
                    <m:r>
                      <a:rPr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sz="2800" dirty="0"/>
                  <a:t> and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𝑡</m:t>
                    </m:r>
                    <m:r>
                      <a:rPr>
                        <a:latin typeface="Cambria Math" panose="02040503050406030204" pitchFamily="18" charset="0"/>
                      </a:rPr>
                      <m:t>=−3−2</m:t>
                    </m:r>
                    <m:r>
                      <a:rPr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sz="2800" dirty="0"/>
                  <a:t>; two complex conjugate solutions.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5: The Discriminant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sz="2800" dirty="0"/>
                  <a:t>For each of the following quadratic equations, calculate the discriminant and determine the number and type of solutions</a:t>
                </a:r>
                <a:r>
                  <a:rPr lang="en-US" sz="2800" dirty="0"/>
                  <a:t>.</a:t>
                </a:r>
                <a:endParaRPr sz="2800" dirty="0"/>
              </a:p>
              <a:p>
                <a:pPr marL="514350" indent="-514350">
                  <a:buFont typeface="+mj-lt"/>
                  <a:buAutoNum type="alphaLcPeriod"/>
                  <a:defRPr sz="2800"/>
                </a:pPr>
                <a:r>
                  <a:rPr dirty="0"/>
                  <a:t>​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−2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+12</m:t>
                    </m:r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−18=0</m:t>
                    </m:r>
                  </m:oMath>
                </a14:m>
                <a:endParaRPr dirty="0"/>
              </a:p>
              <a:p>
                <a:pPr marL="514350" indent="-514350">
                  <a:buFont typeface="+mj-lt"/>
                  <a:buAutoNum type="alphaLcPeriod" startAt="2"/>
                  <a:defRPr sz="2800"/>
                </a:pPr>
                <a:r>
                  <a:rPr dirty="0"/>
                  <a:t>​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5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+7</m:t>
                    </m:r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+2=0</m:t>
                    </m:r>
                  </m:oMath>
                </a14:m>
                <a:endParaRPr dirty="0"/>
              </a:p>
              <a:p>
                <a:pPr marL="514350" indent="-514350">
                  <a:buFont typeface="+mj-lt"/>
                  <a:buAutoNum type="alphaLcPeriod" startAt="3"/>
                  <a:defRPr sz="2800"/>
                </a:pPr>
                <a:r>
                  <a:rPr dirty="0"/>
                  <a:t>​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−4</m:t>
                    </m:r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+9=0</m:t>
                    </m:r>
                  </m:oMath>
                </a14:m>
                <a:endParaRPr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227" r="-17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5: The Discriminant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457200" y="1029287"/>
                <a:ext cx="8382000" cy="4967067"/>
              </a:xfrm>
            </p:spPr>
            <p:txBody>
              <a:bodyPr>
                <a:normAutofit/>
              </a:bodyPr>
              <a:lstStyle/>
              <a:p>
                <a:r>
                  <a:rPr lang="en-US" sz="2800" b="1" dirty="0"/>
                  <a:t>Solution</a:t>
                </a:r>
              </a:p>
              <a:p>
                <a:pPr>
                  <a:defRPr sz="2800"/>
                </a:pPr>
                <a:r>
                  <a:rPr lang="en-US" sz="2800" dirty="0"/>
                  <a:t>We identify the values of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2800" dirty="0"/>
                  <a:t>,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2800" dirty="0"/>
                  <a:t>, and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2800" dirty="0"/>
                  <a:t>, then calculate the discriminant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ar-AE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ar-AE">
                        <a:latin typeface="Cambria Math" panose="02040503050406030204" pitchFamily="18" charset="0"/>
                      </a:rPr>
                      <m:t>−</m:t>
                    </m:r>
                    <m:r>
                      <a:rPr lang="ar-AE">
                        <a:latin typeface="Cambria Math" panose="02040503050406030204" pitchFamily="18" charset="0"/>
                      </a:rPr>
                      <m:t>4</m:t>
                    </m:r>
                    <m:r>
                      <a:rPr lang="ar-AE">
                        <a:latin typeface="Cambria Math" panose="02040503050406030204" pitchFamily="18" charset="0"/>
                      </a:rPr>
                      <m:t>𝑎𝑐</m:t>
                    </m:r>
                  </m:oMath>
                </a14:m>
                <a:r>
                  <a:rPr lang="en-US" sz="2800" dirty="0"/>
                  <a:t>.</a:t>
                </a:r>
                <a:endParaRPr lang="ar-AE" sz="2800" dirty="0"/>
              </a:p>
              <a:p>
                <a:pPr marL="514350" indent="-514350">
                  <a:buFont typeface="+mj-lt"/>
                  <a:buAutoNum type="alphaLcPeriod"/>
                  <a:defRPr sz="2800"/>
                </a:pPr>
                <a:r>
                  <a:rPr lang="ar-AE" dirty="0"/>
                  <a:t>​</a:t>
                </a:r>
                <a14:m>
                  <m:oMath xmlns:m="http://schemas.openxmlformats.org/officeDocument/2006/math">
                    <m:r>
                      <a:rPr lang="ar-AE">
                        <a:latin typeface="Cambria Math" panose="02040503050406030204" pitchFamily="18" charset="0"/>
                      </a:rPr>
                      <m:t>−</m:t>
                    </m:r>
                    <m:r>
                      <a:rPr lang="ar-AE"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ar-AE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ar-AE">
                        <a:latin typeface="Cambria Math" panose="02040503050406030204" pitchFamily="18" charset="0"/>
                      </a:rPr>
                      <m:t>+</m:t>
                    </m:r>
                    <m:r>
                      <a:rPr lang="ar-AE">
                        <a:latin typeface="Cambria Math" panose="02040503050406030204" pitchFamily="18" charset="0"/>
                      </a:rPr>
                      <m:t>12</m:t>
                    </m:r>
                    <m:r>
                      <a:rPr lang="ar-AE">
                        <a:latin typeface="Cambria Math" panose="02040503050406030204" pitchFamily="18" charset="0"/>
                      </a:rPr>
                      <m:t>𝑥</m:t>
                    </m:r>
                    <m:r>
                      <a:rPr lang="ar-AE">
                        <a:latin typeface="Cambria Math" panose="02040503050406030204" pitchFamily="18" charset="0"/>
                      </a:rPr>
                      <m:t>−</m:t>
                    </m:r>
                    <m:r>
                      <a:rPr lang="ar-AE">
                        <a:latin typeface="Cambria Math" panose="02040503050406030204" pitchFamily="18" charset="0"/>
                      </a:rPr>
                      <m:t>18</m:t>
                    </m:r>
                    <m:r>
                      <a:rPr lang="ar-AE">
                        <a:latin typeface="Cambria Math" panose="02040503050406030204" pitchFamily="18" charset="0"/>
                      </a:rPr>
                      <m:t>=</m:t>
                    </m:r>
                    <m:r>
                      <a:rPr lang="ar-AE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ar-AE" dirty="0"/>
              </a:p>
              <a:p>
                <a:pPr marL="457200" lvl="1" indent="0">
                  <a:buNone/>
                  <a:defRPr sz="2800"/>
                </a:pPr>
                <a14:m>
                  <m:oMath xmlns:m="http://schemas.openxmlformats.org/officeDocument/2006/math">
                    <m:r>
                      <a:rPr lang="ar-AE">
                        <a:latin typeface="Cambria Math" panose="02040503050406030204" pitchFamily="18" charset="0"/>
                      </a:rPr>
                      <m:t>𝑎</m:t>
                    </m:r>
                    <m:r>
                      <a:rPr lang="ar-AE">
                        <a:latin typeface="Cambria Math" panose="02040503050406030204" pitchFamily="18" charset="0"/>
                      </a:rPr>
                      <m:t>=−</m:t>
                    </m:r>
                    <m:r>
                      <a:rPr lang="ar-AE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ar-AE" dirty="0"/>
                  <a:t>, </a:t>
                </a:r>
                <a14:m>
                  <m:oMath xmlns:m="http://schemas.openxmlformats.org/officeDocument/2006/math">
                    <m:r>
                      <a:rPr lang="ar-AE">
                        <a:latin typeface="Cambria Math" panose="02040503050406030204" pitchFamily="18" charset="0"/>
                      </a:rPr>
                      <m:t>𝑏</m:t>
                    </m:r>
                    <m:r>
                      <a:rPr lang="ar-AE">
                        <a:latin typeface="Cambria Math" panose="02040503050406030204" pitchFamily="18" charset="0"/>
                      </a:rPr>
                      <m:t>=</m:t>
                    </m:r>
                    <m:r>
                      <a:rPr lang="ar-AE">
                        <a:latin typeface="Cambria Math" panose="02040503050406030204" pitchFamily="18" charset="0"/>
                      </a:rPr>
                      <m:t>12</m:t>
                    </m:r>
                  </m:oMath>
                </a14:m>
                <a:r>
                  <a:rPr lang="ar-AE" dirty="0"/>
                  <a:t>, </a:t>
                </a:r>
                <a14:m>
                  <m:oMath xmlns:m="http://schemas.openxmlformats.org/officeDocument/2006/math">
                    <m:r>
                      <a:rPr lang="ar-AE">
                        <a:latin typeface="Cambria Math" panose="02040503050406030204" pitchFamily="18" charset="0"/>
                      </a:rPr>
                      <m:t>𝑐</m:t>
                    </m:r>
                    <m:r>
                      <a:rPr lang="ar-AE">
                        <a:latin typeface="Cambria Math" panose="02040503050406030204" pitchFamily="18" charset="0"/>
                      </a:rPr>
                      <m:t>=−</m:t>
                    </m:r>
                    <m:r>
                      <a:rPr lang="ar-AE">
                        <a:latin typeface="Cambria Math" panose="02040503050406030204" pitchFamily="18" charset="0"/>
                      </a:rPr>
                      <m:t>18</m:t>
                    </m:r>
                  </m:oMath>
                </a14:m>
                <a:endParaRPr lang="ar-AE" dirty="0"/>
              </a:p>
              <a:p>
                <a:pPr marL="457200" lvl="1" indent="0">
                  <a:buNone/>
                </a:pPr>
                <a:r>
                  <a:rPr lang="ar-AE" dirty="0"/>
                  <a:t>​</a:t>
                </a:r>
                <a:r>
                  <a:rPr lang="en-US" dirty="0"/>
                  <a:t>We substitute, then calculate the discriminant.</a:t>
                </a:r>
              </a:p>
              <a:p>
                <a:pPr marL="457200" lvl="1" indent="0">
                  <a:buNone/>
                  <a:defRPr sz="2800"/>
                </a:pPr>
                <a:r>
                  <a:rPr lang="en-US" dirty="0"/>
                  <a:t>​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ar-AE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ar-AE">
                        <a:latin typeface="Cambria Math" panose="02040503050406030204" pitchFamily="18" charset="0"/>
                      </a:rPr>
                      <m:t>−</m:t>
                    </m:r>
                    <m:r>
                      <a:rPr lang="ar-AE">
                        <a:latin typeface="Cambria Math" panose="02040503050406030204" pitchFamily="18" charset="0"/>
                      </a:rPr>
                      <m:t>4</m:t>
                    </m:r>
                    <m:r>
                      <a:rPr lang="ar-AE">
                        <a:latin typeface="Cambria Math" panose="02040503050406030204" pitchFamily="18" charset="0"/>
                      </a:rPr>
                      <m:t>𝑎𝑐</m:t>
                    </m:r>
                    <m:r>
                      <a:rPr lang="ar-AE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12</m:t>
                            </m:r>
                          </m:e>
                        </m:d>
                      </m:e>
                      <m:sup>
                        <m:r>
                          <a:rPr lang="ar-AE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ar-AE">
                        <a:latin typeface="Cambria Math" panose="02040503050406030204" pitchFamily="18" charset="0"/>
                      </a:rPr>
                      <m:t>−</m:t>
                    </m:r>
                    <m:r>
                      <a:rPr lang="ar-AE">
                        <a:latin typeface="Cambria Math" panose="02040503050406030204" pitchFamily="18" charset="0"/>
                      </a:rPr>
                      <m:t>4</m:t>
                    </m:r>
                    <m:d>
                      <m:d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d>
                      <m:d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18</m:t>
                        </m:r>
                      </m:e>
                    </m:d>
                    <m:r>
                      <a:rPr lang="ar-AE">
                        <a:latin typeface="Cambria Math" panose="02040503050406030204" pitchFamily="18" charset="0"/>
                      </a:rPr>
                      <m:t>=</m:t>
                    </m:r>
                    <m:r>
                      <a:rPr lang="ar-AE">
                        <a:latin typeface="Cambria Math" panose="02040503050406030204" pitchFamily="18" charset="0"/>
                      </a:rPr>
                      <m:t>144</m:t>
                    </m:r>
                    <m:r>
                      <a:rPr lang="ar-AE">
                        <a:latin typeface="Cambria Math" panose="02040503050406030204" pitchFamily="18" charset="0"/>
                      </a:rPr>
                      <m:t>−</m:t>
                    </m:r>
                    <m:r>
                      <a:rPr lang="ar-AE">
                        <a:latin typeface="Cambria Math" panose="02040503050406030204" pitchFamily="18" charset="0"/>
                      </a:rPr>
                      <m:t>144</m:t>
                    </m:r>
                    <m:r>
                      <a:rPr lang="ar-AE">
                        <a:latin typeface="Cambria Math" panose="02040503050406030204" pitchFamily="18" charset="0"/>
                      </a:rPr>
                      <m:t>=</m:t>
                    </m:r>
                    <m:r>
                      <a:rPr lang="ar-AE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ar-AE" dirty="0"/>
              </a:p>
              <a:p>
                <a:pPr marL="457200" lvl="1" indent="0">
                  <a:buNone/>
                </a:pPr>
                <a:r>
                  <a:rPr lang="en-US" dirty="0"/>
                  <a:t>Since the discriminant is zero, we know there will be one real solution, also known as double root.</a:t>
                </a:r>
                <a:endParaRPr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457200" y="1029287"/>
                <a:ext cx="8382000" cy="4967067"/>
              </a:xfrm>
              <a:blipFill>
                <a:blip r:embed="rId2"/>
                <a:stretch>
                  <a:fillRect l="-1527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5: The Discriminant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 marL="514350" indent="-514350">
                  <a:buFont typeface="+mj-lt"/>
                  <a:buAutoNum type="alphaLcPeriod" startAt="2"/>
                  <a:defRPr sz="2800"/>
                </a:pPr>
                <a:r>
                  <a:rPr dirty="0"/>
                  <a:t>​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5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+</m:t>
                    </m:r>
                    <m:r>
                      <a:rPr>
                        <a:latin typeface="Cambria Math" panose="02040503050406030204" pitchFamily="18" charset="0"/>
                      </a:rPr>
                      <m:t>7</m:t>
                    </m:r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+</m:t>
                    </m:r>
                    <m:r>
                      <a:rPr>
                        <a:latin typeface="Cambria Math" panose="02040503050406030204" pitchFamily="18" charset="0"/>
                      </a:rPr>
                      <m:t>2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dirty="0"/>
              </a:p>
              <a:p>
                <a:pPr marL="457200" lvl="1" indent="0">
                  <a:buNone/>
                  <a:defRPr sz="2800"/>
                </a:pPr>
                <a:r>
                  <a:rPr dirty="0"/>
                  <a:t>​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𝑎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dirty="0"/>
                  <a:t>,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𝑏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7</m:t>
                    </m:r>
                  </m:oMath>
                </a14:m>
                <a:r>
                  <a:rPr dirty="0"/>
                  <a:t>,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𝑐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dirty="0"/>
              </a:p>
              <a:p>
                <a:pPr marL="457200" lvl="1" indent="0">
                  <a:buNone/>
                  <a:defRPr sz="2800"/>
                </a:pPr>
                <a:r>
                  <a:rPr dirty="0"/>
                  <a:t>​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r>
                      <a:rPr>
                        <a:latin typeface="Cambria Math" panose="02040503050406030204" pitchFamily="18" charset="0"/>
                      </a:rPr>
                      <m:t>4</m:t>
                    </m:r>
                    <m:r>
                      <a:rPr>
                        <a:latin typeface="Cambria Math" panose="02040503050406030204" pitchFamily="18" charset="0"/>
                      </a:rPr>
                      <m:t>𝑎𝑐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7</m:t>
                            </m:r>
                          </m:e>
                        </m:d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r>
                      <a:rPr>
                        <a:latin typeface="Cambria Math" panose="02040503050406030204" pitchFamily="18" charset="0"/>
                      </a:rPr>
                      <m:t>4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d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49</m:t>
                    </m:r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r>
                      <a:rPr>
                        <a:latin typeface="Cambria Math" panose="02040503050406030204" pitchFamily="18" charset="0"/>
                      </a:rPr>
                      <m:t>40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9</m:t>
                    </m:r>
                  </m:oMath>
                </a14:m>
                <a:endParaRPr dirty="0"/>
              </a:p>
              <a:p>
                <a:pPr marL="457200" lvl="1" indent="0">
                  <a:buNone/>
                </a:pPr>
                <a:r>
                  <a:rPr dirty="0"/>
                  <a:t>This time, the discriminant is positive, so there are two distinct real solutions.</a:t>
                </a:r>
              </a:p>
              <a:p>
                <a:pPr>
                  <a:defRPr sz="2800"/>
                </a:pPr>
                <a:endParaRPr sz="28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3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642323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5: The Discriminant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 marL="514350" indent="-514350">
                  <a:buFont typeface="+mj-lt"/>
                  <a:buAutoNum type="alphaLcPeriod" startAt="3"/>
                  <a:defRPr sz="2800"/>
                </a:pPr>
                <a:r>
                  <a:rPr dirty="0"/>
                  <a:t>​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−4</m:t>
                    </m:r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+9=0</m:t>
                    </m:r>
                  </m:oMath>
                </a14:m>
                <a:endParaRPr dirty="0"/>
              </a:p>
              <a:p>
                <a:pPr marL="457200" lvl="1" indent="0">
                  <a:buNone/>
                  <a:defRPr sz="2800"/>
                </a:pP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𝑎</m:t>
                    </m:r>
                    <m:r>
                      <a:rPr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dirty="0"/>
                  <a:t>,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𝑏</m:t>
                    </m:r>
                    <m:r>
                      <a:rPr>
                        <a:latin typeface="Cambria Math" panose="02040503050406030204" pitchFamily="18" charset="0"/>
                      </a:rPr>
                      <m:t>=−4</m:t>
                    </m:r>
                  </m:oMath>
                </a14:m>
                <a:r>
                  <a:rPr dirty="0"/>
                  <a:t>,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𝑐</m:t>
                    </m:r>
                    <m:r>
                      <a:rPr>
                        <a:latin typeface="Cambria Math" panose="02040503050406030204" pitchFamily="18" charset="0"/>
                      </a:rPr>
                      <m:t>=9</m:t>
                    </m:r>
                  </m:oMath>
                </a14:m>
                <a:endParaRPr dirty="0"/>
              </a:p>
              <a:p>
                <a:pPr marL="457200" lvl="1" indent="0">
                  <a:buNone/>
                  <a:defRPr sz="28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>
                          <a:latin typeface="Cambria Math" panose="02040503050406030204" pitchFamily="18" charset="0"/>
                        </a:rPr>
                        <m:t>−4</m:t>
                      </m:r>
                      <m:r>
                        <a:rPr>
                          <a:latin typeface="Cambria Math" panose="02040503050406030204" pitchFamily="18" charset="0"/>
                        </a:rPr>
                        <m:t>𝑎𝑐</m:t>
                      </m:r>
                      <m:r>
                        <a:rPr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−4</m:t>
                              </m:r>
                            </m:e>
                          </m:d>
                        </m:e>
                        <m:sup>
                          <m:r>
                            <a:rPr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>
                          <a:latin typeface="Cambria Math" panose="02040503050406030204" pitchFamily="18" charset="0"/>
                        </a:rPr>
                        <m:t>−4</m:t>
                      </m:r>
                      <m:d>
                        <m:d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d>
                        <m:d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9</m:t>
                          </m:r>
                        </m:e>
                      </m:d>
                      <m:r>
                        <a:rPr>
                          <a:latin typeface="Cambria Math" panose="02040503050406030204" pitchFamily="18" charset="0"/>
                        </a:rPr>
                        <m:t>=16−36=−20</m:t>
                      </m:r>
                    </m:oMath>
                  </m:oMathPara>
                </a14:m>
                <a:endParaRPr dirty="0"/>
              </a:p>
              <a:p>
                <a:pPr marL="457200" lvl="1" indent="0">
                  <a:buNone/>
                </a:pPr>
                <a:r>
                  <a:rPr dirty="0"/>
                  <a:t>The discriminant is negative, so the equation has two complex conjugate solutions.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3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935456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6: Methods of Solving Quadratic Equations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sz="2800"/>
                  <a:t>Solve each of the following quadratic equations, identifying the most efficient method of solution.</a:t>
                </a:r>
              </a:p>
              <a:p>
                <a:pPr marL="514350" indent="-514350">
                  <a:buFont typeface="+mj-lt"/>
                  <a:buAutoNum type="alphaLcPeriod"/>
                  <a:defRPr sz="2800"/>
                </a:pPr>
                <a:r>
                  <a:t>​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4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−25=0</m:t>
                    </m:r>
                  </m:oMath>
                </a14:m>
                <a:endParaRPr/>
              </a:p>
              <a:p>
                <a:pPr marL="514350" indent="-514350">
                  <a:buFont typeface="+mj-lt"/>
                  <a:buAutoNum type="alphaLcPeriod" startAt="2"/>
                  <a:defRPr sz="2800"/>
                </a:pPr>
                <a:r>
                  <a:t>​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−3</m:t>
                            </m:r>
                          </m:e>
                        </m:d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=7</m:t>
                    </m:r>
                  </m:oMath>
                </a14:m>
                <a:endParaRPr/>
              </a:p>
              <a:p>
                <a:pPr marL="514350" indent="-514350">
                  <a:buFont typeface="+mj-lt"/>
                  <a:buAutoNum type="alphaLcPeriod" startAt="3"/>
                  <a:defRPr sz="2800"/>
                </a:pPr>
                <a:r>
                  <a:t>​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3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−11</m:t>
                    </m:r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−4=0</m:t>
                    </m:r>
                  </m:oMath>
                </a14:m>
                <a:endParaRPr/>
              </a:p>
              <a:p>
                <a:pPr marL="514350" indent="-514350">
                  <a:buFont typeface="+mj-lt"/>
                  <a:buAutoNum type="alphaLcPeriod" startAt="4"/>
                  <a:defRPr sz="2800"/>
                </a:pPr>
                <a:r>
                  <a:t>​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3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−10</m:t>
                    </m:r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−4=0</m:t>
                    </m:r>
                  </m:oMath>
                </a14:m>
                <a:endParaRPr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6: Methods of Solving Quadratic Equations (cont.)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sz="2800" b="1" dirty="0"/>
              <a:t>Solutions</a:t>
            </a:r>
          </a:p>
          <a:p>
            <a:pPr marL="514350" indent="-514350">
              <a:buFont typeface="+mj-lt"/>
              <a:buAutoNum type="alphaLcPeriod"/>
              <a:defRPr sz="2800"/>
            </a:pPr>
            <a:r>
              <a:rPr dirty="0"/>
              <a:t>​</a:t>
            </a:r>
            <a:r>
              <a:rPr sz="2800" dirty="0"/>
              <a:t>The left-hand side is a difference of squares, so factoring is the easiest method</a:t>
            </a:r>
            <a:r>
              <a:rPr lang="en-US" sz="2800" dirty="0"/>
              <a:t>.</a:t>
            </a:r>
            <a:endParaRPr sz="2800" dirty="0"/>
          </a:p>
          <a:p>
            <a:r>
              <a:rPr dirty="0"/>
              <a:t>​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5AC103CB-924A-434F-8463-A27F21290EFF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847958373"/>
                  </p:ext>
                </p:extLst>
              </p:nvPr>
            </p:nvGraphicFramePr>
            <p:xfrm>
              <a:off x="478971" y="2819400"/>
              <a:ext cx="8229600" cy="237744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2192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334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6858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4572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447800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533400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  <a:gridCol w="990600">
                      <a:extLst>
                        <a:ext uri="{9D8B030D-6E8A-4147-A177-3AD203B41FA5}">
                          <a16:colId xmlns:a16="http://schemas.microsoft.com/office/drawing/2014/main" val="20006"/>
                        </a:ext>
                      </a:extLst>
                    </a:gridCol>
                    <a:gridCol w="2362200">
                      <a:extLst>
                        <a:ext uri="{9D8B030D-6E8A-4147-A177-3AD203B41FA5}">
                          <a16:colId xmlns:a16="http://schemas.microsoft.com/office/drawing/2014/main" val="20007"/>
                        </a:ext>
                      </a:extLst>
                    </a:gridCol>
                  </a:tblGrid>
                  <a:tr h="475567">
                    <a:tc gridSpan="3">
                      <a:txBody>
                        <a:bodyPr/>
                        <a:lstStyle/>
                        <a:p>
                          <a:pPr algn="r">
                            <a:defRPr sz="14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4</m:t>
                              </m:r>
                              <m:sSup>
                                <m:sSup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240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sz="240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sz="2400">
                                  <a:latin typeface="Cambria Math"/>
                                </a:rPr>
                                <m:t>−25</m:t>
                              </m:r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sz="2400" dirty="0"/>
                            <a:t>​</a:t>
                          </a:r>
                          <a:r>
                            <a:rPr sz="2400" dirty="0">
                              <a:latin typeface="Cambria Math"/>
                            </a:rPr>
                            <a:t>=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sz="2400"/>
                            <a:t>​</a:t>
                          </a:r>
                          <a:r>
                            <a:rPr sz="2400">
                              <a:latin typeface="Cambria Math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sz="24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sz="24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400" b="1"/>
                          </a:pPr>
                          <a:r>
                            <a:rPr sz="1800" b="0"/>
                            <a:t>Factor the difference of squares.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 gridSpan="3">
                      <a:txBody>
                        <a:bodyPr/>
                        <a:lstStyle/>
                        <a:p>
                          <a:pPr algn="l">
                            <a:defRPr sz="1400"/>
                          </a:pPr>
                          <a:r>
                            <a:rPr sz="2400"/>
                            <a:t>​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2400">
                                      <a:latin typeface="Cambria Math"/>
                                    </a:rPr>
                                    <m:t>2</m:t>
                                  </m:r>
                                  <m:r>
                                    <a:rPr sz="240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sz="2400">
                                      <a:latin typeface="Cambria Math"/>
                                    </a:rPr>
                                    <m:t>−5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2400">
                                      <a:latin typeface="Cambria Math"/>
                                    </a:rPr>
                                    <m:t>2</m:t>
                                  </m:r>
                                  <m:r>
                                    <a:rPr sz="240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sz="2400">
                                      <a:latin typeface="Cambria Math"/>
                                    </a:rPr>
                                    <m:t>+5</m:t>
                                  </m:r>
                                </m:e>
                              </m:d>
                            </m:oMath>
                          </a14:m>
                          <a:endParaRPr sz="240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sz="2400" dirty="0"/>
                            <a:t>​</a:t>
                          </a:r>
                          <a:r>
                            <a:rPr sz="2400" dirty="0">
                              <a:latin typeface="Cambria Math"/>
                            </a:rPr>
                            <a:t>=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sz="2400" dirty="0"/>
                            <a:t>​</a:t>
                          </a:r>
                          <a:r>
                            <a:rPr sz="2400" dirty="0">
                              <a:latin typeface="Cambria Math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sz="24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sz="24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400" b="1"/>
                          </a:pPr>
                          <a:r>
                            <a:rPr sz="1800" b="0"/>
                            <a:t>We need to solve two linear equations.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68887">
                    <a:tc>
                      <a:txBody>
                        <a:bodyPr/>
                        <a:lstStyle/>
                        <a:p>
                          <a:pPr algn="r">
                            <a:defRPr sz="1400"/>
                          </a:pPr>
                          <a:r>
                            <a:rPr sz="24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2</m:t>
                              </m:r>
                              <m:r>
                                <a:rPr sz="2400">
                                  <a:latin typeface="Cambria Math"/>
                                </a:rPr>
                                <m:t>𝑥</m:t>
                              </m:r>
                              <m:r>
                                <a:rPr sz="2400">
                                  <a:latin typeface="Cambria Math"/>
                                </a:rPr>
                                <m:t>−5</m:t>
                              </m:r>
                            </m:oMath>
                          </a14:m>
                          <a:endParaRPr sz="24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sz="2400"/>
                            <a:t>​</a:t>
                          </a:r>
                          <a:r>
                            <a:rPr sz="2400">
                              <a:latin typeface="Cambria Math"/>
                            </a:rPr>
                            <a:t>=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sz="2400"/>
                            <a:t>​</a:t>
                          </a:r>
                          <a:r>
                            <a:rPr sz="2400">
                              <a:latin typeface="Cambria Math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400"/>
                          </a:pPr>
                          <a:r>
                            <a:rPr sz="2400" dirty="0"/>
                            <a:t>or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>
                            <a:defRPr sz="1400"/>
                          </a:pPr>
                          <a:r>
                            <a:rPr sz="24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2</m:t>
                              </m:r>
                              <m:r>
                                <a:rPr sz="2400">
                                  <a:latin typeface="Cambria Math"/>
                                </a:rPr>
                                <m:t>𝑥</m:t>
                              </m:r>
                              <m:r>
                                <a:rPr sz="2400">
                                  <a:latin typeface="Cambria Math"/>
                                </a:rPr>
                                <m:t>+5</m:t>
                              </m:r>
                            </m:oMath>
                          </a14:m>
                          <a:endParaRPr sz="24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sz="2400"/>
                            <a:t>​</a:t>
                          </a:r>
                          <a:r>
                            <a:rPr sz="2400">
                              <a:latin typeface="Cambria Math"/>
                            </a:rPr>
                            <a:t>=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sz="2400"/>
                            <a:t>​</a:t>
                          </a:r>
                          <a:r>
                            <a:rPr sz="2400">
                              <a:latin typeface="Cambria Math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400"/>
                          </a:pPr>
                          <a:r>
                            <a:rPr lang="en-US" sz="240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𝑥</m:t>
                              </m:r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sz="2400"/>
                            <a:t>​</a:t>
                          </a:r>
                          <a:r>
                            <a:rPr sz="2400">
                              <a:latin typeface="Cambria Math"/>
                            </a:rPr>
                            <a:t>=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400"/>
                          </a:pPr>
                          <a:r>
                            <a:rPr sz="2400"/>
                            <a:t>​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2400">
                                      <a:latin typeface="Cambria Math"/>
                                    </a:rPr>
                                    <m:t>5</m:t>
                                  </m:r>
                                </m:num>
                                <m:den>
                                  <m:r>
                                    <a:rPr sz="2400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</m:oMath>
                          </a14:m>
                          <a:endParaRPr sz="24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400"/>
                          </a:pPr>
                          <a:r>
                            <a:rPr sz="2400"/>
                            <a:t>or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>
                            <a:defRPr sz="1400"/>
                          </a:pPr>
                          <a:r>
                            <a:rPr lang="en-US" sz="240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𝑥</m:t>
                              </m:r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sz="2400"/>
                            <a:t>​</a:t>
                          </a:r>
                          <a:r>
                            <a:rPr sz="2400">
                              <a:latin typeface="Cambria Math"/>
                            </a:rPr>
                            <a:t>=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4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2400">
                                      <a:latin typeface="Cambria Math"/>
                                    </a:rPr>
                                    <m:t>5</m:t>
                                  </m:r>
                                </m:num>
                                <m:den>
                                  <m:r>
                                    <a:rPr sz="2400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400" b="1"/>
                          </a:pPr>
                          <a:r>
                            <a:rPr sz="1800" b="0" dirty="0"/>
                            <a:t>We have two unique real solutions.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5AC103CB-924A-434F-8463-A27F21290EFF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847958373"/>
                  </p:ext>
                </p:extLst>
              </p:nvPr>
            </p:nvGraphicFramePr>
            <p:xfrm>
              <a:off x="478971" y="2819400"/>
              <a:ext cx="8229600" cy="237744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2192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334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6858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4572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447800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533400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  <a:gridCol w="990600">
                      <a:extLst>
                        <a:ext uri="{9D8B030D-6E8A-4147-A177-3AD203B41FA5}">
                          <a16:colId xmlns:a16="http://schemas.microsoft.com/office/drawing/2014/main" val="20006"/>
                        </a:ext>
                      </a:extLst>
                    </a:gridCol>
                    <a:gridCol w="2362200">
                      <a:extLst>
                        <a:ext uri="{9D8B030D-6E8A-4147-A177-3AD203B41FA5}">
                          <a16:colId xmlns:a16="http://schemas.microsoft.com/office/drawing/2014/main" val="20007"/>
                        </a:ext>
                      </a:extLst>
                    </a:gridCol>
                  </a:tblGrid>
                  <a:tr h="640080">
                    <a:tc gridSpan="3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8571" r="-237750" b="-286667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sz="2400" dirty="0"/>
                            <a:t>​</a:t>
                          </a:r>
                          <a:r>
                            <a:rPr sz="2400" dirty="0">
                              <a:latin typeface="Cambria Math"/>
                            </a:rPr>
                            <a:t>=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sz="2400"/>
                            <a:t>​</a:t>
                          </a:r>
                          <a:r>
                            <a:rPr sz="2400">
                              <a:latin typeface="Cambria Math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sz="24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sz="24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400" b="1"/>
                          </a:pPr>
                          <a:r>
                            <a:rPr sz="1800" b="0"/>
                            <a:t>Factor the difference of squares.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640080">
                    <a:tc gridSpan="3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107547" r="-237750" b="-183962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sz="2400" dirty="0"/>
                            <a:t>​</a:t>
                          </a:r>
                          <a:r>
                            <a:rPr sz="2400" dirty="0">
                              <a:latin typeface="Cambria Math"/>
                            </a:rPr>
                            <a:t>=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sz="2400" dirty="0"/>
                            <a:t>​</a:t>
                          </a:r>
                          <a:r>
                            <a:rPr sz="2400" dirty="0">
                              <a:latin typeface="Cambria Math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sz="24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sz="24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400" b="1"/>
                          </a:pPr>
                          <a:r>
                            <a:rPr sz="1800" b="0"/>
                            <a:t>We need to solve two linear equations.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293333" r="-575500" b="-16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sz="2400"/>
                            <a:t>​</a:t>
                          </a:r>
                          <a:r>
                            <a:rPr sz="2400">
                              <a:latin typeface="Cambria Math"/>
                            </a:rPr>
                            <a:t>=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sz="2400"/>
                            <a:t>​</a:t>
                          </a:r>
                          <a:r>
                            <a:rPr sz="2400">
                              <a:latin typeface="Cambria Math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400"/>
                          </a:pPr>
                          <a:r>
                            <a:rPr sz="2400" dirty="0"/>
                            <a:t>or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99580" t="-293333" r="-268067" b="-16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sz="2400"/>
                            <a:t>​</a:t>
                          </a:r>
                          <a:r>
                            <a:rPr sz="2400">
                              <a:latin typeface="Cambria Math"/>
                            </a:rPr>
                            <a:t>=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sz="2400"/>
                            <a:t>​</a:t>
                          </a:r>
                          <a:r>
                            <a:rPr sz="2400">
                              <a:latin typeface="Cambria Math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280952" r="-575500" b="-142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sz="2400"/>
                            <a:t>​</a:t>
                          </a:r>
                          <a:r>
                            <a:rPr sz="2400">
                              <a:latin typeface="Cambria Math"/>
                            </a:rPr>
                            <a:t>=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57143" t="-280952" r="-849107" b="-142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400"/>
                          </a:pPr>
                          <a:r>
                            <a:rPr sz="2400"/>
                            <a:t>or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99580" t="-280952" r="-268067" b="-142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sz="2400"/>
                            <a:t>​</a:t>
                          </a:r>
                          <a:r>
                            <a:rPr sz="2400">
                              <a:latin typeface="Cambria Math"/>
                            </a:rPr>
                            <a:t>=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4444" t="-280952" r="-239506" b="-142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400" b="1"/>
                          </a:pPr>
                          <a:r>
                            <a:rPr sz="1800" b="0" dirty="0"/>
                            <a:t>We have two unique real solutions.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6: Methods of Solving Quadratic Equations (cont.)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lphaLcPeriod" startAt="2"/>
              <a:defRPr sz="2800"/>
            </a:pPr>
            <a:r>
              <a:rPr dirty="0"/>
              <a:t>​</a:t>
            </a:r>
            <a:r>
              <a:rPr sz="2800" dirty="0"/>
              <a:t>The left-hand side is already a squared quantity, but the right-hand side is not zero, so we want to use the square root method</a:t>
            </a:r>
            <a:r>
              <a:rPr lang="en-US" sz="2800" dirty="0"/>
              <a:t>.</a:t>
            </a:r>
            <a:endParaRPr sz="2800" dirty="0"/>
          </a:p>
          <a:p>
            <a:r>
              <a:rPr dirty="0"/>
              <a:t>​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CC18C51C-7BE2-43BC-8046-18378451C430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985961424"/>
                  </p:ext>
                </p:extLst>
              </p:nvPr>
            </p:nvGraphicFramePr>
            <p:xfrm>
              <a:off x="685800" y="2743200"/>
              <a:ext cx="8229600" cy="2112328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6002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3622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42672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sz="2400"/>
                            <a:t>​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2400">
                                          <a:latin typeface="Cambria Math"/>
                                        </a:rPr>
                                        <m:t>2</m:t>
                                      </m:r>
                                      <m:r>
                                        <a:rPr sz="2400"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sz="2400">
                                          <a:latin typeface="Cambria Math"/>
                                        </a:rPr>
                                        <m:t>−3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sz="240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endParaRPr sz="24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4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=7</m:t>
                              </m:r>
                            </m:oMath>
                          </a14:m>
                          <a:endParaRPr sz="24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 b="1"/>
                          </a:pPr>
                          <a:r>
                            <a:rPr b="0"/>
                            <a:t>Take the square root of both sides.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sz="24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2</m:t>
                              </m:r>
                              <m:r>
                                <a:rPr sz="2400">
                                  <a:latin typeface="Cambria Math"/>
                                </a:rPr>
                                <m:t>𝑥</m:t>
                              </m:r>
                              <m:r>
                                <a:rPr sz="2400">
                                  <a:latin typeface="Cambria Math"/>
                                </a:rPr>
                                <m:t>−3</m:t>
                              </m:r>
                            </m:oMath>
                          </a14:m>
                          <a:endParaRPr sz="24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4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=±</m:t>
                              </m:r>
                              <m:rad>
                                <m:radPr>
                                  <m:degHide m:val="on"/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sz="2400">
                                      <a:latin typeface="Cambria Math"/>
                                    </a:rPr>
                                    <m:t>7</m:t>
                                  </m:r>
                                </m:e>
                              </m:rad>
                            </m:oMath>
                          </a14:m>
                          <a:endParaRPr sz="24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 b="1"/>
                          </a:pPr>
                          <a:r>
                            <a:rPr lang="en-US" b="0"/>
                            <a:t>Simplify </a:t>
                          </a:r>
                          <a:r>
                            <a:rPr b="0"/>
                            <a:t>the </a:t>
                          </a:r>
                          <a:r>
                            <a:rPr b="0" dirty="0"/>
                            <a:t>linear equation.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2</m:t>
                              </m:r>
                              <m:r>
                                <a:rPr sz="2400">
                                  <a:latin typeface="Cambria Math"/>
                                </a:rPr>
                                <m:t>𝑥</m:t>
                              </m:r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=3±</m:t>
                              </m:r>
                              <m:rad>
                                <m:radPr>
                                  <m:degHide m:val="on"/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sz="2400">
                                      <a:latin typeface="Cambria Math"/>
                                    </a:rPr>
                                    <m:t>7</m:t>
                                  </m:r>
                                </m:e>
                              </m:rad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b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lang="en-US" sz="240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𝑥</m:t>
                              </m:r>
                            </m:oMath>
                          </a14:m>
                          <a:endParaRPr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2400">
                                      <a:latin typeface="Cambria Math"/>
                                    </a:rPr>
                                    <m:t>3±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sz="2400">
                                          <a:latin typeface="Cambria Math"/>
                                        </a:rPr>
                                        <m:t>7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sz="2400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 b="1"/>
                          </a:pPr>
                          <a:r>
                            <a:rPr b="0" dirty="0"/>
                            <a:t>We have two unique real solutions.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CC18C51C-7BE2-43BC-8046-18378451C430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985961424"/>
                  </p:ext>
                </p:extLst>
              </p:nvPr>
            </p:nvGraphicFramePr>
            <p:xfrm>
              <a:off x="685800" y="2743200"/>
              <a:ext cx="8229600" cy="2112328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6002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3622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42672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10667" r="-413688" b="-376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67959" t="-10667" r="-181137" b="-376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 b="1"/>
                          </a:pPr>
                          <a:r>
                            <a:rPr b="0"/>
                            <a:t>Take the square root of both sides.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9110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102469" r="-413688" b="-2481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67959" t="-102469" r="-181137" b="-2481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 b="1"/>
                          </a:pPr>
                          <a:r>
                            <a:rPr lang="en-US" b="0"/>
                            <a:t>Simplify </a:t>
                          </a:r>
                          <a:r>
                            <a:rPr b="0"/>
                            <a:t>the </a:t>
                          </a:r>
                          <a:r>
                            <a:rPr b="0" dirty="0"/>
                            <a:t>linear equation.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9110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205000" r="-413688" b="-1512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67959" t="-205000" r="-181137" b="-1512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b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67291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t="-219820" r="-413688" b="-90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67959" t="-219820" r="-181137" b="-90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 b="1"/>
                          </a:pPr>
                          <a:r>
                            <a:rPr b="0" dirty="0"/>
                            <a:t>We have two unique real solutions.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1: Solving Quadratic Equations by Factoring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sz="2800"/>
                  <a:t>Solve the quadratic equations by factoring.</a:t>
                </a:r>
              </a:p>
              <a:p>
                <a:pPr marL="514350" indent="-514350">
                  <a:buFont typeface="+mj-lt"/>
                  <a:buAutoNum type="alphaLcPeriod"/>
                  <a:defRPr sz="2800"/>
                </a:pPr>
                <a:r>
                  <a:t>​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/>
              </a:p>
              <a:p>
                <a:pPr marL="514350" indent="-514350">
                  <a:buFont typeface="+mj-lt"/>
                  <a:buAutoNum type="alphaLcPeriod" startAt="2"/>
                  <a:defRPr sz="2800"/>
                </a:pPr>
                <a:r>
                  <a:t>​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+9=6</m:t>
                    </m:r>
                    <m:r>
                      <a:rPr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endParaRPr/>
              </a:p>
              <a:p>
                <a:pPr marL="514350" indent="-514350">
                  <a:buFont typeface="+mj-lt"/>
                  <a:buAutoNum type="alphaLcPeriod" startAt="3"/>
                  <a:defRPr sz="2800"/>
                </a:pPr>
                <a:r>
                  <a:t>​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5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+10</m:t>
                    </m:r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6: Methods of Solving Quadratic Equations (cont.)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lphaLcPeriod" startAt="3"/>
              <a:defRPr sz="2800"/>
            </a:pPr>
            <a:r>
              <a:rPr dirty="0"/>
              <a:t>​</a:t>
            </a:r>
            <a:r>
              <a:rPr sz="2800" dirty="0"/>
              <a:t>While the quadratic formula certainly works, this quadratic equation is factorable</a:t>
            </a:r>
            <a:r>
              <a:rPr lang="en-US" sz="2800" dirty="0"/>
              <a:t>.</a:t>
            </a:r>
            <a:endParaRPr sz="2800" dirty="0"/>
          </a:p>
          <a:p>
            <a:r>
              <a:rPr dirty="0"/>
              <a:t>​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1DC56E1A-17BF-478B-B01B-E0ED57A72313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105256611"/>
                  </p:ext>
                </p:extLst>
              </p:nvPr>
            </p:nvGraphicFramePr>
            <p:xfrm>
              <a:off x="609600" y="2530477"/>
              <a:ext cx="8229600" cy="1846771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0287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191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8382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4572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914400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381000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  <a:gridCol w="609600">
                      <a:extLst>
                        <a:ext uri="{9D8B030D-6E8A-4147-A177-3AD203B41FA5}">
                          <a16:colId xmlns:a16="http://schemas.microsoft.com/office/drawing/2014/main" val="20006"/>
                        </a:ext>
                      </a:extLst>
                    </a:gridCol>
                    <a:gridCol w="3581400">
                      <a:extLst>
                        <a:ext uri="{9D8B030D-6E8A-4147-A177-3AD203B41FA5}">
                          <a16:colId xmlns:a16="http://schemas.microsoft.com/office/drawing/2014/main" val="20007"/>
                        </a:ext>
                      </a:extLst>
                    </a:gridCol>
                  </a:tblGrid>
                  <a:tr h="0">
                    <a:tc gridSpan="3">
                      <a:txBody>
                        <a:bodyPr/>
                        <a:lstStyle/>
                        <a:p>
                          <a:pPr algn="r">
                            <a:defRPr sz="1400"/>
                          </a:pPr>
                          <a:r>
                            <a:rPr sz="22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20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sSup>
                                <m:sSupPr>
                                  <m:ctrlPr>
                                    <a:rPr sz="2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220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sz="22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sz="2200">
                                  <a:latin typeface="Cambria Math" panose="02040503050406030204" pitchFamily="18" charset="0"/>
                                </a:rPr>
                                <m:t>−11</m:t>
                              </m:r>
                              <m:r>
                                <a:rPr sz="220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sz="2200">
                                  <a:latin typeface="Cambria Math" panose="02040503050406030204" pitchFamily="18" charset="0"/>
                                </a:rPr>
                                <m:t>−4</m:t>
                              </m:r>
                            </m:oMath>
                          </a14:m>
                          <a:endParaRPr sz="220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sz="2200" dirty="0"/>
                            <a:t>​</a:t>
                          </a:r>
                          <a:r>
                            <a:rPr lang="en-US" sz="22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lang="en-US" sz="2200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</m:oMath>
                          </a14:m>
                          <a:endParaRPr lang="en-US" sz="2200" dirty="0">
                            <a:latin typeface="Cambria Math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sz="2200"/>
                            <a:t>​0</a:t>
                          </a:r>
                          <a:endParaRPr sz="2200">
                            <a:latin typeface="Cambria Math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sz="2200" dirty="0"/>
                        </a:p>
                      </a:txBody>
                      <a:tcPr/>
                    </a:tc>
                    <a:tc rowSpan="4">
                      <a:txBody>
                        <a:bodyPr/>
                        <a:lstStyle/>
                        <a:p>
                          <a:pPr algn="l">
                            <a:defRPr sz="1400" b="1"/>
                          </a:pPr>
                          <a:r>
                            <a:rPr sz="1800" b="0" dirty="0"/>
                            <a:t>Use trial and error or factoring by grouping to factor the trinomial into two binomials.</a:t>
                          </a:r>
                        </a:p>
                        <a:p>
                          <a:pPr algn="l">
                            <a:defRPr sz="1400" b="1"/>
                          </a:pPr>
                          <a:r>
                            <a:rPr sz="1800" b="0" dirty="0"/>
                            <a:t>The Zero-Factor Property gives us two linear equations to solve</a:t>
                          </a:r>
                          <a:r>
                            <a:rPr sz="1800" dirty="0"/>
                            <a:t>.</a:t>
                          </a:r>
                          <a:endParaRPr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 gridSpan="3">
                      <a:txBody>
                        <a:bodyPr/>
                        <a:lstStyle/>
                        <a:p>
                          <a:pPr algn="r">
                            <a:defRPr sz="1400"/>
                          </a:pPr>
                          <a:r>
                            <a:rPr sz="2200" dirty="0"/>
                            <a:t>​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220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sz="220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sz="2200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220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sz="2200">
                                      <a:latin typeface="Cambria Math" panose="02040503050406030204" pitchFamily="18" charset="0"/>
                                    </a:rPr>
                                    <m:t>−4</m:t>
                                  </m:r>
                                </m:e>
                              </m:d>
                            </m:oMath>
                          </a14:m>
                          <a:endParaRPr sz="22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sz="2200" dirty="0"/>
                            <a:t>​</a:t>
                          </a:r>
                          <a:r>
                            <a:rPr lang="en-US" sz="22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lang="en-US" sz="2200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</m:oMath>
                          </a14:m>
                          <a:endParaRPr lang="en-US" sz="2200" dirty="0">
                            <a:latin typeface="Cambria Math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sz="2200"/>
                            <a:t>​0</a:t>
                          </a:r>
                          <a:endParaRPr sz="2200">
                            <a:latin typeface="Cambria Math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sz="2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:endParaRPr sz="2200" dirty="0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algn="l">
                            <a:defRPr sz="1400" b="1"/>
                          </a:pPr>
                          <a:endParaRPr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400"/>
                          </a:pPr>
                          <a:r>
                            <a:rPr sz="22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20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sz="220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sz="220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oMath>
                          </a14:m>
                          <a:endParaRPr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sz="2200" dirty="0"/>
                            <a:t>​</a:t>
                          </a:r>
                          <a:r>
                            <a:rPr lang="en-US" sz="22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lang="en-US" sz="2200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</m:oMath>
                          </a14:m>
                          <a:endParaRPr lang="en-US" sz="2200" dirty="0">
                            <a:latin typeface="Cambria Math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sz="2200"/>
                            <a:t>​0</a:t>
                          </a:r>
                          <a:endParaRPr sz="2200">
                            <a:latin typeface="Cambria Math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400"/>
                          </a:pPr>
                          <a:r>
                            <a:rPr sz="2200"/>
                            <a:t>or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>
                            <a:defRPr sz="1400"/>
                          </a:pPr>
                          <a:r>
                            <a:rPr sz="22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20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sz="2200">
                                  <a:latin typeface="Cambria Math" panose="02040503050406030204" pitchFamily="18" charset="0"/>
                                </a:rPr>
                                <m:t>−4</m:t>
                              </m:r>
                            </m:oMath>
                          </a14:m>
                          <a:endParaRPr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20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</m:oMath>
                            </m:oMathPara>
                          </a14:m>
                          <a:endParaRPr lang="en-US" sz="2200" dirty="0">
                            <a:latin typeface="Cambria Math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sz="2200"/>
                            <a:t>​0</a:t>
                          </a:r>
                          <a:endParaRPr sz="2200">
                            <a:latin typeface="Cambria Math"/>
                          </a:endParaRPr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algn="l"/>
                          <a:endParaRPr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400"/>
                          </a:pPr>
                          <a:r>
                            <a:rPr lang="en-US" sz="220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sz="220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endParaRPr sz="2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2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lang="en-US" sz="2200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</m:oMath>
                          </a14:m>
                          <a:endParaRPr sz="2200" dirty="0">
                            <a:latin typeface="Cambria Math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400"/>
                          </a:pPr>
                          <a:r>
                            <a:rPr sz="22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20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sz="22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220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sz="220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oMath>
                          </a14:m>
                          <a:endParaRPr sz="22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400"/>
                          </a:pPr>
                          <a:r>
                            <a:rPr sz="2200"/>
                            <a:t>or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>
                            <a:defRPr sz="1400"/>
                          </a:pPr>
                          <a:r>
                            <a:rPr lang="en-US" sz="220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sz="220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endParaRPr sz="2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20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</m:oMath>
                            </m:oMathPara>
                          </a14:m>
                          <a:endParaRPr lang="en-US" sz="2200" dirty="0">
                            <a:latin typeface="Cambria Math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sz="2200" dirty="0"/>
                            <a:t>​4</a:t>
                          </a:r>
                          <a:endParaRPr sz="2200" dirty="0">
                            <a:latin typeface="Cambria Math"/>
                          </a:endParaRPr>
                        </a:p>
                      </a:txBody>
                      <a:tcPr anchor="ctr"/>
                    </a:tc>
                    <a:tc vMerge="1">
                      <a:txBody>
                        <a:bodyPr/>
                        <a:lstStyle/>
                        <a:p>
                          <a:pPr algn="l"/>
                          <a:endParaRPr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1DC56E1A-17BF-478B-B01B-E0ED57A72313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105256611"/>
                  </p:ext>
                </p:extLst>
              </p:nvPr>
            </p:nvGraphicFramePr>
            <p:xfrm>
              <a:off x="609600" y="2530477"/>
              <a:ext cx="8229600" cy="1846771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0287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191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8382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4572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914400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381000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  <a:gridCol w="609600">
                      <a:extLst>
                        <a:ext uri="{9D8B030D-6E8A-4147-A177-3AD203B41FA5}">
                          <a16:colId xmlns:a16="http://schemas.microsoft.com/office/drawing/2014/main" val="20006"/>
                        </a:ext>
                      </a:extLst>
                    </a:gridCol>
                    <a:gridCol w="3581400">
                      <a:extLst>
                        <a:ext uri="{9D8B030D-6E8A-4147-A177-3AD203B41FA5}">
                          <a16:colId xmlns:a16="http://schemas.microsoft.com/office/drawing/2014/main" val="20007"/>
                        </a:ext>
                      </a:extLst>
                    </a:gridCol>
                  </a:tblGrid>
                  <a:tr h="426720">
                    <a:tc gridSpan="3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10000" r="-260000" b="-347143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00000" t="-10000" r="-1200000" b="-3471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sz="2200"/>
                            <a:t>​0</a:t>
                          </a:r>
                          <a:endParaRPr sz="2200">
                            <a:latin typeface="Cambria Math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sz="2200" dirty="0"/>
                        </a:p>
                      </a:txBody>
                      <a:tcPr/>
                    </a:tc>
                    <a:tc rowSpan="4">
                      <a:txBody>
                        <a:bodyPr/>
                        <a:lstStyle/>
                        <a:p>
                          <a:pPr algn="l">
                            <a:defRPr sz="1400" b="1"/>
                          </a:pPr>
                          <a:r>
                            <a:rPr sz="1800" b="0" dirty="0"/>
                            <a:t>Use trial and error or factoring by grouping to factor the trinomial into two binomials.</a:t>
                          </a:r>
                        </a:p>
                        <a:p>
                          <a:pPr algn="l">
                            <a:defRPr sz="1400" b="1"/>
                          </a:pPr>
                          <a:r>
                            <a:rPr sz="1800" b="0" dirty="0"/>
                            <a:t>The Zero-Factor Property gives us two linear equations to solve</a:t>
                          </a:r>
                          <a:r>
                            <a:rPr sz="1800" dirty="0"/>
                            <a:t>.</a:t>
                          </a:r>
                          <a:endParaRPr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26720">
                    <a:tc gridSpan="3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110000" r="-260000" b="-247143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00000" t="-110000" r="-1200000" b="-2471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sz="2200"/>
                            <a:t>​0</a:t>
                          </a:r>
                          <a:endParaRPr sz="2200">
                            <a:latin typeface="Cambria Math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sz="2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:endParaRPr sz="2200" dirty="0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algn="l">
                            <a:defRPr sz="1400" b="1"/>
                          </a:pPr>
                          <a:endParaRPr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267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207042" r="-698817" b="-1436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44928" t="-207042" r="-1611594" b="-1436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sz="2200"/>
                            <a:t>​0</a:t>
                          </a:r>
                          <a:endParaRPr sz="2200">
                            <a:latin typeface="Cambria Math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400"/>
                          </a:pPr>
                          <a:r>
                            <a:rPr sz="2200"/>
                            <a:t>or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000" t="-207042" r="-500000" b="-1436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952381" t="-207042" r="-1090476" b="-1436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sz="2200"/>
                            <a:t>​0</a:t>
                          </a:r>
                          <a:endParaRPr sz="2200">
                            <a:latin typeface="Cambria Math"/>
                          </a:endParaRPr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algn="l"/>
                          <a:endParaRPr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6661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t="-234409" r="-698817" b="-96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44928" t="-234409" r="-1611594" b="-96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73723" t="-234409" r="-711679" b="-96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400"/>
                          </a:pPr>
                          <a:r>
                            <a:rPr sz="2200"/>
                            <a:t>or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300000" t="-234409" r="-500000" b="-96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952381" t="-234409" r="-1090476" b="-96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sz="2200" dirty="0"/>
                            <a:t>​4</a:t>
                          </a:r>
                          <a:endParaRPr sz="2200" dirty="0">
                            <a:latin typeface="Cambria Math"/>
                          </a:endParaRPr>
                        </a:p>
                      </a:txBody>
                      <a:tcPr anchor="ctr"/>
                    </a:tc>
                    <a:tc vMerge="1">
                      <a:txBody>
                        <a:bodyPr/>
                        <a:lstStyle/>
                        <a:p>
                          <a:pPr algn="l"/>
                          <a:endParaRPr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6: Methods of Solving Quadratic Equations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 marL="514350" indent="-514350">
                  <a:buFont typeface="+mj-lt"/>
                  <a:buAutoNum type="alphaLcPeriod" startAt="4"/>
                  <a:defRPr sz="2800"/>
                </a:pPr>
                <a:r>
                  <a:rPr lang="en-US" dirty="0"/>
                  <a:t>​</a:t>
                </a:r>
                <a:r>
                  <a:rPr lang="en-US" sz="2800" dirty="0"/>
                  <a:t>Here, the equation is not factorable, so we use the quadratic formula.</a:t>
                </a:r>
              </a:p>
              <a:p>
                <a:pPr marL="457200" lvl="1" indent="0">
                  <a:buNone/>
                  <a:defRPr sz="2800"/>
                </a:pPr>
                <a:r>
                  <a:rPr lang="en-US" dirty="0"/>
                  <a:t>​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 panose="02040503050406030204" pitchFamily="18" charset="0"/>
                      </a:rPr>
                      <m:t>3</m:t>
                    </m:r>
                    <m:sSup>
                      <m:sSupPr>
                        <m:ctrlPr>
                          <a:rPr lang="ar-AE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ar-AE" sz="240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ar-AE" sz="24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ar-AE" sz="2400">
                        <a:latin typeface="Cambria Math" panose="02040503050406030204" pitchFamily="18" charset="0"/>
                      </a:rPr>
                      <m:t>−</m:t>
                    </m:r>
                    <m:r>
                      <a:rPr lang="ar-AE" sz="2400">
                        <a:latin typeface="Cambria Math" panose="02040503050406030204" pitchFamily="18" charset="0"/>
                      </a:rPr>
                      <m:t>10</m:t>
                    </m:r>
                    <m:r>
                      <a:rPr lang="ar-AE" sz="2400">
                        <a:latin typeface="Cambria Math" panose="02040503050406030204" pitchFamily="18" charset="0"/>
                      </a:rPr>
                      <m:t>𝑥</m:t>
                    </m:r>
                    <m:r>
                      <a:rPr lang="ar-AE" sz="2400">
                        <a:latin typeface="Cambria Math" panose="02040503050406030204" pitchFamily="18" charset="0"/>
                      </a:rPr>
                      <m:t>−</m:t>
                    </m:r>
                    <m:r>
                      <a:rPr lang="ar-AE" sz="2400">
                        <a:latin typeface="Cambria Math" panose="02040503050406030204" pitchFamily="18" charset="0"/>
                      </a:rPr>
                      <m:t>4</m:t>
                    </m:r>
                    <m:r>
                      <a:rPr lang="ar-AE" sz="2400">
                        <a:latin typeface="Cambria Math" panose="02040503050406030204" pitchFamily="18" charset="0"/>
                      </a:rPr>
                      <m:t>=</m:t>
                    </m:r>
                    <m:r>
                      <a:rPr lang="ar-AE" sz="240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ar-AE" sz="2400" dirty="0"/>
              </a:p>
              <a:p>
                <a:pPr marL="457200" lvl="1" indent="0">
                  <a:buNone/>
                  <a:defRPr sz="2800"/>
                </a:pPr>
                <a:r>
                  <a:rPr lang="ar-AE" dirty="0"/>
                  <a:t>​</a:t>
                </a:r>
                <a14:m>
                  <m:oMath xmlns:m="http://schemas.openxmlformats.org/officeDocument/2006/math">
                    <m:r>
                      <a:rPr lang="ar-AE" sz="2400">
                        <a:latin typeface="Cambria Math" panose="02040503050406030204" pitchFamily="18" charset="0"/>
                      </a:rPr>
                      <m:t>𝑎</m:t>
                    </m:r>
                    <m:r>
                      <a:rPr lang="ar-AE" sz="2400">
                        <a:latin typeface="Cambria Math" panose="02040503050406030204" pitchFamily="18" charset="0"/>
                      </a:rPr>
                      <m:t>=</m:t>
                    </m:r>
                    <m:r>
                      <a:rPr lang="ar-AE" sz="2400">
                        <a:latin typeface="Cambria Math" panose="02040503050406030204" pitchFamily="18" charset="0"/>
                      </a:rPr>
                      <m:t>3</m:t>
                    </m:r>
                    <m:r>
                      <a:rPr lang="ar-AE" sz="2400">
                        <a:latin typeface="Cambria Math" panose="02040503050406030204" pitchFamily="18" charset="0"/>
                      </a:rPr>
                      <m:t>,</m:t>
                    </m:r>
                    <m:r>
                      <a:rPr lang="ar-AE" sz="2400">
                        <a:latin typeface="Cambria Math" panose="02040503050406030204" pitchFamily="18" charset="0"/>
                      </a:rPr>
                      <m:t>𝑏</m:t>
                    </m:r>
                    <m:r>
                      <a:rPr lang="ar-AE" sz="2400">
                        <a:latin typeface="Cambria Math" panose="02040503050406030204" pitchFamily="18" charset="0"/>
                      </a:rPr>
                      <m:t>=−</m:t>
                    </m:r>
                    <m:r>
                      <a:rPr lang="ar-AE" sz="2400">
                        <a:latin typeface="Cambria Math" panose="02040503050406030204" pitchFamily="18" charset="0"/>
                      </a:rPr>
                      <m:t>10</m:t>
                    </m:r>
                    <m:r>
                      <a:rPr lang="ar-AE" sz="2400">
                        <a:latin typeface="Cambria Math" panose="02040503050406030204" pitchFamily="18" charset="0"/>
                      </a:rPr>
                      <m:t>,</m:t>
                    </m:r>
                    <m:r>
                      <a:rPr lang="ar-AE" sz="2400">
                        <a:latin typeface="Cambria Math" panose="02040503050406030204" pitchFamily="18" charset="0"/>
                      </a:rPr>
                      <m:t>𝑐</m:t>
                    </m:r>
                    <m:r>
                      <a:rPr lang="ar-AE" sz="2400">
                        <a:latin typeface="Cambria Math" panose="02040503050406030204" pitchFamily="18" charset="0"/>
                      </a:rPr>
                      <m:t>=−</m:t>
                    </m:r>
                    <m:r>
                      <a:rPr lang="ar-AE" sz="240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endParaRPr lang="ar-AE" dirty="0"/>
              </a:p>
              <a:p>
                <a:r>
                  <a:rPr lang="ar-AE" dirty="0"/>
                  <a:t>​</a:t>
                </a:r>
                <a:endParaRPr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3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6EE08B0E-F623-4FF1-9263-49F6C7766C46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864425860"/>
                  </p:ext>
                </p:extLst>
              </p:nvPr>
            </p:nvGraphicFramePr>
            <p:xfrm>
              <a:off x="659166" y="3021837"/>
              <a:ext cx="8229600" cy="2769363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5334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7338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39624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  <a:defRPr sz="1800"/>
                          </a:pPr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sz="2400">
                                    <a:latin typeface="Cambria Math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2400">
                                      <a:latin typeface="Cambria Math"/>
                                    </a:rPr>
                                    <m:t>−</m:t>
                                  </m:r>
                                  <m:d>
                                    <m:d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2400">
                                          <a:latin typeface="Cambria Math"/>
                                        </a:rPr>
                                        <m:t>−</m:t>
                                      </m:r>
                                      <m:r>
                                        <a:rPr sz="2400">
                                          <a:latin typeface="Cambria Math"/>
                                        </a:rPr>
                                        <m:t>10</m:t>
                                      </m:r>
                                    </m:e>
                                  </m:d>
                                  <m:r>
                                    <a:rPr sz="2400">
                                      <a:latin typeface="Cambria Math"/>
                                    </a:rPr>
                                    <m:t>±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sSup>
                                        <m:sSupPr>
                                          <m:ctrlPr>
                                            <a:rPr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d>
                                            <m:dPr>
                                              <m:ctrlPr>
                                                <a:rPr sz="2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sz="2400">
                                                  <a:latin typeface="Cambria Math"/>
                                                </a:rPr>
                                                <m:t>−</m:t>
                                              </m:r>
                                              <m:r>
                                                <a:rPr sz="2400">
                                                  <a:latin typeface="Cambria Math"/>
                                                </a:rPr>
                                                <m:t>10</m:t>
                                              </m:r>
                                            </m:e>
                                          </m:d>
                                        </m:e>
                                        <m:sup>
                                          <m:r>
                                            <a:rPr sz="2400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r>
                                        <a:rPr sz="2400">
                                          <a:latin typeface="Cambria Math"/>
                                        </a:rPr>
                                        <m:t>−</m:t>
                                      </m:r>
                                      <m:r>
                                        <a:rPr sz="2400">
                                          <a:latin typeface="Cambria Math"/>
                                        </a:rPr>
                                        <m:t>4</m:t>
                                      </m:r>
                                      <m:d>
                                        <m:dPr>
                                          <m:ctrlPr>
                                            <a:rPr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sz="2400">
                                              <a:latin typeface="Cambria Math"/>
                                            </a:rPr>
                                            <m:t>3</m:t>
                                          </m:r>
                                        </m:e>
                                      </m:d>
                                      <m:d>
                                        <m:dPr>
                                          <m:ctrlPr>
                                            <a:rPr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sz="2400">
                                              <a:latin typeface="Cambria Math"/>
                                            </a:rPr>
                                            <m:t>−</m:t>
                                          </m:r>
                                          <m:r>
                                            <a:rPr sz="2400">
                                              <a:latin typeface="Cambria Math"/>
                                            </a:rPr>
                                            <m:t>4</m:t>
                                          </m:r>
                                        </m:e>
                                      </m:d>
                                    </m:e>
                                  </m:rad>
                                </m:num>
                                <m:den>
                                  <m:r>
                                    <a:rPr sz="2400">
                                      <a:latin typeface="Cambria Math"/>
                                    </a:rPr>
                                    <m:t>2</m:t>
                                  </m:r>
                                  <m:d>
                                    <m:d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2400">
                                          <a:latin typeface="Cambria Math"/>
                                        </a:rPr>
                                        <m:t>3</m:t>
                                      </m:r>
                                    </m:e>
                                  </m:d>
                                </m:den>
                              </m:f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100" b="1"/>
                          </a:pPr>
                          <a:r>
                            <a:rPr sz="1800" b="0" dirty="0"/>
                            <a:t>Identify the values of </a:t>
                          </a:r>
                          <a14:m>
                            <m:oMath xmlns:m="http://schemas.openxmlformats.org/officeDocument/2006/math">
                              <m:r>
                                <a:rPr lang="en-US" sz="1800" b="0" i="1" smtClean="0">
                                  <a:latin typeface="Cambria Math"/>
                                </a:rPr>
                                <m:t>𝑎</m:t>
                              </m:r>
                            </m:oMath>
                          </a14:m>
                          <a:r>
                            <a:rPr sz="1800" b="0" dirty="0"/>
                            <a:t>, </a:t>
                          </a:r>
                          <a14:m>
                            <m:oMath xmlns:m="http://schemas.openxmlformats.org/officeDocument/2006/math">
                              <m:r>
                                <a:rPr lang="en-US" sz="1800" b="0" i="1" smtClean="0">
                                  <a:latin typeface="Cambria Math"/>
                                </a:rPr>
                                <m:t>𝑏</m:t>
                              </m:r>
                            </m:oMath>
                          </a14:m>
                          <a:r>
                            <a:rPr sz="1800" b="0" dirty="0"/>
                            <a:t>, and </a:t>
                          </a:r>
                          <a14:m>
                            <m:oMath xmlns:m="http://schemas.openxmlformats.org/officeDocument/2006/math">
                              <m:r>
                                <a:rPr lang="en-US" sz="1800" b="0" i="1" smtClean="0">
                                  <a:latin typeface="Cambria Math"/>
                                </a:rPr>
                                <m:t>𝑐</m:t>
                              </m:r>
                            </m:oMath>
                          </a14:m>
                          <a:r>
                            <a:rPr sz="1800" b="0" dirty="0"/>
                            <a:t>, then substitute into the quadratic formula.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sz="2400">
                                    <a:latin typeface="Cambria Math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2400">
                                      <a:latin typeface="Cambria Math"/>
                                    </a:rPr>
                                    <m:t>10</m:t>
                                  </m:r>
                                  <m:r>
                                    <a:rPr sz="2400">
                                      <a:latin typeface="Cambria Math"/>
                                    </a:rPr>
                                    <m:t>±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sz="2400">
                                          <a:latin typeface="Cambria Math"/>
                                        </a:rPr>
                                        <m:t>148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sz="2400">
                                      <a:latin typeface="Cambria Math"/>
                                    </a:rPr>
                                    <m:t>6</m:t>
                                  </m:r>
                                </m:den>
                              </m:f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 b="1"/>
                          </a:pPr>
                          <a:r>
                            <a:rPr sz="1800" b="0" dirty="0"/>
                            <a:t>All that remains is to simplify the solutions.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sz="2400">
                                    <a:latin typeface="Cambria Math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2400">
                                      <a:latin typeface="Cambria Math"/>
                                    </a:rPr>
                                    <m:t>10</m:t>
                                  </m:r>
                                  <m:r>
                                    <a:rPr sz="2400">
                                      <a:latin typeface="Cambria Math"/>
                                    </a:rPr>
                                    <m:t>±</m:t>
                                  </m:r>
                                  <m:r>
                                    <a:rPr sz="2400">
                                      <a:latin typeface="Cambria Math"/>
                                    </a:rPr>
                                    <m:t>2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sz="2400">
                                          <a:latin typeface="Cambria Math"/>
                                        </a:rPr>
                                        <m:t>37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sz="2400">
                                      <a:latin typeface="Cambria Math"/>
                                    </a:rPr>
                                    <m:t>6</m:t>
                                  </m:r>
                                </m:den>
                              </m:f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sz="2400">
                                    <a:latin typeface="Cambria Math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2400">
                                      <a:latin typeface="Cambria Math"/>
                                    </a:rPr>
                                    <m:t>5</m:t>
                                  </m:r>
                                  <m:r>
                                    <a:rPr sz="2400">
                                      <a:latin typeface="Cambria Math"/>
                                    </a:rPr>
                                    <m:t>±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sz="2400">
                                          <a:latin typeface="Cambria Math"/>
                                        </a:rPr>
                                        <m:t>37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sz="2400">
                                      <a:latin typeface="Cambria Math"/>
                                    </a:rPr>
                                    <m:t>3</m:t>
                                  </m:r>
                                </m:den>
                              </m:f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dirty="0"/>
                            <a:t>We have two unique real solutions.</a:t>
                          </a:r>
                          <a:endParaRPr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6EE08B0E-F623-4FF1-9263-49F6C7766C46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864425860"/>
                  </p:ext>
                </p:extLst>
              </p:nvPr>
            </p:nvGraphicFramePr>
            <p:xfrm>
              <a:off x="659166" y="3021837"/>
              <a:ext cx="8229600" cy="2769363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5334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7338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39624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74339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t="-4098" r="-1435227" b="-2811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4356" t="-4098" r="-106036" b="-2811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7846" t="-4098" b="-28114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67525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t="-114414" r="-1435227" b="-2090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4356" t="-114414" r="-106036" b="-2090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 b="1"/>
                          </a:pPr>
                          <a:r>
                            <a:rPr sz="1800" b="0" dirty="0"/>
                            <a:t>All that remains is to simplify the solutions.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67557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t="-214414" r="-1435227" b="-1090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4356" t="-214414" r="-106036" b="-1090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67513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t="-314414" r="-1435227" b="-90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4356" t="-314414" r="-106036" b="-90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dirty="0"/>
                            <a:t>We have two unique real solutions.</a:t>
                          </a:r>
                          <a:endParaRPr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7: Gravity Problems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lang="en-US" sz="2800" dirty="0"/>
                  <a:t>Robert stands on the topmost tier of seats in a baseball stadium, and throws a ball out onto the field with a vertical upward velocity of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60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f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t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/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s</m:t>
                    </m:r>
                  </m:oMath>
                </a14:m>
                <a:r>
                  <a:rPr lang="en-US" sz="2800" dirty="0"/>
                  <a:t>. The ball is </a:t>
                </a:r>
                <a:r>
                  <a:rPr lang="en-US" sz="2800" dirty="0">
                    <a:latin typeface="Cambria Math"/>
                  </a:rPr>
                  <a:t>50</a:t>
                </a:r>
                <a:r>
                  <a:rPr lang="en-US" sz="2800" dirty="0"/>
                  <a:t> feet above the ground at the moment he releases the ball. When does the ball land?</a:t>
                </a:r>
                <a:endParaRPr sz="28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 r="-14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7: Gravity Problems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sz="2800" b="1" dirty="0"/>
                  <a:t>Solution</a:t>
                </a:r>
              </a:p>
              <a:p>
                <a:pPr>
                  <a:defRPr sz="2800"/>
                </a:pPr>
                <a:r>
                  <a:rPr sz="2800" dirty="0"/>
                  <a:t>First, note that although the thrown ball has a horizontal velocity as well as a vertical velocity (otherwise it would go straight up and come straight back down), the horizontal velocity is irrelevant in such question</a:t>
                </a:r>
                <a:r>
                  <a:rPr lang="en-US" sz="2800" dirty="0"/>
                  <a:t>s</a:t>
                </a:r>
                <a:r>
                  <a:rPr sz="2800" dirty="0"/>
                  <a:t>. All we are interested in is when the ball lands on the ground (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h</m:t>
                    </m:r>
                    <m:r>
                      <a:rPr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sz="2800" dirty="0"/>
                  <a:t>). If we wanted to determine where in the field the ball lands, we would have to know the horizontal velocity as well.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 r="-8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7: Gravity Problems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lang="en-US" sz="2800" dirty="0"/>
                  <a:t>We are given the following: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ar-AE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ar-AE">
                        <a:latin typeface="Cambria Math" panose="02040503050406030204" pitchFamily="18" charset="0"/>
                      </a:rPr>
                      <m:t>=</m:t>
                    </m:r>
                    <m:r>
                      <a:rPr lang="ar-AE">
                        <a:latin typeface="Cambria Math" panose="02040503050406030204" pitchFamily="18" charset="0"/>
                      </a:rPr>
                      <m:t>50</m:t>
                    </m:r>
                    <m:r>
                      <m:rPr>
                        <m:nor/>
                      </m:rPr>
                      <a:rPr lang="ar-AE"/>
                      <m:t> 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ft</m:t>
                    </m:r>
                  </m:oMath>
                </a14:m>
                <a:r>
                  <a:rPr lang="en-US" sz="2800" dirty="0"/>
                  <a:t> and </a:t>
                </a:r>
                <a:br>
                  <a:rPr lang="en-US" i="1" dirty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ar-AE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ar-AE">
                        <a:latin typeface="Cambria Math" panose="02040503050406030204" pitchFamily="18" charset="0"/>
                      </a:rPr>
                      <m:t>=</m:t>
                    </m:r>
                    <m:r>
                      <a:rPr lang="ar-AE">
                        <a:latin typeface="Cambria Math" panose="02040503050406030204" pitchFamily="18" charset="0"/>
                      </a:rPr>
                      <m:t>60</m:t>
                    </m:r>
                    <m:r>
                      <m:rPr>
                        <m:nor/>
                      </m:rPr>
                      <a:rPr lang="ar-AE"/>
                      <m:t> 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ft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/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s</m:t>
                    </m:r>
                  </m:oMath>
                </a14:m>
                <a:r>
                  <a:rPr lang="en-US" sz="2800" dirty="0"/>
                  <a:t>. Since the units in the problem are feet and seconds, we know to use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>
                        <a:latin typeface="Cambria Math" panose="02040503050406030204" pitchFamily="18" charset="0"/>
                      </a:rPr>
                      <m:t>32</m:t>
                    </m:r>
                    <m:r>
                      <m:rPr>
                        <m:nor/>
                      </m:rPr>
                      <a:rPr lang="en-US"/>
                      <m:t> 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ft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s</m:t>
                        </m:r>
                      </m:e>
                      <m:sup>
                        <m:r>
                          <a:rPr lang="ar-AE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800" dirty="0"/>
                  <a:t>.</a:t>
                </a:r>
                <a:r>
                  <a:rPr lang="ar-AE" sz="2800" dirty="0"/>
                  <a:t> </a:t>
                </a:r>
                <a:r>
                  <a:rPr lang="en-US" sz="2800" dirty="0"/>
                  <a:t>What we are interested in determining is the time,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800" dirty="0"/>
                  <a:t>, when the height,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sz="2800" dirty="0"/>
                  <a:t>, of the ball is </a:t>
                </a:r>
                <a:r>
                  <a:rPr lang="en-US" sz="2800" dirty="0">
                    <a:latin typeface="Cambria Math"/>
                  </a:rPr>
                  <a:t>0</a:t>
                </a:r>
                <a:r>
                  <a:rPr lang="en-US" sz="2800" dirty="0"/>
                  <a:t>. That is, we need to solve the quadratic equation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>
                        <a:latin typeface="Cambria Math" panose="02040503050406030204" pitchFamily="18" charset="0"/>
                      </a:rPr>
                      <m:t>16</m:t>
                    </m:r>
                    <m:sSup>
                      <m:sSup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ar-AE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ar-AE">
                        <a:latin typeface="Cambria Math" panose="02040503050406030204" pitchFamily="18" charset="0"/>
                      </a:rPr>
                      <m:t>+</m:t>
                    </m:r>
                    <m:r>
                      <a:rPr lang="ar-AE">
                        <a:latin typeface="Cambria Math" panose="02040503050406030204" pitchFamily="18" charset="0"/>
                      </a:rPr>
                      <m:t>60</m:t>
                    </m:r>
                    <m:r>
                      <a:rPr lang="ar-AE">
                        <a:latin typeface="Cambria Math" panose="02040503050406030204" pitchFamily="18" charset="0"/>
                      </a:rPr>
                      <m:t>𝑡</m:t>
                    </m:r>
                    <m:r>
                      <a:rPr lang="ar-AE">
                        <a:latin typeface="Cambria Math" panose="02040503050406030204" pitchFamily="18" charset="0"/>
                      </a:rPr>
                      <m:t>+</m:t>
                    </m:r>
                    <m:r>
                      <a:rPr lang="ar-AE">
                        <a:latin typeface="Cambria Math" panose="02040503050406030204" pitchFamily="18" charset="0"/>
                      </a:rPr>
                      <m:t>50</m:t>
                    </m:r>
                  </m:oMath>
                </a14:m>
                <a:r>
                  <a:rPr lang="ar-AE" sz="2800" dirty="0"/>
                  <a:t> </a:t>
                </a:r>
                <a:r>
                  <a:rPr lang="en-US" sz="2800" dirty="0"/>
                  <a:t>for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800" dirty="0"/>
                  <a:t>.</a:t>
                </a:r>
                <a:endParaRPr sz="28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5281803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7: Gravity Problems (cont.)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E64BB34-354C-43B2-B44D-C62EC1AF1596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62187" y="1697831"/>
            <a:ext cx="4619625" cy="3619500"/>
          </a:xfrm>
        </p:spPr>
      </p:pic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1C97B48E-4B45-4ECF-9C8D-5AD3A12DCFFA}"/>
              </a:ext>
            </a:extLst>
          </p:cNvPr>
          <p:cNvSpPr txBox="1">
            <a:spLocks/>
          </p:cNvSpPr>
          <p:nvPr/>
        </p:nvSpPr>
        <p:spPr>
          <a:xfrm>
            <a:off x="457200" y="5486400"/>
            <a:ext cx="8229600" cy="66854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800" dirty="0"/>
              <a:t>Figure 1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7: Gravity Problems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Placeholder 2"/>
              <p:cNvGraphicFramePr>
                <a:graphicFrameLocks noGrp="1"/>
              </p:cNvGraphicFramePr>
              <p:nvPr>
                <p:ph type="tbl" sz="quarter" idx="10"/>
              </p:nvPr>
            </p:nvGraphicFramePr>
            <p:xfrm>
              <a:off x="457200" y="1143000"/>
              <a:ext cx="8229600" cy="420624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810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3528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44958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l"/>
                          <a:r>
                            <a:rPr sz="2400"/>
                            <a:t>​</a:t>
                          </a:r>
                          <a:r>
                            <a:rPr sz="2400">
                              <a:latin typeface="Cambria Math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=−16</m:t>
                              </m:r>
                              <m:sSup>
                                <m:sSup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2400"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  <m:sup>
                                  <m:r>
                                    <a:rPr sz="240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sz="2400">
                                  <a:latin typeface="Cambria Math"/>
                                </a:rPr>
                                <m:t>+60</m:t>
                              </m:r>
                              <m:r>
                                <a:rPr sz="2400">
                                  <a:latin typeface="Cambria Math"/>
                                </a:rPr>
                                <m:t>𝑡</m:t>
                              </m:r>
                              <m:r>
                                <a:rPr sz="2400">
                                  <a:latin typeface="Cambria Math"/>
                                </a:rPr>
                                <m:t>+50</m:t>
                              </m:r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 rowSpan="3">
                      <a:txBody>
                        <a:bodyPr/>
                        <a:lstStyle/>
                        <a:p>
                          <a:pPr algn="l">
                            <a:defRPr sz="1100" b="1"/>
                          </a:pPr>
                          <a:r>
                            <a:rPr sz="1800" b="0" dirty="0"/>
                            <a:t>The quadratic polynomial in the equation doesn't factor over the integers, so the quadratic formula is a good method to use. To simplify the calculations, we can begin by dividing both sides of the equation by </a:t>
                          </a:r>
                          <a14:m>
                            <m:oMath xmlns:m="http://schemas.openxmlformats.org/officeDocument/2006/math">
                              <m:r>
                                <a:rPr lang="en-US" sz="1800" b="0" smtClean="0">
                                  <a:latin typeface="Cambria Math"/>
                                </a:rPr>
                                <m:t>−2</m:t>
                              </m:r>
                            </m:oMath>
                          </a14:m>
                          <a:r>
                            <a:rPr sz="1800" b="0" dirty="0"/>
                            <a:t>.</a:t>
                          </a:r>
                        </a:p>
                        <a:p>
                          <a:pPr algn="l">
                            <a:defRPr b="1"/>
                          </a:pPr>
                          <a:r>
                            <a:rPr sz="1800" b="0" dirty="0"/>
                            <a:t> 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:r>
                            <a:rPr sz="2400"/>
                            <a:t>​</a:t>
                          </a:r>
                          <a:r>
                            <a:rPr sz="2400">
                              <a:latin typeface="Cambria Math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=8</m:t>
                              </m:r>
                              <m:sSup>
                                <m:sSup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2400"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  <m:sup>
                                  <m:r>
                                    <a:rPr sz="240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sz="2400">
                                  <a:latin typeface="Cambria Math"/>
                                </a:rPr>
                                <m:t>−30</m:t>
                              </m:r>
                              <m:r>
                                <a:rPr sz="2400">
                                  <a:latin typeface="Cambria Math"/>
                                </a:rPr>
                                <m:t>𝑡</m:t>
                              </m:r>
                              <m:r>
                                <a:rPr sz="2400">
                                  <a:latin typeface="Cambria Math"/>
                                </a:rPr>
                                <m:t>−25</m:t>
                              </m:r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algn="l">
                            <a:defRPr sz="1100" b="1"/>
                          </a:pPr>
                          <a:endParaRPr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  <a:defRPr sz="1800"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sz="2400">
                                    <a:latin typeface="Cambria Math"/>
                                  </a:rPr>
                                  <m:t>𝑡</m:t>
                                </m:r>
                              </m:oMath>
                            </m:oMathPara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2400">
                                      <a:latin typeface="Cambria Math"/>
                                    </a:rPr>
                                    <m:t>30±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sz="2400">
                                          <a:latin typeface="Cambria Math"/>
                                        </a:rPr>
                                        <m:t>900+800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sz="2400">
                                      <a:latin typeface="Cambria Math"/>
                                    </a:rPr>
                                    <m:t>16</m:t>
                                  </m:r>
                                </m:den>
                              </m:f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endParaRPr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  <a:defRPr sz="1800"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sz="2400">
                                    <a:latin typeface="Cambria Math"/>
                                  </a:rPr>
                                  <m:t>𝑡</m:t>
                                </m:r>
                              </m:oMath>
                            </m:oMathPara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2400">
                                      <a:latin typeface="Cambria Math"/>
                                    </a:rPr>
                                    <m:t>30±10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sz="2400">
                                          <a:latin typeface="Cambria Math"/>
                                        </a:rPr>
                                        <m:t>17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sz="2400">
                                      <a:latin typeface="Cambria Math"/>
                                    </a:rPr>
                                    <m:t>16</m:t>
                                  </m:r>
                                </m:den>
                              </m:f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800" b="0" dirty="0"/>
                            <a:t>We then proceed to reduce the radical and simplify the resulting fraction (which actually describes two solutions).</a:t>
                          </a:r>
                          <a:endParaRPr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566611">
                    <a:tc rowSpan="2"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  <a:defRPr sz="1800"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sz="2400">
                                    <a:latin typeface="Cambria Math"/>
                                  </a:rPr>
                                  <m:t>𝑡</m:t>
                                </m:r>
                              </m:oMath>
                            </m:oMathPara>
                          </a14:m>
                          <a:endParaRPr sz="2400" dirty="0"/>
                        </a:p>
                      </a:txBody>
                      <a:tcPr/>
                    </a:tc>
                    <a:tc rowSpan="2"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2400">
                                      <a:latin typeface="Cambria Math"/>
                                    </a:rPr>
                                    <m:t>15±5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sz="2400">
                                          <a:latin typeface="Cambria Math"/>
                                        </a:rPr>
                                        <m:t>17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sz="2400">
                                      <a:latin typeface="Cambria Math"/>
                                    </a:rPr>
                                    <m:t>8</m:t>
                                  </m:r>
                                </m:den>
                              </m:f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endParaRPr lang="en-US" sz="1800" b="0" dirty="0"/>
                        </a:p>
                        <a:p>
                          <a:pPr algn="l">
                            <a:defRPr b="1"/>
                          </a:pPr>
                          <a:endParaRPr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0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rowSpan="2"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 b="1"/>
                          </a:pPr>
                          <a:r>
                            <a:rPr lang="en-US" sz="1800" b="0" dirty="0"/>
                            <a:t>These numbers are most meaningful in decimal form. </a:t>
                          </a:r>
                        </a:p>
                        <a:p>
                          <a:pPr algn="l">
                            <a:defRPr b="1"/>
                          </a:pPr>
                          <a:endParaRPr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7348758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  <a:defRPr sz="1800"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sz="2400">
                                    <a:latin typeface="Cambria Math"/>
                                  </a:rPr>
                                  <m:t>𝑡</m:t>
                                </m:r>
                              </m:oMath>
                            </m:oMathPara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</a:pPr>
                          <a:endParaRPr lang="en-US" sz="2400" dirty="0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Placeholder 2"/>
              <p:cNvGraphicFramePr>
                <a:graphicFrameLocks noGrp="1"/>
              </p:cNvGraphicFramePr>
              <p:nvPr>
                <p:ph type="tbl" sz="quarter" idx="10"/>
              </p:nvPr>
            </p:nvGraphicFramePr>
            <p:xfrm>
              <a:off x="457200" y="1143000"/>
              <a:ext cx="8229600" cy="420624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810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3528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44958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pPr algn="l"/>
                          <a:r>
                            <a:rPr sz="2400"/>
                            <a:t>​</a:t>
                          </a:r>
                          <a:r>
                            <a:rPr sz="2400">
                              <a:latin typeface="Cambria Math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1455" t="-12000" r="-134000" b="-821333"/>
                          </a:stretch>
                        </a:blipFill>
                      </a:tcPr>
                    </a:tc>
                    <a:tc rowSpan="3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83175" t="-3158" b="-14245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l"/>
                          <a:r>
                            <a:rPr sz="2400"/>
                            <a:t>​</a:t>
                          </a:r>
                          <a:r>
                            <a:rPr sz="2400">
                              <a:latin typeface="Cambria Math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1455" t="-112000" r="-134000" b="-721333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l">
                            <a:defRPr sz="1100" b="1"/>
                          </a:pPr>
                          <a:endParaRPr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8229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117778" r="-2042857" b="-3007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1455" t="-117778" r="-134000" b="-300741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endParaRPr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9144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194702" r="-2042857" b="-1688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1455" t="-194702" r="-134000" b="-1688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800" b="0" dirty="0"/>
                            <a:t>We then proceed to reduce the radical and simplify the resulting fraction (which actually describes two solutions).</a:t>
                          </a:r>
                          <a:endParaRPr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640080">
                    <a:tc row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383621" r="-2042857" b="-119828"/>
                          </a:stretch>
                        </a:blipFill>
                      </a:tcPr>
                    </a:tc>
                    <a:tc row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1455" t="-383621" r="-134000" b="-11982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endParaRPr lang="en-US" sz="1800" b="0" dirty="0"/>
                        </a:p>
                        <a:p>
                          <a:pPr algn="l">
                            <a:defRPr b="1"/>
                          </a:pPr>
                          <a:endParaRPr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71120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rowSpan="2"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 b="1"/>
                          </a:pPr>
                          <a:r>
                            <a:rPr lang="en-US" sz="1800" b="0" dirty="0"/>
                            <a:t>These numbers are most meaningful in decimal form. </a:t>
                          </a:r>
                        </a:p>
                        <a:p>
                          <a:pPr algn="l">
                            <a:defRPr b="1"/>
                          </a:pPr>
                          <a:endParaRPr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73487582"/>
                      </a:ext>
                    </a:extLst>
                  </a:tr>
                  <a:tr h="8432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403597" r="-2042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</a:pPr>
                          <a:endParaRPr lang="en-US" sz="2400" dirty="0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762000" y="4625805"/>
                <a:ext cx="2128878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sz="2400">
                          <a:latin typeface="Cambria Math" panose="02040503050406030204" pitchFamily="18" charset="0"/>
                        </a:rPr>
                        <m:t>≈</m:t>
                      </m:r>
                      <m:borderBox>
                        <m:borderBoxPr>
                          <m:hideTop m:val="on"/>
                          <m:hideBot m:val="on"/>
                          <m:hideLeft m:val="on"/>
                          <m:hideRight m:val="on"/>
                          <m:strikeTLBR m:val="on"/>
                          <m:strikeBLTR m:val="on"/>
                          <m:ctrlPr>
                            <a:rPr sz="2400" i="1">
                              <a:latin typeface="Cambria Math" panose="02040503050406030204" pitchFamily="18" charset="0"/>
                            </a:rPr>
                          </m:ctrlPr>
                        </m:borderBoxPr>
                        <m:e>
                          <m:r>
                            <a:rPr sz="2400">
                              <a:latin typeface="Cambria Math" panose="02040503050406030204" pitchFamily="18" charset="0"/>
                            </a:rPr>
                            <m:t>−0.70</m:t>
                          </m:r>
                        </m:e>
                      </m:borderBox>
                      <m:r>
                        <a:rPr sz="2400">
                          <a:latin typeface="Cambria Math" panose="02040503050406030204" pitchFamily="18" charset="0"/>
                        </a:rPr>
                        <m:t>,4.45</m:t>
                      </m:r>
                    </m:oMath>
                  </m:oMathPara>
                </a14:m>
                <a:endParaRPr sz="24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4625805"/>
                <a:ext cx="2128878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0594391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7: Gravity Problems (cont.)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>
              <a:defRPr sz="2800"/>
            </a:pPr>
            <a:r>
              <a:rPr lang="en-US" sz="2800" b="0" dirty="0"/>
              <a:t>The negative solution is immaterial in this problem, as this represents a time before the ball is thrown, so it is discarded. The ball lands </a:t>
            </a:r>
            <a:r>
              <a:rPr lang="en-US" sz="2800" b="0" dirty="0">
                <a:latin typeface="Cambria Math"/>
              </a:rPr>
              <a:t>4.45</a:t>
            </a:r>
            <a:r>
              <a:rPr lang="en-US" sz="2800" b="0" dirty="0"/>
              <a:t> seconds after being thrown.</a:t>
            </a:r>
            <a:endParaRPr sz="2800" dirty="0"/>
          </a:p>
        </p:txBody>
      </p:sp>
    </p:spTree>
    <p:extLst>
      <p:ext uri="{BB962C8B-B14F-4D97-AF65-F5344CB8AC3E}">
        <p14:creationId xmlns:p14="http://schemas.microsoft.com/office/powerpoint/2010/main" val="225073625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Quadratic-Like Equations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 algn="ctr">
                  <a:defRPr sz="2800" b="1"/>
                </a:pPr>
                <a:r>
                  <a:t>Definition</a:t>
                </a:r>
              </a:p>
              <a:p>
                <a:r>
                  <a:rPr sz="2800"/>
                  <a:t>An equation is </a:t>
                </a:r>
                <a:r>
                  <a:rPr sz="2800" b="1"/>
                  <a:t>quadratic-like</a:t>
                </a:r>
                <a:r>
                  <a:rPr sz="2800"/>
                  <a:t>, or </a:t>
                </a:r>
                <a:r>
                  <a:rPr sz="2800" b="1"/>
                  <a:t>quadratic in form</a:t>
                </a:r>
                <a:r>
                  <a:rPr sz="2800"/>
                  <a:t>, if it can be written in the form</a:t>
                </a:r>
              </a:p>
              <a:p>
                <a:pPr algn="ctr">
                  <a:defRPr sz="2800"/>
                </a:pP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+</m:t>
                    </m:r>
                    <m:r>
                      <a:rPr>
                        <a:latin typeface="Cambria Math" panose="02040503050406030204" pitchFamily="18" charset="0"/>
                      </a:rPr>
                      <m:t>𝑏𝐴</m:t>
                    </m:r>
                    <m:r>
                      <a:rPr>
                        <a:latin typeface="Cambria Math" panose="02040503050406030204" pitchFamily="18" charset="0"/>
                      </a:rPr>
                      <m:t>+</m:t>
                    </m:r>
                    <m:r>
                      <a:rPr>
                        <a:latin typeface="Cambria Math" panose="02040503050406030204" pitchFamily="18" charset="0"/>
                      </a:rPr>
                      <m:t>𝑐</m:t>
                    </m:r>
                    <m:r>
                      <a:rPr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sz="2800"/>
                  <a:t>,</a:t>
                </a:r>
              </a:p>
              <a:p>
                <a:pPr>
                  <a:defRPr sz="2800"/>
                </a:pPr>
                <a:r>
                  <a:rPr sz="2800"/>
                  <a:t>where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sz="2800"/>
                  <a:t>,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sz="2800"/>
                  <a:t>, and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sz="2800"/>
                  <a:t> are constants,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𝑎</m:t>
                    </m:r>
                    <m:r>
                      <a:rPr>
                        <a:latin typeface="Cambria Math" panose="02040503050406030204" pitchFamily="18" charset="0"/>
                      </a:rPr>
                      <m:t>≠0</m:t>
                    </m:r>
                  </m:oMath>
                </a14:m>
                <a:r>
                  <a:rPr sz="2800"/>
                  <a:t>, and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sz="2800"/>
                  <a:t> is an algebraic expression. Such equations can be solved by first solving for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sz="2800"/>
                  <a:t> and then solving for the variable in the expression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sz="2800"/>
                  <a:t>. This method of solution is called </a:t>
                </a:r>
                <a:r>
                  <a:rPr sz="2800" b="1"/>
                  <a:t>substitution</a:t>
                </a:r>
                <a:r>
                  <a:rPr sz="2800"/>
                  <a:t>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328" t="-986" r="-8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8: Quadratic-Like Equations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sz="2800"/>
                  <a:t>Solve the quadratic-like equations.</a:t>
                </a:r>
              </a:p>
              <a:p>
                <a:pPr marL="514350" indent="-514350">
                  <a:buFont typeface="+mj-lt"/>
                  <a:buAutoNum type="alphaLcPeriod"/>
                  <a:defRPr sz="2800"/>
                </a:pPr>
                <a:r>
                  <a:t>​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>
                                <a:latin typeface="Cambria Math" panose="02040503050406030204" pitchFamily="18" charset="0"/>
                              </a:rPr>
                              <m:t>+2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−7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>
                            <a:latin typeface="Cambria Math" panose="02040503050406030204" pitchFamily="18" charset="0"/>
                          </a:rPr>
                          <m:t>+2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>
                        <a:latin typeface="Cambria Math" panose="02040503050406030204" pitchFamily="18" charset="0"/>
                      </a:rPr>
                      <m:t>−8=0</m:t>
                    </m:r>
                  </m:oMath>
                </a14:m>
                <a:endParaRPr/>
              </a:p>
              <a:p>
                <a:pPr marL="514350" indent="-514350">
                  <a:buFont typeface="+mj-lt"/>
                  <a:buAutoNum type="alphaLcPeriod" startAt="2"/>
                  <a:defRPr sz="2800"/>
                </a:pPr>
                <a:r>
                  <a:t>​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f>
                          <m:f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+4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f>
                          <m:f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−5=0</m:t>
                    </m:r>
                  </m:oMath>
                </a14:m>
                <a:endParaRPr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1: Solving Quadratic Equations by Factoring (cont.)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sz="2800" b="1"/>
              <a:t>Solution</a:t>
            </a:r>
          </a:p>
          <a:p>
            <a:pPr marL="514350" indent="-514350">
              <a:buFont typeface="+mj-lt"/>
              <a:buAutoNum type="alphaLcPeriod"/>
              <a:defRPr sz="2800"/>
            </a:pPr>
            <a:r>
              <a:t>​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64ACDA6F-FEC9-4ADF-AC4B-12E317747D09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350694374"/>
                  </p:ext>
                </p:extLst>
              </p:nvPr>
            </p:nvGraphicFramePr>
            <p:xfrm>
              <a:off x="914400" y="1524000"/>
              <a:ext cx="7772400" cy="3150631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0668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334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6858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6096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914400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914400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  <a:gridCol w="3048000">
                      <a:extLst>
                        <a:ext uri="{9D8B030D-6E8A-4147-A177-3AD203B41FA5}">
                          <a16:colId xmlns:a16="http://schemas.microsoft.com/office/drawing/2014/main" val="20006"/>
                        </a:ext>
                      </a:extLst>
                    </a:gridCol>
                  </a:tblGrid>
                  <a:tr h="528075">
                    <a:tc gridSpan="3">
                      <a:txBody>
                        <a:bodyPr/>
                        <a:lstStyle/>
                        <a:p>
                          <a:pPr algn="r">
                            <a:defRPr sz="1400"/>
                          </a:pPr>
                          <a:r>
                            <a:rPr sz="2200" dirty="0"/>
                            <a:t>​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sz="2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220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sz="22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sz="220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sz="22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220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  <m:r>
                                    <a:rPr sz="220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num>
                                <m:den>
                                  <m:r>
                                    <a:rPr sz="22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oMath>
                          </a14:m>
                          <a:endParaRPr sz="22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2200" dirty="0"/>
                            <a:t>​</a:t>
                          </a:r>
                          <a:r>
                            <a:rPr lang="en-US" sz="22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lang="en-US" sz="2200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</m:oMath>
                          </a14:m>
                          <a:endParaRPr sz="2200" dirty="0">
                            <a:latin typeface="Cambria Math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400"/>
                          </a:pPr>
                          <a:r>
                            <a:rPr lang="en-US" sz="2200" dirty="0"/>
                            <a:t>​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200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US" sz="2200" b="0" i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oMath>
                          </a14:m>
                          <a:endParaRPr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sz="2200" dirty="0"/>
                        </a:p>
                      </a:txBody>
                      <a:tcPr/>
                    </a:tc>
                    <a:tc rowSpan="6">
                      <a:txBody>
                        <a:bodyPr/>
                        <a:lstStyle/>
                        <a:p>
                          <a:pPr algn="l">
                            <a:defRPr sz="1400" b="1"/>
                          </a:pPr>
                          <a:r>
                            <a:rPr sz="1600" b="0" dirty="0"/>
                            <a:t>To make the polynomial easier to factor, we multiply both sides by the LCD.</a:t>
                          </a:r>
                        </a:p>
                        <a:p>
                          <a:pPr algn="l">
                            <a:defRPr sz="1100" b="1"/>
                          </a:pPr>
                          <a:r>
                            <a:rPr sz="1600" b="0" dirty="0"/>
                            <a:t>Although we could factor </a:t>
                          </a:r>
                          <a:br>
                            <a:rPr lang="en-US" sz="1600" b="0" dirty="0"/>
                          </a:br>
                          <a14:m>
                            <m:oMath xmlns:m="http://schemas.openxmlformats.org/officeDocument/2006/math"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sSup>
                                <m:sSupPr>
                                  <m:ctrlPr>
                                    <a:rPr sz="1600" b="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+5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sz="1600" b="0" dirty="0"/>
                            <a:t>, this would not do us any good. We must have 0 on one side in order to apply the Zero-Factor Property.</a:t>
                          </a:r>
                        </a:p>
                        <a:p>
                          <a:pPr algn="l">
                            <a:defRPr sz="1400" b="1"/>
                          </a:pPr>
                          <a:r>
                            <a:rPr sz="1600" b="0" dirty="0"/>
                            <a:t>After factoring, we have two linear equations to solve.</a:t>
                          </a:r>
                        </a:p>
                        <a:p>
                          <a:pPr algn="l">
                            <a:defRPr sz="1100" b="1"/>
                          </a:pPr>
                          <a:r>
                            <a:rPr sz="1600" b="0" dirty="0"/>
                            <a:t>The solution set is 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0" smtClean="0">
                                  <a:latin typeface="Cambria Math" panose="02040503050406030204" pitchFamily="18" charset="0"/>
                                </a:rPr>
                                <m:t>{</m:t>
                              </m:r>
                              <m:f>
                                <m:fPr>
                                  <m:ctrlPr>
                                    <a:rPr sz="1600" b="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600" b="0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600" b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sz="1600" b="0" smtClean="0">
                                  <a:latin typeface="Cambria Math" panose="02040503050406030204" pitchFamily="18" charset="0"/>
                                </a:rPr>
                                <m:t>,−3}</m:t>
                              </m:r>
                            </m:oMath>
                          </a14:m>
                          <a:r>
                            <a:rPr lang="en-US" sz="1600" b="0" dirty="0"/>
                            <a:t>.</a:t>
                          </a:r>
                          <a:endParaRPr sz="16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96057">
                    <a:tc gridSpan="3">
                      <a:txBody>
                        <a:bodyPr/>
                        <a:lstStyle/>
                        <a:p>
                          <a:pPr algn="r">
                            <a:defRPr sz="1400"/>
                          </a:pPr>
                          <a:r>
                            <a:rPr sz="22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2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sSup>
                                <m:sSupPr>
                                  <m:ctrlPr>
                                    <a:rPr sz="2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220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sz="22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sz="2200">
                                  <a:latin typeface="Cambria Math" panose="02040503050406030204" pitchFamily="18" charset="0"/>
                                </a:rPr>
                                <m:t>+5</m:t>
                              </m:r>
                              <m:r>
                                <a:rPr sz="220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endParaRPr sz="22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2200" dirty="0"/>
                            <a:t>​</a:t>
                          </a:r>
                          <a:r>
                            <a:rPr lang="en-US" sz="22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lang="en-US" sz="2200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</m:oMath>
                          </a14:m>
                          <a:endParaRPr sz="2200" dirty="0">
                            <a:latin typeface="Cambria Math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2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lang="en-US" sz="220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oMath>
                          </a14:m>
                          <a:endParaRPr sz="2200" dirty="0">
                            <a:latin typeface="Cambria Math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sz="2200" dirty="0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algn="l"/>
                          <a:endParaRPr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96057">
                    <a:tc gridSpan="3">
                      <a:txBody>
                        <a:bodyPr/>
                        <a:lstStyle/>
                        <a:p>
                          <a:pPr algn="r">
                            <a:defRPr sz="1400"/>
                          </a:pPr>
                          <a:r>
                            <a:rPr sz="22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2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sSup>
                                <m:sSupPr>
                                  <m:ctrlPr>
                                    <a:rPr sz="2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220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sz="22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sz="2200">
                                  <a:latin typeface="Cambria Math" panose="02040503050406030204" pitchFamily="18" charset="0"/>
                                </a:rPr>
                                <m:t>+5</m:t>
                              </m:r>
                              <m:r>
                                <a:rPr sz="220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sz="2200"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</m:oMath>
                          </a14:m>
                          <a:endParaRPr sz="220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2200" dirty="0"/>
                            <a:t>​</a:t>
                          </a:r>
                          <a:r>
                            <a:rPr lang="en-US" sz="22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lang="en-US" sz="2200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</m:oMath>
                          </a14:m>
                          <a:endParaRPr sz="2200" dirty="0">
                            <a:latin typeface="Cambria Math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sz="22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lang="en-US" sz="2200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oMath>
                          </a14:m>
                          <a:endParaRPr sz="2200" dirty="0">
                            <a:latin typeface="Cambria Math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sz="2200" dirty="0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algn="l"/>
                          <a:endParaRPr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89108">
                    <a:tc gridSpan="3">
                      <a:txBody>
                        <a:bodyPr/>
                        <a:lstStyle/>
                        <a:p>
                          <a:pPr algn="r">
                            <a:defRPr sz="1400"/>
                          </a:pPr>
                          <a:r>
                            <a:rPr sz="2200" dirty="0"/>
                            <a:t>​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22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sz="220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sz="220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220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sz="2200">
                                      <a:latin typeface="Cambria Math" panose="02040503050406030204" pitchFamily="18" charset="0"/>
                                    </a:rPr>
                                    <m:t>+3</m:t>
                                  </m:r>
                                </m:e>
                              </m:d>
                            </m:oMath>
                          </a14:m>
                          <a:endParaRPr sz="22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2200" dirty="0"/>
                            <a:t>​</a:t>
                          </a:r>
                          <a:r>
                            <a:rPr lang="en-US" sz="22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lang="en-US" sz="2200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</m:oMath>
                          </a14:m>
                          <a:endParaRPr sz="2200" dirty="0">
                            <a:latin typeface="Cambria Math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sz="22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lang="en-US" sz="2200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oMath>
                          </a14:m>
                          <a:endParaRPr sz="2200" dirty="0">
                            <a:latin typeface="Cambria Math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sz="2200" dirty="0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algn="l"/>
                          <a:endParaRPr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89108">
                    <a:tc>
                      <a:txBody>
                        <a:bodyPr/>
                        <a:lstStyle/>
                        <a:p>
                          <a:pPr algn="r">
                            <a:defRPr sz="1400"/>
                          </a:pPr>
                          <a:r>
                            <a:rPr sz="22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2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sz="220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sz="220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oMath>
                          </a14:m>
                          <a:endParaRPr sz="2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sz="2200" dirty="0"/>
                            <a:t>​</a:t>
                          </a:r>
                          <a:r>
                            <a:rPr lang="en-US" sz="22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lang="en-US" sz="2200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</m:oMath>
                          </a14:m>
                          <a:endParaRPr sz="2200" dirty="0">
                            <a:latin typeface="Cambria Math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sz="22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lang="en-US" sz="2200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oMath>
                          </a14:m>
                          <a:endParaRPr sz="2200" dirty="0">
                            <a:latin typeface="Cambria Math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400"/>
                          </a:pPr>
                          <a:r>
                            <a:rPr sz="2200" dirty="0"/>
                            <a:t>or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r">
                            <a:defRPr sz="1400"/>
                          </a:pPr>
                          <a:r>
                            <a:rPr sz="22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20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sz="2200">
                                  <a:latin typeface="Cambria Math" panose="02040503050406030204" pitchFamily="18" charset="0"/>
                                </a:rPr>
                                <m:t>+3</m:t>
                              </m:r>
                            </m:oMath>
                          </a14:m>
                          <a:endParaRPr sz="2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2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lang="en-US" sz="2200" smtClean="0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oMath>
                          </a14:m>
                          <a:endParaRPr sz="2200" dirty="0">
                            <a:latin typeface="Cambria Math"/>
                          </a:endParaRPr>
                        </a:p>
                      </a:txBody>
                      <a:tcPr anchor="ctr"/>
                    </a:tc>
                    <a:tc vMerge="1">
                      <a:txBody>
                        <a:bodyPr/>
                        <a:lstStyle/>
                        <a:p>
                          <a:pPr algn="l"/>
                          <a:endParaRPr sz="1400" dirty="0">
                            <a:latin typeface="Cambria Math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873394">
                    <a:tc>
                      <a:txBody>
                        <a:bodyPr/>
                        <a:lstStyle/>
                        <a:p>
                          <a:pPr algn="l">
                            <a:defRPr sz="1400"/>
                          </a:pPr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sz="220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sz="2200" dirty="0"/>
                            <a:t>​</a:t>
                          </a:r>
                          <a:r>
                            <a:rPr lang="en-US" sz="22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lang="en-US" sz="2200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</m:oMath>
                          </a14:m>
                          <a:endParaRPr sz="2200" dirty="0">
                            <a:latin typeface="Cambria Math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400"/>
                          </a:pPr>
                          <a:r>
                            <a:rPr sz="2200" dirty="0"/>
                            <a:t>​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sz="22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220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sz="22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oMath>
                          </a14:m>
                          <a:endParaRPr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400"/>
                          </a:pPr>
                          <a:r>
                            <a:rPr sz="2200" dirty="0"/>
                            <a:t>or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400"/>
                          </a:pPr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sz="220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200" dirty="0"/>
                            <a:t>​​</a:t>
                          </a:r>
                          <a14:m>
                            <m:oMath xmlns:m="http://schemas.openxmlformats.org/officeDocument/2006/math">
                              <m:r>
                                <a:rPr lang="en-US" sz="2200" smtClean="0">
                                  <a:latin typeface="Cambria Math" panose="02040503050406030204" pitchFamily="18" charset="0"/>
                                </a:rPr>
                                <m:t>=−3</m:t>
                              </m:r>
                            </m:oMath>
                          </a14:m>
                          <a:endParaRPr lang="en-US" sz="2200" dirty="0">
                            <a:latin typeface="Cambria Math"/>
                          </a:endParaRPr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algn="l">
                            <a:defRPr sz="1400"/>
                          </a:pPr>
                          <a:endParaRPr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64ACDA6F-FEC9-4ADF-AC4B-12E317747D09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350694374"/>
                  </p:ext>
                </p:extLst>
              </p:nvPr>
            </p:nvGraphicFramePr>
            <p:xfrm>
              <a:off x="914400" y="1524000"/>
              <a:ext cx="7772400" cy="3150631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0668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334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6858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6096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914400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914400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  <a:gridCol w="3048000">
                      <a:extLst>
                        <a:ext uri="{9D8B030D-6E8A-4147-A177-3AD203B41FA5}">
                          <a16:colId xmlns:a16="http://schemas.microsoft.com/office/drawing/2014/main" val="20006"/>
                        </a:ext>
                      </a:extLst>
                    </a:gridCol>
                  </a:tblGrid>
                  <a:tr h="570357">
                    <a:tc gridSpan="3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7447" r="-240000" b="-450000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75000" t="-7447" r="-800000" b="-45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16667" t="-7447" r="-433333" b="-45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sz="2200" dirty="0"/>
                        </a:p>
                      </a:txBody>
                      <a:tcPr/>
                    </a:tc>
                    <a:tc rowSpan="6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55000" t="-135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26720">
                    <a:tc gridSpan="3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144286" r="-240000" b="-504286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75000" t="-144286" r="-800000" b="-5042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16667" t="-144286" r="-433333" b="-5042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sz="2200" dirty="0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algn="l"/>
                          <a:endParaRPr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26720">
                    <a:tc gridSpan="3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244286" r="-240000" b="-404286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75000" t="-244286" r="-800000" b="-4042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16667" t="-244286" r="-433333" b="-4042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sz="2200" dirty="0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algn="l"/>
                          <a:endParaRPr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26720">
                    <a:tc gridSpan="3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344286" r="-240000" b="-304286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75000" t="-344286" r="-800000" b="-3042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16667" t="-344286" r="-433333" b="-3042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sz="2200" dirty="0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algn="l"/>
                          <a:endParaRPr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4267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t="-444286" r="-628571" b="-2042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98864" t="-444286" r="-1150000" b="-2042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34821" t="-444286" r="-803571" b="-2042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400"/>
                          </a:pPr>
                          <a:r>
                            <a:rPr sz="2200" dirty="0"/>
                            <a:t>or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316667" t="-444286" r="-433333" b="-2042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416667" t="-444286" r="-333333" b="-204286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l"/>
                          <a:endParaRPr sz="1400" dirty="0">
                            <a:latin typeface="Cambria Math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87339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266434" r="-62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98864" t="-266434" r="-115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34821" t="-266434" r="-803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400"/>
                          </a:pPr>
                          <a:r>
                            <a:rPr sz="2200" dirty="0"/>
                            <a:t>or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16667" t="-266434" r="-43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16667" t="-266434" r="-333333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l">
                            <a:defRPr sz="1400"/>
                          </a:pPr>
                          <a:endParaRPr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8: Quadratic-Like Equations (cont.)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sz="2800" b="1"/>
              <a:t>Solution</a:t>
            </a:r>
          </a:p>
          <a:p>
            <a:pPr marL="514350" indent="-514350">
              <a:buFont typeface="+mj-lt"/>
              <a:buAutoNum type="alphaLcPeriod"/>
              <a:defRPr sz="2800"/>
            </a:pPr>
            <a:r>
              <a:t>​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2742CB58-C7BF-4B8B-BF4D-D6C73166E7B8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711870496"/>
                  </p:ext>
                </p:extLst>
              </p:nvPr>
            </p:nvGraphicFramePr>
            <p:xfrm>
              <a:off x="838200" y="1591298"/>
              <a:ext cx="8001000" cy="256032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7338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6002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6670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sz="2200" dirty="0"/>
                            <a:t>​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sz="2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sz="2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sz="2200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r>
                                            <a:rPr sz="2200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r>
                                        <a:rPr sz="2200">
                                          <a:latin typeface="Cambria Math"/>
                                        </a:rPr>
                                        <m:t>+2</m:t>
                                      </m:r>
                                      <m:r>
                                        <a:rPr sz="220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sz="220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sz="2200">
                                  <a:latin typeface="Cambria Math"/>
                                </a:rPr>
                                <m:t>−7</m:t>
                              </m:r>
                              <m:d>
                                <m:dPr>
                                  <m:ctrlPr>
                                    <a:rPr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sz="220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sz="220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sz="2200">
                                      <a:latin typeface="Cambria Math"/>
                                    </a:rPr>
                                    <m:t>+2</m:t>
                                  </m:r>
                                  <m:r>
                                    <a:rPr sz="220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sz="2200">
                                  <a:latin typeface="Cambria Math"/>
                                </a:rPr>
                                <m:t>−8</m:t>
                              </m:r>
                            </m:oMath>
                          </a14:m>
                          <a:endParaRPr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2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200">
                                  <a:latin typeface="Cambria Math"/>
                                </a:rPr>
                                <m:t>=0</m:t>
                              </m:r>
                            </m:oMath>
                          </a14:m>
                          <a:endParaRPr sz="2200"/>
                        </a:p>
                      </a:txBody>
                      <a:tcPr/>
                    </a:tc>
                    <a:tc rowSpan="4">
                      <a:txBody>
                        <a:bodyPr/>
                        <a:lstStyle/>
                        <a:p>
                          <a:pPr algn="l">
                            <a:defRPr sz="1100" b="1"/>
                          </a:pPr>
                          <a:r>
                            <a:rPr sz="1800" b="0" dirty="0"/>
                            <a:t>Making the substitution </a:t>
                          </a:r>
                          <a14:m>
                            <m:oMath xmlns:m="http://schemas.openxmlformats.org/officeDocument/2006/math">
                              <m:r>
                                <a:rPr sz="1800" b="0" i="1">
                                  <a:latin typeface="Cambria Math"/>
                                </a:rPr>
                                <m:t>𝐴</m:t>
                              </m:r>
                              <m:r>
                                <a:rPr sz="1800" b="0">
                                  <a:latin typeface="Cambria Math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sz="1800" b="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1800" b="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sz="1800" b="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sz="1800" b="0">
                                  <a:latin typeface="Cambria Math"/>
                                </a:rPr>
                                <m:t>+</m:t>
                              </m:r>
                              <m:r>
                                <a:rPr sz="1800" b="0" i="1">
                                  <a:latin typeface="Cambria Math"/>
                                </a:rPr>
                                <m:t>2</m:t>
                              </m:r>
                              <m:r>
                                <a:rPr sz="1800" b="0" i="1">
                                  <a:latin typeface="Cambria Math"/>
                                </a:rPr>
                                <m:t>𝑥</m:t>
                              </m:r>
                            </m:oMath>
                          </a14:m>
                          <a:r>
                            <a:rPr sz="1800" b="0" dirty="0"/>
                            <a:t> transforms the quadratic-like equation into a quadratic equation that can be solved by factoring.</a:t>
                          </a:r>
                        </a:p>
                        <a:p>
                          <a:pPr algn="l">
                            <a:defRPr sz="1100" b="1"/>
                          </a:pPr>
                          <a:r>
                            <a:rPr sz="1800" b="0" dirty="0"/>
                            <a:t>Once we have solved for </a:t>
                          </a:r>
                          <a14:m>
                            <m:oMath xmlns:m="http://schemas.openxmlformats.org/officeDocument/2006/math">
                              <m:r>
                                <a:rPr sz="1800" b="0" i="1">
                                  <a:latin typeface="Cambria Math"/>
                                </a:rPr>
                                <m:t>𝐴</m:t>
                              </m:r>
                            </m:oMath>
                          </a14:m>
                          <a:r>
                            <a:rPr sz="1800" b="0" dirty="0"/>
                            <a:t>, we replace </a:t>
                          </a:r>
                          <a14:m>
                            <m:oMath xmlns:m="http://schemas.openxmlformats.org/officeDocument/2006/math">
                              <m:r>
                                <a:rPr sz="1800" b="0" i="1">
                                  <a:latin typeface="Cambria Math"/>
                                </a:rPr>
                                <m:t>𝐴</m:t>
                              </m:r>
                            </m:oMath>
                          </a14:m>
                          <a:r>
                            <a:rPr sz="1800" b="0" dirty="0"/>
                            <a:t> with </a:t>
                          </a:r>
                          <a:br>
                            <a:rPr lang="en-US" sz="1800" b="0" dirty="0"/>
                          </a:b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sz="1800" b="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1800" b="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sz="1800" b="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sz="1800" b="0">
                                  <a:latin typeface="Cambria Math"/>
                                </a:rPr>
                                <m:t>+</m:t>
                              </m:r>
                              <m:r>
                                <a:rPr sz="1800" b="0" i="1">
                                  <a:latin typeface="Cambria Math"/>
                                </a:rPr>
                                <m:t>2</m:t>
                              </m:r>
                              <m:r>
                                <a:rPr sz="1800" b="0" i="1">
                                  <a:latin typeface="Cambria Math"/>
                                </a:rPr>
                                <m:t>𝑥</m:t>
                              </m:r>
                            </m:oMath>
                          </a14:m>
                          <a:r>
                            <a:rPr sz="1800" b="0" dirty="0"/>
                            <a:t> and solve for </a:t>
                          </a:r>
                          <a14:m>
                            <m:oMath xmlns:m="http://schemas.openxmlformats.org/officeDocument/2006/math">
                              <m:r>
                                <a:rPr sz="1800" b="0" i="1">
                                  <a:latin typeface="Cambria Math"/>
                                </a:rPr>
                                <m:t>𝑥</m:t>
                              </m:r>
                            </m:oMath>
                          </a14:m>
                          <a:r>
                            <a:rPr sz="1800" b="0" dirty="0"/>
                            <a:t>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sz="2200" dirty="0"/>
                            <a:t>​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sz="2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2200">
                                      <a:latin typeface="Cambria Math"/>
                                    </a:rPr>
                                    <m:t>𝐴</m:t>
                                  </m:r>
                                </m:e>
                                <m:sup>
                                  <m:r>
                                    <a:rPr sz="220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sz="2200">
                                  <a:latin typeface="Cambria Math"/>
                                </a:rPr>
                                <m:t>−7</m:t>
                              </m:r>
                              <m:r>
                                <a:rPr sz="2200">
                                  <a:latin typeface="Cambria Math"/>
                                </a:rPr>
                                <m:t>𝐴</m:t>
                              </m:r>
                              <m:r>
                                <a:rPr sz="2200">
                                  <a:latin typeface="Cambria Math"/>
                                </a:rPr>
                                <m:t>−8</m:t>
                              </m:r>
                            </m:oMath>
                          </a14:m>
                          <a:endParaRPr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2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200">
                                  <a:latin typeface="Cambria Math"/>
                                </a:rPr>
                                <m:t>=0</m:t>
                              </m:r>
                            </m:oMath>
                          </a14:m>
                          <a:endParaRPr sz="2200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algn="l"/>
                          <a:endParaRPr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sz="2200"/>
                            <a:t>​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2200">
                                      <a:latin typeface="Cambria Math"/>
                                    </a:rPr>
                                    <m:t>𝐴</m:t>
                                  </m:r>
                                  <m:r>
                                    <a:rPr sz="2200">
                                      <a:latin typeface="Cambria Math"/>
                                    </a:rPr>
                                    <m:t>−8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2200">
                                      <a:latin typeface="Cambria Math"/>
                                    </a:rPr>
                                    <m:t>𝐴</m:t>
                                  </m:r>
                                  <m:r>
                                    <a:rPr sz="2200">
                                      <a:latin typeface="Cambria Math"/>
                                    </a:rPr>
                                    <m:t>+1</m:t>
                                  </m:r>
                                </m:e>
                              </m:d>
                            </m:oMath>
                          </a14:m>
                          <a:endParaRPr sz="22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2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200">
                                  <a:latin typeface="Cambria Math"/>
                                </a:rPr>
                                <m:t>=0</m:t>
                              </m:r>
                            </m:oMath>
                          </a14:m>
                          <a:endParaRPr sz="2200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algn="l"/>
                          <a:endParaRPr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lang="en-US" sz="220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sz="2200">
                                  <a:latin typeface="Cambria Math"/>
                                </a:rPr>
                                <m:t>𝐴</m:t>
                              </m:r>
                            </m:oMath>
                          </a14:m>
                          <a:endParaRPr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2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200">
                                  <a:latin typeface="Cambria Math"/>
                                </a:rPr>
                                <m:t>=8</m:t>
                              </m:r>
                              <m:r>
                                <m:rPr>
                                  <m:nor/>
                                </m:rPr>
                                <a:rPr sz="2200">
                                  <a:latin typeface="Cambria Math"/>
                                </a:rPr>
                                <m:t>,</m:t>
                              </m:r>
                              <m:r>
                                <a:rPr sz="2200">
                                  <a:latin typeface="Cambria Math"/>
                                </a:rPr>
                                <m:t>−1</m:t>
                              </m:r>
                            </m:oMath>
                          </a14:m>
                          <a:endParaRPr sz="2200" dirty="0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algn="l">
                            <a:defRPr sz="1100" b="1"/>
                          </a:pPr>
                          <a:endParaRPr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2742CB58-C7BF-4B8B-BF4D-D6C73166E7B8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711870496"/>
                  </p:ext>
                </p:extLst>
              </p:nvPr>
            </p:nvGraphicFramePr>
            <p:xfrm>
              <a:off x="838200" y="1591298"/>
              <a:ext cx="8001000" cy="256032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7338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6002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6670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4267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10000" r="-114192" b="-522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33969" t="-10000" r="-167176" b="-522857"/>
                          </a:stretch>
                        </a:blipFill>
                      </a:tcPr>
                    </a:tc>
                    <a:tc rowSpan="4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99772" t="-1663" b="-356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267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110000" r="-114192" b="-422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33969" t="-110000" r="-167176" b="-422857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l"/>
                          <a:endParaRPr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267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207042" r="-114192" b="-31690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33969" t="-207042" r="-167176" b="-316901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l"/>
                          <a:endParaRPr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12801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103810" r="-114192" b="-71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33969" t="-103810" r="-167176" b="-7143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l">
                            <a:defRPr sz="1100" b="1"/>
                          </a:pPr>
                          <a:endParaRPr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8: Quadratic-Like Equations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450542" y="1029287"/>
                <a:ext cx="8229600" cy="4967067"/>
              </a:xfrm>
            </p:spPr>
            <p:txBody>
              <a:bodyPr>
                <a:normAutofit fontScale="92500"/>
              </a:bodyPr>
              <a:lstStyle/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pPr marL="1828800" lvl="4" indent="0">
                  <a:buNone/>
                  <a:defRPr sz="2000"/>
                </a:pPr>
                <a:endParaRPr lang="en-US" dirty="0">
                  <a:latin typeface="Cambria Math" panose="02040503050406030204" pitchFamily="18" charset="0"/>
                </a:endParaRPr>
              </a:p>
              <a:p>
                <a:pPr marL="1828800" lvl="4" indent="0">
                  <a:buNone/>
                  <a:defRPr sz="2000"/>
                </a:pPr>
                <a14:m>
                  <m:oMath xmlns:m="http://schemas.openxmlformats.org/officeDocument/2006/math">
                    <m:r>
                      <a:rPr sz="2600">
                        <a:latin typeface="Cambria Math" panose="02040503050406030204" pitchFamily="18" charset="0"/>
                      </a:rPr>
                      <m:t>𝑥</m:t>
                    </m:r>
                    <m:r>
                      <a:rPr sz="2600">
                        <a:latin typeface="Cambria Math" panose="02040503050406030204" pitchFamily="18" charset="0"/>
                      </a:rPr>
                      <m:t>=−4</m:t>
                    </m:r>
                  </m:oMath>
                </a14:m>
                <a:r>
                  <a:rPr sz="2600" dirty="0"/>
                  <a:t> or </a:t>
                </a:r>
                <a14:m>
                  <m:oMath xmlns:m="http://schemas.openxmlformats.org/officeDocument/2006/math">
                    <m:r>
                      <a:rPr sz="2600">
                        <a:latin typeface="Cambria Math" panose="02040503050406030204" pitchFamily="18" charset="0"/>
                      </a:rPr>
                      <m:t>𝑥</m:t>
                    </m:r>
                    <m:r>
                      <a:rPr sz="260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sz="2600" dirty="0"/>
                  <a:t> or </a:t>
                </a:r>
                <a14:m>
                  <m:oMath xmlns:m="http://schemas.openxmlformats.org/officeDocument/2006/math">
                    <m:r>
                      <a:rPr sz="2600">
                        <a:latin typeface="Cambria Math" panose="02040503050406030204" pitchFamily="18" charset="0"/>
                      </a:rPr>
                      <m:t>𝑥</m:t>
                    </m:r>
                    <m:r>
                      <a:rPr sz="2600">
                        <a:latin typeface="Cambria Math" panose="02040503050406030204" pitchFamily="18" charset="0"/>
                      </a:rPr>
                      <m:t>=−1</m:t>
                    </m:r>
                  </m:oMath>
                </a14:m>
                <a:endParaRPr sz="2600" dirty="0"/>
              </a:p>
              <a:p>
                <a:r>
                  <a:rPr lang="en-US" dirty="0"/>
                  <a:t>​</a:t>
                </a:r>
                <a:r>
                  <a:rPr lang="en-US" sz="2600" dirty="0"/>
                  <a:t>Note that </a:t>
                </a:r>
                <a14:m>
                  <m:oMath xmlns:m="http://schemas.openxmlformats.org/officeDocument/2006/math">
                    <m:r>
                      <a:rPr lang="en-US" sz="2600">
                        <a:latin typeface="Cambria Math"/>
                      </a:rPr>
                      <m:t>−1</m:t>
                    </m:r>
                  </m:oMath>
                </a14:m>
                <a:r>
                  <a:rPr lang="en-US" sz="2600" dirty="0"/>
                  <a:t> is a double root, while </a:t>
                </a:r>
                <a14:m>
                  <m:oMath xmlns:m="http://schemas.openxmlformats.org/officeDocument/2006/math">
                    <m:r>
                      <a:rPr lang="en-US" sz="2600">
                        <a:latin typeface="Cambria Math"/>
                      </a:rPr>
                      <m:t>−4</m:t>
                    </m:r>
                  </m:oMath>
                </a14:m>
                <a:r>
                  <a:rPr lang="en-US" sz="2600" dirty="0"/>
                  <a:t> and </a:t>
                </a:r>
                <a:r>
                  <a:rPr lang="en-US" sz="2600" dirty="0">
                    <a:latin typeface="Cambria Math"/>
                  </a:rPr>
                  <a:t>2</a:t>
                </a:r>
                <a:r>
                  <a:rPr lang="en-US" sz="2600" dirty="0"/>
                  <a:t> are single roots.</a:t>
                </a:r>
              </a:p>
              <a:p>
                <a:endParaRPr lang="en-US" sz="2800" dirty="0"/>
              </a:p>
              <a:p>
                <a:r>
                  <a:rPr sz="2800" dirty="0"/>
                  <a:t>While the substitution method does not necessarily introduce extraneous solutions, you should still check that each solution solves the original quadratic-like equation.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450542" y="1029287"/>
                <a:ext cx="8229600" cy="4967067"/>
              </a:xfrm>
              <a:blipFill>
                <a:blip r:embed="rId2"/>
                <a:stretch>
                  <a:fillRect l="-1333" b="-22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5">
                <a:extLst>
                  <a:ext uri="{FF2B5EF4-FFF2-40B4-BE49-F238E27FC236}">
                    <a16:creationId xmlns:a16="http://schemas.microsoft.com/office/drawing/2014/main" id="{97C68BBE-D825-48FA-937E-91791654077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92376363"/>
                  </p:ext>
                </p:extLst>
              </p:nvPr>
            </p:nvGraphicFramePr>
            <p:xfrm>
              <a:off x="457200" y="1143000"/>
              <a:ext cx="8229600" cy="2082166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209800">
                      <a:extLst>
                        <a:ext uri="{9D8B030D-6E8A-4147-A177-3AD203B41FA5}">
                          <a16:colId xmlns:a16="http://schemas.microsoft.com/office/drawing/2014/main" val="1983393769"/>
                        </a:ext>
                      </a:extLst>
                    </a:gridCol>
                    <a:gridCol w="533400">
                      <a:extLst>
                        <a:ext uri="{9D8B030D-6E8A-4147-A177-3AD203B41FA5}">
                          <a16:colId xmlns:a16="http://schemas.microsoft.com/office/drawing/2014/main" val="3318588622"/>
                        </a:ext>
                      </a:extLst>
                    </a:gridCol>
                    <a:gridCol w="914400">
                      <a:extLst>
                        <a:ext uri="{9D8B030D-6E8A-4147-A177-3AD203B41FA5}">
                          <a16:colId xmlns:a16="http://schemas.microsoft.com/office/drawing/2014/main" val="208697489"/>
                        </a:ext>
                      </a:extLst>
                    </a:gridCol>
                    <a:gridCol w="609600">
                      <a:extLst>
                        <a:ext uri="{9D8B030D-6E8A-4147-A177-3AD203B41FA5}">
                          <a16:colId xmlns:a16="http://schemas.microsoft.com/office/drawing/2014/main" val="2794355746"/>
                        </a:ext>
                      </a:extLst>
                    </a:gridCol>
                    <a:gridCol w="1905000">
                      <a:extLst>
                        <a:ext uri="{9D8B030D-6E8A-4147-A177-3AD203B41FA5}">
                          <a16:colId xmlns:a16="http://schemas.microsoft.com/office/drawing/2014/main" val="2430784202"/>
                        </a:ext>
                      </a:extLst>
                    </a:gridCol>
                    <a:gridCol w="685800">
                      <a:extLst>
                        <a:ext uri="{9D8B030D-6E8A-4147-A177-3AD203B41FA5}">
                          <a16:colId xmlns:a16="http://schemas.microsoft.com/office/drawing/2014/main" val="2933867399"/>
                        </a:ext>
                      </a:extLst>
                    </a:gridCol>
                    <a:gridCol w="1371600">
                      <a:extLst>
                        <a:ext uri="{9D8B030D-6E8A-4147-A177-3AD203B41FA5}">
                          <a16:colId xmlns:a16="http://schemas.microsoft.com/office/drawing/2014/main" val="1339581590"/>
                        </a:ext>
                      </a:extLst>
                    </a:gridCol>
                  </a:tblGrid>
                  <a:tr h="513586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40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oMath>
                          </a14:m>
                          <a:endParaRPr lang="en-US" sz="24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r>
                                <a:rPr lang="en-US" sz="2400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oMath>
                          </a14:m>
                          <a:r>
                            <a:rPr lang="en-US" sz="2400" dirty="0"/>
                            <a:t> 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 or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40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oMath>
                          </a14:m>
                          <a:endParaRPr lang="en-US" sz="24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r>
                                <a:rPr lang="en-US" sz="2400" b="0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oMath>
                          </a14:m>
                          <a:r>
                            <a:rPr lang="en-US" sz="2400" b="0" dirty="0"/>
                            <a:t> 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4070544961"/>
                      </a:ext>
                    </a:extLst>
                  </a:tr>
                  <a:tr h="52286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400" dirty="0"/>
                            <a:t>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ar-AE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ar-AE" sz="240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ar-AE" sz="24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ar-AE" sz="240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ar-AE" sz="24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ar-AE" sz="240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endParaRPr lang="en-US" sz="24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r>
                                <a:rPr lang="en-US" sz="2400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oMath>
                          </a14:m>
                          <a:r>
                            <a:rPr lang="en-US" sz="2400" dirty="0"/>
                            <a:t> 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400" dirty="0"/>
                            <a:t>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ar-AE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ar-AE" sz="240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ar-AE" sz="24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ar-AE" sz="240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ar-AE" sz="24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ar-AE" sz="240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endParaRPr lang="en-US" sz="24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r>
                                <a:rPr lang="en-US" sz="2400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oMath>
                          </a14:m>
                          <a:r>
                            <a:rPr lang="en-US" sz="2400" dirty="0"/>
                            <a:t> 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709237728"/>
                      </a:ext>
                    </a:extLst>
                  </a:tr>
                  <a:tr h="522860"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ar-AE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ar-AE" sz="240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ar-AE" sz="24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ar-AE" sz="240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ar-AE" sz="24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ar-AE" sz="240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ar-AE" sz="240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ar-AE" sz="240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oMath>
                          </a14:m>
                          <a:r>
                            <a:rPr lang="ar-AE" sz="2400" dirty="0"/>
                            <a:t> </a:t>
                          </a:r>
                          <a:endParaRPr lang="en-US" sz="24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r>
                                <a:rPr lang="en-US" sz="2400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oMath>
                          </a14:m>
                          <a:r>
                            <a:rPr lang="en-US" sz="2400" dirty="0"/>
                            <a:t> 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400" dirty="0"/>
                            <a:t> 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ar-AE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ar-AE" sz="240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ar-AE" sz="24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ar-AE" sz="240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ar-AE" sz="24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ar-AE" sz="240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40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oMath>
                          </a14:m>
                          <a:endParaRPr lang="en-US" sz="24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r>
                                <a:rPr lang="en-US" sz="2400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oMath>
                          </a14:m>
                          <a:r>
                            <a:rPr lang="en-US" sz="2400" dirty="0"/>
                            <a:t> 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175670144"/>
                      </a:ext>
                    </a:extLst>
                  </a:tr>
                  <a:tr h="52286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400" dirty="0"/>
                            <a:t>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ar-AE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ar-AE" sz="240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ar-AE" sz="240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ar-AE" sz="240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ar-AE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ar-AE" sz="240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ar-AE" sz="240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ar-AE" sz="24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d>
                            </m:oMath>
                          </a14:m>
                          <a:endParaRPr lang="en-US" sz="24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r>
                                <a:rPr lang="en-US" sz="2400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oMath>
                          </a14:m>
                          <a:r>
                            <a:rPr lang="en-US" sz="2400" dirty="0"/>
                            <a:t> 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400" dirty="0"/>
                            <a:t>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4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sz="2400" smtClean="0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lang="en-US" sz="2400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240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endParaRPr lang="en-US" sz="24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r>
                                <a:rPr lang="en-US" sz="2400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oMath>
                          </a14:m>
                          <a:r>
                            <a:rPr lang="en-US" sz="2400" dirty="0"/>
                            <a:t> 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50420937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5">
                <a:extLst>
                  <a:ext uri="{FF2B5EF4-FFF2-40B4-BE49-F238E27FC236}">
                    <a16:creationId xmlns:a16="http://schemas.microsoft.com/office/drawing/2014/main" id="{97C68BBE-D825-48FA-937E-91791654077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92376363"/>
                  </p:ext>
                </p:extLst>
              </p:nvPr>
            </p:nvGraphicFramePr>
            <p:xfrm>
              <a:off x="457200" y="1143000"/>
              <a:ext cx="8229600" cy="2082166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209800">
                      <a:extLst>
                        <a:ext uri="{9D8B030D-6E8A-4147-A177-3AD203B41FA5}">
                          <a16:colId xmlns:a16="http://schemas.microsoft.com/office/drawing/2014/main" val="1983393769"/>
                        </a:ext>
                      </a:extLst>
                    </a:gridCol>
                    <a:gridCol w="533400">
                      <a:extLst>
                        <a:ext uri="{9D8B030D-6E8A-4147-A177-3AD203B41FA5}">
                          <a16:colId xmlns:a16="http://schemas.microsoft.com/office/drawing/2014/main" val="3318588622"/>
                        </a:ext>
                      </a:extLst>
                    </a:gridCol>
                    <a:gridCol w="914400">
                      <a:extLst>
                        <a:ext uri="{9D8B030D-6E8A-4147-A177-3AD203B41FA5}">
                          <a16:colId xmlns:a16="http://schemas.microsoft.com/office/drawing/2014/main" val="208697489"/>
                        </a:ext>
                      </a:extLst>
                    </a:gridCol>
                    <a:gridCol w="609600">
                      <a:extLst>
                        <a:ext uri="{9D8B030D-6E8A-4147-A177-3AD203B41FA5}">
                          <a16:colId xmlns:a16="http://schemas.microsoft.com/office/drawing/2014/main" val="2794355746"/>
                        </a:ext>
                      </a:extLst>
                    </a:gridCol>
                    <a:gridCol w="1905000">
                      <a:extLst>
                        <a:ext uri="{9D8B030D-6E8A-4147-A177-3AD203B41FA5}">
                          <a16:colId xmlns:a16="http://schemas.microsoft.com/office/drawing/2014/main" val="2430784202"/>
                        </a:ext>
                      </a:extLst>
                    </a:gridCol>
                    <a:gridCol w="685800">
                      <a:extLst>
                        <a:ext uri="{9D8B030D-6E8A-4147-A177-3AD203B41FA5}">
                          <a16:colId xmlns:a16="http://schemas.microsoft.com/office/drawing/2014/main" val="2933867399"/>
                        </a:ext>
                      </a:extLst>
                    </a:gridCol>
                    <a:gridCol w="1371600">
                      <a:extLst>
                        <a:ext uri="{9D8B030D-6E8A-4147-A177-3AD203B41FA5}">
                          <a16:colId xmlns:a16="http://schemas.microsoft.com/office/drawing/2014/main" val="1339581590"/>
                        </a:ext>
                      </a:extLst>
                    </a:gridCol>
                  </a:tblGrid>
                  <a:tr h="51358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t="-8235" r="-271901" b="-3035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417241" t="-8235" r="-1034483" b="-3035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300000" t="-8235" r="-500000" b="-3035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 or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223642" t="-8235" r="-107668" b="-3035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904464" t="-8235" r="-200893" b="-3035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500000" t="-8235" b="-30352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70544961"/>
                      </a:ext>
                    </a:extLst>
                  </a:tr>
                  <a:tr h="5228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t="-106977" r="-271901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417241" t="-106977" r="-1034483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300000" t="-106977" r="-500000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223642" t="-106977" r="-107668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904464" t="-106977" r="-200893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500000" t="-106977" b="-2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09237728"/>
                      </a:ext>
                    </a:extLst>
                  </a:tr>
                  <a:tr h="5228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t="-206977" r="-271901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417241" t="-206977" r="-1034483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300000" t="-206977" r="-500000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223642" t="-206977" r="-107668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904464" t="-206977" r="-200893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500000" t="-206977" b="-1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75670144"/>
                      </a:ext>
                    </a:extLst>
                  </a:tr>
                  <a:tr h="5228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t="-306977" r="-27190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417241" t="-306977" r="-10344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300000" t="-306977" r="-5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223642" t="-306977" r="-10766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904464" t="-306977" r="-2008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500000" t="-30697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04209373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8: Quadratic-Like Equations (cont.)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57200" y="1205133"/>
            <a:ext cx="8229600" cy="4967067"/>
          </a:xfrm>
        </p:spPr>
        <p:txBody>
          <a:bodyPr/>
          <a:lstStyle/>
          <a:p>
            <a:pPr marL="514350" indent="-514350">
              <a:buFont typeface="+mj-lt"/>
              <a:buAutoNum type="alphaLcPeriod" startAt="2"/>
              <a:defRPr sz="2800"/>
            </a:pPr>
            <a:r>
              <a:rPr dirty="0"/>
              <a:t>​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47D9A03D-CD2B-4325-BCFE-4D1D39885DBB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686984730"/>
                  </p:ext>
                </p:extLst>
              </p:nvPr>
            </p:nvGraphicFramePr>
            <p:xfrm>
              <a:off x="457200" y="1111190"/>
              <a:ext cx="8153400" cy="2676271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9718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7526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34290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2400"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  <m:sup>
                                  <m:f>
                                    <m:f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sz="2400">
                                          <a:latin typeface="Cambria Math"/>
                                        </a:rPr>
                                        <m:t>2</m:t>
                                      </m:r>
                                    </m:num>
                                    <m:den>
                                      <m:r>
                                        <a:rPr sz="2400">
                                          <a:latin typeface="Cambria Math"/>
                                        </a:rPr>
                                        <m:t>3</m:t>
                                      </m:r>
                                    </m:den>
                                  </m:f>
                                </m:sup>
                              </m:sSup>
                              <m:r>
                                <a:rPr sz="2400">
                                  <a:latin typeface="Cambria Math"/>
                                </a:rPr>
                                <m:t>+4</m:t>
                              </m:r>
                              <m:sSup>
                                <m:sSup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2400"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  <m:sup>
                                  <m:f>
                                    <m:f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sz="2400">
                                          <a:latin typeface="Cambria Math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sz="2400">
                                          <a:latin typeface="Cambria Math"/>
                                        </a:rPr>
                                        <m:t>3</m:t>
                                      </m:r>
                                    </m:den>
                                  </m:f>
                                </m:sup>
                              </m:sSup>
                              <m:r>
                                <a:rPr sz="2400">
                                  <a:latin typeface="Cambria Math"/>
                                </a:rPr>
                                <m:t>−5</m:t>
                              </m:r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=0</m:t>
                              </m:r>
                            </m:oMath>
                          </a14:m>
                          <a:endParaRPr sz="2400" dirty="0"/>
                        </a:p>
                      </a:txBody>
                      <a:tcPr anchor="ctr"/>
                    </a:tc>
                    <a:tc rowSpan="4">
                      <a:txBody>
                        <a:bodyPr/>
                        <a:lstStyle/>
                        <a:p>
                          <a:pPr algn="l">
                            <a:defRPr sz="1100" b="1"/>
                          </a:pPr>
                          <a:r>
                            <a:rPr sz="1800" b="0" dirty="0"/>
                            <a:t>Using properties of exponents, we can see that the substitution </a:t>
                          </a:r>
                          <a:br>
                            <a:rPr lang="en-US" sz="1800" b="0" dirty="0"/>
                          </a:br>
                          <a14:m>
                            <m:oMath xmlns:m="http://schemas.openxmlformats.org/officeDocument/2006/math">
                              <m:r>
                                <a:rPr lang="en-US" sz="1800" b="0" i="1" smtClean="0">
                                  <a:latin typeface="Cambria Math"/>
                                </a:rPr>
                                <m:t>𝐴</m:t>
                              </m:r>
                              <m:r>
                                <a:rPr lang="en-US" sz="1800" b="0" smtClean="0">
                                  <a:latin typeface="Cambria Math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sz="1800" b="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b="0" i="1" smtClean="0"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  <m:sup>
                                  <m:f>
                                    <m:fPr>
                                      <m:ctrlPr>
                                        <a:rPr sz="1800" b="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800" b="0" i="1" smtClean="0">
                                          <a:latin typeface="Cambria Math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sz="1800" b="0" i="1" smtClean="0">
                                          <a:latin typeface="Cambria Math"/>
                                        </a:rPr>
                                        <m:t>3</m:t>
                                      </m:r>
                                    </m:den>
                                  </m:f>
                                </m:sup>
                              </m:sSup>
                            </m:oMath>
                          </a14:m>
                          <a:r>
                            <a:rPr sz="1800" b="0" dirty="0"/>
                            <a:t> will make this equation quadratic.</a:t>
                          </a:r>
                        </a:p>
                        <a:p>
                          <a:pPr algn="l">
                            <a:defRPr b="1"/>
                          </a:pPr>
                          <a:r>
                            <a:rPr lang="en-US" sz="1800" b="0" dirty="0"/>
                            <a:t>We can solve this equation by factoring.</a:t>
                          </a:r>
                          <a:endParaRPr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sz="2400"/>
                            <a:t>​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sz="2400">
                                              <a:latin typeface="Cambria Math"/>
                                            </a:rPr>
                                            <m:t>𝑦</m:t>
                                          </m:r>
                                        </m:e>
                                        <m:sup>
                                          <m:f>
                                            <m:fPr>
                                              <m:ctrlPr>
                                                <a:rPr sz="2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r>
                                                <a:rPr sz="2400">
                                                  <a:latin typeface="Cambria Math"/>
                                                </a:rPr>
                                                <m:t>1</m:t>
                                              </m:r>
                                            </m:num>
                                            <m:den>
                                              <m:r>
                                                <a:rPr sz="2400">
                                                  <a:latin typeface="Cambria Math"/>
                                                </a:rPr>
                                                <m:t>3</m:t>
                                              </m:r>
                                            </m:den>
                                          </m:f>
                                        </m:sup>
                                      </m:sSup>
                                    </m:e>
                                  </m:d>
                                </m:e>
                                <m:sup>
                                  <m:r>
                                    <a:rPr sz="240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sz="2400">
                                  <a:latin typeface="Cambria Math"/>
                                </a:rPr>
                                <m:t>+4</m:t>
                              </m:r>
                              <m:d>
                                <m:d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sz="2400">
                                          <a:latin typeface="Cambria Math"/>
                                        </a:rPr>
                                        <m:t>𝑦</m:t>
                                      </m:r>
                                    </m:e>
                                    <m:sup>
                                      <m:f>
                                        <m:fPr>
                                          <m:ctrlPr>
                                            <a:rPr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sz="2400">
                                              <a:latin typeface="Cambria Math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r>
                                            <a:rPr sz="2400">
                                              <a:latin typeface="Cambria Math"/>
                                            </a:rPr>
                                            <m:t>3</m:t>
                                          </m:r>
                                        </m:den>
                                      </m:f>
                                    </m:sup>
                                  </m:sSup>
                                </m:e>
                              </m:d>
                              <m:r>
                                <a:rPr sz="2400">
                                  <a:latin typeface="Cambria Math"/>
                                </a:rPr>
                                <m:t>−5</m:t>
                              </m:r>
                            </m:oMath>
                          </a14:m>
                          <a:endParaRPr sz="24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=0</m:t>
                              </m:r>
                            </m:oMath>
                          </a14:m>
                          <a:endParaRPr sz="2400" dirty="0"/>
                        </a:p>
                      </a:txBody>
                      <a:tcPr anchor="ctr"/>
                    </a:tc>
                    <a:tc vMerge="1">
                      <a:txBody>
                        <a:bodyPr/>
                        <a:lstStyle/>
                        <a:p>
                          <a:pPr algn="l"/>
                          <a:endParaRPr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2400">
                                      <a:latin typeface="Cambria Math"/>
                                    </a:rPr>
                                    <m:t>𝐴</m:t>
                                  </m:r>
                                </m:e>
                                <m:sup>
                                  <m:r>
                                    <a:rPr sz="240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sz="2400">
                                  <a:latin typeface="Cambria Math"/>
                                </a:rPr>
                                <m:t>+4</m:t>
                              </m:r>
                              <m:r>
                                <a:rPr sz="2400">
                                  <a:latin typeface="Cambria Math"/>
                                </a:rPr>
                                <m:t>𝐴</m:t>
                              </m:r>
                              <m:r>
                                <a:rPr sz="2400">
                                  <a:latin typeface="Cambria Math"/>
                                </a:rPr>
                                <m:t>−5</m:t>
                              </m:r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=0</m:t>
                              </m:r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endParaRPr sz="1800" b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2400">
                                      <a:latin typeface="Cambria Math"/>
                                    </a:rPr>
                                    <m:t>𝐴</m:t>
                                  </m:r>
                                  <m:r>
                                    <a:rPr sz="2400">
                                      <a:latin typeface="Cambria Math"/>
                                    </a:rPr>
                                    <m:t>+5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2400">
                                      <a:latin typeface="Cambria Math"/>
                                    </a:rPr>
                                    <m:t>𝐴</m:t>
                                  </m:r>
                                  <m:r>
                                    <a:rPr sz="2400">
                                      <a:latin typeface="Cambria Math"/>
                                    </a:rPr>
                                    <m:t>−1</m:t>
                                  </m:r>
                                </m:e>
                              </m:d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=0</m:t>
                              </m:r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algn="l"/>
                          <a:endParaRPr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lang="en-US" sz="240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𝐴</m:t>
                              </m:r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lang="en-US"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lang="en-US" sz="2400">
                                  <a:latin typeface="Cambria Math"/>
                                </a:rPr>
                                <m:t>=−5,</m:t>
                              </m:r>
                              <m: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>
                                  <a:latin typeface="Cambria Math"/>
                                </a:rPr>
                                <m:t>1</m:t>
                              </m:r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47D9A03D-CD2B-4325-BCFE-4D1D39885DBB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686984730"/>
                  </p:ext>
                </p:extLst>
              </p:nvPr>
            </p:nvGraphicFramePr>
            <p:xfrm>
              <a:off x="457200" y="1111190"/>
              <a:ext cx="8153400" cy="2676271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9718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7526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34290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59359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5102" r="-174180" b="-3714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70035" t="-5102" r="-196167" b="-371429"/>
                          </a:stretch>
                        </a:blipFill>
                      </a:tcPr>
                    </a:tc>
                    <a:tc rowSpan="4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37655" t="-1370" b="-2657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71107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88793" r="-174180" b="-2137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70035" t="-88793" r="-196167" b="-213793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l"/>
                          <a:endParaRPr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288158" r="-174180" b="-22631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70035" t="-288158" r="-196167" b="-226316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endParaRPr sz="1800" b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393333" r="-174180" b="-129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70035" t="-393333" r="-196167" b="-129333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l"/>
                          <a:endParaRPr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493333" r="-174180" b="-29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70035" t="-493333" r="-196167" b="-29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8: Quadratic-Like Equations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Now that we have solved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, we reverse the substitution and solve for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in each case.​</a:t>
                </a:r>
              </a:p>
              <a:p>
                <a:pPr algn="l"/>
                <a:endParaRPr lang="en-US" dirty="0"/>
              </a:p>
              <a:p>
                <a:pPr algn="l"/>
                <a:endParaRPr lang="en-US" dirty="0"/>
              </a:p>
              <a:p>
                <a:pPr algn="l"/>
                <a:endParaRPr lang="en-US" dirty="0"/>
              </a:p>
              <a:p>
                <a:pPr algn="l"/>
                <a:endParaRPr lang="en-US" dirty="0"/>
              </a:p>
              <a:p>
                <a:pPr algn="l"/>
                <a:endParaRPr lang="en-US" dirty="0"/>
              </a:p>
              <a:p>
                <a:pPr algn="l">
                  <a:defRPr sz="2800"/>
                </a:pPr>
                <a:r>
                  <a:rPr lang="en-US" dirty="0"/>
                  <a:t>​</a:t>
                </a:r>
                <a:r>
                  <a:rPr lang="en-US" sz="2800" dirty="0"/>
                  <a:t>Once again, you should confirm that both values do indeed solve the original equation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f>
                          <m:f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sup>
                    </m:sSup>
                    <m:r>
                      <a:rPr lang="ar-AE">
                        <a:latin typeface="Cambria Math" panose="02040503050406030204" pitchFamily="18" charset="0"/>
                      </a:rPr>
                      <m:t>+</m:t>
                    </m:r>
                    <m:r>
                      <a:rPr lang="ar-AE">
                        <a:latin typeface="Cambria Math" panose="02040503050406030204" pitchFamily="18" charset="0"/>
                      </a:rPr>
                      <m:t>4</m:t>
                    </m:r>
                    <m:sSup>
                      <m:sSup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f>
                          <m:f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sup>
                    </m:sSup>
                    <m:r>
                      <a:rPr lang="ar-AE">
                        <a:latin typeface="Cambria Math" panose="02040503050406030204" pitchFamily="18" charset="0"/>
                      </a:rPr>
                      <m:t>−</m:t>
                    </m:r>
                    <m:r>
                      <a:rPr lang="ar-AE">
                        <a:latin typeface="Cambria Math" panose="02040503050406030204" pitchFamily="18" charset="0"/>
                      </a:rPr>
                      <m:t>5</m:t>
                    </m:r>
                    <m:r>
                      <a:rPr lang="ar-AE">
                        <a:latin typeface="Cambria Math" panose="02040503050406030204" pitchFamily="18" charset="0"/>
                      </a:rPr>
                      <m:t>=</m:t>
                    </m:r>
                    <m:r>
                      <a:rPr lang="ar-AE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ar-AE" sz="2800" dirty="0"/>
                  <a:t>.</a:t>
                </a:r>
                <a:endParaRPr sz="28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6">
                <a:extLst>
                  <a:ext uri="{FF2B5EF4-FFF2-40B4-BE49-F238E27FC236}">
                    <a16:creationId xmlns:a16="http://schemas.microsoft.com/office/drawing/2014/main" id="{AB2B71F7-CDBF-492C-8555-8753A3D20F3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52939981"/>
                  </p:ext>
                </p:extLst>
              </p:nvPr>
            </p:nvGraphicFramePr>
            <p:xfrm>
              <a:off x="1295400" y="2286000"/>
              <a:ext cx="6095999" cy="1964373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870857">
                      <a:extLst>
                        <a:ext uri="{9D8B030D-6E8A-4147-A177-3AD203B41FA5}">
                          <a16:colId xmlns:a16="http://schemas.microsoft.com/office/drawing/2014/main" val="1708354638"/>
                        </a:ext>
                      </a:extLst>
                    </a:gridCol>
                    <a:gridCol w="576943">
                      <a:extLst>
                        <a:ext uri="{9D8B030D-6E8A-4147-A177-3AD203B41FA5}">
                          <a16:colId xmlns:a16="http://schemas.microsoft.com/office/drawing/2014/main" val="3950047624"/>
                        </a:ext>
                      </a:extLst>
                    </a:gridCol>
                    <a:gridCol w="914400">
                      <a:extLst>
                        <a:ext uri="{9D8B030D-6E8A-4147-A177-3AD203B41FA5}">
                          <a16:colId xmlns:a16="http://schemas.microsoft.com/office/drawing/2014/main" val="3164705864"/>
                        </a:ext>
                      </a:extLst>
                    </a:gridCol>
                    <a:gridCol w="1447800">
                      <a:extLst>
                        <a:ext uri="{9D8B030D-6E8A-4147-A177-3AD203B41FA5}">
                          <a16:colId xmlns:a16="http://schemas.microsoft.com/office/drawing/2014/main" val="2290316494"/>
                        </a:ext>
                      </a:extLst>
                    </a:gridCol>
                    <a:gridCol w="685800">
                      <a:extLst>
                        <a:ext uri="{9D8B030D-6E8A-4147-A177-3AD203B41FA5}">
                          <a16:colId xmlns:a16="http://schemas.microsoft.com/office/drawing/2014/main" val="2675564648"/>
                        </a:ext>
                      </a:extLst>
                    </a:gridCol>
                    <a:gridCol w="685800">
                      <a:extLst>
                        <a:ext uri="{9D8B030D-6E8A-4147-A177-3AD203B41FA5}">
                          <a16:colId xmlns:a16="http://schemas.microsoft.com/office/drawing/2014/main" val="3801340947"/>
                        </a:ext>
                      </a:extLst>
                    </a:gridCol>
                    <a:gridCol w="914399">
                      <a:extLst>
                        <a:ext uri="{9D8B030D-6E8A-4147-A177-3AD203B41FA5}">
                          <a16:colId xmlns:a16="http://schemas.microsoft.com/office/drawing/2014/main" val="4164973438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oMath>
                            </m:oMathPara>
                          </a14:m>
                          <a:endParaRPr lang="en-US" sz="2400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2400" b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oMath>
                            </m:oMathPara>
                          </a14:m>
                          <a:endParaRPr lang="en-US" sz="2400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or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40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oMath>
                          </a14:m>
                          <a:endParaRPr lang="en-US" sz="2400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24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1968840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400" dirty="0"/>
                            <a:t>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ar-AE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ar-AE" sz="240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f>
                                    <m:fPr>
                                      <m:ctrlPr>
                                        <a:rPr lang="ar-AE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ar-AE" sz="240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ar-AE" sz="240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den>
                                  </m:f>
                                </m:sup>
                              </m:sSup>
                            </m:oMath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2400" b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oMath>
                            </m:oMathPara>
                          </a14:m>
                          <a:endParaRPr lang="en-US" sz="2400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400" dirty="0"/>
                            <a:t>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ar-AE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ar-AE" sz="240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f>
                                    <m:fPr>
                                      <m:ctrlPr>
                                        <a:rPr lang="ar-AE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ar-AE" sz="240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ar-AE" sz="240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den>
                                  </m:f>
                                </m:sup>
                              </m:sSup>
                            </m:oMath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24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0247815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40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oMath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sz="24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400" smtClean="0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en-US" sz="2400" smtClean="0">
                                            <a:latin typeface="Cambria Math" panose="02040503050406030204" pitchFamily="18" charset="0"/>
                                          </a:rPr>
                                          <m:t>5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en-US" sz="2400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40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oMath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sz="24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400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en-US" sz="2400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012514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oMath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400" smtClean="0">
                                    <a:latin typeface="Cambria Math" panose="02040503050406030204" pitchFamily="18" charset="0"/>
                                  </a:rPr>
                                  <m:t>125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oMath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240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0325183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6">
                <a:extLst>
                  <a:ext uri="{FF2B5EF4-FFF2-40B4-BE49-F238E27FC236}">
                    <a16:creationId xmlns:a16="http://schemas.microsoft.com/office/drawing/2014/main" id="{AB2B71F7-CDBF-492C-8555-8753A3D20F3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52939981"/>
                  </p:ext>
                </p:extLst>
              </p:nvPr>
            </p:nvGraphicFramePr>
            <p:xfrm>
              <a:off x="1295400" y="2286000"/>
              <a:ext cx="6095999" cy="1964373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870857">
                      <a:extLst>
                        <a:ext uri="{9D8B030D-6E8A-4147-A177-3AD203B41FA5}">
                          <a16:colId xmlns:a16="http://schemas.microsoft.com/office/drawing/2014/main" val="1708354638"/>
                        </a:ext>
                      </a:extLst>
                    </a:gridCol>
                    <a:gridCol w="576943">
                      <a:extLst>
                        <a:ext uri="{9D8B030D-6E8A-4147-A177-3AD203B41FA5}">
                          <a16:colId xmlns:a16="http://schemas.microsoft.com/office/drawing/2014/main" val="3950047624"/>
                        </a:ext>
                      </a:extLst>
                    </a:gridCol>
                    <a:gridCol w="914400">
                      <a:extLst>
                        <a:ext uri="{9D8B030D-6E8A-4147-A177-3AD203B41FA5}">
                          <a16:colId xmlns:a16="http://schemas.microsoft.com/office/drawing/2014/main" val="3164705864"/>
                        </a:ext>
                      </a:extLst>
                    </a:gridCol>
                    <a:gridCol w="1447800">
                      <a:extLst>
                        <a:ext uri="{9D8B030D-6E8A-4147-A177-3AD203B41FA5}">
                          <a16:colId xmlns:a16="http://schemas.microsoft.com/office/drawing/2014/main" val="2290316494"/>
                        </a:ext>
                      </a:extLst>
                    </a:gridCol>
                    <a:gridCol w="685800">
                      <a:extLst>
                        <a:ext uri="{9D8B030D-6E8A-4147-A177-3AD203B41FA5}">
                          <a16:colId xmlns:a16="http://schemas.microsoft.com/office/drawing/2014/main" val="2675564648"/>
                        </a:ext>
                      </a:extLst>
                    </a:gridCol>
                    <a:gridCol w="685800">
                      <a:extLst>
                        <a:ext uri="{9D8B030D-6E8A-4147-A177-3AD203B41FA5}">
                          <a16:colId xmlns:a16="http://schemas.microsoft.com/office/drawing/2014/main" val="3801340947"/>
                        </a:ext>
                      </a:extLst>
                    </a:gridCol>
                    <a:gridCol w="914399">
                      <a:extLst>
                        <a:ext uri="{9D8B030D-6E8A-4147-A177-3AD203B41FA5}">
                          <a16:colId xmlns:a16="http://schemas.microsoft.com/office/drawing/2014/main" val="4164973438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t="-10667" r="-600000" b="-341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50526" t="-10667" r="-803158" b="-341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58667" t="-10667" r="-408667" b="-341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or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58929" t="-10667" r="-234821" b="-341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653097" t="-10667" r="-132743" b="-341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67333" t="-10667" b="-341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19688408"/>
                      </a:ext>
                    </a:extLst>
                  </a:tr>
                  <a:tr h="59277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t="-84694" r="-600000" b="-16122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50526" t="-84694" r="-803158" b="-16122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58667" t="-84694" r="-408667" b="-16122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58929" t="-84694" r="-234821" b="-16122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653097" t="-84694" r="-132743" b="-16122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67333" t="-84694" b="-16122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02478159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t="-241333" r="-600000" b="-11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50526" t="-241333" r="-803158" b="-11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58667" t="-241333" r="-408667" b="-11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58929" t="-241333" r="-234821" b="-11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653097" t="-241333" r="-132743" b="-11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67333" t="-241333" b="-110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0125140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t="-341333" r="-600000" b="-1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50526" t="-341333" r="-803158" b="-1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58667" t="-341333" r="-408667" b="-1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58929" t="-341333" r="-234821" b="-1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653097" t="-341333" r="-132743" b="-1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67333" t="-341333" b="-10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903251839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9: Solving Equations by Factoring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sz="2800"/>
                  <a:t>Solve the equations by factoring.</a:t>
                </a:r>
              </a:p>
              <a:p>
                <a:pPr marL="514350" indent="-514350">
                  <a:buFont typeface="+mj-lt"/>
                  <a:buAutoNum type="alphaLcPeriod"/>
                  <a:defRPr sz="2800"/>
                </a:pPr>
                <a:r>
                  <a:t>​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=9</m:t>
                    </m:r>
                  </m:oMath>
                </a14:m>
                <a:endParaRPr/>
              </a:p>
              <a:p>
                <a:pPr marL="514350" indent="-514350">
                  <a:buFont typeface="+mj-lt"/>
                  <a:buAutoNum type="alphaLcPeriod" startAt="2"/>
                  <a:defRPr sz="2800"/>
                </a:pPr>
                <a:r>
                  <a:t>​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−4</m:t>
                    </m:r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  <m:r>
                      <a:rPr>
                        <a:latin typeface="Cambria Math" panose="02040503050406030204" pitchFamily="18" charset="0"/>
                      </a:rPr>
                      <m:t>−4=0</m:t>
                    </m:r>
                  </m:oMath>
                </a14:m>
                <a:endParaRPr/>
              </a:p>
              <a:p>
                <a:pPr marL="514350" indent="-514350">
                  <a:buFont typeface="+mj-lt"/>
                  <a:buAutoNum type="alphaLcPeriod" startAt="3"/>
                  <a:defRPr sz="2800"/>
                </a:pPr>
                <a:r>
                  <a:t>​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8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−27=0</m:t>
                    </m:r>
                  </m:oMath>
                </a14:m>
                <a:endParaRPr/>
              </a:p>
              <a:p>
                <a:pPr marL="514350" indent="-514350">
                  <a:buFont typeface="+mj-lt"/>
                  <a:buAutoNum type="alphaLcPeriod" startAt="4"/>
                  <a:defRPr sz="2800"/>
                </a:pPr>
                <a:r>
                  <a:t>​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3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+18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−21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Note: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sz="2800"/>
              <a:t>While checking solutions is always a good practice, solving by factoring does not produce any extraneous solutions.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9: Solving Equations by Factoring (cont.)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sz="2800" b="1"/>
              <a:t>Solution</a:t>
            </a:r>
          </a:p>
          <a:p>
            <a:pPr marL="514350" indent="-514350">
              <a:buFont typeface="+mj-lt"/>
              <a:buAutoNum type="alphaLcPeriod"/>
              <a:defRPr sz="2800"/>
            </a:pPr>
            <a:r>
              <a:t>​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64F576F6-789C-4131-BEA6-01CA5CF20121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548520264"/>
                  </p:ext>
                </p:extLst>
              </p:nvPr>
            </p:nvGraphicFramePr>
            <p:xfrm>
              <a:off x="990600" y="1599697"/>
              <a:ext cx="7391400" cy="13716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4384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5240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34290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240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sz="2400">
                                      <a:latin typeface="Cambria Math"/>
                                    </a:rPr>
                                    <m:t>4</m:t>
                                  </m:r>
                                </m:sup>
                              </m:sSup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=9</m:t>
                              </m:r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 rowSpan="3"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sz="1800" b="0" dirty="0"/>
                            <a:t>After isolating </a:t>
                          </a:r>
                          <a:r>
                            <a:rPr sz="1800" b="0" dirty="0">
                              <a:latin typeface="Cambria Math"/>
                            </a:rPr>
                            <a:t>0</a:t>
                          </a:r>
                          <a:r>
                            <a:rPr sz="1800" b="0" dirty="0"/>
                            <a:t> on one side, we see the polynomial is a difference of two squares, which can always be factored.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240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sz="2400">
                                      <a:latin typeface="Cambria Math"/>
                                    </a:rPr>
                                    <m:t>4</m:t>
                                  </m:r>
                                </m:sup>
                              </m:sSup>
                              <m:r>
                                <a:rPr sz="2400">
                                  <a:latin typeface="Cambria Math"/>
                                </a:rPr>
                                <m:t>−9</m:t>
                              </m:r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=0</m:t>
                              </m:r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sz="240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sz="240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sz="2400">
                                      <a:latin typeface="Cambria Math"/>
                                    </a:rPr>
                                    <m:t>−3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sz="240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sz="240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sz="2400">
                                      <a:latin typeface="Cambria Math"/>
                                    </a:rPr>
                                    <m:t>+3</m:t>
                                  </m:r>
                                </m:e>
                              </m:d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=0</m:t>
                              </m:r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64F576F6-789C-4131-BEA6-01CA5CF20121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548520264"/>
                  </p:ext>
                </p:extLst>
              </p:nvPr>
            </p:nvGraphicFramePr>
            <p:xfrm>
              <a:off x="990600" y="1599697"/>
              <a:ext cx="7391400" cy="13716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4384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5240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34290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10667" r="-203250" b="-23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60000" t="-10667" r="-225200" b="-230667"/>
                          </a:stretch>
                        </a:blipFill>
                      </a:tcPr>
                    </a:tc>
                    <a:tc rowSpan="3"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sz="1800" b="0" dirty="0"/>
                            <a:t>After isolating </a:t>
                          </a:r>
                          <a:r>
                            <a:rPr sz="1800" b="0" dirty="0">
                              <a:latin typeface="Cambria Math"/>
                            </a:rPr>
                            <a:t>0</a:t>
                          </a:r>
                          <a:r>
                            <a:rPr sz="1800" b="0" dirty="0"/>
                            <a:t> on one side, we see the polynomial is a difference of two squares, which can always be factored.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109211" r="-203250" b="-1276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60000" t="-109211" r="-225200" b="-127632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212000" r="-203250" b="-29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60000" t="-212000" r="-225200" b="-29333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72B30803-9C07-4DE5-A094-C513D38787DD}"/>
              </a:ext>
            </a:extLst>
          </p:cNvPr>
          <p:cNvSpPr txBox="1"/>
          <p:nvPr/>
        </p:nvSpPr>
        <p:spPr>
          <a:xfrm>
            <a:off x="457200" y="3276600"/>
            <a:ext cx="7924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The Zero-Product Property gives us two equations, both of which can be solved by taking square roots.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>
                <a:extLst>
                  <a:ext uri="{FF2B5EF4-FFF2-40B4-BE49-F238E27FC236}">
                    <a16:creationId xmlns:a16="http://schemas.microsoft.com/office/drawing/2014/main" id="{1BAD13D9-9085-4082-80F3-2E7565A81F8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62200839"/>
                  </p:ext>
                </p:extLst>
              </p:nvPr>
            </p:nvGraphicFramePr>
            <p:xfrm>
              <a:off x="1333499" y="4370879"/>
              <a:ext cx="6172201" cy="1457834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881743">
                      <a:extLst>
                        <a:ext uri="{9D8B030D-6E8A-4147-A177-3AD203B41FA5}">
                          <a16:colId xmlns:a16="http://schemas.microsoft.com/office/drawing/2014/main" val="1708354638"/>
                        </a:ext>
                      </a:extLst>
                    </a:gridCol>
                    <a:gridCol w="584155">
                      <a:extLst>
                        <a:ext uri="{9D8B030D-6E8A-4147-A177-3AD203B41FA5}">
                          <a16:colId xmlns:a16="http://schemas.microsoft.com/office/drawing/2014/main" val="3950047624"/>
                        </a:ext>
                      </a:extLst>
                    </a:gridCol>
                    <a:gridCol w="925830">
                      <a:extLst>
                        <a:ext uri="{9D8B030D-6E8A-4147-A177-3AD203B41FA5}">
                          <a16:colId xmlns:a16="http://schemas.microsoft.com/office/drawing/2014/main" val="3164705864"/>
                        </a:ext>
                      </a:extLst>
                    </a:gridCol>
                    <a:gridCol w="1465898">
                      <a:extLst>
                        <a:ext uri="{9D8B030D-6E8A-4147-A177-3AD203B41FA5}">
                          <a16:colId xmlns:a16="http://schemas.microsoft.com/office/drawing/2014/main" val="2290316494"/>
                        </a:ext>
                      </a:extLst>
                    </a:gridCol>
                    <a:gridCol w="694373">
                      <a:extLst>
                        <a:ext uri="{9D8B030D-6E8A-4147-A177-3AD203B41FA5}">
                          <a16:colId xmlns:a16="http://schemas.microsoft.com/office/drawing/2014/main" val="2675564648"/>
                        </a:ext>
                      </a:extLst>
                    </a:gridCol>
                    <a:gridCol w="694373">
                      <a:extLst>
                        <a:ext uri="{9D8B030D-6E8A-4147-A177-3AD203B41FA5}">
                          <a16:colId xmlns:a16="http://schemas.microsoft.com/office/drawing/2014/main" val="3801340947"/>
                        </a:ext>
                      </a:extLst>
                    </a:gridCol>
                    <a:gridCol w="925829">
                      <a:extLst>
                        <a:ext uri="{9D8B030D-6E8A-4147-A177-3AD203B41FA5}">
                          <a16:colId xmlns:a16="http://schemas.microsoft.com/office/drawing/2014/main" val="4164973438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240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400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2400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US" sz="2400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or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400" dirty="0"/>
                            <a:t> 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40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endParaRPr lang="en-US" sz="2400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2400" smtClean="0"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</m:oMath>
                            </m:oMathPara>
                          </a14:m>
                          <a:endParaRPr lang="en-US" sz="24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1968840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40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endParaRPr lang="en-US" sz="2400" i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ar-AE" sz="2400" smtClean="0">
                                    <a:latin typeface="Cambria Math" panose="02040503050406030204" pitchFamily="18" charset="0"/>
                                  </a:rPr>
                                  <m:t>±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ar-AE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ar-AE" sz="240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e>
                                </m:rad>
                              </m:oMath>
                            </m:oMathPara>
                          </a14:m>
                          <a:endParaRPr lang="en-US" sz="2400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40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endParaRPr lang="en-US" sz="2400" i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ar-AE" sz="2400" smtClean="0">
                                    <a:latin typeface="Cambria Math" panose="02040503050406030204" pitchFamily="18" charset="0"/>
                                  </a:rPr>
                                  <m:t>±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ar-AE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2400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ar-AE" sz="240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e>
                                </m:rad>
                              </m:oMath>
                            </m:oMathPara>
                          </a14:m>
                          <a:endParaRPr lang="en-US" sz="24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0247815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40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endParaRPr lang="en-US" sz="2400" i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ar-AE" sz="2400" smtClean="0">
                                    <a:latin typeface="Cambria Math" panose="02040503050406030204" pitchFamily="18" charset="0"/>
                                  </a:rPr>
                                  <m:t>±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ar-AE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ar-AE" sz="240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e>
                                </m:rad>
                              </m:oMath>
                            </m:oMathPara>
                          </a14:m>
                          <a:endParaRPr lang="en-US" sz="2400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40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endParaRPr lang="en-US" sz="2400" i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ar-AE" sz="2400" smtClean="0">
                                    <a:latin typeface="Cambria Math" panose="02040503050406030204" pitchFamily="18" charset="0"/>
                                  </a:rPr>
                                  <m:t>±</m:t>
                                </m:r>
                                <m:r>
                                  <a:rPr lang="en-US" sz="2400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ar-AE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ar-AE" sz="240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e>
                                </m:rad>
                              </m:oMath>
                            </m:oMathPara>
                          </a14:m>
                          <a:endParaRPr lang="en-US" sz="24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012514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>
                <a:extLst>
                  <a:ext uri="{FF2B5EF4-FFF2-40B4-BE49-F238E27FC236}">
                    <a16:creationId xmlns:a16="http://schemas.microsoft.com/office/drawing/2014/main" id="{1BAD13D9-9085-4082-80F3-2E7565A81F8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62200839"/>
                  </p:ext>
                </p:extLst>
              </p:nvPr>
            </p:nvGraphicFramePr>
            <p:xfrm>
              <a:off x="1333499" y="4370879"/>
              <a:ext cx="6172201" cy="1457834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881743">
                      <a:extLst>
                        <a:ext uri="{9D8B030D-6E8A-4147-A177-3AD203B41FA5}">
                          <a16:colId xmlns:a16="http://schemas.microsoft.com/office/drawing/2014/main" val="1708354638"/>
                        </a:ext>
                      </a:extLst>
                    </a:gridCol>
                    <a:gridCol w="584155">
                      <a:extLst>
                        <a:ext uri="{9D8B030D-6E8A-4147-A177-3AD203B41FA5}">
                          <a16:colId xmlns:a16="http://schemas.microsoft.com/office/drawing/2014/main" val="3950047624"/>
                        </a:ext>
                      </a:extLst>
                    </a:gridCol>
                    <a:gridCol w="925830">
                      <a:extLst>
                        <a:ext uri="{9D8B030D-6E8A-4147-A177-3AD203B41FA5}">
                          <a16:colId xmlns:a16="http://schemas.microsoft.com/office/drawing/2014/main" val="3164705864"/>
                        </a:ext>
                      </a:extLst>
                    </a:gridCol>
                    <a:gridCol w="1465898">
                      <a:extLst>
                        <a:ext uri="{9D8B030D-6E8A-4147-A177-3AD203B41FA5}">
                          <a16:colId xmlns:a16="http://schemas.microsoft.com/office/drawing/2014/main" val="2290316494"/>
                        </a:ext>
                      </a:extLst>
                    </a:gridCol>
                    <a:gridCol w="694373">
                      <a:extLst>
                        <a:ext uri="{9D8B030D-6E8A-4147-A177-3AD203B41FA5}">
                          <a16:colId xmlns:a16="http://schemas.microsoft.com/office/drawing/2014/main" val="2675564648"/>
                        </a:ext>
                      </a:extLst>
                    </a:gridCol>
                    <a:gridCol w="694373">
                      <a:extLst>
                        <a:ext uri="{9D8B030D-6E8A-4147-A177-3AD203B41FA5}">
                          <a16:colId xmlns:a16="http://schemas.microsoft.com/office/drawing/2014/main" val="3801340947"/>
                        </a:ext>
                      </a:extLst>
                    </a:gridCol>
                    <a:gridCol w="925829">
                      <a:extLst>
                        <a:ext uri="{9D8B030D-6E8A-4147-A177-3AD203B41FA5}">
                          <a16:colId xmlns:a16="http://schemas.microsoft.com/office/drawing/2014/main" val="4164973438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t="-10667" r="-599310" b="-2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51042" t="-10667" r="-805208" b="-2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58553" t="-10667" r="-408553" b="-2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or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56140" t="-10667" r="-233333" b="-2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656140" t="-10667" r="-133333" b="-2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67105" t="-10667" b="-22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19688408"/>
                      </a:ext>
                    </a:extLst>
                  </a:tr>
                  <a:tr h="50031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t="-100000" r="-599310" b="-987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51042" t="-100000" r="-805208" b="-987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58553" t="-100000" r="-408553" b="-987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56140" t="-100000" r="-233333" b="-987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656140" t="-100000" r="-133333" b="-987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67105" t="-100000" b="-9879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02478159"/>
                      </a:ext>
                    </a:extLst>
                  </a:tr>
                  <a:tr h="50031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t="-202439" r="-5993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51042" t="-202439" r="-8052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58553" t="-202439" r="-4085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56140" t="-202439" r="-23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656140" t="-202439" r="-13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67105" t="-20243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0125140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9: Solving Equations by Factoring (cont.)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57200" y="1038165"/>
            <a:ext cx="8229600" cy="4967067"/>
          </a:xfrm>
        </p:spPr>
        <p:txBody>
          <a:bodyPr/>
          <a:lstStyle/>
          <a:p>
            <a:pPr marL="514350" indent="-514350">
              <a:buFont typeface="+mj-lt"/>
              <a:buAutoNum type="alphaLcPeriod" startAt="2"/>
              <a:defRPr sz="2800"/>
            </a:pPr>
            <a:r>
              <a:rPr dirty="0"/>
              <a:t>​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5601BC12-83FB-41B7-88EB-BF81CF78DE90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272019171"/>
                  </p:ext>
                </p:extLst>
              </p:nvPr>
            </p:nvGraphicFramePr>
            <p:xfrm>
              <a:off x="838200" y="1127760"/>
              <a:ext cx="7807234" cy="176784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891568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80723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3108436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sz="2200" dirty="0"/>
                            <a:t>​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sz="2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220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sz="220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sz="220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sz="2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220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sz="22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sz="220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sz="220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sz="220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sz="220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sz="220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oMath>
                          </a14:m>
                          <a:endParaRPr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2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20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sz="220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oMath>
                          </a14:m>
                          <a:endParaRPr sz="2200"/>
                        </a:p>
                      </a:txBody>
                      <a:tcPr/>
                    </a:tc>
                    <a:tc rowSpan="2"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b="0" dirty="0"/>
                            <a:t>We factor the initial equation by grouping.</a:t>
                          </a:r>
                          <a:endParaRPr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sz="2200" dirty="0"/>
                            <a:t>​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sz="2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220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sz="22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220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  <m:r>
                                    <a:rPr sz="220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sz="220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  <m:r>
                                <a:rPr sz="220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sz="220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d>
                                <m:dPr>
                                  <m:ctrlPr>
                                    <a:rPr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220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  <m:r>
                                    <a:rPr sz="220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sz="220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</m:oMath>
                          </a14:m>
                          <a:endParaRPr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2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20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sz="220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oMath>
                          </a14:m>
                          <a:endParaRPr sz="2200" dirty="0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algn="l"/>
                          <a:endParaRPr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sz="2200" dirty="0"/>
                            <a:t>​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220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  <m:r>
                                    <a:rPr sz="220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sz="220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sz="220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p>
                                      <m:r>
                                        <a:rPr sz="220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sz="220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sz="220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e>
                              </m:d>
                            </m:oMath>
                          </a14:m>
                          <a:endParaRPr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2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20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sz="220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oMath>
                          </a14:m>
                          <a:endParaRPr sz="2200" dirty="0"/>
                        </a:p>
                      </a:txBody>
                      <a:tcPr/>
                    </a:tc>
                    <a:tc rowSpan="2"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b="0" dirty="0"/>
                            <a:t>We can factor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oMath>
                          </a14:m>
                          <a:r>
                            <a:rPr lang="en-US" b="0" dirty="0"/>
                            <a:t> further, since it is a difference of squares.</a:t>
                          </a:r>
                          <a:endParaRPr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sz="2200" dirty="0"/>
                            <a:t>​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220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  <m:r>
                                    <a:rPr sz="220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sz="220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220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  <m:r>
                                    <a:rPr sz="220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sz="22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220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  <m:r>
                                    <a:rPr sz="220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sz="22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d>
                            </m:oMath>
                          </a14:m>
                          <a:endParaRPr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2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20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sz="220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oMath>
                          </a14:m>
                          <a:endParaRPr sz="2200" dirty="0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algn="l"/>
                          <a:endParaRPr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5601BC12-83FB-41B7-88EB-BF81CF78DE90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272019171"/>
                  </p:ext>
                </p:extLst>
              </p:nvPr>
            </p:nvGraphicFramePr>
            <p:xfrm>
              <a:off x="838200" y="1127760"/>
              <a:ext cx="7807234" cy="176784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891568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80723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3108436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4267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10000" r="-169895" b="-3371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59933" t="-10000" r="-171717" b="-337143"/>
                          </a:stretch>
                        </a:blipFill>
                      </a:tcPr>
                    </a:tc>
                    <a:tc rowSpan="2"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b="0" dirty="0"/>
                            <a:t>We factor the initial equation by grouping.</a:t>
                          </a:r>
                          <a:endParaRPr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267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110000" r="-169895" b="-2371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59933" t="-110000" r="-171717" b="-237143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l"/>
                          <a:endParaRPr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267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210000" r="-169895" b="-1371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59933" t="-210000" r="-171717" b="-137143"/>
                          </a:stretch>
                        </a:blipFill>
                      </a:tcPr>
                    </a:tc>
                    <a:tc row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51373" t="-98000" b="-10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876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271250" r="-169895" b="-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59933" t="-271250" r="-171717" b="-20000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l"/>
                          <a:endParaRPr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 Placeholder 2">
                <a:extLst>
                  <a:ext uri="{FF2B5EF4-FFF2-40B4-BE49-F238E27FC236}">
                    <a16:creationId xmlns:a16="http://schemas.microsoft.com/office/drawing/2014/main" id="{2397201C-5DA9-4999-B968-C4B78B2F89D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57200" y="3185746"/>
                <a:ext cx="8229600" cy="4967067"/>
              </a:xfrm>
              <a:prstGeom prst="rect">
                <a:avLst/>
              </a:prstGeom>
            </p:spPr>
            <p:txBody>
              <a:bodyPr>
                <a:normAutofit/>
              </a:bodyPr>
              <a:lstStyle>
                <a:lvl1pPr marL="0" indent="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​There are three solutions by the Zero-Factor Property.</a:t>
                </a:r>
              </a:p>
              <a:p>
                <a:pPr algn="ctr">
                  <a:defRPr sz="2800"/>
                </a:pPr>
                <a:r>
                  <a:rPr lang="en-US" dirty="0"/>
                  <a:t>​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lang="en-US" dirty="0"/>
              </a:p>
              <a:p>
                <a:r>
                  <a:rPr lang="en-US" dirty="0"/>
                  <a:t>​</a:t>
                </a:r>
              </a:p>
            </p:txBody>
          </p:sp>
        </mc:Choice>
        <mc:Fallback xmlns="">
          <p:sp>
            <p:nvSpPr>
              <p:cNvPr id="5" name="Text Placeholder 2">
                <a:extLst>
                  <a:ext uri="{FF2B5EF4-FFF2-40B4-BE49-F238E27FC236}">
                    <a16:creationId xmlns:a16="http://schemas.microsoft.com/office/drawing/2014/main" id="{2397201C-5DA9-4999-B968-C4B78B2F89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3185746"/>
                <a:ext cx="8229600" cy="4967067"/>
              </a:xfrm>
              <a:prstGeom prst="rect">
                <a:avLst/>
              </a:prstGeom>
              <a:blipFill>
                <a:blip r:embed="rId3"/>
                <a:stretch>
                  <a:fillRect l="-1481" t="-12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lang="en-US" dirty="0"/>
              <a:t>Example 9: Solving Equations by Factoring (cont.)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514350" indent="-514350">
              <a:buFont typeface="+mj-lt"/>
              <a:buAutoNum type="alphaLcPeriod" startAt="3"/>
              <a:defRPr sz="2800"/>
            </a:pPr>
            <a:r>
              <a:t>​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2AA97CF3-54CE-43A0-8AC3-26A3F338F11A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144837511"/>
                  </p:ext>
                </p:extLst>
              </p:nvPr>
            </p:nvGraphicFramePr>
            <p:xfrm>
              <a:off x="609600" y="1107488"/>
              <a:ext cx="7924800" cy="13716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5814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4478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8956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sz="24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8</m:t>
                              </m:r>
                              <m:sSup>
                                <m:sSup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2400"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  <m:sup>
                                  <m:r>
                                    <a:rPr sz="2400">
                                      <a:latin typeface="Cambria Math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sz="2400">
                                  <a:latin typeface="Cambria Math"/>
                                </a:rPr>
                                <m:t>−27</m:t>
                              </m:r>
                            </m:oMath>
                          </a14:m>
                          <a:endParaRPr sz="24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=0</m:t>
                              </m:r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 rowSpan="3"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b="0" dirty="0"/>
                            <a:t>The polynomial in this case is a difference of two cubes, which can always be factored.</a:t>
                          </a:r>
                          <a:endParaRPr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2400">
                                          <a:latin typeface="Cambria Math"/>
                                        </a:rPr>
                                        <m:t>2</m:t>
                                      </m:r>
                                      <m:r>
                                        <a:rPr sz="2400">
                                          <a:latin typeface="Cambria Math"/>
                                        </a:rPr>
                                        <m:t>𝑡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sz="2400">
                                      <a:latin typeface="Cambria Math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sz="2400">
                                  <a:latin typeface="Cambria Math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2400">
                                      <a:latin typeface="Cambria Math"/>
                                    </a:rPr>
                                    <m:t>3</m:t>
                                  </m:r>
                                </m:e>
                                <m:sup>
                                  <m:r>
                                    <a:rPr sz="2400">
                                      <a:latin typeface="Cambria Math"/>
                                    </a:rPr>
                                    <m:t>3</m:t>
                                  </m:r>
                                </m:sup>
                              </m:sSup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4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=0</m:t>
                              </m:r>
                            </m:oMath>
                          </a14:m>
                          <a:endParaRPr sz="2400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2400">
                                      <a:latin typeface="Cambria Math"/>
                                    </a:rPr>
                                    <m:t>2</m:t>
                                  </m:r>
                                  <m:r>
                                    <a:rPr sz="2400">
                                      <a:latin typeface="Cambria Math"/>
                                    </a:rPr>
                                    <m:t>𝑡</m:t>
                                  </m:r>
                                  <m:r>
                                    <a:rPr sz="2400">
                                      <a:latin typeface="Cambria Math"/>
                                    </a:rPr>
                                    <m:t>−3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2400">
                                      <a:latin typeface="Cambria Math"/>
                                    </a:rPr>
                                    <m:t>4</m:t>
                                  </m:r>
                                  <m:sSup>
                                    <m:sSup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sz="2400">
                                          <a:latin typeface="Cambria Math"/>
                                        </a:rPr>
                                        <m:t>𝑡</m:t>
                                      </m:r>
                                    </m:e>
                                    <m:sup>
                                      <m:r>
                                        <a:rPr sz="240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sz="2400">
                                      <a:latin typeface="Cambria Math"/>
                                    </a:rPr>
                                    <m:t>+6</m:t>
                                  </m:r>
                                  <m:r>
                                    <a:rPr sz="2400">
                                      <a:latin typeface="Cambria Math"/>
                                    </a:rPr>
                                    <m:t>𝑡</m:t>
                                  </m:r>
                                  <m:r>
                                    <a:rPr sz="2400">
                                      <a:latin typeface="Cambria Math"/>
                                    </a:rPr>
                                    <m:t>+9</m:t>
                                  </m:r>
                                </m:e>
                              </m:d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=0</m:t>
                              </m:r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2AA97CF3-54CE-43A0-8AC3-26A3F338F11A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144837511"/>
                  </p:ext>
                </p:extLst>
              </p:nvPr>
            </p:nvGraphicFramePr>
            <p:xfrm>
              <a:off x="609600" y="1107488"/>
              <a:ext cx="7924800" cy="13716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5814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4478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8956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9333" r="-121088" b="-23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48101" t="-9333" r="-200422" b="-232000"/>
                          </a:stretch>
                        </a:blipFill>
                      </a:tcPr>
                    </a:tc>
                    <a:tc rowSpan="3"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b="0" dirty="0"/>
                            <a:t>The polynomial in this case is a difference of two cubes, which can always be factored.</a:t>
                          </a:r>
                          <a:endParaRPr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107895" r="-121088" b="-1289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48101" t="-107895" r="-200422" b="-128947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210667" r="-121088" b="-3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48101" t="-210667" r="-200422" b="-30667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lang="en-US" dirty="0"/>
              <a:t>Example 9: Solving Equations by Factoring (cont.)</a:t>
            </a: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5">
                <a:extLst>
                  <a:ext uri="{FF2B5EF4-FFF2-40B4-BE49-F238E27FC236}">
                    <a16:creationId xmlns:a16="http://schemas.microsoft.com/office/drawing/2014/main" id="{C46935D2-D87F-4169-8813-4F011DBAE52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46353556"/>
                  </p:ext>
                </p:extLst>
              </p:nvPr>
            </p:nvGraphicFramePr>
            <p:xfrm>
              <a:off x="838200" y="2209800"/>
              <a:ext cx="7467599" cy="3713546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066800">
                      <a:extLst>
                        <a:ext uri="{9D8B030D-6E8A-4147-A177-3AD203B41FA5}">
                          <a16:colId xmlns:a16="http://schemas.microsoft.com/office/drawing/2014/main" val="1628822679"/>
                        </a:ext>
                      </a:extLst>
                    </a:gridCol>
                    <a:gridCol w="374964">
                      <a:extLst>
                        <a:ext uri="{9D8B030D-6E8A-4147-A177-3AD203B41FA5}">
                          <a16:colId xmlns:a16="http://schemas.microsoft.com/office/drawing/2014/main" val="1443961807"/>
                        </a:ext>
                      </a:extLst>
                    </a:gridCol>
                    <a:gridCol w="615636">
                      <a:extLst>
                        <a:ext uri="{9D8B030D-6E8A-4147-A177-3AD203B41FA5}">
                          <a16:colId xmlns:a16="http://schemas.microsoft.com/office/drawing/2014/main" val="4126469371"/>
                        </a:ext>
                      </a:extLst>
                    </a:gridCol>
                    <a:gridCol w="685800">
                      <a:extLst>
                        <a:ext uri="{9D8B030D-6E8A-4147-A177-3AD203B41FA5}">
                          <a16:colId xmlns:a16="http://schemas.microsoft.com/office/drawing/2014/main" val="1228770110"/>
                        </a:ext>
                      </a:extLst>
                    </a:gridCol>
                    <a:gridCol w="1752600">
                      <a:extLst>
                        <a:ext uri="{9D8B030D-6E8A-4147-A177-3AD203B41FA5}">
                          <a16:colId xmlns:a16="http://schemas.microsoft.com/office/drawing/2014/main" val="3292884222"/>
                        </a:ext>
                      </a:extLst>
                    </a:gridCol>
                    <a:gridCol w="236144">
                      <a:extLst>
                        <a:ext uri="{9D8B030D-6E8A-4147-A177-3AD203B41FA5}">
                          <a16:colId xmlns:a16="http://schemas.microsoft.com/office/drawing/2014/main" val="2865599949"/>
                        </a:ext>
                      </a:extLst>
                    </a:gridCol>
                    <a:gridCol w="2735655">
                      <a:extLst>
                        <a:ext uri="{9D8B030D-6E8A-4147-A177-3AD203B41FA5}">
                          <a16:colId xmlns:a16="http://schemas.microsoft.com/office/drawing/2014/main" val="4251632123"/>
                        </a:ext>
                      </a:extLst>
                    </a:gridCol>
                  </a:tblGrid>
                  <a:tr h="402779"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sz="2200" b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US" sz="2200" b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20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</m:oMath>
                            </m:oMathPara>
                          </a14:m>
                          <a:endParaRPr lang="en-US" sz="2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220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2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/>
                            <a:t>or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ar-AE" sz="2200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  <m:sSup>
                                  <m:sSupPr>
                                    <m:ctrlPr>
                                      <a:rPr lang="ar-AE" sz="2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ar-AE" sz="220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p>
                                    <m:r>
                                      <a:rPr lang="ar-AE" sz="220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ar-AE" sz="220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ar-AE" sz="220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  <m:r>
                                  <a:rPr lang="ar-AE" sz="220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ar-AE" sz="220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ar-AE" sz="2200"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</m:oMath>
                            </m:oMathPara>
                          </a14:m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20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</m:oMath>
                            </m:oMathPara>
                          </a14:m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2200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oMath>
                          </a14:m>
                          <a:r>
                            <a:rPr lang="en-US" sz="2200" dirty="0"/>
                            <a:t> 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95586962"/>
                      </a:ext>
                    </a:extLst>
                  </a:tr>
                  <a:tr h="650381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20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220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200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oMath>
                          </a14:m>
                          <a:endParaRPr lang="en-US" sz="2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20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</m:oMath>
                            </m:oMathPara>
                          </a14:m>
                          <a:endParaRPr lang="en-US" sz="2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2200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US" sz="2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sz="22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20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2200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oMath>
                          </a14:m>
                          <a:endParaRPr lang="en-US" sz="2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20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</m:oMath>
                            </m:oMathPara>
                          </a14:m>
                          <a:endParaRPr lang="en-US" sz="2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ar-AE" sz="2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ar-AE" sz="220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d>
                                    <m:dPr>
                                      <m:ctrlPr>
                                        <a:rPr lang="ar-AE"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ar-AE" sz="2200">
                                          <a:latin typeface="Cambria Math" panose="02040503050406030204" pitchFamily="18" charset="0"/>
                                        </a:rPr>
                                        <m:t>6</m:t>
                                      </m:r>
                                    </m:e>
                                  </m:d>
                                  <m:r>
                                    <a:rPr lang="ar-AE" sz="2200">
                                      <a:latin typeface="Cambria Math" panose="02040503050406030204" pitchFamily="18" charset="0"/>
                                    </a:rPr>
                                    <m:t>±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ar-AE"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sSup>
                                        <m:sSupPr>
                                          <m:ctrlPr>
                                            <a:rPr lang="ar-AE" sz="2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ar-AE" sz="2200">
                                              <a:latin typeface="Cambria Math" panose="02040503050406030204" pitchFamily="18" charset="0"/>
                                            </a:rPr>
                                            <m:t>6</m:t>
                                          </m:r>
                                        </m:e>
                                        <m:sup>
                                          <m:r>
                                            <a:rPr lang="ar-AE" sz="220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r>
                                        <a:rPr lang="ar-AE" sz="220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ar-AE" sz="2200"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  <m:d>
                                        <m:dPr>
                                          <m:ctrlPr>
                                            <a:rPr lang="ar-AE" sz="2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ar-AE" sz="2200">
                                              <a:latin typeface="Cambria Math" panose="02040503050406030204" pitchFamily="18" charset="0"/>
                                            </a:rPr>
                                            <m:t>4</m:t>
                                          </m:r>
                                        </m:e>
                                      </m:d>
                                      <m:d>
                                        <m:dPr>
                                          <m:ctrlPr>
                                            <a:rPr lang="ar-AE" sz="2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ar-AE" sz="2200">
                                              <a:latin typeface="Cambria Math" panose="02040503050406030204" pitchFamily="18" charset="0"/>
                                            </a:rPr>
                                            <m:t>9</m:t>
                                          </m:r>
                                        </m:e>
                                      </m:d>
                                    </m:e>
                                  </m:rad>
                                </m:num>
                                <m:den>
                                  <m:r>
                                    <a:rPr lang="ar-AE" sz="22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d>
                                    <m:dPr>
                                      <m:ctrlPr>
                                        <a:rPr lang="ar-AE"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ar-AE" sz="2200"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e>
                                  </m:d>
                                </m:den>
                              </m:f>
                            </m:oMath>
                          </a14:m>
                          <a:r>
                            <a:rPr lang="en-US" sz="2200" dirty="0"/>
                            <a:t> 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298488399"/>
                      </a:ext>
                    </a:extLst>
                  </a:tr>
                  <a:tr h="678791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20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2200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oMath>
                          </a14:m>
                          <a:endParaRPr lang="en-US" sz="2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20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</m:oMath>
                            </m:oMathPara>
                          </a14:m>
                          <a:endParaRPr lang="en-US" sz="2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200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a:rPr lang="en-US" sz="220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sz="22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20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2200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oMath>
                          </a14:m>
                          <a:endParaRPr lang="en-US" sz="2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20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</m:oMath>
                            </m:oMathPara>
                          </a14:m>
                          <a:endParaRPr lang="en-US" sz="2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ar-AE" sz="2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ar-AE" sz="220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ar-AE" sz="2200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  <m:r>
                                    <a:rPr lang="ar-AE" sz="2200">
                                      <a:latin typeface="Cambria Math" panose="02040503050406030204" pitchFamily="18" charset="0"/>
                                    </a:rPr>
                                    <m:t>±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ar-AE"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ar-AE" sz="2200">
                                          <a:latin typeface="Cambria Math" panose="02040503050406030204" pitchFamily="18" charset="0"/>
                                        </a:rPr>
                                        <m:t>36</m:t>
                                      </m:r>
                                      <m:r>
                                        <a:rPr lang="ar-AE" sz="220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ar-AE" sz="2200">
                                          <a:latin typeface="Cambria Math" panose="02040503050406030204" pitchFamily="18" charset="0"/>
                                        </a:rPr>
                                        <m:t>144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lang="ar-AE" sz="2200"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2200" dirty="0"/>
                            <a:t> 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62297756"/>
                      </a:ext>
                    </a:extLst>
                  </a:tr>
                  <a:tr h="591642">
                    <a:tc>
                      <a:txBody>
                        <a:bodyPr/>
                        <a:lstStyle/>
                        <a:p>
                          <a:endParaRPr lang="en-US" sz="22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2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2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2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20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2200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oMath>
                          </a14:m>
                          <a:endParaRPr lang="en-US" sz="2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20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</m:oMath>
                            </m:oMathPara>
                          </a14:m>
                          <a:endParaRPr lang="en-US" sz="2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ar-AE" sz="2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ar-AE" sz="220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ar-AE" sz="2200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  <m:r>
                                    <a:rPr lang="ar-AE" sz="2200">
                                      <a:latin typeface="Cambria Math" panose="02040503050406030204" pitchFamily="18" charset="0"/>
                                    </a:rPr>
                                    <m:t>±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ar-AE"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ar-AE" sz="220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ar-AE" sz="2200">
                                          <a:latin typeface="Cambria Math" panose="02040503050406030204" pitchFamily="18" charset="0"/>
                                        </a:rPr>
                                        <m:t>108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lang="ar-AE" sz="2200"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2200" dirty="0"/>
                            <a:t> 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454200674"/>
                      </a:ext>
                    </a:extLst>
                  </a:tr>
                  <a:tr h="591882">
                    <a:tc>
                      <a:txBody>
                        <a:bodyPr/>
                        <a:lstStyle/>
                        <a:p>
                          <a:endParaRPr lang="en-US" sz="22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2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20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2200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oMath>
                          </a14:m>
                          <a:endParaRPr lang="en-US" sz="2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20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</m:oMath>
                            </m:oMathPara>
                          </a14:m>
                          <a:endParaRPr lang="en-US" sz="2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ar-AE" sz="2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ar-AE" sz="220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ar-AE" sz="2200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  <m:r>
                                    <a:rPr lang="ar-AE" sz="2200">
                                      <a:latin typeface="Cambria Math" panose="02040503050406030204" pitchFamily="18" charset="0"/>
                                    </a:rPr>
                                    <m:t>±</m:t>
                                  </m:r>
                                  <m:r>
                                    <a:rPr lang="ar-AE" sz="2200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  <m:r>
                                    <a:rPr lang="ar-AE" sz="220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ar-AE"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ar-AE" sz="220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lang="ar-AE" sz="2200"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2200" dirty="0"/>
                            <a:t> 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939874979"/>
                      </a:ext>
                    </a:extLst>
                  </a:tr>
                  <a:tr h="589724">
                    <a:tc>
                      <a:txBody>
                        <a:bodyPr/>
                        <a:lstStyle/>
                        <a:p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2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2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2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20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2200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oMath>
                          </a14:m>
                          <a:endParaRPr lang="en-US" sz="2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20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</m:oMath>
                            </m:oMathPara>
                          </a14:m>
                          <a:endParaRPr lang="en-US" sz="2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ar-AE" sz="2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ar-AE" sz="220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ar-AE" sz="220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ar-AE" sz="2200">
                                      <a:latin typeface="Cambria Math" panose="02040503050406030204" pitchFamily="18" charset="0"/>
                                    </a:rPr>
                                    <m:t>±</m:t>
                                  </m:r>
                                  <m:r>
                                    <a:rPr lang="ar-AE" sz="220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ar-AE" sz="220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ar-AE"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ar-AE" sz="220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lang="ar-AE" sz="220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2200" dirty="0"/>
                            <a:t> 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2992492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5">
                <a:extLst>
                  <a:ext uri="{FF2B5EF4-FFF2-40B4-BE49-F238E27FC236}">
                    <a16:creationId xmlns:a16="http://schemas.microsoft.com/office/drawing/2014/main" id="{C46935D2-D87F-4169-8813-4F011DBAE52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46353556"/>
                  </p:ext>
                </p:extLst>
              </p:nvPr>
            </p:nvGraphicFramePr>
            <p:xfrm>
              <a:off x="838200" y="2209800"/>
              <a:ext cx="7467599" cy="3713546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066800">
                      <a:extLst>
                        <a:ext uri="{9D8B030D-6E8A-4147-A177-3AD203B41FA5}">
                          <a16:colId xmlns:a16="http://schemas.microsoft.com/office/drawing/2014/main" val="1628822679"/>
                        </a:ext>
                      </a:extLst>
                    </a:gridCol>
                    <a:gridCol w="374964">
                      <a:extLst>
                        <a:ext uri="{9D8B030D-6E8A-4147-A177-3AD203B41FA5}">
                          <a16:colId xmlns:a16="http://schemas.microsoft.com/office/drawing/2014/main" val="1443961807"/>
                        </a:ext>
                      </a:extLst>
                    </a:gridCol>
                    <a:gridCol w="615636">
                      <a:extLst>
                        <a:ext uri="{9D8B030D-6E8A-4147-A177-3AD203B41FA5}">
                          <a16:colId xmlns:a16="http://schemas.microsoft.com/office/drawing/2014/main" val="4126469371"/>
                        </a:ext>
                      </a:extLst>
                    </a:gridCol>
                    <a:gridCol w="685800">
                      <a:extLst>
                        <a:ext uri="{9D8B030D-6E8A-4147-A177-3AD203B41FA5}">
                          <a16:colId xmlns:a16="http://schemas.microsoft.com/office/drawing/2014/main" val="1228770110"/>
                        </a:ext>
                      </a:extLst>
                    </a:gridCol>
                    <a:gridCol w="1752600">
                      <a:extLst>
                        <a:ext uri="{9D8B030D-6E8A-4147-A177-3AD203B41FA5}">
                          <a16:colId xmlns:a16="http://schemas.microsoft.com/office/drawing/2014/main" val="3292884222"/>
                        </a:ext>
                      </a:extLst>
                    </a:gridCol>
                    <a:gridCol w="236144">
                      <a:extLst>
                        <a:ext uri="{9D8B030D-6E8A-4147-A177-3AD203B41FA5}">
                          <a16:colId xmlns:a16="http://schemas.microsoft.com/office/drawing/2014/main" val="2865599949"/>
                        </a:ext>
                      </a:extLst>
                    </a:gridCol>
                    <a:gridCol w="2735655">
                      <a:extLst>
                        <a:ext uri="{9D8B030D-6E8A-4147-A177-3AD203B41FA5}">
                          <a16:colId xmlns:a16="http://schemas.microsoft.com/office/drawing/2014/main" val="4251632123"/>
                        </a:ext>
                      </a:extLst>
                    </a:gridCol>
                  </a:tblGrid>
                  <a:tr h="4267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t="-8571" r="-600571" b="-7714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82258" t="-8571" r="-1595161" b="-7714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34653" t="-8571" r="-879208" b="-7714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/>
                            <a:t>or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56250" t="-8571" r="-169444" b="-7714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892308" t="-8571" r="-1151282" b="-7714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73051" t="-8571" b="-77142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95586962"/>
                      </a:ext>
                    </a:extLst>
                  </a:tr>
                  <a:tr h="68903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t="-67257" r="-600571" b="-3778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82258" t="-67257" r="-1595161" b="-3778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34653" t="-67257" r="-879208" b="-3778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2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56250" t="-67257" r="-169444" b="-3778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892308" t="-67257" r="-1151282" b="-3778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73051" t="-67257" b="-37787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98488399"/>
                      </a:ext>
                    </a:extLst>
                  </a:tr>
                  <a:tr h="71913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t="-160169" r="-600571" b="-26186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82258" t="-160169" r="-1595161" b="-26186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34653" t="-160169" r="-879208" b="-26186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2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56250" t="-160169" r="-169444" b="-26186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892308" t="-160169" r="-1151282" b="-26186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73051" t="-160169" b="-26186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2297756"/>
                      </a:ext>
                    </a:extLst>
                  </a:tr>
                  <a:tr h="626809">
                    <a:tc>
                      <a:txBody>
                        <a:bodyPr/>
                        <a:lstStyle/>
                        <a:p>
                          <a:endParaRPr lang="en-US" sz="22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2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2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2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56250" t="-298058" r="-169444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892308" t="-298058" r="-1151282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73051" t="-298058" b="-2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54200674"/>
                      </a:ext>
                    </a:extLst>
                  </a:tr>
                  <a:tr h="627063">
                    <a:tc>
                      <a:txBody>
                        <a:bodyPr/>
                        <a:lstStyle/>
                        <a:p>
                          <a:endParaRPr lang="en-US" sz="22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2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56250" t="-398058" r="-169444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892308" t="-398058" r="-1151282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73051" t="-398058" b="-1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939874979"/>
                      </a:ext>
                    </a:extLst>
                  </a:tr>
                  <a:tr h="624777">
                    <a:tc>
                      <a:txBody>
                        <a:bodyPr/>
                        <a:lstStyle/>
                        <a:p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2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2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2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56250" t="-498058" r="-16944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892308" t="-498058" r="-11512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73051" t="-49805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9924926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6407DEE-4C5E-4BD0-A19E-0C30B423D6A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2400" dirty="0"/>
              <a:t>The Zero-Factor Property gives us two equations to solve. One of the equations is quadratic, and we can use the quadratic formula to solve it.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1: Solving Quadratic Equations by Factoring (cont.)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57200" y="1111177"/>
            <a:ext cx="8229600" cy="4967067"/>
          </a:xfrm>
        </p:spPr>
        <p:txBody>
          <a:bodyPr/>
          <a:lstStyle/>
          <a:p>
            <a:pPr marL="514350" indent="-514350">
              <a:buFont typeface="+mj-lt"/>
              <a:buAutoNum type="alphaLcPeriod" startAt="2"/>
              <a:defRPr sz="2800"/>
            </a:pPr>
            <a:r>
              <a:t>​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DB3E3FBE-DFFE-4BB8-9E8A-1BB8363FC780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336995284"/>
                  </p:ext>
                </p:extLst>
              </p:nvPr>
            </p:nvGraphicFramePr>
            <p:xfrm>
              <a:off x="838201" y="1151878"/>
              <a:ext cx="7848599" cy="2936282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98107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99697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436033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002595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914399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381000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  <a:gridCol w="457200">
                      <a:extLst>
                        <a:ext uri="{9D8B030D-6E8A-4147-A177-3AD203B41FA5}">
                          <a16:colId xmlns:a16="http://schemas.microsoft.com/office/drawing/2014/main" val="20006"/>
                        </a:ext>
                      </a:extLst>
                    </a:gridCol>
                    <a:gridCol w="3276600">
                      <a:extLst>
                        <a:ext uri="{9D8B030D-6E8A-4147-A177-3AD203B41FA5}">
                          <a16:colId xmlns:a16="http://schemas.microsoft.com/office/drawing/2014/main" val="20007"/>
                        </a:ext>
                      </a:extLst>
                    </a:gridCol>
                  </a:tblGrid>
                  <a:tr h="422952">
                    <a:tc gridSpan="3">
                      <a:txBody>
                        <a:bodyPr/>
                        <a:lstStyle/>
                        <a:p>
                          <a:pPr algn="r">
                            <a:defRPr sz="14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240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sz="24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sz="2400">
                                  <a:latin typeface="Cambria Math" panose="02040503050406030204" pitchFamily="18" charset="0"/>
                                </a:rPr>
                                <m:t>+9</m:t>
                              </m:r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lang="en-US" sz="2400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</m:oMath>
                          </a14:m>
                          <a:endParaRPr sz="2400" dirty="0">
                            <a:latin typeface="Cambria Math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4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  <m:r>
                                <a:rPr sz="240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sz="2400"/>
                        </a:p>
                      </a:txBody>
                      <a:tcPr/>
                    </a:tc>
                    <a:tc rowSpan="2"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sz="1800" b="0" dirty="0"/>
                            <a:t>Again, we rewrite the equation with 0 on one side, </a:t>
                          </a:r>
                          <a:r>
                            <a:rPr lang="en-US" sz="1800" b="0" dirty="0"/>
                            <a:t>and </a:t>
                          </a:r>
                          <a:r>
                            <a:rPr sz="1800" b="0" dirty="0"/>
                            <a:t>then factor the quadratic.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58842">
                    <a:tc gridSpan="3">
                      <a:txBody>
                        <a:bodyPr/>
                        <a:lstStyle/>
                        <a:p>
                          <a:pPr algn="r">
                            <a:defRPr sz="1400"/>
                          </a:pPr>
                          <a:r>
                            <a:rPr sz="2400"/>
                            <a:t>​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240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sz="24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sz="2400">
                                  <a:latin typeface="Cambria Math" panose="02040503050406030204" pitchFamily="18" charset="0"/>
                                </a:rPr>
                                <m:t>−6</m:t>
                              </m:r>
                              <m:r>
                                <a:rPr sz="240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sz="2400">
                                  <a:latin typeface="Cambria Math" panose="02040503050406030204" pitchFamily="18" charset="0"/>
                                </a:rPr>
                                <m:t>+9</m:t>
                              </m:r>
                            </m:oMath>
                          </a14:m>
                          <a:endParaRPr sz="240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lang="en-US" sz="2400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</m:oMath>
                          </a14:m>
                          <a:endParaRPr sz="2400" dirty="0">
                            <a:latin typeface="Cambria Math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lang="en-US" sz="2400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oMath>
                          </a14:m>
                          <a:endParaRPr sz="2400" dirty="0">
                            <a:latin typeface="Cambria Math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sz="24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sz="2400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algn="l"/>
                          <a:endParaRPr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86493">
                    <a:tc gridSpan="3">
                      <a:txBody>
                        <a:bodyPr/>
                        <a:lstStyle/>
                        <a:p>
                          <a:pPr algn="r">
                            <a:defRPr sz="14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2400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  <m:r>
                                        <a:rPr sz="2400">
                                          <a:latin typeface="Cambria Math" panose="02040503050406030204" pitchFamily="18" charset="0"/>
                                        </a:rPr>
                                        <m:t>−3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sz="24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lang="en-US" sz="2400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</m:oMath>
                          </a14:m>
                          <a:endParaRPr sz="2400" dirty="0">
                            <a:latin typeface="Cambria Math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lang="en-US" sz="2400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oMath>
                          </a14:m>
                          <a:endParaRPr sz="2400" dirty="0">
                            <a:latin typeface="Cambria Math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sz="24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sz="2400" dirty="0"/>
                        </a:p>
                      </a:txBody>
                      <a:tcPr/>
                    </a:tc>
                    <a:tc rowSpan="2"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sz="1800" b="0" dirty="0"/>
                            <a:t>In this example, the two linear factors are the same. In such cases, the single solution is called a </a:t>
                          </a:r>
                          <a:r>
                            <a:rPr sz="1800" b="0" i="1" dirty="0"/>
                            <a:t>double solution </a:t>
                          </a:r>
                          <a:r>
                            <a:rPr sz="1800" b="0" dirty="0"/>
                            <a:t>or a </a:t>
                          </a:r>
                          <a:r>
                            <a:rPr sz="1800" b="0" i="1" dirty="0"/>
                            <a:t>double root</a:t>
                          </a:r>
                          <a:r>
                            <a:rPr sz="1800" b="0" dirty="0"/>
                            <a:t>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870586">
                    <a:tc>
                      <a:txBody>
                        <a:bodyPr/>
                        <a:lstStyle/>
                        <a:p>
                          <a:pPr algn="l">
                            <a:defRPr sz="1400"/>
                          </a:pPr>
                          <a:r>
                            <a:rPr sz="24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sz="2400"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</m:oMath>
                          </a14:m>
                          <a:endParaRPr sz="240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</m:oMath>
                            </m:oMathPara>
                          </a14:m>
                          <a:endParaRPr sz="2400" dirty="0">
                            <a:latin typeface="Cambria Math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lang="en-US" sz="2400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oMath>
                          </a14:m>
                          <a:endParaRPr sz="2400" dirty="0">
                            <a:latin typeface="Cambria Math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400"/>
                          </a:pPr>
                          <a:r>
                            <a:rPr sz="2400" dirty="0"/>
                            <a:t>or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4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sz="2400"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</m:oMath>
                          </a14:m>
                          <a:endParaRPr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sz="2400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</m:oMath>
                          </a14:m>
                          <a:r>
                            <a:rPr lang="en-US" sz="2400" dirty="0"/>
                            <a:t> </a:t>
                          </a:r>
                          <a:endParaRPr sz="2400" dirty="0">
                            <a:latin typeface="Cambria Math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lang="en-US" sz="2400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oMath>
                          </a14:m>
                          <a:endParaRPr sz="2400" dirty="0">
                            <a:latin typeface="Cambria Math"/>
                          </a:endParaRPr>
                        </a:p>
                      </a:txBody>
                      <a:tcPr anchor="ctr"/>
                    </a:tc>
                    <a:tc vMerge="1">
                      <a:txBody>
                        <a:bodyPr/>
                        <a:lstStyle/>
                        <a:p>
                          <a:pPr algn="l"/>
                          <a:endParaRPr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415451">
                    <a:tc gridSpan="3">
                      <a:txBody>
                        <a:bodyPr/>
                        <a:lstStyle/>
                        <a:p>
                          <a:pPr algn="l"/>
                          <a:endParaRPr sz="240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4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sz="2400">
                                  <a:latin typeface="Cambria Math" panose="02040503050406030204" pitchFamily="18" charset="0"/>
                                </a:rPr>
                                <m:t>=3</m:t>
                              </m:r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 gridSpan="4">
                      <a:txBody>
                        <a:bodyPr/>
                        <a:lstStyle/>
                        <a:p>
                          <a:pPr algn="l"/>
                          <a:endParaRPr sz="18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DB3E3FBE-DFFE-4BB8-9E8A-1BB8363FC780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336995284"/>
                  </p:ext>
                </p:extLst>
              </p:nvPr>
            </p:nvGraphicFramePr>
            <p:xfrm>
              <a:off x="838201" y="1151878"/>
              <a:ext cx="7848599" cy="2936282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98107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99697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436033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002595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914399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381000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  <a:gridCol w="457200">
                      <a:extLst>
                        <a:ext uri="{9D8B030D-6E8A-4147-A177-3AD203B41FA5}">
                          <a16:colId xmlns:a16="http://schemas.microsoft.com/office/drawing/2014/main" val="20006"/>
                        </a:ext>
                      </a:extLst>
                    </a:gridCol>
                    <a:gridCol w="3276600">
                      <a:extLst>
                        <a:ext uri="{9D8B030D-6E8A-4147-A177-3AD203B41FA5}">
                          <a16:colId xmlns:a16="http://schemas.microsoft.com/office/drawing/2014/main" val="20007"/>
                        </a:ext>
                      </a:extLst>
                    </a:gridCol>
                  </a:tblGrid>
                  <a:tr h="457200">
                    <a:tc gridSpan="3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9333" r="-332215" b="-574667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80606" t="-9333" r="-500000" b="-574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8667" t="-9333" r="-450000" b="-574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sz="2400"/>
                        </a:p>
                      </a:txBody>
                      <a:tcPr/>
                    </a:tc>
                    <a:tc rowSpan="2"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sz="1800" b="0" dirty="0"/>
                            <a:t>Again, we rewrite the equation with 0 on one side, </a:t>
                          </a:r>
                          <a:r>
                            <a:rPr lang="en-US" sz="1800" b="0" dirty="0"/>
                            <a:t>and </a:t>
                          </a:r>
                          <a:r>
                            <a:rPr sz="1800" b="0" dirty="0"/>
                            <a:t>then factor the quadratic.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58842">
                    <a:tc gridSpan="3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89130" r="-332215" b="-368478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80606" t="-89130" r="-500000" b="-3684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8667" t="-89130" r="-450000" b="-3684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sz="24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sz="2400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algn="l"/>
                          <a:endParaRPr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86493">
                    <a:tc gridSpan="3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179381" r="-332215" b="-249485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80606" t="-179381" r="-500000" b="-2494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8667" t="-179381" r="-450000" b="-2494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sz="24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sz="2400" dirty="0"/>
                        </a:p>
                      </a:txBody>
                      <a:tcPr/>
                    </a:tc>
                    <a:tc rowSpan="2"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sz="1800" b="0" dirty="0"/>
                            <a:t>In this example, the two linear factors are the same. In such cases, the single solution is called a </a:t>
                          </a:r>
                          <a:r>
                            <a:rPr sz="1800" b="0" i="1" dirty="0"/>
                            <a:t>double solution </a:t>
                          </a:r>
                          <a:r>
                            <a:rPr sz="1800" b="0" dirty="0"/>
                            <a:t>or a </a:t>
                          </a:r>
                          <a:r>
                            <a:rPr sz="1800" b="0" i="1" dirty="0"/>
                            <a:t>double root</a:t>
                          </a:r>
                          <a:r>
                            <a:rPr sz="1800" b="0" dirty="0"/>
                            <a:t>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87654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t="-188194" r="-700000" b="-680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43939" t="-188194" r="-1607576" b="-680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319718" t="-188194" r="-1394366" b="-680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400"/>
                          </a:pPr>
                          <a:r>
                            <a:rPr sz="2400" dirty="0"/>
                            <a:t>or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308667" t="-188194" r="-450000" b="-680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988710" t="-188194" r="-988710" b="-680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900000" t="-188194" r="-717333" b="-68056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l"/>
                          <a:endParaRPr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457200">
                    <a:tc gridSpan="3">
                      <a:txBody>
                        <a:bodyPr/>
                        <a:lstStyle/>
                        <a:p>
                          <a:pPr algn="l"/>
                          <a:endParaRPr sz="240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80606" t="-553333" r="-500000" b="-30667"/>
                          </a:stretch>
                        </a:blipFill>
                      </a:tcPr>
                    </a:tc>
                    <a:tc gridSpan="4">
                      <a:txBody>
                        <a:bodyPr/>
                        <a:lstStyle/>
                        <a:p>
                          <a:pPr algn="l"/>
                          <a:endParaRPr sz="18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lang="en-US" dirty="0"/>
              <a:t>Example 9: Solving Equations by Factoring (cont.)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514350" indent="-514350">
              <a:buFont typeface="+mj-lt"/>
              <a:buAutoNum type="alphaLcPeriod" startAt="4"/>
              <a:defRPr sz="2800"/>
            </a:pPr>
            <a:r>
              <a:rPr dirty="0"/>
              <a:t>​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860D0E96-50C2-4BB6-842D-632C13F047E8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809940979"/>
                  </p:ext>
                </p:extLst>
              </p:nvPr>
            </p:nvGraphicFramePr>
            <p:xfrm>
              <a:off x="381000" y="1076632"/>
              <a:ext cx="8229600" cy="18288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915052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314548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3</m:t>
                              </m:r>
                              <m:sSup>
                                <m:sSup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240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sz="2400">
                                      <a:latin typeface="Cambria Math"/>
                                    </a:rPr>
                                    <m:t>4</m:t>
                                  </m:r>
                                </m:sup>
                              </m:sSup>
                              <m:r>
                                <a:rPr sz="2400">
                                  <a:latin typeface="Cambria Math"/>
                                </a:rPr>
                                <m:t>+</m:t>
                              </m:r>
                              <m:r>
                                <a:rPr sz="2400">
                                  <a:latin typeface="Cambria Math"/>
                                </a:rPr>
                                <m:t>18</m:t>
                              </m:r>
                              <m:sSup>
                                <m:sSup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240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sz="2400">
                                      <a:latin typeface="Cambria Math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sz="2400">
                                  <a:latin typeface="Cambria Math"/>
                                </a:rPr>
                                <m:t>−</m:t>
                              </m:r>
                              <m:r>
                                <a:rPr sz="2400">
                                  <a:latin typeface="Cambria Math"/>
                                </a:rPr>
                                <m:t>21</m:t>
                              </m:r>
                              <m:sSup>
                                <m:sSup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240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sz="240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sz="2400">
                                  <a:latin typeface="Cambria Math"/>
                                </a:rPr>
                                <m:t>=</m:t>
                              </m:r>
                              <m:r>
                                <a:rPr sz="2400">
                                  <a:latin typeface="Cambria Math"/>
                                </a:rPr>
                                <m:t>0</m:t>
                              </m:r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3</m:t>
                              </m:r>
                              <m:sSup>
                                <m:sSup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240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sz="240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sz="240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sz="240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sz="2400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sz="2400">
                                      <a:latin typeface="Cambria Math"/>
                                    </a:rPr>
                                    <m:t>6</m:t>
                                  </m:r>
                                  <m:r>
                                    <a:rPr sz="240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sz="240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sz="2400">
                                      <a:latin typeface="Cambria Math"/>
                                    </a:rPr>
                                    <m:t>7</m:t>
                                  </m:r>
                                </m:e>
                              </m:d>
                              <m:r>
                                <a:rPr sz="2400">
                                  <a:latin typeface="Cambria Math"/>
                                </a:rPr>
                                <m:t>=</m:t>
                              </m:r>
                              <m:r>
                                <a:rPr sz="2400">
                                  <a:latin typeface="Cambria Math"/>
                                </a:rPr>
                                <m:t>0</m:t>
                              </m:r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 rowSpan="2">
                      <a:txBody>
                        <a:bodyPr/>
                        <a:lstStyle/>
                        <a:p>
                          <a:pPr algn="l">
                            <a:defRPr sz="1100" b="1"/>
                          </a:pPr>
                          <a:r>
                            <a:rPr lang="en-US" sz="1800" b="0" dirty="0"/>
                            <a:t>      </a:t>
                          </a:r>
                          <a:r>
                            <a:rPr sz="1800" b="0" dirty="0"/>
                            <a:t>Factoring out the GCF of </a:t>
                          </a:r>
                          <a14:m>
                            <m:oMath xmlns:m="http://schemas.openxmlformats.org/officeDocument/2006/math">
                              <m:r>
                                <a:rPr sz="1800" b="0">
                                  <a:latin typeface="Cambria Math"/>
                                </a:rPr>
                                <m:t>3</m:t>
                              </m:r>
                              <m:sSup>
                                <m:sSupPr>
                                  <m:ctrlPr>
                                    <a:rPr sz="1800" b="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1800" b="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sz="1800" b="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r>
                            <a:rPr sz="1800" b="0" i="1" dirty="0"/>
                            <a:t> </a:t>
                          </a:r>
                          <a:r>
                            <a:rPr sz="1800" b="0" dirty="0"/>
                            <a:t>yields a</a:t>
                          </a:r>
                          <a:endParaRPr lang="en-US" sz="1800" b="0" dirty="0"/>
                        </a:p>
                        <a:p>
                          <a:pPr algn="l">
                            <a:defRPr sz="1100" b="1"/>
                          </a:pPr>
                          <a:r>
                            <a:rPr lang="en-US" sz="1800" b="0" dirty="0"/>
                            <a:t>     </a:t>
                          </a:r>
                          <a:r>
                            <a:rPr sz="1800" b="0" dirty="0"/>
                            <a:t> quadratic </a:t>
                          </a:r>
                          <a:r>
                            <a:rPr lang="en-US" sz="1800" b="0" dirty="0"/>
                            <a:t>polynomial</a:t>
                          </a:r>
                          <a:r>
                            <a:rPr sz="1800" b="0" dirty="0"/>
                            <a:t> that we can factor.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3</m:t>
                              </m:r>
                              <m:sSup>
                                <m:sSup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240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sz="240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240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sz="240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sz="2400">
                                      <a:latin typeface="Cambria Math"/>
                                    </a:rPr>
                                    <m:t>1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240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sz="2400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sz="2400">
                                      <a:latin typeface="Cambria Math"/>
                                    </a:rPr>
                                    <m:t>7</m:t>
                                  </m:r>
                                </m:e>
                              </m:d>
                              <m:r>
                                <a:rPr sz="2400">
                                  <a:latin typeface="Cambria Math"/>
                                </a:rPr>
                                <m:t>=</m:t>
                              </m:r>
                              <m:r>
                                <a:rPr sz="2400">
                                  <a:latin typeface="Cambria Math"/>
                                </a:rPr>
                                <m:t>0</m:t>
                              </m:r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algn="l"/>
                          <a:endParaRPr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240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sz="240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240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sz="240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sz="2400">
                                      <a:latin typeface="Cambria Math"/>
                                    </a:rPr>
                                    <m:t>1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240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sz="2400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sz="2400">
                                      <a:latin typeface="Cambria Math"/>
                                    </a:rPr>
                                    <m:t>7</m:t>
                                  </m:r>
                                </m:e>
                              </m:d>
                              <m:r>
                                <a:rPr sz="2400">
                                  <a:latin typeface="Cambria Math"/>
                                </a:rPr>
                                <m:t>=</m:t>
                              </m:r>
                              <m:r>
                                <a:rPr sz="2400">
                                  <a:latin typeface="Cambria Math"/>
                                </a:rPr>
                                <m:t>0</m:t>
                              </m:r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860D0E96-50C2-4BB6-842D-632C13F047E8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809940979"/>
                  </p:ext>
                </p:extLst>
              </p:nvPr>
            </p:nvGraphicFramePr>
            <p:xfrm>
              <a:off x="381000" y="1076632"/>
              <a:ext cx="8229600" cy="18288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915052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314548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9333" r="-110109" b="-33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107895" r="-110109" b="-227632"/>
                          </a:stretch>
                        </a:blipFill>
                      </a:tcPr>
                    </a:tc>
                    <a:tc row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90819" t="-54305" b="-6490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210667" r="-110109" b="-130667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l"/>
                          <a:endParaRPr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310667" r="-110109" b="-3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 Placeholder 2">
                <a:extLst>
                  <a:ext uri="{FF2B5EF4-FFF2-40B4-BE49-F238E27FC236}">
                    <a16:creationId xmlns:a16="http://schemas.microsoft.com/office/drawing/2014/main" id="{11C99AC4-0B33-4165-8B88-02377D74EC9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33400" y="3528060"/>
                <a:ext cx="8229600" cy="4967067"/>
              </a:xfrm>
              <a:prstGeom prst="rect">
                <a:avLst/>
              </a:prstGeom>
            </p:spPr>
            <p:txBody>
              <a:bodyPr>
                <a:normAutofit/>
              </a:bodyPr>
              <a:lstStyle>
                <a:lvl1pPr marL="0" indent="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​The Zero-Factor Property yields three solutions to the original equation.</a:t>
                </a:r>
              </a:p>
              <a:p>
                <a:pPr algn="ctr">
                  <a:defRPr sz="2800"/>
                </a:pPr>
                <a:r>
                  <a:rPr lang="en-US" dirty="0"/>
                  <a:t>​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>
                        <a:latin typeface="Cambria Math" panose="02040503050406030204" pitchFamily="18" charset="0"/>
                      </a:rPr>
                      <m:t>7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5" name="Text Placeholder 2">
                <a:extLst>
                  <a:ext uri="{FF2B5EF4-FFF2-40B4-BE49-F238E27FC236}">
                    <a16:creationId xmlns:a16="http://schemas.microsoft.com/office/drawing/2014/main" id="{11C99AC4-0B33-4165-8B88-02377D74EC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3528060"/>
                <a:ext cx="8229600" cy="4967067"/>
              </a:xfrm>
              <a:prstGeom prst="rect">
                <a:avLst/>
              </a:prstGeom>
              <a:blipFill>
                <a:blip r:embed="rId3"/>
                <a:stretch>
                  <a:fillRect l="-1556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dirty="0"/>
              <a:t>Example 10: Solving Equations by Factoring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sz="2800"/>
                  <a:t>Solve the equations by factoring.</a:t>
                </a:r>
              </a:p>
              <a:p>
                <a:pPr marL="514350" indent="-514350">
                  <a:buFont typeface="+mj-lt"/>
                  <a:buAutoNum type="alphaLcPeriod"/>
                  <a:defRPr sz="2800"/>
                </a:pPr>
                <a:r>
                  <a:t>​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f>
                          <m:f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>
                                <a:latin typeface="Cambria Math" panose="02040503050406030204" pitchFamily="18" charset="0"/>
                              </a:rPr>
                              <m:t>7</m:t>
                            </m:r>
                          </m:num>
                          <m:den>
                            <m:r>
                              <a:rPr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f>
                          <m:f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>
                                <a:latin typeface="Cambria Math" panose="02040503050406030204" pitchFamily="18" charset="0"/>
                              </a:rPr>
                              <m:t>4</m:t>
                            </m:r>
                          </m:num>
                          <m:den>
                            <m:r>
                              <a:rPr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−2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f>
                          <m:f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/>
              </a:p>
              <a:p>
                <a:pPr marL="514350" indent="-514350">
                  <a:buFont typeface="+mj-lt"/>
                  <a:buAutoNum type="alphaLcPeriod" startAt="2"/>
                  <a:defRPr sz="2800"/>
                </a:pPr>
                <a:r>
                  <a:t>​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e>
                      <m:sup>
                        <m:f>
                          <m:f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10: Solving Equations by Factoring (cont.)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57200" y="1020322"/>
            <a:ext cx="8229600" cy="4967067"/>
          </a:xfrm>
        </p:spPr>
        <p:txBody>
          <a:bodyPr>
            <a:normAutofit/>
          </a:bodyPr>
          <a:lstStyle/>
          <a:p>
            <a:r>
              <a:rPr sz="2800" b="1" dirty="0"/>
              <a:t>Solution</a:t>
            </a:r>
          </a:p>
          <a:p>
            <a:pPr marL="514350" indent="-514350">
              <a:buFont typeface="+mj-lt"/>
              <a:buAutoNum type="alphaLcPeriod"/>
              <a:defRPr sz="2800"/>
            </a:pPr>
            <a:r>
              <a:rPr dirty="0"/>
              <a:t>​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2F4057C3-9EC3-4846-A5F2-89ABE1D72715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46934153"/>
                  </p:ext>
                </p:extLst>
              </p:nvPr>
            </p:nvGraphicFramePr>
            <p:xfrm>
              <a:off x="762000" y="1447800"/>
              <a:ext cx="7848600" cy="1781493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6162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439817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3792583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sz="2400"/>
                            <a:t>​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240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f>
                                    <m:f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sz="2400">
                                          <a:latin typeface="Cambria Math"/>
                                        </a:rPr>
                                        <m:t>7</m:t>
                                      </m:r>
                                    </m:num>
                                    <m:den>
                                      <m:r>
                                        <a:rPr sz="2400">
                                          <a:latin typeface="Cambria Math"/>
                                        </a:rPr>
                                        <m:t>3</m:t>
                                      </m:r>
                                    </m:den>
                                  </m:f>
                                </m:sup>
                              </m:sSup>
                              <m:r>
                                <a:rPr sz="2400">
                                  <a:latin typeface="Cambria Math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240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f>
                                    <m:f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sz="2400">
                                          <a:latin typeface="Cambria Math"/>
                                        </a:rPr>
                                        <m:t>4</m:t>
                                      </m:r>
                                    </m:num>
                                    <m:den>
                                      <m:r>
                                        <a:rPr sz="2400">
                                          <a:latin typeface="Cambria Math"/>
                                        </a:rPr>
                                        <m:t>3</m:t>
                                      </m:r>
                                    </m:den>
                                  </m:f>
                                </m:sup>
                              </m:sSup>
                              <m:r>
                                <a:rPr sz="2400">
                                  <a:latin typeface="Cambria Math"/>
                                </a:rPr>
                                <m:t>−2</m:t>
                              </m:r>
                              <m:sSup>
                                <m:sSup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240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f>
                                    <m:f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sz="2400">
                                          <a:latin typeface="Cambria Math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sz="2400">
                                          <a:latin typeface="Cambria Math"/>
                                        </a:rPr>
                                        <m:t>3</m:t>
                                      </m:r>
                                    </m:den>
                                  </m:f>
                                </m:sup>
                              </m:sSup>
                            </m:oMath>
                          </a14:m>
                          <a:endParaRPr sz="24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=0</m:t>
                              </m:r>
                            </m:oMath>
                          </a14:m>
                          <a:endParaRPr sz="2400" dirty="0"/>
                        </a:p>
                      </a:txBody>
                      <a:tcPr anchor="ctr"/>
                    </a:tc>
                    <a:tc rowSpan="2">
                      <a:txBody>
                        <a:bodyPr/>
                        <a:lstStyle/>
                        <a:p>
                          <a:pPr algn="l">
                            <a:defRPr sz="1100" b="1"/>
                          </a:pPr>
                          <a:r>
                            <a:rPr sz="1800" b="0" dirty="0"/>
                            <a:t>Recall that in cases like this, we factor out </a:t>
                          </a:r>
                          <a14:m>
                            <m:oMath xmlns:m="http://schemas.openxmlformats.org/officeDocument/2006/math">
                              <m:r>
                                <a:rPr lang="en-US" sz="1800" b="0" i="1" smtClean="0">
                                  <a:latin typeface="Cambria Math"/>
                                </a:rPr>
                                <m:t>𝑥</m:t>
                              </m:r>
                            </m:oMath>
                          </a14:m>
                          <a:r>
                            <a:rPr sz="1800" b="0" dirty="0"/>
                            <a:t> raised to the lowest exponent. In this case, the remaining factor is a factorable trinomial.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240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f>
                                    <m:f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sz="2400">
                                          <a:latin typeface="Cambria Math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sz="2400">
                                          <a:latin typeface="Cambria Math"/>
                                        </a:rPr>
                                        <m:t>3</m:t>
                                      </m:r>
                                    </m:den>
                                  </m:f>
                                </m:sup>
                              </m:sSup>
                              <m:d>
                                <m:d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sz="240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sz="240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sz="2400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sz="240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sz="2400">
                                      <a:latin typeface="Cambria Math"/>
                                    </a:rPr>
                                    <m:t>−2</m:t>
                                  </m:r>
                                </m:e>
                              </m:d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=0</m:t>
                              </m:r>
                            </m:oMath>
                          </a14:m>
                          <a:endParaRPr sz="2400" dirty="0"/>
                        </a:p>
                      </a:txBody>
                      <a:tcPr anchor="ctr"/>
                    </a:tc>
                    <a:tc vMerge="1">
                      <a:txBody>
                        <a:bodyPr/>
                        <a:lstStyle/>
                        <a:p>
                          <a:pPr algn="l"/>
                          <a:endParaRPr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240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f>
                                    <m:f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sz="2400">
                                          <a:latin typeface="Cambria Math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sz="2400">
                                          <a:latin typeface="Cambria Math"/>
                                        </a:rPr>
                                        <m:t>3</m:t>
                                      </m:r>
                                    </m:den>
                                  </m:f>
                                </m:sup>
                              </m:sSup>
                              <m:d>
                                <m:d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240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sz="2400">
                                      <a:latin typeface="Cambria Math"/>
                                    </a:rPr>
                                    <m:t>+2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240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sz="2400">
                                      <a:latin typeface="Cambria Math"/>
                                    </a:rPr>
                                    <m:t>−1</m:t>
                                  </m:r>
                                </m:e>
                              </m:d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=0</m:t>
                              </m:r>
                            </m:oMath>
                          </a14:m>
                          <a:endParaRPr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:endParaRPr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2F4057C3-9EC3-4846-A5F2-89ABE1D72715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46934153"/>
                  </p:ext>
                </p:extLst>
              </p:nvPr>
            </p:nvGraphicFramePr>
            <p:xfrm>
              <a:off x="762000" y="1447800"/>
              <a:ext cx="7848600" cy="1781493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6162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439817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3792583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59277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5155" r="-200233" b="-22474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81013" t="-5155" r="-262447" b="-224742"/>
                          </a:stretch>
                        </a:blipFill>
                      </a:tcPr>
                    </a:tc>
                    <a:tc row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7074" t="-2551" b="-6071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9594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103030" r="-200233" b="-12020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81013" t="-103030" r="-262447" b="-120202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l"/>
                          <a:endParaRPr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9277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207216" r="-200233" b="-2268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81013" t="-207216" r="-262447" b="-2268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F1FA14FA-E881-4516-A3DD-36A18EAB4B43}"/>
              </a:ext>
            </a:extLst>
          </p:cNvPr>
          <p:cNvSpPr txBox="1">
            <a:spLocks/>
          </p:cNvSpPr>
          <p:nvPr/>
        </p:nvSpPr>
        <p:spPr>
          <a:xfrm>
            <a:off x="630283" y="3633651"/>
            <a:ext cx="8229600" cy="290966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​The Zero-Factor Property leads to three simple equations.</a:t>
            </a:r>
          </a:p>
          <a:p>
            <a:endParaRPr lang="ar-AE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6">
                <a:extLst>
                  <a:ext uri="{FF2B5EF4-FFF2-40B4-BE49-F238E27FC236}">
                    <a16:creationId xmlns:a16="http://schemas.microsoft.com/office/drawing/2014/main" id="{4948F51B-3052-469A-AF33-146BA8FA24F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84719944"/>
                  </p:ext>
                </p:extLst>
              </p:nvPr>
            </p:nvGraphicFramePr>
            <p:xfrm>
              <a:off x="485503" y="4674874"/>
              <a:ext cx="8305803" cy="109728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685803">
                      <a:extLst>
                        <a:ext uri="{9D8B030D-6E8A-4147-A177-3AD203B41FA5}">
                          <a16:colId xmlns:a16="http://schemas.microsoft.com/office/drawing/2014/main" val="3772381617"/>
                        </a:ext>
                      </a:extLst>
                    </a:gridCol>
                    <a:gridCol w="457200">
                      <a:extLst>
                        <a:ext uri="{9D8B030D-6E8A-4147-A177-3AD203B41FA5}">
                          <a16:colId xmlns:a16="http://schemas.microsoft.com/office/drawing/2014/main" val="2964949019"/>
                        </a:ext>
                      </a:extLst>
                    </a:gridCol>
                    <a:gridCol w="609600">
                      <a:extLst>
                        <a:ext uri="{9D8B030D-6E8A-4147-A177-3AD203B41FA5}">
                          <a16:colId xmlns:a16="http://schemas.microsoft.com/office/drawing/2014/main" val="3306733283"/>
                        </a:ext>
                      </a:extLst>
                    </a:gridCol>
                    <a:gridCol w="914400">
                      <a:extLst>
                        <a:ext uri="{9D8B030D-6E8A-4147-A177-3AD203B41FA5}">
                          <a16:colId xmlns:a16="http://schemas.microsoft.com/office/drawing/2014/main" val="934351799"/>
                        </a:ext>
                      </a:extLst>
                    </a:gridCol>
                    <a:gridCol w="1108362">
                      <a:extLst>
                        <a:ext uri="{9D8B030D-6E8A-4147-A177-3AD203B41FA5}">
                          <a16:colId xmlns:a16="http://schemas.microsoft.com/office/drawing/2014/main" val="2952810489"/>
                        </a:ext>
                      </a:extLst>
                    </a:gridCol>
                    <a:gridCol w="415638">
                      <a:extLst>
                        <a:ext uri="{9D8B030D-6E8A-4147-A177-3AD203B41FA5}">
                          <a16:colId xmlns:a16="http://schemas.microsoft.com/office/drawing/2014/main" val="31042805"/>
                        </a:ext>
                      </a:extLst>
                    </a:gridCol>
                    <a:gridCol w="1094508">
                      <a:extLst>
                        <a:ext uri="{9D8B030D-6E8A-4147-A177-3AD203B41FA5}">
                          <a16:colId xmlns:a16="http://schemas.microsoft.com/office/drawing/2014/main" val="1501669357"/>
                        </a:ext>
                      </a:extLst>
                    </a:gridCol>
                    <a:gridCol w="810492">
                      <a:extLst>
                        <a:ext uri="{9D8B030D-6E8A-4147-A177-3AD203B41FA5}">
                          <a16:colId xmlns:a16="http://schemas.microsoft.com/office/drawing/2014/main" val="4182045195"/>
                        </a:ext>
                      </a:extLst>
                    </a:gridCol>
                    <a:gridCol w="1066800">
                      <a:extLst>
                        <a:ext uri="{9D8B030D-6E8A-4147-A177-3AD203B41FA5}">
                          <a16:colId xmlns:a16="http://schemas.microsoft.com/office/drawing/2014/main" val="1692278772"/>
                        </a:ext>
                      </a:extLst>
                    </a:gridCol>
                    <a:gridCol w="387927">
                      <a:extLst>
                        <a:ext uri="{9D8B030D-6E8A-4147-A177-3AD203B41FA5}">
                          <a16:colId xmlns:a16="http://schemas.microsoft.com/office/drawing/2014/main" val="1383198361"/>
                        </a:ext>
                      </a:extLst>
                    </a:gridCol>
                    <a:gridCol w="755073">
                      <a:extLst>
                        <a:ext uri="{9D8B030D-6E8A-4147-A177-3AD203B41FA5}">
                          <a16:colId xmlns:a16="http://schemas.microsoft.com/office/drawing/2014/main" val="50898347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400" dirty="0"/>
                            <a:t>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ar-AE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ar-AE" sz="240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f>
                                    <m:fPr>
                                      <m:ctrlPr>
                                        <a:rPr lang="ar-AE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ar-AE" sz="240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ar-AE" sz="240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den>
                                  </m:f>
                                </m:sup>
                              </m:sSup>
                            </m:oMath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</a:pPr>
                          <a14:m>
                            <m:oMath xmlns:m="http://schemas.openxmlformats.org/officeDocument/2006/math">
                              <m:r>
                                <a:rPr lang="en-US" sz="2400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oMath>
                          </a14:m>
                          <a:r>
                            <a:rPr lang="en-US" sz="2400" dirty="0"/>
                            <a:t> 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or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400" b="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b="0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oMath>
                          </a14:m>
                          <a:endParaRPr lang="en-US" sz="2400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r>
                                <a:rPr lang="en-US" sz="2400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oMath>
                          </a14:m>
                          <a:r>
                            <a:rPr lang="en-US" sz="2400" dirty="0"/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or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400" b="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b="0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oMath>
                          </a14:m>
                          <a:endParaRPr lang="en-US" sz="2400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r>
                                <a:rPr lang="en-US" sz="2400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oMath>
                          </a14:m>
                          <a:r>
                            <a:rPr lang="en-US" sz="2400" dirty="0"/>
                            <a:t> 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9451826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40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r>
                                <a:rPr lang="en-US" sz="2400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oMath>
                          </a14:m>
                          <a:r>
                            <a:rPr lang="en-US" sz="2400" dirty="0"/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40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r>
                                <a:rPr lang="en-US" sz="2400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oMath>
                          </a14:m>
                          <a:r>
                            <a:rPr lang="en-US" sz="2400" dirty="0"/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40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r>
                                <a:rPr lang="en-US" sz="240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oMath>
                          </a14:m>
                          <a:r>
                            <a:rPr lang="en-US" sz="2400" dirty="0"/>
                            <a:t> 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4840209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6">
                <a:extLst>
                  <a:ext uri="{FF2B5EF4-FFF2-40B4-BE49-F238E27FC236}">
                    <a16:creationId xmlns:a16="http://schemas.microsoft.com/office/drawing/2014/main" id="{4948F51B-3052-469A-AF33-146BA8FA24F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84719944"/>
                  </p:ext>
                </p:extLst>
              </p:nvPr>
            </p:nvGraphicFramePr>
            <p:xfrm>
              <a:off x="485503" y="4674874"/>
              <a:ext cx="8305803" cy="109728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685803">
                      <a:extLst>
                        <a:ext uri="{9D8B030D-6E8A-4147-A177-3AD203B41FA5}">
                          <a16:colId xmlns:a16="http://schemas.microsoft.com/office/drawing/2014/main" val="3772381617"/>
                        </a:ext>
                      </a:extLst>
                    </a:gridCol>
                    <a:gridCol w="457200">
                      <a:extLst>
                        <a:ext uri="{9D8B030D-6E8A-4147-A177-3AD203B41FA5}">
                          <a16:colId xmlns:a16="http://schemas.microsoft.com/office/drawing/2014/main" val="2964949019"/>
                        </a:ext>
                      </a:extLst>
                    </a:gridCol>
                    <a:gridCol w="609600">
                      <a:extLst>
                        <a:ext uri="{9D8B030D-6E8A-4147-A177-3AD203B41FA5}">
                          <a16:colId xmlns:a16="http://schemas.microsoft.com/office/drawing/2014/main" val="3306733283"/>
                        </a:ext>
                      </a:extLst>
                    </a:gridCol>
                    <a:gridCol w="914400">
                      <a:extLst>
                        <a:ext uri="{9D8B030D-6E8A-4147-A177-3AD203B41FA5}">
                          <a16:colId xmlns:a16="http://schemas.microsoft.com/office/drawing/2014/main" val="934351799"/>
                        </a:ext>
                      </a:extLst>
                    </a:gridCol>
                    <a:gridCol w="1108362">
                      <a:extLst>
                        <a:ext uri="{9D8B030D-6E8A-4147-A177-3AD203B41FA5}">
                          <a16:colId xmlns:a16="http://schemas.microsoft.com/office/drawing/2014/main" val="2952810489"/>
                        </a:ext>
                      </a:extLst>
                    </a:gridCol>
                    <a:gridCol w="415638">
                      <a:extLst>
                        <a:ext uri="{9D8B030D-6E8A-4147-A177-3AD203B41FA5}">
                          <a16:colId xmlns:a16="http://schemas.microsoft.com/office/drawing/2014/main" val="31042805"/>
                        </a:ext>
                      </a:extLst>
                    </a:gridCol>
                    <a:gridCol w="1094508">
                      <a:extLst>
                        <a:ext uri="{9D8B030D-6E8A-4147-A177-3AD203B41FA5}">
                          <a16:colId xmlns:a16="http://schemas.microsoft.com/office/drawing/2014/main" val="1501669357"/>
                        </a:ext>
                      </a:extLst>
                    </a:gridCol>
                    <a:gridCol w="810492">
                      <a:extLst>
                        <a:ext uri="{9D8B030D-6E8A-4147-A177-3AD203B41FA5}">
                          <a16:colId xmlns:a16="http://schemas.microsoft.com/office/drawing/2014/main" val="4182045195"/>
                        </a:ext>
                      </a:extLst>
                    </a:gridCol>
                    <a:gridCol w="1066800">
                      <a:extLst>
                        <a:ext uri="{9D8B030D-6E8A-4147-A177-3AD203B41FA5}">
                          <a16:colId xmlns:a16="http://schemas.microsoft.com/office/drawing/2014/main" val="1692278772"/>
                        </a:ext>
                      </a:extLst>
                    </a:gridCol>
                    <a:gridCol w="387927">
                      <a:extLst>
                        <a:ext uri="{9D8B030D-6E8A-4147-A177-3AD203B41FA5}">
                          <a16:colId xmlns:a16="http://schemas.microsoft.com/office/drawing/2014/main" val="1383198361"/>
                        </a:ext>
                      </a:extLst>
                    </a:gridCol>
                    <a:gridCol w="755073">
                      <a:extLst>
                        <a:ext uri="{9D8B030D-6E8A-4147-A177-3AD203B41FA5}">
                          <a16:colId xmlns:a16="http://schemas.microsoft.com/office/drawing/2014/main" val="508983475"/>
                        </a:ext>
                      </a:extLst>
                    </a:gridCol>
                  </a:tblGrid>
                  <a:tr h="6400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t="-6604" r="-1107080" b="-707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50667" t="-6604" r="-1568000" b="-707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88000" t="-6604" r="-1076000" b="-707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or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40659" t="-6604" r="-408791" b="-707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911765" t="-6604" r="-994118" b="-707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82222" t="-6604" r="-275556" b="-707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or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72000" t="-6604" r="-107429" b="-707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837500" t="-6604" r="-193750" b="-707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0000" t="-6604" b="-7075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94518264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t="-150667" r="-110708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50667" t="-150667" r="-1568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88000" t="-150667" r="-1076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40659" t="-150667" r="-4087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911765" t="-150667" r="-9941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82222" t="-150667" r="-2755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72000" t="-150667" r="-1074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837500" t="-150667" r="-1937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0000" t="-150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48402094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10: Solving Equations by Factoring (cont.)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57200" y="1246095"/>
            <a:ext cx="8229600" cy="4967067"/>
          </a:xfrm>
        </p:spPr>
        <p:txBody>
          <a:bodyPr/>
          <a:lstStyle/>
          <a:p>
            <a:pPr marL="514350" indent="-514350">
              <a:buFont typeface="+mj-lt"/>
              <a:buAutoNum type="alphaLcPeriod" startAt="2"/>
              <a:defRPr sz="2800"/>
            </a:pPr>
            <a:r>
              <a:rPr dirty="0"/>
              <a:t>​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4CFD97EA-C894-44C8-9B34-8F22EFFB7422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4010002503"/>
                  </p:ext>
                </p:extLst>
              </p:nvPr>
            </p:nvGraphicFramePr>
            <p:xfrm>
              <a:off x="838201" y="1169289"/>
              <a:ext cx="7848599" cy="1802511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352799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2192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32766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2400"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sz="2400">
                                          <a:latin typeface="Cambria Math"/>
                                        </a:rPr>
                                        <m:t>−1</m:t>
                                      </m:r>
                                    </m:e>
                                  </m:d>
                                </m:e>
                                <m:sup>
                                  <m:f>
                                    <m:f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sz="2400">
                                          <a:latin typeface="Cambria Math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sz="2400">
                                          <a:latin typeface="Cambria Math"/>
                                        </a:rPr>
                                        <m:t>2</m:t>
                                      </m:r>
                                    </m:den>
                                  </m:f>
                                </m:sup>
                              </m:sSup>
                              <m:r>
                                <a:rPr sz="2400">
                                  <a:latin typeface="Cambria Math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2400"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sz="2400">
                                          <a:latin typeface="Cambria Math"/>
                                        </a:rPr>
                                        <m:t>−1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sz="2400">
                                      <a:latin typeface="Cambria Math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sz="2400">
                                          <a:latin typeface="Cambria Math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sz="2400">
                                          <a:latin typeface="Cambria Math"/>
                                        </a:rPr>
                                        <m:t>2</m:t>
                                      </m:r>
                                    </m:den>
                                  </m:f>
                                </m:sup>
                              </m:sSup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=0</m:t>
                              </m:r>
                            </m:oMath>
                          </a14:m>
                          <a:endParaRPr sz="2400" dirty="0"/>
                        </a:p>
                      </a:txBody>
                      <a:tcPr anchor="ctr"/>
                    </a:tc>
                    <a:tc rowSpan="2"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b="0" dirty="0"/>
                            <a:t>Again, we factor out the common algebraic expression raised to the lowest exponent.</a:t>
                          </a:r>
                          <a:endParaRPr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2400"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sz="2400">
                                          <a:latin typeface="Cambria Math"/>
                                        </a:rPr>
                                        <m:t>−1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sz="2400">
                                      <a:latin typeface="Cambria Math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sz="2400">
                                          <a:latin typeface="Cambria Math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sz="2400">
                                          <a:latin typeface="Cambria Math"/>
                                        </a:rPr>
                                        <m:t>2</m:t>
                                      </m:r>
                                    </m:den>
                                  </m:f>
                                </m:sup>
                              </m:sSup>
                              <m:d>
                                <m:d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2400"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sz="2400">
                                          <a:latin typeface="Cambria Math"/>
                                        </a:rPr>
                                        <m:t>−1</m:t>
                                      </m:r>
                                    </m:e>
                                  </m:d>
                                  <m:r>
                                    <a:rPr sz="2400">
                                      <a:latin typeface="Cambria Math"/>
                                    </a:rPr>
                                    <m:t>−1</m:t>
                                  </m:r>
                                </m:e>
                              </m:d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=0</m:t>
                              </m:r>
                            </m:oMath>
                          </a14:m>
                          <a:endParaRPr sz="2400" dirty="0"/>
                        </a:p>
                      </a:txBody>
                      <a:tcPr anchor="ctr"/>
                    </a:tc>
                    <a:tc vMerge="1">
                      <a:txBody>
                        <a:bodyPr/>
                        <a:lstStyle/>
                        <a:p>
                          <a:pPr algn="l"/>
                          <a:endParaRPr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2400"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sz="2400">
                                          <a:latin typeface="Cambria Math"/>
                                        </a:rPr>
                                        <m:t>−1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sz="2400">
                                      <a:latin typeface="Cambria Math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sz="2400">
                                          <a:latin typeface="Cambria Math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sz="2400">
                                          <a:latin typeface="Cambria Math"/>
                                        </a:rPr>
                                        <m:t>2</m:t>
                                      </m:r>
                                    </m:den>
                                  </m:f>
                                </m:sup>
                              </m:sSup>
                              <m:d>
                                <m:d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240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sz="2400">
                                      <a:latin typeface="Cambria Math"/>
                                    </a:rPr>
                                    <m:t>−2</m:t>
                                  </m:r>
                                </m:e>
                              </m:d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=0</m:t>
                              </m:r>
                            </m:oMath>
                          </a14:m>
                          <a:endParaRPr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:endParaRPr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4CFD97EA-C894-44C8-9B34-8F22EFFB7422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4010002503"/>
                  </p:ext>
                </p:extLst>
              </p:nvPr>
            </p:nvGraphicFramePr>
            <p:xfrm>
              <a:off x="838201" y="1169289"/>
              <a:ext cx="7848599" cy="1802511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352799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2192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32766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59105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5155" r="-134182" b="-2298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75000" t="-5155" r="-269000" b="-229897"/>
                          </a:stretch>
                        </a:blipFill>
                      </a:tcPr>
                    </a:tc>
                    <a:tc rowSpan="2"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b="0" dirty="0"/>
                            <a:t>Again, we factor out the common algebraic expression raised to the lowest exponent.</a:t>
                          </a:r>
                          <a:endParaRPr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62039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99029" r="-134182" b="-1165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75000" t="-99029" r="-269000" b="-116505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l"/>
                          <a:endParaRPr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9105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211340" r="-134182" b="-237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75000" t="-211340" r="-269000" b="-237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10: Solving Equations by Factoring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pPr>
                  <a:defRPr sz="2800"/>
                </a:pPr>
                <a:r>
                  <a:rPr dirty="0"/>
                  <a:t>​</a:t>
                </a:r>
                <a:r>
                  <a:rPr sz="2800" dirty="0"/>
                  <a:t>This equation leads to two equations, only one of which has a solution. (Note that there is no value for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sz="2800" dirty="0"/>
                  <a:t> which would solve the first of the two equations.)</a:t>
                </a:r>
              </a:p>
              <a:p>
                <a:r>
                  <a:rPr dirty="0"/>
                  <a:t>​</a:t>
                </a:r>
              </a:p>
              <a:p>
                <a:pPr algn="l"/>
                <a:endParaRPr lang="en-US" dirty="0"/>
              </a:p>
              <a:p>
                <a:pPr algn="l"/>
                <a:endParaRPr lang="en-US" dirty="0"/>
              </a:p>
              <a:p>
                <a:pPr algn="l"/>
                <a:endParaRPr lang="en-US" dirty="0"/>
              </a:p>
              <a:p>
                <a:pPr algn="l"/>
                <a:endParaRPr dirty="0"/>
              </a:p>
              <a:p>
                <a:pPr algn="l"/>
                <a:r>
                  <a:rPr dirty="0"/>
                  <a:t>​</a:t>
                </a:r>
                <a:r>
                  <a:rPr sz="2800" dirty="0"/>
                  <a:t>The original equation has only one solution.</a:t>
                </a:r>
              </a:p>
              <a:p>
                <a:pPr algn="ctr">
                  <a:defRPr sz="2800"/>
                </a:pPr>
                <a:r>
                  <a:rPr dirty="0"/>
                  <a:t>​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dirty="0"/>
              </a:p>
              <a:p>
                <a:r>
                  <a:rPr dirty="0"/>
                  <a:t>​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333" t="-1840" r="-1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34937607"/>
                  </p:ext>
                </p:extLst>
              </p:nvPr>
            </p:nvGraphicFramePr>
            <p:xfrm>
              <a:off x="761501" y="2286000"/>
              <a:ext cx="3184864" cy="18288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50846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6764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914400">
                    <a:tc>
                      <a:txBody>
                        <a:bodyPr/>
                        <a:lstStyle/>
                        <a:p>
                          <a:pPr algn="r">
                            <a:defRPr sz="16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2400"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sz="2400">
                                          <a:latin typeface="Cambria Math"/>
                                        </a:rPr>
                                        <m:t>−1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sz="2400">
                                      <a:latin typeface="Cambria Math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sz="2400">
                                          <a:latin typeface="Cambria Math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sz="2400">
                                          <a:latin typeface="Cambria Math"/>
                                        </a:rPr>
                                        <m:t>2</m:t>
                                      </m:r>
                                    </m:den>
                                  </m:f>
                                </m:sup>
                              </m:sSup>
                            </m:oMath>
                          </a14:m>
                          <a:endParaRPr sz="2400" dirty="0"/>
                        </a:p>
                      </a:txBody>
                      <a:tcPr marL="36576" marR="36576" marT="36576" marB="36576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=0</m:t>
                              </m:r>
                            </m:oMath>
                          </a14:m>
                          <a:endParaRPr sz="2400" dirty="0"/>
                        </a:p>
                      </a:txBody>
                      <a:tcPr marL="36576" marR="36576" marT="36576" marB="36576"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914400">
                    <a:tc>
                      <a:txBody>
                        <a:bodyPr/>
                        <a:lstStyle/>
                        <a:p>
                          <a:pPr algn="r">
                            <a:defRPr sz="16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240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sz="2400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  <m:r>
                                            <a:rPr sz="2400">
                                              <a:latin typeface="Cambria Math"/>
                                            </a:rPr>
                                            <m:t>−1</m:t>
                                          </m:r>
                                        </m:e>
                                      </m:d>
                                    </m:e>
                                    <m:sup>
                                      <m:f>
                                        <m:fPr>
                                          <m:ctrlPr>
                                            <a:rPr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sz="2400">
                                              <a:latin typeface="Cambria Math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r>
                                            <a:rPr sz="2400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</m:sup>
                                  </m:sSup>
                                </m:den>
                              </m:f>
                            </m:oMath>
                          </a14:m>
                          <a:endParaRPr sz="2400" dirty="0"/>
                        </a:p>
                      </a:txBody>
                      <a:tcPr marL="36576" marR="36576" marT="36576" marB="36576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=0</m:t>
                              </m:r>
                            </m:oMath>
                          </a14:m>
                          <a:endParaRPr sz="2400" dirty="0"/>
                        </a:p>
                      </a:txBody>
                      <a:tcPr marL="36576" marR="36576" marT="36576" marB="36576"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34937607"/>
                  </p:ext>
                </p:extLst>
              </p:nvPr>
            </p:nvGraphicFramePr>
            <p:xfrm>
              <a:off x="761501" y="2286000"/>
              <a:ext cx="3184864" cy="18288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50846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6764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9144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r="-111290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l="-89855" b="-1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9144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t="-100000" r="-1112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l="-89855" t="-1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05270949"/>
                  </p:ext>
                </p:extLst>
              </p:nvPr>
            </p:nvGraphicFramePr>
            <p:xfrm>
              <a:off x="5349536" y="2286000"/>
              <a:ext cx="2956264" cy="18288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12746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8288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914400">
                    <a:tc>
                      <a:txBody>
                        <a:bodyPr/>
                        <a:lstStyle/>
                        <a:p>
                          <a:pPr algn="r">
                            <a:defRPr sz="16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𝑥</m:t>
                              </m:r>
                              <m:r>
                                <a:rPr sz="2400">
                                  <a:latin typeface="Cambria Math"/>
                                </a:rPr>
                                <m:t>−2</m:t>
                              </m:r>
                            </m:oMath>
                          </a14:m>
                          <a:endParaRPr sz="2400" dirty="0"/>
                        </a:p>
                      </a:txBody>
                      <a:tcPr marL="36576" marR="36576" marT="36576" marB="36576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=0</m:t>
                              </m:r>
                            </m:oMath>
                          </a14:m>
                          <a:endParaRPr sz="2400" dirty="0"/>
                        </a:p>
                      </a:txBody>
                      <a:tcPr marL="36576" marR="36576" marT="36576" marB="36576"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914400">
                    <a:tc>
                      <a:txBody>
                        <a:bodyPr/>
                        <a:lstStyle/>
                        <a:p>
                          <a:pPr algn="r">
                            <a:defRPr sz="16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𝑥</m:t>
                              </m:r>
                            </m:oMath>
                          </a14:m>
                          <a:endParaRPr sz="2400" dirty="0"/>
                        </a:p>
                      </a:txBody>
                      <a:tcPr marL="36576" marR="36576" marT="36576" marB="36576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=2</m:t>
                              </m:r>
                            </m:oMath>
                          </a14:m>
                          <a:endParaRPr sz="2400" dirty="0"/>
                        </a:p>
                      </a:txBody>
                      <a:tcPr marL="36576" marR="36576" marT="36576" marB="36576"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05270949"/>
                  </p:ext>
                </p:extLst>
              </p:nvPr>
            </p:nvGraphicFramePr>
            <p:xfrm>
              <a:off x="5349536" y="2286000"/>
              <a:ext cx="2956264" cy="18288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12746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8288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9144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4"/>
                          <a:stretch>
                            <a:fillRect r="-162703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4"/>
                          <a:stretch>
                            <a:fillRect l="-61462" b="-1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9144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4"/>
                          <a:stretch>
                            <a:fillRect t="-100000" r="-16270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4"/>
                          <a:stretch>
                            <a:fillRect l="-61462" t="-1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5BB7B4FD-56A9-425B-8754-7FD392A11222}"/>
              </a:ext>
            </a:extLst>
          </p:cNvPr>
          <p:cNvSpPr txBox="1"/>
          <p:nvPr/>
        </p:nvSpPr>
        <p:spPr>
          <a:xfrm>
            <a:off x="3962400" y="2514600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or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11: Solving Equations by Factoring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/>
                  <a:t>Solve the equation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−2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−7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+12=0</m:t>
                    </m:r>
                  </m:oMath>
                </a14:m>
                <a:r>
                  <a:rPr sz="2800"/>
                  <a:t> by factoring.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11: Solving Equations by Factoring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sz="2800" b="1" dirty="0"/>
                  <a:t>Solution</a:t>
                </a:r>
              </a:p>
              <a:p>
                <a:pPr>
                  <a:defRPr sz="2800"/>
                </a:pPr>
                <a:r>
                  <a:rPr sz="2800" dirty="0"/>
                  <a:t>While the given equation is not quadratic, it certainly bears a strong resemblance to one that is. In fact, if we make the substitution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sz="2800" dirty="0"/>
                  <a:t>, we obtain the quadratic equation</a:t>
                </a:r>
              </a:p>
              <a:p>
                <a:pPr algn="ctr">
                  <a:defRPr sz="2800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−7</m:t>
                    </m:r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  <m:r>
                      <a:rPr>
                        <a:latin typeface="Cambria Math" panose="02040503050406030204" pitchFamily="18" charset="0"/>
                      </a:rPr>
                      <m:t>+12=0</m:t>
                    </m:r>
                  </m:oMath>
                </a14:m>
                <a:r>
                  <a:rPr sz="2800" dirty="0"/>
                  <a:t>,</a:t>
                </a:r>
              </a:p>
              <a:p>
                <a:pPr>
                  <a:defRPr sz="2800"/>
                </a:pPr>
                <a:r>
                  <a:rPr sz="2800" dirty="0"/>
                  <a:t>which we </a:t>
                </a:r>
                <a:r>
                  <a:rPr sz="2800"/>
                  <a:t>can solve </a:t>
                </a:r>
                <a:r>
                  <a:rPr sz="2800" dirty="0"/>
                  <a:t>by factoring the trinomial as </a:t>
                </a:r>
                <a:br>
                  <a:rPr lang="en-US" sz="2800" dirty="0"/>
                </a:br>
                <a14:m>
                  <m:oMath xmlns:m="http://schemas.openxmlformats.org/officeDocument/2006/math"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−3</m:t>
                        </m:r>
                      </m:e>
                    </m:d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−4</m:t>
                        </m:r>
                      </m:e>
                    </m:d>
                  </m:oMath>
                </a14:m>
                <a:r>
                  <a:rPr sz="2800" dirty="0"/>
                  <a:t>. This gives us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  <m:r>
                      <a:rPr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sz="2800" dirty="0"/>
                  <a:t> or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  <m:r>
                      <a:rPr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sz="2800" dirty="0"/>
                  <a:t>. Translating this back to the variable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sz="2800" dirty="0"/>
                  <a:t>, we have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sz="2800" dirty="0"/>
                  <a:t> 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sz="2800" dirty="0"/>
                  <a:t>, so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sz="2800" dirty="0"/>
                  <a:t> or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sz="2800" dirty="0"/>
                  <a:t>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 r="-5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1: Solving Quadratic Equations by Factoring (cont.)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57200" y="1102299"/>
            <a:ext cx="8229600" cy="4967067"/>
          </a:xfrm>
        </p:spPr>
        <p:txBody>
          <a:bodyPr/>
          <a:lstStyle/>
          <a:p>
            <a:pPr marL="514350" indent="-514350">
              <a:buFont typeface="+mj-lt"/>
              <a:buAutoNum type="alphaLcPeriod" startAt="3"/>
              <a:defRPr sz="2800"/>
            </a:pPr>
            <a:r>
              <a:t>​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672F271B-BAFB-4FD2-B799-89915CB34995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922740695"/>
                  </p:ext>
                </p:extLst>
              </p:nvPr>
            </p:nvGraphicFramePr>
            <p:xfrm>
              <a:off x="474617" y="1143000"/>
              <a:ext cx="8212183" cy="18288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9144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572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6858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6858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990600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1143000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  <a:gridCol w="3335383">
                      <a:extLst>
                        <a:ext uri="{9D8B030D-6E8A-4147-A177-3AD203B41FA5}">
                          <a16:colId xmlns:a16="http://schemas.microsoft.com/office/drawing/2014/main" val="20006"/>
                        </a:ext>
                      </a:extLst>
                    </a:gridCol>
                  </a:tblGrid>
                  <a:tr h="370840">
                    <a:tc gridSpan="3">
                      <a:txBody>
                        <a:bodyPr/>
                        <a:lstStyle/>
                        <a:p>
                          <a:pPr algn="r">
                            <a:defRPr sz="14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  <m:sSup>
                                <m:sSup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240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sz="24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sz="2400">
                                  <a:latin typeface="Cambria Math" panose="02040503050406030204" pitchFamily="18" charset="0"/>
                                </a:rPr>
                                <m:t>+10</m:t>
                              </m:r>
                              <m:r>
                                <a:rPr sz="240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lang="en-US" sz="2400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</m:oMath>
                          </a14:m>
                          <a:endParaRPr sz="2400" dirty="0">
                            <a:latin typeface="Cambria Math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sz="2400"/>
                            <a:t>​0</a:t>
                          </a:r>
                          <a:endParaRPr sz="2400">
                            <a:latin typeface="Cambria Math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sz="2400" dirty="0"/>
                        </a:p>
                      </a:txBody>
                      <a:tcPr/>
                    </a:tc>
                    <a:tc rowSpan="4">
                      <a:txBody>
                        <a:bodyPr/>
                        <a:lstStyle/>
                        <a:p>
                          <a:pPr algn="l">
                            <a:defRPr sz="1100" b="1"/>
                          </a:pPr>
                          <a:r>
                            <a:rPr sz="1800" b="0" dirty="0"/>
                            <a:t>An alternat</a:t>
                          </a:r>
                          <a:r>
                            <a:rPr lang="en-US" sz="1800" b="0" dirty="0"/>
                            <a:t>ive</a:t>
                          </a:r>
                          <a:r>
                            <a:rPr sz="1800" b="0" dirty="0"/>
                            <a:t> approach in this example </a:t>
                          </a:r>
                          <a:r>
                            <a:rPr lang="en-US" sz="1800" b="0" dirty="0"/>
                            <a:t>would</a:t>
                          </a:r>
                          <a:r>
                            <a:rPr lang="en-US" sz="1800" b="0" baseline="0" dirty="0"/>
                            <a:t> be </a:t>
                          </a:r>
                          <a:r>
                            <a:rPr sz="1800" b="0" dirty="0"/>
                            <a:t>to divide both sides by 5 at the very beginning. This would lead to the equation </a:t>
                          </a:r>
                          <a14:m>
                            <m:oMath xmlns:m="http://schemas.openxmlformats.org/officeDocument/2006/math">
                              <m:r>
                                <a:rPr sz="1800" b="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d>
                                <m:dPr>
                                  <m:ctrlPr>
                                    <a:rPr sz="1800" b="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1800" b="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sz="1800" b="0" i="1">
                                      <a:latin typeface="Cambria Math" panose="02040503050406030204" pitchFamily="18" charset="0"/>
                                    </a:rPr>
                                    <m:t>+2</m:t>
                                  </m:r>
                                </m:e>
                              </m:d>
                              <m:r>
                                <a:rPr sz="1800" b="0" i="1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oMath>
                          </a14:m>
                          <a:r>
                            <a:rPr sz="1800" b="0" dirty="0"/>
                            <a:t>, which gives us the same solution set of </a:t>
                          </a:r>
                          <a14:m>
                            <m:oMath xmlns:m="http://schemas.openxmlformats.org/officeDocument/2006/math">
                              <m:r>
                                <a:rPr sz="1800" b="0">
                                  <a:latin typeface="Cambria Math" panose="02040503050406030204" pitchFamily="18" charset="0"/>
                                </a:rPr>
                                <m:t>{0,−2}</m:t>
                              </m:r>
                            </m:oMath>
                          </a14:m>
                          <a:r>
                            <a:rPr sz="1800" b="0" dirty="0"/>
                            <a:t>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 gridSpan="3">
                      <a:txBody>
                        <a:bodyPr/>
                        <a:lstStyle/>
                        <a:p>
                          <a:pPr algn="r">
                            <a:defRPr sz="14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  <m:r>
                                <a:rPr sz="240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d>
                                <m:d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240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sz="2400">
                                      <a:latin typeface="Cambria Math" panose="02040503050406030204" pitchFamily="18" charset="0"/>
                                    </a:rPr>
                                    <m:t>+2</m:t>
                                  </m:r>
                                </m:e>
                              </m:d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lang="en-US" sz="2400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</m:oMath>
                          </a14:m>
                          <a:endParaRPr sz="2400" dirty="0">
                            <a:latin typeface="Cambria Math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sz="2400"/>
                            <a:t>​0</a:t>
                          </a:r>
                          <a:endParaRPr sz="2400">
                            <a:latin typeface="Cambria Math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sz="2400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algn="l"/>
                          <a:endParaRPr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400"/>
                          </a:pPr>
                          <a:r>
                            <a:rPr sz="24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  <m:r>
                                <a:rPr sz="240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endParaRPr sz="24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lang="en-US" sz="2400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</m:oMath>
                          </a14:m>
                          <a:endParaRPr sz="2400" dirty="0">
                            <a:latin typeface="Cambria Math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sz="2400"/>
                            <a:t>​0</a:t>
                          </a:r>
                          <a:endParaRPr sz="2400">
                            <a:latin typeface="Cambria Math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400"/>
                          </a:pPr>
                          <a:r>
                            <a:rPr sz="2400"/>
                            <a:t>or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>
                            <a:defRPr sz="14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sz="2400"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lang="en-US" sz="2400" smtClean="0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oMath>
                          </a14:m>
                          <a:endParaRPr sz="2400" dirty="0">
                            <a:latin typeface="Cambria Math"/>
                          </a:endParaRPr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algn="l"/>
                          <a:endParaRPr sz="1400" dirty="0">
                            <a:latin typeface="Cambria Math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400"/>
                          </a:pPr>
                          <a:r>
                            <a:rPr lang="en-US" sz="240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240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lang="en-US" sz="2400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</m:oMath>
                          </a14:m>
                          <a:endParaRPr sz="2400" dirty="0">
                            <a:latin typeface="Cambria Math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sz="2400"/>
                            <a:t>​0</a:t>
                          </a:r>
                          <a:endParaRPr sz="2400">
                            <a:latin typeface="Cambria Math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400"/>
                          </a:pPr>
                          <a:r>
                            <a:rPr sz="2400" dirty="0"/>
                            <a:t>or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400"/>
                          </a:pPr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sz="240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lang="en-US" sz="2400" smtClean="0">
                                  <a:latin typeface="Cambria Math" panose="02040503050406030204" pitchFamily="18" charset="0"/>
                                </a:rPr>
                                <m:t>=−2</m:t>
                              </m:r>
                            </m:oMath>
                          </a14:m>
                          <a:endParaRPr sz="2400" dirty="0">
                            <a:latin typeface="Cambria Math"/>
                          </a:endParaRPr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algn="l">
                            <a:defRPr sz="1400"/>
                          </a:pPr>
                          <a:endParaRPr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672F271B-BAFB-4FD2-B799-89915CB34995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922740695"/>
                  </p:ext>
                </p:extLst>
              </p:nvPr>
            </p:nvGraphicFramePr>
            <p:xfrm>
              <a:off x="474617" y="1143000"/>
              <a:ext cx="8212183" cy="18288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9144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572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6858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6858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990600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1143000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  <a:gridCol w="3335383">
                      <a:extLst>
                        <a:ext uri="{9D8B030D-6E8A-4147-A177-3AD203B41FA5}">
                          <a16:colId xmlns:a16="http://schemas.microsoft.com/office/drawing/2014/main" val="20006"/>
                        </a:ext>
                      </a:extLst>
                    </a:gridCol>
                  </a:tblGrid>
                  <a:tr h="457200">
                    <a:tc gridSpan="3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9333" r="-298817" b="-330667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1786" t="-9333" r="-801786" b="-33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sz="2400"/>
                            <a:t>​0</a:t>
                          </a:r>
                          <a:endParaRPr sz="2400">
                            <a:latin typeface="Cambria Math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sz="2400" dirty="0"/>
                        </a:p>
                      </a:txBody>
                      <a:tcPr/>
                    </a:tc>
                    <a:tc rowSpan="4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46435" t="-2326" b="-730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57200">
                    <a:tc gridSpan="3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107895" r="-298817" b="-226316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1786" t="-107895" r="-801786" b="-22631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sz="2400"/>
                            <a:t>​0</a:t>
                          </a:r>
                          <a:endParaRPr sz="2400">
                            <a:latin typeface="Cambria Math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sz="2400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algn="l"/>
                          <a:endParaRPr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210667" r="-798667" b="-129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0000" t="-210667" r="-1497333" b="-129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sz="2400"/>
                            <a:t>​0</a:t>
                          </a:r>
                          <a:endParaRPr sz="2400">
                            <a:latin typeface="Cambria Math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400"/>
                          </a:pPr>
                          <a:r>
                            <a:rPr sz="2400"/>
                            <a:t>or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76074" t="-210667" r="-450920" b="-129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26064" t="-210667" r="-290957" b="-129333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l"/>
                          <a:endParaRPr sz="1400" dirty="0">
                            <a:latin typeface="Cambria Math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310667" r="-798667" b="-29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0000" t="-310667" r="-1497333" b="-29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sz="2400"/>
                            <a:t>​0</a:t>
                          </a:r>
                          <a:endParaRPr sz="2400">
                            <a:latin typeface="Cambria Math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400"/>
                          </a:pPr>
                          <a:r>
                            <a:rPr sz="2400" dirty="0"/>
                            <a:t>or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76074" t="-310667" r="-450920" b="-29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26064" t="-310667" r="-290957" b="-29333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l">
                            <a:defRPr sz="1400"/>
                          </a:pPr>
                          <a:endParaRPr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2: Perfect Square Quadratic Equations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sz="2800"/>
                  <a:t>Solve the quadratic equations by taking square roots.</a:t>
                </a:r>
              </a:p>
              <a:p>
                <a:pPr marL="514350" indent="-514350">
                  <a:buFont typeface="+mj-lt"/>
                  <a:buAutoNum type="alphaLcPeriod"/>
                  <a:defRPr sz="2800"/>
                </a:pPr>
                <a:r>
                  <a:t>​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+3</m:t>
                            </m:r>
                          </m:e>
                        </m:d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=8</m:t>
                    </m:r>
                  </m:oMath>
                </a14:m>
                <a:endParaRPr/>
              </a:p>
              <a:p>
                <a:pPr marL="514350" indent="-514350">
                  <a:buFont typeface="+mj-lt"/>
                  <a:buAutoNum type="alphaLcPeriod" startAt="2"/>
                  <a:defRPr sz="2800"/>
                </a:pPr>
                <a:r>
                  <a:t>​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−5</m:t>
                            </m:r>
                          </m:e>
                        </m:d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+4=0</m:t>
                    </m:r>
                  </m:oMath>
                </a14:m>
                <a:endParaRPr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dirty="0"/>
              <a:t>Note</a:t>
            </a:r>
            <a:r>
              <a:rPr lang="en-US" dirty="0"/>
              <a:t>: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sz="2800"/>
              <a:t>In the factoring method, we move all terms to one side. Here, we isolate a term that is squared, ideally with only a constant on the other side.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2: Perfect Square Quadratic Equations (cont.)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sz="2800" b="1"/>
              <a:t>Solution</a:t>
            </a:r>
          </a:p>
          <a:p>
            <a:pPr marL="514350" indent="-514350">
              <a:buFont typeface="+mj-lt"/>
              <a:buAutoNum type="alphaLcPeriod"/>
              <a:defRPr sz="2800"/>
            </a:pPr>
            <a:r>
              <a:t>​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101BEDCC-0E38-442A-89E9-018AB83A5B42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428856645"/>
                  </p:ext>
                </p:extLst>
              </p:nvPr>
            </p:nvGraphicFramePr>
            <p:xfrm>
              <a:off x="876300" y="1600200"/>
              <a:ext cx="7658100" cy="2608772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5621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0574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40386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sz="2400"/>
                            <a:t>​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2400">
                                          <a:latin typeface="Cambria Math"/>
                                        </a:rPr>
                                        <m:t>2</m:t>
                                      </m:r>
                                      <m:r>
                                        <a:rPr sz="2400"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sz="2400">
                                          <a:latin typeface="Cambria Math"/>
                                        </a:rPr>
                                        <m:t>+3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sz="240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endParaRPr sz="24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=8</m:t>
                              </m:r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 rowSpan="2"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sz="1800" b="0" dirty="0"/>
                            <a:t>We begin by taking the square root of each side, keeping in mind that there are two numbers whose square is </a:t>
                          </a:r>
                          <a:r>
                            <a:rPr sz="1800" b="0" dirty="0">
                              <a:latin typeface="Cambria Math"/>
                            </a:rPr>
                            <a:t>8</a:t>
                          </a:r>
                          <a:r>
                            <a:rPr sz="1800" b="0" dirty="0"/>
                            <a:t>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sz="24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2</m:t>
                              </m:r>
                              <m:r>
                                <a:rPr sz="2400">
                                  <a:latin typeface="Cambria Math"/>
                                </a:rPr>
                                <m:t>𝑥</m:t>
                              </m:r>
                              <m:r>
                                <a:rPr sz="2400">
                                  <a:latin typeface="Cambria Math"/>
                                </a:rPr>
                                <m:t>+3</m:t>
                              </m:r>
                            </m:oMath>
                          </a14:m>
                          <a:endParaRPr sz="24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4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=±</m:t>
                              </m:r>
                              <m:rad>
                                <m:radPr>
                                  <m:degHide m:val="on"/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sz="2400">
                                      <a:latin typeface="Cambria Math"/>
                                    </a:rPr>
                                    <m:t>8</m:t>
                                  </m:r>
                                </m:e>
                              </m:rad>
                            </m:oMath>
                          </a14:m>
                          <a:endParaRPr sz="2400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algn="l"/>
                          <a:endParaRPr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sz="24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2</m:t>
                              </m:r>
                              <m:r>
                                <a:rPr sz="2400">
                                  <a:latin typeface="Cambria Math"/>
                                </a:rPr>
                                <m:t>𝑥</m:t>
                              </m:r>
                              <m:r>
                                <a:rPr sz="2400">
                                  <a:latin typeface="Cambria Math"/>
                                </a:rPr>
                                <m:t>+3</m:t>
                              </m:r>
                            </m:oMath>
                          </a14:m>
                          <a:endParaRPr sz="24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=±2</m:t>
                              </m:r>
                              <m:rad>
                                <m:radPr>
                                  <m:degHide m:val="on"/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sz="2400">
                                      <a:latin typeface="Cambria Math"/>
                                    </a:rPr>
                                    <m:t>2</m:t>
                                  </m:r>
                                </m:e>
                              </m:rad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 rowSpan="3">
                      <a:txBody>
                        <a:bodyPr/>
                        <a:lstStyle/>
                        <a:p>
                          <a:pPr algn="l">
                            <a:defRPr sz="1100" b="1"/>
                          </a:pPr>
                          <a:endParaRPr lang="en-US" sz="1800" b="0" dirty="0"/>
                        </a:p>
                        <a:p>
                          <a:pPr algn="l">
                            <a:defRPr sz="1100" b="1"/>
                          </a:pPr>
                          <a:r>
                            <a:rPr sz="1800" b="0" dirty="0"/>
                            <a:t>We solve the two linear equations at once by subtracting </a:t>
                          </a:r>
                          <a:r>
                            <a:rPr sz="1800" b="0" dirty="0">
                              <a:latin typeface="Cambria Math"/>
                            </a:rPr>
                            <a:t>3</a:t>
                          </a:r>
                          <a:r>
                            <a:rPr sz="1800" b="0" dirty="0"/>
                            <a:t> from both sides and then dividing both sides by </a:t>
                          </a:r>
                          <a:r>
                            <a:rPr sz="1800" b="0" dirty="0">
                              <a:latin typeface="Cambria Math"/>
                            </a:rPr>
                            <a:t>2</a:t>
                          </a:r>
                          <a:r>
                            <a:rPr sz="1800" b="0" dirty="0"/>
                            <a:t>. The solution set is </a:t>
                          </a:r>
                          <a14:m>
                            <m:oMath xmlns:m="http://schemas.openxmlformats.org/officeDocument/2006/math">
                              <m:r>
                                <a:rPr sz="1800" b="0">
                                  <a:latin typeface="Cambria Math"/>
                                </a:rPr>
                                <m:t>{</m:t>
                              </m:r>
                              <m:f>
                                <m:fPr>
                                  <m:ctrlPr>
                                    <a:rPr sz="1800" b="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1800" b="0">
                                      <a:latin typeface="Cambria Math"/>
                                    </a:rPr>
                                    <m:t>−3+2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sz="1800" b="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sz="1800" b="0">
                                          <a:latin typeface="Cambria Math"/>
                                        </a:rPr>
                                        <m:t>2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sz="1800" b="0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sz="1800" b="0">
                                  <a:latin typeface="Cambria Math"/>
                                </a:rPr>
                                <m:t>,</m:t>
                              </m:r>
                              <m:f>
                                <m:fPr>
                                  <m:ctrlPr>
                                    <a:rPr sz="1800" b="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1800" b="0">
                                      <a:latin typeface="Cambria Math"/>
                                    </a:rPr>
                                    <m:t>−3−2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sz="1800" b="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sz="1800" b="0">
                                          <a:latin typeface="Cambria Math"/>
                                        </a:rPr>
                                        <m:t>2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sz="1800" b="0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sz="1800" b="0">
                                  <a:latin typeface="Cambria Math"/>
                                </a:rPr>
                                <m:t>}</m:t>
                              </m:r>
                            </m:oMath>
                          </a14:m>
                          <a:r>
                            <a:rPr sz="1800" b="0" dirty="0"/>
                            <a:t>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2</m:t>
                              </m:r>
                              <m:r>
                                <a:rPr sz="2400">
                                  <a:latin typeface="Cambria Math"/>
                                </a:rPr>
                                <m:t>𝑥</m:t>
                              </m:r>
                            </m:oMath>
                          </a14:m>
                          <a:endParaRPr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4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=−3±2</m:t>
                              </m:r>
                              <m:rad>
                                <m:radPr>
                                  <m:degHide m:val="on"/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sz="2400">
                                      <a:latin typeface="Cambria Math"/>
                                    </a:rPr>
                                    <m:t>2</m:t>
                                  </m:r>
                                </m:e>
                              </m:rad>
                            </m:oMath>
                          </a14:m>
                          <a:endParaRPr sz="2400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algn="l">
                            <a:defRPr sz="1100" b="1"/>
                          </a:pPr>
                          <a:endParaRPr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lang="en-US" sz="240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𝑥</m:t>
                              </m:r>
                            </m:oMath>
                          </a14:m>
                          <a:endParaRPr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2400">
                                      <a:latin typeface="Cambria Math"/>
                                    </a:rPr>
                                    <m:t>−3±2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sz="2400">
                                          <a:latin typeface="Cambria Math"/>
                                        </a:rPr>
                                        <m:t>2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sz="2400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</m:oMath>
                          </a14:m>
                          <a:endParaRPr sz="2400" dirty="0"/>
                        </a:p>
                      </a:txBody>
                      <a:tcPr anchor="ctr"/>
                    </a:tc>
                    <a:tc vMerge="1">
                      <a:txBody>
                        <a:bodyPr/>
                        <a:lstStyle/>
                        <a:p>
                          <a:endParaRPr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101BEDCC-0E38-442A-89E9-018AB83A5B42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428856645"/>
                  </p:ext>
                </p:extLst>
              </p:nvPr>
            </p:nvGraphicFramePr>
            <p:xfrm>
              <a:off x="876300" y="1600200"/>
              <a:ext cx="7658100" cy="2608772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5621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0574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40386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9333" r="-391016" b="-485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75740" t="-9333" r="-196154" b="-485333"/>
                          </a:stretch>
                        </a:blipFill>
                      </a:tcPr>
                    </a:tc>
                    <a:tc rowSpan="2"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sz="1800" b="0" dirty="0"/>
                            <a:t>We begin by taking the square root of each side, keeping in mind that there are two numbers whose square is </a:t>
                          </a:r>
                          <a:r>
                            <a:rPr sz="1800" b="0" dirty="0">
                              <a:latin typeface="Cambria Math"/>
                            </a:rPr>
                            <a:t>8</a:t>
                          </a:r>
                          <a:r>
                            <a:rPr sz="1800" b="0" dirty="0"/>
                            <a:t>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9168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101235" r="-391016" b="-3493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75740" t="-101235" r="-196154" b="-349383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l"/>
                          <a:endParaRPr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9282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201235" r="-391016" b="-2493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75740" t="-201235" r="-196154" b="-249383"/>
                          </a:stretch>
                        </a:blipFill>
                      </a:tcPr>
                    </a:tc>
                    <a:tc rowSpan="3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89593" t="-59707" b="-366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9282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t="-301235" r="-391016" b="-1493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75740" t="-301235" r="-196154" b="-149383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l">
                            <a:defRPr sz="1100" b="1"/>
                          </a:pPr>
                          <a:endParaRPr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67424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t="-292793" r="-391016" b="-90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75740" t="-292793" r="-196154" b="-9009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366092"/>
      </a:dk1>
      <a:lt1>
        <a:srgbClr val="FFFFFF"/>
      </a:lt1>
      <a:dk2>
        <a:srgbClr val="4F81BD"/>
      </a:dk2>
      <a:lt2>
        <a:srgbClr val="FFFFFF"/>
      </a:lt2>
      <a:accent1>
        <a:srgbClr val="1F497D"/>
      </a:accent1>
      <a:accent2>
        <a:srgbClr val="366092"/>
      </a:accent2>
      <a:accent3>
        <a:srgbClr val="FFFFCC"/>
      </a:accent3>
      <a:accent4>
        <a:srgbClr val="B8CCE4"/>
      </a:accent4>
      <a:accent5>
        <a:srgbClr val="DBE5F1"/>
      </a:accent5>
      <a:accent6>
        <a:srgbClr val="C6D9F0"/>
      </a:accent6>
      <a:hlink>
        <a:srgbClr val="92CDDC"/>
      </a:hlink>
      <a:folHlink>
        <a:srgbClr val="8DB3E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1752</TotalTime>
  <Words>4080</Words>
  <Application>Microsoft Office PowerPoint</Application>
  <PresentationFormat>On-screen Show (4:3)</PresentationFormat>
  <Paragraphs>667</Paragraphs>
  <Slides>56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61" baseType="lpstr">
      <vt:lpstr>Arial</vt:lpstr>
      <vt:lpstr>Calibri</vt:lpstr>
      <vt:lpstr>Courier New</vt:lpstr>
      <vt:lpstr>Cambria Math</vt:lpstr>
      <vt:lpstr>Office Theme</vt:lpstr>
      <vt:lpstr>Section 1.8</vt:lpstr>
      <vt:lpstr>Quadratic Equations</vt:lpstr>
      <vt:lpstr>Example 1: Solving Quadratic Equations by Factoring</vt:lpstr>
      <vt:lpstr>Example 1: Solving Quadratic Equations by Factoring (cont.)</vt:lpstr>
      <vt:lpstr>Example 1: Solving Quadratic Equations by Factoring (cont.)</vt:lpstr>
      <vt:lpstr>Example 1: Solving Quadratic Equations by Factoring (cont.)</vt:lpstr>
      <vt:lpstr>Example 2: Perfect Square Quadratic Equations</vt:lpstr>
      <vt:lpstr>Note:</vt:lpstr>
      <vt:lpstr>Example 2: Perfect Square Quadratic Equations (cont.)</vt:lpstr>
      <vt:lpstr>Example 2: Perfect Square Quadratic Equations (cont.)</vt:lpstr>
      <vt:lpstr>Completing the Square</vt:lpstr>
      <vt:lpstr>Completing the Square (cont.)</vt:lpstr>
      <vt:lpstr>Example 3: Completing the Square</vt:lpstr>
      <vt:lpstr>Example 3: Completing the Square (cont.)</vt:lpstr>
      <vt:lpstr>Example 3: Completing the Square (cont.)</vt:lpstr>
      <vt:lpstr>The Quadratic Formula</vt:lpstr>
      <vt:lpstr>The Quadratic Formula (cont.)</vt:lpstr>
      <vt:lpstr>Example 4: Using the Quadratic Formula</vt:lpstr>
      <vt:lpstr>Example 4: Using the Quadratic Formula (cont.)</vt:lpstr>
      <vt:lpstr>Example 4: Using the Quadratic Formula (cont.)</vt:lpstr>
      <vt:lpstr>Example 4: Using the Quadratic Formula (cont.)</vt:lpstr>
      <vt:lpstr>Example 4: Using the Quadratic Formula (cont.)</vt:lpstr>
      <vt:lpstr>Example 5: The Discriminant</vt:lpstr>
      <vt:lpstr>Example 5: The Discriminant (cont.)</vt:lpstr>
      <vt:lpstr>Example 5: The Discriminant (cont.)</vt:lpstr>
      <vt:lpstr>Example 5: The Discriminant (cont.)</vt:lpstr>
      <vt:lpstr>Example 6: Methods of Solving Quadratic Equations</vt:lpstr>
      <vt:lpstr>Example 6: Methods of Solving Quadratic Equations (cont.)</vt:lpstr>
      <vt:lpstr>Example 6: Methods of Solving Quadratic Equations (cont.)</vt:lpstr>
      <vt:lpstr>Example 6: Methods of Solving Quadratic Equations (cont.)</vt:lpstr>
      <vt:lpstr>Example 6: Methods of Solving Quadratic Equations (cont.)</vt:lpstr>
      <vt:lpstr>Example 7: Gravity Problems</vt:lpstr>
      <vt:lpstr>Example 7: Gravity Problems (cont.)</vt:lpstr>
      <vt:lpstr>Example 7: Gravity Problems (cont.)</vt:lpstr>
      <vt:lpstr>Example 7: Gravity Problems (cont.)</vt:lpstr>
      <vt:lpstr>Example 7: Gravity Problems (cont.)</vt:lpstr>
      <vt:lpstr>Example 7: Gravity Problems (cont.)</vt:lpstr>
      <vt:lpstr>Quadratic-Like Equations</vt:lpstr>
      <vt:lpstr>Example 8: Quadratic-Like Equations</vt:lpstr>
      <vt:lpstr>Example 8: Quadratic-Like Equations (cont.)</vt:lpstr>
      <vt:lpstr>Example 8: Quadratic-Like Equations (cont.)</vt:lpstr>
      <vt:lpstr>Example 8: Quadratic-Like Equations (cont.)</vt:lpstr>
      <vt:lpstr>Example 8: Quadratic-Like Equations (cont.)</vt:lpstr>
      <vt:lpstr>Example 9: Solving Equations by Factoring</vt:lpstr>
      <vt:lpstr>Note:</vt:lpstr>
      <vt:lpstr>Example 9: Solving Equations by Factoring (cont.)</vt:lpstr>
      <vt:lpstr>Example 9: Solving Equations by Factoring (cont.)</vt:lpstr>
      <vt:lpstr>Example 9: Solving Equations by Factoring (cont.)</vt:lpstr>
      <vt:lpstr>Example 9: Solving Equations by Factoring (cont.)</vt:lpstr>
      <vt:lpstr>Example 9: Solving Equations by Factoring (cont.)</vt:lpstr>
      <vt:lpstr>Example 10: Solving Equations by Factoring</vt:lpstr>
      <vt:lpstr>Example 10: Solving Equations by Factoring (cont.)</vt:lpstr>
      <vt:lpstr>Example 10: Solving Equations by Factoring (cont.)</vt:lpstr>
      <vt:lpstr>Example 10: Solving Equations by Factoring (cont.)</vt:lpstr>
      <vt:lpstr>Example 11: Solving Equations by Factoring</vt:lpstr>
      <vt:lpstr>Example 11: Solving Equations by Factoring (cont.)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Precalculus 3rd Edition</dc:title>
  <dc:creator>Hawkes Learning</dc:creator>
  <cp:lastModifiedBy>Danielle Bess</cp:lastModifiedBy>
  <cp:revision>168</cp:revision>
  <dcterms:created xsi:type="dcterms:W3CDTF">2013-04-26T14:43:13Z</dcterms:created>
  <dcterms:modified xsi:type="dcterms:W3CDTF">2021-01-29T19:13:42Z</dcterms:modified>
</cp:coreProperties>
</file>