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0" r:id="rId10"/>
    <p:sldId id="265" r:id="rId11"/>
    <p:sldId id="266" r:id="rId12"/>
    <p:sldId id="267" r:id="rId13"/>
    <p:sldId id="282" r:id="rId14"/>
    <p:sldId id="268" r:id="rId15"/>
    <p:sldId id="271" r:id="rId16"/>
    <p:sldId id="272" r:id="rId17"/>
    <p:sldId id="273" r:id="rId18"/>
    <p:sldId id="275" r:id="rId19"/>
    <p:sldId id="279" r:id="rId20"/>
    <p:sldId id="276" r:id="rId21"/>
    <p:sldId id="277" r:id="rId22"/>
    <p:sldId id="278" r:id="rId23"/>
    <p:sldId id="280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>
      <p:cViewPr varScale="1">
        <p:scale>
          <a:sx n="105" d="100"/>
          <a:sy n="105" d="100"/>
        </p:scale>
        <p:origin x="120" y="3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Parabolas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10.2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Parabola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Written in this form, it is difficult to graph the parabola. We can rewrite the equation in standard form by completing the square with respect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(the squared variable).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Parabola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4281165720"/>
                  </p:ext>
                </p:extLst>
              </p:nvPr>
            </p:nvGraphicFramePr>
            <p:xfrm>
              <a:off x="365760" y="1105523"/>
              <a:ext cx="8412480" cy="34276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895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134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95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+2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600">
                                  <a:latin typeface="Cambria Math"/>
                                </a:rPr>
                                <m:t>+2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600">
                                  <a:latin typeface="Cambria Math"/>
                                </a:rPr>
                                <m:t>+5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Begin by rearranging the terms to obtain a coefficient of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on the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1800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i="1" dirty="0"/>
                            <a:t> </a:t>
                          </a:r>
                          <a:r>
                            <a:rPr sz="1800" b="0" dirty="0"/>
                            <a:t>term.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=2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600">
                                  <a:latin typeface="Cambria Math"/>
                                </a:rPr>
                                <m:t>+5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6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=2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600">
                                  <a:latin typeface="Cambria Math"/>
                                </a:rPr>
                                <m:t>+5+1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In order to complete the square, we have to add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=2</m:t>
                              </m:r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6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Rewrite the trinomial as a binomial squared.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=4</m:t>
                              </m:r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6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6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6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Put the right-hand side into the form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4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i="1" dirty="0"/>
                            <a:t> </a:t>
                          </a:r>
                          <a:r>
                            <a:rPr sz="1800" b="0" dirty="0"/>
                            <a:t>to make the value of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r>
                            <a:rPr sz="1800" b="0" dirty="0"/>
                            <a:t> easy to see.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5829032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4281165720"/>
                  </p:ext>
                </p:extLst>
              </p:nvPr>
            </p:nvGraphicFramePr>
            <p:xfrm>
              <a:off x="365760" y="1105523"/>
              <a:ext cx="8412480" cy="34276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895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134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95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000" r="-191139" b="-60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737" t="-10000" r="-138421" b="-60375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2357" t="-5000" b="-251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10000" r="-191139" b="-50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737" t="-110000" r="-138421" b="-50375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60000" r="-191139" b="-2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737" t="-160000" r="-138421" b="-2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In order to complete the square, we have to add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60000" r="-191139" b="-1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737" t="-260000" r="-138421" b="-1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Rewrite the trinomial as a binomial squared.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844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34513" r="-191139" b="-707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737" t="-334513" r="-138421" b="-70796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2357" t="-1958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5829032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Parabola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Now that the equation is in standard form, by inspection we can tell that the vertex is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and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. Since the focus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units to the right of the vertex and the directrix is a vertical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units to the left of the vertex, we obtain the following.</a:t>
                </a:r>
              </a:p>
              <a:p>
                <a:pPr algn="ctr">
                  <a:defRPr sz="2800"/>
                </a:pPr>
                <a:r>
                  <a:rPr sz="2800" dirty="0"/>
                  <a:t>focus: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,</a:t>
                </a:r>
                <a:r>
                  <a:rPr lang="en-US" dirty="0"/>
                  <a:t>  </a:t>
                </a:r>
                <a:r>
                  <a:rPr sz="2800" dirty="0"/>
                  <a:t>directrix: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Parabola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To sketch the graph, we begin by plotting the vertex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ar-AE"/>
                          <m:t>, 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. Using the same process as in Example 1, note that the two points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-coordinates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are </a:t>
                </a:r>
                <a:r>
                  <a:rPr lang="en-US" sz="2800" dirty="0">
                    <a:latin typeface="Cambria Math"/>
                  </a:rPr>
                  <a:t>1</a:t>
                </a:r>
                <a:r>
                  <a:rPr lang="en-US" sz="2800" dirty="0"/>
                  <a:t> unit away from the directrix; therefore they must be </a:t>
                </a:r>
                <a:r>
                  <a:rPr lang="en-US" sz="2800" dirty="0">
                    <a:latin typeface="Cambria Math"/>
                  </a:rPr>
                  <a:t>1</a:t>
                </a:r>
                <a:r>
                  <a:rPr lang="en-US" sz="2800" dirty="0"/>
                  <a:t> unit away from the focus as well. Thus,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must also lie on the parabola. This gives us some idea of the </a:t>
                </a:r>
                <a:r>
                  <a:rPr lang="en-US" dirty="0"/>
                  <a:t>“flatness” </a:t>
                </a:r>
                <a:r>
                  <a:rPr lang="en-US" sz="2800" dirty="0"/>
                  <a:t>of the parabola.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803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Parabola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55C423-F9CD-443E-87A0-25D96B34DBA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39368"/>
            <a:ext cx="4572000" cy="4572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B46EAE-EEC0-457D-ABE9-DAD2E59ACA7B}"/>
              </a:ext>
            </a:extLst>
          </p:cNvPr>
          <p:cNvSpPr txBox="1"/>
          <p:nvPr/>
        </p:nvSpPr>
        <p:spPr>
          <a:xfrm>
            <a:off x="457200" y="553267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Standard Form</a:t>
            </a:r>
            <a:r>
              <a:rPr lang="en-US" dirty="0"/>
              <a:t> Equation</a:t>
            </a:r>
            <a:r>
              <a:rPr dirty="0"/>
              <a:t> of a Parabola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Given that the directrix of a parabola is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/>
                  <a:t>,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sz="2800"/>
                  <a:t>, and that the parabola is symmetric with respect to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/>
                  <a:t>, find its standard form equation.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Standard Form</a:t>
            </a:r>
            <a:r>
              <a:rPr lang="en-US" dirty="0"/>
              <a:t> Equation</a:t>
            </a:r>
            <a:r>
              <a:rPr dirty="0"/>
              <a:t> of a Parabola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Because the directrix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 is a horizontal line, the parabola opens vertically. This means we need to use the form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From the equation for the line of symmetry, we know the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-coordinate of the vertex (and the focus) must be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. Moving down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unit from the directrix (since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is negative) puts the vertex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. Plugging this information into the standard form, we have the following.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sz="2800" dirty="0"/>
              </a:p>
              <a:p>
                <a:r>
                  <a:rPr sz="2800" dirty="0"/>
                  <a:t>We can verify our equation with a graph of the parabola.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Standard Form</a:t>
            </a:r>
            <a:r>
              <a:rPr lang="en-US" dirty="0"/>
              <a:t> Equation</a:t>
            </a:r>
            <a:r>
              <a:rPr dirty="0"/>
              <a:t> of a Parabola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A3BCF9-B7A7-431A-B981-E01A054F644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6268"/>
            <a:ext cx="4572000" cy="4572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5356AB-7168-47FB-9A4E-DF4B19BAE3F3}"/>
              </a:ext>
            </a:extLst>
          </p:cNvPr>
          <p:cNvSpPr txBox="1"/>
          <p:nvPr/>
        </p:nvSpPr>
        <p:spPr>
          <a:xfrm>
            <a:off x="457200" y="553267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Parabolic Mirrors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The Hale Telescope at the Mount Palomar observatory in California is a very large reflecting telescope. The paraboloid is the top surface of a large cylinder of Pyrex glass </a:t>
            </a:r>
            <a:r>
              <a:rPr sz="2800">
                <a:latin typeface="Cambria Math"/>
              </a:rPr>
              <a:t>200</a:t>
            </a:r>
            <a:r>
              <a:rPr sz="2800"/>
              <a:t> inches in diameter. Along the outer rim, the cylinder is </a:t>
            </a:r>
            <a:r>
              <a:rPr sz="2800">
                <a:latin typeface="Cambria Math"/>
              </a:rPr>
              <a:t>26.8</a:t>
            </a:r>
            <a:r>
              <a:rPr sz="2800"/>
              <a:t> inches thick, while at the center, it is </a:t>
            </a:r>
            <a:r>
              <a:rPr sz="2800">
                <a:latin typeface="Cambria Math"/>
              </a:rPr>
              <a:t>23</a:t>
            </a:r>
            <a:r>
              <a:rPr sz="2800"/>
              <a:t> inches thick. Where is the focus of the parabolic mirror located?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The same concept can be used to focus sunlight, intensely heating a small area at the focus. This is called a parabolic furnace.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Standard Form of </a:t>
            </a:r>
            <a:r>
              <a:rPr lang="en-US" dirty="0"/>
              <a:t>the Equation of </a:t>
            </a:r>
            <a:r>
              <a:rPr dirty="0"/>
              <a:t>a Parabola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be a nonzero real constant. The </a:t>
                </a:r>
                <a:r>
                  <a:rPr lang="en-US" sz="2800" b="1" dirty="0"/>
                  <a:t>standard form of the equation of a parabola</a:t>
                </a:r>
                <a:r>
                  <a:rPr lang="en-US" sz="2800" dirty="0"/>
                  <a:t> with vertex 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if the parabola is vertically oriented. In this case, the focus is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/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the equation of the directrix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if the parabola is horizontally oriented. In this case, the focus is at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the equation of the directrix is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 r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Parabolic Mirrors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r>
              <a:rPr sz="2800" dirty="0"/>
              <a:t>First, we need to draw a picture of the situation. In order to make the math as easy as possible, we can locate the origin of our coordinate system at the vertex of a parabolic cross</a:t>
            </a:r>
            <a:r>
              <a:rPr lang="en-US" sz="2800" dirty="0"/>
              <a:t> </a:t>
            </a:r>
            <a:r>
              <a:rPr sz="2800" dirty="0"/>
              <a:t>section of the mirror, and we can assume the parabola opens upward.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Parabolic Mirrors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D2FEE7-2D92-4186-8AEB-300DF4BAD5E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2416"/>
            <a:ext cx="4572000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50811C-DB7C-4076-AD3E-180D7C9C22EF}"/>
              </a:ext>
            </a:extLst>
          </p:cNvPr>
          <p:cNvSpPr txBox="1"/>
          <p:nvPr/>
        </p:nvSpPr>
        <p:spPr>
          <a:xfrm>
            <a:off x="457200" y="553267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9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Parabolic Mirrors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Since we placed the vertex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sz="2800" dirty="0"/>
                  <a:t>, we know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  <m:r>
                      <a:rPr>
                        <a:latin typeface="Cambria Math" panose="02040503050406030204" pitchFamily="18" charset="0"/>
                      </a:rPr>
                      <m:t>𝑝𝑦</m:t>
                    </m:r>
                  </m:oMath>
                </a14:m>
                <a:r>
                  <a:rPr sz="2800" dirty="0"/>
                  <a:t> describes the shape of the cross</a:t>
                </a:r>
                <a:r>
                  <a:rPr lang="en-US" sz="2800" dirty="0"/>
                  <a:t> </a:t>
                </a:r>
                <a:r>
                  <a:rPr sz="2800" dirty="0"/>
                  <a:t>section for some value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. If we can determine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, we can find the focus of the parabola.</a:t>
                </a: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To find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, we need the coordinates of another point on the parabola. The difference in thickness of the mirror between the center and the outer rim is </a:t>
                </a:r>
                <a:r>
                  <a:rPr lang="en-US" sz="2800" dirty="0">
                    <a:latin typeface="Cambria Math"/>
                  </a:rPr>
                  <a:t>3.8</a:t>
                </a:r>
                <a:r>
                  <a:rPr lang="en-US" sz="2800" dirty="0"/>
                  <a:t> inches, and the mirror has a diameter of </a:t>
                </a:r>
                <a:r>
                  <a:rPr lang="en-US" sz="2800" dirty="0">
                    <a:latin typeface="Cambria Math"/>
                  </a:rPr>
                  <a:t>200</a:t>
                </a:r>
                <a:r>
                  <a:rPr lang="en-US" sz="2800" dirty="0"/>
                  <a:t> inches, so the two points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(−100,3.8)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(100,3.8)</m:t>
                    </m:r>
                  </m:oMath>
                </a14:m>
                <a:r>
                  <a:rPr lang="en-US" sz="2800" dirty="0"/>
                  <a:t> must lie on the graph.</a:t>
                </a:r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Parabolic Mirrors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Plugging a point into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  <m:r>
                      <a:rPr>
                        <a:latin typeface="Cambria Math" panose="02040503050406030204" pitchFamily="18" charset="0"/>
                      </a:rPr>
                      <m:t>𝑝𝑦</m:t>
                    </m:r>
                  </m:oMath>
                </a14:m>
                <a:r>
                  <a:rPr dirty="0"/>
                  <a:t>, we can solve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dirty="0"/>
                  <a:t>.</a:t>
                </a: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r>
                  <a:rPr lang="en-US" sz="2800" dirty="0"/>
                  <a:t>We know that the focus of a parabola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units from the vertex, so the focus of the Hale Telescope is nearly </a:t>
                </a:r>
                <a:r>
                  <a:rPr lang="en-US" sz="2800" dirty="0">
                    <a:latin typeface="Cambria Math"/>
                  </a:rPr>
                  <a:t>55</a:t>
                </a:r>
                <a:r>
                  <a:rPr lang="en-US" sz="2800" dirty="0"/>
                  <a:t> feet from the mirror.</a:t>
                </a:r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b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2447746"/>
                  </p:ext>
                </p:extLst>
              </p:nvPr>
            </p:nvGraphicFramePr>
            <p:xfrm>
              <a:off x="2785809" y="2057400"/>
              <a:ext cx="3572383" cy="2438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293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100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3.8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10000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=15.2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≈657.9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sz="2800">
                                  <a:latin typeface="Cambria Math"/>
                                </a:rPr>
                                <m:t>inches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 smtClean="0">
                                  <a:latin typeface="Cambria Math"/>
                                </a:rPr>
                                <m:t>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54.8 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feet</m:t>
                              </m:r>
                            </m:oMath>
                          </a14:m>
                          <a:endParaRPr sz="2800" i="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38470935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2447746"/>
                  </p:ext>
                </p:extLst>
              </p:nvPr>
            </p:nvGraphicFramePr>
            <p:xfrm>
              <a:off x="2785809" y="2057400"/>
              <a:ext cx="3572383" cy="2438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293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0" r="-212766" b="-3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47000" t="-1000" b="-3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000" r="-212766" b="-2188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47000" t="-100000" b="-2188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02000" r="-212766" b="-1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47000" t="-202000" b="-1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02000" r="-212766" b="-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47000" t="-302000" b="-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47093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7665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Graphing a Parabola </a:t>
            </a:r>
            <a:r>
              <a:rPr lang="en-US" dirty="0"/>
              <a:t>with Equation </a:t>
            </a:r>
            <a:r>
              <a:rPr dirty="0"/>
              <a:t>in Standard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Graph the parabola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=8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sz="2800"/>
                  <a:t> and determine its focus and directrix.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 Parabola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r>
                  <a:rPr lang="en-US" sz="2800" dirty="0"/>
                  <a:t>This equation is in standard form, so we can quickly determine the vertex, focus, and directrix.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8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We can see the vertex is 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To find the focus and directrix we first calculate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, so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. This means the focus lies 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the directrix is the vertical line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To get an idea of the shape of the parabola, we need to find a few more points on its graph. Here we make use of the geometric property of the parabola.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 Parabola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62914E-4C3D-4DC4-9593-5409D454200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000"/>
          <a:stretch/>
        </p:blipFill>
        <p:spPr>
          <a:xfrm>
            <a:off x="2033588" y="1030704"/>
            <a:ext cx="5076824" cy="47625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44EC9C-2F61-427D-8BB0-3AE0E6A56FEF}"/>
              </a:ext>
            </a:extLst>
          </p:cNvPr>
          <p:cNvSpPr txBox="1"/>
          <p:nvPr/>
        </p:nvSpPr>
        <p:spPr>
          <a:xfrm>
            <a:off x="457200" y="542346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2: Two Easily Plotted Points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 Parabola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defRPr sz="2800"/>
                </a:pPr>
                <a:r>
                  <a:rPr sz="2800" dirty="0"/>
                  <a:t>Recall that every point on the parabola must be equidistant from the focus and directrix. With our horizontally opening parabola, we know the focus is a distance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from the directrix. Drawing the line parallel to the directrix that passes through the focus, we see that there are two points on the parabola that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from the focus. By definition, these points must lie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above and below the focus.</a:t>
                </a:r>
              </a:p>
              <a:p>
                <a:pPr>
                  <a:defRPr sz="2800"/>
                </a:pPr>
                <a:r>
                  <a:rPr sz="2800" dirty="0"/>
                  <a:t>Thus, two points on our parabola are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6,−2</m:t>
                        </m:r>
                        <m:r>
                          <a:rPr lang="en-US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6,−6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6,−2</m:t>
                        </m:r>
                        <m:r>
                          <a:rPr lang="en-US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6,2</m:t>
                        </m:r>
                      </m:e>
                    </m:d>
                  </m:oMath>
                </a14:m>
                <a:r>
                  <a:rPr sz="2800" dirty="0"/>
                  <a:t>. Plotting these along with our vertex, we have the graph</a:t>
                </a:r>
                <a:r>
                  <a:rPr lang="en-US" sz="2800" dirty="0"/>
                  <a:t> in Figure 3</a:t>
                </a:r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 Parabola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BBC77D-07FC-4483-8C82-55475822EFF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2736"/>
            <a:ext cx="4572000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C5B859-3529-483A-AC39-4B131799B82E}"/>
              </a:ext>
            </a:extLst>
          </p:cNvPr>
          <p:cNvSpPr txBox="1"/>
          <p:nvPr/>
        </p:nvSpPr>
        <p:spPr>
          <a:xfrm>
            <a:off x="457200" y="553267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Graphing a Parabola </a:t>
            </a:r>
            <a:r>
              <a:rPr lang="en-US" dirty="0"/>
              <a:t>with Equation </a:t>
            </a:r>
            <a:r>
              <a:rPr dirty="0"/>
              <a:t>Not in Standard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Graph the parabola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+5=0</m:t>
                    </m:r>
                  </m:oMath>
                </a14:m>
                <a:r>
                  <a:rPr sz="2800"/>
                  <a:t> and determine its focus and directrix.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Even though it is not in standard form, we know this equation represents a parabola because the product of the coefficients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is zero.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1430</Words>
  <Application>Microsoft Office PowerPoint</Application>
  <PresentationFormat>On-screen Show (4:3)</PresentationFormat>
  <Paragraphs>90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Cambria Math</vt:lpstr>
      <vt:lpstr>Courier New</vt:lpstr>
      <vt:lpstr>Calibri</vt:lpstr>
      <vt:lpstr>Arial</vt:lpstr>
      <vt:lpstr>Office Theme</vt:lpstr>
      <vt:lpstr>Section 10.2</vt:lpstr>
      <vt:lpstr>Standard Form of the Equation of a Parabola</vt:lpstr>
      <vt:lpstr>Example 1: Graphing a Parabola with Equation in Standard Form</vt:lpstr>
      <vt:lpstr>Example 1: Graphing a Parabola with Equation in Standard Form (cont.)</vt:lpstr>
      <vt:lpstr>Example 1: Graphing a Parabola with Equation in Standard Form (cont.)</vt:lpstr>
      <vt:lpstr>Example 1: Graphing a Parabola with Equation in Standard Form (cont.)</vt:lpstr>
      <vt:lpstr>Example 1: Graphing a Parabola with Equation in Standard Form (cont.)</vt:lpstr>
      <vt:lpstr>Example 2: Graphing a Parabola with Equation Not in Standard Form</vt:lpstr>
      <vt:lpstr>Note:</vt:lpstr>
      <vt:lpstr>Example 2: Graphing a Parabola with Equation Not in Standard Form (cont.)</vt:lpstr>
      <vt:lpstr>Example 2: Graphing a Parabola with Equation Not in Standard Form (cont.)</vt:lpstr>
      <vt:lpstr>Example 2: Graphing a Parabola with Equation Not in Standard Form (cont.)</vt:lpstr>
      <vt:lpstr>Example 2: Graphing a Parabola with Equation Not in Standard Form (cont.)</vt:lpstr>
      <vt:lpstr>Example 2: Graphing a Parabola with Equation Not in Standard Form (cont.)</vt:lpstr>
      <vt:lpstr>Example 3: Standard Form Equation of a Parabola</vt:lpstr>
      <vt:lpstr>Example 3: Standard Form Equation of a Parabola (cont.)</vt:lpstr>
      <vt:lpstr>Example 3: Standard Form Equation of a Parabola (cont.)</vt:lpstr>
      <vt:lpstr>Example 4: Parabolic Mirrors</vt:lpstr>
      <vt:lpstr>Note:</vt:lpstr>
      <vt:lpstr>Example 4: Parabolic Mirrors (cont.)</vt:lpstr>
      <vt:lpstr>Example 4: Parabolic Mirrors (cont.)</vt:lpstr>
      <vt:lpstr>Example 4: Parabolic Mirrors (cont.)</vt:lpstr>
      <vt:lpstr>Example 4: Parabolic Mirrors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Danielle Bess</cp:lastModifiedBy>
  <cp:revision>129</cp:revision>
  <dcterms:created xsi:type="dcterms:W3CDTF">2013-04-26T14:43:13Z</dcterms:created>
  <dcterms:modified xsi:type="dcterms:W3CDTF">2020-07-31T14:13:57Z</dcterms:modified>
</cp:coreProperties>
</file>