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258" r:id="rId3"/>
    <p:sldId id="259" r:id="rId4"/>
    <p:sldId id="260" r:id="rId5"/>
    <p:sldId id="261" r:id="rId6"/>
    <p:sldId id="262" r:id="rId7"/>
    <p:sldId id="263" r:id="rId8"/>
    <p:sldId id="291" r:id="rId9"/>
    <p:sldId id="286" r:id="rId10"/>
    <p:sldId id="265" r:id="rId11"/>
    <p:sldId id="266" r:id="rId12"/>
    <p:sldId id="268" r:id="rId13"/>
    <p:sldId id="267" r:id="rId14"/>
    <p:sldId id="287" r:id="rId15"/>
    <p:sldId id="269" r:id="rId16"/>
    <p:sldId id="270" r:id="rId17"/>
    <p:sldId id="271" r:id="rId18"/>
    <p:sldId id="288" r:id="rId19"/>
    <p:sldId id="273" r:id="rId20"/>
    <p:sldId id="274" r:id="rId21"/>
    <p:sldId id="275" r:id="rId22"/>
    <p:sldId id="276" r:id="rId23"/>
    <p:sldId id="277" r:id="rId24"/>
    <p:sldId id="279" r:id="rId25"/>
    <p:sldId id="280" r:id="rId26"/>
    <p:sldId id="282" r:id="rId27"/>
    <p:sldId id="283" r:id="rId28"/>
    <p:sldId id="284" r:id="rId29"/>
    <p:sldId id="285" r:id="rId30"/>
    <p:sldId id="289" r:id="rId31"/>
    <p:sldId id="290"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
      <p:font typeface="Cambria Math" panose="02040503050406030204" pitchFamily="18"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7/23/2020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Determinants and Cramer's Rule</a:t>
            </a:r>
          </a:p>
        </p:txBody>
      </p:sp>
      <p:sp>
        <p:nvSpPr>
          <p:cNvPr id="3" name="Title 2"/>
          <p:cNvSpPr>
            <a:spLocks noGrp="1"/>
          </p:cNvSpPr>
          <p:nvPr>
            <p:ph type="title"/>
          </p:nvPr>
        </p:nvSpPr>
        <p:spPr/>
        <p:txBody>
          <a:bodyPr/>
          <a:lstStyle/>
          <a:p>
            <a:r>
              <a:t>Section 11.3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Determinant of an</a:t>
                </a:r>
                <a:r>
                  <a:rPr sz="2800"/>
                  <a:t> </a:t>
                </a:r>
                <a14:m>
                  <m:oMath xmlns:m="http://schemas.openxmlformats.org/officeDocument/2006/math">
                    <m:r>
                      <a:rPr sz="3200">
                        <a:latin typeface="Cambria Math"/>
                      </a:rPr>
                      <m:t>𝑛</m:t>
                    </m:r>
                  </m:oMath>
                </a14:m>
                <a:r>
                  <a:rPr sz="2800"/>
                  <a:t> </a:t>
                </a:r>
                <a:r>
                  <a:t>×</a:t>
                </a:r>
                <a:r>
                  <a:rPr sz="2800"/>
                  <a:t> </a:t>
                </a:r>
                <a14:m>
                  <m:oMath xmlns:m="http://schemas.openxmlformats.org/officeDocument/2006/math">
                    <m:r>
                      <a:rPr sz="3200">
                        <a:latin typeface="Cambria Math"/>
                      </a:rPr>
                      <m:t>𝑛</m:t>
                    </m:r>
                  </m:oMath>
                </a14:m>
                <a:r>
                  <a:rPr sz="2800"/>
                  <a:t> </a:t>
                </a:r>
                <a:r>
                  <a:t>Matrix</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55000" lnSpcReduction="20000"/>
              </a:bodyPr>
              <a:lstStyle/>
              <a:p>
                <a:pPr algn="ctr">
                  <a:defRPr sz="2800" b="1"/>
                </a:pPr>
                <a:r>
                  <a:rPr sz="3400" dirty="0"/>
                  <a:t>Definition</a:t>
                </a:r>
              </a:p>
              <a:p>
                <a:pPr>
                  <a:defRPr sz="2800"/>
                </a:pPr>
                <a:r>
                  <a:rPr sz="3800" dirty="0"/>
                  <a:t>Evaluation of an </a:t>
                </a:r>
                <a14:m>
                  <m:oMath xmlns:m="http://schemas.openxmlformats.org/officeDocument/2006/math">
                    <m:r>
                      <a:rPr sz="3800">
                        <a:latin typeface="Cambria Math" panose="02040503050406030204" pitchFamily="18" charset="0"/>
                      </a:rPr>
                      <m:t>𝑛</m:t>
                    </m:r>
                    <m:r>
                      <a:rPr sz="3800">
                        <a:latin typeface="Cambria Math" panose="02040503050406030204" pitchFamily="18" charset="0"/>
                      </a:rPr>
                      <m:t>×</m:t>
                    </m:r>
                    <m:r>
                      <a:rPr sz="3800">
                        <a:latin typeface="Cambria Math" panose="02040503050406030204" pitchFamily="18" charset="0"/>
                      </a:rPr>
                      <m:t>𝑛</m:t>
                    </m:r>
                  </m:oMath>
                </a14:m>
                <a:r>
                  <a:rPr sz="3800" dirty="0"/>
                  <a:t> determinant is accomplished by </a:t>
                </a:r>
                <a:r>
                  <a:rPr sz="3800" b="1" dirty="0"/>
                  <a:t>expansion</a:t>
                </a:r>
                <a:r>
                  <a:rPr sz="3800" dirty="0"/>
                  <a:t> along a fixed row or column. The result does not depend on which row or column is chosen.</a:t>
                </a:r>
              </a:p>
              <a:p>
                <a:pPr marL="514350" indent="-514350">
                  <a:buFont typeface="+mj-lt"/>
                  <a:buChar char="•"/>
                  <a:defRPr sz="2800"/>
                </a:pPr>
                <a:r>
                  <a:rPr sz="3800" dirty="0"/>
                  <a:t>​To expand along the </a:t>
                </a:r>
                <a14:m>
                  <m:oMath xmlns:m="http://schemas.openxmlformats.org/officeDocument/2006/math">
                    <m:r>
                      <a:rPr sz="3800">
                        <a:latin typeface="Cambria Math" panose="02040503050406030204" pitchFamily="18" charset="0"/>
                      </a:rPr>
                      <m:t>𝑖</m:t>
                    </m:r>
                  </m:oMath>
                </a14:m>
                <a:r>
                  <a:rPr sz="3800" baseline="30000" dirty="0" err="1"/>
                  <a:t>th</a:t>
                </a:r>
                <a:r>
                  <a:rPr sz="3800" dirty="0"/>
                  <a:t> row, each element of that row is multiplied by its cofactor, and the </a:t>
                </a:r>
                <a14:m>
                  <m:oMath xmlns:m="http://schemas.openxmlformats.org/officeDocument/2006/math">
                    <m:r>
                      <a:rPr sz="3800">
                        <a:latin typeface="Cambria Math" panose="02040503050406030204" pitchFamily="18" charset="0"/>
                      </a:rPr>
                      <m:t>𝑛</m:t>
                    </m:r>
                  </m:oMath>
                </a14:m>
                <a:r>
                  <a:rPr sz="3800" dirty="0"/>
                  <a:t> products are then added.</a:t>
                </a:r>
              </a:p>
              <a:p>
                <a:pPr marL="514350" indent="-514350">
                  <a:buFont typeface="+mj-lt"/>
                  <a:buChar char="•"/>
                  <a:defRPr sz="2800"/>
                </a:pPr>
                <a:r>
                  <a:rPr sz="3800" dirty="0"/>
                  <a:t>​To expand along the </a:t>
                </a:r>
                <a14:m>
                  <m:oMath xmlns:m="http://schemas.openxmlformats.org/officeDocument/2006/math">
                    <m:r>
                      <a:rPr sz="3800">
                        <a:latin typeface="Cambria Math" panose="02040503050406030204" pitchFamily="18" charset="0"/>
                      </a:rPr>
                      <m:t>𝑗</m:t>
                    </m:r>
                  </m:oMath>
                </a14:m>
                <a:r>
                  <a:rPr sz="3800" baseline="30000" dirty="0" err="1"/>
                  <a:t>th</a:t>
                </a:r>
                <a:r>
                  <a:rPr sz="3800" dirty="0"/>
                  <a:t> column, each element of that column is multiplied by its cofactor, and the </a:t>
                </a:r>
                <a14:m>
                  <m:oMath xmlns:m="http://schemas.openxmlformats.org/officeDocument/2006/math">
                    <m:r>
                      <a:rPr sz="3800">
                        <a:latin typeface="Cambria Math" panose="02040503050406030204" pitchFamily="18" charset="0"/>
                      </a:rPr>
                      <m:t>𝑛</m:t>
                    </m:r>
                  </m:oMath>
                </a14:m>
                <a:r>
                  <a:rPr sz="3800" dirty="0"/>
                  <a:t> products are then added.</a:t>
                </a:r>
              </a:p>
              <a:p>
                <a:pPr>
                  <a:defRPr sz="2800"/>
                </a:pPr>
                <a:endParaRPr lang="en-US" sz="3800" dirty="0"/>
              </a:p>
              <a:p>
                <a:pPr>
                  <a:defRPr sz="2800"/>
                </a:pPr>
                <a:r>
                  <a:rPr sz="3800" dirty="0"/>
                  <a:t>For example, if we expand along the first column of a </a:t>
                </a:r>
                <a14:m>
                  <m:oMath xmlns:m="http://schemas.openxmlformats.org/officeDocument/2006/math">
                    <m:r>
                      <a:rPr sz="3800">
                        <a:latin typeface="Cambria Math" panose="02040503050406030204" pitchFamily="18" charset="0"/>
                      </a:rPr>
                      <m:t>3×3</m:t>
                    </m:r>
                  </m:oMath>
                </a14:m>
                <a:r>
                  <a:rPr sz="3800" dirty="0"/>
                  <a:t> matrix, we get the following. Note the minus sign in front of </a:t>
                </a:r>
                <a14:m>
                  <m:oMath xmlns:m="http://schemas.openxmlformats.org/officeDocument/2006/math">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2⁣1</m:t>
                        </m:r>
                      </m:sub>
                    </m:sSub>
                  </m:oMath>
                </a14:m>
                <a:r>
                  <a:rPr sz="3800" dirty="0"/>
                  <a:t>.</a:t>
                </a:r>
              </a:p>
              <a:p>
                <a:pPr algn="ctr">
                  <a:defRPr sz="2800"/>
                </a:pPr>
                <a14:m>
                  <m:oMathPara xmlns:m="http://schemas.openxmlformats.org/officeDocument/2006/math">
                    <m:oMathParaPr>
                      <m:jc m:val="centerGroup"/>
                    </m:oMathParaPr>
                    <m:oMath xmlns:m="http://schemas.openxmlformats.org/officeDocument/2006/math">
                      <m:d>
                        <m:dPr>
                          <m:begChr m:val="|"/>
                          <m:endChr m:val="|"/>
                          <m:ctrlPr>
                            <a:rPr sz="3800" i="1">
                              <a:latin typeface="Cambria Math" panose="02040503050406030204" pitchFamily="18" charset="0"/>
                            </a:rPr>
                          </m:ctrlPr>
                        </m:dPr>
                        <m:e>
                          <m:m>
                            <m:mPr>
                              <m:plcHide m:val="on"/>
                              <m:mcs>
                                <m:mc>
                                  <m:mcPr>
                                    <m:count m:val="3"/>
                                    <m:mcJc m:val="center"/>
                                  </m:mcPr>
                                </m:mc>
                              </m:mcs>
                              <m:ctrlPr>
                                <a:rPr sz="3800" i="1">
                                  <a:latin typeface="Cambria Math" panose="02040503050406030204" pitchFamily="18" charset="0"/>
                                </a:rPr>
                              </m:ctrlPr>
                            </m:mPr>
                            <m:mr>
                              <m:e>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1</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3</m:t>
                                    </m:r>
                                  </m:sub>
                                </m:sSub>
                              </m:e>
                            </m:mr>
                            <m:mr>
                              <m:e>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2</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3</m:t>
                                    </m:r>
                                  </m:sub>
                                </m:sSub>
                              </m:e>
                            </m:mr>
                            <m:mr>
                              <m:e>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3</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3</m:t>
                                    </m:r>
                                  </m:sub>
                                </m:sSub>
                              </m:e>
                            </m:mr>
                          </m:m>
                        </m:e>
                      </m:d>
                      <m:r>
                        <a:rPr sz="3800">
                          <a:latin typeface="Cambria Math" panose="02040503050406030204" pitchFamily="18" charset="0"/>
                        </a:rPr>
                        <m:t>=</m:t>
                      </m:r>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1</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d>
                        <m:dPr>
                          <m:begChr m:val="|"/>
                          <m:endChr m:val="|"/>
                          <m:ctrlPr>
                            <a:rPr sz="3800" i="1">
                              <a:latin typeface="Cambria Math" panose="02040503050406030204" pitchFamily="18" charset="0"/>
                            </a:rPr>
                          </m:ctrlPr>
                        </m:dPr>
                        <m:e>
                          <m:m>
                            <m:mPr>
                              <m:plcHide m:val="on"/>
                              <m:mcs>
                                <m:mc>
                                  <m:mcPr>
                                    <m:count m:val="2"/>
                                    <m:mcJc m:val="center"/>
                                  </m:mcPr>
                                </m:mc>
                              </m:mcs>
                              <m:ctrlPr>
                                <a:rPr sz="3800" i="1">
                                  <a:latin typeface="Cambria Math" panose="02040503050406030204" pitchFamily="18" charset="0"/>
                                </a:rPr>
                              </m:ctrlPr>
                            </m:mP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3</m:t>
                                    </m:r>
                                  </m:sub>
                                </m:sSub>
                              </m:e>
                            </m:m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3</m:t>
                                    </m:r>
                                  </m:sub>
                                </m:sSub>
                              </m:e>
                            </m:mr>
                          </m:m>
                        </m:e>
                      </m:d>
                      <m:r>
                        <a:rPr sz="3800">
                          <a:latin typeface="Cambria Math" panose="02040503050406030204" pitchFamily="18" charset="0"/>
                        </a:rPr>
                        <m:t>−</m:t>
                      </m:r>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2</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d>
                        <m:dPr>
                          <m:begChr m:val="|"/>
                          <m:endChr m:val="|"/>
                          <m:ctrlPr>
                            <a:rPr sz="3800" i="1">
                              <a:latin typeface="Cambria Math" panose="02040503050406030204" pitchFamily="18" charset="0"/>
                            </a:rPr>
                          </m:ctrlPr>
                        </m:dPr>
                        <m:e>
                          <m:m>
                            <m:mPr>
                              <m:plcHide m:val="on"/>
                              <m:mcs>
                                <m:mc>
                                  <m:mcPr>
                                    <m:count m:val="2"/>
                                    <m:mcJc m:val="center"/>
                                  </m:mcPr>
                                </m:mc>
                              </m:mcs>
                              <m:ctrlPr>
                                <a:rPr sz="3800" i="1">
                                  <a:latin typeface="Cambria Math" panose="02040503050406030204" pitchFamily="18" charset="0"/>
                                </a:rPr>
                              </m:ctrlPr>
                            </m:mP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3</m:t>
                                    </m:r>
                                  </m:sub>
                                </m:sSub>
                              </m:e>
                            </m:m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3</m:t>
                                    </m:r>
                                    <m:r>
                                      <a:rPr sz="3800">
                                        <a:latin typeface="Cambria Math" panose="02040503050406030204" pitchFamily="18" charset="0"/>
                                      </a:rPr>
                                      <m:t>⁣</m:t>
                                    </m:r>
                                    <m:r>
                                      <a:rPr sz="3800">
                                        <a:latin typeface="Cambria Math" panose="02040503050406030204" pitchFamily="18" charset="0"/>
                                      </a:rPr>
                                      <m:t>3</m:t>
                                    </m:r>
                                  </m:sub>
                                </m:sSub>
                              </m:e>
                            </m:mr>
                          </m:m>
                        </m:e>
                      </m:d>
                      <m:r>
                        <a:rPr sz="3800">
                          <a:latin typeface="Cambria Math" panose="02040503050406030204" pitchFamily="18" charset="0"/>
                        </a:rPr>
                        <m:t>+</m:t>
                      </m:r>
                      <m:sSub>
                        <m:sSubPr>
                          <m:ctrlPr>
                            <a:rPr lang="ar-AE" sz="3800" i="1" smtClean="0">
                              <a:solidFill>
                                <a:srgbClr val="FF0000"/>
                              </a:solidFill>
                              <a:latin typeface="Cambria Math" panose="02040503050406030204" pitchFamily="18" charset="0"/>
                            </a:rPr>
                          </m:ctrlPr>
                        </m:sSubPr>
                        <m:e>
                          <m:r>
                            <a:rPr lang="ar-AE" sz="3800">
                              <a:solidFill>
                                <a:srgbClr val="FF0000"/>
                              </a:solidFill>
                              <a:latin typeface="Cambria Math" panose="02040503050406030204" pitchFamily="18" charset="0"/>
                            </a:rPr>
                            <m:t>𝑎</m:t>
                          </m:r>
                        </m:e>
                        <m:sub>
                          <m:r>
                            <a:rPr lang="ar-AE" sz="3800">
                              <a:solidFill>
                                <a:srgbClr val="FF0000"/>
                              </a:solidFill>
                              <a:latin typeface="Cambria Math" panose="02040503050406030204" pitchFamily="18" charset="0"/>
                            </a:rPr>
                            <m:t>3</m:t>
                          </m:r>
                          <m:r>
                            <a:rPr lang="ar-AE" sz="3800">
                              <a:solidFill>
                                <a:srgbClr val="FF0000"/>
                              </a:solidFill>
                              <a:latin typeface="Cambria Math" panose="02040503050406030204" pitchFamily="18" charset="0"/>
                            </a:rPr>
                            <m:t>⁣</m:t>
                          </m:r>
                          <m:r>
                            <a:rPr lang="ar-AE" sz="3800">
                              <a:solidFill>
                                <a:srgbClr val="FF0000"/>
                              </a:solidFill>
                              <a:latin typeface="Cambria Math" panose="02040503050406030204" pitchFamily="18" charset="0"/>
                            </a:rPr>
                            <m:t>1</m:t>
                          </m:r>
                        </m:sub>
                      </m:sSub>
                      <m:d>
                        <m:dPr>
                          <m:begChr m:val="|"/>
                          <m:endChr m:val="|"/>
                          <m:ctrlPr>
                            <a:rPr sz="3800" i="1">
                              <a:latin typeface="Cambria Math" panose="02040503050406030204" pitchFamily="18" charset="0"/>
                            </a:rPr>
                          </m:ctrlPr>
                        </m:dPr>
                        <m:e>
                          <m:m>
                            <m:mPr>
                              <m:plcHide m:val="on"/>
                              <m:mcs>
                                <m:mc>
                                  <m:mcPr>
                                    <m:count m:val="2"/>
                                    <m:mcJc m:val="center"/>
                                  </m:mcPr>
                                </m:mc>
                              </m:mcs>
                              <m:ctrlPr>
                                <a:rPr sz="3800" i="1">
                                  <a:latin typeface="Cambria Math" panose="02040503050406030204" pitchFamily="18" charset="0"/>
                                </a:rPr>
                              </m:ctrlPr>
                            </m:mP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1</m:t>
                                    </m:r>
                                    <m:r>
                                      <a:rPr sz="3800">
                                        <a:latin typeface="Cambria Math" panose="02040503050406030204" pitchFamily="18" charset="0"/>
                                      </a:rPr>
                                      <m:t>⁣</m:t>
                                    </m:r>
                                    <m:r>
                                      <a:rPr sz="3800">
                                        <a:latin typeface="Cambria Math" panose="02040503050406030204" pitchFamily="18" charset="0"/>
                                      </a:rPr>
                                      <m:t>3</m:t>
                                    </m:r>
                                  </m:sub>
                                </m:sSub>
                              </m:e>
                            </m:mr>
                            <m:mr>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2</m:t>
                                    </m:r>
                                  </m:sub>
                                </m:sSub>
                              </m:e>
                              <m:e>
                                <m:sSub>
                                  <m:sSubPr>
                                    <m:ctrlPr>
                                      <a:rPr sz="3800" i="1">
                                        <a:latin typeface="Cambria Math" panose="02040503050406030204" pitchFamily="18" charset="0"/>
                                      </a:rPr>
                                    </m:ctrlPr>
                                  </m:sSubPr>
                                  <m:e>
                                    <m:r>
                                      <a:rPr sz="3800">
                                        <a:latin typeface="Cambria Math" panose="02040503050406030204" pitchFamily="18" charset="0"/>
                                      </a:rPr>
                                      <m:t>𝑎</m:t>
                                    </m:r>
                                  </m:e>
                                  <m:sub>
                                    <m:r>
                                      <a:rPr sz="3800">
                                        <a:latin typeface="Cambria Math" panose="02040503050406030204" pitchFamily="18" charset="0"/>
                                      </a:rPr>
                                      <m:t>2</m:t>
                                    </m:r>
                                    <m:r>
                                      <a:rPr sz="3800">
                                        <a:latin typeface="Cambria Math" panose="02040503050406030204" pitchFamily="18" charset="0"/>
                                      </a:rPr>
                                      <m:t>⁣</m:t>
                                    </m:r>
                                    <m:r>
                                      <a:rPr sz="3800">
                                        <a:latin typeface="Cambria Math" panose="02040503050406030204" pitchFamily="18" charset="0"/>
                                      </a:rPr>
                                      <m:t>3</m:t>
                                    </m:r>
                                  </m:sub>
                                </m:sSub>
                              </m:e>
                            </m:mr>
                          </m:m>
                        </m:e>
                      </m:d>
                    </m:oMath>
                  </m:oMathPara>
                </a14:m>
                <a:endParaRPr sz="3800" dirty="0"/>
              </a:p>
              <a:p>
                <a:endParaRPr lang="en-US" sz="3800" dirty="0"/>
              </a:p>
              <a:p>
                <a:r>
                  <a:rPr sz="3800" dirty="0"/>
                  <a:t>We could expand along a row or a different column in a similar manner.</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738" t="-1356" r="-1181"/>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3: Determinant of an</a:t>
                </a:r>
                <a:r>
                  <a:rPr sz="2800"/>
                  <a:t> </a:t>
                </a:r>
                <a14:m>
                  <m:oMath xmlns:m="http://schemas.openxmlformats.org/officeDocument/2006/math">
                    <m:r>
                      <a:rPr sz="3200">
                        <a:latin typeface="Cambria Math"/>
                      </a:rPr>
                      <m:t>𝑛</m:t>
                    </m:r>
                  </m:oMath>
                </a14:m>
                <a:r>
                  <a:rPr sz="2800"/>
                  <a:t> </a:t>
                </a:r>
                <a:r>
                  <a:t>×</a:t>
                </a:r>
                <a:r>
                  <a:rPr sz="2800"/>
                  <a:t> </a:t>
                </a:r>
                <a14:m>
                  <m:oMath xmlns:m="http://schemas.openxmlformats.org/officeDocument/2006/math">
                    <m:r>
                      <a:rPr sz="3200">
                        <a:latin typeface="Cambria Math"/>
                      </a:rPr>
                      <m:t>𝑛</m:t>
                    </m:r>
                  </m:oMath>
                </a14:m>
                <a:r>
                  <a:rPr sz="2800"/>
                  <a:t> </a:t>
                </a:r>
                <a:r>
                  <a:t>Matrix</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Evaluate the determinant of the matrix </a:t>
                </a:r>
                <a:endParaRPr lang="en-US" dirty="0"/>
              </a:p>
              <a:p>
                <a:pPr algn="ctr">
                  <a:defRPr sz="2800"/>
                </a:pP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−1</m:t>
                              </m:r>
                            </m:e>
                            <m:e>
                              <m:r>
                                <a:rPr>
                                  <a:latin typeface="Cambria Math" panose="02040503050406030204" pitchFamily="18" charset="0"/>
                                </a:rPr>
                                <m:t>3</m:t>
                              </m:r>
                            </m:e>
                            <m:e>
                              <m:r>
                                <a:rPr>
                                  <a:latin typeface="Cambria Math" panose="02040503050406030204" pitchFamily="18" charset="0"/>
                                </a:rPr>
                                <m:t>2</m:t>
                              </m:r>
                            </m:e>
                          </m:mr>
                          <m:mr>
                            <m:e>
                              <m:r>
                                <a:rPr>
                                  <a:latin typeface="Cambria Math" panose="02040503050406030204" pitchFamily="18" charset="0"/>
                                </a:rPr>
                                <m:t>−2</m:t>
                              </m:r>
                            </m:e>
                            <m:e>
                              <m:r>
                                <a:rPr>
                                  <a:latin typeface="Cambria Math" panose="02040503050406030204" pitchFamily="18" charset="0"/>
                                </a:rPr>
                                <m:t>0</m:t>
                              </m:r>
                            </m:e>
                            <m:e>
                              <m:r>
                                <a:rPr>
                                  <a:latin typeface="Cambria Math" panose="02040503050406030204" pitchFamily="18" charset="0"/>
                                </a:rPr>
                                <m:t>0</m:t>
                              </m:r>
                            </m:e>
                          </m:mr>
                          <m:mr>
                            <m:e>
                              <m:r>
                                <a:rPr>
                                  <a:latin typeface="Cambria Math" panose="02040503050406030204" pitchFamily="18" charset="0"/>
                                </a:rPr>
                                <m:t>4</m:t>
                              </m:r>
                            </m:e>
                            <m:e>
                              <m:r>
                                <a:rPr>
                                  <a:latin typeface="Cambria Math" panose="02040503050406030204" pitchFamily="18" charset="0"/>
                                </a:rPr>
                                <m:t>1</m:t>
                              </m:r>
                            </m:e>
                            <m:e>
                              <m:r>
                                <a:rPr>
                                  <a:latin typeface="Cambria Math" panose="02040503050406030204" pitchFamily="18" charset="0"/>
                                </a:rPr>
                                <m:t>5</m:t>
                              </m:r>
                            </m:e>
                          </m:mr>
                        </m:m>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a:t>
            </a:r>
            <a:endParaRPr dirty="0"/>
          </a:p>
        </p:txBody>
      </p:sp>
      <p:sp>
        <p:nvSpPr>
          <p:cNvPr id="3" name="Text Placeholder 2"/>
          <p:cNvSpPr>
            <a:spLocks noGrp="1"/>
          </p:cNvSpPr>
          <p:nvPr>
            <p:ph type="body" sz="quarter" idx="10"/>
          </p:nvPr>
        </p:nvSpPr>
        <p:spPr/>
        <p:txBody>
          <a:bodyPr>
            <a:normAutofit/>
          </a:bodyPr>
          <a:lstStyle/>
          <a:p>
            <a:r>
              <a:rPr sz="2800"/>
              <a:t>Minimize the number of computations by choosing which row or column to expand along carefully.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3: Determinant of an</a:t>
                </a:r>
                <a:r>
                  <a:rPr sz="2800"/>
                  <a:t> </a:t>
                </a:r>
                <a14:m>
                  <m:oMath xmlns:m="http://schemas.openxmlformats.org/officeDocument/2006/math">
                    <m:r>
                      <a:rPr sz="3200">
                        <a:latin typeface="Cambria Math"/>
                      </a:rPr>
                      <m:t>𝑛</m:t>
                    </m:r>
                  </m:oMath>
                </a14:m>
                <a:r>
                  <a:rPr sz="2800"/>
                  <a:t> </a:t>
                </a:r>
                <a:r>
                  <a:t>×</a:t>
                </a:r>
                <a:r>
                  <a:rPr sz="2800"/>
                  <a:t> </a:t>
                </a:r>
                <a14:m>
                  <m:oMath xmlns:m="http://schemas.openxmlformats.org/officeDocument/2006/math">
                    <m:r>
                      <a:rPr sz="3200">
                        <a:latin typeface="Cambria Math"/>
                      </a:rPr>
                      <m:t>𝑛</m:t>
                    </m:r>
                  </m:oMath>
                </a14:m>
                <a:r>
                  <a:rPr sz="2800"/>
                  <a:t> </a:t>
                </a:r>
                <a:r>
                  <a:t>Matrix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r>
                  <a:rPr sz="2800" dirty="0"/>
                  <a:t>First, we decide which row or column to expand along. A row or column with many zeros is generally a good choice, since it makes the multiplication much easier. In this case, Row 2 has the most zeros, so expand along it.</a:t>
                </a:r>
                <a:endParaRPr lang="en-US" sz="2800" dirty="0"/>
              </a:p>
              <a:p>
                <a:endParaRPr sz="2800" dirty="0"/>
              </a:p>
              <a:p>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r>
                              <m:e>
                                <m:r>
                                  <a:rPr sz="2400" b="1">
                                    <a:latin typeface="Cambria Math" panose="02040503050406030204" pitchFamily="18" charset="0"/>
                                  </a:rPr>
                                  <m:t>−</m:t>
                                </m:r>
                                <m:r>
                                  <a:rPr sz="2400" b="1" i="1">
                                    <a:latin typeface="Cambria Math" panose="02040503050406030204" pitchFamily="18" charset="0"/>
                                  </a:rPr>
                                  <m:t>𝟐</m:t>
                                </m:r>
                              </m:e>
                              <m:e>
                                <m:r>
                                  <a:rPr sz="2400" b="1" i="1">
                                    <a:latin typeface="Cambria Math" panose="02040503050406030204" pitchFamily="18" charset="0"/>
                                  </a:rPr>
                                  <m:t>𝟎</m:t>
                                </m:r>
                              </m:e>
                              <m:e>
                                <m:r>
                                  <a:rPr sz="2400" b="1" i="1">
                                    <a:latin typeface="Cambria Math" panose="02040503050406030204" pitchFamily="18" charset="0"/>
                                  </a:rPr>
                                  <m:t>𝟎</m:t>
                                </m:r>
                              </m:e>
                            </m:mr>
                            <m:mr>
                              <m:e>
                                <m:r>
                                  <a:rPr sz="2400">
                                    <a:latin typeface="Cambria Math" panose="02040503050406030204" pitchFamily="18" charset="0"/>
                                  </a:rPr>
                                  <m:t>4</m:t>
                                </m:r>
                              </m:e>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−2</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3</m:t>
                                </m:r>
                              </m:e>
                              <m:e>
                                <m:r>
                                  <a:rPr sz="2400">
                                    <a:latin typeface="Cambria Math" panose="02040503050406030204" pitchFamily="18" charset="0"/>
                                  </a:rPr>
                                  <m:t>2</m:t>
                                </m:r>
                              </m:e>
                            </m:mr>
                            <m:mr>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0</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2</m:t>
                                </m:r>
                              </m:e>
                            </m:mr>
                            <m:mr>
                              <m:e>
                                <m:r>
                                  <a:rPr sz="2400">
                                    <a:latin typeface="Cambria Math" panose="02040503050406030204" pitchFamily="18" charset="0"/>
                                  </a:rPr>
                                  <m:t>4</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0</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3</m:t>
                                </m:r>
                              </m:e>
                            </m:mr>
                            <m:mr>
                              <m:e>
                                <m:r>
                                  <a:rPr sz="2400">
                                    <a:latin typeface="Cambria Math" panose="02040503050406030204" pitchFamily="18" charset="0"/>
                                  </a:rPr>
                                  <m:t>4</m:t>
                                </m:r>
                              </m:e>
                              <m:e>
                                <m:r>
                                  <a:rPr sz="2400">
                                    <a:latin typeface="Cambria Math" panose="02040503050406030204" pitchFamily="18" charset="0"/>
                                  </a:rPr>
                                  <m:t>1</m:t>
                                </m:r>
                              </m:e>
                            </m:mr>
                          </m:m>
                        </m:e>
                      </m:d>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
                          <m:r>
                            <a:rPr sz="2400">
                              <a:latin typeface="Cambria Math" panose="02040503050406030204" pitchFamily="18" charset="0"/>
                            </a:rPr>
                            <m:t>|</m:t>
                          </m:r>
                        </m:e>
                      </m:phant>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−2</m:t>
                          </m:r>
                        </m:e>
                      </m:d>
                      <m:d>
                        <m:dPr>
                          <m:ctrlPr>
                            <a:rPr sz="2400" i="1">
                              <a:latin typeface="Cambria Math" panose="02040503050406030204" pitchFamily="18" charset="0"/>
                            </a:rPr>
                          </m:ctrlPr>
                        </m:dPr>
                        <m:e>
                          <m:r>
                            <a:rPr sz="2400">
                              <a:latin typeface="Cambria Math" panose="02040503050406030204" pitchFamily="18" charset="0"/>
                            </a:rPr>
                            <m:t>13</m:t>
                          </m:r>
                        </m:e>
                      </m:d>
                      <m:r>
                        <a:rPr sz="2400">
                          <a:latin typeface="Cambria Math" panose="02040503050406030204" pitchFamily="18" charset="0"/>
                        </a:rPr>
                        <m:t>+0−0</m:t>
                      </m:r>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
                          <m:r>
                            <a:rPr sz="2400">
                              <a:latin typeface="Cambria Math" panose="02040503050406030204" pitchFamily="18" charset="0"/>
                            </a:rPr>
                            <m:t>|</m:t>
                          </m:r>
                        </m:e>
                      </m:phant>
                      <m:r>
                        <a:rPr sz="2400">
                          <a:latin typeface="Cambria Math" panose="02040503050406030204" pitchFamily="18" charset="0"/>
                        </a:rPr>
                        <m:t>=26</m:t>
                      </m:r>
                    </m:oMath>
                  </m:oMathPara>
                </a14:m>
                <a:endParaRPr sz="24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000"/>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3: Determinant of an</a:t>
                </a:r>
                <a:r>
                  <a:rPr sz="2800"/>
                  <a:t> </a:t>
                </a:r>
                <a14:m>
                  <m:oMath xmlns:m="http://schemas.openxmlformats.org/officeDocument/2006/math">
                    <m:r>
                      <a:rPr sz="3200">
                        <a:latin typeface="Cambria Math"/>
                      </a:rPr>
                      <m:t>𝑛</m:t>
                    </m:r>
                  </m:oMath>
                </a14:m>
                <a:r>
                  <a:rPr sz="2800"/>
                  <a:t> </a:t>
                </a:r>
                <a:r>
                  <a:t>×</a:t>
                </a:r>
                <a:r>
                  <a:rPr sz="2800"/>
                  <a:t> </a:t>
                </a:r>
                <a14:m>
                  <m:oMath xmlns:m="http://schemas.openxmlformats.org/officeDocument/2006/math">
                    <m:r>
                      <a:rPr sz="3200">
                        <a:latin typeface="Cambria Math"/>
                      </a:rPr>
                      <m:t>𝑛</m:t>
                    </m:r>
                  </m:oMath>
                </a14:m>
                <a:r>
                  <a:rPr sz="2800"/>
                  <a:t> </a:t>
                </a:r>
                <a:r>
                  <a:t>Matrix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Thus,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𝐴</m:t>
                        </m:r>
                      </m:e>
                    </m:d>
                    <m:r>
                      <a:rPr>
                        <a:latin typeface="Cambria Math" panose="02040503050406030204" pitchFamily="18" charset="0"/>
                      </a:rPr>
                      <m:t>=</m:t>
                    </m:r>
                    <m:r>
                      <a:rPr>
                        <a:latin typeface="Cambria Math" panose="02040503050406030204" pitchFamily="18" charset="0"/>
                      </a:rPr>
                      <m:t>26</m:t>
                    </m:r>
                  </m:oMath>
                </a14:m>
                <a:r>
                  <a:rPr sz="2800" dirty="0"/>
                  <a:t>. We get the same answer if we expand along a different row or column.</a:t>
                </a:r>
                <a:endParaRPr lang="en-US" sz="2800" dirty="0"/>
              </a:p>
              <a:p>
                <a:pPr>
                  <a:defRPr sz="2800"/>
                </a:pPr>
                <a:endParaRPr sz="2800" dirty="0"/>
              </a:p>
              <a:p>
                <a:pPr/>
                <a14:m>
                  <m:oMathPara xmlns:m="http://schemas.openxmlformats.org/officeDocument/2006/math">
                    <m:oMathParaPr>
                      <m:jc m:val="centerGroup"/>
                    </m:oMathParaPr>
                    <m:oMath xmlns:m="http://schemas.openxmlformats.org/officeDocument/2006/math">
                      <m:d>
                        <m:dPr>
                          <m:begChr m:val="|"/>
                          <m:endChr m:val="|"/>
                          <m:ctrlPr>
                            <a:rPr sz="2400" i="1">
                              <a:latin typeface="Cambria Math" panose="02040503050406030204" pitchFamily="18" charset="0"/>
                            </a:rPr>
                          </m:ctrlPr>
                        </m:dPr>
                        <m:e>
                          <m:m>
                            <m:mPr>
                              <m:plcHide m:val="on"/>
                              <m:mcs>
                                <m:mc>
                                  <m:mcPr>
                                    <m:count m:val="3"/>
                                    <m:mcJc m:val="center"/>
                                  </m:mcPr>
                                </m:mc>
                              </m:mcs>
                              <m:ctrlPr>
                                <a:rPr sz="2400" i="1">
                                  <a:latin typeface="Cambria Math" panose="02040503050406030204" pitchFamily="18" charset="0"/>
                                </a:rPr>
                              </m:ctrlPr>
                            </m:mPr>
                            <m:mr>
                              <m:e>
                                <m:r>
                                  <a:rPr sz="2400" b="1">
                                    <a:latin typeface="Cambria Math" panose="02040503050406030204" pitchFamily="18" charset="0"/>
                                  </a:rPr>
                                  <m:t>−</m:t>
                                </m:r>
                                <m:r>
                                  <a:rPr sz="2400" b="1" i="1">
                                    <a:latin typeface="Cambria Math" panose="02040503050406030204" pitchFamily="18" charset="0"/>
                                  </a:rPr>
                                  <m:t>𝟏</m:t>
                                </m:r>
                              </m:e>
                              <m:e>
                                <m:r>
                                  <a:rPr sz="2400">
                                    <a:latin typeface="Cambria Math" panose="02040503050406030204" pitchFamily="18" charset="0"/>
                                  </a:rPr>
                                  <m:t>3</m:t>
                                </m:r>
                              </m:e>
                              <m:e>
                                <m:r>
                                  <a:rPr sz="2400">
                                    <a:latin typeface="Cambria Math" panose="02040503050406030204" pitchFamily="18" charset="0"/>
                                  </a:rPr>
                                  <m:t>2</m:t>
                                </m:r>
                              </m:e>
                            </m:mr>
                            <m:mr>
                              <m:e>
                                <m:r>
                                  <a:rPr sz="2400" b="1">
                                    <a:latin typeface="Cambria Math" panose="02040503050406030204" pitchFamily="18" charset="0"/>
                                  </a:rPr>
                                  <m:t>−</m:t>
                                </m:r>
                                <m:r>
                                  <a:rPr sz="2400" b="1" i="1">
                                    <a:latin typeface="Cambria Math" panose="02040503050406030204" pitchFamily="18" charset="0"/>
                                  </a:rPr>
                                  <m:t>𝟐</m:t>
                                </m:r>
                              </m:e>
                              <m:e>
                                <m:r>
                                  <a:rPr sz="2400">
                                    <a:latin typeface="Cambria Math" panose="02040503050406030204" pitchFamily="18" charset="0"/>
                                  </a:rPr>
                                  <m:t>0</m:t>
                                </m:r>
                              </m:e>
                              <m:e>
                                <m:r>
                                  <a:rPr sz="2400">
                                    <a:latin typeface="Cambria Math" panose="02040503050406030204" pitchFamily="18" charset="0"/>
                                  </a:rPr>
                                  <m:t>0</m:t>
                                </m:r>
                              </m:e>
                            </m:mr>
                            <m:mr>
                              <m:e>
                                <m:r>
                                  <a:rPr sz="2400" b="1" i="1">
                                    <a:latin typeface="Cambria Math" panose="02040503050406030204" pitchFamily="18" charset="0"/>
                                  </a:rPr>
                                  <m:t>𝟒</m:t>
                                </m:r>
                              </m:e>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m:t>
                          </m:r>
                          <m:r>
                            <a:rPr sz="2400">
                              <a:latin typeface="Cambria Math" panose="02040503050406030204" pitchFamily="18" charset="0"/>
                            </a:rPr>
                            <m:t>1</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0</m:t>
                                </m:r>
                              </m:e>
                              <m:e>
                                <m:r>
                                  <a:rPr sz="2400">
                                    <a:latin typeface="Cambria Math" panose="02040503050406030204" pitchFamily="18" charset="0"/>
                                  </a:rPr>
                                  <m:t>0</m:t>
                                </m:r>
                              </m:e>
                            </m:mr>
                            <m:mr>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m:t>
                          </m:r>
                          <m:r>
                            <a:rPr sz="2400">
                              <a:latin typeface="Cambria Math" panose="02040503050406030204" pitchFamily="18" charset="0"/>
                            </a:rPr>
                            <m:t>2</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3</m:t>
                                </m:r>
                              </m:e>
                              <m:e>
                                <m:r>
                                  <a:rPr sz="2400">
                                    <a:latin typeface="Cambria Math" panose="02040503050406030204" pitchFamily="18" charset="0"/>
                                  </a:rPr>
                                  <m:t>2</m:t>
                                </m:r>
                              </m:e>
                            </m:mr>
                            <m:mr>
                              <m:e>
                                <m:r>
                                  <a:rPr sz="2400">
                                    <a:latin typeface="Cambria Math" panose="02040503050406030204" pitchFamily="18" charset="0"/>
                                  </a:rPr>
                                  <m:t>1</m:t>
                                </m:r>
                              </m:e>
                              <m:e>
                                <m:r>
                                  <a:rPr sz="2400">
                                    <a:latin typeface="Cambria Math" panose="02040503050406030204" pitchFamily="18" charset="0"/>
                                  </a:rPr>
                                  <m:t>5</m:t>
                                </m:r>
                              </m:e>
                            </m:mr>
                          </m:m>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4</m:t>
                          </m:r>
                        </m:e>
                      </m:d>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panose="02040503050406030204" pitchFamily="18" charset="0"/>
                                  </a:rPr>
                                  <m:t>3</m:t>
                                </m:r>
                              </m:e>
                              <m:e>
                                <m:r>
                                  <a:rPr sz="2400">
                                    <a:latin typeface="Cambria Math" panose="02040503050406030204" pitchFamily="18" charset="0"/>
                                  </a:rPr>
                                  <m:t>2</m:t>
                                </m:r>
                              </m:e>
                            </m:mr>
                            <m:mr>
                              <m:e>
                                <m:r>
                                  <a:rPr sz="2400">
                                    <a:latin typeface="Cambria Math" panose="02040503050406030204" pitchFamily="18" charset="0"/>
                                  </a:rPr>
                                  <m:t>0</m:t>
                                </m:r>
                              </m:e>
                              <m:e>
                                <m:r>
                                  <a:rPr sz="2400">
                                    <a:latin typeface="Cambria Math" panose="02040503050406030204" pitchFamily="18" charset="0"/>
                                  </a:rPr>
                                  <m:t>0</m:t>
                                </m:r>
                              </m:e>
                            </m:mr>
                          </m:m>
                        </m:e>
                      </m:d>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m:t>
                                </m:r>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
                          <m:r>
                            <a:rPr sz="2400">
                              <a:latin typeface="Cambria Math" panose="02040503050406030204" pitchFamily="18" charset="0"/>
                            </a:rPr>
                            <m:t>|</m:t>
                          </m:r>
                        </m:e>
                      </m:phant>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m:t>
                          </m:r>
                          <m:r>
                            <a:rPr sz="2400">
                              <a:latin typeface="Cambria Math" panose="02040503050406030204" pitchFamily="18" charset="0"/>
                            </a:rPr>
                            <m:t>1</m:t>
                          </m:r>
                        </m:e>
                      </m:d>
                      <m:d>
                        <m:dPr>
                          <m:ctrlPr>
                            <a:rPr sz="2400" i="1">
                              <a:latin typeface="Cambria Math" panose="02040503050406030204" pitchFamily="18" charset="0"/>
                            </a:rPr>
                          </m:ctrlPr>
                        </m:dPr>
                        <m:e>
                          <m:r>
                            <a:rPr sz="2400">
                              <a:latin typeface="Cambria Math" panose="02040503050406030204" pitchFamily="18" charset="0"/>
                            </a:rPr>
                            <m:t>0</m:t>
                          </m:r>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m:t>
                          </m:r>
                          <m:r>
                            <a:rPr sz="2400">
                              <a:latin typeface="Cambria Math" panose="02040503050406030204" pitchFamily="18" charset="0"/>
                            </a:rPr>
                            <m:t>2</m:t>
                          </m:r>
                        </m:e>
                      </m:d>
                      <m:d>
                        <m:dPr>
                          <m:ctrlPr>
                            <a:rPr sz="2400" i="1">
                              <a:latin typeface="Cambria Math" panose="02040503050406030204" pitchFamily="18" charset="0"/>
                            </a:rPr>
                          </m:ctrlPr>
                        </m:dPr>
                        <m:e>
                          <m:r>
                            <a:rPr sz="2400">
                              <a:latin typeface="Cambria Math" panose="02040503050406030204" pitchFamily="18" charset="0"/>
                            </a:rPr>
                            <m:t>13</m:t>
                          </m:r>
                        </m:e>
                      </m:d>
                      <m:r>
                        <a:rPr sz="2400">
                          <a:latin typeface="Cambria Math" panose="02040503050406030204" pitchFamily="18" charset="0"/>
                        </a:rPr>
                        <m:t>+</m:t>
                      </m:r>
                      <m:d>
                        <m:dPr>
                          <m:ctrlPr>
                            <a:rPr sz="2400" i="1">
                              <a:latin typeface="Cambria Math" panose="02040503050406030204" pitchFamily="18" charset="0"/>
                            </a:rPr>
                          </m:ctrlPr>
                        </m:dPr>
                        <m:e>
                          <m:r>
                            <a:rPr sz="2400">
                              <a:latin typeface="Cambria Math" panose="02040503050406030204" pitchFamily="18" charset="0"/>
                            </a:rPr>
                            <m:t>4</m:t>
                          </m:r>
                        </m:e>
                      </m:d>
                      <m:d>
                        <m:dPr>
                          <m:ctrlPr>
                            <a:rPr sz="2400" i="1">
                              <a:latin typeface="Cambria Math" panose="02040503050406030204" pitchFamily="18" charset="0"/>
                            </a:rPr>
                          </m:ctrlPr>
                        </m:dPr>
                        <m:e>
                          <m:r>
                            <a:rPr sz="2400">
                              <a:latin typeface="Cambria Math" panose="02040503050406030204" pitchFamily="18" charset="0"/>
                            </a:rPr>
                            <m:t>0</m:t>
                          </m:r>
                        </m:e>
                      </m:d>
                    </m:oMath>
                    <m:oMath xmlns:m="http://schemas.openxmlformats.org/officeDocument/2006/math">
                      <m:phant>
                        <m:phantPr>
                          <m:show m:val="off"/>
                          <m:ctrlPr>
                            <a:rPr sz="2400" i="1">
                              <a:latin typeface="Cambria Math" panose="02040503050406030204" pitchFamily="18" charset="0"/>
                            </a:rPr>
                          </m:ctrlPr>
                        </m:phantPr>
                        <m:e>
                          <m:r>
                            <a:rPr sz="2400">
                              <a:latin typeface="Cambria Math" panose="02040503050406030204" pitchFamily="18" charset="0"/>
                            </a:rPr>
                            <m:t>|</m:t>
                          </m:r>
                          <m:m>
                            <m:mPr>
                              <m:plcHide m:val="on"/>
                              <m:mcs>
                                <m:mc>
                                  <m:mcPr>
                                    <m:count m:val="3"/>
                                    <m:mcJc m:val="center"/>
                                  </m:mcPr>
                                </m:mc>
                              </m:mcs>
                              <m:ctrlPr>
                                <a:rPr sz="2400" i="1">
                                  <a:latin typeface="Cambria Math" panose="02040503050406030204" pitchFamily="18" charset="0"/>
                                </a:rPr>
                              </m:ctrlPr>
                            </m:mPr>
                            <m:mr>
                              <m:e>
                                <m:r>
                                  <a:rPr sz="2400">
                                    <a:latin typeface="Cambria Math" panose="02040503050406030204" pitchFamily="18" charset="0"/>
                                  </a:rPr>
                                  <m:t>−</m:t>
                                </m:r>
                                <m:r>
                                  <a:rPr sz="2400">
                                    <a:latin typeface="Cambria Math" panose="02040503050406030204" pitchFamily="18" charset="0"/>
                                  </a:rPr>
                                  <m:t>1</m:t>
                                </m:r>
                              </m:e>
                              <m:e>
                                <m:r>
                                  <a:rPr sz="2400">
                                    <a:latin typeface="Cambria Math" panose="02040503050406030204" pitchFamily="18" charset="0"/>
                                  </a:rPr>
                                  <m:t>3</m:t>
                                </m:r>
                              </m:e>
                              <m:e>
                                <m:r>
                                  <a:rPr sz="2400">
                                    <a:latin typeface="Cambria Math" panose="02040503050406030204" pitchFamily="18" charset="0"/>
                                  </a:rPr>
                                  <m:t>2</m:t>
                                </m:r>
                              </m:e>
                            </m:mr>
                          </m:m>
                          <m:r>
                            <a:rPr sz="2400">
                              <a:latin typeface="Cambria Math" panose="02040503050406030204" pitchFamily="18" charset="0"/>
                            </a:rPr>
                            <m:t>|</m:t>
                          </m:r>
                        </m:e>
                      </m:phant>
                      <m:r>
                        <a:rPr sz="2400">
                          <a:latin typeface="Cambria Math" panose="02040503050406030204" pitchFamily="18" charset="0"/>
                        </a:rPr>
                        <m:t>=</m:t>
                      </m:r>
                      <m:r>
                        <a:rPr sz="2400">
                          <a:latin typeface="Cambria Math" panose="02040503050406030204" pitchFamily="18" charset="0"/>
                        </a:rPr>
                        <m:t>26</m:t>
                      </m:r>
                    </m:oMath>
                  </m:oMathPara>
                </a14:m>
                <a:endParaRPr sz="2400" dirty="0"/>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596151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Determinants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7500" lnSpcReduction="20000"/>
              </a:bodyPr>
              <a:lstStyle/>
              <a:p>
                <a:pPr algn="ctr">
                  <a:defRPr sz="2800" b="1"/>
                </a:pPr>
                <a:r>
                  <a:rPr lang="en-US" dirty="0"/>
                  <a:t>Properties</a:t>
                </a:r>
              </a:p>
              <a:p>
                <a:pPr marL="514350" indent="-514350">
                  <a:buFont typeface="+mj-lt"/>
                  <a:buAutoNum type="arabicPeriod"/>
                  <a:defRPr sz="2800"/>
                </a:pPr>
                <a:r>
                  <a:rPr lang="en-US" dirty="0"/>
                  <a:t>​</a:t>
                </a:r>
                <a:r>
                  <a:rPr lang="en-US" sz="2800" dirty="0"/>
                  <a:t>A constant can be factored out of each of the terms in a given row or column when computing determinants.</a:t>
                </a:r>
              </a:p>
              <a:p>
                <a:pPr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mr>
                          <m:mr>
                            <m:e>
                              <m:r>
                                <a:rPr lang="ar-AE" smtClean="0">
                                  <a:solidFill>
                                    <a:srgbClr val="FF0000"/>
                                  </a:solidFill>
                                  <a:latin typeface="Cambria Math" panose="02040503050406030204" pitchFamily="18" charset="0"/>
                                </a:rPr>
                                <m:t>15</m:t>
                              </m:r>
                            </m:e>
                            <m:e>
                              <m:r>
                                <a:rPr lang="ar-AE" smtClean="0">
                                  <a:solidFill>
                                    <a:srgbClr val="FF0000"/>
                                  </a:solidFill>
                                  <a:latin typeface="Cambria Math" panose="02040503050406030204" pitchFamily="18" charset="0"/>
                                </a:rPr>
                                <m:t>5</m:t>
                              </m:r>
                            </m:e>
                          </m:mr>
                        </m:m>
                      </m:e>
                    </m:d>
                    <m:r>
                      <a:rPr lang="ar-AE">
                        <a:latin typeface="Cambria Math" panose="02040503050406030204" pitchFamily="18" charset="0"/>
                      </a:rPr>
                      <m:t>=</m:t>
                    </m:r>
                    <m:r>
                      <a:rPr lang="ar-AE" smtClean="0">
                        <a:solidFill>
                          <a:srgbClr val="FF0000"/>
                        </a:solidFill>
                        <a:latin typeface="Cambria Math" panose="02040503050406030204" pitchFamily="18" charset="0"/>
                      </a:rPr>
                      <m:t>5</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mr>
                          <m:mr>
                            <m:e>
                              <m:r>
                                <a:rPr lang="ar-AE" smtClean="0">
                                  <a:solidFill>
                                    <a:srgbClr val="FF0000"/>
                                  </a:solidFill>
                                  <a:latin typeface="Cambria Math" panose="02040503050406030204" pitchFamily="18" charset="0"/>
                                </a:rPr>
                                <m:t>3</m:t>
                              </m:r>
                            </m:e>
                            <m:e>
                              <m:r>
                                <a:rPr lang="ar-AE" smtClean="0">
                                  <a:solidFill>
                                    <a:srgbClr val="FF0000"/>
                                  </a:solidFill>
                                  <a:latin typeface="Cambria Math" panose="02040503050406030204" pitchFamily="18" charset="0"/>
                                </a:rPr>
                                <m:t>1</m:t>
                              </m:r>
                            </m:e>
                          </m:mr>
                        </m:m>
                      </m:e>
                    </m:d>
                  </m:oMath>
                </a14:m>
                <a:r>
                  <a:rPr lang="ar-AE" sz="2800" dirty="0"/>
                  <a:t>  </a:t>
                </a:r>
                <a:r>
                  <a:rPr lang="en-US" sz="2800" dirty="0"/>
                  <a:t>and  </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smtClean="0">
                                  <a:solidFill>
                                    <a:srgbClr val="FF0000"/>
                                  </a:solidFill>
                                  <a:latin typeface="Cambria Math" panose="02040503050406030204" pitchFamily="18" charset="0"/>
                                </a:rPr>
                                <m:t>4</m:t>
                              </m:r>
                            </m:e>
                            <m:e>
                              <m:r>
                                <a:rPr lang="ar-AE">
                                  <a:latin typeface="Cambria Math" panose="02040503050406030204" pitchFamily="18" charset="0"/>
                                </a:rPr>
                                <m:t>7</m:t>
                              </m:r>
                            </m:e>
                          </m:mr>
                          <m:mr>
                            <m:e>
                              <m:r>
                                <a:rPr lang="ar-AE" smtClean="0">
                                  <a:solidFill>
                                    <a:srgbClr val="FF0000"/>
                                  </a:solidFill>
                                  <a:latin typeface="Cambria Math" panose="02040503050406030204" pitchFamily="18" charset="0"/>
                                </a:rPr>
                                <m:t>12</m:t>
                              </m:r>
                            </m:e>
                            <m:e>
                              <m:r>
                                <a:rPr lang="ar-AE">
                                  <a:latin typeface="Cambria Math" panose="02040503050406030204" pitchFamily="18" charset="0"/>
                                </a:rPr>
                                <m:t>9</m:t>
                              </m:r>
                            </m:e>
                          </m:mr>
                        </m:m>
                      </m:e>
                    </m:d>
                    <m:r>
                      <a:rPr lang="ar-AE">
                        <a:latin typeface="Cambria Math" panose="02040503050406030204" pitchFamily="18" charset="0"/>
                      </a:rPr>
                      <m:t>=</m:t>
                    </m:r>
                    <m:r>
                      <a:rPr lang="ar-AE" smtClean="0">
                        <a:solidFill>
                          <a:srgbClr val="FF0000"/>
                        </a:solidFill>
                        <a:latin typeface="Cambria Math" panose="02040503050406030204" pitchFamily="18" charset="0"/>
                      </a:rPr>
                      <m:t>4</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smtClean="0">
                                  <a:solidFill>
                                    <a:srgbClr val="FF0000"/>
                                  </a:solidFill>
                                  <a:latin typeface="Cambria Math" panose="02040503050406030204" pitchFamily="18" charset="0"/>
                                </a:rPr>
                                <m:t>1</m:t>
                              </m:r>
                            </m:e>
                            <m:e>
                              <m:r>
                                <a:rPr lang="ar-AE">
                                  <a:latin typeface="Cambria Math" panose="02040503050406030204" pitchFamily="18" charset="0"/>
                                </a:rPr>
                                <m:t>7</m:t>
                              </m:r>
                            </m:e>
                          </m:mr>
                          <m:mr>
                            <m:e>
                              <m:r>
                                <a:rPr lang="ar-AE" smtClean="0">
                                  <a:solidFill>
                                    <a:srgbClr val="FF0000"/>
                                  </a:solidFill>
                                  <a:latin typeface="Cambria Math" panose="02040503050406030204" pitchFamily="18" charset="0"/>
                                </a:rPr>
                                <m:t>3</m:t>
                              </m:r>
                            </m:e>
                            <m:e>
                              <m:r>
                                <a:rPr lang="ar-AE">
                                  <a:latin typeface="Cambria Math" panose="02040503050406030204" pitchFamily="18" charset="0"/>
                                </a:rPr>
                                <m:t>9</m:t>
                              </m:r>
                            </m:e>
                          </m:mr>
                        </m:m>
                      </m:e>
                    </m:d>
                  </m:oMath>
                </a14:m>
                <a:endParaRPr lang="ar-AE" sz="2800" dirty="0"/>
              </a:p>
              <a:p>
                <a:pPr>
                  <a:defRPr sz="2800"/>
                </a:pPr>
                <a:r>
                  <a:rPr lang="ar-AE" dirty="0"/>
                  <a:t>​</a:t>
                </a:r>
                <a:endParaRPr lang="en-US" dirty="0"/>
              </a:p>
              <a:p>
                <a:pPr marL="514350" indent="-514350">
                  <a:buFont typeface="+mj-lt"/>
                  <a:buAutoNum type="arabicPeriod" startAt="2"/>
                  <a:defRPr sz="2800"/>
                </a:pPr>
                <a:r>
                  <a:rPr lang="en-US" sz="2800" dirty="0"/>
                  <a:t>Interchanging two rows or two columns changes the determinant by a factor of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oMath>
                </a14:m>
                <a:r>
                  <a:rPr lang="en-US" sz="2800" dirty="0"/>
                  <a:t>.</a:t>
                </a:r>
              </a:p>
              <a:p>
                <a:pPr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mr>
                          <m:mr>
                            <m:e>
                              <m:r>
                                <a:rPr lang="ar-AE">
                                  <a:latin typeface="Cambria Math" panose="02040503050406030204" pitchFamily="18" charset="0"/>
                                </a:rPr>
                                <m:t>15</m:t>
                              </m:r>
                            </m:e>
                            <m:e>
                              <m:r>
                                <a:rPr lang="ar-AE">
                                  <a:latin typeface="Cambria Math" panose="02040503050406030204" pitchFamily="18" charset="0"/>
                                </a:rPr>
                                <m:t>5</m:t>
                              </m:r>
                            </m:e>
                          </m:mr>
                        </m:m>
                      </m:e>
                    </m:d>
                    <m:r>
                      <a:rPr lang="ar-AE">
                        <a:latin typeface="Cambria Math" panose="02040503050406030204" pitchFamily="18" charset="0"/>
                      </a:rPr>
                      <m:t>=−</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15</m:t>
                              </m:r>
                            </m:e>
                            <m:e>
                              <m:r>
                                <a:rPr lang="ar-AE">
                                  <a:latin typeface="Cambria Math" panose="02040503050406030204" pitchFamily="18" charset="0"/>
                                </a:rPr>
                                <m:t>5</m:t>
                              </m:r>
                            </m:e>
                          </m:mr>
                          <m:mr>
                            <m:e>
                              <m:r>
                                <a:rPr lang="ar-AE">
                                  <a:latin typeface="Cambria Math" panose="02040503050406030204" pitchFamily="18" charset="0"/>
                                </a:rPr>
                                <m:t>2</m:t>
                              </m:r>
                            </m:e>
                            <m:e>
                              <m:r>
                                <a:rPr lang="ar-AE">
                                  <a:latin typeface="Cambria Math" panose="02040503050406030204" pitchFamily="18" charset="0"/>
                                </a:rPr>
                                <m:t>−</m:t>
                              </m:r>
                              <m:r>
                                <a:rPr lang="ar-AE">
                                  <a:latin typeface="Cambria Math" panose="02040503050406030204" pitchFamily="18" charset="0"/>
                                </a:rPr>
                                <m:t>1</m:t>
                              </m:r>
                            </m:e>
                          </m:mr>
                        </m:m>
                      </m:e>
                    </m:d>
                  </m:oMath>
                </a14:m>
                <a:r>
                  <a:rPr lang="ar-AE" sz="2800" dirty="0"/>
                  <a:t>  </a:t>
                </a:r>
                <a:r>
                  <a:rPr lang="en-US" sz="2800" dirty="0"/>
                  <a:t>and  </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2</m:t>
                              </m:r>
                            </m:e>
                          </m:mr>
                          <m:mr>
                            <m:e>
                              <m:r>
                                <a:rPr lang="ar-AE">
                                  <a:latin typeface="Cambria Math" panose="02040503050406030204" pitchFamily="18" charset="0"/>
                                </a:rPr>
                                <m:t>7</m:t>
                              </m:r>
                            </m:e>
                            <m:e>
                              <m:r>
                                <a:rPr lang="ar-AE">
                                  <a:latin typeface="Cambria Math" panose="02040503050406030204" pitchFamily="18" charset="0"/>
                                </a:rPr>
                                <m:t>1</m:t>
                              </m:r>
                            </m:e>
                          </m:mr>
                        </m:m>
                      </m:e>
                    </m:d>
                    <m:r>
                      <a:rPr lang="ar-AE">
                        <a:latin typeface="Cambria Math" panose="02040503050406030204" pitchFamily="18" charset="0"/>
                      </a:rPr>
                      <m:t>=−</m:t>
                    </m:r>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m:t>
                              </m:r>
                              <m:r>
                                <a:rPr lang="ar-AE">
                                  <a:latin typeface="Cambria Math" panose="02040503050406030204" pitchFamily="18" charset="0"/>
                                </a:rPr>
                                <m:t>2</m:t>
                              </m:r>
                            </m:e>
                            <m:e>
                              <m:r>
                                <a:rPr lang="ar-AE">
                                  <a:latin typeface="Cambria Math" panose="02040503050406030204" pitchFamily="18" charset="0"/>
                                </a:rPr>
                                <m:t>3</m:t>
                              </m:r>
                            </m:e>
                          </m:mr>
                          <m:mr>
                            <m:e>
                              <m:r>
                                <a:rPr lang="ar-AE">
                                  <a:latin typeface="Cambria Math" panose="02040503050406030204" pitchFamily="18" charset="0"/>
                                </a:rPr>
                                <m:t>1</m:t>
                              </m:r>
                            </m:e>
                            <m:e>
                              <m:r>
                                <a:rPr lang="ar-AE">
                                  <a:latin typeface="Cambria Math" panose="02040503050406030204" pitchFamily="18" charset="0"/>
                                </a:rPr>
                                <m:t>7</m:t>
                              </m:r>
                            </m:e>
                          </m:mr>
                        </m:m>
                      </m:e>
                    </m:d>
                  </m:oMath>
                </a14:m>
                <a:r>
                  <a:rPr lang="ar-AE" sz="2800" dirty="0"/>
                  <a:t>.</a:t>
                </a:r>
              </a:p>
              <a:p>
                <a:pPr marL="514350" indent="-514350">
                  <a:buFont typeface="+mj-lt"/>
                  <a:buAutoNum type="arabicPeriod" startAt="3"/>
                  <a:defRPr sz="2800"/>
                </a:pPr>
                <a:endParaRPr lang="en-US" dirty="0"/>
              </a:p>
              <a:p>
                <a:pPr marL="514350" indent="-514350">
                  <a:buFont typeface="+mj-lt"/>
                  <a:buAutoNum type="arabicPeriod" startAt="3"/>
                  <a:defRPr sz="2800"/>
                </a:pPr>
                <a:r>
                  <a:rPr lang="ar-AE" dirty="0"/>
                  <a:t>​</a:t>
                </a:r>
                <a:r>
                  <a:rPr lang="en-US" sz="2800" dirty="0"/>
                  <a:t>The determinant is unchanged by adding a multiple of one row (or column) to another row (or column).</a:t>
                </a:r>
              </a:p>
              <a:p>
                <a:pPr algn="ctr">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2</m:t>
                              </m:r>
                            </m:e>
                          </m:mr>
                          <m:mr>
                            <m:e>
                              <m:r>
                                <a:rPr lang="ar-AE">
                                  <a:latin typeface="Cambria Math" panose="02040503050406030204" pitchFamily="18" charset="0"/>
                                </a:rPr>
                                <m:t>1</m:t>
                              </m:r>
                            </m:e>
                            <m:e>
                              <m:r>
                                <a:rPr lang="ar-AE">
                                  <a:latin typeface="Cambria Math" panose="02040503050406030204" pitchFamily="18" charset="0"/>
                                </a:rPr>
                                <m:t>−</m:t>
                              </m:r>
                              <m:r>
                                <a:rPr lang="ar-AE">
                                  <a:latin typeface="Cambria Math" panose="02040503050406030204" pitchFamily="18" charset="0"/>
                                </a:rPr>
                                <m:t>1</m:t>
                              </m:r>
                            </m:e>
                          </m:mr>
                        </m:m>
                      </m:e>
                    </m:d>
                    <m:limUpp>
                      <m:limUppPr>
                        <m:ctrlPr>
                          <a:rPr lang="ar-AE" i="1">
                            <a:solidFill>
                              <a:schemeClr val="tx1"/>
                            </a:solidFill>
                            <a:latin typeface="Cambria Math" panose="02040503050406030204" pitchFamily="18" charset="0"/>
                          </a:rPr>
                        </m:ctrlPr>
                      </m:limUppPr>
                      <m:e>
                        <m:r>
                          <a:rPr lang="ar-AE" i="1" smtClean="0">
                            <a:solidFill>
                              <a:srgbClr val="000000"/>
                            </a:solidFill>
                            <a:latin typeface="Cambria Math" panose="02040503050406030204" pitchFamily="18" charset="0"/>
                          </a:rPr>
                          <m:t>=</m:t>
                        </m:r>
                      </m:e>
                      <m:lim>
                        <m:r>
                          <a:rPr lang="ar-AE" i="1" smtClean="0">
                            <a:solidFill>
                              <a:schemeClr val="tx1"/>
                            </a:solidFill>
                            <a:latin typeface="Cambria Math" panose="02040503050406030204" pitchFamily="18" charset="0"/>
                          </a:rPr>
                          <m:t>−</m:t>
                        </m:r>
                        <m:r>
                          <a:rPr lang="ar-AE" i="1" smtClean="0">
                            <a:solidFill>
                              <a:schemeClr val="tx1"/>
                            </a:solidFill>
                            <a:latin typeface="Cambria Math" panose="02040503050406030204" pitchFamily="18" charset="0"/>
                          </a:rPr>
                          <m:t>3</m:t>
                        </m:r>
                        <m:sSub>
                          <m:sSubPr>
                            <m:ctrlPr>
                              <a:rPr lang="ar-AE" i="1">
                                <a:solidFill>
                                  <a:schemeClr val="tx1"/>
                                </a:solidFill>
                                <a:latin typeface="Cambria Math" panose="02040503050406030204" pitchFamily="18" charset="0"/>
                              </a:rPr>
                            </m:ctrlPr>
                          </m:sSubPr>
                          <m:e>
                            <m:r>
                              <a:rPr lang="ar-AE" i="1">
                                <a:solidFill>
                                  <a:schemeClr val="tx1"/>
                                </a:solidFill>
                                <a:latin typeface="Cambria Math" panose="02040503050406030204" pitchFamily="18" charset="0"/>
                              </a:rPr>
                              <m:t>𝑅</m:t>
                            </m:r>
                          </m:e>
                          <m:sub>
                            <m:r>
                              <a:rPr lang="ar-AE" b="0" i="1" smtClean="0">
                                <a:solidFill>
                                  <a:schemeClr val="tx1"/>
                                </a:solidFill>
                                <a:latin typeface="Cambria Math" panose="02040503050406030204" pitchFamily="18" charset="0"/>
                              </a:rPr>
                              <m:t>2</m:t>
                            </m:r>
                          </m:sub>
                        </m:sSub>
                        <m:r>
                          <a:rPr lang="ar-AE" i="1" smtClean="0">
                            <a:solidFill>
                              <a:schemeClr val="tx1"/>
                            </a:solidFill>
                            <a:latin typeface="Cambria Math" panose="02040503050406030204" pitchFamily="18" charset="0"/>
                          </a:rPr>
                          <m:t>+</m:t>
                        </m:r>
                        <m:sSub>
                          <m:sSubPr>
                            <m:ctrlPr>
                              <a:rPr lang="ar-AE" i="1">
                                <a:solidFill>
                                  <a:schemeClr val="tx1"/>
                                </a:solidFill>
                                <a:latin typeface="Cambria Math" panose="02040503050406030204" pitchFamily="18" charset="0"/>
                              </a:rPr>
                            </m:ctrlPr>
                          </m:sSubPr>
                          <m:e>
                            <m:r>
                              <a:rPr lang="ar-AE" i="1">
                                <a:solidFill>
                                  <a:schemeClr val="tx1"/>
                                </a:solidFill>
                                <a:latin typeface="Cambria Math" panose="02040503050406030204" pitchFamily="18" charset="0"/>
                              </a:rPr>
                              <m:t>𝑅</m:t>
                            </m:r>
                          </m:e>
                          <m:sub>
                            <m:r>
                              <a:rPr lang="en-US" b="0" i="1" smtClean="0">
                                <a:solidFill>
                                  <a:schemeClr val="tx1"/>
                                </a:solidFill>
                                <a:latin typeface="Cambria Math" panose="02040503050406030204" pitchFamily="18" charset="0"/>
                              </a:rPr>
                              <m:t>1</m:t>
                            </m:r>
                          </m:sub>
                        </m:sSub>
                      </m:lim>
                    </m:limUpp>
                    <m:d>
                      <m:dPr>
                        <m:begChr m:val="|"/>
                        <m:endChr m:val="|"/>
                        <m:ctrlPr>
                          <a:rPr lang="ar-AE"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0</m:t>
                              </m:r>
                            </m:e>
                            <m:e>
                              <m:r>
                                <a:rPr lang="ar-AE">
                                  <a:latin typeface="Cambria Math" panose="02040503050406030204" pitchFamily="18" charset="0"/>
                                </a:rPr>
                                <m:t>1</m:t>
                              </m:r>
                            </m:e>
                          </m:mr>
                          <m:mr>
                            <m:e>
                              <m:r>
                                <a:rPr lang="ar-AE">
                                  <a:latin typeface="Cambria Math" panose="02040503050406030204" pitchFamily="18" charset="0"/>
                                </a:rPr>
                                <m:t>1</m:t>
                              </m:r>
                            </m:e>
                            <m:e>
                              <m:r>
                                <a:rPr lang="ar-AE">
                                  <a:latin typeface="Cambria Math" panose="02040503050406030204" pitchFamily="18" charset="0"/>
                                </a:rPr>
                                <m:t>−</m:t>
                              </m:r>
                              <m:r>
                                <a:rPr lang="ar-AE">
                                  <a:latin typeface="Cambria Math" panose="02040503050406030204" pitchFamily="18" charset="0"/>
                                </a:rPr>
                                <m:t>1</m:t>
                              </m:r>
                            </m:e>
                          </m:mr>
                        </m:m>
                      </m:e>
                    </m:d>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2" t="-1850" r="-1181"/>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Properties of Determinants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Evaluate the determinant of the matrix </a:t>
                </a:r>
                <a:endParaRPr lang="en-US" sz="2800" dirty="0"/>
              </a:p>
              <a:p>
                <a:pPr algn="ctr">
                  <a:defRPr sz="2800"/>
                </a:pPr>
                <a14:m>
                  <m:oMath xmlns:m="http://schemas.openxmlformats.org/officeDocument/2006/math">
                    <m:r>
                      <a:rPr>
                        <a:latin typeface="Cambria Math" panose="02040503050406030204" pitchFamily="18" charset="0"/>
                      </a:rPr>
                      <m:t>𝐵</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4"/>
                                  <m:mcJc m:val="center"/>
                                </m:mcPr>
                              </m:mc>
                            </m:mcs>
                            <m:ctrlPr>
                              <a:rPr i="1">
                                <a:latin typeface="Cambria Math" panose="02040503050406030204" pitchFamily="18" charset="0"/>
                              </a:rPr>
                            </m:ctrlPr>
                          </m:mPr>
                          <m:mr>
                            <m:e>
                              <m:r>
                                <a:rPr>
                                  <a:latin typeface="Cambria Math" panose="02040503050406030204" pitchFamily="18" charset="0"/>
                                </a:rPr>
                                <m:t>4</m:t>
                              </m:r>
                            </m:e>
                            <m:e>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3</m:t>
                              </m:r>
                            </m:e>
                            <m:e>
                              <m:r>
                                <a:rPr>
                                  <a:latin typeface="Cambria Math" panose="02040503050406030204" pitchFamily="18" charset="0"/>
                                </a:rPr>
                                <m:t>0</m:t>
                              </m:r>
                            </m:e>
                          </m:mr>
                          <m:mr>
                            <m:e>
                              <m:r>
                                <a:rPr>
                                  <a:latin typeface="Cambria Math" panose="02040503050406030204" pitchFamily="18" charset="0"/>
                                </a:rPr>
                                <m:t>2</m:t>
                              </m:r>
                            </m:e>
                            <m:e>
                              <m:r>
                                <a:rPr>
                                  <a:latin typeface="Cambria Math" panose="02040503050406030204" pitchFamily="18" charset="0"/>
                                </a:rPr>
                                <m:t>1</m:t>
                              </m:r>
                            </m:e>
                            <m:e>
                              <m:r>
                                <a:rPr>
                                  <a:latin typeface="Cambria Math" panose="02040503050406030204" pitchFamily="18" charset="0"/>
                                </a:rPr>
                                <m:t>−</m:t>
                              </m:r>
                              <m:r>
                                <a:rPr>
                                  <a:latin typeface="Cambria Math" panose="02040503050406030204" pitchFamily="18" charset="0"/>
                                </a:rPr>
                                <m:t>1</m:t>
                              </m:r>
                            </m:e>
                            <m:e>
                              <m:r>
                                <a:rPr>
                                  <a:latin typeface="Cambria Math" panose="02040503050406030204" pitchFamily="18" charset="0"/>
                                </a:rPr>
                                <m:t>3</m:t>
                              </m:r>
                            </m:e>
                          </m:mr>
                          <m:mr>
                            <m:e>
                              <m:r>
                                <a:rPr>
                                  <a:latin typeface="Cambria Math" panose="02040503050406030204" pitchFamily="18" charset="0"/>
                                </a:rPr>
                                <m:t>3</m:t>
                              </m:r>
                            </m:e>
                            <m:e>
                              <m:r>
                                <a:rPr>
                                  <a:latin typeface="Cambria Math" panose="02040503050406030204" pitchFamily="18" charset="0"/>
                                </a:rPr>
                                <m:t>0</m:t>
                              </m:r>
                            </m:e>
                            <m:e>
                              <m:r>
                                <a:rPr>
                                  <a:latin typeface="Cambria Math" panose="02040503050406030204" pitchFamily="18" charset="0"/>
                                </a:rPr>
                                <m:t>1</m:t>
                              </m:r>
                            </m:e>
                            <m:e>
                              <m:r>
                                <a:rPr>
                                  <a:latin typeface="Cambria Math" panose="02040503050406030204" pitchFamily="18" charset="0"/>
                                </a:rPr>
                                <m:t>1</m:t>
                              </m:r>
                            </m:e>
                          </m:mr>
                          <m:mr>
                            <m:e>
                              <m:r>
                                <a:rPr>
                                  <a:latin typeface="Cambria Math" panose="02040503050406030204" pitchFamily="18" charset="0"/>
                                </a:rPr>
                                <m:t>2</m:t>
                              </m:r>
                            </m:e>
                            <m:e>
                              <m:r>
                                <a:rPr>
                                  <a:latin typeface="Cambria Math" panose="02040503050406030204" pitchFamily="18" charset="0"/>
                                </a:rPr>
                                <m:t>−</m:t>
                              </m:r>
                              <m:r>
                                <a:rPr>
                                  <a:latin typeface="Cambria Math" panose="02040503050406030204" pitchFamily="18" charset="0"/>
                                </a:rPr>
                                <m:t>2</m:t>
                              </m:r>
                            </m:e>
                            <m:e>
                              <m:r>
                                <a:rPr>
                                  <a:latin typeface="Cambria Math" panose="02040503050406030204" pitchFamily="18" charset="0"/>
                                </a:rPr>
                                <m:t>0</m:t>
                              </m:r>
                            </m:e>
                            <m:e>
                              <m:r>
                                <a:rPr>
                                  <a:latin typeface="Cambria Math" panose="02040503050406030204" pitchFamily="18" charset="0"/>
                                </a:rPr>
                                <m:t>0</m:t>
                              </m:r>
                            </m:e>
                          </m:mr>
                        </m:m>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Properties of Determinants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r>
                  <a:rPr sz="2800" dirty="0"/>
                  <a:t>Use the properties of determinants to try to obtain rows or columns with as many zeros as possible.</a:t>
                </a:r>
                <a:endParaRPr lang="en-US" sz="2800" dirty="0"/>
              </a:p>
              <a:p>
                <a:endParaRPr lang="en-US" sz="2800" dirty="0"/>
              </a:p>
              <a:p>
                <a:endParaRPr lang="en-US" sz="2800" dirty="0"/>
              </a:p>
              <a:p>
                <a:endParaRPr lang="en-US" sz="2800" dirty="0"/>
              </a:p>
              <a:p>
                <a:endParaRPr lang="en-US" sz="2800" dirty="0"/>
              </a:p>
              <a:p>
                <a:r>
                  <a:rPr sz="2800" dirty="0"/>
                  <a:t>Now expand along the fourth column (remembering that the minus sign is part of the cofactor):</a:t>
                </a:r>
              </a:p>
              <a:p>
                <a:pPr algn="ctr">
                  <a:defRPr sz="2800"/>
                </a:pPr>
                <a14:m>
                  <m:oMathPara xmlns:m="http://schemas.openxmlformats.org/officeDocument/2006/math">
                    <m:oMathParaPr>
                      <m:jc m:val="centerGroup"/>
                    </m:oMathParaPr>
                    <m:oMath xmlns:m="http://schemas.openxmlformats.org/officeDocument/2006/math">
                      <m:d>
                        <m:dPr>
                          <m:begChr m:val="|"/>
                          <m:endChr m:val="|"/>
                          <m:ctrlPr>
                            <a:rPr sz="2300" i="1">
                              <a:latin typeface="Cambria Math" panose="02040503050406030204" pitchFamily="18" charset="0"/>
                            </a:rPr>
                          </m:ctrlPr>
                        </m:dPr>
                        <m:e>
                          <m:m>
                            <m:mPr>
                              <m:plcHide m:val="on"/>
                              <m:mcs>
                                <m:mc>
                                  <m:mcPr>
                                    <m:count m:val="4"/>
                                    <m:mcJc m:val="center"/>
                                  </m:mcPr>
                                </m:mc>
                              </m:mcs>
                              <m:ctrlPr>
                                <a:rPr sz="2300" i="1">
                                  <a:latin typeface="Cambria Math" panose="02040503050406030204" pitchFamily="18" charset="0"/>
                                </a:rPr>
                              </m:ctrlPr>
                            </m:mPr>
                            <m:mr>
                              <m:e>
                                <m:r>
                                  <a:rPr sz="2300">
                                    <a:latin typeface="Cambria Math" panose="02040503050406030204" pitchFamily="18" charset="0"/>
                                  </a:rPr>
                                  <m:t>4</m:t>
                                </m:r>
                              </m:e>
                              <m:e>
                                <m:r>
                                  <a:rPr sz="2300">
                                    <a:latin typeface="Cambria Math" panose="02040503050406030204" pitchFamily="18" charset="0"/>
                                  </a:rPr>
                                  <m:t>−2</m:t>
                                </m:r>
                              </m:e>
                              <m:e>
                                <m:r>
                                  <a:rPr sz="2300">
                                    <a:latin typeface="Cambria Math" panose="02040503050406030204" pitchFamily="18" charset="0"/>
                                  </a:rPr>
                                  <m:t>3</m:t>
                                </m:r>
                              </m:e>
                              <m:e>
                                <m:r>
                                  <a:rPr sz="2300">
                                    <a:latin typeface="Cambria Math" panose="02040503050406030204" pitchFamily="18" charset="0"/>
                                  </a:rPr>
                                  <m:t>0</m:t>
                                </m:r>
                              </m:e>
                            </m:mr>
                            <m:mr>
                              <m:e>
                                <m:r>
                                  <a:rPr sz="2300">
                                    <a:latin typeface="Cambria Math" panose="02040503050406030204" pitchFamily="18" charset="0"/>
                                  </a:rPr>
                                  <m:t>−7</m:t>
                                </m:r>
                              </m:e>
                              <m:e>
                                <m:r>
                                  <a:rPr sz="2300">
                                    <a:latin typeface="Cambria Math" panose="02040503050406030204" pitchFamily="18" charset="0"/>
                                  </a:rPr>
                                  <m:t>1</m:t>
                                </m:r>
                              </m:e>
                              <m:e>
                                <m:r>
                                  <a:rPr sz="2300">
                                    <a:latin typeface="Cambria Math" panose="02040503050406030204" pitchFamily="18" charset="0"/>
                                  </a:rPr>
                                  <m:t>−4</m:t>
                                </m:r>
                              </m:e>
                              <m:e>
                                <m:r>
                                  <a:rPr sz="2300">
                                    <a:latin typeface="Cambria Math" panose="02040503050406030204" pitchFamily="18" charset="0"/>
                                  </a:rPr>
                                  <m:t>0</m:t>
                                </m:r>
                              </m:e>
                            </m:mr>
                            <m:mr>
                              <m:e>
                                <m:r>
                                  <a:rPr sz="2300">
                                    <a:latin typeface="Cambria Math" panose="02040503050406030204" pitchFamily="18" charset="0"/>
                                  </a:rPr>
                                  <m:t>3</m:t>
                                </m:r>
                              </m:e>
                              <m:e>
                                <m:r>
                                  <a:rPr sz="2300">
                                    <a:latin typeface="Cambria Math" panose="02040503050406030204" pitchFamily="18" charset="0"/>
                                  </a:rPr>
                                  <m:t>0</m:t>
                                </m:r>
                              </m:e>
                              <m:e>
                                <m:r>
                                  <a:rPr sz="2300">
                                    <a:latin typeface="Cambria Math" panose="02040503050406030204" pitchFamily="18" charset="0"/>
                                  </a:rPr>
                                  <m:t>1</m:t>
                                </m:r>
                              </m:e>
                              <m:e>
                                <m:r>
                                  <a:rPr sz="2300">
                                    <a:latin typeface="Cambria Math" panose="02040503050406030204" pitchFamily="18" charset="0"/>
                                  </a:rPr>
                                  <m:t>1</m:t>
                                </m:r>
                              </m:e>
                            </m:mr>
                            <m:mr>
                              <m:e>
                                <m:r>
                                  <a:rPr sz="2300">
                                    <a:latin typeface="Cambria Math" panose="02040503050406030204" pitchFamily="18" charset="0"/>
                                  </a:rPr>
                                  <m:t>2</m:t>
                                </m:r>
                              </m:e>
                              <m:e>
                                <m:r>
                                  <a:rPr sz="2300">
                                    <a:latin typeface="Cambria Math" panose="02040503050406030204" pitchFamily="18" charset="0"/>
                                  </a:rPr>
                                  <m:t>−2</m:t>
                                </m:r>
                              </m:e>
                              <m:e>
                                <m:r>
                                  <a:rPr sz="2300">
                                    <a:latin typeface="Cambria Math" panose="02040503050406030204" pitchFamily="18" charset="0"/>
                                  </a:rPr>
                                  <m:t>0</m:t>
                                </m:r>
                              </m:e>
                              <m:e>
                                <m:r>
                                  <a:rPr sz="2300">
                                    <a:latin typeface="Cambria Math" panose="02040503050406030204" pitchFamily="18" charset="0"/>
                                  </a:rPr>
                                  <m:t>0</m:t>
                                </m:r>
                              </m:e>
                            </m:mr>
                          </m:m>
                        </m:e>
                      </m:d>
                      <m:r>
                        <a:rPr sz="2300">
                          <a:latin typeface="Cambria Math" panose="02040503050406030204" pitchFamily="18" charset="0"/>
                        </a:rPr>
                        <m:t>=−</m:t>
                      </m:r>
                      <m:d>
                        <m:dPr>
                          <m:ctrlPr>
                            <a:rPr sz="2300" i="1">
                              <a:latin typeface="Cambria Math" panose="02040503050406030204" pitchFamily="18" charset="0"/>
                            </a:rPr>
                          </m:ctrlPr>
                        </m:dPr>
                        <m:e>
                          <m:r>
                            <a:rPr sz="2300">
                              <a:latin typeface="Cambria Math" panose="02040503050406030204" pitchFamily="18" charset="0"/>
                            </a:rPr>
                            <m:t>1</m:t>
                          </m:r>
                        </m:e>
                      </m:d>
                      <m:d>
                        <m:dPr>
                          <m:begChr m:val="|"/>
                          <m:endChr m:val="|"/>
                          <m:ctrlPr>
                            <a:rPr sz="2300" i="1">
                              <a:latin typeface="Cambria Math" panose="02040503050406030204" pitchFamily="18" charset="0"/>
                            </a:rPr>
                          </m:ctrlPr>
                        </m:dPr>
                        <m:e>
                          <m:m>
                            <m:mPr>
                              <m:plcHide m:val="on"/>
                              <m:mcs>
                                <m:mc>
                                  <m:mcPr>
                                    <m:count m:val="3"/>
                                    <m:mcJc m:val="center"/>
                                  </m:mcPr>
                                </m:mc>
                              </m:mcs>
                              <m:ctrlPr>
                                <a:rPr sz="2300" i="1">
                                  <a:latin typeface="Cambria Math" panose="02040503050406030204" pitchFamily="18" charset="0"/>
                                </a:rPr>
                              </m:ctrlPr>
                            </m:mPr>
                            <m:mr>
                              <m:e>
                                <m:r>
                                  <a:rPr sz="2300">
                                    <a:latin typeface="Cambria Math" panose="02040503050406030204" pitchFamily="18" charset="0"/>
                                  </a:rPr>
                                  <m:t>4</m:t>
                                </m:r>
                              </m:e>
                              <m:e>
                                <m:r>
                                  <a:rPr sz="2300">
                                    <a:latin typeface="Cambria Math" panose="02040503050406030204" pitchFamily="18" charset="0"/>
                                  </a:rPr>
                                  <m:t>−2</m:t>
                                </m:r>
                              </m:e>
                              <m:e>
                                <m:r>
                                  <a:rPr sz="2300">
                                    <a:latin typeface="Cambria Math" panose="02040503050406030204" pitchFamily="18" charset="0"/>
                                  </a:rPr>
                                  <m:t>3</m:t>
                                </m:r>
                              </m:e>
                            </m:mr>
                            <m:mr>
                              <m:e>
                                <m:r>
                                  <a:rPr sz="2300">
                                    <a:latin typeface="Cambria Math" panose="02040503050406030204" pitchFamily="18" charset="0"/>
                                  </a:rPr>
                                  <m:t>−7</m:t>
                                </m:r>
                              </m:e>
                              <m:e>
                                <m:r>
                                  <a:rPr sz="2300">
                                    <a:latin typeface="Cambria Math" panose="02040503050406030204" pitchFamily="18" charset="0"/>
                                  </a:rPr>
                                  <m:t>1</m:t>
                                </m:r>
                              </m:e>
                              <m:e>
                                <m:r>
                                  <a:rPr sz="2300">
                                    <a:latin typeface="Cambria Math" panose="02040503050406030204" pitchFamily="18" charset="0"/>
                                  </a:rPr>
                                  <m:t>−4</m:t>
                                </m:r>
                              </m:e>
                            </m:mr>
                            <m:mr>
                              <m:e>
                                <m:r>
                                  <a:rPr sz="2300">
                                    <a:latin typeface="Cambria Math" panose="02040503050406030204" pitchFamily="18" charset="0"/>
                                  </a:rPr>
                                  <m:t>2</m:t>
                                </m:r>
                              </m:e>
                              <m:e>
                                <m:r>
                                  <a:rPr sz="2300">
                                    <a:latin typeface="Cambria Math" panose="02040503050406030204" pitchFamily="18" charset="0"/>
                                  </a:rPr>
                                  <m:t>−2</m:t>
                                </m:r>
                              </m:e>
                              <m:e>
                                <m:r>
                                  <a:rPr sz="2300">
                                    <a:latin typeface="Cambria Math" panose="02040503050406030204" pitchFamily="18" charset="0"/>
                                  </a:rPr>
                                  <m:t>0</m:t>
                                </m:r>
                              </m:e>
                            </m:mr>
                          </m:m>
                        </m:e>
                      </m:d>
                    </m:oMath>
                  </m:oMathPara>
                </a14:m>
                <a:endParaRPr sz="23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5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Placeholder 2">
                <a:extLst>
                  <a:ext uri="{FF2B5EF4-FFF2-40B4-BE49-F238E27FC236}">
                    <a16:creationId xmlns:a16="http://schemas.microsoft.com/office/drawing/2014/main" id="{3E5D5C36-BE5A-4667-915D-32422AC02EBF}"/>
                  </a:ext>
                </a:extLst>
              </p:cNvPr>
              <p:cNvGraphicFramePr>
                <a:graphicFrameLocks/>
              </p:cNvGraphicFramePr>
              <p:nvPr>
                <p:extLst>
                  <p:ext uri="{D42A27DB-BD31-4B8C-83A1-F6EECF244321}">
                    <p14:modId xmlns:p14="http://schemas.microsoft.com/office/powerpoint/2010/main" val="295350133"/>
                  </p:ext>
                </p:extLst>
              </p:nvPr>
            </p:nvGraphicFramePr>
            <p:xfrm>
              <a:off x="609600" y="2381596"/>
              <a:ext cx="8229600" cy="1352204"/>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352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2100" i="1" kern="1200" smtClean="0">
                                        <a:solidFill>
                                          <a:schemeClr val="tx1"/>
                                        </a:solidFill>
                                        <a:effectLst/>
                                        <a:latin typeface="Cambria Math" panose="02040503050406030204" pitchFamily="18" charset="0"/>
                                        <a:ea typeface="+mn-ea"/>
                                        <a:cs typeface="+mn-cs"/>
                                      </a:rPr>
                                    </m:ctrlPr>
                                  </m:dPr>
                                  <m:e>
                                    <m:m>
                                      <m:mPr>
                                        <m:plcHide m:val="on"/>
                                        <m:mcs>
                                          <m:mc>
                                            <m:mcPr>
                                              <m:count m:val="4"/>
                                              <m:mcJc m:val="center"/>
                                            </m:mcPr>
                                          </m:mc>
                                        </m:mcs>
                                        <m:ctrlPr>
                                          <a:rPr lang="en-US" sz="2100" i="1" kern="1200" smtClean="0">
                                            <a:solidFill>
                                              <a:schemeClr val="tx1"/>
                                            </a:solidFill>
                                            <a:effectLst/>
                                            <a:latin typeface="Cambria Math" panose="02040503050406030204" pitchFamily="18" charset="0"/>
                                            <a:ea typeface="+mn-ea"/>
                                            <a:cs typeface="+mn-cs"/>
                                          </a:rPr>
                                        </m:ctrlPr>
                                      </m:mPr>
                                      <m:mr>
                                        <m:e>
                                          <m:r>
                                            <a:rPr lang="en-US" sz="2100" i="1" kern="1200">
                                              <a:solidFill>
                                                <a:schemeClr val="tx1"/>
                                              </a:solidFill>
                                              <a:effectLst/>
                                              <a:latin typeface="Cambria Math" panose="02040503050406030204" pitchFamily="18" charset="0"/>
                                              <a:ea typeface="+mn-ea"/>
                                              <a:cs typeface="+mn-cs"/>
                                            </a:rPr>
                                            <m:t>4</m:t>
                                          </m:r>
                                        </m:e>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3</m:t>
                                          </m:r>
                                        </m:e>
                                        <m:e>
                                          <m:r>
                                            <a:rPr lang="en-US" sz="2100" i="1" kern="1200">
                                              <a:solidFill>
                                                <a:schemeClr val="tx1"/>
                                              </a:solidFill>
                                              <a:effectLst/>
                                              <a:latin typeface="Cambria Math" panose="02040503050406030204" pitchFamily="18" charset="0"/>
                                              <a:ea typeface="+mn-ea"/>
                                              <a:cs typeface="+mn-cs"/>
                                            </a:rPr>
                                            <m:t>0</m:t>
                                          </m:r>
                                        </m:e>
                                      </m:mr>
                                      <m:mr>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3</m:t>
                                          </m:r>
                                        </m:e>
                                      </m:mr>
                                      <m:mr>
                                        <m:e>
                                          <m:r>
                                            <a:rPr lang="en-US" sz="2100" i="1" kern="1200">
                                              <a:solidFill>
                                                <a:schemeClr val="tx1"/>
                                              </a:solidFill>
                                              <a:effectLst/>
                                              <a:latin typeface="Cambria Math" panose="02040503050406030204" pitchFamily="18" charset="0"/>
                                              <a:ea typeface="+mn-ea"/>
                                              <a:cs typeface="+mn-cs"/>
                                            </a:rPr>
                                            <m:t>3</m:t>
                                          </m:r>
                                        </m:e>
                                        <m:e>
                                          <m:r>
                                            <a:rPr lang="en-US" sz="2100" i="1" kern="1200">
                                              <a:solidFill>
                                                <a:schemeClr val="tx1"/>
                                              </a:solidFill>
                                              <a:effectLst/>
                                              <a:latin typeface="Cambria Math" panose="02040503050406030204" pitchFamily="18" charset="0"/>
                                              <a:ea typeface="+mn-ea"/>
                                              <a:cs typeface="+mn-cs"/>
                                            </a:rPr>
                                            <m:t>0</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1</m:t>
                                          </m:r>
                                        </m:e>
                                      </m:mr>
                                      <m:mr>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0</m:t>
                                          </m:r>
                                        </m:e>
                                        <m:e>
                                          <m:r>
                                            <a:rPr lang="en-US" sz="2100" i="1" kern="1200">
                                              <a:solidFill>
                                                <a:schemeClr val="tx1"/>
                                              </a:solidFill>
                                              <a:effectLst/>
                                              <a:latin typeface="Cambria Math" panose="02040503050406030204" pitchFamily="18" charset="0"/>
                                              <a:ea typeface="+mn-ea"/>
                                              <a:cs typeface="+mn-cs"/>
                                            </a:rPr>
                                            <m:t>0</m:t>
                                          </m:r>
                                        </m:e>
                                      </m:mr>
                                    </m:m>
                                  </m:e>
                                </m:d>
                                <m:limUpp>
                                  <m:limUppPr>
                                    <m:ctrlPr>
                                      <a:rPr lang="en-US" sz="2100" i="1" kern="1200">
                                        <a:solidFill>
                                          <a:schemeClr val="tx1"/>
                                        </a:solidFill>
                                        <a:effectLst/>
                                        <a:latin typeface="Cambria Math" panose="02040503050406030204" pitchFamily="18" charset="0"/>
                                        <a:ea typeface="+mn-ea"/>
                                        <a:cs typeface="+mn-cs"/>
                                      </a:rPr>
                                    </m:ctrlPr>
                                  </m:limUppPr>
                                  <m:e>
                                    <m:r>
                                      <a:rPr lang="en-US" sz="2100" i="1" kern="1200">
                                        <a:solidFill>
                                          <a:schemeClr val="tx1"/>
                                        </a:solidFill>
                                        <a:effectLst/>
                                        <a:latin typeface="Cambria Math" panose="02040503050406030204" pitchFamily="18" charset="0"/>
                                        <a:ea typeface="+mn-ea"/>
                                        <a:cs typeface="+mn-cs"/>
                                      </a:rPr>
                                      <m:t>=</m:t>
                                    </m:r>
                                  </m:e>
                                  <m:lim>
                                    <m:r>
                                      <a:rPr lang="en-US" sz="2100" i="1" kern="1200">
                                        <a:solidFill>
                                          <a:schemeClr val="tx1"/>
                                        </a:solidFill>
                                        <a:effectLst/>
                                        <a:latin typeface="Cambria Math" panose="02040503050406030204" pitchFamily="18" charset="0"/>
                                        <a:ea typeface="+mn-ea"/>
                                        <a:cs typeface="+mn-cs"/>
                                      </a:rPr>
                                      <m:t>−3</m:t>
                                    </m:r>
                                    <m:sSub>
                                      <m:sSubPr>
                                        <m:ctrlPr>
                                          <a:rPr lang="en-US" sz="2100" i="1" kern="1200">
                                            <a:solidFill>
                                              <a:schemeClr val="tx1"/>
                                            </a:solidFill>
                                            <a:effectLst/>
                                            <a:latin typeface="Cambria Math" panose="02040503050406030204" pitchFamily="18" charset="0"/>
                                            <a:ea typeface="+mn-ea"/>
                                            <a:cs typeface="+mn-cs"/>
                                          </a:rPr>
                                        </m:ctrlPr>
                                      </m:sSubPr>
                                      <m:e>
                                        <m:r>
                                          <a:rPr lang="en-US" sz="2100" i="1" kern="1200">
                                            <a:solidFill>
                                              <a:schemeClr val="tx1"/>
                                            </a:solidFill>
                                            <a:effectLst/>
                                            <a:latin typeface="Cambria Math" panose="02040503050406030204" pitchFamily="18" charset="0"/>
                                            <a:ea typeface="+mn-ea"/>
                                            <a:cs typeface="+mn-cs"/>
                                          </a:rPr>
                                          <m:t>𝑅</m:t>
                                        </m:r>
                                      </m:e>
                                      <m:sub>
                                        <m:r>
                                          <a:rPr lang="en-US" sz="2100" i="1" kern="1200">
                                            <a:solidFill>
                                              <a:schemeClr val="tx1"/>
                                            </a:solidFill>
                                            <a:effectLst/>
                                            <a:latin typeface="Cambria Math" panose="02040503050406030204" pitchFamily="18" charset="0"/>
                                            <a:ea typeface="+mn-ea"/>
                                            <a:cs typeface="+mn-cs"/>
                                          </a:rPr>
                                          <m:t>3</m:t>
                                        </m:r>
                                      </m:sub>
                                    </m:sSub>
                                    <m:r>
                                      <a:rPr lang="en-US" sz="2100" i="1" kern="1200">
                                        <a:solidFill>
                                          <a:schemeClr val="tx1"/>
                                        </a:solidFill>
                                        <a:effectLst/>
                                        <a:latin typeface="Cambria Math" panose="02040503050406030204" pitchFamily="18" charset="0"/>
                                        <a:ea typeface="+mn-ea"/>
                                        <a:cs typeface="+mn-cs"/>
                                      </a:rPr>
                                      <m:t>+</m:t>
                                    </m:r>
                                    <m:sSub>
                                      <m:sSubPr>
                                        <m:ctrlPr>
                                          <a:rPr lang="en-US" sz="2100" i="1" kern="1200">
                                            <a:solidFill>
                                              <a:schemeClr val="tx1"/>
                                            </a:solidFill>
                                            <a:effectLst/>
                                            <a:latin typeface="Cambria Math" panose="02040503050406030204" pitchFamily="18" charset="0"/>
                                            <a:ea typeface="+mn-ea"/>
                                            <a:cs typeface="+mn-cs"/>
                                          </a:rPr>
                                        </m:ctrlPr>
                                      </m:sSubPr>
                                      <m:e>
                                        <m:r>
                                          <a:rPr lang="en-US" sz="2100" i="1" kern="1200">
                                            <a:solidFill>
                                              <a:schemeClr val="tx1"/>
                                            </a:solidFill>
                                            <a:effectLst/>
                                            <a:latin typeface="Cambria Math" panose="02040503050406030204" pitchFamily="18" charset="0"/>
                                            <a:ea typeface="+mn-ea"/>
                                            <a:cs typeface="+mn-cs"/>
                                          </a:rPr>
                                          <m:t>𝑅</m:t>
                                        </m:r>
                                      </m:e>
                                      <m:sub>
                                        <m:r>
                                          <a:rPr lang="en-US" sz="2100" i="1" kern="1200">
                                            <a:solidFill>
                                              <a:schemeClr val="tx1"/>
                                            </a:solidFill>
                                            <a:effectLst/>
                                            <a:latin typeface="Cambria Math" panose="02040503050406030204" pitchFamily="18" charset="0"/>
                                            <a:ea typeface="+mn-ea"/>
                                            <a:cs typeface="+mn-cs"/>
                                          </a:rPr>
                                          <m:t>2</m:t>
                                        </m:r>
                                      </m:sub>
                                    </m:sSub>
                                  </m:lim>
                                </m:limUpp>
                                <m:d>
                                  <m:dPr>
                                    <m:begChr m:val="|"/>
                                    <m:endChr m:val="|"/>
                                    <m:ctrlPr>
                                      <a:rPr lang="en-US" sz="2100" i="1" kern="1200" smtClean="0">
                                        <a:solidFill>
                                          <a:schemeClr val="tx1"/>
                                        </a:solidFill>
                                        <a:effectLst/>
                                        <a:latin typeface="Cambria Math" panose="02040503050406030204" pitchFamily="18" charset="0"/>
                                        <a:ea typeface="+mn-ea"/>
                                        <a:cs typeface="+mn-cs"/>
                                      </a:rPr>
                                    </m:ctrlPr>
                                  </m:dPr>
                                  <m:e>
                                    <m:m>
                                      <m:mPr>
                                        <m:plcHide m:val="on"/>
                                        <m:mcs>
                                          <m:mc>
                                            <m:mcPr>
                                              <m:count m:val="4"/>
                                              <m:mcJc m:val="center"/>
                                            </m:mcPr>
                                          </m:mc>
                                        </m:mcs>
                                        <m:ctrlPr>
                                          <a:rPr lang="en-US" sz="2100" i="1" kern="1200" smtClean="0">
                                            <a:solidFill>
                                              <a:schemeClr val="tx1"/>
                                            </a:solidFill>
                                            <a:effectLst/>
                                            <a:latin typeface="Cambria Math" panose="02040503050406030204" pitchFamily="18" charset="0"/>
                                            <a:ea typeface="+mn-ea"/>
                                            <a:cs typeface="+mn-cs"/>
                                          </a:rPr>
                                        </m:ctrlPr>
                                      </m:mPr>
                                      <m:mr>
                                        <m:e>
                                          <m:r>
                                            <a:rPr lang="en-US" sz="2100" i="1" kern="1200">
                                              <a:solidFill>
                                                <a:schemeClr val="tx1"/>
                                              </a:solidFill>
                                              <a:effectLst/>
                                              <a:latin typeface="Cambria Math" panose="02040503050406030204" pitchFamily="18" charset="0"/>
                                              <a:ea typeface="+mn-ea"/>
                                              <a:cs typeface="+mn-cs"/>
                                            </a:rPr>
                                            <m:t>4</m:t>
                                          </m:r>
                                        </m:e>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3</m:t>
                                          </m:r>
                                        </m:e>
                                        <m:e>
                                          <m:r>
                                            <a:rPr lang="en-US" sz="2100" i="1" kern="1200">
                                              <a:solidFill>
                                                <a:schemeClr val="tx1"/>
                                              </a:solidFill>
                                              <a:effectLst/>
                                              <a:latin typeface="Cambria Math" panose="02040503050406030204" pitchFamily="18" charset="0"/>
                                              <a:ea typeface="+mn-ea"/>
                                              <a:cs typeface="+mn-cs"/>
                                            </a:rPr>
                                            <m:t>0</m:t>
                                          </m:r>
                                        </m:e>
                                      </m:mr>
                                      <m:mr>
                                        <m:e>
                                          <m:r>
                                            <a:rPr lang="en-US" sz="2100" i="1" kern="1200">
                                              <a:solidFill>
                                                <a:schemeClr val="tx1"/>
                                              </a:solidFill>
                                              <a:effectLst/>
                                              <a:latin typeface="Cambria Math" panose="02040503050406030204" pitchFamily="18" charset="0"/>
                                              <a:ea typeface="+mn-ea"/>
                                              <a:cs typeface="+mn-cs"/>
                                            </a:rPr>
                                            <m:t>−7</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−4</m:t>
                                          </m:r>
                                        </m:e>
                                        <m:e>
                                          <m:r>
                                            <a:rPr lang="en-US" sz="2100" i="1" kern="1200">
                                              <a:solidFill>
                                                <a:schemeClr val="tx1"/>
                                              </a:solidFill>
                                              <a:effectLst/>
                                              <a:latin typeface="Cambria Math" panose="02040503050406030204" pitchFamily="18" charset="0"/>
                                              <a:ea typeface="+mn-ea"/>
                                              <a:cs typeface="+mn-cs"/>
                                            </a:rPr>
                                            <m:t>0</m:t>
                                          </m:r>
                                        </m:e>
                                      </m:mr>
                                      <m:mr>
                                        <m:e>
                                          <m:r>
                                            <a:rPr lang="en-US" sz="2100" i="1" kern="1200">
                                              <a:solidFill>
                                                <a:schemeClr val="tx1"/>
                                              </a:solidFill>
                                              <a:effectLst/>
                                              <a:latin typeface="Cambria Math" panose="02040503050406030204" pitchFamily="18" charset="0"/>
                                              <a:ea typeface="+mn-ea"/>
                                              <a:cs typeface="+mn-cs"/>
                                            </a:rPr>
                                            <m:t>3</m:t>
                                          </m:r>
                                        </m:e>
                                        <m:e>
                                          <m:r>
                                            <a:rPr lang="en-US" sz="2100" i="1" kern="1200">
                                              <a:solidFill>
                                                <a:schemeClr val="tx1"/>
                                              </a:solidFill>
                                              <a:effectLst/>
                                              <a:latin typeface="Cambria Math" panose="02040503050406030204" pitchFamily="18" charset="0"/>
                                              <a:ea typeface="+mn-ea"/>
                                              <a:cs typeface="+mn-cs"/>
                                            </a:rPr>
                                            <m:t>0</m:t>
                                          </m:r>
                                        </m:e>
                                        <m:e>
                                          <m:r>
                                            <a:rPr lang="en-US" sz="2100" i="1" kern="1200">
                                              <a:solidFill>
                                                <a:schemeClr val="tx1"/>
                                              </a:solidFill>
                                              <a:effectLst/>
                                              <a:latin typeface="Cambria Math" panose="02040503050406030204" pitchFamily="18" charset="0"/>
                                              <a:ea typeface="+mn-ea"/>
                                              <a:cs typeface="+mn-cs"/>
                                            </a:rPr>
                                            <m:t>1</m:t>
                                          </m:r>
                                        </m:e>
                                        <m:e>
                                          <m:r>
                                            <a:rPr lang="en-US" sz="2100" i="1" kern="1200">
                                              <a:solidFill>
                                                <a:schemeClr val="tx1"/>
                                              </a:solidFill>
                                              <a:effectLst/>
                                              <a:latin typeface="Cambria Math" panose="02040503050406030204" pitchFamily="18" charset="0"/>
                                              <a:ea typeface="+mn-ea"/>
                                              <a:cs typeface="+mn-cs"/>
                                            </a:rPr>
                                            <m:t>1</m:t>
                                          </m:r>
                                        </m:e>
                                      </m:mr>
                                      <m:mr>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−2</m:t>
                                          </m:r>
                                        </m:e>
                                        <m:e>
                                          <m:r>
                                            <a:rPr lang="en-US" sz="2100" i="1" kern="1200">
                                              <a:solidFill>
                                                <a:schemeClr val="tx1"/>
                                              </a:solidFill>
                                              <a:effectLst/>
                                              <a:latin typeface="Cambria Math" panose="02040503050406030204" pitchFamily="18" charset="0"/>
                                              <a:ea typeface="+mn-ea"/>
                                              <a:cs typeface="+mn-cs"/>
                                            </a:rPr>
                                            <m:t>0</m:t>
                                          </m:r>
                                        </m:e>
                                        <m:e>
                                          <m:r>
                                            <a:rPr lang="en-US" sz="2100" i="1" kern="1200">
                                              <a:solidFill>
                                                <a:schemeClr val="tx1"/>
                                              </a:solidFill>
                                              <a:effectLst/>
                                              <a:latin typeface="Cambria Math" panose="02040503050406030204" pitchFamily="18" charset="0"/>
                                              <a:ea typeface="+mn-ea"/>
                                              <a:cs typeface="+mn-cs"/>
                                            </a:rPr>
                                            <m:t>0</m:t>
                                          </m:r>
                                        </m:e>
                                      </m:mr>
                                    </m:m>
                                  </m:e>
                                </m:d>
                              </m:oMath>
                            </m:oMathPara>
                          </a14:m>
                          <a:endParaRPr lang="en-US" sz="2100" kern="1200" dirty="0">
                            <a:solidFill>
                              <a:schemeClr val="tx1"/>
                            </a:solidFill>
                            <a:effectLst/>
                            <a:latin typeface="+mn-lt"/>
                            <a:ea typeface="+mn-ea"/>
                            <a:cs typeface="+mn-cs"/>
                          </a:endParaRPr>
                        </a:p>
                      </a:txBody>
                      <a:tcPr/>
                    </a:tc>
                    <a:tc>
                      <a:txBody>
                        <a:bodyPr/>
                        <a:lstStyle/>
                        <a:p>
                          <a:pPr algn="l"/>
                          <a:r>
                            <a:rPr sz="1800" dirty="0"/>
                            <a:t>Applying the third property makes the fourth column have only one nonzero entry.</a:t>
                          </a:r>
                        </a:p>
                      </a:txBody>
                      <a:tcPr anchor="ctr"/>
                    </a:tc>
                    <a:extLst>
                      <a:ext uri="{0D108BD9-81ED-4DB2-BD59-A6C34878D82A}">
                        <a16:rowId xmlns:a16="http://schemas.microsoft.com/office/drawing/2014/main" val="10000"/>
                      </a:ext>
                    </a:extLst>
                  </a:tr>
                </a:tbl>
              </a:graphicData>
            </a:graphic>
          </p:graphicFrame>
        </mc:Choice>
        <mc:Fallback>
          <p:graphicFrame>
            <p:nvGraphicFramePr>
              <p:cNvPr id="5" name="Table Placeholder 2">
                <a:extLst>
                  <a:ext uri="{FF2B5EF4-FFF2-40B4-BE49-F238E27FC236}">
                    <a16:creationId xmlns:a16="http://schemas.microsoft.com/office/drawing/2014/main" id="{3E5D5C36-BE5A-4667-915D-32422AC02EBF}"/>
                  </a:ext>
                </a:extLst>
              </p:cNvPr>
              <p:cNvGraphicFramePr>
                <a:graphicFrameLocks/>
              </p:cNvGraphicFramePr>
              <p:nvPr>
                <p:extLst>
                  <p:ext uri="{D42A27DB-BD31-4B8C-83A1-F6EECF244321}">
                    <p14:modId xmlns:p14="http://schemas.microsoft.com/office/powerpoint/2010/main" val="295350133"/>
                  </p:ext>
                </p:extLst>
              </p:nvPr>
            </p:nvGraphicFramePr>
            <p:xfrm>
              <a:off x="609600" y="2381596"/>
              <a:ext cx="8229600" cy="1352204"/>
            </p:xfrm>
            <a:graphic>
              <a:graphicData uri="http://schemas.openxmlformats.org/drawingml/2006/table">
                <a:tbl>
                  <a:tblPr firstRow="1" bandRow="1">
                    <a:tableStyleId>{2D5ABB26-0587-4C30-8999-92F81FD0307C}</a:tableStyleId>
                  </a:tblPr>
                  <a:tblGrid>
                    <a:gridCol w="5486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1352204">
                    <a:tc>
                      <a:txBody>
                        <a:bodyPr/>
                        <a:lstStyle/>
                        <a:p>
                          <a:endParaRPr lang="en-US"/>
                        </a:p>
                      </a:txBody>
                      <a:tcPr>
                        <a:blipFill>
                          <a:blip r:embed="rId3"/>
                          <a:stretch>
                            <a:fillRect r="-50000" b="-897"/>
                          </a:stretch>
                        </a:blipFill>
                      </a:tcPr>
                    </a:tc>
                    <a:tc>
                      <a:txBody>
                        <a:bodyPr/>
                        <a:lstStyle/>
                        <a:p>
                          <a:pPr algn="l"/>
                          <a:r>
                            <a:rPr sz="1800" dirty="0"/>
                            <a:t>Applying the third property makes the fourth column have only one nonzero entry.</a:t>
                          </a:r>
                        </a:p>
                      </a:txBody>
                      <a:tcPr anchor="ct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Properties of Determinants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We can continue to apply the third property of determinants to simplify the evaluation of the </a:t>
                </a:r>
                <a14:m>
                  <m:oMath xmlns:m="http://schemas.openxmlformats.org/officeDocument/2006/math">
                    <m:r>
                      <a:rPr>
                        <a:latin typeface="Cambria Math" panose="02040503050406030204" pitchFamily="18" charset="0"/>
                      </a:rPr>
                      <m:t>3×3</m:t>
                    </m:r>
                  </m:oMath>
                </a14:m>
                <a:r>
                  <a:rPr sz="2800" dirty="0"/>
                  <a:t> determinant.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Placeholder 2">
                <a:extLst>
                  <a:ext uri="{FF2B5EF4-FFF2-40B4-BE49-F238E27FC236}">
                    <a16:creationId xmlns:a16="http://schemas.microsoft.com/office/drawing/2014/main" id="{EE3262DC-B7FE-461F-ACFB-C1C5D794768F}"/>
                  </a:ext>
                </a:extLst>
              </p:cNvPr>
              <p:cNvGraphicFramePr>
                <a:graphicFrameLocks/>
              </p:cNvGraphicFramePr>
              <p:nvPr>
                <p:extLst>
                  <p:ext uri="{D42A27DB-BD31-4B8C-83A1-F6EECF244321}">
                    <p14:modId xmlns:p14="http://schemas.microsoft.com/office/powerpoint/2010/main" val="2119716828"/>
                  </p:ext>
                </p:extLst>
              </p:nvPr>
            </p:nvGraphicFramePr>
            <p:xfrm>
              <a:off x="609600" y="2565771"/>
              <a:ext cx="8229600" cy="3149229"/>
            </p:xfrm>
            <a:graphic>
              <a:graphicData uri="http://schemas.openxmlformats.org/drawingml/2006/table">
                <a:tbl>
                  <a:tblPr firstRow="1" bandRow="1">
                    <a:tableStyleId>{2D5ABB26-0587-4C30-8999-92F81FD0307C}</a:tableStyleId>
                  </a:tblPr>
                  <a:tblGrid>
                    <a:gridCol w="617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180478">
                    <a:tc>
                      <a:txBody>
                        <a:bodyPr/>
                        <a:lstStyle/>
                        <a:p>
                          <a:pPr algn="l">
                            <a:defRPr sz="1800"/>
                          </a:pPr>
                          <a:r>
                            <a:rPr lang="ar-AE" sz="2200" dirty="0"/>
                            <a:t>​</a:t>
                          </a:r>
                          <a14:m>
                            <m:oMath xmlns:m="http://schemas.openxmlformats.org/officeDocument/2006/math">
                              <m:d>
                                <m:dPr>
                                  <m:begChr m:val="|"/>
                                  <m:endChr m:val="|"/>
                                  <m:ctrlPr>
                                    <a:rPr lang="ar-AE" sz="2200" i="1">
                                      <a:latin typeface="Cambria Math" panose="02040503050406030204" pitchFamily="18" charset="0"/>
                                    </a:rPr>
                                  </m:ctrlPr>
                                </m:dPr>
                                <m:e>
                                  <m:r>
                                    <a:rPr lang="ar-AE" sz="2200">
                                      <a:latin typeface="Cambria Math"/>
                                    </a:rPr>
                                    <m:t>𝐵</m:t>
                                  </m:r>
                                </m:e>
                              </m:d>
                              <m:r>
                                <a:rPr lang="ar-AE" sz="2200">
                                  <a:latin typeface="Cambria Math"/>
                                </a:rPr>
                                <m:t>=−</m:t>
                              </m:r>
                              <m:d>
                                <m:dPr>
                                  <m:begChr m:val="|"/>
                                  <m:endChr m:val="|"/>
                                  <m:ctrlPr>
                                    <a:rPr lang="ar-AE" sz="2200" i="1">
                                      <a:latin typeface="Cambria Math" panose="02040503050406030204" pitchFamily="18" charset="0"/>
                                    </a:rPr>
                                  </m:ctrlPr>
                                </m:dPr>
                                <m:e>
                                  <m:m>
                                    <m:mPr>
                                      <m:plcHide m:val="on"/>
                                      <m:mcs>
                                        <m:mc>
                                          <m:mcPr>
                                            <m:count m:val="3"/>
                                            <m:mcJc m:val="center"/>
                                          </m:mcPr>
                                        </m:mc>
                                      </m:mcs>
                                      <m:ctrlPr>
                                        <a:rPr lang="ar-AE" sz="2200" i="1">
                                          <a:latin typeface="Cambria Math" panose="02040503050406030204" pitchFamily="18" charset="0"/>
                                        </a:rPr>
                                      </m:ctrlPr>
                                    </m:mPr>
                                    <m:mr>
                                      <m:e>
                                        <m:r>
                                          <a:rPr lang="ar-AE" sz="2200">
                                            <a:latin typeface="Cambria Math"/>
                                          </a:rPr>
                                          <m:t>4</m:t>
                                        </m:r>
                                      </m:e>
                                      <m:e>
                                        <m:r>
                                          <a:rPr lang="ar-AE" sz="2200">
                                            <a:latin typeface="Cambria Math"/>
                                          </a:rPr>
                                          <m:t>−</m:t>
                                        </m:r>
                                        <m:r>
                                          <a:rPr lang="ar-AE" sz="2200">
                                            <a:latin typeface="Cambria Math"/>
                                          </a:rPr>
                                          <m:t>2</m:t>
                                        </m:r>
                                      </m:e>
                                      <m:e>
                                        <m:r>
                                          <a:rPr lang="ar-AE" sz="2200">
                                            <a:latin typeface="Cambria Math"/>
                                          </a:rPr>
                                          <m:t>3</m:t>
                                        </m:r>
                                      </m:e>
                                    </m:mr>
                                    <m:mr>
                                      <m:e>
                                        <m:r>
                                          <a:rPr lang="ar-AE" sz="2200">
                                            <a:latin typeface="Cambria Math"/>
                                          </a:rPr>
                                          <m:t>−</m:t>
                                        </m:r>
                                        <m:r>
                                          <a:rPr lang="ar-AE" sz="2200">
                                            <a:latin typeface="Cambria Math"/>
                                          </a:rPr>
                                          <m:t>7</m:t>
                                        </m:r>
                                      </m:e>
                                      <m:e>
                                        <m:r>
                                          <a:rPr lang="ar-AE" sz="2200">
                                            <a:latin typeface="Cambria Math"/>
                                          </a:rPr>
                                          <m:t>1</m:t>
                                        </m:r>
                                      </m:e>
                                      <m:e>
                                        <m:r>
                                          <a:rPr lang="ar-AE" sz="2200">
                                            <a:latin typeface="Cambria Math"/>
                                          </a:rPr>
                                          <m:t>−</m:t>
                                        </m:r>
                                        <m:r>
                                          <a:rPr lang="ar-AE" sz="2200">
                                            <a:latin typeface="Cambria Math"/>
                                          </a:rPr>
                                          <m:t>4</m:t>
                                        </m:r>
                                      </m:e>
                                    </m:mr>
                                    <m:mr>
                                      <m:e>
                                        <m:r>
                                          <a:rPr lang="ar-AE" sz="2200">
                                            <a:latin typeface="Cambria Math"/>
                                          </a:rPr>
                                          <m:t>2</m:t>
                                        </m:r>
                                      </m:e>
                                      <m:e>
                                        <m:r>
                                          <a:rPr lang="ar-AE" sz="2200">
                                            <a:latin typeface="Cambria Math"/>
                                          </a:rPr>
                                          <m:t>−</m:t>
                                        </m:r>
                                        <m:r>
                                          <a:rPr lang="ar-AE" sz="2200">
                                            <a:latin typeface="Cambria Math"/>
                                          </a:rPr>
                                          <m:t>2</m:t>
                                        </m:r>
                                      </m:e>
                                      <m:e>
                                        <m:r>
                                          <a:rPr lang="ar-AE" sz="2200">
                                            <a:latin typeface="Cambria Math"/>
                                          </a:rPr>
                                          <m:t>0</m:t>
                                        </m:r>
                                      </m:e>
                                    </m:mr>
                                  </m:m>
                                </m:e>
                              </m:d>
                              <m:limUpp>
                                <m:limUppPr>
                                  <m:ctrlPr>
                                    <a:rPr lang="ar-AE" sz="2200" i="1" kern="1200" smtClean="0">
                                      <a:solidFill>
                                        <a:schemeClr val="tx1"/>
                                      </a:solidFill>
                                      <a:effectLst/>
                                      <a:latin typeface="Cambria Math" panose="02040503050406030204" pitchFamily="18" charset="0"/>
                                      <a:ea typeface="+mn-ea"/>
                                      <a:cs typeface="+mn-cs"/>
                                    </a:rPr>
                                  </m:ctrlPr>
                                </m:limUppPr>
                                <m:e>
                                  <m:r>
                                    <a:rPr lang="ar-AE" sz="2200" i="1" kern="1200">
                                      <a:solidFill>
                                        <a:schemeClr val="tx1"/>
                                      </a:solidFill>
                                      <a:effectLst/>
                                      <a:latin typeface="Cambria Math" panose="02040503050406030204" pitchFamily="18" charset="0"/>
                                      <a:ea typeface="+mn-ea"/>
                                      <a:cs typeface="+mn-cs"/>
                                    </a:rPr>
                                    <m:t>=</m:t>
                                  </m:r>
                                </m:e>
                                <m:lim>
                                  <m:sSub>
                                    <m:sSubPr>
                                      <m:ctrlPr>
                                        <a:rPr lang="ar-AE" sz="2200" i="1" kern="1200">
                                          <a:solidFill>
                                            <a:schemeClr val="tx1"/>
                                          </a:solidFill>
                                          <a:effectLst/>
                                          <a:latin typeface="Cambria Math" panose="02040503050406030204" pitchFamily="18" charset="0"/>
                                          <a:ea typeface="+mn-ea"/>
                                          <a:cs typeface="+mn-cs"/>
                                        </a:rPr>
                                      </m:ctrlPr>
                                    </m:sSubPr>
                                    <m:e>
                                      <m:r>
                                        <a:rPr lang="ar-AE" sz="2200" b="0" i="1" kern="1200" smtClean="0">
                                          <a:solidFill>
                                            <a:schemeClr val="tx1"/>
                                          </a:solidFill>
                                          <a:effectLst/>
                                          <a:latin typeface="Cambria Math" panose="02040503050406030204" pitchFamily="18" charset="0"/>
                                          <a:ea typeface="+mn-ea"/>
                                          <a:cs typeface="+mn-cs"/>
                                        </a:rPr>
                                        <m:t>𝐶</m:t>
                                      </m:r>
                                    </m:e>
                                    <m:sub>
                                      <m:r>
                                        <a:rPr lang="en-US" sz="2200" b="0" i="1" kern="1200" smtClean="0">
                                          <a:solidFill>
                                            <a:schemeClr val="tx1"/>
                                          </a:solidFill>
                                          <a:effectLst/>
                                          <a:latin typeface="Cambria Math" panose="02040503050406030204" pitchFamily="18" charset="0"/>
                                          <a:ea typeface="+mn-ea"/>
                                          <a:cs typeface="+mn-cs"/>
                                        </a:rPr>
                                        <m:t>1</m:t>
                                      </m:r>
                                    </m:sub>
                                  </m:sSub>
                                  <m:r>
                                    <a:rPr lang="ar-AE" sz="2200" i="1" kern="1200">
                                      <a:solidFill>
                                        <a:schemeClr val="tx1"/>
                                      </a:solidFill>
                                      <a:effectLst/>
                                      <a:latin typeface="Cambria Math" panose="02040503050406030204" pitchFamily="18" charset="0"/>
                                      <a:ea typeface="+mn-ea"/>
                                      <a:cs typeface="+mn-cs"/>
                                    </a:rPr>
                                    <m:t>+</m:t>
                                  </m:r>
                                  <m:sSub>
                                    <m:sSubPr>
                                      <m:ctrlPr>
                                        <a:rPr lang="ar-AE" sz="2200" i="1" kern="1200">
                                          <a:solidFill>
                                            <a:schemeClr val="tx1"/>
                                          </a:solidFill>
                                          <a:effectLst/>
                                          <a:latin typeface="Cambria Math" panose="02040503050406030204" pitchFamily="18" charset="0"/>
                                          <a:ea typeface="+mn-ea"/>
                                          <a:cs typeface="+mn-cs"/>
                                        </a:rPr>
                                      </m:ctrlPr>
                                    </m:sSubPr>
                                    <m:e>
                                      <m:r>
                                        <a:rPr lang="en-US" sz="2200" b="0" i="1" kern="1200" smtClean="0">
                                          <a:solidFill>
                                            <a:schemeClr val="tx1"/>
                                          </a:solidFill>
                                          <a:effectLst/>
                                          <a:latin typeface="Cambria Math" panose="02040503050406030204" pitchFamily="18" charset="0"/>
                                          <a:ea typeface="+mn-ea"/>
                                          <a:cs typeface="+mn-cs"/>
                                        </a:rPr>
                                        <m:t>𝐶</m:t>
                                      </m:r>
                                    </m:e>
                                    <m:sub>
                                      <m:r>
                                        <a:rPr lang="ar-AE" sz="2200" i="1" kern="1200">
                                          <a:solidFill>
                                            <a:schemeClr val="tx1"/>
                                          </a:solidFill>
                                          <a:effectLst/>
                                          <a:latin typeface="Cambria Math" panose="02040503050406030204" pitchFamily="18" charset="0"/>
                                          <a:ea typeface="+mn-ea"/>
                                          <a:cs typeface="+mn-cs"/>
                                        </a:rPr>
                                        <m:t>2</m:t>
                                      </m:r>
                                    </m:sub>
                                  </m:sSub>
                                </m:lim>
                              </m:limUpp>
                              <m:r>
                                <a:rPr lang="ar-AE" sz="2200">
                                  <a:latin typeface="Cambria Math"/>
                                </a:rPr>
                                <m:t>−</m:t>
                              </m:r>
                              <m:d>
                                <m:dPr>
                                  <m:begChr m:val="|"/>
                                  <m:endChr m:val="|"/>
                                  <m:ctrlPr>
                                    <a:rPr lang="ar-AE" sz="2200" i="1">
                                      <a:latin typeface="Cambria Math" panose="02040503050406030204" pitchFamily="18" charset="0"/>
                                    </a:rPr>
                                  </m:ctrlPr>
                                </m:dPr>
                                <m:e>
                                  <m:m>
                                    <m:mPr>
                                      <m:plcHide m:val="on"/>
                                      <m:mcs>
                                        <m:mc>
                                          <m:mcPr>
                                            <m:count m:val="3"/>
                                            <m:mcJc m:val="center"/>
                                          </m:mcPr>
                                        </m:mc>
                                      </m:mcs>
                                      <m:ctrlPr>
                                        <a:rPr lang="ar-AE" sz="2200" i="1">
                                          <a:latin typeface="Cambria Math" panose="02040503050406030204" pitchFamily="18" charset="0"/>
                                        </a:rPr>
                                      </m:ctrlPr>
                                    </m:mPr>
                                    <m:mr>
                                      <m:e>
                                        <m:r>
                                          <a:rPr lang="ar-AE" sz="2200">
                                            <a:latin typeface="Cambria Math"/>
                                          </a:rPr>
                                          <m:t>4</m:t>
                                        </m:r>
                                      </m:e>
                                      <m:e>
                                        <m:r>
                                          <a:rPr lang="ar-AE" sz="2200">
                                            <a:latin typeface="Cambria Math"/>
                                          </a:rPr>
                                          <m:t>2</m:t>
                                        </m:r>
                                      </m:e>
                                      <m:e>
                                        <m:r>
                                          <a:rPr lang="ar-AE" sz="2200">
                                            <a:latin typeface="Cambria Math"/>
                                          </a:rPr>
                                          <m:t>3</m:t>
                                        </m:r>
                                      </m:e>
                                    </m:mr>
                                    <m:mr>
                                      <m:e>
                                        <m:r>
                                          <a:rPr lang="ar-AE" sz="2200">
                                            <a:latin typeface="Cambria Math"/>
                                          </a:rPr>
                                          <m:t>−</m:t>
                                        </m:r>
                                        <m:r>
                                          <a:rPr lang="ar-AE" sz="2200">
                                            <a:latin typeface="Cambria Math"/>
                                          </a:rPr>
                                          <m:t>7</m:t>
                                        </m:r>
                                      </m:e>
                                      <m:e>
                                        <m:r>
                                          <a:rPr lang="ar-AE" sz="2200">
                                            <a:latin typeface="Cambria Math"/>
                                          </a:rPr>
                                          <m:t>−</m:t>
                                        </m:r>
                                        <m:r>
                                          <a:rPr lang="ar-AE" sz="2200">
                                            <a:latin typeface="Cambria Math"/>
                                          </a:rPr>
                                          <m:t>6</m:t>
                                        </m:r>
                                      </m:e>
                                      <m:e>
                                        <m:r>
                                          <a:rPr lang="ar-AE" sz="2200">
                                            <a:latin typeface="Cambria Math"/>
                                          </a:rPr>
                                          <m:t>−</m:t>
                                        </m:r>
                                        <m:r>
                                          <a:rPr lang="ar-AE" sz="2200">
                                            <a:latin typeface="Cambria Math"/>
                                          </a:rPr>
                                          <m:t>4</m:t>
                                        </m:r>
                                      </m:e>
                                    </m:mr>
                                    <m:mr>
                                      <m:e>
                                        <m:r>
                                          <a:rPr lang="ar-AE" sz="2200">
                                            <a:latin typeface="Cambria Math"/>
                                          </a:rPr>
                                          <m:t>2</m:t>
                                        </m:r>
                                      </m:e>
                                      <m:e>
                                        <m:r>
                                          <a:rPr lang="ar-AE" sz="2200">
                                            <a:latin typeface="Cambria Math"/>
                                          </a:rPr>
                                          <m:t>0</m:t>
                                        </m:r>
                                      </m:e>
                                      <m:e>
                                        <m:r>
                                          <a:rPr lang="ar-AE" sz="2200">
                                            <a:latin typeface="Cambria Math"/>
                                          </a:rPr>
                                          <m:t>0</m:t>
                                        </m:r>
                                      </m:e>
                                    </m:mr>
                                  </m:m>
                                </m:e>
                              </m:d>
                            </m:oMath>
                          </a14:m>
                          <a:endParaRPr sz="2200" dirty="0"/>
                        </a:p>
                      </a:txBody>
                      <a:tcPr/>
                    </a:tc>
                    <a:tc>
                      <a:txBody>
                        <a:bodyPr/>
                        <a:lstStyle/>
                        <a:p>
                          <a:r>
                            <a:rPr lang="en-US" sz="1800" b="0" i="0" u="none" strike="noStrike" kern="1200" baseline="0" dirty="0">
                              <a:solidFill>
                                <a:schemeClr val="tx1"/>
                              </a:solidFill>
                              <a:latin typeface="+mn-lt"/>
                              <a:ea typeface="+mn-ea"/>
                              <a:cs typeface="+mn-cs"/>
                            </a:rPr>
                            <a:t>Add the first column to the second.</a:t>
                          </a:r>
                          <a:endParaRPr b="0" dirty="0"/>
                        </a:p>
                      </a:txBody>
                      <a:tcPr/>
                    </a:tc>
                    <a:extLst>
                      <a:ext uri="{0D108BD9-81ED-4DB2-BD59-A6C34878D82A}">
                        <a16:rowId xmlns:a16="http://schemas.microsoft.com/office/drawing/2014/main" val="10000"/>
                      </a:ext>
                    </a:extLst>
                  </a:tr>
                  <a:tr h="848061">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m:t>
                                  </m:r>
                                  <m:r>
                                    <a:rPr sz="2200">
                                      <a:latin typeface="Cambria Math"/>
                                    </a:rPr>
                                    <m:t>𝐵</m:t>
                                  </m:r>
                                  <m:r>
                                    <a:rPr sz="2200">
                                      <a:latin typeface="Cambria Math"/>
                                    </a:rPr>
                                    <m:t>|</m:t>
                                  </m:r>
                                </m:e>
                              </m:phant>
                              <m:r>
                                <a:rPr sz="2200">
                                  <a:latin typeface="Cambria Math"/>
                                </a:rPr>
                                <m:t>=−</m:t>
                              </m:r>
                              <m:d>
                                <m:dPr>
                                  <m:ctrlPr>
                                    <a:rPr sz="2200" i="1">
                                      <a:latin typeface="Cambria Math" panose="02040503050406030204" pitchFamily="18" charset="0"/>
                                    </a:rPr>
                                  </m:ctrlPr>
                                </m:dPr>
                                <m:e>
                                  <m:r>
                                    <a:rPr sz="2200">
                                      <a:latin typeface="Cambria Math"/>
                                    </a:rPr>
                                    <m:t>2</m:t>
                                  </m:r>
                                </m:e>
                              </m:d>
                              <m:d>
                                <m:dPr>
                                  <m:begChr m:val="|"/>
                                  <m:endChr m:val="|"/>
                                  <m:ctrlPr>
                                    <a:rPr sz="2200" i="1">
                                      <a:latin typeface="Cambria Math" panose="02040503050406030204" pitchFamily="18" charset="0"/>
                                    </a:rPr>
                                  </m:ctrlPr>
                                </m:dPr>
                                <m:e>
                                  <m:m>
                                    <m:mPr>
                                      <m:plcHide m:val="on"/>
                                      <m:mcs>
                                        <m:mc>
                                          <m:mcPr>
                                            <m:count m:val="2"/>
                                            <m:mcJc m:val="center"/>
                                          </m:mcPr>
                                        </m:mc>
                                      </m:mcs>
                                      <m:ctrlPr>
                                        <a:rPr sz="2200" i="1">
                                          <a:latin typeface="Cambria Math" panose="02040503050406030204" pitchFamily="18" charset="0"/>
                                        </a:rPr>
                                      </m:ctrlPr>
                                    </m:mPr>
                                    <m:mr>
                                      <m:e>
                                        <m:r>
                                          <a:rPr sz="2200">
                                            <a:latin typeface="Cambria Math"/>
                                          </a:rPr>
                                          <m:t>2</m:t>
                                        </m:r>
                                      </m:e>
                                      <m:e>
                                        <m:r>
                                          <a:rPr sz="2200">
                                            <a:latin typeface="Cambria Math"/>
                                          </a:rPr>
                                          <m:t>3</m:t>
                                        </m:r>
                                      </m:e>
                                    </m:mr>
                                    <m:mr>
                                      <m:e>
                                        <m:r>
                                          <a:rPr sz="2200">
                                            <a:latin typeface="Cambria Math"/>
                                          </a:rPr>
                                          <m:t>−</m:t>
                                        </m:r>
                                        <m:r>
                                          <a:rPr sz="2200">
                                            <a:latin typeface="Cambria Math"/>
                                          </a:rPr>
                                          <m:t>6</m:t>
                                        </m:r>
                                      </m:e>
                                      <m:e>
                                        <m:r>
                                          <a:rPr sz="2200">
                                            <a:latin typeface="Cambria Math"/>
                                          </a:rPr>
                                          <m:t>−</m:t>
                                        </m:r>
                                        <m:r>
                                          <a:rPr sz="2200">
                                            <a:latin typeface="Cambria Math"/>
                                          </a:rPr>
                                          <m:t>4</m:t>
                                        </m:r>
                                      </m:e>
                                    </m:mr>
                                  </m:m>
                                </m:e>
                              </m:d>
                            </m:oMath>
                          </a14:m>
                          <a:endParaRPr sz="2200" dirty="0"/>
                        </a:p>
                      </a:txBody>
                      <a:tcPr/>
                    </a:tc>
                    <a:tc rowSpan="2">
                      <a:txBody>
                        <a:bodyPr/>
                        <a:lstStyle/>
                        <a:p>
                          <a:r>
                            <a:rPr lang="en-US" sz="1800" b="0" i="0" u="none" strike="noStrike" kern="1200" baseline="0" dirty="0">
                              <a:solidFill>
                                <a:schemeClr val="tx1"/>
                              </a:solidFill>
                              <a:latin typeface="+mn-lt"/>
                              <a:ea typeface="+mn-ea"/>
                              <a:cs typeface="+mn-cs"/>
                            </a:rPr>
                            <a:t>Expand along the third row, which now has two zeros.</a:t>
                          </a:r>
                          <a:endParaRPr dirty="0"/>
                        </a:p>
                      </a:txBody>
                      <a:tcPr/>
                    </a:tc>
                    <a:extLst>
                      <a:ext uri="{0D108BD9-81ED-4DB2-BD59-A6C34878D82A}">
                        <a16:rowId xmlns:a16="http://schemas.microsoft.com/office/drawing/2014/main" val="10001"/>
                      </a:ext>
                    </a:extLst>
                  </a:tr>
                  <a:tr h="560345">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m:t>
                                  </m:r>
                                  <m:r>
                                    <a:rPr sz="2200">
                                      <a:latin typeface="Cambria Math"/>
                                    </a:rPr>
                                    <m:t>𝐵</m:t>
                                  </m:r>
                                  <m:r>
                                    <a:rPr sz="2200">
                                      <a:latin typeface="Cambria Math"/>
                                    </a:rPr>
                                    <m:t>|</m:t>
                                  </m:r>
                                </m:e>
                              </m:phant>
                              <m:r>
                                <a:rPr sz="2200">
                                  <a:latin typeface="Cambria Math"/>
                                </a:rPr>
                                <m:t>=</m:t>
                              </m:r>
                              <m:d>
                                <m:dPr>
                                  <m:ctrlPr>
                                    <a:rPr sz="2200" i="1">
                                      <a:latin typeface="Cambria Math" panose="02040503050406030204" pitchFamily="18" charset="0"/>
                                    </a:rPr>
                                  </m:ctrlPr>
                                </m:dPr>
                                <m:e>
                                  <m:r>
                                    <a:rPr sz="2200">
                                      <a:latin typeface="Cambria Math"/>
                                    </a:rPr>
                                    <m:t>−</m:t>
                                  </m:r>
                                  <m:r>
                                    <a:rPr sz="2200">
                                      <a:latin typeface="Cambria Math"/>
                                    </a:rPr>
                                    <m:t>2</m:t>
                                  </m:r>
                                </m:e>
                              </m:d>
                              <m:d>
                                <m:dPr>
                                  <m:ctrlPr>
                                    <a:rPr sz="2200" i="1">
                                      <a:latin typeface="Cambria Math" panose="02040503050406030204" pitchFamily="18" charset="0"/>
                                    </a:rPr>
                                  </m:ctrlPr>
                                </m:dPr>
                                <m:e>
                                  <m:r>
                                    <a:rPr sz="2200">
                                      <a:latin typeface="Cambria Math"/>
                                    </a:rPr>
                                    <m:t>10</m:t>
                                  </m:r>
                                </m:e>
                              </m:d>
                            </m:oMath>
                          </a14:m>
                          <a:endParaRPr sz="2200" dirty="0"/>
                        </a:p>
                      </a:txBody>
                      <a:tcPr/>
                    </a:tc>
                    <a:tc vMerge="1">
                      <a:txBody>
                        <a:bodyPr/>
                        <a:lstStyle/>
                        <a:p>
                          <a:pPr algn="l"/>
                          <a:endParaRPr dirty="0"/>
                        </a:p>
                      </a:txBody>
                      <a:tcPr/>
                    </a:tc>
                    <a:extLst>
                      <a:ext uri="{0D108BD9-81ED-4DB2-BD59-A6C34878D82A}">
                        <a16:rowId xmlns:a16="http://schemas.microsoft.com/office/drawing/2014/main" val="10002"/>
                      </a:ext>
                    </a:extLst>
                  </a:tr>
                  <a:tr h="560345">
                    <a:tc>
                      <a:txBody>
                        <a:bodyPr/>
                        <a:lstStyle/>
                        <a:p>
                          <a:pPr algn="l">
                            <a:defRPr sz="1800"/>
                          </a:pPr>
                          <a:r>
                            <a:rPr sz="2200" dirty="0"/>
                            <a:t>​</a:t>
                          </a:r>
                          <a14:m>
                            <m:oMath xmlns:m="http://schemas.openxmlformats.org/officeDocument/2006/math">
                              <m:phant>
                                <m:phantPr>
                                  <m:show m:val="off"/>
                                  <m:ctrlPr>
                                    <a:rPr sz="2200" i="1">
                                      <a:latin typeface="Cambria Math" panose="02040503050406030204" pitchFamily="18" charset="0"/>
                                    </a:rPr>
                                  </m:ctrlPr>
                                </m:phantPr>
                                <m:e>
                                  <m:r>
                                    <a:rPr sz="2200">
                                      <a:latin typeface="Cambria Math"/>
                                    </a:rPr>
                                    <m:t>|</m:t>
                                  </m:r>
                                  <m:r>
                                    <a:rPr sz="2200">
                                      <a:latin typeface="Cambria Math"/>
                                    </a:rPr>
                                    <m:t>𝐵</m:t>
                                  </m:r>
                                  <m:r>
                                    <a:rPr sz="2200">
                                      <a:latin typeface="Cambria Math"/>
                                    </a:rPr>
                                    <m:t>|</m:t>
                                  </m:r>
                                </m:e>
                              </m:phant>
                              <m:r>
                                <a:rPr sz="2200">
                                  <a:latin typeface="Cambria Math"/>
                                </a:rPr>
                                <m:t>=−</m:t>
                              </m:r>
                              <m:r>
                                <a:rPr sz="2200">
                                  <a:latin typeface="Cambria Math"/>
                                </a:rPr>
                                <m:t>20</m:t>
                              </m:r>
                            </m:oMath>
                          </a14:m>
                          <a:endParaRPr sz="22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p:graphicFrame>
            <p:nvGraphicFramePr>
              <p:cNvPr id="6" name="Table Placeholder 2">
                <a:extLst>
                  <a:ext uri="{FF2B5EF4-FFF2-40B4-BE49-F238E27FC236}">
                    <a16:creationId xmlns:a16="http://schemas.microsoft.com/office/drawing/2014/main" id="{EE3262DC-B7FE-461F-ACFB-C1C5D794768F}"/>
                  </a:ext>
                </a:extLst>
              </p:cNvPr>
              <p:cNvGraphicFramePr>
                <a:graphicFrameLocks/>
              </p:cNvGraphicFramePr>
              <p:nvPr>
                <p:extLst>
                  <p:ext uri="{D42A27DB-BD31-4B8C-83A1-F6EECF244321}">
                    <p14:modId xmlns:p14="http://schemas.microsoft.com/office/powerpoint/2010/main" val="2119716828"/>
                  </p:ext>
                </p:extLst>
              </p:nvPr>
            </p:nvGraphicFramePr>
            <p:xfrm>
              <a:off x="609600" y="2565771"/>
              <a:ext cx="8229600" cy="3149229"/>
            </p:xfrm>
            <a:graphic>
              <a:graphicData uri="http://schemas.openxmlformats.org/drawingml/2006/table">
                <a:tbl>
                  <a:tblPr firstRow="1" bandRow="1">
                    <a:tableStyleId>{2D5ABB26-0587-4C30-8999-92F81FD0307C}</a:tableStyleId>
                  </a:tblPr>
                  <a:tblGrid>
                    <a:gridCol w="617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1180478">
                    <a:tc>
                      <a:txBody>
                        <a:bodyPr/>
                        <a:lstStyle/>
                        <a:p>
                          <a:endParaRPr lang="en-US"/>
                        </a:p>
                      </a:txBody>
                      <a:tcPr>
                        <a:blipFill>
                          <a:blip r:embed="rId3"/>
                          <a:stretch>
                            <a:fillRect t="-2577" r="-33268" b="-167010"/>
                          </a:stretch>
                        </a:blipFill>
                      </a:tcPr>
                    </a:tc>
                    <a:tc>
                      <a:txBody>
                        <a:bodyPr/>
                        <a:lstStyle/>
                        <a:p>
                          <a:r>
                            <a:rPr lang="en-US" sz="1800" b="0" i="0" u="none" strike="noStrike" kern="1200" baseline="0" dirty="0">
                              <a:solidFill>
                                <a:schemeClr val="tx1"/>
                              </a:solidFill>
                              <a:latin typeface="+mn-lt"/>
                              <a:ea typeface="+mn-ea"/>
                              <a:cs typeface="+mn-cs"/>
                            </a:rPr>
                            <a:t>Add the first column to the second.</a:t>
                          </a:r>
                          <a:endParaRPr b="0" dirty="0"/>
                        </a:p>
                      </a:txBody>
                      <a:tcPr/>
                    </a:tc>
                    <a:extLst>
                      <a:ext uri="{0D108BD9-81ED-4DB2-BD59-A6C34878D82A}">
                        <a16:rowId xmlns:a16="http://schemas.microsoft.com/office/drawing/2014/main" val="10000"/>
                      </a:ext>
                    </a:extLst>
                  </a:tr>
                  <a:tr h="848061">
                    <a:tc>
                      <a:txBody>
                        <a:bodyPr/>
                        <a:lstStyle/>
                        <a:p>
                          <a:endParaRPr lang="en-US"/>
                        </a:p>
                      </a:txBody>
                      <a:tcPr>
                        <a:blipFill>
                          <a:blip r:embed="rId3"/>
                          <a:stretch>
                            <a:fillRect t="-142143" r="-33268" b="-131429"/>
                          </a:stretch>
                        </a:blipFill>
                      </a:tcPr>
                    </a:tc>
                    <a:tc rowSpan="2">
                      <a:txBody>
                        <a:bodyPr/>
                        <a:lstStyle/>
                        <a:p>
                          <a:r>
                            <a:rPr lang="en-US" sz="1800" b="0" i="0" u="none" strike="noStrike" kern="1200" baseline="0" dirty="0">
                              <a:solidFill>
                                <a:schemeClr val="tx1"/>
                              </a:solidFill>
                              <a:latin typeface="+mn-lt"/>
                              <a:ea typeface="+mn-ea"/>
                              <a:cs typeface="+mn-cs"/>
                            </a:rPr>
                            <a:t>Expand along the third row, which now has two zeros.</a:t>
                          </a:r>
                          <a:endParaRPr dirty="0"/>
                        </a:p>
                      </a:txBody>
                      <a:tcPr/>
                    </a:tc>
                    <a:extLst>
                      <a:ext uri="{0D108BD9-81ED-4DB2-BD59-A6C34878D82A}">
                        <a16:rowId xmlns:a16="http://schemas.microsoft.com/office/drawing/2014/main" val="10001"/>
                      </a:ext>
                    </a:extLst>
                  </a:tr>
                  <a:tr h="560345">
                    <a:tc>
                      <a:txBody>
                        <a:bodyPr/>
                        <a:lstStyle/>
                        <a:p>
                          <a:endParaRPr lang="en-US"/>
                        </a:p>
                      </a:txBody>
                      <a:tcPr>
                        <a:blipFill>
                          <a:blip r:embed="rId3"/>
                          <a:stretch>
                            <a:fillRect t="-368478" r="-33268" b="-100000"/>
                          </a:stretch>
                        </a:blipFill>
                      </a:tcPr>
                    </a:tc>
                    <a:tc vMerge="1">
                      <a:txBody>
                        <a:bodyPr/>
                        <a:lstStyle/>
                        <a:p>
                          <a:pPr algn="l"/>
                          <a:endParaRPr dirty="0"/>
                        </a:p>
                      </a:txBody>
                      <a:tcPr/>
                    </a:tc>
                    <a:extLst>
                      <a:ext uri="{0D108BD9-81ED-4DB2-BD59-A6C34878D82A}">
                        <a16:rowId xmlns:a16="http://schemas.microsoft.com/office/drawing/2014/main" val="10002"/>
                      </a:ext>
                    </a:extLst>
                  </a:tr>
                  <a:tr h="560345">
                    <a:tc>
                      <a:txBody>
                        <a:bodyPr/>
                        <a:lstStyle/>
                        <a:p>
                          <a:endParaRPr lang="en-US"/>
                        </a:p>
                      </a:txBody>
                      <a:tcPr>
                        <a:blipFill>
                          <a:blip r:embed="rId3"/>
                          <a:stretch>
                            <a:fillRect t="-468478" r="-33268"/>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328868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Properties of Determinants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Notice that we have reduced the work to the evaluation of only one </a:t>
                </a:r>
                <a14:m>
                  <m:oMath xmlns:m="http://schemas.openxmlformats.org/officeDocument/2006/math">
                    <m:r>
                      <a:rPr>
                        <a:latin typeface="Cambria Math" panose="02040503050406030204" pitchFamily="18" charset="0"/>
                      </a:rPr>
                      <m:t>3×3</m:t>
                    </m:r>
                  </m:oMath>
                </a14:m>
                <a:r>
                  <a:rPr sz="2800"/>
                  <a:t> determinant, which in turn involved evaluating only one </a:t>
                </a:r>
                <a14:m>
                  <m:oMath xmlns:m="http://schemas.openxmlformats.org/officeDocument/2006/math">
                    <m:r>
                      <a:rPr>
                        <a:latin typeface="Cambria Math" panose="02040503050406030204" pitchFamily="18" charset="0"/>
                      </a:rPr>
                      <m:t>2×2</m:t>
                    </m:r>
                  </m:oMath>
                </a14:m>
                <a:r>
                  <a:rPr sz="2800"/>
                  <a:t> determinant.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Determinant of a 2×2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t>Definition</a:t>
                </a:r>
              </a:p>
              <a:p>
                <a:pPr>
                  <a:defRPr sz="2800"/>
                </a:pPr>
                <a:r>
                  <a:rPr sz="2800"/>
                  <a:t>The </a:t>
                </a:r>
                <a:r>
                  <a:rPr sz="2800" b="1"/>
                  <a:t>determinant</a:t>
                </a:r>
                <a:r>
                  <a:rPr sz="2800"/>
                  <a:t> of the matrix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1⁣1</m:t>
                                  </m:r>
                                </m:sub>
                              </m:sSub>
                            </m:e>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1⁣2</m:t>
                                  </m:r>
                                </m:sub>
                              </m:sSub>
                            </m:e>
                          </m:mr>
                          <m:m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2⁣1</m:t>
                                  </m:r>
                                </m:sub>
                              </m:sSub>
                            </m:e>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2⁣2</m:t>
                                  </m:r>
                                </m:sub>
                              </m:sSub>
                            </m:e>
                          </m:mr>
                        </m:m>
                      </m:e>
                    </m:d>
                  </m:oMath>
                </a14:m>
                <a:r>
                  <a:rPr sz="2800"/>
                  <a:t>, denoted </a:t>
                </a:r>
                <a14:m>
                  <m:oMath xmlns:m="http://schemas.openxmlformats.org/officeDocument/2006/math">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oMath>
                </a14:m>
                <a:r>
                  <a:rPr sz="2800"/>
                  <a:t>,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1⁣1</m:t>
                        </m:r>
                      </m:sub>
                    </m:sSub>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2⁣1</m:t>
                        </m:r>
                      </m:sub>
                    </m:sSub>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1⁣2</m:t>
                        </m:r>
                      </m:sub>
                    </m:sSub>
                  </m:oMath>
                </a14:m>
                <a:r>
                  <a:rPr sz="2800"/>
                  <a: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Cramer's Rule for Two-Variable, Two-Equation Linear Systems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algn="ctr">
                  <a:defRPr sz="2800" b="1"/>
                </a:pPr>
                <a:r>
                  <a:rPr lang="en-US" dirty="0"/>
                  <a:t>Theorem</a:t>
                </a:r>
              </a:p>
              <a:p>
                <a:pPr>
                  <a:defRPr sz="2800"/>
                </a:pPr>
                <a:r>
                  <a:rPr lang="en-US" sz="2800" dirty="0"/>
                  <a:t>The solution of a two-variable, two-equation linear system </a:t>
                </a:r>
                <a14:m>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𝑎𝑥</m:t>
                            </m:r>
                            <m:r>
                              <a:rPr lang="ar-AE">
                                <a:latin typeface="Cambria Math" panose="02040503050406030204" pitchFamily="18" charset="0"/>
                              </a:rPr>
                              <m:t>+</m:t>
                            </m:r>
                            <m:r>
                              <a:rPr lang="ar-AE">
                                <a:latin typeface="Cambria Math" panose="02040503050406030204" pitchFamily="18" charset="0"/>
                              </a:rPr>
                              <m:t>𝑏𝑦</m:t>
                            </m:r>
                            <m:r>
                              <a:rPr lang="ar-AE">
                                <a:latin typeface="Cambria Math" panose="02040503050406030204" pitchFamily="18" charset="0"/>
                              </a:rPr>
                              <m:t>=</m:t>
                            </m:r>
                            <m:r>
                              <a:rPr lang="ar-AE">
                                <a:latin typeface="Cambria Math" panose="02040503050406030204" pitchFamily="18" charset="0"/>
                              </a:rPr>
                              <m:t>𝑒</m:t>
                            </m:r>
                          </m:e>
                          <m:e>
                            <m:r>
                              <a:rPr lang="ar-AE">
                                <a:latin typeface="Cambria Math" panose="02040503050406030204" pitchFamily="18" charset="0"/>
                              </a:rPr>
                              <m:t>𝑐𝑥</m:t>
                            </m:r>
                            <m:r>
                              <a:rPr lang="ar-AE">
                                <a:latin typeface="Cambria Math" panose="02040503050406030204" pitchFamily="18" charset="0"/>
                              </a:rPr>
                              <m:t>+</m:t>
                            </m:r>
                            <m:r>
                              <a:rPr lang="ar-AE">
                                <a:latin typeface="Cambria Math" panose="02040503050406030204" pitchFamily="18" charset="0"/>
                              </a:rPr>
                              <m:t>𝑑𝑦</m:t>
                            </m:r>
                            <m:r>
                              <a:rPr lang="ar-AE">
                                <a:latin typeface="Cambria Math" panose="02040503050406030204" pitchFamily="18" charset="0"/>
                              </a:rPr>
                              <m:t>=</m:t>
                            </m:r>
                            <m:r>
                              <a:rPr lang="ar-AE">
                                <a:latin typeface="Cambria Math" panose="02040503050406030204" pitchFamily="18" charset="0"/>
                              </a:rPr>
                              <m:t>𝑓</m:t>
                            </m:r>
                          </m:e>
                        </m:eqArr>
                      </m:e>
                    </m:d>
                  </m:oMath>
                </a14:m>
                <a:r>
                  <a:rPr lang="en-US" sz="2800" dirty="0"/>
                  <a:t> is given by</a:t>
                </a:r>
              </a:p>
              <a:p>
                <a:pPr algn="ctr">
                  <a:defRPr sz="2800"/>
                </a:pPr>
                <a:r>
                  <a:rPr lang="en-US" sz="2800" dirty="0"/>
                  <a:t>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𝐷</m:t>
                            </m:r>
                          </m:e>
                          <m:sub>
                            <m:r>
                              <a:rPr lang="ar-AE">
                                <a:latin typeface="Cambria Math" panose="02040503050406030204" pitchFamily="18" charset="0"/>
                              </a:rPr>
                              <m:t>𝑥</m:t>
                            </m:r>
                          </m:sub>
                        </m:sSub>
                      </m:num>
                      <m:den>
                        <m:r>
                          <a:rPr lang="ar-AE">
                            <a:latin typeface="Cambria Math" panose="02040503050406030204" pitchFamily="18" charset="0"/>
                          </a:rPr>
                          <m:t>𝐷</m:t>
                        </m:r>
                      </m:den>
                    </m:f>
                  </m:oMath>
                </a14:m>
                <a:r>
                  <a:rPr lang="en-US" sz="2800" dirty="0"/>
                  <a:t>  </a:t>
                </a:r>
                <a:r>
                  <a:rPr lang="ar-AE" sz="2800" dirty="0"/>
                  <a:t> </a:t>
                </a:r>
                <a:r>
                  <a:rPr lang="en-US" sz="2800" dirty="0"/>
                  <a:t>and   </a:t>
                </a:r>
                <a14:m>
                  <m:oMath xmlns:m="http://schemas.openxmlformats.org/officeDocument/2006/math">
                    <m:r>
                      <a:rPr lang="en-US">
                        <a:latin typeface="Cambria Math" panose="02040503050406030204" pitchFamily="18" charset="0"/>
                      </a:rPr>
                      <m:t>𝑦</m:t>
                    </m:r>
                    <m:r>
                      <a:rPr lang="en-US">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𝐷</m:t>
                            </m:r>
                          </m:e>
                          <m:sub>
                            <m:r>
                              <a:rPr lang="ar-AE">
                                <a:latin typeface="Cambria Math" panose="02040503050406030204" pitchFamily="18" charset="0"/>
                              </a:rPr>
                              <m:t>𝑦</m:t>
                            </m:r>
                          </m:sub>
                        </m:sSub>
                      </m:num>
                      <m:den>
                        <m:r>
                          <a:rPr lang="ar-AE">
                            <a:latin typeface="Cambria Math" panose="02040503050406030204" pitchFamily="18" charset="0"/>
                          </a:rPr>
                          <m:t>𝐷</m:t>
                        </m:r>
                      </m:den>
                    </m:f>
                  </m:oMath>
                </a14:m>
                <a:r>
                  <a:rPr lang="en-US" sz="2800" dirty="0"/>
                  <a:t>,</a:t>
                </a:r>
                <a:endParaRPr lang="ar-AE" sz="2800" dirty="0"/>
              </a:p>
              <a:p>
                <a:pPr>
                  <a:defRPr sz="2800"/>
                </a:pPr>
                <a:r>
                  <a:rPr lang="en-US" sz="2800" dirty="0"/>
                  <a:t>where </a:t>
                </a:r>
                <a14:m>
                  <m:oMath xmlns:m="http://schemas.openxmlformats.org/officeDocument/2006/math">
                    <m:r>
                      <a:rPr lang="en-US">
                        <a:latin typeface="Cambria Math" panose="02040503050406030204" pitchFamily="18" charset="0"/>
                      </a:rPr>
                      <m:t>𝐷</m:t>
                    </m:r>
                  </m:oMath>
                </a14:m>
                <a:r>
                  <a:rPr lang="en-US" sz="2800" dirty="0"/>
                  <a:t> is the determinant of the coefficient matrix </a:t>
                </a:r>
                <a14:m>
                  <m:oMath xmlns:m="http://schemas.openxmlformats.org/officeDocument/2006/math">
                    <m:d>
                      <m:dPr>
                        <m:begChr m:val="|"/>
                        <m:endChr m:val="|"/>
                        <m:ctrlPr>
                          <a:rPr lang="en-US"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𝑎</m:t>
                              </m:r>
                            </m:e>
                            <m:e>
                              <m:r>
                                <a:rPr lang="ar-AE">
                                  <a:latin typeface="Cambria Math" panose="02040503050406030204" pitchFamily="18" charset="0"/>
                                </a:rPr>
                                <m:t>𝑏</m:t>
                              </m:r>
                            </m:e>
                          </m:mr>
                          <m:mr>
                            <m:e>
                              <m:r>
                                <a:rPr lang="ar-AE">
                                  <a:latin typeface="Cambria Math" panose="02040503050406030204" pitchFamily="18" charset="0"/>
                                </a:rPr>
                                <m:t>𝑐</m:t>
                              </m:r>
                            </m:e>
                            <m:e>
                              <m:r>
                                <a:rPr lang="ar-AE">
                                  <a:latin typeface="Cambria Math" panose="02040503050406030204" pitchFamily="18" charset="0"/>
                                </a:rPr>
                                <m:t>𝑑</m:t>
                              </m:r>
                            </m:e>
                          </m:mr>
                        </m:m>
                      </m:e>
                    </m:d>
                  </m:oMath>
                </a14:m>
                <a:r>
                  <a:rPr lang="en-US" sz="2800" dirty="0"/>
                  <a:t>,</a:t>
                </a:r>
                <a:r>
                  <a:rPr lang="ar-AE" sz="2800"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𝐷</m:t>
                        </m:r>
                      </m:e>
                      <m:sub>
                        <m:r>
                          <a:rPr lang="ar-AE">
                            <a:latin typeface="Cambria Math" panose="02040503050406030204" pitchFamily="18" charset="0"/>
                          </a:rPr>
                          <m:t>𝑥</m:t>
                        </m:r>
                      </m:sub>
                    </m:sSub>
                  </m:oMath>
                </a14:m>
                <a:r>
                  <a:rPr lang="ar-AE" sz="2800" dirty="0"/>
                  <a:t> </a:t>
                </a:r>
                <a:r>
                  <a:rPr lang="en-US" sz="2800" dirty="0"/>
                  <a:t>is the determinant of the matrix formed by replacing the column of </a:t>
                </a:r>
                <a14:m>
                  <m:oMath xmlns:m="http://schemas.openxmlformats.org/officeDocument/2006/math">
                    <m:r>
                      <a:rPr lang="en-US">
                        <a:latin typeface="Cambria Math" panose="02040503050406030204" pitchFamily="18" charset="0"/>
                      </a:rPr>
                      <m:t>𝑥</m:t>
                    </m:r>
                  </m:oMath>
                </a14:m>
                <a:r>
                  <a:rPr lang="en-US" sz="2800" dirty="0"/>
                  <a:t>-coefficients with the column of constant terms </a:t>
                </a:r>
                <a14:m>
                  <m:oMath xmlns:m="http://schemas.openxmlformats.org/officeDocument/2006/math">
                    <m:d>
                      <m:dPr>
                        <m:begChr m:val="|"/>
                        <m:endChr m:val="|"/>
                        <m:ctrlPr>
                          <a:rPr lang="en-US"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𝑒</m:t>
                              </m:r>
                            </m:e>
                            <m:e>
                              <m:r>
                                <a:rPr lang="ar-AE">
                                  <a:latin typeface="Cambria Math" panose="02040503050406030204" pitchFamily="18" charset="0"/>
                                </a:rPr>
                                <m:t>𝑏</m:t>
                              </m:r>
                            </m:e>
                          </m:mr>
                          <m:mr>
                            <m:e>
                              <m:r>
                                <a:rPr lang="ar-AE">
                                  <a:latin typeface="Cambria Math" panose="02040503050406030204" pitchFamily="18" charset="0"/>
                                </a:rPr>
                                <m:t>𝑓</m:t>
                              </m:r>
                            </m:e>
                            <m:e>
                              <m:r>
                                <a:rPr lang="ar-AE">
                                  <a:latin typeface="Cambria Math" panose="02040503050406030204" pitchFamily="18" charset="0"/>
                                </a:rPr>
                                <m:t>𝑑</m:t>
                              </m:r>
                            </m:e>
                          </m:mr>
                        </m:m>
                      </m:e>
                    </m:d>
                  </m:oMath>
                </a14:m>
                <a:r>
                  <a:rPr lang="en-US" sz="2800" dirty="0"/>
                  <a:t>,</a:t>
                </a:r>
                <a:r>
                  <a:rPr lang="ar-AE" sz="2800" dirty="0"/>
                  <a:t> </a:t>
                </a:r>
                <a:r>
                  <a:rPr lang="en-US" sz="2800" dirty="0"/>
                  <a:t>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𝐷</m:t>
                        </m:r>
                      </m:e>
                      <m:sub>
                        <m:r>
                          <a:rPr lang="ar-AE">
                            <a:latin typeface="Cambria Math" panose="02040503050406030204" pitchFamily="18" charset="0"/>
                          </a:rPr>
                          <m:t>𝑦</m:t>
                        </m:r>
                      </m:sub>
                    </m:sSub>
                  </m:oMath>
                </a14:m>
                <a:r>
                  <a:rPr lang="ar-AE" sz="2800" dirty="0"/>
                  <a:t> </a:t>
                </a:r>
                <a:r>
                  <a:rPr lang="en-US" sz="2800" dirty="0"/>
                  <a:t>is the determinant of the matrix formed by replacing the column of </a:t>
                </a:r>
                <a14:m>
                  <m:oMath xmlns:m="http://schemas.openxmlformats.org/officeDocument/2006/math">
                    <m:r>
                      <a:rPr lang="en-US">
                        <a:latin typeface="Cambria Math" panose="02040503050406030204" pitchFamily="18" charset="0"/>
                      </a:rPr>
                      <m:t>𝑦</m:t>
                    </m:r>
                  </m:oMath>
                </a14:m>
                <a:r>
                  <a:rPr lang="en-US" sz="2800" dirty="0"/>
                  <a:t>-coefficients with the column of constant terms </a:t>
                </a:r>
                <a14:m>
                  <m:oMath xmlns:m="http://schemas.openxmlformats.org/officeDocument/2006/math">
                    <m:d>
                      <m:dPr>
                        <m:begChr m:val="|"/>
                        <m:endChr m:val="|"/>
                        <m:ctrlPr>
                          <a:rPr lang="en-US" i="1">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ar-AE">
                                  <a:latin typeface="Cambria Math" panose="02040503050406030204" pitchFamily="18" charset="0"/>
                                </a:rPr>
                                <m:t>𝑎</m:t>
                              </m:r>
                            </m:e>
                            <m:e>
                              <m:r>
                                <a:rPr lang="ar-AE">
                                  <a:latin typeface="Cambria Math" panose="02040503050406030204" pitchFamily="18" charset="0"/>
                                </a:rPr>
                                <m:t>𝑒</m:t>
                              </m:r>
                            </m:e>
                          </m:mr>
                          <m:mr>
                            <m:e>
                              <m:r>
                                <a:rPr lang="ar-AE">
                                  <a:latin typeface="Cambria Math" panose="02040503050406030204" pitchFamily="18" charset="0"/>
                                </a:rPr>
                                <m:t>𝑐</m:t>
                              </m:r>
                            </m:e>
                            <m:e>
                              <m:r>
                                <a:rPr lang="ar-AE">
                                  <a:latin typeface="Cambria Math" panose="02040503050406030204" pitchFamily="18" charset="0"/>
                                </a:rPr>
                                <m:t>𝑓</m:t>
                              </m:r>
                            </m:e>
                          </m:mr>
                        </m:m>
                      </m:e>
                    </m:d>
                  </m:oMath>
                </a14:m>
                <a:r>
                  <a:rPr lang="ar-AE" sz="2800" dirty="0"/>
                  <a:t>.</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Whenever a fraction appears in our work, we need to ask if the expression in the denominator can ever be zero, and what it means if this happens. In Cramer's Rule, the determinant </a:t>
                </a:r>
                <a14:m>
                  <m:oMath xmlns:m="http://schemas.openxmlformats.org/officeDocument/2006/math">
                    <m:r>
                      <a:rPr>
                        <a:latin typeface="Cambria Math" panose="02040503050406030204" pitchFamily="18" charset="0"/>
                      </a:rPr>
                      <m:t>𝐷</m:t>
                    </m:r>
                  </m:oMath>
                </a14:m>
                <a:r>
                  <a:rPr sz="2800" dirty="0"/>
                  <a:t> can equal </a:t>
                </a:r>
                <a:r>
                  <a:rPr sz="2800" dirty="0">
                    <a:latin typeface="Cambria Math"/>
                  </a:rPr>
                  <a:t>0</a:t>
                </a:r>
                <a:r>
                  <a:rPr sz="2800" dirty="0"/>
                  <a:t>, which prevents us from using the given formulas.</a:t>
                </a:r>
                <a:endParaRPr lang="en-US" sz="2800" dirty="0"/>
              </a:p>
              <a:p>
                <a:pPr>
                  <a:defRPr sz="2800"/>
                </a:pPr>
                <a:endParaRPr sz="2800" dirty="0"/>
              </a:p>
              <a:p>
                <a:pPr>
                  <a:defRPr sz="2800"/>
                </a:pPr>
                <a:r>
                  <a:rPr sz="2800" dirty="0"/>
                  <a:t>If </a:t>
                </a:r>
                <a14:m>
                  <m:oMath xmlns:m="http://schemas.openxmlformats.org/officeDocument/2006/math">
                    <m:r>
                      <a:rPr>
                        <a:latin typeface="Cambria Math" panose="02040503050406030204" pitchFamily="18" charset="0"/>
                      </a:rPr>
                      <m:t>𝐷</m:t>
                    </m:r>
                    <m:r>
                      <a:rPr>
                        <a:latin typeface="Cambria Math" panose="02040503050406030204" pitchFamily="18" charset="0"/>
                      </a:rPr>
                      <m:t>=</m:t>
                    </m:r>
                    <m:r>
                      <a:rPr>
                        <a:latin typeface="Cambria Math" panose="02040503050406030204" pitchFamily="18" charset="0"/>
                      </a:rPr>
                      <m:t>0</m:t>
                    </m:r>
                  </m:oMath>
                </a14:m>
                <a:r>
                  <a:rPr sz="2800" dirty="0"/>
                  <a:t>, the system is either dependent or inconsistent. If both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oMath>
                </a14:m>
                <a:r>
                  <a:rPr sz="2800" dirty="0"/>
                  <a:t> are also zero, the system is dependent. If at least one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oMath>
                </a14:m>
                <a:r>
                  <a:rPr sz="2800" dirty="0"/>
                  <a:t> is nonzero, the system has no solution.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2066"/>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Cramer's Rule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dirty="0"/>
                  <a:t>Use Cramer's Rule to solve the following systems.</a:t>
                </a:r>
              </a:p>
              <a:p>
                <a:pPr marL="514350" indent="-514350">
                  <a:buFont typeface="+mj-lt"/>
                  <a:buAutoNum type="alphaLcPeriod"/>
                  <a:defRPr sz="2800"/>
                </a:pPr>
                <a:r>
                  <a:rPr lang="en-US" dirty="0"/>
                  <a:t>​</a:t>
                </a:r>
                <a14:m>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r>
                              <a:rPr lang="en-US" b="0" i="0" smtClean="0">
                                <a:latin typeface="Cambria Math" panose="02040503050406030204" pitchFamily="18" charset="0"/>
                              </a:rPr>
                              <m:t>   </m:t>
                            </m:r>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e>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7</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qArr>
                      </m:e>
                    </m:d>
                  </m:oMath>
                </a14:m>
                <a:endParaRPr lang="ar-AE" dirty="0"/>
              </a:p>
              <a:p>
                <a:pPr marL="514350" indent="-514350">
                  <a:buFont typeface="+mj-lt"/>
                  <a:buAutoNum type="alphaLcPeriod" startAt="2"/>
                  <a:defRPr sz="2800"/>
                </a:pPr>
                <a:r>
                  <a:rPr lang="ar-AE" dirty="0"/>
                  <a:t>​</a:t>
                </a:r>
                <a14:m>
                  <m:oMath xmlns:m="http://schemas.openxmlformats.org/officeDocument/2006/math">
                    <m:d>
                      <m:dPr>
                        <m:begChr m:val="{"/>
                        <m:endChr m:val=""/>
                        <m:ctrlPr>
                          <a:rPr lang="ar-AE" i="1" smtClean="0">
                            <a:latin typeface="Cambria Math" panose="02040503050406030204" pitchFamily="18" charset="0"/>
                          </a:rPr>
                        </m:ctrlPr>
                      </m:dPr>
                      <m:e>
                        <m:eqArr>
                          <m:eqArrPr>
                            <m:ctrlPr>
                              <a:rPr lang="ar-AE" i="1">
                                <a:latin typeface="Cambria Math" panose="02040503050406030204" pitchFamily="18" charset="0"/>
                              </a:rPr>
                            </m:ctrlPr>
                          </m:eqArrPr>
                          <m:e>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3</m:t>
                            </m:r>
                            <m:phant>
                              <m:phantPr>
                                <m:show m:val="off"/>
                                <m:ctrlPr>
                                  <a:rPr lang="ar-AE" i="1">
                                    <a:latin typeface="Cambria Math" panose="02040503050406030204" pitchFamily="18" charset="0"/>
                                  </a:rPr>
                                </m:ctrlPr>
                              </m:phantPr>
                              <m:e>
                                <m:r>
                                  <a:rPr lang="ar-AE">
                                    <a:latin typeface="Cambria Math" panose="02040503050406030204" pitchFamily="18" charset="0"/>
                                  </a:rPr>
                                  <m:t>−</m:t>
                                </m:r>
                              </m:e>
                            </m:phant>
                          </m:e>
                        </m:eqArr>
                      </m:e>
                    </m:d>
                  </m:oMath>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Cramer's Rule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416ED30-BE07-4679-B3D7-1B5F27ED1237}"/>
                  </a:ext>
                </a:extLst>
              </p:cNvPr>
              <p:cNvGraphicFramePr>
                <a:graphicFrameLocks/>
              </p:cNvGraphicFramePr>
              <p:nvPr>
                <p:extLst>
                  <p:ext uri="{D42A27DB-BD31-4B8C-83A1-F6EECF244321}">
                    <p14:modId xmlns:p14="http://schemas.microsoft.com/office/powerpoint/2010/main" val="880254633"/>
                  </p:ext>
                </p:extLst>
              </p:nvPr>
            </p:nvGraphicFramePr>
            <p:xfrm>
              <a:off x="838200" y="1465556"/>
              <a:ext cx="7924800" cy="2659011"/>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598194">
                    <a:tc>
                      <a:txBody>
                        <a:bodyPr/>
                        <a:lstStyle/>
                        <a:p>
                          <a:pPr algn="l">
                            <a:defRPr sz="1800"/>
                          </a:pPr>
                          <a:r>
                            <a:rPr sz="2400" dirty="0"/>
                            <a:t>​</a:t>
                          </a:r>
                          <a14:m>
                            <m:oMath xmlns:m="http://schemas.openxmlformats.org/officeDocument/2006/math">
                              <m:r>
                                <a:rPr sz="2400">
                                  <a:latin typeface="Cambria Math"/>
                                </a:rPr>
                                <m:t>𝐷</m:t>
                              </m:r>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4</m:t>
                                        </m:r>
                                      </m:e>
                                      <m:e>
                                        <m:r>
                                          <a:rPr sz="2400">
                                            <a:latin typeface="Cambria Math"/>
                                          </a:rPr>
                                          <m:t>−</m:t>
                                        </m:r>
                                        <m:r>
                                          <a:rPr sz="2400">
                                            <a:latin typeface="Cambria Math"/>
                                          </a:rPr>
                                          <m:t>5</m:t>
                                        </m:r>
                                      </m:e>
                                    </m:mr>
                                    <m:mr>
                                      <m:e>
                                        <m:r>
                                          <a:rPr sz="2400">
                                            <a:latin typeface="Cambria Math"/>
                                          </a:rPr>
                                          <m:t>−</m:t>
                                        </m:r>
                                        <m:r>
                                          <a:rPr sz="2400">
                                            <a:latin typeface="Cambria Math"/>
                                          </a:rPr>
                                          <m:t>3</m:t>
                                        </m:r>
                                      </m:e>
                                      <m:e>
                                        <m:r>
                                          <a:rPr sz="2400">
                                            <a:latin typeface="Cambria Math"/>
                                          </a:rPr>
                                          <m:t>7</m:t>
                                        </m:r>
                                      </m:e>
                                    </m:mr>
                                  </m:m>
                                </m:e>
                              </m:d>
                              <m:r>
                                <a:rPr sz="2400">
                                  <a:latin typeface="Cambria Math"/>
                                </a:rPr>
                                <m:t>=</m:t>
                              </m:r>
                              <m:r>
                                <a:rPr sz="2400">
                                  <a:latin typeface="Cambria Math"/>
                                </a:rPr>
                                <m:t>28</m:t>
                              </m:r>
                              <m:r>
                                <a:rPr sz="2400">
                                  <a:latin typeface="Cambria Math"/>
                                </a:rPr>
                                <m:t>−</m:t>
                              </m:r>
                              <m:r>
                                <a:rPr sz="2400">
                                  <a:latin typeface="Cambria Math"/>
                                </a:rPr>
                                <m:t>15</m:t>
                              </m:r>
                              <m:r>
                                <a:rPr sz="2400">
                                  <a:latin typeface="Cambria Math"/>
                                </a:rPr>
                                <m:t>=</m:t>
                              </m:r>
                              <m:r>
                                <a:rPr sz="2400">
                                  <a:latin typeface="Cambria Math"/>
                                </a:rPr>
                                <m:t>13</m:t>
                              </m:r>
                            </m:oMath>
                          </a14:m>
                          <a:endParaRPr sz="2400" dirty="0"/>
                        </a:p>
                      </a:txBody>
                      <a:tcPr/>
                    </a:tc>
                    <a:tc>
                      <a:txBody>
                        <a:bodyPr/>
                        <a:lstStyle/>
                        <a:p>
                          <a:pPr algn="l">
                            <a:defRPr sz="1100" b="1"/>
                          </a:pPr>
                          <a:r>
                            <a:rPr sz="2000" b="0" dirty="0"/>
                            <a:t>Calculate </a:t>
                          </a:r>
                          <a14:m>
                            <m:oMath xmlns:m="http://schemas.openxmlformats.org/officeDocument/2006/math">
                              <m:r>
                                <a:rPr sz="2000" b="0" i="1">
                                  <a:latin typeface="Cambria Math"/>
                                </a:rPr>
                                <m:t>𝐷</m:t>
                              </m:r>
                            </m:oMath>
                          </a14:m>
                          <a:r>
                            <a:rPr sz="2000" b="0" dirty="0"/>
                            <a:t> first. Since </a:t>
                          </a:r>
                          <a14:m>
                            <m:oMath xmlns:m="http://schemas.openxmlformats.org/officeDocument/2006/math">
                              <m:r>
                                <a:rPr sz="2000" b="0" i="1">
                                  <a:latin typeface="Cambria Math"/>
                                </a:rPr>
                                <m:t>𝐷</m:t>
                              </m:r>
                              <m:r>
                                <a:rPr sz="2000" b="0">
                                  <a:latin typeface="Cambria Math"/>
                                </a:rPr>
                                <m:t>≠</m:t>
                              </m:r>
                              <m:r>
                                <a:rPr sz="2000" b="0" i="1">
                                  <a:latin typeface="Cambria Math"/>
                                </a:rPr>
                                <m:t>0</m:t>
                              </m:r>
                            </m:oMath>
                          </a14:m>
                          <a:r>
                            <a:rPr sz="2000" b="0" dirty="0"/>
                            <a:t>, we know there is a single solution to the system.</a:t>
                          </a:r>
                        </a:p>
                      </a:txBody>
                      <a:tcPr/>
                    </a:tc>
                    <a:extLst>
                      <a:ext uri="{0D108BD9-81ED-4DB2-BD59-A6C34878D82A}">
                        <a16:rowId xmlns:a16="http://schemas.microsoft.com/office/drawing/2014/main" val="10000"/>
                      </a:ext>
                    </a:extLst>
                  </a:tr>
                  <a:tr h="951877">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𝐷</m:t>
                                  </m:r>
                                </m:e>
                                <m:sub>
                                  <m:r>
                                    <a:rPr sz="2400">
                                      <a:latin typeface="Cambria Math"/>
                                    </a:rPr>
                                    <m:t>𝑥</m:t>
                                  </m:r>
                                </m:sub>
                              </m:sSub>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3</m:t>
                                        </m:r>
                                      </m:e>
                                      <m:e>
                                        <m:r>
                                          <a:rPr sz="2400">
                                            <a:latin typeface="Cambria Math"/>
                                          </a:rPr>
                                          <m:t>−</m:t>
                                        </m:r>
                                        <m:r>
                                          <a:rPr sz="2400">
                                            <a:latin typeface="Cambria Math"/>
                                          </a:rPr>
                                          <m:t>5</m:t>
                                        </m:r>
                                      </m:e>
                                    </m:mr>
                                    <m:mr>
                                      <m:e>
                                        <m:r>
                                          <a:rPr sz="2400">
                                            <a:latin typeface="Cambria Math"/>
                                          </a:rPr>
                                          <m:t>1</m:t>
                                        </m:r>
                                      </m:e>
                                      <m:e>
                                        <m:r>
                                          <a:rPr sz="2400">
                                            <a:latin typeface="Cambria Math"/>
                                          </a:rPr>
                                          <m:t>7</m:t>
                                        </m:r>
                                      </m:e>
                                    </m:mr>
                                  </m:m>
                                </m:e>
                              </m:d>
                              <m:r>
                                <a:rPr sz="2400">
                                  <a:latin typeface="Cambria Math"/>
                                </a:rPr>
                                <m:t>=</m:t>
                              </m:r>
                              <m:r>
                                <a:rPr sz="2400">
                                  <a:latin typeface="Cambria Math"/>
                                </a:rPr>
                                <m:t>21</m:t>
                              </m:r>
                              <m:r>
                                <a:rPr sz="2400">
                                  <a:latin typeface="Cambria Math"/>
                                </a:rPr>
                                <m:t>−</m:t>
                              </m:r>
                              <m:d>
                                <m:dPr>
                                  <m:ctrlPr>
                                    <a:rPr sz="2400" i="1">
                                      <a:latin typeface="Cambria Math" panose="02040503050406030204" pitchFamily="18" charset="0"/>
                                    </a:rPr>
                                  </m:ctrlPr>
                                </m:dPr>
                                <m:e>
                                  <m:r>
                                    <a:rPr sz="2400">
                                      <a:latin typeface="Cambria Math"/>
                                    </a:rPr>
                                    <m:t>−</m:t>
                                  </m:r>
                                  <m:r>
                                    <a:rPr sz="2400">
                                      <a:latin typeface="Cambria Math"/>
                                    </a:rPr>
                                    <m:t>5</m:t>
                                  </m:r>
                                </m:e>
                              </m:d>
                              <m:r>
                                <a:rPr sz="2400">
                                  <a:latin typeface="Cambria Math"/>
                                </a:rPr>
                                <m:t>=</m:t>
                              </m:r>
                              <m:r>
                                <a:rPr sz="2400">
                                  <a:latin typeface="Cambria Math"/>
                                </a:rPr>
                                <m:t>26</m:t>
                              </m:r>
                            </m:oMath>
                          </a14:m>
                          <a:endParaRPr sz="2400" dirty="0"/>
                        </a:p>
                      </a:txBody>
                      <a:tcPr/>
                    </a:tc>
                    <a:tc>
                      <a:txBody>
                        <a:bodyPr/>
                        <a:lstStyle/>
                        <a:p>
                          <a:pPr algn="l">
                            <a:lnSpc>
                              <a:spcPct val="150000"/>
                            </a:lnSpc>
                            <a:defRPr sz="1100" b="1"/>
                          </a:pPr>
                          <a:r>
                            <a:rPr sz="2000" b="0" dirty="0"/>
                            <a:t>Calculate </a:t>
                          </a:r>
                          <a14:m>
                            <m:oMath xmlns:m="http://schemas.openxmlformats.org/officeDocument/2006/math">
                              <m:sSub>
                                <m:sSubPr>
                                  <m:ctrlPr>
                                    <a:rPr sz="2000" b="0" i="1">
                                      <a:latin typeface="Cambria Math" panose="02040503050406030204" pitchFamily="18" charset="0"/>
                                    </a:rPr>
                                  </m:ctrlPr>
                                </m:sSubPr>
                                <m:e>
                                  <m:r>
                                    <a:rPr sz="2000" b="0" i="1">
                                      <a:latin typeface="Cambria Math"/>
                                    </a:rPr>
                                    <m:t>𝐷</m:t>
                                  </m:r>
                                </m:e>
                                <m:sub>
                                  <m:r>
                                    <a:rPr sz="2000" b="0" i="1">
                                      <a:latin typeface="Cambria Math"/>
                                    </a:rPr>
                                    <m:t>𝑥</m:t>
                                  </m:r>
                                </m:sub>
                              </m:sSub>
                            </m:oMath>
                          </a14:m>
                          <a:r>
                            <a:rPr sz="2000" b="0" dirty="0"/>
                            <a:t> and </a:t>
                          </a:r>
                          <a14:m>
                            <m:oMath xmlns:m="http://schemas.openxmlformats.org/officeDocument/2006/math">
                              <m:sSub>
                                <m:sSubPr>
                                  <m:ctrlPr>
                                    <a:rPr sz="2000" b="0" i="1">
                                      <a:latin typeface="Cambria Math" panose="02040503050406030204" pitchFamily="18" charset="0"/>
                                    </a:rPr>
                                  </m:ctrlPr>
                                </m:sSubPr>
                                <m:e>
                                  <m:r>
                                    <a:rPr sz="2000" b="0" i="1">
                                      <a:latin typeface="Cambria Math"/>
                                    </a:rPr>
                                    <m:t>𝐷</m:t>
                                  </m:r>
                                </m:e>
                                <m:sub>
                                  <m:r>
                                    <a:rPr sz="2000" b="0" i="1">
                                      <a:latin typeface="Cambria Math"/>
                                    </a:rPr>
                                    <m:t>𝑦</m:t>
                                  </m:r>
                                </m:sub>
                              </m:sSub>
                            </m:oMath>
                          </a14:m>
                          <a:r>
                            <a:rPr sz="2000" b="0" dirty="0"/>
                            <a:t>.</a:t>
                          </a:r>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𝐷</m:t>
                                  </m:r>
                                </m:e>
                                <m:sub>
                                  <m:r>
                                    <a:rPr sz="2400">
                                      <a:latin typeface="Cambria Math"/>
                                    </a:rPr>
                                    <m:t>𝑦</m:t>
                                  </m:r>
                                </m:sub>
                              </m:sSub>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4</m:t>
                                        </m:r>
                                      </m:e>
                                      <m:e>
                                        <m:r>
                                          <a:rPr sz="2400">
                                            <a:latin typeface="Cambria Math"/>
                                          </a:rPr>
                                          <m:t>3</m:t>
                                        </m:r>
                                      </m:e>
                                    </m:mr>
                                    <m:mr>
                                      <m:e>
                                        <m:r>
                                          <a:rPr sz="2400">
                                            <a:latin typeface="Cambria Math"/>
                                          </a:rPr>
                                          <m:t>−</m:t>
                                        </m:r>
                                        <m:r>
                                          <a:rPr sz="2400">
                                            <a:latin typeface="Cambria Math"/>
                                          </a:rPr>
                                          <m:t>3</m:t>
                                        </m:r>
                                      </m:e>
                                      <m:e>
                                        <m:r>
                                          <a:rPr sz="2400">
                                            <a:latin typeface="Cambria Math"/>
                                          </a:rPr>
                                          <m:t>1</m:t>
                                        </m:r>
                                      </m:e>
                                    </m:mr>
                                  </m:m>
                                </m:e>
                              </m:d>
                              <m:r>
                                <a:rPr sz="2400">
                                  <a:latin typeface="Cambria Math"/>
                                </a:rPr>
                                <m:t>=</m:t>
                              </m:r>
                              <m:r>
                                <a:rPr sz="2400">
                                  <a:latin typeface="Cambria Math"/>
                                </a:rPr>
                                <m:t>4</m:t>
                              </m:r>
                              <m:r>
                                <a:rPr sz="2400">
                                  <a:latin typeface="Cambria Math"/>
                                </a:rPr>
                                <m:t>−</m:t>
                              </m:r>
                              <m:d>
                                <m:dPr>
                                  <m:ctrlPr>
                                    <a:rPr sz="2400" i="1">
                                      <a:latin typeface="Cambria Math" panose="02040503050406030204" pitchFamily="18" charset="0"/>
                                    </a:rPr>
                                  </m:ctrlPr>
                                </m:dPr>
                                <m:e>
                                  <m:r>
                                    <a:rPr sz="2400">
                                      <a:latin typeface="Cambria Math"/>
                                    </a:rPr>
                                    <m:t>−</m:t>
                                  </m:r>
                                  <m:r>
                                    <a:rPr sz="2400">
                                      <a:latin typeface="Cambria Math"/>
                                    </a:rPr>
                                    <m:t>9</m:t>
                                  </m:r>
                                </m:e>
                              </m:d>
                              <m:r>
                                <a:rPr sz="2400">
                                  <a:latin typeface="Cambria Math"/>
                                </a:rPr>
                                <m:t>=</m:t>
                              </m:r>
                              <m:r>
                                <a:rPr sz="2400">
                                  <a:latin typeface="Cambria Math"/>
                                </a:rPr>
                                <m:t>13</m:t>
                              </m:r>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6416ED30-BE07-4679-B3D7-1B5F27ED1237}"/>
                  </a:ext>
                </a:extLst>
              </p:cNvPr>
              <p:cNvGraphicFramePr>
                <a:graphicFrameLocks/>
              </p:cNvGraphicFramePr>
              <p:nvPr>
                <p:extLst>
                  <p:ext uri="{D42A27DB-BD31-4B8C-83A1-F6EECF244321}">
                    <p14:modId xmlns:p14="http://schemas.microsoft.com/office/powerpoint/2010/main" val="880254633"/>
                  </p:ext>
                </p:extLst>
              </p:nvPr>
            </p:nvGraphicFramePr>
            <p:xfrm>
              <a:off x="838200" y="1465556"/>
              <a:ext cx="7924800" cy="2659011"/>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1005840">
                    <a:tc>
                      <a:txBody>
                        <a:bodyPr/>
                        <a:lstStyle/>
                        <a:p>
                          <a:endParaRPr lang="en-US"/>
                        </a:p>
                      </a:txBody>
                      <a:tcPr>
                        <a:blipFill>
                          <a:blip r:embed="rId2"/>
                          <a:stretch>
                            <a:fillRect t="-3030" r="-70511" b="-167273"/>
                          </a:stretch>
                        </a:blipFill>
                      </a:tcPr>
                    </a:tc>
                    <a:tc>
                      <a:txBody>
                        <a:bodyPr/>
                        <a:lstStyle/>
                        <a:p>
                          <a:endParaRPr lang="en-US"/>
                        </a:p>
                      </a:txBody>
                      <a:tcPr>
                        <a:blipFill>
                          <a:blip r:embed="rId2"/>
                          <a:stretch>
                            <a:fillRect l="-141822" t="-3030" b="-167273"/>
                          </a:stretch>
                        </a:blipFill>
                      </a:tcPr>
                    </a:tc>
                    <a:extLst>
                      <a:ext uri="{0D108BD9-81ED-4DB2-BD59-A6C34878D82A}">
                        <a16:rowId xmlns:a16="http://schemas.microsoft.com/office/drawing/2014/main" val="10000"/>
                      </a:ext>
                    </a:extLst>
                  </a:tr>
                  <a:tr h="951877">
                    <a:tc>
                      <a:txBody>
                        <a:bodyPr/>
                        <a:lstStyle/>
                        <a:p>
                          <a:endParaRPr lang="en-US"/>
                        </a:p>
                      </a:txBody>
                      <a:tcPr>
                        <a:blipFill>
                          <a:blip r:embed="rId2"/>
                          <a:stretch>
                            <a:fillRect t="-108280" r="-70511" b="-75796"/>
                          </a:stretch>
                        </a:blipFill>
                      </a:tcPr>
                    </a:tc>
                    <a:tc>
                      <a:txBody>
                        <a:bodyPr/>
                        <a:lstStyle/>
                        <a:p>
                          <a:endParaRPr lang="en-US"/>
                        </a:p>
                      </a:txBody>
                      <a:tcPr>
                        <a:blipFill>
                          <a:blip r:embed="rId2"/>
                          <a:stretch>
                            <a:fillRect l="-141822" t="-108280" b="-75796"/>
                          </a:stretch>
                        </a:blipFill>
                      </a:tcPr>
                    </a:tc>
                    <a:extLst>
                      <a:ext uri="{0D108BD9-81ED-4DB2-BD59-A6C34878D82A}">
                        <a16:rowId xmlns:a16="http://schemas.microsoft.com/office/drawing/2014/main" val="10001"/>
                      </a:ext>
                    </a:extLst>
                  </a:tr>
                  <a:tr h="701294">
                    <a:tc>
                      <a:txBody>
                        <a:bodyPr/>
                        <a:lstStyle/>
                        <a:p>
                          <a:endParaRPr lang="en-US"/>
                        </a:p>
                      </a:txBody>
                      <a:tcPr>
                        <a:blipFill>
                          <a:blip r:embed="rId2"/>
                          <a:stretch>
                            <a:fillRect t="-284348" r="-70511" b="-3478"/>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Applying Cramer's Rule, we have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num>
                      <m:den>
                        <m:r>
                          <a:rPr>
                            <a:latin typeface="Cambria Math" panose="02040503050406030204" pitchFamily="18" charset="0"/>
                          </a:rPr>
                          <m:t>𝐷</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26</m:t>
                        </m:r>
                      </m:num>
                      <m:den>
                        <m:r>
                          <a:rPr>
                            <a:latin typeface="Cambria Math" panose="02040503050406030204" pitchFamily="18" charset="0"/>
                          </a:rPr>
                          <m:t>13</m:t>
                        </m:r>
                      </m:den>
                    </m:f>
                    <m:r>
                      <a:rPr>
                        <a:latin typeface="Cambria Math" panose="02040503050406030204" pitchFamily="18" charset="0"/>
                      </a:rPr>
                      <m:t>=2</m:t>
                    </m:r>
                  </m:oMath>
                </a14:m>
                <a:r>
                  <a:rPr sz="280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num>
                      <m:den>
                        <m:r>
                          <a:rPr>
                            <a:latin typeface="Cambria Math" panose="02040503050406030204" pitchFamily="18" charset="0"/>
                          </a:rPr>
                          <m:t>𝐷</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13</m:t>
                        </m:r>
                      </m:den>
                    </m:f>
                    <m:r>
                      <a:rPr>
                        <a:latin typeface="Cambria Math" panose="02040503050406030204" pitchFamily="18" charset="0"/>
                      </a:rPr>
                      <m:t>=1</m:t>
                    </m:r>
                  </m:oMath>
                </a14:m>
                <a:r>
                  <a:rPr sz="2800"/>
                  <a:t>, so the solution is </a:t>
                </a:r>
                <a14:m>
                  <m:oMath xmlns:m="http://schemas.openxmlformats.org/officeDocument/2006/math">
                    <m:r>
                      <a:rPr>
                        <a:latin typeface="Cambria Math" panose="02040503050406030204" pitchFamily="18" charset="0"/>
                      </a:rPr>
                      <m:t>(2,1)</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Cramer's Rule (cont.)</a:t>
            </a:r>
          </a:p>
        </p:txBody>
      </p:sp>
      <p:sp>
        <p:nvSpPr>
          <p:cNvPr id="3" name="Text Placeholder 2"/>
          <p:cNvSpPr>
            <a:spLocks noGrp="1"/>
          </p:cNvSpPr>
          <p:nvPr>
            <p:ph type="body" sz="quarter" idx="10"/>
          </p:nvPr>
        </p:nvSpPr>
        <p:spPr>
          <a:xfrm>
            <a:off x="457200" y="1222889"/>
            <a:ext cx="8229600" cy="4967067"/>
          </a:xfrm>
        </p:spPr>
        <p:txBody>
          <a:bodyPr/>
          <a:lstStyle/>
          <a:p>
            <a:pPr marL="514350" indent="-514350">
              <a:buFont typeface="+mj-lt"/>
              <a:buAutoNum type="alphaLcPeriod" startAt="2"/>
              <a:defRPr sz="2800"/>
            </a:pPr>
            <a:r>
              <a:rPr dirty="0"/>
              <a:t>​</a:t>
            </a: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lang="en-US" dirty="0"/>
          </a:p>
          <a:p>
            <a:pPr marL="514350" indent="-514350">
              <a:buFont typeface="+mj-lt"/>
              <a:buAutoNum type="alphaLcPeriod" startAt="2"/>
              <a:defRPr sz="2800"/>
            </a:pPr>
            <a:endParaRPr dirty="0"/>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5523594F-7009-41F5-899E-7B3B067B8458}"/>
                  </a:ext>
                </a:extLst>
              </p:cNvPr>
              <p:cNvGraphicFramePr>
                <a:graphicFrameLocks/>
              </p:cNvGraphicFramePr>
              <p:nvPr>
                <p:extLst>
                  <p:ext uri="{D42A27DB-BD31-4B8C-83A1-F6EECF244321}">
                    <p14:modId xmlns:p14="http://schemas.microsoft.com/office/powerpoint/2010/main" val="2412992834"/>
                  </p:ext>
                </p:extLst>
              </p:nvPr>
            </p:nvGraphicFramePr>
            <p:xfrm>
              <a:off x="914400" y="1143000"/>
              <a:ext cx="8077200" cy="2796171"/>
            </p:xfrm>
            <a:graphic>
              <a:graphicData uri="http://schemas.openxmlformats.org/drawingml/2006/table">
                <a:tbl>
                  <a:tblPr firstRow="1" bandRow="1">
                    <a:tableStyleId>{2D5ABB26-0587-4C30-8999-92F81FD0307C}</a:tableStyleId>
                  </a:tblPr>
                  <a:tblGrid>
                    <a:gridCol w="4636911">
                      <a:extLst>
                        <a:ext uri="{9D8B030D-6E8A-4147-A177-3AD203B41FA5}">
                          <a16:colId xmlns:a16="http://schemas.microsoft.com/office/drawing/2014/main" val="20000"/>
                        </a:ext>
                      </a:extLst>
                    </a:gridCol>
                    <a:gridCol w="3440289">
                      <a:extLst>
                        <a:ext uri="{9D8B030D-6E8A-4147-A177-3AD203B41FA5}">
                          <a16:colId xmlns:a16="http://schemas.microsoft.com/office/drawing/2014/main" val="20001"/>
                        </a:ext>
                      </a:extLst>
                    </a:gridCol>
                  </a:tblGrid>
                  <a:tr h="1024406">
                    <a:tc>
                      <a:txBody>
                        <a:bodyPr/>
                        <a:lstStyle/>
                        <a:p>
                          <a:pPr algn="l">
                            <a:defRPr sz="1800"/>
                          </a:pPr>
                          <a:r>
                            <a:rPr sz="2400" dirty="0"/>
                            <a:t>​</a:t>
                          </a:r>
                          <a14:m>
                            <m:oMath xmlns:m="http://schemas.openxmlformats.org/officeDocument/2006/math">
                              <m:r>
                                <a:rPr sz="2400">
                                  <a:latin typeface="Cambria Math"/>
                                </a:rPr>
                                <m:t>𝐷</m:t>
                              </m:r>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−1</m:t>
                                        </m:r>
                                      </m:e>
                                      <m:e>
                                        <m:r>
                                          <a:rPr sz="2400">
                                            <a:latin typeface="Cambria Math"/>
                                          </a:rPr>
                                          <m:t>2</m:t>
                                        </m:r>
                                      </m:e>
                                    </m:mr>
                                    <m:mr>
                                      <m:e>
                                        <m:r>
                                          <a:rPr sz="2400">
                                            <a:latin typeface="Cambria Math"/>
                                          </a:rPr>
                                          <m:t>3</m:t>
                                        </m:r>
                                      </m:e>
                                      <m:e>
                                        <m:r>
                                          <a:rPr sz="2400">
                                            <a:latin typeface="Cambria Math"/>
                                          </a:rPr>
                                          <m:t>−6</m:t>
                                        </m:r>
                                      </m:e>
                                    </m:mr>
                                  </m:m>
                                </m:e>
                              </m:d>
                              <m:r>
                                <a:rPr sz="2400">
                                  <a:latin typeface="Cambria Math"/>
                                </a:rPr>
                                <m:t>=6−6=0</m:t>
                              </m:r>
                            </m:oMath>
                          </a14:m>
                          <a:endParaRPr sz="2400" dirty="0"/>
                        </a:p>
                      </a:txBody>
                      <a:tcPr/>
                    </a:tc>
                    <a:tc rowSpan="2">
                      <a:txBody>
                        <a:bodyPr/>
                        <a:lstStyle/>
                        <a:p>
                          <a:pPr algn="l">
                            <a:defRPr sz="1100" b="1"/>
                          </a:pPr>
                          <a:r>
                            <a:rPr sz="1800" b="0" dirty="0"/>
                            <a:t>Again we calculate </a:t>
                          </a:r>
                          <a14:m>
                            <m:oMath xmlns:m="http://schemas.openxmlformats.org/officeDocument/2006/math">
                              <m:r>
                                <a:rPr sz="1800" b="0" i="1">
                                  <a:latin typeface="Cambria Math"/>
                                </a:rPr>
                                <m:t>𝐷</m:t>
                              </m:r>
                            </m:oMath>
                          </a14:m>
                          <a:r>
                            <a:rPr sz="1800" b="0" dirty="0"/>
                            <a:t> first. Since </a:t>
                          </a:r>
                          <a14:m>
                            <m:oMath xmlns:m="http://schemas.openxmlformats.org/officeDocument/2006/math">
                              <m:r>
                                <a:rPr sz="1800" b="0" i="1">
                                  <a:latin typeface="Cambria Math"/>
                                </a:rPr>
                                <m:t>𝐷</m:t>
                              </m:r>
                              <m:r>
                                <a:rPr sz="1800" b="0">
                                  <a:latin typeface="Cambria Math"/>
                                </a:rPr>
                                <m:t>=</m:t>
                              </m:r>
                              <m:r>
                                <a:rPr sz="1800" b="0" i="1">
                                  <a:latin typeface="Cambria Math"/>
                                </a:rPr>
                                <m:t>0</m:t>
                              </m:r>
                            </m:oMath>
                          </a14:m>
                          <a:r>
                            <a:rPr sz="1800" b="0" dirty="0"/>
                            <a:t> either the system has no solution or it has an infinite number of solutions.</a:t>
                          </a:r>
                        </a:p>
                      </a:txBody>
                      <a:tcPr/>
                    </a:tc>
                    <a:extLst>
                      <a:ext uri="{0D108BD9-81ED-4DB2-BD59-A6C34878D82A}">
                        <a16:rowId xmlns:a16="http://schemas.microsoft.com/office/drawing/2014/main" val="10000"/>
                      </a:ext>
                    </a:extLst>
                  </a:tr>
                  <a:tr h="1070471">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𝐷</m:t>
                                  </m:r>
                                </m:e>
                                <m:sub>
                                  <m:r>
                                    <a:rPr sz="2400">
                                      <a:latin typeface="Cambria Math"/>
                                    </a:rPr>
                                    <m:t>𝑥</m:t>
                                  </m:r>
                                </m:sub>
                              </m:sSub>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−1</m:t>
                                        </m:r>
                                      </m:e>
                                      <m:e>
                                        <m:r>
                                          <a:rPr sz="2400">
                                            <a:latin typeface="Cambria Math"/>
                                          </a:rPr>
                                          <m:t>2</m:t>
                                        </m:r>
                                      </m:e>
                                    </m:mr>
                                    <m:mr>
                                      <m:e>
                                        <m:r>
                                          <a:rPr sz="2400">
                                            <a:latin typeface="Cambria Math"/>
                                          </a:rPr>
                                          <m:t>3</m:t>
                                        </m:r>
                                      </m:e>
                                      <m:e>
                                        <m:r>
                                          <a:rPr sz="2400">
                                            <a:latin typeface="Cambria Math"/>
                                          </a:rPr>
                                          <m:t>−6</m:t>
                                        </m:r>
                                      </m:e>
                                    </m:mr>
                                  </m:m>
                                </m:e>
                              </m:d>
                              <m:r>
                                <a:rPr sz="2400">
                                  <a:latin typeface="Cambria Math"/>
                                </a:rPr>
                                <m:t>=6−6=0</m:t>
                              </m:r>
                            </m:oMath>
                          </a14:m>
                          <a:endParaRPr sz="2400" dirty="0"/>
                        </a:p>
                      </a:txBody>
                      <a:tcPr/>
                    </a:tc>
                    <a:tc vMerge="1">
                      <a:txBody>
                        <a:bodyPr/>
                        <a:lstStyle/>
                        <a:p>
                          <a:pPr algn="l"/>
                          <a:endParaRPr sz="1800" b="0"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𝐷</m:t>
                                  </m:r>
                                </m:e>
                                <m:sub>
                                  <m:r>
                                    <a:rPr sz="2400">
                                      <a:latin typeface="Cambria Math"/>
                                    </a:rPr>
                                    <m:t>𝑦</m:t>
                                  </m:r>
                                </m:sub>
                              </m:sSub>
                              <m:r>
                                <a:rPr sz="2400">
                                  <a:latin typeface="Cambria Math"/>
                                </a:rPr>
                                <m:t>=</m:t>
                              </m:r>
                              <m:d>
                                <m:dPr>
                                  <m:begChr m:val="|"/>
                                  <m:endChr m:val="|"/>
                                  <m:ctrlPr>
                                    <a:rPr sz="2400" i="1">
                                      <a:latin typeface="Cambria Math" panose="02040503050406030204" pitchFamily="18" charset="0"/>
                                    </a:rPr>
                                  </m:ctrlPr>
                                </m:dPr>
                                <m:e>
                                  <m:m>
                                    <m:mPr>
                                      <m:plcHide m:val="on"/>
                                      <m:mcs>
                                        <m:mc>
                                          <m:mcPr>
                                            <m:count m:val="2"/>
                                            <m:mcJc m:val="center"/>
                                          </m:mcPr>
                                        </m:mc>
                                      </m:mcs>
                                      <m:ctrlPr>
                                        <a:rPr sz="2400" i="1">
                                          <a:latin typeface="Cambria Math" panose="02040503050406030204" pitchFamily="18" charset="0"/>
                                        </a:rPr>
                                      </m:ctrlPr>
                                    </m:mPr>
                                    <m:mr>
                                      <m:e>
                                        <m:r>
                                          <a:rPr sz="2400">
                                            <a:latin typeface="Cambria Math"/>
                                          </a:rPr>
                                          <m:t>−1</m:t>
                                        </m:r>
                                      </m:e>
                                      <m:e>
                                        <m:r>
                                          <a:rPr sz="2400">
                                            <a:latin typeface="Cambria Math"/>
                                          </a:rPr>
                                          <m:t>−1</m:t>
                                        </m:r>
                                      </m:e>
                                    </m:mr>
                                    <m:mr>
                                      <m:e>
                                        <m:r>
                                          <a:rPr sz="2400">
                                            <a:latin typeface="Cambria Math"/>
                                          </a:rPr>
                                          <m:t>3</m:t>
                                        </m:r>
                                      </m:e>
                                      <m:e>
                                        <m:r>
                                          <a:rPr sz="2400">
                                            <a:latin typeface="Cambria Math"/>
                                          </a:rPr>
                                          <m:t>3</m:t>
                                        </m:r>
                                      </m:e>
                                    </m:mr>
                                  </m:m>
                                </m:e>
                              </m:d>
                              <m:r>
                                <a:rPr sz="2400">
                                  <a:latin typeface="Cambria Math"/>
                                </a:rPr>
                                <m:t>=−3−</m:t>
                              </m:r>
                              <m:d>
                                <m:dPr>
                                  <m:ctrlPr>
                                    <a:rPr sz="2400" i="1">
                                      <a:latin typeface="Cambria Math" panose="02040503050406030204" pitchFamily="18" charset="0"/>
                                    </a:rPr>
                                  </m:ctrlPr>
                                </m:dPr>
                                <m:e>
                                  <m:r>
                                    <a:rPr sz="2400">
                                      <a:latin typeface="Cambria Math"/>
                                    </a:rPr>
                                    <m:t>−3</m:t>
                                  </m:r>
                                </m:e>
                              </m:d>
                              <m:r>
                                <a:rPr sz="2400">
                                  <a:latin typeface="Cambria Math"/>
                                </a:rPr>
                                <m:t>=0</m:t>
                              </m:r>
                            </m:oMath>
                          </a14:m>
                          <a:endParaRPr sz="2400" dirty="0"/>
                        </a:p>
                      </a:txBody>
                      <a:tcPr/>
                    </a:tc>
                    <a:tc>
                      <a:txBody>
                        <a:bodyPr/>
                        <a:lstStyle/>
                        <a:p>
                          <a:pPr algn="l">
                            <a:defRPr sz="1100" b="1"/>
                          </a:pPr>
                          <a:r>
                            <a:rPr sz="1800" b="0" dirty="0"/>
                            <a:t>Since </a:t>
                          </a:r>
                          <a14:m>
                            <m:oMath xmlns:m="http://schemas.openxmlformats.org/officeDocument/2006/math">
                              <m:sSub>
                                <m:sSubPr>
                                  <m:ctrlPr>
                                    <a:rPr sz="1800" b="0" i="1">
                                      <a:latin typeface="Cambria Math" panose="02040503050406030204" pitchFamily="18" charset="0"/>
                                    </a:rPr>
                                  </m:ctrlPr>
                                </m:sSubPr>
                                <m:e>
                                  <m:r>
                                    <a:rPr sz="1800" b="0" i="1">
                                      <a:latin typeface="Cambria Math"/>
                                    </a:rPr>
                                    <m:t>𝐷</m:t>
                                  </m:r>
                                </m:e>
                                <m:sub>
                                  <m:r>
                                    <a:rPr sz="1800" b="0" i="1">
                                      <a:latin typeface="Cambria Math"/>
                                    </a:rPr>
                                    <m:t>𝑥</m:t>
                                  </m:r>
                                </m:sub>
                              </m:sSub>
                            </m:oMath>
                          </a14:m>
                          <a:r>
                            <a:rPr sz="1800" b="0" dirty="0"/>
                            <a:t> and </a:t>
                          </a:r>
                          <a14:m>
                            <m:oMath xmlns:m="http://schemas.openxmlformats.org/officeDocument/2006/math">
                              <m:sSub>
                                <m:sSubPr>
                                  <m:ctrlPr>
                                    <a:rPr sz="1800" b="0" i="1">
                                      <a:latin typeface="Cambria Math" panose="02040503050406030204" pitchFamily="18" charset="0"/>
                                    </a:rPr>
                                  </m:ctrlPr>
                                </m:sSubPr>
                                <m:e>
                                  <m:r>
                                    <a:rPr sz="1800" b="0" i="1">
                                      <a:latin typeface="Cambria Math"/>
                                    </a:rPr>
                                    <m:t>𝐷</m:t>
                                  </m:r>
                                </m:e>
                                <m:sub>
                                  <m:r>
                                    <a:rPr sz="1800" b="0" i="1">
                                      <a:latin typeface="Cambria Math"/>
                                    </a:rPr>
                                    <m:t>𝑦</m:t>
                                  </m:r>
                                </m:sub>
                              </m:sSub>
                            </m:oMath>
                          </a14:m>
                          <a:r>
                            <a:rPr sz="1800" b="0" dirty="0"/>
                            <a:t> both equal zero, the system is dependent.</a:t>
                          </a:r>
                        </a:p>
                      </a:txBody>
                      <a:tcPr/>
                    </a:tc>
                    <a:extLst>
                      <a:ext uri="{0D108BD9-81ED-4DB2-BD59-A6C34878D82A}">
                        <a16:rowId xmlns:a16="http://schemas.microsoft.com/office/drawing/2014/main" val="10002"/>
                      </a:ext>
                    </a:extLst>
                  </a:tr>
                </a:tbl>
              </a:graphicData>
            </a:graphic>
          </p:graphicFrame>
        </mc:Choice>
        <mc:Fallback>
          <p:graphicFrame>
            <p:nvGraphicFramePr>
              <p:cNvPr id="4" name="Table Placeholder 2">
                <a:extLst>
                  <a:ext uri="{FF2B5EF4-FFF2-40B4-BE49-F238E27FC236}">
                    <a16:creationId xmlns:a16="http://schemas.microsoft.com/office/drawing/2014/main" id="{5523594F-7009-41F5-899E-7B3B067B8458}"/>
                  </a:ext>
                </a:extLst>
              </p:cNvPr>
              <p:cNvGraphicFramePr>
                <a:graphicFrameLocks/>
              </p:cNvGraphicFramePr>
              <p:nvPr>
                <p:extLst>
                  <p:ext uri="{D42A27DB-BD31-4B8C-83A1-F6EECF244321}">
                    <p14:modId xmlns:p14="http://schemas.microsoft.com/office/powerpoint/2010/main" val="2412992834"/>
                  </p:ext>
                </p:extLst>
              </p:nvPr>
            </p:nvGraphicFramePr>
            <p:xfrm>
              <a:off x="914400" y="1143000"/>
              <a:ext cx="8077200" cy="2796171"/>
            </p:xfrm>
            <a:graphic>
              <a:graphicData uri="http://schemas.openxmlformats.org/drawingml/2006/table">
                <a:tbl>
                  <a:tblPr firstRow="1" bandRow="1">
                    <a:tableStyleId>{2D5ABB26-0587-4C30-8999-92F81FD0307C}</a:tableStyleId>
                  </a:tblPr>
                  <a:tblGrid>
                    <a:gridCol w="4636911">
                      <a:extLst>
                        <a:ext uri="{9D8B030D-6E8A-4147-A177-3AD203B41FA5}">
                          <a16:colId xmlns:a16="http://schemas.microsoft.com/office/drawing/2014/main" val="20000"/>
                        </a:ext>
                      </a:extLst>
                    </a:gridCol>
                    <a:gridCol w="3440289">
                      <a:extLst>
                        <a:ext uri="{9D8B030D-6E8A-4147-A177-3AD203B41FA5}">
                          <a16:colId xmlns:a16="http://schemas.microsoft.com/office/drawing/2014/main" val="20001"/>
                        </a:ext>
                      </a:extLst>
                    </a:gridCol>
                  </a:tblGrid>
                  <a:tr h="1024406">
                    <a:tc>
                      <a:txBody>
                        <a:bodyPr/>
                        <a:lstStyle/>
                        <a:p>
                          <a:endParaRPr lang="en-US"/>
                        </a:p>
                      </a:txBody>
                      <a:tcPr>
                        <a:blipFill>
                          <a:blip r:embed="rId2"/>
                          <a:stretch>
                            <a:fillRect t="-2959" r="-74113" b="-177515"/>
                          </a:stretch>
                        </a:blipFill>
                      </a:tcPr>
                    </a:tc>
                    <a:tc rowSpan="2">
                      <a:txBody>
                        <a:bodyPr/>
                        <a:lstStyle/>
                        <a:p>
                          <a:endParaRPr lang="en-US"/>
                        </a:p>
                      </a:txBody>
                      <a:tcPr>
                        <a:blipFill>
                          <a:blip r:embed="rId2"/>
                          <a:stretch>
                            <a:fillRect l="-134929" t="-1449" b="-35942"/>
                          </a:stretch>
                        </a:blipFill>
                      </a:tcPr>
                    </a:tc>
                    <a:extLst>
                      <a:ext uri="{0D108BD9-81ED-4DB2-BD59-A6C34878D82A}">
                        <a16:rowId xmlns:a16="http://schemas.microsoft.com/office/drawing/2014/main" val="10000"/>
                      </a:ext>
                    </a:extLst>
                  </a:tr>
                  <a:tr h="1070471">
                    <a:tc>
                      <a:txBody>
                        <a:bodyPr/>
                        <a:lstStyle/>
                        <a:p>
                          <a:endParaRPr lang="en-US"/>
                        </a:p>
                      </a:txBody>
                      <a:tcPr>
                        <a:blipFill>
                          <a:blip r:embed="rId2"/>
                          <a:stretch>
                            <a:fillRect t="-98864" r="-74113" b="-70455"/>
                          </a:stretch>
                        </a:blipFill>
                      </a:tcPr>
                    </a:tc>
                    <a:tc vMerge="1">
                      <a:txBody>
                        <a:bodyPr/>
                        <a:lstStyle/>
                        <a:p>
                          <a:pPr algn="l"/>
                          <a:endParaRPr sz="1800" b="0" dirty="0"/>
                        </a:p>
                      </a:txBody>
                      <a:tcPr/>
                    </a:tc>
                    <a:extLst>
                      <a:ext uri="{0D108BD9-81ED-4DB2-BD59-A6C34878D82A}">
                        <a16:rowId xmlns:a16="http://schemas.microsoft.com/office/drawing/2014/main" val="10001"/>
                      </a:ext>
                    </a:extLst>
                  </a:tr>
                  <a:tr h="701294">
                    <a:tc>
                      <a:txBody>
                        <a:bodyPr/>
                        <a:lstStyle/>
                        <a:p>
                          <a:endParaRPr lang="en-US"/>
                        </a:p>
                      </a:txBody>
                      <a:tcPr>
                        <a:blipFill>
                          <a:blip r:embed="rId2"/>
                          <a:stretch>
                            <a:fillRect t="-304348" r="-74113" b="-7826"/>
                          </a:stretch>
                        </a:blipFill>
                      </a:tcPr>
                    </a:tc>
                    <a:tc>
                      <a:txBody>
                        <a:bodyPr/>
                        <a:lstStyle/>
                        <a:p>
                          <a:endParaRPr lang="en-US"/>
                        </a:p>
                      </a:txBody>
                      <a:tcPr>
                        <a:blipFill>
                          <a:blip r:embed="rId2"/>
                          <a:stretch>
                            <a:fillRect l="-134929" t="-304348" b="-7826"/>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 solution set can be found by solving either equation for either variable: </a:t>
                </a:r>
                <a14:m>
                  <m:oMath xmlns:m="http://schemas.openxmlformats.org/officeDocument/2006/math">
                    <m:d>
                      <m:dPr>
                        <m:begChr m:val="{"/>
                        <m:endChr m:val="}"/>
                        <m:ctrlPr>
                          <a:rPr i="1">
                            <a:latin typeface="Cambria Math" panose="02040503050406030204" pitchFamily="18" charset="0"/>
                          </a:rPr>
                        </m:ctrlPr>
                      </m:dPr>
                      <m:e>
                        <m:d>
                          <m:dPr>
                            <m:ctrlPr>
                              <a:rPr i="1">
                                <a:latin typeface="Cambria Math" panose="02040503050406030204" pitchFamily="18" charset="0"/>
                              </a:rPr>
                            </m:ctrlPr>
                          </m:dPr>
                          <m:e>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+1,</m:t>
                            </m:r>
                            <m:r>
                              <a:rPr>
                                <a:latin typeface="Cambria Math" panose="02040503050406030204" pitchFamily="18" charset="0"/>
                              </a:rPr>
                              <m:t>𝑦</m:t>
                            </m:r>
                          </m:e>
                        </m:d>
                        <m:d>
                          <m:dPr>
                            <m:begChr m:val="|"/>
                            <m:endChr m:val=""/>
                            <m:ctrlPr>
                              <a:rPr lang="en-US" i="1" smtClean="0">
                                <a:latin typeface="Cambria Math" panose="02040503050406030204" pitchFamily="18" charset="0"/>
                              </a:rPr>
                            </m:ctrlPr>
                          </m:dPr>
                          <m:e>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ℝ</m:t>
                            </m:r>
                          </m:e>
                        </m:d>
                        <m:r>
                          <m:rPr>
                            <m:nor/>
                          </m:rPr>
                          <a:rPr/>
                          <m:t> </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Cramer's Rule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305800" cy="4914276"/>
              </a:xfrm>
            </p:spPr>
            <p:txBody>
              <a:bodyPr>
                <a:normAutofit fontScale="70000" lnSpcReduction="20000"/>
              </a:bodyPr>
              <a:lstStyle/>
              <a:p>
                <a:pPr algn="ctr">
                  <a:defRPr sz="2800" b="1"/>
                </a:pPr>
                <a:r>
                  <a:rPr lang="en-US" dirty="0"/>
                  <a:t>Theorem</a:t>
                </a:r>
                <a:endParaRPr dirty="0"/>
              </a:p>
              <a:p>
                <a:pPr>
                  <a:defRPr sz="2800"/>
                </a:pPr>
                <a:r>
                  <a:rPr sz="2800" dirty="0"/>
                  <a:t>A system of </a:t>
                </a:r>
                <a14:m>
                  <m:oMath xmlns:m="http://schemas.openxmlformats.org/officeDocument/2006/math">
                    <m:r>
                      <a:rPr>
                        <a:latin typeface="Cambria Math" panose="02040503050406030204" pitchFamily="18" charset="0"/>
                      </a:rPr>
                      <m:t>𝑛</m:t>
                    </m:r>
                  </m:oMath>
                </a14:m>
                <a:r>
                  <a:rPr sz="2800" dirty="0"/>
                  <a:t> </a:t>
                </a:r>
                <a:r>
                  <a:rPr lang="en-US" sz="2800" dirty="0"/>
                  <a:t>linear </a:t>
                </a:r>
                <a:r>
                  <a:rPr sz="2800" dirty="0"/>
                  <a:t>equations in the </a:t>
                </a:r>
                <a14:m>
                  <m:oMath xmlns:m="http://schemas.openxmlformats.org/officeDocument/2006/math">
                    <m:r>
                      <a:rPr>
                        <a:latin typeface="Cambria Math" panose="02040503050406030204" pitchFamily="18" charset="0"/>
                      </a:rPr>
                      <m:t>𝑛</m:t>
                    </m:r>
                  </m:oMath>
                </a14:m>
                <a:r>
                  <a:rPr sz="2800" dirty="0"/>
                  <a:t> variables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𝑛</m:t>
                        </m:r>
                      </m:sub>
                    </m:sSub>
                  </m:oMath>
                </a14:m>
                <a:r>
                  <a:rPr sz="2800" dirty="0"/>
                  <a:t> can be written in the </a:t>
                </a:r>
                <a:r>
                  <a:rPr lang="en-US" sz="2800" dirty="0"/>
                  <a:t>following </a:t>
                </a:r>
                <a:r>
                  <a:rPr sz="2800" dirty="0"/>
                  <a:t>form</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ar-AE" i="1">
                                  <a:latin typeface="Cambria Math" panose="02040503050406030204" pitchFamily="18" charset="0"/>
                                </a:rPr>
                              </m:ctrlPr>
                            </m:eqArrPr>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𝑛</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1</m:t>
                                  </m:r>
                                </m:sub>
                              </m:sSub>
                            </m:e>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2</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𝑛</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2</m:t>
                                  </m:r>
                                </m:sub>
                              </m:sSub>
                            </m:e>
                            <m:e>
                              <m:r>
                                <a:rPr lang="ar-AE">
                                  <a:latin typeface="Cambria Math" panose="02040503050406030204" pitchFamily="18" charset="0"/>
                                </a:rPr>
                                <m:t>⋮</m:t>
                              </m:r>
                            </m:e>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2</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𝑛</m:t>
                                  </m:r>
                                </m:sub>
                              </m:sSub>
                              <m:sSub>
                                <m:sSubPr>
                                  <m:ctrlPr>
                                    <a:rPr lang="ar-AE" i="1">
                                      <a:latin typeface="Cambria Math" panose="02040503050406030204" pitchFamily="18" charset="0"/>
                                    </a:rPr>
                                  </m:ctrlPr>
                                </m:sSubPr>
                                <m:e>
                                  <m:r>
                                    <a:rPr lang="ar-AE">
                                      <a:latin typeface="Cambria Math" panose="02040503050406030204" pitchFamily="18" charset="0"/>
                                    </a:rPr>
                                    <m:t>𝑥</m:t>
                                  </m:r>
                                </m:e>
                                <m:sub>
                                  <m:r>
                                    <a:rPr lang="ar-AE">
                                      <a:latin typeface="Cambria Math" panose="02040503050406030204" pitchFamily="18" charset="0"/>
                                    </a:rPr>
                                    <m:t>𝑛</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𝑛</m:t>
                                  </m:r>
                                </m:sub>
                              </m:sSub>
                            </m:e>
                          </m:eqArr>
                        </m:e>
                      </m:d>
                    </m:oMath>
                  </m:oMathPara>
                </a14:m>
                <a:endParaRPr sz="2800" dirty="0"/>
              </a:p>
              <a:p>
                <a:pPr>
                  <a:defRPr sz="2800"/>
                </a:pPr>
                <a:r>
                  <a:rPr sz="2800" dirty="0"/>
                  <a:t>The solution of the system is given by the formulas</a:t>
                </a:r>
                <a:endParaRPr lang="en-US" dirty="0"/>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sub>
                        </m:sSub>
                      </m:num>
                      <m:den>
                        <m:r>
                          <a:rPr>
                            <a:latin typeface="Cambria Math" panose="02040503050406030204" pitchFamily="18" charset="0"/>
                          </a:rPr>
                          <m:t>𝐷</m:t>
                        </m:r>
                      </m:den>
                    </m:f>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sub>
                        </m:sSub>
                      </m:num>
                      <m:den>
                        <m:r>
                          <a:rPr>
                            <a:latin typeface="Cambria Math" panose="02040503050406030204" pitchFamily="18" charset="0"/>
                          </a:rPr>
                          <m:t>𝐷</m:t>
                        </m:r>
                      </m:den>
                    </m:f>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𝑛</m:t>
                                </m:r>
                              </m:sub>
                            </m:sSub>
                          </m:sub>
                        </m:sSub>
                      </m:num>
                      <m:den>
                        <m:r>
                          <a:rPr>
                            <a:latin typeface="Cambria Math" panose="02040503050406030204" pitchFamily="18" charset="0"/>
                          </a:rPr>
                          <m:t>𝐷</m:t>
                        </m:r>
                      </m:den>
                    </m:f>
                  </m:oMath>
                </a14:m>
                <a:r>
                  <a:rPr sz="2800" dirty="0"/>
                  <a:t>, </a:t>
                </a:r>
                <a:endParaRPr lang="en-US" sz="2800" dirty="0"/>
              </a:p>
              <a:p>
                <a:pPr>
                  <a:defRPr sz="2800"/>
                </a:pPr>
                <a:r>
                  <a:rPr sz="2800" dirty="0"/>
                  <a:t>where </a:t>
                </a:r>
                <a14:m>
                  <m:oMath xmlns:m="http://schemas.openxmlformats.org/officeDocument/2006/math">
                    <m:r>
                      <a:rPr>
                        <a:latin typeface="Cambria Math" panose="02040503050406030204" pitchFamily="18" charset="0"/>
                      </a:rPr>
                      <m:t>𝐷</m:t>
                    </m:r>
                  </m:oMath>
                </a14:m>
                <a:r>
                  <a:rPr sz="2800" dirty="0"/>
                  <a:t> is the determinant of the coefficient matrix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sub>
                    </m:sSub>
                  </m:oMath>
                </a14:m>
                <a:r>
                  <a:rPr sz="2800" dirty="0"/>
                  <a:t> is the determinant of the same matrix with the </a:t>
                </a:r>
                <a14:m>
                  <m:oMath xmlns:m="http://schemas.openxmlformats.org/officeDocument/2006/math">
                    <m:r>
                      <a:rPr>
                        <a:latin typeface="Cambria Math" panose="02040503050406030204" pitchFamily="18" charset="0"/>
                      </a:rPr>
                      <m:t>𝑖</m:t>
                    </m:r>
                  </m:oMath>
                </a14:m>
                <a:r>
                  <a:rPr sz="2800" baseline="30000" dirty="0" err="1"/>
                  <a:t>th</a:t>
                </a:r>
                <a:r>
                  <a:rPr sz="2800" dirty="0"/>
                  <a:t> column replaced by the column of constants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oMath>
                </a14:m>
                <a:r>
                  <a:rPr sz="2800" dirty="0"/>
                  <a:t>.</a:t>
                </a:r>
              </a:p>
              <a:p>
                <a:pPr>
                  <a:defRPr sz="2800"/>
                </a:pPr>
                <a:r>
                  <a:rPr sz="2800" dirty="0"/>
                  <a:t>If </a:t>
                </a:r>
                <a14:m>
                  <m:oMath xmlns:m="http://schemas.openxmlformats.org/officeDocument/2006/math">
                    <m:r>
                      <a:rPr>
                        <a:latin typeface="Cambria Math" panose="02040503050406030204" pitchFamily="18" charset="0"/>
                      </a:rPr>
                      <m:t>𝐷</m:t>
                    </m:r>
                    <m:r>
                      <a:rPr>
                        <a:latin typeface="Cambria Math" panose="02040503050406030204" pitchFamily="18" charset="0"/>
                      </a:rPr>
                      <m:t>=</m:t>
                    </m:r>
                    <m:r>
                      <a:rPr>
                        <a:latin typeface="Cambria Math" panose="02040503050406030204" pitchFamily="18" charset="0"/>
                      </a:rPr>
                      <m:t>0</m:t>
                    </m:r>
                  </m:oMath>
                </a14:m>
                <a:r>
                  <a:rPr sz="2800" dirty="0"/>
                  <a:t> and if each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sub>
                    </m:sSub>
                    <m:r>
                      <a:rPr>
                        <a:latin typeface="Cambria Math" panose="02040503050406030204" pitchFamily="18" charset="0"/>
                      </a:rPr>
                      <m:t>=</m:t>
                    </m:r>
                    <m:r>
                      <a:rPr>
                        <a:latin typeface="Cambria Math" panose="02040503050406030204" pitchFamily="18" charset="0"/>
                      </a:rPr>
                      <m:t>0</m:t>
                    </m:r>
                  </m:oMath>
                </a14:m>
                <a:r>
                  <a:rPr sz="2800" dirty="0"/>
                  <a:t> as well, the system is dependent and has an infinite number of solutions. If </a:t>
                </a:r>
                <a14:m>
                  <m:oMath xmlns:m="http://schemas.openxmlformats.org/officeDocument/2006/math">
                    <m:r>
                      <a:rPr>
                        <a:latin typeface="Cambria Math" panose="02040503050406030204" pitchFamily="18" charset="0"/>
                      </a:rPr>
                      <m:t>𝐷</m:t>
                    </m:r>
                    <m:r>
                      <a:rPr>
                        <a:latin typeface="Cambria Math" panose="02040503050406030204" pitchFamily="18" charset="0"/>
                      </a:rPr>
                      <m:t>=</m:t>
                    </m:r>
                    <m:r>
                      <a:rPr>
                        <a:latin typeface="Cambria Math" panose="02040503050406030204" pitchFamily="18" charset="0"/>
                      </a:rPr>
                      <m:t>0</m:t>
                    </m:r>
                  </m:oMath>
                </a14:m>
                <a:r>
                  <a:rPr lang="en-US" sz="2800" dirty="0"/>
                  <a:t> and</a:t>
                </a:r>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𝑖</m:t>
                            </m:r>
                          </m:sub>
                        </m:sSub>
                      </m:sub>
                    </m:sSub>
                  </m:oMath>
                </a14:m>
                <a:r>
                  <a:rPr sz="2800" dirty="0"/>
                  <a:t> is nonzero for at least one value of </a:t>
                </a:r>
                <a14:m>
                  <m:oMath xmlns:m="http://schemas.openxmlformats.org/officeDocument/2006/math">
                    <m:r>
                      <a:rPr>
                        <a:latin typeface="Cambria Math" panose="02040503050406030204" pitchFamily="18" charset="0"/>
                      </a:rPr>
                      <m:t>𝑖</m:t>
                    </m:r>
                  </m:oMath>
                </a14:m>
                <a:r>
                  <a:rPr sz="2800" dirty="0"/>
                  <a:t>, the system has no solution.</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305800" cy="4914276"/>
              </a:xfrm>
              <a:blipFill>
                <a:blip r:embed="rId2"/>
                <a:stretch>
                  <a:fillRect l="-585" t="-1603" r="-950"/>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Cramer's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Use Cramer's Rule to solve the system </a:t>
                </a:r>
              </a:p>
              <a:p>
                <a:pPr algn="ctr">
                  <a:defRPr sz="2800"/>
                </a:pPr>
                <a14:m>
                  <m:oMath xmlns:m="http://schemas.openxmlformats.org/officeDocument/2006/math">
                    <m:d>
                      <m:dPr>
                        <m:begChr m:val="{"/>
                        <m:endChr m:val=""/>
                        <m:ctrlPr>
                          <a:rPr lang="ar-AE" i="1" smtClean="0">
                            <a:latin typeface="Cambria Math" panose="02040503050406030204" pitchFamily="18" charset="0"/>
                          </a:rPr>
                        </m:ctrlPr>
                      </m:dPr>
                      <m:e>
                        <m:m>
                          <m:mPr>
                            <m:mcs>
                              <m:mc>
                                <m:mcPr>
                                  <m:count m:val="3"/>
                                  <m:mcJc m:val="center"/>
                                </m:mcPr>
                              </m:mc>
                            </m:mcs>
                            <m:ctrlPr>
                              <a:rPr lang="ar-AE" i="1" smtClean="0">
                                <a:latin typeface="Cambria Math" panose="02040503050406030204" pitchFamily="18" charset="0"/>
                              </a:rPr>
                            </m:ctrlPr>
                          </m:mPr>
                          <m:mr>
                            <m:e>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𝑧</m:t>
                              </m:r>
                            </m:e>
                            <m:e>
                              <m:r>
                                <a:rPr lang="ar-AE" b="0" i="1" smtClean="0">
                                  <a:latin typeface="Cambria Math" panose="02040503050406030204" pitchFamily="18" charset="0"/>
                                </a:rPr>
                                <m:t>=</m:t>
                              </m:r>
                            </m:e>
                            <m:e>
                              <m: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0" smtClean="0">
                                  <a:latin typeface="Cambria Math" panose="02040503050406030204" pitchFamily="18" charset="0"/>
                                </a:rPr>
                                <m:t>          </m:t>
                              </m:r>
                              <m:r>
                                <a:rPr lang="ar-AE">
                                  <a:latin typeface="Cambria Math" panose="02040503050406030204" pitchFamily="18" charset="0"/>
                                </a:rPr>
                                <m:t>3</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𝑧</m:t>
                              </m:r>
                            </m:e>
                            <m:e>
                              <m:r>
                                <a:rPr lang="en-US" b="0" i="1" smtClean="0">
                                  <a:latin typeface="Cambria Math" panose="02040503050406030204" pitchFamily="18" charset="0"/>
                                </a:rPr>
                                <m:t>=</m:t>
                              </m:r>
                            </m:e>
                            <m:e>
                              <m:r>
                                <a:rPr lang="en-US" b="0" i="1" smtClean="0">
                                  <a:latin typeface="Cambria Math" panose="02040503050406030204" pitchFamily="18" charset="0"/>
                                </a:rPr>
                                <m:t>−</m:t>
                              </m:r>
                              <m:r>
                                <a:rPr lang="en-US" b="0" i="1" smtClean="0">
                                  <a:latin typeface="Cambria Math" panose="02040503050406030204" pitchFamily="18" charset="0"/>
                                </a:rPr>
                                <m:t>7</m:t>
                              </m:r>
                            </m:e>
                          </m:mr>
                          <m:m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𝑧</m:t>
                              </m:r>
                            </m:e>
                            <m:e>
                              <m:r>
                                <a:rPr lang="en-US" b="0" i="1" smtClean="0">
                                  <a:latin typeface="Cambria Math" panose="02040503050406030204" pitchFamily="18" charset="0"/>
                                </a:rPr>
                                <m:t>=</m:t>
                              </m:r>
                            </m:e>
                            <m:e>
                              <m:r>
                                <a:rPr lang="en-US" b="0" i="1" smtClean="0">
                                  <a:latin typeface="Cambria Math" panose="02040503050406030204" pitchFamily="18" charset="0"/>
                                </a:rPr>
                                <m:t>0</m:t>
                              </m:r>
                            </m:e>
                          </m:mr>
                        </m:m>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458200" cy="4967067"/>
              </a:xfrm>
            </p:spPr>
            <p:txBody>
              <a:bodyPr>
                <a:normAutofit/>
              </a:bodyPr>
              <a:lstStyle/>
              <a:p>
                <a:r>
                  <a:rPr lang="en-US" sz="2800" b="1" dirty="0"/>
                  <a:t>Solution</a:t>
                </a:r>
              </a:p>
              <a:p>
                <a:r>
                  <a:rPr lang="en-US" sz="2800" dirty="0"/>
                  <a:t>Note how the properties of determinants are used to simplify each calculation. In each case, the row or column used for expansion is bold.</a:t>
                </a:r>
              </a:p>
              <a:p>
                <a:endParaRPr lang="en-US" sz="2800" dirty="0"/>
              </a:p>
              <a:p>
                <a:pPr algn="ctr">
                  <a:defRPr sz="2800"/>
                </a:pPr>
                <a14:m>
                  <m:oMathPara xmlns:m="http://schemas.openxmlformats.org/officeDocument/2006/math">
                    <m:oMathParaPr>
                      <m:jc m:val="left"/>
                    </m:oMathParaPr>
                    <m:oMath xmlns:m="http://schemas.openxmlformats.org/officeDocument/2006/math">
                      <m:r>
                        <a:rPr lang="en-US" sz="2400">
                          <a:latin typeface="Cambria Math" panose="02040503050406030204" pitchFamily="18" charset="0"/>
                        </a:rPr>
                        <m:t>𝐷</m:t>
                      </m:r>
                      <m:r>
                        <a:rPr lang="en-US" sz="2400">
                          <a:latin typeface="Cambria Math" panose="02040503050406030204" pitchFamily="18" charset="0"/>
                        </a:rPr>
                        <m:t>=</m:t>
                      </m:r>
                      <m:d>
                        <m:dPr>
                          <m:begChr m:val="|"/>
                          <m:endChr m:val="|"/>
                          <m:ctrlPr>
                            <a:rPr lang="ar-AE" sz="2400" i="1">
                              <a:latin typeface="Cambria Math" panose="02040503050406030204" pitchFamily="18" charset="0"/>
                            </a:rPr>
                          </m:ctrlPr>
                        </m:dPr>
                        <m:e>
                          <m:m>
                            <m:mPr>
                              <m:plcHide m:val="on"/>
                              <m:mcs>
                                <m:mc>
                                  <m:mcPr>
                                    <m:count m:val="3"/>
                                    <m:mcJc m:val="center"/>
                                  </m:mcPr>
                                </m:mc>
                              </m:mcs>
                              <m:ctrlPr>
                                <a:rPr lang="ar-AE" sz="2400" i="1">
                                  <a:latin typeface="Cambria Math" panose="02040503050406030204" pitchFamily="18" charset="0"/>
                                </a:rPr>
                              </m:ctrlPr>
                            </m:mPr>
                            <m:mr>
                              <m:e>
                                <m:r>
                                  <a:rPr lang="ar-AE" sz="2400">
                                    <a:latin typeface="Cambria Math" panose="02040503050406030204" pitchFamily="18" charset="0"/>
                                  </a:rPr>
                                  <m:t>3</m:t>
                                </m:r>
                              </m:e>
                              <m:e>
                                <m:r>
                                  <a:rPr lang="ar-AE" sz="2400">
                                    <a:latin typeface="Cambria Math" panose="02040503050406030204" pitchFamily="18" charset="0"/>
                                  </a:rPr>
                                  <m:t>−</m:t>
                                </m:r>
                                <m:r>
                                  <a:rPr lang="ar-AE" sz="2400">
                                    <a:latin typeface="Cambria Math" panose="02040503050406030204" pitchFamily="18" charset="0"/>
                                  </a:rPr>
                                  <m:t>2</m:t>
                                </m:r>
                              </m:e>
                              <m:e>
                                <m:r>
                                  <a:rPr lang="ar-AE" sz="2400">
                                    <a:latin typeface="Cambria Math" panose="02040503050406030204" pitchFamily="18" charset="0"/>
                                  </a:rPr>
                                  <m:t>−</m:t>
                                </m:r>
                                <m:r>
                                  <a:rPr lang="ar-AE" sz="2400">
                                    <a:latin typeface="Cambria Math" panose="02040503050406030204" pitchFamily="18" charset="0"/>
                                  </a:rPr>
                                  <m:t>2</m:t>
                                </m:r>
                              </m:e>
                            </m:mr>
                            <m:mr>
                              <m:e>
                                <m:r>
                                  <a:rPr lang="ar-AE" sz="2400">
                                    <a:latin typeface="Cambria Math" panose="02040503050406030204" pitchFamily="18" charset="0"/>
                                  </a:rPr>
                                  <m:t>0</m:t>
                                </m:r>
                              </m:e>
                              <m:e>
                                <m:r>
                                  <a:rPr lang="ar-AE" sz="2400">
                                    <a:latin typeface="Cambria Math" panose="02040503050406030204" pitchFamily="18" charset="0"/>
                                  </a:rPr>
                                  <m:t>3</m:t>
                                </m:r>
                              </m:e>
                              <m:e>
                                <m:r>
                                  <a:rPr lang="ar-AE" sz="2400">
                                    <a:latin typeface="Cambria Math" panose="02040503050406030204" pitchFamily="18" charset="0"/>
                                  </a:rPr>
                                  <m:t>1</m:t>
                                </m:r>
                              </m:e>
                            </m:mr>
                            <m:mr>
                              <m:e>
                                <m:r>
                                  <a:rPr lang="ar-AE" sz="2400">
                                    <a:latin typeface="Cambria Math" panose="02040503050406030204" pitchFamily="18" charset="0"/>
                                  </a:rPr>
                                  <m:t>1</m:t>
                                </m:r>
                              </m:e>
                              <m:e>
                                <m:r>
                                  <a:rPr lang="ar-AE" sz="2400">
                                    <a:latin typeface="Cambria Math" panose="02040503050406030204" pitchFamily="18" charset="0"/>
                                  </a:rPr>
                                  <m:t>1</m:t>
                                </m:r>
                              </m:e>
                              <m:e>
                                <m:r>
                                  <a:rPr lang="ar-AE" sz="2400">
                                    <a:latin typeface="Cambria Math" panose="02040503050406030204" pitchFamily="18" charset="0"/>
                                  </a:rPr>
                                  <m:t>2</m:t>
                                </m:r>
                              </m:e>
                            </m:mr>
                          </m:m>
                        </m:e>
                      </m:d>
                      <m:limUpp>
                        <m:limUppPr>
                          <m:ctrlPr>
                            <a:rPr lang="ar-AE" sz="2400" i="1">
                              <a:latin typeface="Cambria Math" panose="02040503050406030204" pitchFamily="18" charset="0"/>
                            </a:rPr>
                          </m:ctrlPr>
                        </m:limUppPr>
                        <m:e>
                          <m:r>
                            <a:rPr lang="ar-AE" sz="2400" i="1">
                              <a:latin typeface="Cambria Math" panose="02040503050406030204" pitchFamily="18" charset="0"/>
                            </a:rPr>
                            <m:t>=</m:t>
                          </m:r>
                        </m:e>
                        <m:lim>
                          <m:sSub>
                            <m:sSubPr>
                              <m:ctrlPr>
                                <a:rPr lang="ar-AE" sz="2400" i="1">
                                  <a:latin typeface="Cambria Math" panose="02040503050406030204" pitchFamily="18" charset="0"/>
                                </a:rPr>
                              </m:ctrlPr>
                            </m:sSubPr>
                            <m:e>
                              <m:r>
                                <a:rPr lang="ar-AE" sz="2400" b="0" i="1" smtClean="0">
                                  <a:latin typeface="Cambria Math" panose="02040503050406030204" pitchFamily="18" charset="0"/>
                                </a:rPr>
                                <m:t>−</m:t>
                              </m:r>
                              <m:r>
                                <a:rPr lang="en-US" sz="2400" b="0" i="1" smtClean="0">
                                  <a:latin typeface="Cambria Math" panose="02040503050406030204" pitchFamily="18" charset="0"/>
                                </a:rPr>
                                <m:t>3</m:t>
                              </m:r>
                              <m:r>
                                <a:rPr lang="en-US" sz="2400" b="0" i="1" smtClean="0">
                                  <a:latin typeface="Cambria Math" panose="02040503050406030204" pitchFamily="18" charset="0"/>
                                </a:rPr>
                                <m:t>𝑅</m:t>
                              </m:r>
                            </m:e>
                            <m:sub>
                              <m:r>
                                <a:rPr lang="en-US" sz="2400" b="0" i="1" smtClean="0">
                                  <a:latin typeface="Cambria Math" panose="02040503050406030204" pitchFamily="18" charset="0"/>
                                </a:rPr>
                                <m:t>3</m:t>
                              </m:r>
                            </m:sub>
                          </m:sSub>
                          <m:r>
                            <a:rPr lang="ar-AE" sz="2400" i="1">
                              <a:latin typeface="Cambria Math" panose="02040503050406030204" pitchFamily="18" charset="0"/>
                            </a:rPr>
                            <m:t>+</m:t>
                          </m:r>
                          <m:sSub>
                            <m:sSubPr>
                              <m:ctrlPr>
                                <a:rPr lang="ar-AE" sz="2400" i="1">
                                  <a:latin typeface="Cambria Math" panose="02040503050406030204" pitchFamily="18" charset="0"/>
                                </a:rPr>
                              </m:ctrlPr>
                            </m:sSubPr>
                            <m:e>
                              <m:r>
                                <a:rPr lang="en-US" sz="2400" b="0" i="1" smtClean="0">
                                  <a:latin typeface="Cambria Math" panose="02040503050406030204" pitchFamily="18" charset="0"/>
                                </a:rPr>
                                <m:t>𝑅</m:t>
                              </m:r>
                            </m:e>
                            <m:sub>
                              <m:r>
                                <a:rPr lang="en-US" sz="2400" b="0" i="1" smtClean="0">
                                  <a:latin typeface="Cambria Math" panose="02040503050406030204" pitchFamily="18" charset="0"/>
                                </a:rPr>
                                <m:t>1</m:t>
                              </m:r>
                            </m:sub>
                          </m:sSub>
                        </m:lim>
                      </m:limUpp>
                      <m:d>
                        <m:dPr>
                          <m:begChr m:val="|"/>
                          <m:endChr m:val="|"/>
                          <m:ctrlPr>
                            <a:rPr lang="ar-AE" sz="2400" i="1">
                              <a:latin typeface="Cambria Math" panose="02040503050406030204" pitchFamily="18" charset="0"/>
                            </a:rPr>
                          </m:ctrlPr>
                        </m:dPr>
                        <m:e>
                          <m:m>
                            <m:mPr>
                              <m:plcHide m:val="on"/>
                              <m:mcs>
                                <m:mc>
                                  <m:mcPr>
                                    <m:count m:val="3"/>
                                    <m:mcJc m:val="center"/>
                                  </m:mcPr>
                                </m:mc>
                              </m:mcs>
                              <m:ctrlPr>
                                <a:rPr lang="ar-AE" sz="2400" i="1">
                                  <a:latin typeface="Cambria Math" panose="02040503050406030204" pitchFamily="18" charset="0"/>
                                </a:rPr>
                              </m:ctrlPr>
                            </m:mPr>
                            <m:mr>
                              <m:e>
                                <m:r>
                                  <a:rPr lang="ar-AE" sz="2400">
                                    <a:latin typeface="Cambria Math" panose="02040503050406030204" pitchFamily="18" charset="0"/>
                                  </a:rPr>
                                  <m:t>𝟎</m:t>
                                </m:r>
                              </m:e>
                              <m:e>
                                <m:r>
                                  <a:rPr lang="ar-AE" sz="2400">
                                    <a:latin typeface="Cambria Math" panose="02040503050406030204" pitchFamily="18" charset="0"/>
                                  </a:rPr>
                                  <m:t>−</m:t>
                                </m:r>
                                <m:r>
                                  <a:rPr lang="ar-AE" sz="2400">
                                    <a:latin typeface="Cambria Math" panose="02040503050406030204" pitchFamily="18" charset="0"/>
                                  </a:rPr>
                                  <m:t>5</m:t>
                                </m:r>
                              </m:e>
                              <m:e>
                                <m:r>
                                  <a:rPr lang="ar-AE" sz="2400">
                                    <a:latin typeface="Cambria Math" panose="02040503050406030204" pitchFamily="18" charset="0"/>
                                  </a:rPr>
                                  <m:t>−</m:t>
                                </m:r>
                                <m:r>
                                  <a:rPr lang="ar-AE" sz="2400">
                                    <a:latin typeface="Cambria Math" panose="02040503050406030204" pitchFamily="18" charset="0"/>
                                  </a:rPr>
                                  <m:t>8</m:t>
                                </m:r>
                              </m:e>
                            </m:mr>
                            <m:mr>
                              <m:e>
                                <m:r>
                                  <a:rPr lang="ar-AE" sz="2400">
                                    <a:latin typeface="Cambria Math" panose="02040503050406030204" pitchFamily="18" charset="0"/>
                                  </a:rPr>
                                  <m:t>𝟎</m:t>
                                </m:r>
                              </m:e>
                              <m:e>
                                <m:r>
                                  <a:rPr lang="ar-AE" sz="2400">
                                    <a:latin typeface="Cambria Math" panose="02040503050406030204" pitchFamily="18" charset="0"/>
                                  </a:rPr>
                                  <m:t>3</m:t>
                                </m:r>
                              </m:e>
                              <m:e>
                                <m:r>
                                  <a:rPr lang="ar-AE" sz="2400">
                                    <a:latin typeface="Cambria Math" panose="02040503050406030204" pitchFamily="18" charset="0"/>
                                  </a:rPr>
                                  <m:t>1</m:t>
                                </m:r>
                              </m:e>
                            </m:mr>
                            <m:mr>
                              <m:e>
                                <m:r>
                                  <a:rPr lang="ar-AE" sz="2400">
                                    <a:latin typeface="Cambria Math" panose="02040503050406030204" pitchFamily="18" charset="0"/>
                                  </a:rPr>
                                  <m:t>𝟏</m:t>
                                </m:r>
                              </m:e>
                              <m:e>
                                <m:r>
                                  <a:rPr lang="ar-AE" sz="2400">
                                    <a:latin typeface="Cambria Math" panose="02040503050406030204" pitchFamily="18" charset="0"/>
                                  </a:rPr>
                                  <m:t>1</m:t>
                                </m:r>
                              </m:e>
                              <m:e>
                                <m:r>
                                  <a:rPr lang="ar-AE" sz="2400">
                                    <a:latin typeface="Cambria Math" panose="02040503050406030204" pitchFamily="18" charset="0"/>
                                  </a:rPr>
                                  <m:t>2</m:t>
                                </m:r>
                              </m:e>
                            </m:mr>
                          </m:m>
                        </m:e>
                      </m:d>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1</m:t>
                          </m:r>
                        </m:e>
                      </m:d>
                      <m:d>
                        <m:dPr>
                          <m:begChr m:val="|"/>
                          <m:endChr m:val="|"/>
                          <m:ctrlPr>
                            <a:rPr lang="ar-AE" sz="2400" i="1">
                              <a:latin typeface="Cambria Math" panose="02040503050406030204" pitchFamily="18" charset="0"/>
                            </a:rPr>
                          </m:ctrlPr>
                        </m:dPr>
                        <m:e>
                          <m:m>
                            <m:mPr>
                              <m:plcHide m:val="on"/>
                              <m:mcs>
                                <m:mc>
                                  <m:mcPr>
                                    <m:count m:val="2"/>
                                    <m:mcJc m:val="center"/>
                                  </m:mcPr>
                                </m:mc>
                              </m:mcs>
                              <m:ctrlPr>
                                <a:rPr lang="ar-AE" sz="2400" i="1">
                                  <a:latin typeface="Cambria Math" panose="02040503050406030204" pitchFamily="18" charset="0"/>
                                </a:rPr>
                              </m:ctrlPr>
                            </m:mPr>
                            <m:mr>
                              <m:e>
                                <m:r>
                                  <a:rPr lang="ar-AE" sz="2400">
                                    <a:latin typeface="Cambria Math" panose="02040503050406030204" pitchFamily="18" charset="0"/>
                                  </a:rPr>
                                  <m:t>−</m:t>
                                </m:r>
                                <m:r>
                                  <a:rPr lang="ar-AE" sz="2400">
                                    <a:latin typeface="Cambria Math" panose="02040503050406030204" pitchFamily="18" charset="0"/>
                                  </a:rPr>
                                  <m:t>5</m:t>
                                </m:r>
                              </m:e>
                              <m:e>
                                <m:r>
                                  <a:rPr lang="ar-AE" sz="2400">
                                    <a:latin typeface="Cambria Math" panose="02040503050406030204" pitchFamily="18" charset="0"/>
                                  </a:rPr>
                                  <m:t>−</m:t>
                                </m:r>
                                <m:r>
                                  <a:rPr lang="ar-AE" sz="2400">
                                    <a:latin typeface="Cambria Math" panose="02040503050406030204" pitchFamily="18" charset="0"/>
                                  </a:rPr>
                                  <m:t>8</m:t>
                                </m:r>
                              </m:e>
                            </m:mr>
                            <m:mr>
                              <m:e>
                                <m:r>
                                  <a:rPr lang="ar-AE" sz="2400">
                                    <a:latin typeface="Cambria Math" panose="02040503050406030204" pitchFamily="18" charset="0"/>
                                  </a:rPr>
                                  <m:t>3</m:t>
                                </m:r>
                              </m:e>
                              <m:e>
                                <m:r>
                                  <a:rPr lang="ar-AE" sz="2400">
                                    <a:latin typeface="Cambria Math" panose="02040503050406030204" pitchFamily="18" charset="0"/>
                                  </a:rPr>
                                  <m:t>1</m:t>
                                </m:r>
                              </m:e>
                            </m:mr>
                          </m:m>
                        </m:e>
                      </m:d>
                      <m:r>
                        <a:rPr lang="ar-AE" sz="2400">
                          <a:latin typeface="Cambria Math" panose="02040503050406030204" pitchFamily="18" charset="0"/>
                        </a:rPr>
                        <m:t>=</m:t>
                      </m:r>
                      <m:r>
                        <a:rPr lang="ar-AE" sz="2400">
                          <a:latin typeface="Cambria Math" panose="02040503050406030204" pitchFamily="18" charset="0"/>
                        </a:rPr>
                        <m:t>19</m:t>
                      </m:r>
                    </m:oMath>
                  </m:oMathPara>
                </a14:m>
                <a:endParaRPr lang="ar-AE" sz="2800" dirty="0"/>
              </a:p>
              <a:p>
                <a:pPr>
                  <a:defRPr sz="2800"/>
                </a:pPr>
                <a:endParaRPr lang="en-US" sz="2800" dirty="0"/>
              </a:p>
              <a:p>
                <a:pPr>
                  <a:defRPr sz="2800"/>
                </a:pPr>
                <a:r>
                  <a:rPr lang="en-US" sz="2800" dirty="0"/>
                  <a:t>Since </a:t>
                </a:r>
                <a14:m>
                  <m:oMath xmlns:m="http://schemas.openxmlformats.org/officeDocument/2006/math">
                    <m:r>
                      <a:rPr lang="en-US">
                        <a:latin typeface="Cambria Math" panose="02040503050406030204" pitchFamily="18" charset="0"/>
                      </a:rPr>
                      <m:t>𝐷</m:t>
                    </m:r>
                    <m:r>
                      <a:rPr lang="en-US">
                        <a:latin typeface="Cambria Math" panose="02040503050406030204" pitchFamily="18" charset="0"/>
                      </a:rPr>
                      <m:t>≠</m:t>
                    </m:r>
                    <m:r>
                      <a:rPr lang="en-US">
                        <a:latin typeface="Cambria Math" panose="02040503050406030204" pitchFamily="18" charset="0"/>
                      </a:rPr>
                      <m:t>0</m:t>
                    </m:r>
                  </m:oMath>
                </a14:m>
                <a:r>
                  <a:rPr lang="en-US" sz="2800" dirty="0"/>
                  <a:t>, the system has a unique solution.</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458200" cy="4967067"/>
              </a:xfrm>
              <a:blipFill>
                <a:blip r:embed="rId2"/>
                <a:stretch>
                  <a:fillRect l="-144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If </a:t>
                </a:r>
                <a14:m>
                  <m:oMath xmlns:m="http://schemas.openxmlformats.org/officeDocument/2006/math">
                    <m:r>
                      <a:rPr>
                        <a:latin typeface="Cambria Math" panose="02040503050406030204" pitchFamily="18" charset="0"/>
                      </a:rPr>
                      <m:t>𝐴</m:t>
                    </m:r>
                  </m:oMath>
                </a14:m>
                <a:r>
                  <a:rPr sz="2800" dirty="0"/>
                  <a:t> is a matrix, </a:t>
                </a:r>
                <a14:m>
                  <m:oMath xmlns:m="http://schemas.openxmlformats.org/officeDocument/2006/math">
                    <m:r>
                      <a:rPr>
                        <a:latin typeface="Cambria Math" panose="02040503050406030204" pitchFamily="18" charset="0"/>
                      </a:rPr>
                      <m:t>|</m:t>
                    </m:r>
                    <m:r>
                      <a:rPr>
                        <a:latin typeface="Cambria Math" panose="02040503050406030204" pitchFamily="18" charset="0"/>
                      </a:rPr>
                      <m:t>𝐴</m:t>
                    </m:r>
                    <m:r>
                      <a:rPr>
                        <a:latin typeface="Cambria Math" panose="02040503050406030204" pitchFamily="18" charset="0"/>
                      </a:rPr>
                      <m:t>|</m:t>
                    </m:r>
                  </m:oMath>
                </a14:m>
                <a:r>
                  <a:rPr sz="2800" dirty="0"/>
                  <a:t> stands for the determinant of </a:t>
                </a:r>
                <a14:m>
                  <m:oMath xmlns:m="http://schemas.openxmlformats.org/officeDocument/2006/math">
                    <m:r>
                      <a:rPr>
                        <a:latin typeface="Cambria Math" panose="02040503050406030204" pitchFamily="18" charset="0"/>
                      </a:rPr>
                      <m:t>𝐴</m:t>
                    </m:r>
                  </m:oMath>
                </a14:m>
                <a:r>
                  <a:rPr sz="2800" dirty="0"/>
                  <a:t>, not the absolute value of </a:t>
                </a:r>
                <a14:m>
                  <m:oMath xmlns:m="http://schemas.openxmlformats.org/officeDocument/2006/math">
                    <m:r>
                      <a:rPr>
                        <a:latin typeface="Cambria Math" panose="02040503050406030204" pitchFamily="18" charset="0"/>
                      </a:rPr>
                      <m:t>𝐴</m:t>
                    </m:r>
                  </m:oMath>
                </a14:m>
                <a:r>
                  <a:rPr sz="2800" dirty="0"/>
                  <a:t>. In fact, the concept of absolute value does not apply to matrices.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771"/>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205133"/>
                <a:ext cx="8382000" cy="4967067"/>
              </a:xfrm>
            </p:spPr>
            <p:txBody>
              <a:bodyPr>
                <a:normAutofit/>
              </a:bodyPr>
              <a:lstStyle/>
              <a:p>
                <a:pPr>
                  <a:defRPr sz="2800"/>
                </a:pPr>
                <a14:m>
                  <m:oMathPara xmlns:m="http://schemas.openxmlformats.org/officeDocument/2006/math">
                    <m:oMathParaPr>
                      <m:jc m:val="left"/>
                    </m:oMathParaPr>
                    <m:oMath xmlns:m="http://schemas.openxmlformats.org/officeDocument/2006/math">
                      <m:sSub>
                        <m:sSubPr>
                          <m:ctrlPr>
                            <a:rPr lang="ar-AE" sz="2100" i="1" smtClean="0">
                              <a:latin typeface="Cambria Math" panose="02040503050406030204" pitchFamily="18" charset="0"/>
                            </a:rPr>
                          </m:ctrlPr>
                        </m:sSubPr>
                        <m:e>
                          <m:r>
                            <a:rPr lang="ar-AE" sz="2100">
                              <a:latin typeface="Cambria Math" panose="02040503050406030204" pitchFamily="18" charset="0"/>
                            </a:rPr>
                            <m:t>𝐷</m:t>
                          </m:r>
                        </m:e>
                        <m:sub>
                          <m:r>
                            <a:rPr lang="ar-AE" sz="2100">
                              <a:latin typeface="Cambria Math" panose="02040503050406030204" pitchFamily="18" charset="0"/>
                            </a:rPr>
                            <m:t>𝑥</m:t>
                          </m:r>
                        </m:sub>
                      </m:sSub>
                      <m:r>
                        <a:rPr lang="ar-AE" sz="2100">
                          <a:latin typeface="Cambria Math" panose="02040503050406030204" pitchFamily="18" charset="0"/>
                        </a:rPr>
                        <m:t>=</m:t>
                      </m:r>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2</m:t>
                                </m:r>
                              </m:e>
                              <m:e>
                                <m:r>
                                  <a:rPr lang="ar-AE" sz="2100">
                                    <a:latin typeface="Cambria Math" panose="02040503050406030204" pitchFamily="18" charset="0"/>
                                  </a:rPr>
                                  <m:t>−</m:t>
                                </m:r>
                                <m:r>
                                  <a:rPr lang="ar-AE" sz="2100">
                                    <a:latin typeface="Cambria Math" panose="02040503050406030204" pitchFamily="18" charset="0"/>
                                  </a:rPr>
                                  <m:t>2</m:t>
                                </m:r>
                              </m:e>
                            </m:mr>
                            <m:mr>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3</m:t>
                                </m:r>
                              </m:e>
                              <m:e>
                                <m:r>
                                  <a:rPr lang="ar-AE" sz="2100">
                                    <a:latin typeface="Cambria Math" panose="02040503050406030204" pitchFamily="18" charset="0"/>
                                  </a:rPr>
                                  <m:t>1</m:t>
                                </m:r>
                              </m:e>
                            </m:mr>
                            <m:mr>
                              <m:e>
                                <m:r>
                                  <a:rPr lang="ar-AE" sz="2100">
                                    <a:latin typeface="Cambria Math" panose="02040503050406030204" pitchFamily="18" charset="0"/>
                                  </a:rPr>
                                  <m:t>0</m:t>
                                </m:r>
                              </m:e>
                              <m:e>
                                <m:r>
                                  <a:rPr lang="ar-AE" sz="2100">
                                    <a:latin typeface="Cambria Math" panose="02040503050406030204" pitchFamily="18" charset="0"/>
                                  </a:rPr>
                                  <m:t>1</m:t>
                                </m:r>
                              </m:e>
                              <m:e>
                                <m:r>
                                  <a:rPr lang="ar-AE" sz="2100">
                                    <a:latin typeface="Cambria Math" panose="02040503050406030204" pitchFamily="18" charset="0"/>
                                  </a:rPr>
                                  <m:t>2</m:t>
                                </m:r>
                              </m:e>
                            </m:mr>
                          </m:m>
                        </m:e>
                      </m:d>
                      <m:limUpp>
                        <m:limUppPr>
                          <m:ctrlPr>
                            <a:rPr lang="ar-AE" sz="2100" i="1">
                              <a:latin typeface="Cambria Math" panose="02040503050406030204" pitchFamily="18" charset="0"/>
                            </a:rPr>
                          </m:ctrlPr>
                        </m:limUppPr>
                        <m:e>
                          <m:r>
                            <a:rPr lang="ar-AE" sz="2100" i="1">
                              <a:latin typeface="Cambria Math" panose="02040503050406030204" pitchFamily="18" charset="0"/>
                            </a:rPr>
                            <m:t>=</m:t>
                          </m:r>
                        </m:e>
                        <m:lim>
                          <m:sSub>
                            <m:sSubPr>
                              <m:ctrlPr>
                                <a:rPr lang="ar-AE" sz="2100" i="1">
                                  <a:latin typeface="Cambria Math" panose="02040503050406030204" pitchFamily="18" charset="0"/>
                                </a:rPr>
                              </m:ctrlPr>
                            </m:sSubPr>
                            <m:e>
                              <m:r>
                                <a:rPr lang="ar-AE" sz="2100" b="0" i="1" smtClean="0">
                                  <a:latin typeface="Cambria Math" panose="02040503050406030204" pitchFamily="18" charset="0"/>
                                </a:rPr>
                                <m:t>−</m:t>
                              </m:r>
                              <m:r>
                                <a:rPr lang="en-US" sz="2100" b="0" i="1" smtClean="0">
                                  <a:latin typeface="Cambria Math" panose="02040503050406030204" pitchFamily="18" charset="0"/>
                                </a:rPr>
                                <m:t>2</m:t>
                              </m:r>
                              <m:r>
                                <a:rPr lang="ar-AE" sz="2100" i="1">
                                  <a:latin typeface="Cambria Math" panose="02040503050406030204" pitchFamily="18" charset="0"/>
                                </a:rPr>
                                <m:t>𝐶</m:t>
                              </m:r>
                            </m:e>
                            <m:sub>
                              <m:r>
                                <a:rPr lang="en-US" sz="2100" b="0" i="1" smtClean="0">
                                  <a:latin typeface="Cambria Math" panose="02040503050406030204" pitchFamily="18" charset="0"/>
                                </a:rPr>
                                <m:t>2</m:t>
                              </m:r>
                            </m:sub>
                          </m:sSub>
                          <m:r>
                            <a:rPr lang="ar-AE" sz="2100" i="1">
                              <a:latin typeface="Cambria Math" panose="02040503050406030204" pitchFamily="18" charset="0"/>
                            </a:rPr>
                            <m:t>+</m:t>
                          </m:r>
                          <m:sSub>
                            <m:sSubPr>
                              <m:ctrlPr>
                                <a:rPr lang="ar-AE" sz="2100" i="1">
                                  <a:latin typeface="Cambria Math" panose="02040503050406030204" pitchFamily="18" charset="0"/>
                                </a:rPr>
                              </m:ctrlPr>
                            </m:sSubPr>
                            <m:e>
                              <m:r>
                                <a:rPr lang="ar-AE" sz="2100" i="1">
                                  <a:latin typeface="Cambria Math" panose="02040503050406030204" pitchFamily="18" charset="0"/>
                                </a:rPr>
                                <m:t>𝐶</m:t>
                              </m:r>
                            </m:e>
                            <m:sub>
                              <m:r>
                                <a:rPr lang="en-US" sz="2100" b="0" i="1" smtClean="0">
                                  <a:latin typeface="Cambria Math" panose="02040503050406030204" pitchFamily="18" charset="0"/>
                                </a:rPr>
                                <m:t>3</m:t>
                              </m:r>
                            </m:sub>
                          </m:sSub>
                        </m:lim>
                      </m:limUpp>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2</m:t>
                                </m:r>
                              </m:e>
                              <m:e>
                                <m:r>
                                  <a:rPr lang="ar-AE" sz="2100">
                                    <a:latin typeface="Cambria Math" panose="02040503050406030204" pitchFamily="18" charset="0"/>
                                  </a:rPr>
                                  <m:t>2</m:t>
                                </m:r>
                              </m:e>
                            </m:mr>
                            <m:mr>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5</m:t>
                                </m:r>
                              </m:e>
                            </m:mr>
                            <m:mr>
                              <m:e>
                                <m:r>
                                  <a:rPr lang="ar-AE" sz="2100">
                                    <a:latin typeface="Cambria Math" panose="02040503050406030204" pitchFamily="18" charset="0"/>
                                  </a:rPr>
                                  <m:t>𝟎</m:t>
                                </m:r>
                              </m:e>
                              <m:e>
                                <m:r>
                                  <a:rPr lang="ar-AE" sz="2100">
                                    <a:latin typeface="Cambria Math" panose="02040503050406030204" pitchFamily="18" charset="0"/>
                                  </a:rPr>
                                  <m:t>𝟏</m:t>
                                </m:r>
                              </m:e>
                              <m:e>
                                <m:r>
                                  <a:rPr lang="ar-AE" sz="2100">
                                    <a:latin typeface="Cambria Math" panose="02040503050406030204" pitchFamily="18" charset="0"/>
                                  </a:rPr>
                                  <m:t>𝟎</m:t>
                                </m:r>
                              </m:e>
                            </m:mr>
                          </m:m>
                        </m:e>
                      </m:d>
                      <m:r>
                        <a:rPr lang="ar-AE" sz="2100">
                          <a:latin typeface="Cambria Math" panose="02040503050406030204" pitchFamily="18" charset="0"/>
                        </a:rPr>
                        <m:t>=−</m:t>
                      </m:r>
                      <m:d>
                        <m:dPr>
                          <m:ctrlPr>
                            <a:rPr lang="ar-AE" sz="2100" i="1">
                              <a:latin typeface="Cambria Math" panose="02040503050406030204" pitchFamily="18" charset="0"/>
                            </a:rPr>
                          </m:ctrlPr>
                        </m:dPr>
                        <m:e>
                          <m:r>
                            <a:rPr lang="ar-AE" sz="2100">
                              <a:latin typeface="Cambria Math" panose="02040503050406030204" pitchFamily="18" charset="0"/>
                            </a:rPr>
                            <m:t>1</m:t>
                          </m:r>
                        </m:e>
                      </m:d>
                      <m:d>
                        <m:dPr>
                          <m:begChr m:val="|"/>
                          <m:endChr m:val="|"/>
                          <m:ctrlPr>
                            <a:rPr lang="ar-AE" sz="2100" i="1">
                              <a:latin typeface="Cambria Math" panose="02040503050406030204" pitchFamily="18" charset="0"/>
                            </a:rPr>
                          </m:ctrlPr>
                        </m:dPr>
                        <m:e>
                          <m:m>
                            <m:mPr>
                              <m:plcHide m:val="on"/>
                              <m:mcs>
                                <m:mc>
                                  <m:mcPr>
                                    <m:count m:val="2"/>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2</m:t>
                                </m:r>
                              </m:e>
                            </m:mr>
                            <m:mr>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m:t>
                                </m:r>
                                <m:r>
                                  <a:rPr lang="ar-AE" sz="2100">
                                    <a:latin typeface="Cambria Math" panose="02040503050406030204" pitchFamily="18" charset="0"/>
                                  </a:rPr>
                                  <m:t>5</m:t>
                                </m:r>
                              </m:e>
                            </m:mr>
                          </m:m>
                        </m:e>
                      </m:d>
                      <m:r>
                        <a:rPr lang="ar-AE" sz="2100">
                          <a:latin typeface="Cambria Math" panose="02040503050406030204" pitchFamily="18" charset="0"/>
                        </a:rPr>
                        <m:t>=−</m:t>
                      </m:r>
                      <m:r>
                        <a:rPr lang="ar-AE" sz="2100">
                          <a:latin typeface="Cambria Math" panose="02040503050406030204" pitchFamily="18" charset="0"/>
                        </a:rPr>
                        <m:t>19</m:t>
                      </m:r>
                    </m:oMath>
                  </m:oMathPara>
                </a14:m>
                <a:endParaRPr lang="ar-AE" sz="2100" dirty="0"/>
              </a:p>
              <a:p>
                <a:pPr>
                  <a:defRPr sz="2800"/>
                </a:pPr>
                <a:endParaRPr lang="ar-AE" sz="2100" dirty="0"/>
              </a:p>
              <a:p>
                <a:pPr>
                  <a:defRPr sz="2800"/>
                </a:pPr>
                <a14:m>
                  <m:oMathPara xmlns:m="http://schemas.openxmlformats.org/officeDocument/2006/math">
                    <m:oMathParaPr>
                      <m:jc m:val="left"/>
                    </m:oMathParaPr>
                    <m:oMath xmlns:m="http://schemas.openxmlformats.org/officeDocument/2006/math">
                      <m:sSub>
                        <m:sSubPr>
                          <m:ctrlPr>
                            <a:rPr lang="ar-AE" sz="2100" i="1">
                              <a:latin typeface="Cambria Math" panose="02040503050406030204" pitchFamily="18" charset="0"/>
                            </a:rPr>
                          </m:ctrlPr>
                        </m:sSubPr>
                        <m:e>
                          <m:r>
                            <a:rPr lang="ar-AE" sz="2100">
                              <a:latin typeface="Cambria Math" panose="02040503050406030204" pitchFamily="18" charset="0"/>
                            </a:rPr>
                            <m:t>𝐷</m:t>
                          </m:r>
                        </m:e>
                        <m:sub>
                          <m:r>
                            <a:rPr lang="ar-AE" sz="2100">
                              <a:latin typeface="Cambria Math" panose="02040503050406030204" pitchFamily="18" charset="0"/>
                            </a:rPr>
                            <m:t>𝑦</m:t>
                          </m:r>
                        </m:sub>
                      </m:sSub>
                      <m:r>
                        <a:rPr lang="ar-AE" sz="2100">
                          <a:latin typeface="Cambria Math" panose="02040503050406030204" pitchFamily="18" charset="0"/>
                        </a:rPr>
                        <m:t>=</m:t>
                      </m:r>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2</m:t>
                                </m:r>
                              </m:e>
                            </m:mr>
                            <m:mr>
                              <m:e>
                                <m:r>
                                  <a:rPr lang="ar-AE" sz="2100">
                                    <a:latin typeface="Cambria Math" panose="02040503050406030204" pitchFamily="18" charset="0"/>
                                  </a:rPr>
                                  <m:t>0</m:t>
                                </m:r>
                              </m:e>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1</m:t>
                                </m:r>
                              </m:e>
                            </m:mr>
                            <m:mr>
                              <m:e>
                                <m:r>
                                  <a:rPr lang="ar-AE" sz="2100">
                                    <a:latin typeface="Cambria Math" panose="02040503050406030204" pitchFamily="18" charset="0"/>
                                  </a:rPr>
                                  <m:t>1</m:t>
                                </m:r>
                              </m:e>
                              <m:e>
                                <m:r>
                                  <a:rPr lang="ar-AE" sz="2100">
                                    <a:latin typeface="Cambria Math" panose="02040503050406030204" pitchFamily="18" charset="0"/>
                                  </a:rPr>
                                  <m:t>0</m:t>
                                </m:r>
                              </m:e>
                              <m:e>
                                <m:r>
                                  <a:rPr lang="ar-AE" sz="2100">
                                    <a:latin typeface="Cambria Math" panose="02040503050406030204" pitchFamily="18" charset="0"/>
                                  </a:rPr>
                                  <m:t>2</m:t>
                                </m:r>
                              </m:e>
                            </m:mr>
                          </m:m>
                        </m:e>
                      </m:d>
                      <m:limUpp>
                        <m:limUppPr>
                          <m:ctrlPr>
                            <a:rPr lang="ar-AE" sz="2100" i="1">
                              <a:latin typeface="Cambria Math" panose="02040503050406030204" pitchFamily="18" charset="0"/>
                            </a:rPr>
                          </m:ctrlPr>
                        </m:limUppPr>
                        <m:e>
                          <m:r>
                            <a:rPr lang="ar-AE" sz="2100" i="1">
                              <a:latin typeface="Cambria Math" panose="02040503050406030204" pitchFamily="18" charset="0"/>
                            </a:rPr>
                            <m:t>=</m:t>
                          </m:r>
                        </m:e>
                        <m:lim>
                          <m:sSub>
                            <m:sSubPr>
                              <m:ctrlPr>
                                <a:rPr lang="ar-AE" sz="2100" i="1">
                                  <a:latin typeface="Cambria Math" panose="02040503050406030204" pitchFamily="18" charset="0"/>
                                </a:rPr>
                              </m:ctrlPr>
                            </m:sSubPr>
                            <m:e>
                              <m:r>
                                <a:rPr lang="ar-AE" sz="2100" i="1">
                                  <a:latin typeface="Cambria Math" panose="02040503050406030204" pitchFamily="18" charset="0"/>
                                </a:rPr>
                                <m:t>−</m:t>
                              </m:r>
                              <m:r>
                                <a:rPr lang="en-US" sz="2100" i="1">
                                  <a:latin typeface="Cambria Math" panose="02040503050406030204" pitchFamily="18" charset="0"/>
                                </a:rPr>
                                <m:t>2</m:t>
                              </m:r>
                              <m:r>
                                <a:rPr lang="ar-AE" sz="2100" i="1">
                                  <a:latin typeface="Cambria Math" panose="02040503050406030204" pitchFamily="18" charset="0"/>
                                </a:rPr>
                                <m:t>𝐶</m:t>
                              </m:r>
                            </m:e>
                            <m:sub>
                              <m:r>
                                <a:rPr lang="en-US" sz="2100" b="0" i="1" smtClean="0">
                                  <a:latin typeface="Cambria Math" panose="02040503050406030204" pitchFamily="18" charset="0"/>
                                </a:rPr>
                                <m:t>1</m:t>
                              </m:r>
                            </m:sub>
                          </m:sSub>
                          <m:r>
                            <a:rPr lang="ar-AE" sz="2100" i="1">
                              <a:latin typeface="Cambria Math" panose="02040503050406030204" pitchFamily="18" charset="0"/>
                            </a:rPr>
                            <m:t>+</m:t>
                          </m:r>
                          <m:sSub>
                            <m:sSubPr>
                              <m:ctrlPr>
                                <a:rPr lang="ar-AE" sz="2100" i="1">
                                  <a:latin typeface="Cambria Math" panose="02040503050406030204" pitchFamily="18" charset="0"/>
                                </a:rPr>
                              </m:ctrlPr>
                            </m:sSubPr>
                            <m:e>
                              <m:r>
                                <a:rPr lang="ar-AE" sz="2100" i="1">
                                  <a:latin typeface="Cambria Math" panose="02040503050406030204" pitchFamily="18" charset="0"/>
                                </a:rPr>
                                <m:t>𝐶</m:t>
                              </m:r>
                            </m:e>
                            <m:sub>
                              <m:r>
                                <a:rPr lang="en-US" sz="2100" i="1">
                                  <a:latin typeface="Cambria Math" panose="02040503050406030204" pitchFamily="18" charset="0"/>
                                </a:rPr>
                                <m:t>3</m:t>
                              </m:r>
                            </m:sub>
                          </m:sSub>
                        </m:lim>
                      </m:limUpp>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8</m:t>
                                </m:r>
                              </m:e>
                            </m:mr>
                            <m:mr>
                              <m:e>
                                <m:r>
                                  <a:rPr lang="ar-AE" sz="2100">
                                    <a:latin typeface="Cambria Math" panose="02040503050406030204" pitchFamily="18" charset="0"/>
                                  </a:rPr>
                                  <m:t>0</m:t>
                                </m:r>
                              </m:e>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1</m:t>
                                </m:r>
                              </m:e>
                            </m:mr>
                            <m:mr>
                              <m:e>
                                <m:r>
                                  <a:rPr lang="ar-AE" sz="2100">
                                    <a:latin typeface="Cambria Math" panose="02040503050406030204" pitchFamily="18" charset="0"/>
                                  </a:rPr>
                                  <m:t>𝟏</m:t>
                                </m:r>
                              </m:e>
                              <m:e>
                                <m:r>
                                  <a:rPr lang="ar-AE" sz="2100">
                                    <a:latin typeface="Cambria Math" panose="02040503050406030204" pitchFamily="18" charset="0"/>
                                  </a:rPr>
                                  <m:t>𝟎</m:t>
                                </m:r>
                              </m:e>
                              <m:e>
                                <m:r>
                                  <a:rPr lang="ar-AE" sz="2100">
                                    <a:latin typeface="Cambria Math" panose="02040503050406030204" pitchFamily="18" charset="0"/>
                                  </a:rPr>
                                  <m:t>𝟎</m:t>
                                </m:r>
                              </m:e>
                            </m:mr>
                          </m:m>
                        </m:e>
                      </m:d>
                      <m:r>
                        <a:rPr lang="ar-AE" sz="2100">
                          <a:latin typeface="Cambria Math" panose="02040503050406030204" pitchFamily="18" charset="0"/>
                        </a:rPr>
                        <m:t>=</m:t>
                      </m:r>
                      <m:d>
                        <m:dPr>
                          <m:ctrlPr>
                            <a:rPr lang="ar-AE" sz="2100" i="1">
                              <a:latin typeface="Cambria Math" panose="02040503050406030204" pitchFamily="18" charset="0"/>
                            </a:rPr>
                          </m:ctrlPr>
                        </m:dPr>
                        <m:e>
                          <m:r>
                            <a:rPr lang="ar-AE" sz="2100">
                              <a:latin typeface="Cambria Math" panose="02040503050406030204" pitchFamily="18" charset="0"/>
                            </a:rPr>
                            <m:t>1</m:t>
                          </m:r>
                        </m:e>
                      </m:d>
                      <m:d>
                        <m:dPr>
                          <m:begChr m:val="|"/>
                          <m:endChr m:val="|"/>
                          <m:ctrlPr>
                            <a:rPr lang="ar-AE" sz="2100" i="1">
                              <a:latin typeface="Cambria Math" panose="02040503050406030204" pitchFamily="18" charset="0"/>
                            </a:rPr>
                          </m:ctrlPr>
                        </m:dPr>
                        <m:e>
                          <m:m>
                            <m:mPr>
                              <m:plcHide m:val="on"/>
                              <m:mcs>
                                <m:mc>
                                  <m:mcPr>
                                    <m:count m:val="2"/>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1</m:t>
                                </m:r>
                              </m:e>
                              <m:e>
                                <m:r>
                                  <a:rPr lang="ar-AE" sz="2100">
                                    <a:latin typeface="Cambria Math" panose="02040503050406030204" pitchFamily="18" charset="0"/>
                                  </a:rPr>
                                  <m:t>−</m:t>
                                </m:r>
                                <m:r>
                                  <a:rPr lang="ar-AE" sz="2100">
                                    <a:latin typeface="Cambria Math" panose="02040503050406030204" pitchFamily="18" charset="0"/>
                                  </a:rPr>
                                  <m:t>8</m:t>
                                </m:r>
                              </m:e>
                            </m:mr>
                            <m:mr>
                              <m:e>
                                <m:r>
                                  <a:rPr lang="ar-AE" sz="2100">
                                    <a:latin typeface="Cambria Math" panose="02040503050406030204" pitchFamily="18" charset="0"/>
                                  </a:rPr>
                                  <m:t>−</m:t>
                                </m:r>
                                <m:r>
                                  <a:rPr lang="ar-AE" sz="2100">
                                    <a:latin typeface="Cambria Math" panose="02040503050406030204" pitchFamily="18" charset="0"/>
                                  </a:rPr>
                                  <m:t>7</m:t>
                                </m:r>
                              </m:e>
                              <m:e>
                                <m:r>
                                  <a:rPr lang="ar-AE" sz="2100">
                                    <a:latin typeface="Cambria Math" panose="02040503050406030204" pitchFamily="18" charset="0"/>
                                  </a:rPr>
                                  <m:t>1</m:t>
                                </m:r>
                              </m:e>
                            </m:mr>
                          </m:m>
                        </m:e>
                      </m:d>
                      <m:r>
                        <a:rPr lang="ar-AE" sz="2100">
                          <a:latin typeface="Cambria Math" panose="02040503050406030204" pitchFamily="18" charset="0"/>
                        </a:rPr>
                        <m:t>=−</m:t>
                      </m:r>
                      <m:r>
                        <a:rPr lang="ar-AE" sz="2100">
                          <a:latin typeface="Cambria Math" panose="02040503050406030204" pitchFamily="18" charset="0"/>
                        </a:rPr>
                        <m:t>57</m:t>
                      </m:r>
                    </m:oMath>
                  </m:oMathPara>
                </a14:m>
                <a:endParaRPr lang="ar-AE" sz="2100" dirty="0"/>
              </a:p>
              <a:p>
                <a:pPr>
                  <a:defRPr sz="2800"/>
                </a:pPr>
                <a:endParaRPr lang="ar-AE" sz="2100" dirty="0"/>
              </a:p>
              <a:p>
                <a:pPr>
                  <a:defRPr sz="2800"/>
                </a:pPr>
                <a14:m>
                  <m:oMathPara xmlns:m="http://schemas.openxmlformats.org/officeDocument/2006/math">
                    <m:oMathParaPr>
                      <m:jc m:val="left"/>
                    </m:oMathParaPr>
                    <m:oMath xmlns:m="http://schemas.openxmlformats.org/officeDocument/2006/math">
                      <m:sSub>
                        <m:sSubPr>
                          <m:ctrlPr>
                            <a:rPr lang="ar-AE" sz="2100" i="1">
                              <a:latin typeface="Cambria Math" panose="02040503050406030204" pitchFamily="18" charset="0"/>
                            </a:rPr>
                          </m:ctrlPr>
                        </m:sSubPr>
                        <m:e>
                          <m:r>
                            <a:rPr lang="ar-AE" sz="2100">
                              <a:latin typeface="Cambria Math" panose="02040503050406030204" pitchFamily="18" charset="0"/>
                            </a:rPr>
                            <m:t>𝐷</m:t>
                          </m:r>
                        </m:e>
                        <m:sub>
                          <m:r>
                            <a:rPr lang="ar-AE" sz="2100">
                              <a:latin typeface="Cambria Math" panose="02040503050406030204" pitchFamily="18" charset="0"/>
                            </a:rPr>
                            <m:t>𝑧</m:t>
                          </m:r>
                        </m:sub>
                      </m:sSub>
                      <m:r>
                        <a:rPr lang="ar-AE" sz="2100">
                          <a:latin typeface="Cambria Math" panose="02040503050406030204" pitchFamily="18" charset="0"/>
                        </a:rPr>
                        <m:t>=</m:t>
                      </m:r>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2</m:t>
                                </m:r>
                              </m:e>
                              <m:e>
                                <m:r>
                                  <a:rPr lang="ar-AE" sz="2100">
                                    <a:latin typeface="Cambria Math" panose="02040503050406030204" pitchFamily="18" charset="0"/>
                                  </a:rPr>
                                  <m:t>−</m:t>
                                </m:r>
                                <m:r>
                                  <a:rPr lang="ar-AE" sz="2100">
                                    <a:latin typeface="Cambria Math" panose="02040503050406030204" pitchFamily="18" charset="0"/>
                                  </a:rPr>
                                  <m:t>1</m:t>
                                </m:r>
                              </m:e>
                            </m:mr>
                            <m:mr>
                              <m:e>
                                <m:r>
                                  <a:rPr lang="ar-AE" sz="2100">
                                    <a:latin typeface="Cambria Math" panose="02040503050406030204" pitchFamily="18" charset="0"/>
                                  </a:rPr>
                                  <m:t>0</m:t>
                                </m:r>
                              </m:e>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7</m:t>
                                </m:r>
                              </m:e>
                            </m:mr>
                            <m:mr>
                              <m:e>
                                <m:r>
                                  <a:rPr lang="ar-AE" sz="2100">
                                    <a:latin typeface="Cambria Math" panose="02040503050406030204" pitchFamily="18" charset="0"/>
                                  </a:rPr>
                                  <m:t>1</m:t>
                                </m:r>
                              </m:e>
                              <m:e>
                                <m:r>
                                  <a:rPr lang="ar-AE" sz="2100">
                                    <a:latin typeface="Cambria Math" panose="02040503050406030204" pitchFamily="18" charset="0"/>
                                  </a:rPr>
                                  <m:t>1</m:t>
                                </m:r>
                              </m:e>
                              <m:e>
                                <m:r>
                                  <a:rPr lang="ar-AE" sz="2100">
                                    <a:latin typeface="Cambria Math" panose="02040503050406030204" pitchFamily="18" charset="0"/>
                                  </a:rPr>
                                  <m:t>0</m:t>
                                </m:r>
                              </m:e>
                            </m:mr>
                          </m:m>
                        </m:e>
                      </m:d>
                      <m:limUpp>
                        <m:limUppPr>
                          <m:ctrlPr>
                            <a:rPr lang="ar-AE" sz="2100" i="1">
                              <a:latin typeface="Cambria Math" panose="02040503050406030204" pitchFamily="18" charset="0"/>
                            </a:rPr>
                          </m:ctrlPr>
                        </m:limUppPr>
                        <m:e>
                          <m:r>
                            <a:rPr lang="ar-AE" sz="2100" i="1">
                              <a:latin typeface="Cambria Math" panose="02040503050406030204" pitchFamily="18" charset="0"/>
                            </a:rPr>
                            <m:t>=</m:t>
                          </m:r>
                        </m:e>
                        <m:lim>
                          <m:sSub>
                            <m:sSubPr>
                              <m:ctrlPr>
                                <a:rPr lang="ar-AE" sz="2100" i="1">
                                  <a:latin typeface="Cambria Math" panose="02040503050406030204" pitchFamily="18" charset="0"/>
                                </a:rPr>
                              </m:ctrlPr>
                            </m:sSubPr>
                            <m:e>
                              <m:r>
                                <a:rPr lang="ar-AE" sz="2100" i="1">
                                  <a:latin typeface="Cambria Math" panose="02040503050406030204" pitchFamily="18" charset="0"/>
                                </a:rPr>
                                <m:t>𝐶</m:t>
                              </m:r>
                            </m:e>
                            <m:sub>
                              <m:r>
                                <a:rPr lang="en-US" sz="2100" b="0" i="1" smtClean="0">
                                  <a:latin typeface="Cambria Math" panose="02040503050406030204" pitchFamily="18" charset="0"/>
                                </a:rPr>
                                <m:t>1</m:t>
                              </m:r>
                            </m:sub>
                          </m:sSub>
                          <m:r>
                            <a:rPr lang="ar-AE" sz="2100" i="1">
                              <a:latin typeface="Cambria Math" panose="02040503050406030204" pitchFamily="18" charset="0"/>
                            </a:rPr>
                            <m:t>+</m:t>
                          </m:r>
                          <m:sSub>
                            <m:sSubPr>
                              <m:ctrlPr>
                                <a:rPr lang="ar-AE" sz="2100" i="1">
                                  <a:latin typeface="Cambria Math" panose="02040503050406030204" pitchFamily="18" charset="0"/>
                                </a:rPr>
                              </m:ctrlPr>
                            </m:sSubPr>
                            <m:e>
                              <m:r>
                                <a:rPr lang="ar-AE" sz="2100" i="1">
                                  <a:latin typeface="Cambria Math" panose="02040503050406030204" pitchFamily="18" charset="0"/>
                                </a:rPr>
                                <m:t>𝐶</m:t>
                              </m:r>
                            </m:e>
                            <m:sub>
                              <m:r>
                                <a:rPr lang="en-US" sz="2100" b="0" i="1" smtClean="0">
                                  <a:latin typeface="Cambria Math" panose="02040503050406030204" pitchFamily="18" charset="0"/>
                                </a:rPr>
                                <m:t>2</m:t>
                              </m:r>
                            </m:sub>
                          </m:sSub>
                        </m:lim>
                      </m:limUpp>
                      <m:d>
                        <m:dPr>
                          <m:begChr m:val="|"/>
                          <m:endChr m:val="|"/>
                          <m:ctrlPr>
                            <a:rPr lang="ar-AE" sz="2100" i="1">
                              <a:latin typeface="Cambria Math" panose="02040503050406030204" pitchFamily="18" charset="0"/>
                            </a:rPr>
                          </m:ctrlPr>
                        </m:dPr>
                        <m:e>
                          <m:m>
                            <m:mPr>
                              <m:plcHide m:val="on"/>
                              <m:mcs>
                                <m:mc>
                                  <m:mcPr>
                                    <m:count m:val="3"/>
                                    <m:mcJc m:val="center"/>
                                  </m:mcPr>
                                </m:mc>
                              </m:mcs>
                              <m:ctrlPr>
                                <a:rPr lang="ar-AE" sz="2100" i="1">
                                  <a:latin typeface="Cambria Math" panose="02040503050406030204" pitchFamily="18" charset="0"/>
                                </a:rPr>
                              </m:ctrlPr>
                            </m:mP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5</m:t>
                                </m:r>
                              </m:e>
                              <m:e>
                                <m:r>
                                  <a:rPr lang="ar-AE" sz="2100">
                                    <a:latin typeface="Cambria Math" panose="02040503050406030204" pitchFamily="18" charset="0"/>
                                  </a:rPr>
                                  <m:t>−</m:t>
                                </m:r>
                                <m:r>
                                  <a:rPr lang="ar-AE" sz="2100">
                                    <a:latin typeface="Cambria Math" panose="02040503050406030204" pitchFamily="18" charset="0"/>
                                  </a:rPr>
                                  <m:t>1</m:t>
                                </m:r>
                              </m:e>
                            </m:mr>
                            <m:mr>
                              <m:e>
                                <m:r>
                                  <a:rPr lang="ar-AE" sz="2100">
                                    <a:latin typeface="Cambria Math" panose="02040503050406030204" pitchFamily="18" charset="0"/>
                                  </a:rPr>
                                  <m:t>0</m:t>
                                </m:r>
                              </m:e>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7</m:t>
                                </m:r>
                              </m:e>
                            </m:mr>
                            <m:mr>
                              <m:e>
                                <m:r>
                                  <a:rPr lang="ar-AE" sz="2100">
                                    <a:latin typeface="Cambria Math" panose="02040503050406030204" pitchFamily="18" charset="0"/>
                                  </a:rPr>
                                  <m:t>𝟏</m:t>
                                </m:r>
                              </m:e>
                              <m:e>
                                <m:r>
                                  <a:rPr lang="ar-AE" sz="2100">
                                    <a:latin typeface="Cambria Math" panose="02040503050406030204" pitchFamily="18" charset="0"/>
                                  </a:rPr>
                                  <m:t>𝟎</m:t>
                                </m:r>
                              </m:e>
                              <m:e>
                                <m:r>
                                  <a:rPr lang="ar-AE" sz="2100">
                                    <a:latin typeface="Cambria Math" panose="02040503050406030204" pitchFamily="18" charset="0"/>
                                  </a:rPr>
                                  <m:t>𝟎</m:t>
                                </m:r>
                              </m:e>
                            </m:mr>
                          </m:m>
                        </m:e>
                      </m:d>
                      <m:r>
                        <a:rPr lang="ar-AE" sz="2100">
                          <a:latin typeface="Cambria Math" panose="02040503050406030204" pitchFamily="18" charset="0"/>
                        </a:rPr>
                        <m:t>=</m:t>
                      </m:r>
                      <m:d>
                        <m:dPr>
                          <m:ctrlPr>
                            <a:rPr lang="ar-AE" sz="2100" i="1">
                              <a:latin typeface="Cambria Math" panose="02040503050406030204" pitchFamily="18" charset="0"/>
                            </a:rPr>
                          </m:ctrlPr>
                        </m:dPr>
                        <m:e>
                          <m:r>
                            <a:rPr lang="ar-AE" sz="2100">
                              <a:latin typeface="Cambria Math" panose="02040503050406030204" pitchFamily="18" charset="0"/>
                            </a:rPr>
                            <m:t>1</m:t>
                          </m:r>
                        </m:e>
                      </m:d>
                      <m:d>
                        <m:dPr>
                          <m:begChr m:val="|"/>
                          <m:endChr m:val="|"/>
                          <m:ctrlPr>
                            <a:rPr lang="ar-AE" sz="2100" i="1">
                              <a:latin typeface="Cambria Math" panose="02040503050406030204" pitchFamily="18" charset="0"/>
                            </a:rPr>
                          </m:ctrlPr>
                        </m:dPr>
                        <m:e>
                          <m:m>
                            <m:mPr>
                              <m:plcHide m:val="on"/>
                              <m:mcs>
                                <m:mc>
                                  <m:mcPr>
                                    <m:count m:val="2"/>
                                    <m:mcJc m:val="center"/>
                                  </m:mcPr>
                                </m:mc>
                              </m:mcs>
                              <m:ctrlPr>
                                <a:rPr lang="ar-AE" sz="2100" i="1">
                                  <a:latin typeface="Cambria Math" panose="02040503050406030204" pitchFamily="18" charset="0"/>
                                </a:rPr>
                              </m:ctrlPr>
                            </m:mPr>
                            <m:mr>
                              <m:e>
                                <m:r>
                                  <a:rPr lang="ar-AE" sz="2100">
                                    <a:latin typeface="Cambria Math" panose="02040503050406030204" pitchFamily="18" charset="0"/>
                                  </a:rPr>
                                  <m:t>−</m:t>
                                </m:r>
                                <m:r>
                                  <a:rPr lang="ar-AE" sz="2100">
                                    <a:latin typeface="Cambria Math" panose="02040503050406030204" pitchFamily="18" charset="0"/>
                                  </a:rPr>
                                  <m:t>5</m:t>
                                </m:r>
                              </m:e>
                              <m:e>
                                <m:r>
                                  <a:rPr lang="ar-AE" sz="2100">
                                    <a:latin typeface="Cambria Math" panose="02040503050406030204" pitchFamily="18" charset="0"/>
                                  </a:rPr>
                                  <m:t>−</m:t>
                                </m:r>
                                <m:r>
                                  <a:rPr lang="ar-AE" sz="2100">
                                    <a:latin typeface="Cambria Math" panose="02040503050406030204" pitchFamily="18" charset="0"/>
                                  </a:rPr>
                                  <m:t>1</m:t>
                                </m:r>
                              </m:e>
                            </m:mr>
                            <m:mr>
                              <m:e>
                                <m:r>
                                  <a:rPr lang="ar-AE" sz="2100">
                                    <a:latin typeface="Cambria Math" panose="02040503050406030204" pitchFamily="18" charset="0"/>
                                  </a:rPr>
                                  <m:t>3</m:t>
                                </m:r>
                              </m:e>
                              <m:e>
                                <m:r>
                                  <a:rPr lang="ar-AE" sz="2100">
                                    <a:latin typeface="Cambria Math" panose="02040503050406030204" pitchFamily="18" charset="0"/>
                                  </a:rPr>
                                  <m:t>−</m:t>
                                </m:r>
                                <m:r>
                                  <a:rPr lang="ar-AE" sz="2100">
                                    <a:latin typeface="Cambria Math" panose="02040503050406030204" pitchFamily="18" charset="0"/>
                                  </a:rPr>
                                  <m:t>7</m:t>
                                </m:r>
                              </m:e>
                            </m:mr>
                          </m:m>
                        </m:e>
                      </m:d>
                      <m:r>
                        <a:rPr lang="ar-AE" sz="2100">
                          <a:latin typeface="Cambria Math" panose="02040503050406030204" pitchFamily="18" charset="0"/>
                        </a:rPr>
                        <m:t>=</m:t>
                      </m:r>
                      <m:r>
                        <a:rPr lang="ar-AE" sz="2100">
                          <a:latin typeface="Cambria Math" panose="02040503050406030204" pitchFamily="18" charset="0"/>
                        </a:rPr>
                        <m:t>38</m:t>
                      </m:r>
                    </m:oMath>
                  </m:oMathPara>
                </a14:m>
                <a:endParaRPr sz="21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205133"/>
                <a:ext cx="8382000" cy="4967067"/>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2443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Cramer's Rule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After evaluating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𝑧</m:t>
                        </m:r>
                      </m:sub>
                    </m:sSub>
                  </m:oMath>
                </a14:m>
                <a:r>
                  <a:rPr sz="2800" dirty="0"/>
                  <a:t>, we know the solution is the single ordered triple</a:t>
                </a:r>
              </a:p>
              <a:p>
                <a:pPr algn="ctr">
                  <a:defRPr sz="2800"/>
                </a:pPr>
                <a:r>
                  <a:rPr sz="2800" dirty="0"/>
                  <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𝑧</m:t>
                        </m:r>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𝑥</m:t>
                                </m:r>
                              </m:sub>
                            </m:sSub>
                          </m:num>
                          <m:den>
                            <m:r>
                              <a:rPr>
                                <a:latin typeface="Cambria Math" panose="02040503050406030204" pitchFamily="18" charset="0"/>
                              </a:rPr>
                              <m:t>𝐷</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𝑦</m:t>
                                </m:r>
                              </m:sub>
                            </m:sSub>
                          </m:num>
                          <m:den>
                            <m:r>
                              <a:rPr>
                                <a:latin typeface="Cambria Math" panose="02040503050406030204" pitchFamily="18" charset="0"/>
                              </a:rPr>
                              <m:t>𝐷</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𝐷</m:t>
                                </m:r>
                              </m:e>
                              <m:sub>
                                <m:r>
                                  <a:rPr>
                                    <a:latin typeface="Cambria Math" panose="02040503050406030204" pitchFamily="18" charset="0"/>
                                  </a:rPr>
                                  <m:t>𝑧</m:t>
                                </m:r>
                              </m:sub>
                            </m:sSub>
                          </m:num>
                          <m:den>
                            <m:r>
                              <a:rPr>
                                <a:latin typeface="Cambria Math" panose="02040503050406030204" pitchFamily="18" charset="0"/>
                              </a:rPr>
                              <m:t>𝐷</m:t>
                            </m:r>
                          </m:den>
                        </m:f>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19</m:t>
                            </m:r>
                          </m:num>
                          <m:den>
                            <m:r>
                              <a:rPr>
                                <a:latin typeface="Cambria Math" panose="02040503050406030204" pitchFamily="18" charset="0"/>
                              </a:rPr>
                              <m:t>19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57</m:t>
                            </m:r>
                          </m:num>
                          <m:den>
                            <m:r>
                              <a:rPr>
                                <a:latin typeface="Cambria Math" panose="02040503050406030204" pitchFamily="18" charset="0"/>
                              </a:rPr>
                              <m:t>19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38</m:t>
                            </m:r>
                          </m:num>
                          <m:den>
                            <m:r>
                              <a:rPr>
                                <a:latin typeface="Cambria Math" panose="02040503050406030204" pitchFamily="18" charset="0"/>
                              </a:rPr>
                              <m:t>19</m:t>
                            </m:r>
                          </m:den>
                        </m:f>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185"/>
                </a:stretch>
              </a:blipFill>
            </p:spPr>
            <p:txBody>
              <a:bodyPr/>
              <a:lstStyle/>
              <a:p>
                <a:r>
                  <a:rPr lang="en-US">
                    <a:noFill/>
                  </a:rPr>
                  <a:t> </a:t>
                </a:r>
              </a:p>
            </p:txBody>
          </p:sp>
        </mc:Fallback>
      </mc:AlternateContent>
    </p:spTree>
    <p:extLst>
      <p:ext uri="{BB962C8B-B14F-4D97-AF65-F5344CB8AC3E}">
        <p14:creationId xmlns:p14="http://schemas.microsoft.com/office/powerpoint/2010/main" val="276456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Determinant of a 2×2 Matrix</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Evaluate the determinants of each of the following matrices: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−1</m:t>
                              </m:r>
                            </m:e>
                            <m:e>
                              <m:r>
                                <a:rPr>
                                  <a:latin typeface="Cambria Math" panose="02040503050406030204" pitchFamily="18" charset="0"/>
                                </a:rPr>
                                <m:t>3</m:t>
                              </m:r>
                            </m:e>
                          </m:mr>
                        </m:m>
                      </m:e>
                    </m:d>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𝐵</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2"/>
                                  <m:mcJc m:val="center"/>
                                </m:mcPr>
                              </m:mc>
                            </m:mcs>
                            <m:ctrlPr>
                              <a:rPr i="1">
                                <a:latin typeface="Cambria Math" panose="02040503050406030204" pitchFamily="18" charset="0"/>
                              </a:rPr>
                            </m:ctrlPr>
                          </m:mPr>
                          <m:mr>
                            <m:e>
                              <m:r>
                                <a:rPr>
                                  <a:latin typeface="Cambria Math" panose="02040503050406030204" pitchFamily="18" charset="0"/>
                                </a:rPr>
                                <m:t>2</m:t>
                              </m:r>
                            </m:e>
                            <m:e>
                              <m:r>
                                <a:rPr>
                                  <a:latin typeface="Cambria Math" panose="02040503050406030204" pitchFamily="18" charset="0"/>
                                </a:rPr>
                                <m:t>−3</m:t>
                              </m:r>
                            </m:e>
                          </m:mr>
                          <m:mr>
                            <m:e>
                              <m:r>
                                <a:rPr>
                                  <a:latin typeface="Cambria Math" panose="02040503050406030204" pitchFamily="18" charset="0"/>
                                </a:rPr>
                                <m:t>−4</m:t>
                              </m:r>
                            </m:e>
                            <m:e>
                              <m:r>
                                <a:rPr>
                                  <a:latin typeface="Cambria Math" panose="02040503050406030204" pitchFamily="18" charset="0"/>
                                </a:rPr>
                                <m:t>6</m:t>
                              </m:r>
                            </m:e>
                          </m:mr>
                        </m:m>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Determinant of a 2×2 Matrix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r>
                  <a:rPr lang="en-US" dirty="0"/>
                  <a:t>a. </a:t>
                </a:r>
                <a14:m>
                  <m:oMath xmlns:m="http://schemas.openxmlformats.org/officeDocument/2006/math">
                    <m:d>
                      <m:dPr>
                        <m:begChr m:val="|"/>
                        <m:endChr m:val="|"/>
                        <m:ctrlPr>
                          <a:rPr lang="ar-AE" i="1" smtClean="0">
                            <a:latin typeface="Cambria Math" panose="02040503050406030204" pitchFamily="18" charset="0"/>
                          </a:rPr>
                        </m:ctrlPr>
                      </m:dPr>
                      <m:e>
                        <m:r>
                          <a:rPr lang="ar-AE">
                            <a:latin typeface="Cambria Math" panose="02040503050406030204" pitchFamily="18" charset="0"/>
                          </a:rPr>
                          <m:t>𝐴</m:t>
                        </m:r>
                      </m:e>
                    </m:d>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sub>
                    </m:sSub>
                  </m:oMath>
                </a14:m>
                <a:br>
                  <a:rPr lang="ar-AE" dirty="0">
                    <a:latin typeface="Cambria Math" panose="02040503050406030204" pitchFamily="18" charset="0"/>
                  </a:rPr>
                </a:br>
                <a14:m>
                  <m:oMathPara xmlns:m="http://schemas.openxmlformats.org/officeDocument/2006/math">
                    <m:oMathParaPr>
                      <m:jc m:val="left"/>
                    </m:oMathParaPr>
                    <m:oMath xmlns:m="http://schemas.openxmlformats.org/officeDocument/2006/math">
                      <m:phant>
                        <m:phantPr>
                          <m:show m:val="off"/>
                          <m:ctrlPr>
                            <a:rPr lang="ar-AE" i="1" smtClean="0">
                              <a:latin typeface="Cambria Math" panose="02040503050406030204" pitchFamily="18" charset="0"/>
                            </a:rPr>
                          </m:ctrlPr>
                        </m:phantPr>
                        <m:e>
                          <m:r>
                            <a:rPr lang="ar-AE">
                              <a:latin typeface="Cambria Math" panose="02040503050406030204" pitchFamily="18" charset="0"/>
                            </a:rPr>
                            <m:t>|</m:t>
                          </m:r>
                          <m:r>
                            <a:rPr lang="ar-AE">
                              <a:latin typeface="Cambria Math" panose="02040503050406030204" pitchFamily="18" charset="0"/>
                            </a:rPr>
                            <m:t>𝐴</m:t>
                          </m:r>
                          <m:r>
                            <a:rPr lang="en-US" b="0" i="0" smtClean="0">
                              <a:latin typeface="Cambria Math" panose="02040503050406030204" pitchFamily="18" charset="0"/>
                            </a:rPr>
                            <m:t>  </m:t>
                          </m:r>
                          <m:r>
                            <a:rPr lang="ar-AE">
                              <a:latin typeface="Cambria Math" panose="02040503050406030204" pitchFamily="18" charset="0"/>
                            </a:rPr>
                            <m:t>|</m:t>
                          </m:r>
                        </m:e>
                      </m:phant>
                      <m:r>
                        <a:rPr lang="ar-AE" b="0" i="0" smtClean="0">
                          <a:latin typeface="Cambria Math" panose="02040503050406030204" pitchFamily="18" charset="0"/>
                        </a:rPr>
                        <m:t> </m:t>
                      </m:r>
                      <m:r>
                        <a:rPr lang="en-US" b="0" i="0" smtClean="0">
                          <a:latin typeface="Cambria Math" panose="02040503050406030204" pitchFamily="18" charset="0"/>
                        </a:rPr>
                        <m:t>  </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3</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6</m:t>
                      </m:r>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3</m:t>
                      </m:r>
                    </m:oMath>
                  </m:oMathPara>
                </a14:m>
                <a:endParaRPr lang="ar-AE" sz="2800" b="1" dirty="0"/>
              </a:p>
              <a:p>
                <a:endParaRPr lang="ar-AE" dirty="0"/>
              </a:p>
              <a:p>
                <a:pPr/>
                <a:r>
                  <a:rPr lang="en-US" sz="2800" dirty="0"/>
                  <a:t>b. </a:t>
                </a:r>
                <a14:m>
                  <m:oMath xmlns:m="http://schemas.openxmlformats.org/officeDocument/2006/math">
                    <m:d>
                      <m:dPr>
                        <m:begChr m:val="|"/>
                        <m:endChr m:val="|"/>
                        <m:ctrlPr>
                          <a:rPr lang="ar-AE" i="1" smtClean="0">
                            <a:latin typeface="Cambria Math" panose="02040503050406030204" pitchFamily="18" charset="0"/>
                          </a:rPr>
                        </m:ctrlPr>
                      </m:dPr>
                      <m:e>
                        <m:r>
                          <a:rPr lang="ar-AE">
                            <a:latin typeface="Cambria Math" panose="02040503050406030204" pitchFamily="18" charset="0"/>
                          </a:rPr>
                          <m:t>𝐵</m:t>
                        </m:r>
                      </m:e>
                    </m:d>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sub>
                    </m:sSub>
                  </m:oMath>
                </a14:m>
                <a:r>
                  <a:rPr lang="en-US" dirty="0">
                    <a:latin typeface="Cambria Math" panose="02040503050406030204" pitchFamily="18" charset="0"/>
                  </a:rPr>
                  <a:t> </a:t>
                </a:r>
                <a:br>
                  <a:rPr lang="ar-AE" dirty="0">
                    <a:latin typeface="Cambria Math" panose="02040503050406030204" pitchFamily="18" charset="0"/>
                  </a:rPr>
                </a:br>
                <a14:m>
                  <m:oMathPara xmlns:m="http://schemas.openxmlformats.org/officeDocument/2006/math">
                    <m:oMathParaPr>
                      <m:jc m:val="left"/>
                    </m:oMathParaPr>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m:t>
                          </m:r>
                          <m:r>
                            <a:rPr lang="en-US" b="0" i="0" smtClean="0">
                              <a:latin typeface="Cambria Math" panose="02040503050406030204" pitchFamily="18" charset="0"/>
                            </a:rPr>
                            <m:t>     </m:t>
                          </m:r>
                          <m:r>
                            <a:rPr lang="ar-AE">
                              <a:latin typeface="Cambria Math" panose="02040503050406030204" pitchFamily="18" charset="0"/>
                            </a:rPr>
                            <m:t>𝐵</m:t>
                          </m:r>
                          <m:r>
                            <a:rPr lang="ar-AE">
                              <a:latin typeface="Cambria Math" panose="02040503050406030204" pitchFamily="18" charset="0"/>
                            </a:rPr>
                            <m:t>|</m:t>
                          </m:r>
                        </m:e>
                      </m:phant>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2</m:t>
                          </m:r>
                        </m:e>
                      </m:d>
                      <m:d>
                        <m:dPr>
                          <m:ctrlPr>
                            <a:rPr lang="ar-AE" i="1">
                              <a:latin typeface="Cambria Math" panose="02040503050406030204" pitchFamily="18" charset="0"/>
                            </a:rPr>
                          </m:ctrlPr>
                        </m:dPr>
                        <m:e>
                          <m:r>
                            <a:rPr lang="ar-AE">
                              <a:latin typeface="Cambria Math" panose="02040503050406030204" pitchFamily="18" charset="0"/>
                            </a:rPr>
                            <m:t>6</m:t>
                          </m:r>
                        </m:e>
                      </m:d>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e>
                      </m:d>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e>
                      </m:d>
                      <m:r>
                        <a:rPr lang="ar-AE">
                          <a:latin typeface="Cambria Math" panose="02040503050406030204" pitchFamily="18" charset="0"/>
                        </a:rPr>
                        <m:t>=</m:t>
                      </m:r>
                      <m:r>
                        <a:rPr lang="ar-AE">
                          <a:latin typeface="Cambria Math" panose="02040503050406030204" pitchFamily="18" charset="0"/>
                        </a:rPr>
                        <m:t>12</m:t>
                      </m:r>
                      <m:r>
                        <a:rPr lang="ar-AE">
                          <a:latin typeface="Cambria Math" panose="02040503050406030204" pitchFamily="18" charset="0"/>
                        </a:rPr>
                        <m:t>−</m:t>
                      </m:r>
                      <m:r>
                        <a:rPr lang="ar-AE">
                          <a:latin typeface="Cambria Math" panose="02040503050406030204" pitchFamily="18" charset="0"/>
                        </a:rPr>
                        <m:t>12</m:t>
                      </m:r>
                      <m:r>
                        <a:rPr lang="ar-AE">
                          <a:latin typeface="Cambria Math" panose="02040503050406030204" pitchFamily="18" charset="0"/>
                        </a:rPr>
                        <m:t>=</m:t>
                      </m:r>
                      <m:r>
                        <a:rPr lang="ar-AE">
                          <a:latin typeface="Cambria Math" panose="02040503050406030204" pitchFamily="18" charset="0"/>
                        </a:rPr>
                        <m:t>0</m:t>
                      </m:r>
                    </m:oMath>
                  </m:oMathPara>
                </a14:m>
                <a:endParaRPr lang="ar-AE" sz="2800" b="1" dirty="0"/>
              </a:p>
              <a:p>
                <a:endParaRPr lang="ar-AE" sz="2800" dirty="0"/>
              </a:p>
              <a:p>
                <a:endParaRPr sz="28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Minors and Cofactors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Let </a:t>
                </a:r>
                <a14:m>
                  <m:oMath xmlns:m="http://schemas.openxmlformats.org/officeDocument/2006/math">
                    <m:r>
                      <a:rPr>
                        <a:latin typeface="Cambria Math" panose="02040503050406030204" pitchFamily="18" charset="0"/>
                      </a:rPr>
                      <m:t>𝐴</m:t>
                    </m:r>
                  </m:oMath>
                </a14:m>
                <a:r>
                  <a:rPr sz="2800" dirty="0"/>
                  <a:t> be an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𝑛</m:t>
                    </m:r>
                  </m:oMath>
                </a14:m>
                <a:r>
                  <a:rPr sz="2800" dirty="0"/>
                  <a:t> matrix, and let </a:t>
                </a:r>
                <a14:m>
                  <m:oMath xmlns:m="http://schemas.openxmlformats.org/officeDocument/2006/math">
                    <m:r>
                      <a:rPr>
                        <a:latin typeface="Cambria Math" panose="02040503050406030204" pitchFamily="18" charset="0"/>
                      </a:rPr>
                      <m:t>𝑖</m:t>
                    </m:r>
                  </m:oMath>
                </a14:m>
                <a:r>
                  <a:rPr sz="2800" dirty="0"/>
                  <a:t> and </a:t>
                </a:r>
                <a14:m>
                  <m:oMath xmlns:m="http://schemas.openxmlformats.org/officeDocument/2006/math">
                    <m:r>
                      <a:rPr>
                        <a:latin typeface="Cambria Math" panose="02040503050406030204" pitchFamily="18" charset="0"/>
                      </a:rPr>
                      <m:t>𝑗</m:t>
                    </m:r>
                  </m:oMath>
                </a14:m>
                <a:r>
                  <a:rPr sz="2800" dirty="0"/>
                  <a:t> be numbers between </a:t>
                </a:r>
                <a:r>
                  <a:rPr sz="2800" dirty="0">
                    <a:latin typeface="Cambria Math"/>
                  </a:rPr>
                  <a:t>1</a:t>
                </a:r>
                <a:r>
                  <a:rPr sz="2800" dirty="0"/>
                  <a:t> and </a:t>
                </a:r>
                <a14:m>
                  <m:oMath xmlns:m="http://schemas.openxmlformats.org/officeDocument/2006/math">
                    <m:r>
                      <a:rPr>
                        <a:latin typeface="Cambria Math" panose="02040503050406030204" pitchFamily="18" charset="0"/>
                      </a:rPr>
                      <m:t>𝑛</m:t>
                    </m:r>
                  </m:oMath>
                </a14:m>
                <a:r>
                  <a:rPr sz="2800" dirty="0"/>
                  <a:t>, so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an element of </a:t>
                </a:r>
                <a14:m>
                  <m:oMath xmlns:m="http://schemas.openxmlformats.org/officeDocument/2006/math">
                    <m:r>
                      <a:rPr>
                        <a:latin typeface="Cambria Math" panose="02040503050406030204" pitchFamily="18" charset="0"/>
                      </a:rPr>
                      <m:t>𝐴</m:t>
                    </m:r>
                  </m:oMath>
                </a14:m>
                <a:r>
                  <a:rPr sz="2800" dirty="0"/>
                  <a:t>.</a:t>
                </a:r>
              </a:p>
              <a:p>
                <a:pPr marL="514350" indent="-514350">
                  <a:buFont typeface="+mj-lt"/>
                  <a:buChar char="•"/>
                  <a:defRPr sz="2800"/>
                </a:pPr>
                <a:r>
                  <a:rPr dirty="0"/>
                  <a:t>​</a:t>
                </a:r>
                <a:r>
                  <a:rPr sz="2800" dirty="0"/>
                  <a:t>The </a:t>
                </a:r>
                <a:r>
                  <a:rPr sz="2800" b="1" dirty="0"/>
                  <a:t>minor</a:t>
                </a:r>
                <a:r>
                  <a:rPr sz="2800" dirty="0"/>
                  <a:t> of the element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the determinant of the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oMath>
                </a14:m>
                <a:r>
                  <a:rPr sz="2800" dirty="0"/>
                  <a:t> matrix formed from </a:t>
                </a:r>
                <a14:m>
                  <m:oMath xmlns:m="http://schemas.openxmlformats.org/officeDocument/2006/math">
                    <m:r>
                      <a:rPr>
                        <a:latin typeface="Cambria Math" panose="02040503050406030204" pitchFamily="18" charset="0"/>
                      </a:rPr>
                      <m:t>𝐴</m:t>
                    </m:r>
                  </m:oMath>
                </a14:m>
                <a:r>
                  <a:rPr sz="2800" dirty="0"/>
                  <a:t> by deleting its </a:t>
                </a:r>
                <a14:m>
                  <m:oMath xmlns:m="http://schemas.openxmlformats.org/officeDocument/2006/math">
                    <m:r>
                      <a:rPr>
                        <a:latin typeface="Cambria Math" panose="02040503050406030204" pitchFamily="18" charset="0"/>
                      </a:rPr>
                      <m:t>𝑖</m:t>
                    </m:r>
                  </m:oMath>
                </a14:m>
                <a:r>
                  <a:rPr sz="2800" baseline="30000" dirty="0" err="1"/>
                  <a:t>th</a:t>
                </a:r>
                <a:r>
                  <a:rPr sz="2800" dirty="0"/>
                  <a:t> row and </a:t>
                </a:r>
                <a14:m>
                  <m:oMath xmlns:m="http://schemas.openxmlformats.org/officeDocument/2006/math">
                    <m:r>
                      <a:rPr>
                        <a:latin typeface="Cambria Math" panose="02040503050406030204" pitchFamily="18" charset="0"/>
                      </a:rPr>
                      <m:t>𝑗</m:t>
                    </m:r>
                  </m:oMath>
                </a14:m>
                <a:r>
                  <a:rPr sz="2800" baseline="30000" dirty="0" err="1"/>
                  <a:t>th</a:t>
                </a:r>
                <a:r>
                  <a:rPr sz="2800" dirty="0"/>
                  <a:t> column.</a:t>
                </a:r>
              </a:p>
              <a:p>
                <a:pPr marL="514350" indent="-514350">
                  <a:buFont typeface="+mj-lt"/>
                  <a:buChar char="•"/>
                  <a:defRPr sz="2800"/>
                </a:pPr>
                <a:r>
                  <a:rPr dirty="0"/>
                  <a:t>​</a:t>
                </a:r>
                <a:r>
                  <a:rPr sz="2800" dirty="0"/>
                  <a:t>The </a:t>
                </a:r>
                <a:r>
                  <a:rPr sz="2800" b="1" dirty="0"/>
                  <a:t>cofactor</a:t>
                </a:r>
                <a:r>
                  <a:rPr sz="2800" dirty="0"/>
                  <a:t> of the element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p>
                    </m:sSup>
                  </m:oMath>
                </a14:m>
                <a:r>
                  <a:rPr sz="2800" dirty="0"/>
                  <a:t> times the minor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Thus, if </a:t>
                </a:r>
                <a14:m>
                  <m:oMath xmlns:m="http://schemas.openxmlformats.org/officeDocument/2006/math">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oMath>
                </a14:m>
                <a:r>
                  <a:rPr sz="2800" dirty="0"/>
                  <a:t> is even, the cofactor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is the same as the minor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sub>
                    </m:sSub>
                  </m:oMath>
                </a14:m>
                <a:r>
                  <a:rPr sz="2800" dirty="0"/>
                  <a:t>; if </a:t>
                </a:r>
                <a14:m>
                  <m:oMath xmlns:m="http://schemas.openxmlformats.org/officeDocument/2006/math">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𝑗</m:t>
                    </m:r>
                  </m:oMath>
                </a14:m>
                <a:r>
                  <a:rPr sz="2800" dirty="0"/>
                  <a:t> is odd, the cofactor is the negative of the minor.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r="-1845" b="-863"/>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Minors and Cofactors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Consider the matrix </a:t>
                </a:r>
                <a14:m>
                  <m:oMath xmlns:m="http://schemas.openxmlformats.org/officeDocument/2006/math">
                    <m:r>
                      <a:rPr>
                        <a:latin typeface="Cambria Math" panose="02040503050406030204" pitchFamily="18" charset="0"/>
                      </a:rPr>
                      <m:t>𝐴</m:t>
                    </m:r>
                    <m:r>
                      <a:rPr>
                        <a:latin typeface="Cambria Math" panose="02040503050406030204" pitchFamily="18" charset="0"/>
                      </a:rPr>
                      <m:t>=</m:t>
                    </m:r>
                    <m:d>
                      <m:dPr>
                        <m:begChr m:val="["/>
                        <m:endChr m:val="]"/>
                        <m:ctrlPr>
                          <a:rPr i="1">
                            <a:latin typeface="Cambria Math" panose="02040503050406030204" pitchFamily="18" charset="0"/>
                          </a:rPr>
                        </m:ctrlPr>
                      </m:dPr>
                      <m:e>
                        <m:m>
                          <m:mPr>
                            <m:plcHide m:val="on"/>
                            <m:mcs>
                              <m:mc>
                                <m:mcPr>
                                  <m:count m:val="3"/>
                                  <m:mcJc m:val="center"/>
                                </m:mcPr>
                              </m:mc>
                            </m:mcs>
                            <m:ctrlPr>
                              <a:rPr i="1">
                                <a:latin typeface="Cambria Math" panose="02040503050406030204" pitchFamily="18" charset="0"/>
                              </a:rPr>
                            </m:ctrlPr>
                          </m:mPr>
                          <m:mr>
                            <m:e>
                              <m:r>
                                <a:rPr>
                                  <a:latin typeface="Cambria Math" panose="02040503050406030204" pitchFamily="18" charset="0"/>
                                </a:rPr>
                                <m:t>−</m:t>
                              </m:r>
                              <m:r>
                                <a:rPr>
                                  <a:latin typeface="Cambria Math" panose="02040503050406030204" pitchFamily="18" charset="0"/>
                                </a:rPr>
                                <m:t>5</m:t>
                              </m:r>
                            </m:e>
                            <m:e>
                              <m:r>
                                <a:rPr>
                                  <a:latin typeface="Cambria Math" panose="02040503050406030204" pitchFamily="18" charset="0"/>
                                </a:rPr>
                                <m:t>3</m:t>
                              </m:r>
                            </m:e>
                            <m:e>
                              <m:r>
                                <a:rPr>
                                  <a:latin typeface="Cambria Math" panose="02040503050406030204" pitchFamily="18" charset="0"/>
                                </a:rPr>
                                <m:t>2</m:t>
                              </m:r>
                            </m:e>
                          </m:mr>
                          <m:mr>
                            <m:e>
                              <m:r>
                                <a:rPr>
                                  <a:latin typeface="Cambria Math" panose="02040503050406030204" pitchFamily="18" charset="0"/>
                                </a:rPr>
                                <m:t>1</m:t>
                              </m:r>
                            </m:e>
                            <m:e>
                              <m:r>
                                <a:rPr>
                                  <a:latin typeface="Cambria Math" panose="02040503050406030204" pitchFamily="18" charset="0"/>
                                </a:rPr>
                                <m:t>0</m:t>
                              </m:r>
                            </m:e>
                            <m:e>
                              <m:r>
                                <a:rPr>
                                  <a:latin typeface="Cambria Math" panose="02040503050406030204" pitchFamily="18" charset="0"/>
                                </a:rPr>
                                <m:t>−</m:t>
                              </m:r>
                              <m:r>
                                <a:rPr>
                                  <a:latin typeface="Cambria Math" panose="02040503050406030204" pitchFamily="18" charset="0"/>
                                </a:rPr>
                                <m:t>1</m:t>
                              </m:r>
                            </m:e>
                          </m:mr>
                          <m:mr>
                            <m:e>
                              <m:r>
                                <a:rPr>
                                  <a:latin typeface="Cambria Math" panose="02040503050406030204" pitchFamily="18" charset="0"/>
                                </a:rPr>
                                <m:t>−</m:t>
                              </m:r>
                              <m:r>
                                <a:rPr>
                                  <a:latin typeface="Cambria Math" panose="02040503050406030204" pitchFamily="18" charset="0"/>
                                </a:rPr>
                                <m:t>3</m:t>
                              </m:r>
                            </m:e>
                            <m:e>
                              <m:r>
                                <a:rPr>
                                  <a:latin typeface="Cambria Math" panose="02040503050406030204" pitchFamily="18" charset="0"/>
                                </a:rPr>
                                <m:t>1</m:t>
                              </m:r>
                            </m:e>
                            <m:e>
                              <m:r>
                                <a:rPr>
                                  <a:latin typeface="Cambria Math" panose="02040503050406030204" pitchFamily="18" charset="0"/>
                                </a:rPr>
                                <m:t>0</m:t>
                              </m:r>
                            </m:e>
                          </m:mr>
                        </m:m>
                      </m:e>
                    </m:d>
                  </m:oMath>
                </a14:m>
                <a:r>
                  <a:rPr lang="en-US" sz="2800" dirty="0"/>
                  <a:t>.</a:t>
                </a:r>
                <a:endParaRPr sz="2800" dirty="0"/>
              </a:p>
              <a:p>
                <a:pPr marL="514350" indent="-514350">
                  <a:buFont typeface="+mj-lt"/>
                  <a:buAutoNum type="alphaLcPeriod"/>
                  <a:defRPr sz="2800"/>
                </a:pPr>
                <a:r>
                  <a:rPr dirty="0"/>
                  <a:t>​</a:t>
                </a:r>
                <a:r>
                  <a:rPr sz="2800" dirty="0"/>
                  <a:t>Evaluate the minor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sub>
                    </m:sSub>
                  </m:oMath>
                </a14:m>
                <a:r>
                  <a:rPr sz="2800" dirty="0"/>
                  <a:t>.</a:t>
                </a:r>
              </a:p>
              <a:p>
                <a:pPr marL="514350" indent="-514350">
                  <a:buFont typeface="+mj-lt"/>
                  <a:buAutoNum type="alphaLcPeriod" startAt="2"/>
                  <a:defRPr sz="2800"/>
                </a:pPr>
                <a:r>
                  <a:rPr dirty="0"/>
                  <a:t>​</a:t>
                </a:r>
                <a:r>
                  <a:rPr sz="2800" dirty="0"/>
                  <a:t>Evaluate the cofactor of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3</m:t>
                        </m:r>
                      </m:sub>
                    </m:sSub>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Minors and Cofactors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Finding the minor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sub>
                    </m:sSub>
                  </m:oMath>
                </a14:m>
                <a:r>
                  <a:rPr lang="ar-AE" sz="2800" dirty="0"/>
                  <a:t> </a:t>
                </a:r>
                <a:r>
                  <a:rPr lang="en-US" sz="2800" dirty="0"/>
                  <a:t>requires deleting the first row and second column of the matrix </a:t>
                </a:r>
                <a14:m>
                  <m:oMath xmlns:m="http://schemas.openxmlformats.org/officeDocument/2006/math">
                    <m:r>
                      <a:rPr lang="en-US">
                        <a:latin typeface="Cambria Math" panose="02040503050406030204" pitchFamily="18" charset="0"/>
                      </a:rPr>
                      <m:t>𝐴</m:t>
                    </m:r>
                  </m:oMath>
                </a14:m>
                <a:r>
                  <a:rPr lang="en-US" sz="2800" dirty="0"/>
                  <a:t>. This gives us the following.</a:t>
                </a:r>
              </a:p>
              <a:p>
                <a:pPr algn="ctr">
                  <a:defRPr sz="2800"/>
                </a:pPr>
                <a:r>
                  <a:rPr lang="en-US" dirty="0"/>
                  <a:t>​</a:t>
                </a:r>
                <a14:m>
                  <m:oMath xmlns:m="http://schemas.openxmlformats.org/officeDocument/2006/math">
                    <m:d>
                      <m:dPr>
                        <m:begChr m:val="["/>
                        <m:endChr m:val="]"/>
                        <m:ctrlPr>
                          <a:rPr lang="ar-AE" i="1" smtClean="0">
                            <a:latin typeface="Cambria Math" panose="02040503050406030204" pitchFamily="18" charset="0"/>
                          </a:rPr>
                        </m:ctrlPr>
                      </m:dPr>
                      <m:e>
                        <m:m>
                          <m:mPr>
                            <m:mcs>
                              <m:mc>
                                <m:mcPr>
                                  <m:count m:val="3"/>
                                  <m:mcJc m:val="center"/>
                                </m:mcPr>
                              </m:mc>
                            </m:mcs>
                            <m:ctrlPr>
                              <a:rPr lang="ar-AE" i="1" smtClean="0">
                                <a:latin typeface="Cambria Math" panose="02040503050406030204" pitchFamily="18" charset="0"/>
                              </a:rPr>
                            </m:ctrlPr>
                          </m:mPr>
                          <m:mr>
                            <m:e>
                              <m:r>
                                <m:rPr>
                                  <m:brk m:alnAt="7"/>
                                </m:rPr>
                                <a:rPr lang="en-US" b="0" i="1" smtClean="0">
                                  <a:latin typeface="Cambria Math" panose="02040503050406030204" pitchFamily="18" charset="0"/>
                                </a:rPr>
                                <m:t>−</m:t>
                              </m:r>
                              <m:r>
                                <m:rPr>
                                  <m:brk m:alnAt="7"/>
                                </m:rPr>
                                <a:rPr lang="en-US" b="0" i="1" smtClean="0">
                                  <a:latin typeface="Cambria Math" panose="02040503050406030204" pitchFamily="18" charset="0"/>
                                </a:rPr>
                                <m:t>5</m:t>
                              </m:r>
                            </m:e>
                            <m:e>
                              <m:r>
                                <a:rPr lang="en-US" b="0" i="1" smtClean="0">
                                  <a:latin typeface="Cambria Math" panose="02040503050406030204" pitchFamily="18" charset="0"/>
                                </a:rPr>
                                <m:t>3</m:t>
                              </m:r>
                            </m:e>
                            <m:e>
                              <m:r>
                                <a:rPr lang="en-US" b="0" i="1" smtClean="0">
                                  <a:latin typeface="Cambria Math" panose="02040503050406030204" pitchFamily="18" charset="0"/>
                                </a:rPr>
                                <m:t>2</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m:t>
                              </m:r>
                              <m:r>
                                <a:rPr lang="en-US" b="0" i="1" smtClean="0">
                                  <a:latin typeface="Cambria Math" panose="02040503050406030204" pitchFamily="18" charset="0"/>
                                </a:rPr>
                                <m:t>3</m:t>
                              </m:r>
                            </m:e>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a14:m>
                <a:endParaRPr lang="ar-AE" dirty="0"/>
              </a:p>
              <a:p>
                <a:pPr>
                  <a:defRPr sz="2800"/>
                </a:pPr>
                <a:r>
                  <a:rPr lang="ar-AE" dirty="0"/>
                  <a:t>​</a:t>
                </a:r>
                <a:r>
                  <a:rPr lang="en-US" sz="2800" dirty="0"/>
                  <a:t>Thus, the minor of </a:t>
                </a:r>
                <a:br>
                  <a:rPr lang="en-US" i="1" dirty="0">
                    <a:latin typeface="Cambria Math" panose="02040503050406030204" pitchFamily="18" charset="0"/>
                  </a:rPr>
                </a:br>
                <a14:m>
                  <m:oMath xmlns:m="http://schemas.openxmlformats.org/officeDocument/2006/math">
                    <m:sSub>
                      <m:sSubPr>
                        <m:ctrlPr>
                          <a:rPr lang="ar-AE" sz="2600" i="1">
                            <a:latin typeface="Cambria Math" panose="02040503050406030204" pitchFamily="18" charset="0"/>
                          </a:rPr>
                        </m:ctrlPr>
                      </m:sSubPr>
                      <m:e>
                        <m:r>
                          <a:rPr lang="ar-AE" sz="2600">
                            <a:latin typeface="Cambria Math" panose="02040503050406030204" pitchFamily="18" charset="0"/>
                          </a:rPr>
                          <m:t>𝑎</m:t>
                        </m:r>
                      </m:e>
                      <m:sub>
                        <m:r>
                          <a:rPr lang="ar-AE" sz="2600">
                            <a:latin typeface="Cambria Math" panose="02040503050406030204" pitchFamily="18" charset="0"/>
                          </a:rPr>
                          <m:t>1</m:t>
                        </m:r>
                        <m:r>
                          <a:rPr lang="ar-AE" sz="2600">
                            <a:latin typeface="Cambria Math" panose="02040503050406030204" pitchFamily="18" charset="0"/>
                          </a:rPr>
                          <m:t>⁣</m:t>
                        </m:r>
                        <m:r>
                          <a:rPr lang="ar-AE" sz="2600">
                            <a:latin typeface="Cambria Math" panose="02040503050406030204" pitchFamily="18" charset="0"/>
                          </a:rPr>
                          <m:t>2</m:t>
                        </m:r>
                      </m:sub>
                    </m:sSub>
                    <m:r>
                      <a:rPr lang="ar-AE" sz="2600">
                        <a:latin typeface="Cambria Math" panose="02040503050406030204" pitchFamily="18" charset="0"/>
                      </a:rPr>
                      <m:t>=</m:t>
                    </m:r>
                    <m:d>
                      <m:dPr>
                        <m:begChr m:val="|"/>
                        <m:endChr m:val="|"/>
                        <m:ctrlPr>
                          <a:rPr lang="ar-AE" sz="2600" i="1">
                            <a:latin typeface="Cambria Math" panose="02040503050406030204" pitchFamily="18" charset="0"/>
                          </a:rPr>
                        </m:ctrlPr>
                      </m:dPr>
                      <m:e>
                        <m:m>
                          <m:mPr>
                            <m:plcHide m:val="on"/>
                            <m:mcs>
                              <m:mc>
                                <m:mcPr>
                                  <m:count m:val="2"/>
                                  <m:mcJc m:val="center"/>
                                </m:mcPr>
                              </m:mc>
                            </m:mcs>
                            <m:ctrlPr>
                              <a:rPr lang="ar-AE" sz="2600" i="1">
                                <a:latin typeface="Cambria Math" panose="02040503050406030204" pitchFamily="18" charset="0"/>
                              </a:rPr>
                            </m:ctrlPr>
                          </m:mPr>
                          <m:mr>
                            <m:e>
                              <m:r>
                                <a:rPr lang="ar-AE" sz="2600">
                                  <a:latin typeface="Cambria Math" panose="02040503050406030204" pitchFamily="18" charset="0"/>
                                </a:rPr>
                                <m:t>1</m:t>
                              </m:r>
                            </m:e>
                            <m:e>
                              <m:r>
                                <a:rPr lang="ar-AE" sz="2600">
                                  <a:latin typeface="Cambria Math" panose="02040503050406030204" pitchFamily="18" charset="0"/>
                                </a:rPr>
                                <m:t>−</m:t>
                              </m:r>
                              <m:r>
                                <a:rPr lang="ar-AE" sz="2600">
                                  <a:latin typeface="Cambria Math" panose="02040503050406030204" pitchFamily="18" charset="0"/>
                                </a:rPr>
                                <m:t>1</m:t>
                              </m:r>
                            </m:e>
                          </m:mr>
                          <m:mr>
                            <m:e>
                              <m:r>
                                <a:rPr lang="ar-AE" sz="2600">
                                  <a:latin typeface="Cambria Math" panose="02040503050406030204" pitchFamily="18" charset="0"/>
                                </a:rPr>
                                <m:t>−</m:t>
                              </m:r>
                              <m:r>
                                <a:rPr lang="ar-AE" sz="2600">
                                  <a:latin typeface="Cambria Math" panose="02040503050406030204" pitchFamily="18" charset="0"/>
                                </a:rPr>
                                <m:t>3</m:t>
                              </m:r>
                            </m:e>
                            <m:e>
                              <m:r>
                                <a:rPr lang="ar-AE" sz="2600">
                                  <a:latin typeface="Cambria Math" panose="02040503050406030204" pitchFamily="18" charset="0"/>
                                </a:rPr>
                                <m:t>0</m:t>
                              </m:r>
                            </m:e>
                          </m:mr>
                        </m:m>
                      </m:e>
                    </m:d>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1</m:t>
                        </m:r>
                      </m:e>
                    </m:d>
                    <m:d>
                      <m:dPr>
                        <m:ctrlPr>
                          <a:rPr lang="ar-AE" sz="2600" i="1">
                            <a:latin typeface="Cambria Math" panose="02040503050406030204" pitchFamily="18" charset="0"/>
                          </a:rPr>
                        </m:ctrlPr>
                      </m:dPr>
                      <m:e>
                        <m:r>
                          <a:rPr lang="ar-AE" sz="2600">
                            <a:latin typeface="Cambria Math" panose="02040503050406030204" pitchFamily="18" charset="0"/>
                          </a:rPr>
                          <m:t>0</m:t>
                        </m:r>
                      </m:e>
                    </m:d>
                    <m:r>
                      <a:rPr lang="ar-AE" sz="2600">
                        <a:latin typeface="Cambria Math" panose="02040503050406030204" pitchFamily="18" charset="0"/>
                      </a:rPr>
                      <m:t>−</m:t>
                    </m:r>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3</m:t>
                        </m:r>
                      </m:e>
                    </m:d>
                    <m:d>
                      <m:dPr>
                        <m:ctrlPr>
                          <a:rPr lang="ar-AE" sz="2600" i="1">
                            <a:latin typeface="Cambria Math" panose="02040503050406030204" pitchFamily="18" charset="0"/>
                          </a:rPr>
                        </m:ctrlPr>
                      </m:dPr>
                      <m:e>
                        <m:r>
                          <a:rPr lang="ar-AE" sz="2600">
                            <a:latin typeface="Cambria Math" panose="02040503050406030204" pitchFamily="18" charset="0"/>
                          </a:rPr>
                          <m:t>−</m:t>
                        </m:r>
                        <m:r>
                          <a:rPr lang="ar-AE" sz="2600">
                            <a:latin typeface="Cambria Math" panose="02040503050406030204" pitchFamily="18" charset="0"/>
                          </a:rPr>
                          <m:t>1</m:t>
                        </m:r>
                      </m:e>
                    </m:d>
                    <m:r>
                      <a:rPr lang="ar-AE" sz="2600">
                        <a:latin typeface="Cambria Math" panose="02040503050406030204" pitchFamily="18" charset="0"/>
                      </a:rPr>
                      <m:t>=</m:t>
                    </m:r>
                    <m:r>
                      <a:rPr lang="ar-AE" sz="2600">
                        <a:latin typeface="Cambria Math" panose="02040503050406030204" pitchFamily="18" charset="0"/>
                      </a:rPr>
                      <m:t>0</m:t>
                    </m:r>
                    <m:r>
                      <a:rPr lang="ar-AE" sz="2600">
                        <a:latin typeface="Cambria Math" panose="02040503050406030204" pitchFamily="18" charset="0"/>
                      </a:rPr>
                      <m:t>−</m:t>
                    </m:r>
                    <m:r>
                      <a:rPr lang="ar-AE" sz="2600">
                        <a:latin typeface="Cambria Math" panose="02040503050406030204" pitchFamily="18" charset="0"/>
                      </a:rPr>
                      <m:t>3</m:t>
                    </m:r>
                    <m:r>
                      <a:rPr lang="ar-AE" sz="2600">
                        <a:latin typeface="Cambria Math" panose="02040503050406030204" pitchFamily="18" charset="0"/>
                      </a:rPr>
                      <m:t>=−</m:t>
                    </m:r>
                    <m:r>
                      <a:rPr lang="ar-AE" sz="2600">
                        <a:latin typeface="Cambria Math" panose="02040503050406030204" pitchFamily="18" charset="0"/>
                      </a:rPr>
                      <m:t>3</m:t>
                    </m:r>
                  </m:oMath>
                </a14:m>
                <a:r>
                  <a:rPr lang="ar-AE" sz="2800" dirty="0"/>
                  <a:t>.</a:t>
                </a:r>
              </a:p>
              <a:p>
                <a:pPr marL="514350" indent="-514350">
                  <a:buFont typeface="+mj-lt"/>
                  <a:buAutoNum type="alphaLcPeriod" startAt="2"/>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cxnSp>
        <p:nvCxnSpPr>
          <p:cNvPr id="5" name="Straight Connector 4">
            <a:extLst>
              <a:ext uri="{FF2B5EF4-FFF2-40B4-BE49-F238E27FC236}">
                <a16:creationId xmlns:a16="http://schemas.microsoft.com/office/drawing/2014/main" id="{F0C7947F-BD2E-425C-AFF8-41FD87DCEE56}"/>
              </a:ext>
            </a:extLst>
          </p:cNvPr>
          <p:cNvCxnSpPr/>
          <p:nvPr/>
        </p:nvCxnSpPr>
        <p:spPr>
          <a:xfrm>
            <a:off x="4572000" y="2971800"/>
            <a:ext cx="0" cy="144780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333791D-0BDB-471D-8227-5B5D52120196}"/>
              </a:ext>
            </a:extLst>
          </p:cNvPr>
          <p:cNvCxnSpPr>
            <a:cxnSpLocks/>
          </p:cNvCxnSpPr>
          <p:nvPr/>
        </p:nvCxnSpPr>
        <p:spPr>
          <a:xfrm flipH="1">
            <a:off x="3352800" y="3303234"/>
            <a:ext cx="24384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15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Minors and Cofactors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ar-AE" dirty="0"/>
                  <a:t>​</a:t>
                </a:r>
                <a:r>
                  <a:rPr lang="en-US" sz="2800" dirty="0"/>
                  <a:t>The cofactor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23</m:t>
                        </m:r>
                      </m:sub>
                    </m:sSub>
                  </m:oMath>
                </a14:m>
                <a:r>
                  <a:rPr lang="ar-AE" sz="2800" dirty="0"/>
                  <a:t> </a:t>
                </a:r>
                <a:r>
                  <a:rPr lang="en-US" sz="2800" dirty="0"/>
                  <a:t>is the minor of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23</m:t>
                        </m:r>
                      </m:sub>
                    </m:sSub>
                  </m:oMath>
                </a14:m>
                <a:r>
                  <a:rPr lang="ar-AE" sz="2800" dirty="0"/>
                  <a:t> </a:t>
                </a:r>
                <a:r>
                  <a:rPr lang="en-US" sz="2800" dirty="0"/>
                  <a:t>multiplied by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oMath>
                </a14:m>
                <a:r>
                  <a:rPr lang="en-US" sz="2800" dirty="0"/>
                  <a:t>, since </a:t>
                </a:r>
                <a14:m>
                  <m:oMath xmlns:m="http://schemas.openxmlformats.org/officeDocument/2006/math">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3</m:t>
                    </m:r>
                  </m:oMath>
                </a14:m>
                <a:r>
                  <a:rPr lang="en-US" sz="2800" dirty="0"/>
                  <a:t> is odd.</a:t>
                </a:r>
              </a:p>
              <a:p>
                <a:endParaRPr lang="ar-AE"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456DA2E1-D06C-4AAB-AD65-5E874483B7CE}"/>
                  </a:ext>
                </a:extLst>
              </p:cNvPr>
              <p:cNvGraphicFramePr>
                <a:graphicFrameLocks/>
              </p:cNvGraphicFramePr>
              <p:nvPr>
                <p:extLst>
                  <p:ext uri="{D42A27DB-BD31-4B8C-83A1-F6EECF244321}">
                    <p14:modId xmlns:p14="http://schemas.microsoft.com/office/powerpoint/2010/main" val="3199880393"/>
                  </p:ext>
                </p:extLst>
              </p:nvPr>
            </p:nvGraphicFramePr>
            <p:xfrm>
              <a:off x="1981200" y="1981200"/>
              <a:ext cx="6754445" cy="3352800"/>
            </p:xfrm>
            <a:graphic>
              <a:graphicData uri="http://schemas.openxmlformats.org/drawingml/2006/table">
                <a:tbl>
                  <a:tblPr firstRow="1" bandRow="1">
                    <a:tableStyleId>{2D5ABB26-0587-4C30-8999-92F81FD0307C}</a:tableStyleId>
                  </a:tblPr>
                  <a:tblGrid>
                    <a:gridCol w="658446">
                      <a:extLst>
                        <a:ext uri="{9D8B030D-6E8A-4147-A177-3AD203B41FA5}">
                          <a16:colId xmlns:a16="http://schemas.microsoft.com/office/drawing/2014/main" val="20000"/>
                        </a:ext>
                      </a:extLst>
                    </a:gridCol>
                    <a:gridCol w="5846914">
                      <a:extLst>
                        <a:ext uri="{9D8B030D-6E8A-4147-A177-3AD203B41FA5}">
                          <a16:colId xmlns:a16="http://schemas.microsoft.com/office/drawing/2014/main" val="20001"/>
                        </a:ext>
                      </a:extLst>
                    </a:gridCol>
                    <a:gridCol w="249085">
                      <a:extLst>
                        <a:ext uri="{9D8B030D-6E8A-4147-A177-3AD203B41FA5}">
                          <a16:colId xmlns:a16="http://schemas.microsoft.com/office/drawing/2014/main" val="20002"/>
                        </a:ext>
                      </a:extLst>
                    </a:gridCol>
                  </a:tblGrid>
                  <a:tr h="1066800">
                    <a:tc>
                      <a:txBody>
                        <a:bodyPr/>
                        <a:lstStyle/>
                        <a:p>
                          <a:pPr algn="l">
                            <a:defRPr sz="1800"/>
                          </a:pPr>
                          <a14:m>
                            <m:oMathPara xmlns:m="http://schemas.openxmlformats.org/officeDocument/2006/math">
                              <m:oMathParaPr>
                                <m:jc m:val="right"/>
                              </m:oMathParaPr>
                              <m:oMath xmlns:m="http://schemas.openxmlformats.org/officeDocument/2006/math">
                                <m:sSub>
                                  <m:sSubPr>
                                    <m:ctrlPr>
                                      <a:rPr lang="ar-AE" sz="2800" i="1" smtClean="0">
                                        <a:latin typeface="Cambria Math" panose="02040503050406030204" pitchFamily="18" charset="0"/>
                                      </a:rPr>
                                    </m:ctrlPr>
                                  </m:sSubPr>
                                  <m:e>
                                    <m:r>
                                      <a:rPr lang="ar-AE" sz="2800">
                                        <a:latin typeface="Cambria Math" panose="02040503050406030204" pitchFamily="18" charset="0"/>
                                      </a:rPr>
                                      <m:t>𝑎</m:t>
                                    </m:r>
                                  </m:e>
                                  <m:sub>
                                    <m:r>
                                      <a:rPr lang="ar-AE" sz="2800">
                                        <a:latin typeface="Cambria Math" panose="02040503050406030204" pitchFamily="18" charset="0"/>
                                      </a:rPr>
                                      <m:t>2</m:t>
                                    </m:r>
                                    <m:r>
                                      <a:rPr lang="ar-AE" sz="2800">
                                        <a:latin typeface="Cambria Math" panose="02040503050406030204" pitchFamily="18" charset="0"/>
                                      </a:rPr>
                                      <m:t>⁣</m:t>
                                    </m:r>
                                    <m:r>
                                      <a:rPr lang="ar-AE" sz="2800">
                                        <a:latin typeface="Cambria Math" panose="02040503050406030204" pitchFamily="18" charset="0"/>
                                      </a:rPr>
                                      <m:t>3</m:t>
                                    </m:r>
                                  </m:sub>
                                </m:sSub>
                              </m:oMath>
                            </m:oMathPara>
                          </a14:m>
                          <a:endParaRPr sz="2800" dirty="0"/>
                        </a:p>
                      </a:txBody>
                      <a:tcPr anchor="ctr"/>
                    </a:tc>
                    <a:tc>
                      <a:txBody>
                        <a:bodyPr/>
                        <a:lstStyle/>
                        <a:p>
                          <a:pPr algn="l">
                            <a:defRPr sz="1800"/>
                          </a:pPr>
                          <a:r>
                            <a:rPr lang="ar-AE" sz="2800" dirty="0"/>
                            <a:t>​</a:t>
                          </a:r>
                          <a14:m>
                            <m:oMath xmlns:m="http://schemas.openxmlformats.org/officeDocument/2006/math">
                              <m:r>
                                <a:rPr lang="ar-AE" sz="2800" b="0" i="0" smtClean="0">
                                  <a:latin typeface="Cambria Math" panose="02040503050406030204" pitchFamily="18" charset="0"/>
                                </a:rPr>
                                <m:t>=</m:t>
                              </m:r>
                              <m:sSup>
                                <m:sSupPr>
                                  <m:ctrlPr>
                                    <a:rPr lang="ar-AE" sz="2800" i="1" smtClean="0">
                                      <a:latin typeface="Cambria Math" panose="02040503050406030204" pitchFamily="18" charset="0"/>
                                    </a:rPr>
                                  </m:ctrlPr>
                                </m:sSupPr>
                                <m:e>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m:t>
                                      </m:r>
                                    </m:e>
                                  </m:d>
                                </m:e>
                                <m:sup>
                                  <m:r>
                                    <a:rPr lang="ar-AE" sz="2800">
                                      <a:latin typeface="Cambria Math" panose="02040503050406030204" pitchFamily="18" charset="0"/>
                                    </a:rPr>
                                    <m:t>2</m:t>
                                  </m:r>
                                  <m:r>
                                    <a:rPr lang="ar-AE" sz="2800">
                                      <a:latin typeface="Cambria Math" panose="02040503050406030204" pitchFamily="18" charset="0"/>
                                    </a:rPr>
                                    <m:t>+</m:t>
                                  </m:r>
                                  <m:r>
                                    <a:rPr lang="ar-AE" sz="2800">
                                      <a:latin typeface="Cambria Math" panose="02040503050406030204" pitchFamily="18" charset="0"/>
                                    </a:rPr>
                                    <m:t>3</m:t>
                                  </m:r>
                                </m:sup>
                              </m:sSup>
                              <m:d>
                                <m:dPr>
                                  <m:begChr m:val="|"/>
                                  <m:endChr m:val="|"/>
                                  <m:ctrlPr>
                                    <a:rPr lang="ar-AE" sz="2800" i="1">
                                      <a:latin typeface="Cambria Math" panose="02040503050406030204" pitchFamily="18" charset="0"/>
                                    </a:rPr>
                                  </m:ctrlPr>
                                </m:dPr>
                                <m:e>
                                  <m:m>
                                    <m:mPr>
                                      <m:plcHide m:val="on"/>
                                      <m:mcs>
                                        <m:mc>
                                          <m:mcPr>
                                            <m:count m:val="2"/>
                                            <m:mcJc m:val="center"/>
                                          </m:mcPr>
                                        </m:mc>
                                      </m:mcs>
                                      <m:ctrlPr>
                                        <a:rPr lang="ar-AE" sz="2800" i="1">
                                          <a:latin typeface="Cambria Math" panose="02040503050406030204" pitchFamily="18" charset="0"/>
                                        </a:rPr>
                                      </m:ctrlPr>
                                    </m:mPr>
                                    <m:mr>
                                      <m:e>
                                        <m:r>
                                          <a:rPr lang="ar-AE" sz="2800">
                                            <a:latin typeface="Cambria Math" panose="02040503050406030204" pitchFamily="18" charset="0"/>
                                          </a:rPr>
                                          <m:t>−</m:t>
                                        </m:r>
                                        <m:r>
                                          <a:rPr lang="ar-AE" sz="2800">
                                            <a:latin typeface="Cambria Math" panose="02040503050406030204" pitchFamily="18" charset="0"/>
                                          </a:rPr>
                                          <m:t>5</m:t>
                                        </m:r>
                                      </m:e>
                                      <m:e>
                                        <m:r>
                                          <a:rPr lang="ar-AE" sz="2800">
                                            <a:latin typeface="Cambria Math" panose="02040503050406030204" pitchFamily="18" charset="0"/>
                                          </a:rPr>
                                          <m:t>3</m:t>
                                        </m:r>
                                      </m:e>
                                    </m:mr>
                                    <m:mr>
                                      <m:e>
                                        <m:r>
                                          <a:rPr lang="ar-AE" sz="2800">
                                            <a:latin typeface="Cambria Math" panose="02040503050406030204" pitchFamily="18" charset="0"/>
                                          </a:rPr>
                                          <m:t>−</m:t>
                                        </m:r>
                                        <m:r>
                                          <a:rPr lang="ar-AE" sz="2800">
                                            <a:latin typeface="Cambria Math" panose="02040503050406030204" pitchFamily="18" charset="0"/>
                                          </a:rPr>
                                          <m:t>3</m:t>
                                        </m:r>
                                      </m:e>
                                      <m:e>
                                        <m:r>
                                          <a:rPr lang="ar-AE" sz="2800">
                                            <a:latin typeface="Cambria Math" panose="02040503050406030204" pitchFamily="18" charset="0"/>
                                          </a:rPr>
                                          <m:t>1</m:t>
                                        </m:r>
                                      </m:e>
                                    </m:mr>
                                  </m:m>
                                </m:e>
                              </m:d>
                            </m:oMath>
                          </a14:m>
                          <a:endParaRPr sz="2800" dirty="0"/>
                        </a:p>
                      </a:txBody>
                      <a:tcPr anchor="ctr"/>
                    </a:tc>
                    <a:tc>
                      <a:txBody>
                        <a:bodyPr/>
                        <a:lstStyle/>
                        <a:p>
                          <a:pPr algn="l"/>
                          <a:endParaRPr b="0" dirty="0"/>
                        </a:p>
                      </a:txBody>
                      <a:tcPr anchor="ctr"/>
                    </a:tc>
                    <a:extLst>
                      <a:ext uri="{0D108BD9-81ED-4DB2-BD59-A6C34878D82A}">
                        <a16:rowId xmlns:a16="http://schemas.microsoft.com/office/drawing/2014/main" val="10000"/>
                      </a:ext>
                    </a:extLst>
                  </a:tr>
                  <a:tr h="533400">
                    <a:tc>
                      <a:txBody>
                        <a:bodyPr/>
                        <a:lstStyle/>
                        <a:p>
                          <a:pPr algn="l"/>
                          <a:endParaRPr sz="2800" dirty="0"/>
                        </a:p>
                      </a:txBody>
                      <a:tcPr/>
                    </a:tc>
                    <a:tc>
                      <a:txBody>
                        <a:bodyPr/>
                        <a:lstStyle/>
                        <a:p>
                          <a:pPr algn="l">
                            <a:defRPr sz="1800"/>
                          </a:pPr>
                          <a:r>
                            <a:rPr sz="2800" dirty="0"/>
                            <a:t>​</a:t>
                          </a:r>
                          <a14:m>
                            <m:oMath xmlns:m="http://schemas.openxmlformats.org/officeDocument/2006/math">
                              <m:r>
                                <a:rPr lang="ar-AE" sz="2800" smtClean="0">
                                  <a:latin typeface="Cambria Math" panose="02040503050406030204" pitchFamily="18" charset="0"/>
                                </a:rPr>
                                <m:t>=</m:t>
                              </m:r>
                              <m:sSup>
                                <m:sSupPr>
                                  <m:ctrlPr>
                                    <a:rPr lang="ar-AE" sz="2800" i="1">
                                      <a:latin typeface="Cambria Math" panose="02040503050406030204" pitchFamily="18" charset="0"/>
                                    </a:rPr>
                                  </m:ctrlPr>
                                </m:sSupPr>
                                <m:e>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m:t>
                                      </m:r>
                                    </m:e>
                                  </m:d>
                                </m:e>
                                <m:sup>
                                  <m:r>
                                    <a:rPr lang="ar-AE" sz="2800">
                                      <a:latin typeface="Cambria Math" panose="02040503050406030204" pitchFamily="18" charset="0"/>
                                    </a:rPr>
                                    <m:t>5</m:t>
                                  </m:r>
                                </m:sup>
                              </m:sSup>
                              <m:d>
                                <m:dPr>
                                  <m:begChr m:val="["/>
                                  <m:endChr m:val="]"/>
                                  <m:ctrlPr>
                                    <a:rPr lang="ar-AE" sz="2800" i="1">
                                      <a:latin typeface="Cambria Math" panose="02040503050406030204" pitchFamily="18" charset="0"/>
                                    </a:rPr>
                                  </m:ctrlPr>
                                </m:dPr>
                                <m:e>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5</m:t>
                                      </m:r>
                                    </m:e>
                                  </m:d>
                                  <m:d>
                                    <m:dPr>
                                      <m:ctrlPr>
                                        <a:rPr lang="ar-AE" sz="2800" i="1">
                                          <a:latin typeface="Cambria Math" panose="02040503050406030204" pitchFamily="18" charset="0"/>
                                        </a:rPr>
                                      </m:ctrlPr>
                                    </m:dPr>
                                    <m:e>
                                      <m:r>
                                        <a:rPr lang="ar-AE" sz="2800">
                                          <a:latin typeface="Cambria Math" panose="02040503050406030204" pitchFamily="18" charset="0"/>
                                        </a:rPr>
                                        <m:t>1</m:t>
                                      </m:r>
                                    </m:e>
                                  </m:d>
                                  <m:r>
                                    <a:rPr lang="ar-AE" sz="280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3</m:t>
                                      </m:r>
                                    </m:e>
                                  </m:d>
                                  <m:d>
                                    <m:dPr>
                                      <m:ctrlPr>
                                        <a:rPr lang="ar-AE" sz="2800" i="1">
                                          <a:latin typeface="Cambria Math" panose="02040503050406030204" pitchFamily="18" charset="0"/>
                                        </a:rPr>
                                      </m:ctrlPr>
                                    </m:dPr>
                                    <m:e>
                                      <m:r>
                                        <a:rPr lang="ar-AE" sz="2800">
                                          <a:latin typeface="Cambria Math" panose="02040503050406030204" pitchFamily="18" charset="0"/>
                                        </a:rPr>
                                        <m:t>3</m:t>
                                      </m:r>
                                    </m:e>
                                  </m:d>
                                </m:e>
                              </m:d>
                            </m:oMath>
                          </a14:m>
                          <a:endParaRPr sz="2800" dirty="0"/>
                        </a:p>
                      </a:txBody>
                      <a:tcPr anchor="ctr"/>
                    </a:tc>
                    <a:tc>
                      <a:txBody>
                        <a:bodyPr/>
                        <a:lstStyle/>
                        <a:p>
                          <a:pPr algn="l">
                            <a:defRPr b="1"/>
                          </a:pPr>
                          <a:endParaRPr dirty="0"/>
                        </a:p>
                      </a:txBody>
                      <a:tcPr anchor="ctr"/>
                    </a:tc>
                    <a:extLst>
                      <a:ext uri="{0D108BD9-81ED-4DB2-BD59-A6C34878D82A}">
                        <a16:rowId xmlns:a16="http://schemas.microsoft.com/office/drawing/2014/main" val="10001"/>
                      </a:ext>
                    </a:extLst>
                  </a:tr>
                  <a:tr h="533400">
                    <a:tc>
                      <a:txBody>
                        <a:bodyPr/>
                        <a:lstStyle/>
                        <a:p>
                          <a:pPr algn="l"/>
                          <a:endParaRPr sz="28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800" smtClean="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m:t>
                                    </m:r>
                                  </m:e>
                                </m:d>
                                <m:d>
                                  <m:dPr>
                                    <m:ctrlPr>
                                      <a:rPr lang="ar-AE" sz="2800" i="1" smtClean="0">
                                        <a:latin typeface="Cambria Math" panose="02040503050406030204" pitchFamily="18" charset="0"/>
                                      </a:rPr>
                                    </m:ctrlPr>
                                  </m:dPr>
                                  <m:e>
                                    <m:r>
                                      <a:rPr lang="ar-AE" sz="2800" smtClean="0">
                                        <a:latin typeface="Cambria Math" panose="02040503050406030204" pitchFamily="18" charset="0"/>
                                      </a:rPr>
                                      <m:t>−</m:t>
                                    </m:r>
                                    <m:r>
                                      <a:rPr lang="ar-AE" sz="2800" smtClean="0">
                                        <a:latin typeface="Cambria Math" panose="02040503050406030204" pitchFamily="18" charset="0"/>
                                      </a:rPr>
                                      <m:t>5</m:t>
                                    </m:r>
                                    <m:r>
                                      <a:rPr lang="ar-AE" sz="2800" smtClean="0">
                                        <a:latin typeface="Cambria Math" panose="02040503050406030204" pitchFamily="18" charset="0"/>
                                      </a:rPr>
                                      <m:t>+</m:t>
                                    </m:r>
                                    <m:r>
                                      <a:rPr lang="ar-AE" sz="2800" smtClean="0">
                                        <a:latin typeface="Cambria Math" panose="02040503050406030204" pitchFamily="18" charset="0"/>
                                      </a:rPr>
                                      <m:t>9</m:t>
                                    </m:r>
                                  </m:e>
                                </m:d>
                              </m:oMath>
                            </m:oMathPara>
                          </a14:m>
                          <a:endParaRPr sz="2800" dirty="0"/>
                        </a:p>
                      </a:txBody>
                      <a:tcPr anchor="ctr"/>
                    </a:tc>
                    <a:tc>
                      <a:txBody>
                        <a:bodyPr/>
                        <a:lstStyle/>
                        <a:p>
                          <a:pPr algn="l"/>
                          <a:endParaRPr dirty="0"/>
                        </a:p>
                      </a:txBody>
                      <a:tcPr/>
                    </a:tc>
                    <a:extLst>
                      <a:ext uri="{0D108BD9-81ED-4DB2-BD59-A6C34878D82A}">
                        <a16:rowId xmlns:a16="http://schemas.microsoft.com/office/drawing/2014/main" val="1770786595"/>
                      </a:ext>
                    </a:extLst>
                  </a:tr>
                  <a:tr h="609600">
                    <a:tc>
                      <a:txBody>
                        <a:bodyPr/>
                        <a:lstStyle/>
                        <a:p>
                          <a:pPr algn="l"/>
                          <a:endParaRPr sz="2800" dirty="0"/>
                        </a:p>
                      </a:txBody>
                      <a:tcPr/>
                    </a:tc>
                    <a:tc>
                      <a:txBody>
                        <a:bodyPr/>
                        <a:lstStyle/>
                        <a:p>
                          <a:pPr algn="l">
                            <a:defRPr sz="1800"/>
                          </a:pPr>
                          <a14:m>
                            <m:oMathPara xmlns:m="http://schemas.openxmlformats.org/officeDocument/2006/math">
                              <m:oMathParaPr>
                                <m:jc m:val="left"/>
                              </m:oMathParaPr>
                              <m:oMath xmlns:m="http://schemas.openxmlformats.org/officeDocument/2006/math">
                                <m:r>
                                  <a:rPr lang="ar-AE" sz="2800" smtClean="0">
                                    <a:latin typeface="Cambria Math" panose="02040503050406030204" pitchFamily="18" charset="0"/>
                                  </a:rPr>
                                  <m:t>=</m:t>
                                </m:r>
                                <m:d>
                                  <m:dPr>
                                    <m:ctrlPr>
                                      <a:rPr lang="ar-AE" sz="2800" i="1">
                                        <a:latin typeface="Cambria Math" panose="02040503050406030204" pitchFamily="18" charset="0"/>
                                      </a:rPr>
                                    </m:ctrlPr>
                                  </m:dPr>
                                  <m:e>
                                    <m:r>
                                      <a:rPr lang="ar-AE" sz="2800">
                                        <a:latin typeface="Cambria Math" panose="02040503050406030204" pitchFamily="18" charset="0"/>
                                      </a:rPr>
                                      <m:t>−</m:t>
                                    </m:r>
                                    <m:r>
                                      <a:rPr lang="ar-AE" sz="2800">
                                        <a:latin typeface="Cambria Math" panose="02040503050406030204" pitchFamily="18" charset="0"/>
                                      </a:rPr>
                                      <m:t>1</m:t>
                                    </m:r>
                                  </m:e>
                                </m:d>
                                <m:d>
                                  <m:dPr>
                                    <m:ctrlPr>
                                      <a:rPr lang="ar-AE" sz="2800" i="1">
                                        <a:latin typeface="Cambria Math" panose="02040503050406030204" pitchFamily="18" charset="0"/>
                                      </a:rPr>
                                    </m:ctrlPr>
                                  </m:dPr>
                                  <m:e>
                                    <m:r>
                                      <a:rPr lang="ar-AE" sz="2800">
                                        <a:latin typeface="Cambria Math" panose="02040503050406030204" pitchFamily="18" charset="0"/>
                                      </a:rPr>
                                      <m:t>4</m:t>
                                    </m:r>
                                  </m:e>
                                </m:d>
                              </m:oMath>
                            </m:oMathPara>
                          </a14:m>
                          <a:endParaRPr lang="en-US" sz="2800" dirty="0"/>
                        </a:p>
                      </a:txBody>
                      <a:tcPr anchor="ctr"/>
                    </a:tc>
                    <a:tc>
                      <a:txBody>
                        <a:bodyPr/>
                        <a:lstStyle/>
                        <a:p>
                          <a:pPr algn="l"/>
                          <a:endParaRPr dirty="0"/>
                        </a:p>
                      </a:txBody>
                      <a:tcPr/>
                    </a:tc>
                    <a:extLst>
                      <a:ext uri="{0D108BD9-81ED-4DB2-BD59-A6C34878D82A}">
                        <a16:rowId xmlns:a16="http://schemas.microsoft.com/office/drawing/2014/main" val="3386514507"/>
                      </a:ext>
                    </a:extLst>
                  </a:tr>
                  <a:tr h="609600">
                    <a:tc>
                      <a:txBody>
                        <a:bodyPr/>
                        <a:lstStyle/>
                        <a:p>
                          <a:pPr algn="l"/>
                          <a:endParaRPr sz="2800" dirty="0"/>
                        </a:p>
                      </a:txBody>
                      <a:tcPr/>
                    </a:tc>
                    <a:tc>
                      <a:txBody>
                        <a:bodyPr/>
                        <a:lstStyle/>
                        <a:p>
                          <a:pPr algn="l">
                            <a:defRPr sz="1800"/>
                          </a:pPr>
                          <a:r>
                            <a:rPr lang="en-US" sz="2800" dirty="0"/>
                            <a:t>​</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4</m:t>
                              </m:r>
                            </m:oMath>
                          </a14:m>
                          <a:endParaRPr sz="2800" dirty="0"/>
                        </a:p>
                      </a:txBody>
                      <a:tcPr anchor="ct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p:graphicFrame>
            <p:nvGraphicFramePr>
              <p:cNvPr id="4" name="Table Placeholder 2">
                <a:extLst>
                  <a:ext uri="{FF2B5EF4-FFF2-40B4-BE49-F238E27FC236}">
                    <a16:creationId xmlns:a16="http://schemas.microsoft.com/office/drawing/2014/main" id="{456DA2E1-D06C-4AAB-AD65-5E874483B7CE}"/>
                  </a:ext>
                </a:extLst>
              </p:cNvPr>
              <p:cNvGraphicFramePr>
                <a:graphicFrameLocks/>
              </p:cNvGraphicFramePr>
              <p:nvPr>
                <p:extLst>
                  <p:ext uri="{D42A27DB-BD31-4B8C-83A1-F6EECF244321}">
                    <p14:modId xmlns:p14="http://schemas.microsoft.com/office/powerpoint/2010/main" val="3199880393"/>
                  </p:ext>
                </p:extLst>
              </p:nvPr>
            </p:nvGraphicFramePr>
            <p:xfrm>
              <a:off x="1981200" y="1981200"/>
              <a:ext cx="6754445" cy="3352800"/>
            </p:xfrm>
            <a:graphic>
              <a:graphicData uri="http://schemas.openxmlformats.org/drawingml/2006/table">
                <a:tbl>
                  <a:tblPr firstRow="1" bandRow="1">
                    <a:tableStyleId>{2D5ABB26-0587-4C30-8999-92F81FD0307C}</a:tableStyleId>
                  </a:tblPr>
                  <a:tblGrid>
                    <a:gridCol w="658446">
                      <a:extLst>
                        <a:ext uri="{9D8B030D-6E8A-4147-A177-3AD203B41FA5}">
                          <a16:colId xmlns:a16="http://schemas.microsoft.com/office/drawing/2014/main" val="20000"/>
                        </a:ext>
                      </a:extLst>
                    </a:gridCol>
                    <a:gridCol w="5846914">
                      <a:extLst>
                        <a:ext uri="{9D8B030D-6E8A-4147-A177-3AD203B41FA5}">
                          <a16:colId xmlns:a16="http://schemas.microsoft.com/office/drawing/2014/main" val="20001"/>
                        </a:ext>
                      </a:extLst>
                    </a:gridCol>
                    <a:gridCol w="249085">
                      <a:extLst>
                        <a:ext uri="{9D8B030D-6E8A-4147-A177-3AD203B41FA5}">
                          <a16:colId xmlns:a16="http://schemas.microsoft.com/office/drawing/2014/main" val="20002"/>
                        </a:ext>
                      </a:extLst>
                    </a:gridCol>
                  </a:tblGrid>
                  <a:tr h="1066800">
                    <a:tc>
                      <a:txBody>
                        <a:bodyPr/>
                        <a:lstStyle/>
                        <a:p>
                          <a:endParaRPr lang="en-US"/>
                        </a:p>
                      </a:txBody>
                      <a:tcPr anchor="ctr">
                        <a:blipFill>
                          <a:blip r:embed="rId3"/>
                          <a:stretch>
                            <a:fillRect r="-926852" b="-226286"/>
                          </a:stretch>
                        </a:blipFill>
                      </a:tcPr>
                    </a:tc>
                    <a:tc>
                      <a:txBody>
                        <a:bodyPr/>
                        <a:lstStyle/>
                        <a:p>
                          <a:endParaRPr lang="en-US"/>
                        </a:p>
                      </a:txBody>
                      <a:tcPr anchor="ctr">
                        <a:blipFill>
                          <a:blip r:embed="rId3"/>
                          <a:stretch>
                            <a:fillRect l="-11250" r="-4271" b="-226286"/>
                          </a:stretch>
                        </a:blipFill>
                      </a:tcPr>
                    </a:tc>
                    <a:tc>
                      <a:txBody>
                        <a:bodyPr/>
                        <a:lstStyle/>
                        <a:p>
                          <a:pPr algn="l"/>
                          <a:endParaRPr b="0" dirty="0"/>
                        </a:p>
                      </a:txBody>
                      <a:tcPr anchor="ctr"/>
                    </a:tc>
                    <a:extLst>
                      <a:ext uri="{0D108BD9-81ED-4DB2-BD59-A6C34878D82A}">
                        <a16:rowId xmlns:a16="http://schemas.microsoft.com/office/drawing/2014/main" val="10000"/>
                      </a:ext>
                    </a:extLst>
                  </a:tr>
                  <a:tr h="533400">
                    <a:tc>
                      <a:txBody>
                        <a:bodyPr/>
                        <a:lstStyle/>
                        <a:p>
                          <a:pPr algn="l"/>
                          <a:endParaRPr sz="2800" dirty="0"/>
                        </a:p>
                      </a:txBody>
                      <a:tcPr/>
                    </a:tc>
                    <a:tc>
                      <a:txBody>
                        <a:bodyPr/>
                        <a:lstStyle/>
                        <a:p>
                          <a:endParaRPr lang="en-US"/>
                        </a:p>
                      </a:txBody>
                      <a:tcPr anchor="ctr">
                        <a:blipFill>
                          <a:blip r:embed="rId3"/>
                          <a:stretch>
                            <a:fillRect l="-11250" t="-198864" r="-4271" b="-350000"/>
                          </a:stretch>
                        </a:blipFill>
                      </a:tcPr>
                    </a:tc>
                    <a:tc>
                      <a:txBody>
                        <a:bodyPr/>
                        <a:lstStyle/>
                        <a:p>
                          <a:pPr algn="l">
                            <a:defRPr b="1"/>
                          </a:pPr>
                          <a:endParaRPr dirty="0"/>
                        </a:p>
                      </a:txBody>
                      <a:tcPr anchor="ctr"/>
                    </a:tc>
                    <a:extLst>
                      <a:ext uri="{0D108BD9-81ED-4DB2-BD59-A6C34878D82A}">
                        <a16:rowId xmlns:a16="http://schemas.microsoft.com/office/drawing/2014/main" val="10001"/>
                      </a:ext>
                    </a:extLst>
                  </a:tr>
                  <a:tr h="533400">
                    <a:tc>
                      <a:txBody>
                        <a:bodyPr/>
                        <a:lstStyle/>
                        <a:p>
                          <a:pPr algn="l"/>
                          <a:endParaRPr sz="2800" dirty="0"/>
                        </a:p>
                      </a:txBody>
                      <a:tcPr/>
                    </a:tc>
                    <a:tc>
                      <a:txBody>
                        <a:bodyPr/>
                        <a:lstStyle/>
                        <a:p>
                          <a:endParaRPr lang="en-US"/>
                        </a:p>
                      </a:txBody>
                      <a:tcPr anchor="ctr">
                        <a:blipFill>
                          <a:blip r:embed="rId3"/>
                          <a:stretch>
                            <a:fillRect l="-11250" t="-302299" r="-4271" b="-254023"/>
                          </a:stretch>
                        </a:blipFill>
                      </a:tcPr>
                    </a:tc>
                    <a:tc>
                      <a:txBody>
                        <a:bodyPr/>
                        <a:lstStyle/>
                        <a:p>
                          <a:pPr algn="l"/>
                          <a:endParaRPr dirty="0"/>
                        </a:p>
                      </a:txBody>
                      <a:tcPr/>
                    </a:tc>
                    <a:extLst>
                      <a:ext uri="{0D108BD9-81ED-4DB2-BD59-A6C34878D82A}">
                        <a16:rowId xmlns:a16="http://schemas.microsoft.com/office/drawing/2014/main" val="1770786595"/>
                      </a:ext>
                    </a:extLst>
                  </a:tr>
                  <a:tr h="609600">
                    <a:tc>
                      <a:txBody>
                        <a:bodyPr/>
                        <a:lstStyle/>
                        <a:p>
                          <a:pPr algn="l"/>
                          <a:endParaRPr sz="2800" dirty="0"/>
                        </a:p>
                      </a:txBody>
                      <a:tcPr/>
                    </a:tc>
                    <a:tc>
                      <a:txBody>
                        <a:bodyPr/>
                        <a:lstStyle/>
                        <a:p>
                          <a:endParaRPr lang="en-US"/>
                        </a:p>
                      </a:txBody>
                      <a:tcPr anchor="ctr">
                        <a:blipFill>
                          <a:blip r:embed="rId3"/>
                          <a:stretch>
                            <a:fillRect l="-11250" t="-350000" r="-4271" b="-121000"/>
                          </a:stretch>
                        </a:blipFill>
                      </a:tcPr>
                    </a:tc>
                    <a:tc>
                      <a:txBody>
                        <a:bodyPr/>
                        <a:lstStyle/>
                        <a:p>
                          <a:pPr algn="l"/>
                          <a:endParaRPr dirty="0"/>
                        </a:p>
                      </a:txBody>
                      <a:tcPr/>
                    </a:tc>
                    <a:extLst>
                      <a:ext uri="{0D108BD9-81ED-4DB2-BD59-A6C34878D82A}">
                        <a16:rowId xmlns:a16="http://schemas.microsoft.com/office/drawing/2014/main" val="3386514507"/>
                      </a:ext>
                    </a:extLst>
                  </a:tr>
                  <a:tr h="609600">
                    <a:tc>
                      <a:txBody>
                        <a:bodyPr/>
                        <a:lstStyle/>
                        <a:p>
                          <a:pPr algn="l"/>
                          <a:endParaRPr sz="2800" dirty="0"/>
                        </a:p>
                      </a:txBody>
                      <a:tcPr/>
                    </a:tc>
                    <a:tc>
                      <a:txBody>
                        <a:bodyPr/>
                        <a:lstStyle/>
                        <a:p>
                          <a:endParaRPr lang="en-US"/>
                        </a:p>
                      </a:txBody>
                      <a:tcPr anchor="ctr">
                        <a:blipFill>
                          <a:blip r:embed="rId3"/>
                          <a:stretch>
                            <a:fillRect l="-11250" t="-450000" r="-4271" b="-21000"/>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3356349537"/>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1708</Words>
  <Application>Microsoft Office PowerPoint</Application>
  <PresentationFormat>On-screen Show (4:3)</PresentationFormat>
  <Paragraphs>159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Cambria Math</vt:lpstr>
      <vt:lpstr>Courier New</vt:lpstr>
      <vt:lpstr>Calibri</vt:lpstr>
      <vt:lpstr>Arial</vt:lpstr>
      <vt:lpstr>Office Theme</vt:lpstr>
      <vt:lpstr>Section 11.3</vt:lpstr>
      <vt:lpstr>Determinant of a 2×2 Matrix</vt:lpstr>
      <vt:lpstr>CAUTION!</vt:lpstr>
      <vt:lpstr>Example 1: Determinant of a 2×2 Matrix</vt:lpstr>
      <vt:lpstr>Example 1: Determinant of a 2×2 Matrix (cont.)</vt:lpstr>
      <vt:lpstr>Minors and Cofactors</vt:lpstr>
      <vt:lpstr>Example 2: Minors and Cofactors</vt:lpstr>
      <vt:lpstr>Example 2: Minors and Cofactors (cont.)</vt:lpstr>
      <vt:lpstr>Example 2: Minors and Cofactors (cont.)</vt:lpstr>
      <vt:lpstr>Determinant of an n × n Matrix</vt:lpstr>
      <vt:lpstr>Example 3: Determinant of an n × n Matrix</vt:lpstr>
      <vt:lpstr>Note:</vt:lpstr>
      <vt:lpstr>Example 3: Determinant of an n × n Matrix (cont.)</vt:lpstr>
      <vt:lpstr>Example 3: Determinant of an n × n Matrix (cont.)</vt:lpstr>
      <vt:lpstr>Properties of Determinants</vt:lpstr>
      <vt:lpstr>Example 4: Properties of Determinants</vt:lpstr>
      <vt:lpstr>Example 4: Properties of Determinants (cont.)</vt:lpstr>
      <vt:lpstr>Example 4: Properties of Determinants (cont.)</vt:lpstr>
      <vt:lpstr>Example 4: Properties of Determinants (cont.)</vt:lpstr>
      <vt:lpstr>Cramer's Rule for Two-Variable, Two-Equation Linear Systems</vt:lpstr>
      <vt:lpstr>CAUTION!</vt:lpstr>
      <vt:lpstr>Example 5: Cramer's Rule</vt:lpstr>
      <vt:lpstr>Example 5: Cramer's Rule (cont.)</vt:lpstr>
      <vt:lpstr>Example 5: Cramer's Rule (cont.)</vt:lpstr>
      <vt:lpstr>Example 5: Cramer's Rule (cont.)</vt:lpstr>
      <vt:lpstr>Example 5: Cramer's Rule (cont.)</vt:lpstr>
      <vt:lpstr>Cramer's Rule</vt:lpstr>
      <vt:lpstr>Example 6: Cramer's Rule</vt:lpstr>
      <vt:lpstr>Example 6: Cramer's Rule (cont.)</vt:lpstr>
      <vt:lpstr>Example 6: Cramer's Rule (cont.)</vt:lpstr>
      <vt:lpstr>Example 6: Cramer's Rule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Claudia Vance</cp:lastModifiedBy>
  <cp:revision>145</cp:revision>
  <dcterms:created xsi:type="dcterms:W3CDTF">2013-04-26T14:43:13Z</dcterms:created>
  <dcterms:modified xsi:type="dcterms:W3CDTF">2020-07-23T13:49:53Z</dcterms:modified>
</cp:coreProperties>
</file>