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9"/>
  </p:notesMasterIdLst>
  <p:handoutMasterIdLst>
    <p:handoutMasterId r:id="rId40"/>
  </p:handoutMasterIdLst>
  <p:sldIdLst>
    <p:sldId id="256" r:id="rId2"/>
    <p:sldId id="257" r:id="rId3"/>
    <p:sldId id="258" r:id="rId4"/>
    <p:sldId id="289" r:id="rId5"/>
    <p:sldId id="259" r:id="rId6"/>
    <p:sldId id="260" r:id="rId7"/>
    <p:sldId id="261" r:id="rId8"/>
    <p:sldId id="290" r:id="rId9"/>
    <p:sldId id="262" r:id="rId10"/>
    <p:sldId id="286" r:id="rId11"/>
    <p:sldId id="291" r:id="rId12"/>
    <p:sldId id="292" r:id="rId13"/>
    <p:sldId id="287" r:id="rId14"/>
    <p:sldId id="263" r:id="rId15"/>
    <p:sldId id="266" r:id="rId16"/>
    <p:sldId id="267" r:id="rId17"/>
    <p:sldId id="268" r:id="rId18"/>
    <p:sldId id="269" r:id="rId19"/>
    <p:sldId id="270" r:id="rId20"/>
    <p:sldId id="297" r:id="rId21"/>
    <p:sldId id="288" r:id="rId22"/>
    <p:sldId id="293" r:id="rId23"/>
    <p:sldId id="271" r:id="rId24"/>
    <p:sldId id="272" r:id="rId25"/>
    <p:sldId id="273" r:id="rId26"/>
    <p:sldId id="274" r:id="rId27"/>
    <p:sldId id="275" r:id="rId28"/>
    <p:sldId id="277" r:id="rId29"/>
    <p:sldId id="278" r:id="rId30"/>
    <p:sldId id="279" r:id="rId31"/>
    <p:sldId id="281" r:id="rId32"/>
    <p:sldId id="282" r:id="rId33"/>
    <p:sldId id="283" r:id="rId34"/>
    <p:sldId id="284" r:id="rId35"/>
    <p:sldId id="295" r:id="rId36"/>
    <p:sldId id="296" r:id="rId37"/>
    <p:sldId id="285" r:id="rId38"/>
  </p:sldIdLst>
  <p:sldSz cx="9144000" cy="6858000" type="screen4x3"/>
  <p:notesSz cx="6858000" cy="9144000"/>
  <p:embeddedFontLst>
    <p:embeddedFont>
      <p:font typeface="Calibri" panose="020F0502020204030204" pitchFamily="34" charset="0"/>
      <p:regular r:id="rId41"/>
      <p:bold r:id="rId42"/>
      <p:italic r:id="rId43"/>
      <p:boldItalic r:id="rId44"/>
    </p:embeddedFont>
    <p:embeddedFont>
      <p:font typeface="Cambria Math" panose="02040503050406030204" pitchFamily="18" charset="0"/>
      <p:regular r:id="rId4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D7D9F"/>
    <a:srgbClr val="0000FF"/>
    <a:srgbClr val="000099"/>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53" autoAdjust="0"/>
    <p:restoredTop sz="94660"/>
  </p:normalViewPr>
  <p:slideViewPr>
    <p:cSldViewPr>
      <p:cViewPr varScale="1">
        <p:scale>
          <a:sx n="86" d="100"/>
          <a:sy n="86" d="100"/>
        </p:scale>
        <p:origin x="1483" y="58"/>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7/27/2020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7/27/2020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82078"/>
            <a:ext cx="8229600" cy="4914276"/>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FCDC75ED-AB7E-4E7F-BC5E-A252D6044ADB}"/>
              </a:ext>
            </a:extLst>
          </p:cNvPr>
          <p:cNvSpPr/>
          <p:nvPr userDrawn="1"/>
        </p:nvSpPr>
        <p:spPr>
          <a:xfrm>
            <a:off x="457200" y="1092966"/>
            <a:ext cx="8229599" cy="485059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5A2C83-F758-497D-9ED7-F511E4334CAF}"/>
              </a:ext>
            </a:extLst>
          </p:cNvPr>
          <p:cNvSpPr>
            <a:spLocks noGrp="1"/>
          </p:cNvSpPr>
          <p:nvPr>
            <p:ph sz="quarter" idx="10" hasCustomPrompt="1"/>
          </p:nvPr>
        </p:nvSpPr>
        <p:spPr>
          <a:xfrm>
            <a:off x="457200" y="1092200"/>
            <a:ext cx="8229600" cy="4840288"/>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82078"/>
            <a:ext cx="8229600" cy="4861484"/>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9BD3E83F-5038-477C-AF54-68062F1599E0}"/>
              </a:ext>
            </a:extLst>
          </p:cNvPr>
          <p:cNvSpPr/>
          <p:nvPr userDrawn="1"/>
        </p:nvSpPr>
        <p:spPr>
          <a:xfrm>
            <a:off x="457201" y="1092969"/>
            <a:ext cx="8229599" cy="48505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A0EA87-BE08-4809-8855-91948461D982}"/>
              </a:ext>
            </a:extLst>
          </p:cNvPr>
          <p:cNvSpPr>
            <a:spLocks noGrp="1"/>
          </p:cNvSpPr>
          <p:nvPr>
            <p:ph sz="quarter" idx="10" hasCustomPrompt="1"/>
          </p:nvPr>
        </p:nvSpPr>
        <p:spPr>
          <a:xfrm>
            <a:off x="457200" y="1092200"/>
            <a:ext cx="8229600" cy="4862513"/>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10E547-E237-4E17-8363-3FC8F7FE0291}"/>
              </a:ext>
            </a:extLst>
          </p:cNvPr>
          <p:cNvSpPr>
            <a:spLocks noGrp="1"/>
          </p:cNvSpPr>
          <p:nvPr>
            <p:ph sz="quarter" idx="11" hasCustomPrompt="1"/>
          </p:nvPr>
        </p:nvSpPr>
        <p:spPr>
          <a:xfrm>
            <a:off x="457200" y="1081890"/>
            <a:ext cx="8229600" cy="4850597"/>
          </a:xfrm>
          <a:prstGeom prst="rect">
            <a:avLst/>
          </a:prstGeom>
        </p:spPr>
        <p:txBody>
          <a:bodyPr/>
          <a:lstStyle>
            <a:lvl1pPr marL="0" indent="0">
              <a:buNone/>
              <a:defRPr/>
            </a:lvl1pPr>
          </a:lstStyle>
          <a:p>
            <a:pPr lvl="0"/>
            <a:r>
              <a:rPr lang="en-US" dirty="0"/>
              <a:t> </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914276"/>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Rectangle 3">
            <a:extLst>
              <a:ext uri="{FF2B5EF4-FFF2-40B4-BE49-F238E27FC236}">
                <a16:creationId xmlns:a16="http://schemas.microsoft.com/office/drawing/2014/main" id="{949F836F-7518-4E43-8BE5-A4862374099F}"/>
              </a:ext>
            </a:extLst>
          </p:cNvPr>
          <p:cNvSpPr/>
          <p:nvPr userDrawn="1"/>
        </p:nvSpPr>
        <p:spPr>
          <a:xfrm>
            <a:off x="457200" y="1092966"/>
            <a:ext cx="8229599" cy="485059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ABF354-AAD7-4AAE-8F83-04212DA95FEB}"/>
              </a:ext>
            </a:extLst>
          </p:cNvPr>
          <p:cNvSpPr>
            <a:spLocks noGrp="1"/>
          </p:cNvSpPr>
          <p:nvPr>
            <p:ph sz="quarter" idx="11" hasCustomPrompt="1"/>
          </p:nvPr>
        </p:nvSpPr>
        <p:spPr>
          <a:xfrm>
            <a:off x="457200" y="1127482"/>
            <a:ext cx="8229600" cy="4826964"/>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0.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70.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t>Inverses of Matrices</a:t>
            </a:r>
          </a:p>
        </p:txBody>
      </p:sp>
      <p:sp>
        <p:nvSpPr>
          <p:cNvPr id="3" name="Title 2"/>
          <p:cNvSpPr>
            <a:spLocks noGrp="1"/>
          </p:cNvSpPr>
          <p:nvPr>
            <p:ph type="title"/>
          </p:nvPr>
        </p:nvSpPr>
        <p:spPr/>
        <p:txBody>
          <a:bodyPr/>
          <a:lstStyle/>
          <a:p>
            <a:r>
              <a:t>Section 11.5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Finding the Inverse of a Matrix (cont.)</a:t>
            </a:r>
          </a:p>
        </p:txBody>
      </p:sp>
      <p:sp>
        <p:nvSpPr>
          <p:cNvPr id="3" name="Text Placeholder 2"/>
          <p:cNvSpPr>
            <a:spLocks noGrp="1"/>
          </p:cNvSpPr>
          <p:nvPr>
            <p:ph type="body" sz="quarter" idx="10"/>
          </p:nvPr>
        </p:nvSpPr>
        <p:spPr/>
        <p:txBody>
          <a:bodyPr>
            <a:normAutofit/>
          </a:bodyPr>
          <a:lstStyle/>
          <a:p>
            <a:r>
              <a:rPr lang="en-US" sz="2800" dirty="0"/>
              <a:t>When we change this new matrix into reduced row echelon form, we will have solved the first system with the numbers in the third column and the second system with the numbers in the fourth column.</a:t>
            </a:r>
          </a:p>
        </p:txBody>
      </p:sp>
    </p:spTree>
    <p:extLst>
      <p:ext uri="{BB962C8B-B14F-4D97-AF65-F5344CB8AC3E}">
        <p14:creationId xmlns:p14="http://schemas.microsoft.com/office/powerpoint/2010/main" val="32212997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Finding the Inverse of a Matrix (cont.)</a:t>
            </a:r>
          </a:p>
        </p:txBody>
      </p:sp>
      <p:sp>
        <p:nvSpPr>
          <p:cNvPr id="3" name="Text Placeholder 2"/>
          <p:cNvSpPr>
            <a:spLocks noGrp="1"/>
          </p:cNvSpPr>
          <p:nvPr>
            <p:ph type="body" sz="quarter" idx="10"/>
          </p:nvPr>
        </p:nvSpPr>
        <p:spPr/>
        <p:txBody>
          <a:bodyPr>
            <a:normAutofit/>
          </a:bodyPr>
          <a:lstStyle/>
          <a:p>
            <a:endParaRPr lang="en-US" sz="2800" dirty="0"/>
          </a:p>
        </p:txBody>
      </p:sp>
      <mc:AlternateContent xmlns:mc="http://schemas.openxmlformats.org/markup-compatibility/2006">
        <mc:Choice xmlns:a14="http://schemas.microsoft.com/office/drawing/2010/main" Requires="a14">
          <p:graphicFrame>
            <p:nvGraphicFramePr>
              <p:cNvPr id="7" name="Table 4">
                <a:extLst>
                  <a:ext uri="{FF2B5EF4-FFF2-40B4-BE49-F238E27FC236}">
                    <a16:creationId xmlns:a16="http://schemas.microsoft.com/office/drawing/2014/main" id="{C16CC8E8-B5D2-4623-8298-95638FBB645C}"/>
                  </a:ext>
                </a:extLst>
              </p:cNvPr>
              <p:cNvGraphicFramePr>
                <a:graphicFrameLocks noGrp="1"/>
              </p:cNvGraphicFramePr>
              <p:nvPr>
                <p:extLst>
                  <p:ext uri="{D42A27DB-BD31-4B8C-83A1-F6EECF244321}">
                    <p14:modId xmlns:p14="http://schemas.microsoft.com/office/powerpoint/2010/main" val="2657223065"/>
                  </p:ext>
                </p:extLst>
              </p:nvPr>
            </p:nvGraphicFramePr>
            <p:xfrm>
              <a:off x="647700" y="1219200"/>
              <a:ext cx="7848600" cy="4572000"/>
            </p:xfrm>
            <a:graphic>
              <a:graphicData uri="http://schemas.openxmlformats.org/drawingml/2006/table">
                <a:tbl>
                  <a:tblPr firstRow="1" bandRow="1">
                    <a:tableStyleId>{2D5ABB26-0587-4C30-8999-92F81FD0307C}</a:tableStyleId>
                  </a:tblPr>
                  <a:tblGrid>
                    <a:gridCol w="3521808">
                      <a:extLst>
                        <a:ext uri="{9D8B030D-6E8A-4147-A177-3AD203B41FA5}">
                          <a16:colId xmlns:a16="http://schemas.microsoft.com/office/drawing/2014/main" val="3574450796"/>
                        </a:ext>
                      </a:extLst>
                    </a:gridCol>
                    <a:gridCol w="4326792">
                      <a:extLst>
                        <a:ext uri="{9D8B030D-6E8A-4147-A177-3AD203B41FA5}">
                          <a16:colId xmlns:a16="http://schemas.microsoft.com/office/drawing/2014/main" val="1449671085"/>
                        </a:ext>
                      </a:extLst>
                    </a:gridCol>
                  </a:tblGrid>
                  <a:tr h="11687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right"/>
                              </m:oMathParaPr>
                              <m:oMath xmlns:m="http://schemas.openxmlformats.org/officeDocument/2006/math">
                                <m:d>
                                  <m:dPr>
                                    <m:begChr m:val="["/>
                                    <m:endChr m:val="]"/>
                                    <m:ctrlPr>
                                      <a:rPr lang="en-US" sz="2800" i="1" kern="1200" smtClean="0">
                                        <a:solidFill>
                                          <a:schemeClr val="tx1"/>
                                        </a:solidFill>
                                        <a:effectLst/>
                                        <a:latin typeface="Cambria Math" panose="02040503050406030204" pitchFamily="18" charset="0"/>
                                        <a:ea typeface="+mn-ea"/>
                                        <a:cs typeface="+mn-cs"/>
                                      </a:rPr>
                                    </m:ctrlPr>
                                  </m:dPr>
                                  <m:e>
                                    <m:m>
                                      <m:mPr>
                                        <m:mcs>
                                          <m:mc>
                                            <m:mcPr>
                                              <m:count m:val="2"/>
                                              <m:mcJc m:val="center"/>
                                            </m:mcPr>
                                          </m:mc>
                                        </m:mcs>
                                        <m:ctrlPr>
                                          <a:rPr lang="en-US" sz="2800" i="1" kern="1200">
                                            <a:solidFill>
                                              <a:schemeClr val="tx1"/>
                                            </a:solidFill>
                                            <a:effectLst/>
                                            <a:latin typeface="Cambria Math" panose="02040503050406030204" pitchFamily="18" charset="0"/>
                                            <a:ea typeface="+mn-ea"/>
                                            <a:cs typeface="+mn-cs"/>
                                          </a:rPr>
                                        </m:ctrlPr>
                                      </m:mPr>
                                      <m:mr>
                                        <m:e>
                                          <m:r>
                                            <a:rPr lang="en-US" sz="2800" i="1" kern="1200">
                                              <a:solidFill>
                                                <a:schemeClr val="tx1"/>
                                              </a:solidFill>
                                              <a:effectLst/>
                                              <a:latin typeface="Cambria Math" panose="02040503050406030204" pitchFamily="18" charset="0"/>
                                              <a:ea typeface="+mn-ea"/>
                                              <a:cs typeface="+mn-cs"/>
                                            </a:rPr>
                                            <m:t>2</m:t>
                                          </m:r>
                                        </m:e>
                                        <m:e>
                                          <m:r>
                                            <a:rPr lang="en-US" sz="2800" i="1" kern="1200">
                                              <a:solidFill>
                                                <a:schemeClr val="tx1"/>
                                              </a:solidFill>
                                              <a:effectLst/>
                                              <a:latin typeface="Cambria Math" panose="02040503050406030204" pitchFamily="18" charset="0"/>
                                              <a:ea typeface="+mn-ea"/>
                                              <a:cs typeface="+mn-cs"/>
                                            </a:rPr>
                                            <m:t>−3</m:t>
                                          </m:r>
                                        </m:e>
                                      </m:mr>
                                      <m:mr>
                                        <m:e>
                                          <m:r>
                                            <a:rPr lang="en-US" sz="2800" i="1" kern="1200">
                                              <a:solidFill>
                                                <a:schemeClr val="tx1"/>
                                              </a:solidFill>
                                              <a:effectLst/>
                                              <a:latin typeface="Cambria Math" panose="02040503050406030204" pitchFamily="18" charset="0"/>
                                              <a:ea typeface="+mn-ea"/>
                                              <a:cs typeface="+mn-cs"/>
                                            </a:rPr>
                                            <m:t>−1</m:t>
                                          </m:r>
                                        </m:e>
                                        <m:e>
                                          <m:r>
                                            <a:rPr lang="en-US" sz="2800" i="1" kern="1200">
                                              <a:solidFill>
                                                <a:schemeClr val="tx1"/>
                                              </a:solidFill>
                                              <a:effectLst/>
                                              <a:latin typeface="Cambria Math" panose="02040503050406030204" pitchFamily="18" charset="0"/>
                                              <a:ea typeface="+mn-ea"/>
                                              <a:cs typeface="+mn-cs"/>
                                            </a:rPr>
                                            <m:t>2</m:t>
                                          </m:r>
                                        </m:e>
                                      </m:mr>
                                    </m:m>
                                    <m:d>
                                      <m:dPr>
                                        <m:begChr m:val="|"/>
                                        <m:endChr m:val=""/>
                                        <m:ctrlPr>
                                          <a:rPr lang="en-US" sz="2800" i="1" kern="1200">
                                            <a:solidFill>
                                              <a:schemeClr val="tx1"/>
                                            </a:solidFill>
                                            <a:effectLst/>
                                            <a:latin typeface="Cambria Math" panose="02040503050406030204" pitchFamily="18" charset="0"/>
                                            <a:ea typeface="+mn-ea"/>
                                            <a:cs typeface="+mn-cs"/>
                                          </a:rPr>
                                        </m:ctrlPr>
                                      </m:dPr>
                                      <m:e>
                                        <m:m>
                                          <m:mPr>
                                            <m:mcs>
                                              <m:mc>
                                                <m:mcPr>
                                                  <m:count m:val="2"/>
                                                  <m:mcJc m:val="center"/>
                                                </m:mcPr>
                                              </m:mc>
                                            </m:mcs>
                                            <m:ctrlPr>
                                              <a:rPr lang="en-US" sz="2800" i="1" kern="1200">
                                                <a:solidFill>
                                                  <a:schemeClr val="tx1"/>
                                                </a:solidFill>
                                                <a:effectLst/>
                                                <a:latin typeface="Cambria Math" panose="02040503050406030204" pitchFamily="18" charset="0"/>
                                                <a:ea typeface="+mn-ea"/>
                                                <a:cs typeface="+mn-cs"/>
                                              </a:rPr>
                                            </m:ctrlPr>
                                          </m:mPr>
                                          <m:mr>
                                            <m:e>
                                              <m:r>
                                                <a:rPr lang="en-US" sz="2800" i="1" kern="1200">
                                                  <a:solidFill>
                                                    <a:schemeClr val="tx1"/>
                                                  </a:solidFill>
                                                  <a:effectLst/>
                                                  <a:latin typeface="Cambria Math" panose="02040503050406030204" pitchFamily="18" charset="0"/>
                                                  <a:ea typeface="+mn-ea"/>
                                                  <a:cs typeface="+mn-cs"/>
                                                </a:rPr>
                                                <m:t>1</m:t>
                                              </m:r>
                                            </m:e>
                                            <m:e>
                                              <m:r>
                                                <a:rPr lang="en-US" sz="2800" i="1" kern="1200">
                                                  <a:solidFill>
                                                    <a:schemeClr val="tx1"/>
                                                  </a:solidFill>
                                                  <a:effectLst/>
                                                  <a:latin typeface="Cambria Math" panose="02040503050406030204" pitchFamily="18" charset="0"/>
                                                  <a:ea typeface="+mn-ea"/>
                                                  <a:cs typeface="+mn-cs"/>
                                                </a:rPr>
                                                <m:t>0</m:t>
                                              </m:r>
                                            </m:e>
                                          </m:mr>
                                          <m:mr>
                                            <m:e>
                                              <m:r>
                                                <a:rPr lang="en-US" sz="2800" i="1" kern="1200">
                                                  <a:solidFill>
                                                    <a:schemeClr val="tx1"/>
                                                  </a:solidFill>
                                                  <a:effectLst/>
                                                  <a:latin typeface="Cambria Math" panose="02040503050406030204" pitchFamily="18" charset="0"/>
                                                  <a:ea typeface="+mn-ea"/>
                                                  <a:cs typeface="+mn-cs"/>
                                                </a:rPr>
                                                <m:t>0</m:t>
                                              </m:r>
                                            </m:e>
                                            <m:e>
                                              <m:r>
                                                <a:rPr lang="en-US" sz="2800" i="1" kern="1200">
                                                  <a:solidFill>
                                                    <a:schemeClr val="tx1"/>
                                                  </a:solidFill>
                                                  <a:effectLst/>
                                                  <a:latin typeface="Cambria Math" panose="02040503050406030204" pitchFamily="18" charset="0"/>
                                                  <a:ea typeface="+mn-ea"/>
                                                  <a:cs typeface="+mn-cs"/>
                                                </a:rPr>
                                                <m:t>1</m:t>
                                              </m:r>
                                            </m:e>
                                          </m:mr>
                                        </m:m>
                                      </m:e>
                                    </m:d>
                                  </m:e>
                                </m:d>
                              </m:oMath>
                            </m:oMathPara>
                          </a14:m>
                          <a:endParaRPr lang="en-US" sz="2800" kern="1200" dirty="0">
                            <a:solidFill>
                              <a:schemeClr val="tx1"/>
                            </a:solidFill>
                            <a:effectLst/>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groupChr>
                                <m:groupChrPr>
                                  <m:chr m:val="→"/>
                                  <m:vertJc m:val="bot"/>
                                  <m:ctrlPr>
                                    <a:rPr lang="en-US" sz="2400" i="1" kern="1200" smtClean="0">
                                      <a:solidFill>
                                        <a:schemeClr val="tx1"/>
                                      </a:solidFill>
                                      <a:effectLst/>
                                      <a:latin typeface="Cambria Math" panose="02040503050406030204" pitchFamily="18" charset="0"/>
                                      <a:ea typeface="+mn-ea"/>
                                      <a:cs typeface="+mn-cs"/>
                                    </a:rPr>
                                  </m:ctrlPr>
                                </m:groupChrPr>
                                <m:e>
                                  <m:sSub>
                                    <m:sSubPr>
                                      <m:ctrlPr>
                                        <a:rPr lang="en-US" sz="2400" i="1" kern="1200">
                                          <a:solidFill>
                                            <a:schemeClr val="tx1"/>
                                          </a:solidFill>
                                          <a:effectLst/>
                                          <a:latin typeface="Cambria Math" panose="02040503050406030204" pitchFamily="18" charset="0"/>
                                          <a:ea typeface="+mn-ea"/>
                                          <a:cs typeface="+mn-cs"/>
                                        </a:rPr>
                                      </m:ctrlPr>
                                    </m:sSubPr>
                                    <m:e>
                                      <m:r>
                                        <a:rPr lang="en-US" sz="2400" b="0" i="1" kern="1200" smtClean="0">
                                          <a:solidFill>
                                            <a:schemeClr val="tx1"/>
                                          </a:solidFill>
                                          <a:effectLst/>
                                          <a:latin typeface="Cambria Math" panose="02040503050406030204" pitchFamily="18" charset="0"/>
                                          <a:ea typeface="+mn-ea"/>
                                          <a:cs typeface="+mn-cs"/>
                                        </a:rPr>
                                        <m:t> </m:t>
                                      </m:r>
                                      <m:r>
                                        <a:rPr lang="en-US" sz="2400" i="1" kern="1200">
                                          <a:solidFill>
                                            <a:schemeClr val="tx1"/>
                                          </a:solidFill>
                                          <a:effectLst/>
                                          <a:latin typeface="Cambria Math" panose="02040503050406030204" pitchFamily="18" charset="0"/>
                                          <a:ea typeface="+mn-ea"/>
                                          <a:cs typeface="+mn-cs"/>
                                        </a:rPr>
                                        <m:t>𝑅</m:t>
                                      </m:r>
                                    </m:e>
                                    <m:sub>
                                      <m:r>
                                        <a:rPr lang="en-US" sz="2400" kern="1200">
                                          <a:solidFill>
                                            <a:schemeClr val="tx1"/>
                                          </a:solidFill>
                                          <a:effectLst/>
                                          <a:latin typeface="Cambria Math" panose="02040503050406030204" pitchFamily="18" charset="0"/>
                                          <a:ea typeface="+mn-ea"/>
                                          <a:cs typeface="+mn-cs"/>
                                        </a:rPr>
                                        <m:t>1</m:t>
                                      </m:r>
                                    </m:sub>
                                  </m:sSub>
                                  <m:r>
                                    <a:rPr lang="en-US" sz="2400" i="1" kern="1200">
                                      <a:solidFill>
                                        <a:schemeClr val="tx1"/>
                                      </a:solidFill>
                                      <a:effectLst/>
                                      <a:latin typeface="Cambria Math" panose="02040503050406030204" pitchFamily="18" charset="0"/>
                                      <a:ea typeface="+mn-ea"/>
                                      <a:cs typeface="+mn-cs"/>
                                    </a:rPr>
                                    <m:t>↔</m:t>
                                  </m:r>
                                  <m:sSub>
                                    <m:sSubPr>
                                      <m:ctrlPr>
                                        <a:rPr lang="en-US" sz="2400" i="1" kern="1200">
                                          <a:solidFill>
                                            <a:schemeClr val="tx1"/>
                                          </a:solidFill>
                                          <a:effectLst/>
                                          <a:latin typeface="Cambria Math" panose="02040503050406030204" pitchFamily="18" charset="0"/>
                                          <a:ea typeface="+mn-ea"/>
                                          <a:cs typeface="+mn-cs"/>
                                        </a:rPr>
                                      </m:ctrlPr>
                                    </m:sSubPr>
                                    <m:e>
                                      <m:r>
                                        <a:rPr lang="en-US" sz="2400" i="1" kern="1200">
                                          <a:solidFill>
                                            <a:schemeClr val="tx1"/>
                                          </a:solidFill>
                                          <a:effectLst/>
                                          <a:latin typeface="Cambria Math" panose="02040503050406030204" pitchFamily="18" charset="0"/>
                                          <a:ea typeface="+mn-ea"/>
                                          <a:cs typeface="+mn-cs"/>
                                        </a:rPr>
                                        <m:t>𝑅</m:t>
                                      </m:r>
                                    </m:e>
                                    <m:sub>
                                      <m:r>
                                        <a:rPr lang="en-US" sz="2400" i="1" kern="1200">
                                          <a:solidFill>
                                            <a:schemeClr val="tx1"/>
                                          </a:solidFill>
                                          <a:effectLst/>
                                          <a:latin typeface="Cambria Math" panose="02040503050406030204" pitchFamily="18" charset="0"/>
                                          <a:ea typeface="+mn-ea"/>
                                          <a:cs typeface="+mn-cs"/>
                                        </a:rPr>
                                        <m:t>2</m:t>
                                      </m:r>
                                      <m:r>
                                        <a:rPr lang="en-US" sz="2400" b="0" i="1" kern="1200" smtClean="0">
                                          <a:solidFill>
                                            <a:schemeClr val="tx1"/>
                                          </a:solidFill>
                                          <a:effectLst/>
                                          <a:latin typeface="Cambria Math" panose="02040503050406030204" pitchFamily="18" charset="0"/>
                                          <a:ea typeface="+mn-ea"/>
                                          <a:cs typeface="+mn-cs"/>
                                        </a:rPr>
                                        <m:t> </m:t>
                                      </m:r>
                                    </m:sub>
                                  </m:sSub>
                                </m:e>
                              </m:groupChr>
                            </m:oMath>
                          </a14:m>
                          <a:r>
                            <a:rPr lang="en-US" sz="2400" kern="1200" dirty="0">
                              <a:solidFill>
                                <a:schemeClr val="tx1"/>
                              </a:solidFill>
                              <a:effectLst/>
                              <a:ea typeface="+mn-ea"/>
                              <a:cs typeface="+mn-cs"/>
                            </a:rPr>
                            <a:t>  </a:t>
                          </a:r>
                          <a14:m>
                            <m:oMath xmlns:m="http://schemas.openxmlformats.org/officeDocument/2006/math">
                              <m:d>
                                <m:dPr>
                                  <m:begChr m:val="["/>
                                  <m:endChr m:val="]"/>
                                  <m:ctrlPr>
                                    <a:rPr lang="en-US" sz="2800" i="1" kern="1200" smtClean="0">
                                      <a:solidFill>
                                        <a:schemeClr val="tx1"/>
                                      </a:solidFill>
                                      <a:effectLst/>
                                      <a:latin typeface="Cambria Math" panose="02040503050406030204" pitchFamily="18" charset="0"/>
                                      <a:ea typeface="+mn-ea"/>
                                      <a:cs typeface="+mn-cs"/>
                                    </a:rPr>
                                  </m:ctrlPr>
                                </m:dPr>
                                <m:e>
                                  <m:m>
                                    <m:mPr>
                                      <m:mcs>
                                        <m:mc>
                                          <m:mcPr>
                                            <m:count m:val="2"/>
                                            <m:mcJc m:val="center"/>
                                          </m:mcPr>
                                        </m:mc>
                                      </m:mcs>
                                      <m:ctrlPr>
                                        <a:rPr lang="en-US" sz="2800" i="1" kern="1200">
                                          <a:solidFill>
                                            <a:schemeClr val="tx1"/>
                                          </a:solidFill>
                                          <a:effectLst/>
                                          <a:latin typeface="Cambria Math" panose="02040503050406030204" pitchFamily="18" charset="0"/>
                                          <a:ea typeface="+mn-ea"/>
                                          <a:cs typeface="+mn-cs"/>
                                        </a:rPr>
                                      </m:ctrlPr>
                                    </m:mPr>
                                    <m:mr>
                                      <m:e>
                                        <m:r>
                                          <a:rPr lang="en-US" sz="2800" i="1" kern="1200">
                                            <a:solidFill>
                                              <a:schemeClr val="tx1"/>
                                            </a:solidFill>
                                            <a:effectLst/>
                                            <a:latin typeface="Cambria Math" panose="02040503050406030204" pitchFamily="18" charset="0"/>
                                            <a:ea typeface="+mn-ea"/>
                                            <a:cs typeface="+mn-cs"/>
                                          </a:rPr>
                                          <m:t>−1</m:t>
                                        </m:r>
                                      </m:e>
                                      <m:e>
                                        <m:r>
                                          <a:rPr lang="en-US" sz="2800" i="1" kern="1200">
                                            <a:solidFill>
                                              <a:schemeClr val="tx1"/>
                                            </a:solidFill>
                                            <a:effectLst/>
                                            <a:latin typeface="Cambria Math" panose="02040503050406030204" pitchFamily="18" charset="0"/>
                                            <a:ea typeface="+mn-ea"/>
                                            <a:cs typeface="+mn-cs"/>
                                          </a:rPr>
                                          <m:t>2</m:t>
                                        </m:r>
                                      </m:e>
                                    </m:mr>
                                    <m:mr>
                                      <m:e>
                                        <m:r>
                                          <a:rPr lang="en-US" sz="2800" i="1" kern="1200">
                                            <a:solidFill>
                                              <a:schemeClr val="tx1"/>
                                            </a:solidFill>
                                            <a:effectLst/>
                                            <a:latin typeface="Cambria Math" panose="02040503050406030204" pitchFamily="18" charset="0"/>
                                            <a:ea typeface="+mn-ea"/>
                                            <a:cs typeface="+mn-cs"/>
                                          </a:rPr>
                                          <m:t>2</m:t>
                                        </m:r>
                                      </m:e>
                                      <m:e>
                                        <m:r>
                                          <a:rPr lang="en-US" sz="2800" i="1" kern="1200">
                                            <a:solidFill>
                                              <a:schemeClr val="tx1"/>
                                            </a:solidFill>
                                            <a:effectLst/>
                                            <a:latin typeface="Cambria Math" panose="02040503050406030204" pitchFamily="18" charset="0"/>
                                            <a:ea typeface="+mn-ea"/>
                                            <a:cs typeface="+mn-cs"/>
                                          </a:rPr>
                                          <m:t>−3</m:t>
                                        </m:r>
                                      </m:e>
                                    </m:mr>
                                  </m:m>
                                  <m:d>
                                    <m:dPr>
                                      <m:begChr m:val="|"/>
                                      <m:endChr m:val=""/>
                                      <m:ctrlPr>
                                        <a:rPr lang="en-US" sz="2800" i="1" kern="1200">
                                          <a:solidFill>
                                            <a:schemeClr val="tx1"/>
                                          </a:solidFill>
                                          <a:effectLst/>
                                          <a:latin typeface="Cambria Math" panose="02040503050406030204" pitchFamily="18" charset="0"/>
                                          <a:ea typeface="+mn-ea"/>
                                          <a:cs typeface="+mn-cs"/>
                                        </a:rPr>
                                      </m:ctrlPr>
                                    </m:dPr>
                                    <m:e>
                                      <m:m>
                                        <m:mPr>
                                          <m:mcs>
                                            <m:mc>
                                              <m:mcPr>
                                                <m:count m:val="2"/>
                                                <m:mcJc m:val="center"/>
                                              </m:mcPr>
                                            </m:mc>
                                          </m:mcs>
                                          <m:ctrlPr>
                                            <a:rPr lang="en-US" sz="2800" i="1" kern="1200">
                                              <a:solidFill>
                                                <a:schemeClr val="tx1"/>
                                              </a:solidFill>
                                              <a:effectLst/>
                                              <a:latin typeface="Cambria Math" panose="02040503050406030204" pitchFamily="18" charset="0"/>
                                              <a:ea typeface="+mn-ea"/>
                                              <a:cs typeface="+mn-cs"/>
                                            </a:rPr>
                                          </m:ctrlPr>
                                        </m:mPr>
                                        <m:mr>
                                          <m:e>
                                            <m:r>
                                              <a:rPr lang="en-US" sz="2800" i="1" kern="1200">
                                                <a:solidFill>
                                                  <a:schemeClr val="tx1"/>
                                                </a:solidFill>
                                                <a:effectLst/>
                                                <a:latin typeface="Cambria Math" panose="02040503050406030204" pitchFamily="18" charset="0"/>
                                                <a:ea typeface="+mn-ea"/>
                                                <a:cs typeface="+mn-cs"/>
                                              </a:rPr>
                                              <m:t>0</m:t>
                                            </m:r>
                                          </m:e>
                                          <m:e>
                                            <m:r>
                                              <a:rPr lang="en-US" sz="2800" i="1" kern="1200">
                                                <a:solidFill>
                                                  <a:schemeClr val="tx1"/>
                                                </a:solidFill>
                                                <a:effectLst/>
                                                <a:latin typeface="Cambria Math" panose="02040503050406030204" pitchFamily="18" charset="0"/>
                                                <a:ea typeface="+mn-ea"/>
                                                <a:cs typeface="+mn-cs"/>
                                              </a:rPr>
                                              <m:t>1</m:t>
                                            </m:r>
                                          </m:e>
                                        </m:mr>
                                        <m:mr>
                                          <m:e>
                                            <m:r>
                                              <a:rPr lang="en-US" sz="2800" i="1" kern="1200">
                                                <a:solidFill>
                                                  <a:schemeClr val="tx1"/>
                                                </a:solidFill>
                                                <a:effectLst/>
                                                <a:latin typeface="Cambria Math" panose="02040503050406030204" pitchFamily="18" charset="0"/>
                                                <a:ea typeface="+mn-ea"/>
                                                <a:cs typeface="+mn-cs"/>
                                              </a:rPr>
                                              <m:t>1</m:t>
                                            </m:r>
                                          </m:e>
                                          <m:e>
                                            <m:r>
                                              <a:rPr lang="en-US" sz="2800" i="1" kern="1200">
                                                <a:solidFill>
                                                  <a:schemeClr val="tx1"/>
                                                </a:solidFill>
                                                <a:effectLst/>
                                                <a:latin typeface="Cambria Math" panose="02040503050406030204" pitchFamily="18" charset="0"/>
                                                <a:ea typeface="+mn-ea"/>
                                                <a:cs typeface="+mn-cs"/>
                                              </a:rPr>
                                              <m:t>0</m:t>
                                            </m:r>
                                          </m:e>
                                        </m:mr>
                                      </m:m>
                                    </m:e>
                                  </m:d>
                                </m:e>
                              </m:d>
                            </m:oMath>
                          </a14:m>
                          <a:endParaRPr lang="en-US" sz="2800" kern="1200" dirty="0">
                            <a:solidFill>
                              <a:schemeClr val="tx1"/>
                            </a:solidFill>
                            <a:effectLst/>
                            <a:latin typeface="+mn-lt"/>
                            <a:ea typeface="+mn-ea"/>
                            <a:cs typeface="+mn-cs"/>
                          </a:endParaRPr>
                        </a:p>
                      </a:txBody>
                      <a:tcPr/>
                    </a:tc>
                    <a:extLst>
                      <a:ext uri="{0D108BD9-81ED-4DB2-BD59-A6C34878D82A}">
                        <a16:rowId xmlns:a16="http://schemas.microsoft.com/office/drawing/2014/main" val="2086178089"/>
                      </a:ext>
                    </a:extLst>
                  </a:tr>
                  <a:tr h="1143000">
                    <a:tc>
                      <a:txBody>
                        <a:bodyPr/>
                        <a:lstStyle/>
                        <a:p>
                          <a:endParaRPr lang="en-US" sz="2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groupChr>
                                <m:groupChrPr>
                                  <m:chr m:val="→"/>
                                  <m:vertJc m:val="bot"/>
                                  <m:ctrlPr>
                                    <a:rPr lang="en-US" sz="2400" i="1" kern="1200" smtClean="0">
                                      <a:solidFill>
                                        <a:schemeClr val="tx1"/>
                                      </a:solidFill>
                                      <a:effectLst/>
                                      <a:latin typeface="Cambria Math" panose="02040503050406030204" pitchFamily="18" charset="0"/>
                                      <a:ea typeface="+mn-ea"/>
                                      <a:cs typeface="+mn-cs"/>
                                    </a:rPr>
                                  </m:ctrlPr>
                                </m:groupChrPr>
                                <m:e>
                                  <m:r>
                                    <m:rPr>
                                      <m:brk m:alnAt="2"/>
                                    </m:rPr>
                                    <a:rPr lang="en-US" sz="2400" b="0" i="1" kern="1200" smtClean="0">
                                      <a:solidFill>
                                        <a:schemeClr val="tx1"/>
                                      </a:solidFill>
                                      <a:effectLst/>
                                      <a:latin typeface="Cambria Math" panose="02040503050406030204" pitchFamily="18" charset="0"/>
                                      <a:ea typeface="+mn-ea"/>
                                      <a:cs typeface="+mn-cs"/>
                                    </a:rPr>
                                    <m:t> </m:t>
                                  </m:r>
                                  <m:r>
                                    <a:rPr lang="en-US" sz="2400" i="1" kern="1200">
                                      <a:solidFill>
                                        <a:schemeClr val="tx1"/>
                                      </a:solidFill>
                                      <a:effectLst/>
                                      <a:latin typeface="Cambria Math" panose="02040503050406030204" pitchFamily="18" charset="0"/>
                                      <a:ea typeface="+mn-ea"/>
                                      <a:cs typeface="+mn-cs"/>
                                    </a:rPr>
                                    <m:t>2</m:t>
                                  </m:r>
                                  <m:sSub>
                                    <m:sSubPr>
                                      <m:ctrlPr>
                                        <a:rPr lang="en-US" sz="2400" i="1" kern="1200">
                                          <a:solidFill>
                                            <a:schemeClr val="tx1"/>
                                          </a:solidFill>
                                          <a:effectLst/>
                                          <a:latin typeface="Cambria Math" panose="02040503050406030204" pitchFamily="18" charset="0"/>
                                          <a:ea typeface="+mn-ea"/>
                                          <a:cs typeface="+mn-cs"/>
                                        </a:rPr>
                                      </m:ctrlPr>
                                    </m:sSubPr>
                                    <m:e>
                                      <m:r>
                                        <a:rPr lang="en-US" sz="2400" i="1" kern="1200">
                                          <a:solidFill>
                                            <a:schemeClr val="tx1"/>
                                          </a:solidFill>
                                          <a:effectLst/>
                                          <a:latin typeface="Cambria Math" panose="02040503050406030204" pitchFamily="18" charset="0"/>
                                          <a:ea typeface="+mn-ea"/>
                                          <a:cs typeface="+mn-cs"/>
                                        </a:rPr>
                                        <m:t>𝑅</m:t>
                                      </m:r>
                                    </m:e>
                                    <m:sub>
                                      <m:r>
                                        <a:rPr lang="en-US" sz="2400" kern="1200">
                                          <a:solidFill>
                                            <a:schemeClr val="tx1"/>
                                          </a:solidFill>
                                          <a:effectLst/>
                                          <a:latin typeface="Cambria Math" panose="02040503050406030204" pitchFamily="18" charset="0"/>
                                          <a:ea typeface="+mn-ea"/>
                                          <a:cs typeface="+mn-cs"/>
                                        </a:rPr>
                                        <m:t>1</m:t>
                                      </m:r>
                                    </m:sub>
                                  </m:sSub>
                                  <m:r>
                                    <a:rPr lang="en-US" sz="2400" i="1" kern="1200">
                                      <a:solidFill>
                                        <a:schemeClr val="tx1"/>
                                      </a:solidFill>
                                      <a:effectLst/>
                                      <a:latin typeface="Cambria Math" panose="02040503050406030204" pitchFamily="18" charset="0"/>
                                      <a:ea typeface="+mn-ea"/>
                                      <a:cs typeface="+mn-cs"/>
                                    </a:rPr>
                                    <m:t>+</m:t>
                                  </m:r>
                                  <m:sSub>
                                    <m:sSubPr>
                                      <m:ctrlPr>
                                        <a:rPr lang="en-US" sz="2400" i="1" kern="1200">
                                          <a:solidFill>
                                            <a:schemeClr val="tx1"/>
                                          </a:solidFill>
                                          <a:effectLst/>
                                          <a:latin typeface="Cambria Math" panose="02040503050406030204" pitchFamily="18" charset="0"/>
                                          <a:ea typeface="+mn-ea"/>
                                          <a:cs typeface="+mn-cs"/>
                                        </a:rPr>
                                      </m:ctrlPr>
                                    </m:sSubPr>
                                    <m:e>
                                      <m:r>
                                        <a:rPr lang="en-US" sz="2400" i="1" kern="1200">
                                          <a:solidFill>
                                            <a:schemeClr val="tx1"/>
                                          </a:solidFill>
                                          <a:effectLst/>
                                          <a:latin typeface="Cambria Math" panose="02040503050406030204" pitchFamily="18" charset="0"/>
                                          <a:ea typeface="+mn-ea"/>
                                          <a:cs typeface="+mn-cs"/>
                                        </a:rPr>
                                        <m:t>𝑅</m:t>
                                      </m:r>
                                    </m:e>
                                    <m:sub>
                                      <m:r>
                                        <a:rPr lang="en-US" sz="2400" i="1" kern="1200">
                                          <a:solidFill>
                                            <a:schemeClr val="tx1"/>
                                          </a:solidFill>
                                          <a:effectLst/>
                                          <a:latin typeface="Cambria Math" panose="02040503050406030204" pitchFamily="18" charset="0"/>
                                          <a:ea typeface="+mn-ea"/>
                                          <a:cs typeface="+mn-cs"/>
                                        </a:rPr>
                                        <m:t>2</m:t>
                                      </m:r>
                                      <m:r>
                                        <a:rPr lang="en-US" sz="2400" b="0" i="1" kern="1200" smtClean="0">
                                          <a:solidFill>
                                            <a:schemeClr val="tx1"/>
                                          </a:solidFill>
                                          <a:effectLst/>
                                          <a:latin typeface="Cambria Math" panose="02040503050406030204" pitchFamily="18" charset="0"/>
                                          <a:ea typeface="+mn-ea"/>
                                          <a:cs typeface="+mn-cs"/>
                                        </a:rPr>
                                        <m:t> </m:t>
                                      </m:r>
                                    </m:sub>
                                  </m:sSub>
                                </m:e>
                              </m:groupChr>
                            </m:oMath>
                          </a14:m>
                          <a:r>
                            <a:rPr lang="en-US" sz="2400" kern="1200" dirty="0">
                              <a:solidFill>
                                <a:schemeClr val="tx1"/>
                              </a:solidFill>
                              <a:effectLst/>
                              <a:ea typeface="+mn-ea"/>
                              <a:cs typeface="+mn-cs"/>
                            </a:rPr>
                            <a:t>  </a:t>
                          </a:r>
                          <a14:m>
                            <m:oMath xmlns:m="http://schemas.openxmlformats.org/officeDocument/2006/math">
                              <m:d>
                                <m:dPr>
                                  <m:begChr m:val="["/>
                                  <m:endChr m:val="]"/>
                                  <m:ctrlPr>
                                    <a:rPr lang="en-US" sz="2800" i="1" kern="1200" smtClean="0">
                                      <a:solidFill>
                                        <a:schemeClr val="tx1"/>
                                      </a:solidFill>
                                      <a:effectLst/>
                                      <a:latin typeface="Cambria Math" panose="02040503050406030204" pitchFamily="18" charset="0"/>
                                      <a:ea typeface="+mn-ea"/>
                                      <a:cs typeface="+mn-cs"/>
                                    </a:rPr>
                                  </m:ctrlPr>
                                </m:dPr>
                                <m:e>
                                  <m:m>
                                    <m:mPr>
                                      <m:mcs>
                                        <m:mc>
                                          <m:mcPr>
                                            <m:count m:val="2"/>
                                            <m:mcJc m:val="center"/>
                                          </m:mcPr>
                                        </m:mc>
                                      </m:mcs>
                                      <m:ctrlPr>
                                        <a:rPr lang="en-US" sz="2800" i="1" kern="1200">
                                          <a:solidFill>
                                            <a:schemeClr val="tx1"/>
                                          </a:solidFill>
                                          <a:effectLst/>
                                          <a:latin typeface="Cambria Math" panose="02040503050406030204" pitchFamily="18" charset="0"/>
                                          <a:ea typeface="+mn-ea"/>
                                          <a:cs typeface="+mn-cs"/>
                                        </a:rPr>
                                      </m:ctrlPr>
                                    </m:mPr>
                                    <m:mr>
                                      <m:e>
                                        <m:r>
                                          <a:rPr lang="en-US" sz="2800" i="1" kern="1200">
                                            <a:solidFill>
                                              <a:schemeClr val="tx1"/>
                                            </a:solidFill>
                                            <a:effectLst/>
                                            <a:latin typeface="Cambria Math" panose="02040503050406030204" pitchFamily="18" charset="0"/>
                                            <a:ea typeface="+mn-ea"/>
                                            <a:cs typeface="+mn-cs"/>
                                          </a:rPr>
                                          <m:t>−1</m:t>
                                        </m:r>
                                      </m:e>
                                      <m:e>
                                        <m:r>
                                          <a:rPr lang="en-US" sz="2800" i="1" kern="1200">
                                            <a:solidFill>
                                              <a:schemeClr val="tx1"/>
                                            </a:solidFill>
                                            <a:effectLst/>
                                            <a:latin typeface="Cambria Math" panose="02040503050406030204" pitchFamily="18" charset="0"/>
                                            <a:ea typeface="+mn-ea"/>
                                            <a:cs typeface="+mn-cs"/>
                                          </a:rPr>
                                          <m:t>2</m:t>
                                        </m:r>
                                      </m:e>
                                    </m:mr>
                                    <m:mr>
                                      <m:e>
                                        <m:r>
                                          <a:rPr lang="en-US" sz="2800" i="1" kern="1200">
                                            <a:solidFill>
                                              <a:schemeClr val="tx1"/>
                                            </a:solidFill>
                                            <a:effectLst/>
                                            <a:latin typeface="Cambria Math" panose="02040503050406030204" pitchFamily="18" charset="0"/>
                                            <a:ea typeface="+mn-ea"/>
                                            <a:cs typeface="+mn-cs"/>
                                          </a:rPr>
                                          <m:t>0</m:t>
                                        </m:r>
                                      </m:e>
                                      <m:e>
                                        <m:r>
                                          <a:rPr lang="en-US" sz="2800" i="1" kern="1200">
                                            <a:solidFill>
                                              <a:schemeClr val="tx1"/>
                                            </a:solidFill>
                                            <a:effectLst/>
                                            <a:latin typeface="Cambria Math" panose="02040503050406030204" pitchFamily="18" charset="0"/>
                                            <a:ea typeface="+mn-ea"/>
                                            <a:cs typeface="+mn-cs"/>
                                          </a:rPr>
                                          <m:t>1</m:t>
                                        </m:r>
                                      </m:e>
                                    </m:mr>
                                  </m:m>
                                  <m:d>
                                    <m:dPr>
                                      <m:begChr m:val="|"/>
                                      <m:endChr m:val=""/>
                                      <m:ctrlPr>
                                        <a:rPr lang="en-US" sz="2800" i="1" kern="1200">
                                          <a:solidFill>
                                            <a:schemeClr val="tx1"/>
                                          </a:solidFill>
                                          <a:effectLst/>
                                          <a:latin typeface="Cambria Math" panose="02040503050406030204" pitchFamily="18" charset="0"/>
                                          <a:ea typeface="+mn-ea"/>
                                          <a:cs typeface="+mn-cs"/>
                                        </a:rPr>
                                      </m:ctrlPr>
                                    </m:dPr>
                                    <m:e>
                                      <m:m>
                                        <m:mPr>
                                          <m:mcs>
                                            <m:mc>
                                              <m:mcPr>
                                                <m:count m:val="2"/>
                                                <m:mcJc m:val="center"/>
                                              </m:mcPr>
                                            </m:mc>
                                          </m:mcs>
                                          <m:ctrlPr>
                                            <a:rPr lang="en-US" sz="2800" i="1" kern="1200">
                                              <a:solidFill>
                                                <a:schemeClr val="tx1"/>
                                              </a:solidFill>
                                              <a:effectLst/>
                                              <a:latin typeface="Cambria Math" panose="02040503050406030204" pitchFamily="18" charset="0"/>
                                              <a:ea typeface="+mn-ea"/>
                                              <a:cs typeface="+mn-cs"/>
                                            </a:rPr>
                                          </m:ctrlPr>
                                        </m:mPr>
                                        <m:mr>
                                          <m:e>
                                            <m:r>
                                              <a:rPr lang="en-US" sz="2800" i="1" kern="1200">
                                                <a:solidFill>
                                                  <a:schemeClr val="tx1"/>
                                                </a:solidFill>
                                                <a:effectLst/>
                                                <a:latin typeface="Cambria Math" panose="02040503050406030204" pitchFamily="18" charset="0"/>
                                                <a:ea typeface="+mn-ea"/>
                                                <a:cs typeface="+mn-cs"/>
                                              </a:rPr>
                                              <m:t>0</m:t>
                                            </m:r>
                                          </m:e>
                                          <m:e>
                                            <m:r>
                                              <a:rPr lang="en-US" sz="2800" i="1" kern="1200">
                                                <a:solidFill>
                                                  <a:schemeClr val="tx1"/>
                                                </a:solidFill>
                                                <a:effectLst/>
                                                <a:latin typeface="Cambria Math" panose="02040503050406030204" pitchFamily="18" charset="0"/>
                                                <a:ea typeface="+mn-ea"/>
                                                <a:cs typeface="+mn-cs"/>
                                              </a:rPr>
                                              <m:t>1</m:t>
                                            </m:r>
                                          </m:e>
                                        </m:mr>
                                        <m:mr>
                                          <m:e>
                                            <m:r>
                                              <a:rPr lang="en-US" sz="2800" i="1" kern="1200">
                                                <a:solidFill>
                                                  <a:schemeClr val="tx1"/>
                                                </a:solidFill>
                                                <a:effectLst/>
                                                <a:latin typeface="Cambria Math" panose="02040503050406030204" pitchFamily="18" charset="0"/>
                                                <a:ea typeface="+mn-ea"/>
                                                <a:cs typeface="+mn-cs"/>
                                              </a:rPr>
                                              <m:t>1</m:t>
                                            </m:r>
                                          </m:e>
                                          <m:e>
                                            <m:r>
                                              <a:rPr lang="en-US" sz="2800" i="1" kern="1200">
                                                <a:solidFill>
                                                  <a:schemeClr val="tx1"/>
                                                </a:solidFill>
                                                <a:effectLst/>
                                                <a:latin typeface="Cambria Math" panose="02040503050406030204" pitchFamily="18" charset="0"/>
                                                <a:ea typeface="+mn-ea"/>
                                                <a:cs typeface="+mn-cs"/>
                                              </a:rPr>
                                              <m:t>2</m:t>
                                            </m:r>
                                          </m:e>
                                        </m:mr>
                                      </m:m>
                                    </m:e>
                                  </m:d>
                                </m:e>
                              </m:d>
                            </m:oMath>
                          </a14:m>
                          <a:endParaRPr lang="en-US" sz="2800" kern="1200" dirty="0">
                            <a:solidFill>
                              <a:schemeClr val="tx1"/>
                            </a:solidFill>
                            <a:effectLst/>
                            <a:latin typeface="+mn-lt"/>
                            <a:ea typeface="+mn-ea"/>
                            <a:cs typeface="+mn-cs"/>
                          </a:endParaRPr>
                        </a:p>
                      </a:txBody>
                      <a:tcPr anchor="ctr"/>
                    </a:tc>
                    <a:extLst>
                      <a:ext uri="{0D108BD9-81ED-4DB2-BD59-A6C34878D82A}">
                        <a16:rowId xmlns:a16="http://schemas.microsoft.com/office/drawing/2014/main" val="1015095357"/>
                      </a:ext>
                    </a:extLst>
                  </a:tr>
                  <a:tr h="1219200">
                    <a:tc>
                      <a:txBody>
                        <a:bodyPr/>
                        <a:lstStyle/>
                        <a:p>
                          <a:endParaRPr lang="en-US" sz="2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groupChr>
                                <m:groupChrPr>
                                  <m:chr m:val="→"/>
                                  <m:vertJc m:val="bot"/>
                                  <m:ctrlPr>
                                    <a:rPr lang="en-US" sz="2400" i="1" kern="1200" smtClean="0">
                                      <a:solidFill>
                                        <a:schemeClr val="tx1"/>
                                      </a:solidFill>
                                      <a:effectLst/>
                                      <a:latin typeface="Cambria Math" panose="02040503050406030204" pitchFamily="18" charset="0"/>
                                      <a:ea typeface="+mn-ea"/>
                                      <a:cs typeface="+mn-cs"/>
                                    </a:rPr>
                                  </m:ctrlPr>
                                </m:groupChrPr>
                                <m:e>
                                  <m:r>
                                    <m:rPr>
                                      <m:brk m:alnAt="2"/>
                                    </m:rPr>
                                    <a:rPr lang="en-US" sz="2400" b="0" i="1" kern="1200" smtClean="0">
                                      <a:solidFill>
                                        <a:schemeClr val="tx1"/>
                                      </a:solidFill>
                                      <a:effectLst/>
                                      <a:latin typeface="Cambria Math" panose="02040503050406030204" pitchFamily="18" charset="0"/>
                                      <a:ea typeface="+mn-ea"/>
                                      <a:cs typeface="+mn-cs"/>
                                    </a:rPr>
                                    <m:t> </m:t>
                                  </m:r>
                                  <m:r>
                                    <a:rPr lang="en-US" sz="2400" i="1" kern="1200">
                                      <a:solidFill>
                                        <a:schemeClr val="tx1"/>
                                      </a:solidFill>
                                      <a:effectLst/>
                                      <a:latin typeface="Cambria Math" panose="02040503050406030204" pitchFamily="18" charset="0"/>
                                      <a:ea typeface="+mn-ea"/>
                                      <a:cs typeface="+mn-cs"/>
                                    </a:rPr>
                                    <m:t>−</m:t>
                                  </m:r>
                                  <m:sSub>
                                    <m:sSubPr>
                                      <m:ctrlPr>
                                        <a:rPr lang="en-US" sz="2400" i="1" kern="1200">
                                          <a:solidFill>
                                            <a:schemeClr val="tx1"/>
                                          </a:solidFill>
                                          <a:effectLst/>
                                          <a:latin typeface="Cambria Math" panose="02040503050406030204" pitchFamily="18" charset="0"/>
                                          <a:ea typeface="+mn-ea"/>
                                          <a:cs typeface="+mn-cs"/>
                                        </a:rPr>
                                      </m:ctrlPr>
                                    </m:sSubPr>
                                    <m:e>
                                      <m:r>
                                        <a:rPr lang="en-US" sz="2400" i="1" kern="1200">
                                          <a:solidFill>
                                            <a:schemeClr val="tx1"/>
                                          </a:solidFill>
                                          <a:effectLst/>
                                          <a:latin typeface="Cambria Math" panose="02040503050406030204" pitchFamily="18" charset="0"/>
                                          <a:ea typeface="+mn-ea"/>
                                          <a:cs typeface="+mn-cs"/>
                                        </a:rPr>
                                        <m:t>𝑅</m:t>
                                      </m:r>
                                    </m:e>
                                    <m:sub>
                                      <m:r>
                                        <a:rPr lang="en-US" sz="2400" kern="1200">
                                          <a:solidFill>
                                            <a:schemeClr val="tx1"/>
                                          </a:solidFill>
                                          <a:effectLst/>
                                          <a:latin typeface="Cambria Math" panose="02040503050406030204" pitchFamily="18" charset="0"/>
                                          <a:ea typeface="+mn-ea"/>
                                          <a:cs typeface="+mn-cs"/>
                                        </a:rPr>
                                        <m:t>1</m:t>
                                      </m:r>
                                      <m:r>
                                        <a:rPr lang="en-US" sz="2400" b="0" i="0" kern="1200" smtClean="0">
                                          <a:solidFill>
                                            <a:schemeClr val="tx1"/>
                                          </a:solidFill>
                                          <a:effectLst/>
                                          <a:latin typeface="Cambria Math" panose="02040503050406030204" pitchFamily="18" charset="0"/>
                                          <a:ea typeface="+mn-ea"/>
                                          <a:cs typeface="+mn-cs"/>
                                        </a:rPr>
                                        <m:t> </m:t>
                                      </m:r>
                                    </m:sub>
                                  </m:sSub>
                                </m:e>
                              </m:groupChr>
                            </m:oMath>
                          </a14:m>
                          <a:r>
                            <a:rPr lang="en-US" sz="2400" kern="1200" dirty="0">
                              <a:solidFill>
                                <a:schemeClr val="tx1"/>
                              </a:solidFill>
                              <a:effectLst/>
                              <a:ea typeface="+mn-ea"/>
                              <a:cs typeface="+mn-cs"/>
                            </a:rPr>
                            <a:t>  </a:t>
                          </a:r>
                          <a14:m>
                            <m:oMath xmlns:m="http://schemas.openxmlformats.org/officeDocument/2006/math">
                              <m:d>
                                <m:dPr>
                                  <m:begChr m:val="["/>
                                  <m:endChr m:val="]"/>
                                  <m:ctrlPr>
                                    <a:rPr lang="en-US" sz="2800" i="1" kern="1200" smtClean="0">
                                      <a:solidFill>
                                        <a:schemeClr val="tx1"/>
                                      </a:solidFill>
                                      <a:effectLst/>
                                      <a:latin typeface="Cambria Math" panose="02040503050406030204" pitchFamily="18" charset="0"/>
                                      <a:ea typeface="+mn-ea"/>
                                      <a:cs typeface="+mn-cs"/>
                                    </a:rPr>
                                  </m:ctrlPr>
                                </m:dPr>
                                <m:e>
                                  <m:m>
                                    <m:mPr>
                                      <m:mcs>
                                        <m:mc>
                                          <m:mcPr>
                                            <m:count m:val="2"/>
                                            <m:mcJc m:val="center"/>
                                          </m:mcPr>
                                        </m:mc>
                                      </m:mcs>
                                      <m:ctrlPr>
                                        <a:rPr lang="en-US" sz="2800" i="1" kern="1200">
                                          <a:solidFill>
                                            <a:schemeClr val="tx1"/>
                                          </a:solidFill>
                                          <a:effectLst/>
                                          <a:latin typeface="Cambria Math" panose="02040503050406030204" pitchFamily="18" charset="0"/>
                                          <a:ea typeface="+mn-ea"/>
                                          <a:cs typeface="+mn-cs"/>
                                        </a:rPr>
                                      </m:ctrlPr>
                                    </m:mPr>
                                    <m:mr>
                                      <m:e>
                                        <m:r>
                                          <a:rPr lang="en-US" sz="2800" i="1" kern="1200">
                                            <a:solidFill>
                                              <a:schemeClr val="tx1"/>
                                            </a:solidFill>
                                            <a:effectLst/>
                                            <a:latin typeface="Cambria Math" panose="02040503050406030204" pitchFamily="18" charset="0"/>
                                            <a:ea typeface="+mn-ea"/>
                                            <a:cs typeface="+mn-cs"/>
                                          </a:rPr>
                                          <m:t>1</m:t>
                                        </m:r>
                                      </m:e>
                                      <m:e>
                                        <m:r>
                                          <a:rPr lang="en-US" sz="2800" i="1" kern="1200">
                                            <a:solidFill>
                                              <a:schemeClr val="tx1"/>
                                            </a:solidFill>
                                            <a:effectLst/>
                                            <a:latin typeface="Cambria Math" panose="02040503050406030204" pitchFamily="18" charset="0"/>
                                            <a:ea typeface="+mn-ea"/>
                                            <a:cs typeface="+mn-cs"/>
                                          </a:rPr>
                                          <m:t>−2</m:t>
                                        </m:r>
                                      </m:e>
                                    </m:mr>
                                    <m:mr>
                                      <m:e>
                                        <m:r>
                                          <a:rPr lang="en-US" sz="2800" i="1" kern="1200">
                                            <a:solidFill>
                                              <a:schemeClr val="tx1"/>
                                            </a:solidFill>
                                            <a:effectLst/>
                                            <a:latin typeface="Cambria Math" panose="02040503050406030204" pitchFamily="18" charset="0"/>
                                            <a:ea typeface="+mn-ea"/>
                                            <a:cs typeface="+mn-cs"/>
                                          </a:rPr>
                                          <m:t>0</m:t>
                                        </m:r>
                                      </m:e>
                                      <m:e>
                                        <m:r>
                                          <a:rPr lang="en-US" sz="2800" i="1" kern="1200">
                                            <a:solidFill>
                                              <a:schemeClr val="tx1"/>
                                            </a:solidFill>
                                            <a:effectLst/>
                                            <a:latin typeface="Cambria Math" panose="02040503050406030204" pitchFamily="18" charset="0"/>
                                            <a:ea typeface="+mn-ea"/>
                                            <a:cs typeface="+mn-cs"/>
                                          </a:rPr>
                                          <m:t>1</m:t>
                                        </m:r>
                                      </m:e>
                                    </m:mr>
                                  </m:m>
                                  <m:d>
                                    <m:dPr>
                                      <m:begChr m:val="|"/>
                                      <m:endChr m:val=""/>
                                      <m:ctrlPr>
                                        <a:rPr lang="en-US" sz="2800" i="1" kern="1200">
                                          <a:solidFill>
                                            <a:schemeClr val="tx1"/>
                                          </a:solidFill>
                                          <a:effectLst/>
                                          <a:latin typeface="Cambria Math" panose="02040503050406030204" pitchFamily="18" charset="0"/>
                                          <a:ea typeface="+mn-ea"/>
                                          <a:cs typeface="+mn-cs"/>
                                        </a:rPr>
                                      </m:ctrlPr>
                                    </m:dPr>
                                    <m:e>
                                      <m:m>
                                        <m:mPr>
                                          <m:mcs>
                                            <m:mc>
                                              <m:mcPr>
                                                <m:count m:val="2"/>
                                                <m:mcJc m:val="center"/>
                                              </m:mcPr>
                                            </m:mc>
                                          </m:mcs>
                                          <m:ctrlPr>
                                            <a:rPr lang="en-US" sz="2800" i="1" kern="1200">
                                              <a:solidFill>
                                                <a:schemeClr val="tx1"/>
                                              </a:solidFill>
                                              <a:effectLst/>
                                              <a:latin typeface="Cambria Math" panose="02040503050406030204" pitchFamily="18" charset="0"/>
                                              <a:ea typeface="+mn-ea"/>
                                              <a:cs typeface="+mn-cs"/>
                                            </a:rPr>
                                          </m:ctrlPr>
                                        </m:mPr>
                                        <m:mr>
                                          <m:e>
                                            <m:r>
                                              <a:rPr lang="en-US" sz="2800" i="1" kern="1200">
                                                <a:solidFill>
                                                  <a:schemeClr val="tx1"/>
                                                </a:solidFill>
                                                <a:effectLst/>
                                                <a:latin typeface="Cambria Math" panose="02040503050406030204" pitchFamily="18" charset="0"/>
                                                <a:ea typeface="+mn-ea"/>
                                                <a:cs typeface="+mn-cs"/>
                                              </a:rPr>
                                              <m:t>0</m:t>
                                            </m:r>
                                          </m:e>
                                          <m:e>
                                            <m:r>
                                              <a:rPr lang="en-US" sz="2800" i="1" kern="1200">
                                                <a:solidFill>
                                                  <a:schemeClr val="tx1"/>
                                                </a:solidFill>
                                                <a:effectLst/>
                                                <a:latin typeface="Cambria Math" panose="02040503050406030204" pitchFamily="18" charset="0"/>
                                                <a:ea typeface="+mn-ea"/>
                                                <a:cs typeface="+mn-cs"/>
                                              </a:rPr>
                                              <m:t>−1</m:t>
                                            </m:r>
                                          </m:e>
                                        </m:mr>
                                        <m:mr>
                                          <m:e>
                                            <m:r>
                                              <a:rPr lang="en-US" sz="2800" i="1" kern="1200">
                                                <a:solidFill>
                                                  <a:schemeClr val="tx1"/>
                                                </a:solidFill>
                                                <a:effectLst/>
                                                <a:latin typeface="Cambria Math" panose="02040503050406030204" pitchFamily="18" charset="0"/>
                                                <a:ea typeface="+mn-ea"/>
                                                <a:cs typeface="+mn-cs"/>
                                              </a:rPr>
                                              <m:t>1</m:t>
                                            </m:r>
                                          </m:e>
                                          <m:e>
                                            <m:r>
                                              <a:rPr lang="en-US" sz="2800" i="1" kern="1200">
                                                <a:solidFill>
                                                  <a:schemeClr val="tx1"/>
                                                </a:solidFill>
                                                <a:effectLst/>
                                                <a:latin typeface="Cambria Math" panose="02040503050406030204" pitchFamily="18" charset="0"/>
                                                <a:ea typeface="+mn-ea"/>
                                                <a:cs typeface="+mn-cs"/>
                                              </a:rPr>
                                              <m:t>2</m:t>
                                            </m:r>
                                          </m:e>
                                        </m:mr>
                                      </m:m>
                                    </m:e>
                                  </m:d>
                                </m:e>
                              </m:d>
                            </m:oMath>
                          </a14:m>
                          <a:endParaRPr lang="en-US" sz="2800" kern="1200" dirty="0">
                            <a:solidFill>
                              <a:schemeClr val="tx1"/>
                            </a:solidFill>
                            <a:effectLst/>
                            <a:latin typeface="+mn-lt"/>
                            <a:ea typeface="+mn-ea"/>
                            <a:cs typeface="+mn-cs"/>
                          </a:endParaRPr>
                        </a:p>
                      </a:txBody>
                      <a:tcPr/>
                    </a:tc>
                    <a:extLst>
                      <a:ext uri="{0D108BD9-81ED-4DB2-BD59-A6C34878D82A}">
                        <a16:rowId xmlns:a16="http://schemas.microsoft.com/office/drawing/2014/main" val="358729547"/>
                      </a:ext>
                    </a:extLst>
                  </a:tr>
                  <a:tr h="990600">
                    <a:tc>
                      <a:txBody>
                        <a:bodyPr/>
                        <a:lstStyle/>
                        <a:p>
                          <a:endParaRPr lang="en-US" sz="28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groupChr>
                                <m:groupChrPr>
                                  <m:chr m:val="→"/>
                                  <m:vertJc m:val="bot"/>
                                  <m:ctrlPr>
                                    <a:rPr lang="en-US" sz="2400" i="1" kern="1200" smtClean="0">
                                      <a:solidFill>
                                        <a:schemeClr val="tx1"/>
                                      </a:solidFill>
                                      <a:effectLst/>
                                      <a:latin typeface="Cambria Math" panose="02040503050406030204" pitchFamily="18" charset="0"/>
                                      <a:ea typeface="+mn-ea"/>
                                      <a:cs typeface="+mn-cs"/>
                                    </a:rPr>
                                  </m:ctrlPr>
                                </m:groupChrPr>
                                <m:e>
                                  <m:r>
                                    <m:rPr>
                                      <m:brk m:alnAt="2"/>
                                    </m:rPr>
                                    <a:rPr lang="en-US" sz="2400" b="0" i="0" kern="1200" smtClean="0">
                                      <a:solidFill>
                                        <a:schemeClr val="tx1"/>
                                      </a:solidFill>
                                      <a:effectLst/>
                                      <a:latin typeface="Cambria Math" panose="02040503050406030204" pitchFamily="18" charset="0"/>
                                      <a:ea typeface="+mn-ea"/>
                                      <a:cs typeface="+mn-cs"/>
                                    </a:rPr>
                                    <m:t> </m:t>
                                  </m:r>
                                  <m:r>
                                    <a:rPr lang="en-US" sz="2400" kern="1200">
                                      <a:solidFill>
                                        <a:schemeClr val="tx1"/>
                                      </a:solidFill>
                                      <a:effectLst/>
                                      <a:latin typeface="Cambria Math" panose="02040503050406030204" pitchFamily="18" charset="0"/>
                                      <a:ea typeface="+mn-ea"/>
                                      <a:cs typeface="+mn-cs"/>
                                    </a:rPr>
                                    <m:t>2</m:t>
                                  </m:r>
                                  <m:sSub>
                                    <m:sSubPr>
                                      <m:ctrlPr>
                                        <a:rPr lang="en-US" sz="2400" i="1" kern="1200">
                                          <a:solidFill>
                                            <a:schemeClr val="tx1"/>
                                          </a:solidFill>
                                          <a:effectLst/>
                                          <a:latin typeface="Cambria Math" panose="02040503050406030204" pitchFamily="18" charset="0"/>
                                          <a:ea typeface="+mn-ea"/>
                                          <a:cs typeface="+mn-cs"/>
                                        </a:rPr>
                                      </m:ctrlPr>
                                    </m:sSubPr>
                                    <m:e>
                                      <m:r>
                                        <a:rPr lang="en-US" sz="2400" i="1" kern="1200">
                                          <a:solidFill>
                                            <a:schemeClr val="tx1"/>
                                          </a:solidFill>
                                          <a:effectLst/>
                                          <a:latin typeface="Cambria Math" panose="02040503050406030204" pitchFamily="18" charset="0"/>
                                          <a:ea typeface="+mn-ea"/>
                                          <a:cs typeface="+mn-cs"/>
                                        </a:rPr>
                                        <m:t>𝑅</m:t>
                                      </m:r>
                                    </m:e>
                                    <m:sub>
                                      <m:r>
                                        <a:rPr lang="en-US" sz="2400" kern="1200">
                                          <a:solidFill>
                                            <a:schemeClr val="tx1"/>
                                          </a:solidFill>
                                          <a:effectLst/>
                                          <a:latin typeface="Cambria Math" panose="02040503050406030204" pitchFamily="18" charset="0"/>
                                          <a:ea typeface="+mn-ea"/>
                                          <a:cs typeface="+mn-cs"/>
                                        </a:rPr>
                                        <m:t>2</m:t>
                                      </m:r>
                                    </m:sub>
                                  </m:sSub>
                                  <m:r>
                                    <a:rPr lang="en-US" sz="2400" i="1" kern="1200">
                                      <a:solidFill>
                                        <a:schemeClr val="tx1"/>
                                      </a:solidFill>
                                      <a:effectLst/>
                                      <a:latin typeface="Cambria Math" panose="02040503050406030204" pitchFamily="18" charset="0"/>
                                      <a:ea typeface="+mn-ea"/>
                                      <a:cs typeface="+mn-cs"/>
                                    </a:rPr>
                                    <m:t>+</m:t>
                                  </m:r>
                                  <m:sSub>
                                    <m:sSubPr>
                                      <m:ctrlPr>
                                        <a:rPr lang="en-US" sz="2400" i="1" kern="1200">
                                          <a:solidFill>
                                            <a:schemeClr val="tx1"/>
                                          </a:solidFill>
                                          <a:effectLst/>
                                          <a:latin typeface="Cambria Math" panose="02040503050406030204" pitchFamily="18" charset="0"/>
                                          <a:ea typeface="+mn-ea"/>
                                          <a:cs typeface="+mn-cs"/>
                                        </a:rPr>
                                      </m:ctrlPr>
                                    </m:sSubPr>
                                    <m:e>
                                      <m:r>
                                        <a:rPr lang="en-US" sz="2400" i="1" kern="1200">
                                          <a:solidFill>
                                            <a:schemeClr val="tx1"/>
                                          </a:solidFill>
                                          <a:effectLst/>
                                          <a:latin typeface="Cambria Math" panose="02040503050406030204" pitchFamily="18" charset="0"/>
                                          <a:ea typeface="+mn-ea"/>
                                          <a:cs typeface="+mn-cs"/>
                                        </a:rPr>
                                        <m:t>𝑅</m:t>
                                      </m:r>
                                    </m:e>
                                    <m:sub>
                                      <m:r>
                                        <a:rPr lang="en-US" sz="2400" i="1" kern="1200">
                                          <a:solidFill>
                                            <a:schemeClr val="tx1"/>
                                          </a:solidFill>
                                          <a:effectLst/>
                                          <a:latin typeface="Cambria Math" panose="02040503050406030204" pitchFamily="18" charset="0"/>
                                          <a:ea typeface="+mn-ea"/>
                                          <a:cs typeface="+mn-cs"/>
                                        </a:rPr>
                                        <m:t>1</m:t>
                                      </m:r>
                                      <m:r>
                                        <a:rPr lang="en-US" sz="2400" b="0" i="1" kern="1200" smtClean="0">
                                          <a:solidFill>
                                            <a:schemeClr val="tx1"/>
                                          </a:solidFill>
                                          <a:effectLst/>
                                          <a:latin typeface="Cambria Math" panose="02040503050406030204" pitchFamily="18" charset="0"/>
                                          <a:ea typeface="+mn-ea"/>
                                          <a:cs typeface="+mn-cs"/>
                                        </a:rPr>
                                        <m:t> </m:t>
                                      </m:r>
                                    </m:sub>
                                  </m:sSub>
                                </m:e>
                              </m:groupChr>
                            </m:oMath>
                          </a14:m>
                          <a:r>
                            <a:rPr lang="en-US" sz="2800" kern="1200" dirty="0">
                              <a:solidFill>
                                <a:schemeClr val="tx1"/>
                              </a:solidFill>
                              <a:effectLst/>
                              <a:ea typeface="+mn-ea"/>
                              <a:cs typeface="+mn-cs"/>
                            </a:rPr>
                            <a:t>  </a:t>
                          </a:r>
                          <a14:m>
                            <m:oMath xmlns:m="http://schemas.openxmlformats.org/officeDocument/2006/math">
                              <m:d>
                                <m:dPr>
                                  <m:begChr m:val="["/>
                                  <m:endChr m:val="]"/>
                                  <m:ctrlPr>
                                    <a:rPr lang="en-US" sz="2800" i="1" kern="1200" smtClean="0">
                                      <a:solidFill>
                                        <a:schemeClr val="tx1"/>
                                      </a:solidFill>
                                      <a:effectLst/>
                                      <a:latin typeface="Cambria Math" panose="02040503050406030204" pitchFamily="18" charset="0"/>
                                      <a:ea typeface="+mn-ea"/>
                                      <a:cs typeface="+mn-cs"/>
                                    </a:rPr>
                                  </m:ctrlPr>
                                </m:dPr>
                                <m:e>
                                  <m:m>
                                    <m:mPr>
                                      <m:mcs>
                                        <m:mc>
                                          <m:mcPr>
                                            <m:count m:val="2"/>
                                            <m:mcJc m:val="center"/>
                                          </m:mcPr>
                                        </m:mc>
                                      </m:mcs>
                                      <m:ctrlPr>
                                        <a:rPr lang="en-US" sz="2800" i="1" kern="1200">
                                          <a:solidFill>
                                            <a:schemeClr val="tx1"/>
                                          </a:solidFill>
                                          <a:effectLst/>
                                          <a:latin typeface="Cambria Math" panose="02040503050406030204" pitchFamily="18" charset="0"/>
                                          <a:ea typeface="+mn-ea"/>
                                          <a:cs typeface="+mn-cs"/>
                                        </a:rPr>
                                      </m:ctrlPr>
                                    </m:mPr>
                                    <m:mr>
                                      <m:e>
                                        <m:r>
                                          <a:rPr lang="en-US" sz="2800" i="1" kern="1200">
                                            <a:solidFill>
                                              <a:schemeClr val="tx1"/>
                                            </a:solidFill>
                                            <a:effectLst/>
                                            <a:latin typeface="Cambria Math" panose="02040503050406030204" pitchFamily="18" charset="0"/>
                                            <a:ea typeface="+mn-ea"/>
                                            <a:cs typeface="+mn-cs"/>
                                          </a:rPr>
                                          <m:t>1</m:t>
                                        </m:r>
                                      </m:e>
                                      <m:e>
                                        <m:r>
                                          <a:rPr lang="en-US" sz="2800" i="1" kern="1200">
                                            <a:solidFill>
                                              <a:schemeClr val="tx1"/>
                                            </a:solidFill>
                                            <a:effectLst/>
                                            <a:latin typeface="Cambria Math" panose="02040503050406030204" pitchFamily="18" charset="0"/>
                                            <a:ea typeface="+mn-ea"/>
                                            <a:cs typeface="+mn-cs"/>
                                          </a:rPr>
                                          <m:t>0</m:t>
                                        </m:r>
                                      </m:e>
                                    </m:mr>
                                    <m:mr>
                                      <m:e>
                                        <m:r>
                                          <a:rPr lang="en-US" sz="2800" i="1" kern="1200">
                                            <a:solidFill>
                                              <a:schemeClr val="tx1"/>
                                            </a:solidFill>
                                            <a:effectLst/>
                                            <a:latin typeface="Cambria Math" panose="02040503050406030204" pitchFamily="18" charset="0"/>
                                            <a:ea typeface="+mn-ea"/>
                                            <a:cs typeface="+mn-cs"/>
                                          </a:rPr>
                                          <m:t>0</m:t>
                                        </m:r>
                                      </m:e>
                                      <m:e>
                                        <m:r>
                                          <a:rPr lang="en-US" sz="2800" i="1" kern="1200">
                                            <a:solidFill>
                                              <a:schemeClr val="tx1"/>
                                            </a:solidFill>
                                            <a:effectLst/>
                                            <a:latin typeface="Cambria Math" panose="02040503050406030204" pitchFamily="18" charset="0"/>
                                            <a:ea typeface="+mn-ea"/>
                                            <a:cs typeface="+mn-cs"/>
                                          </a:rPr>
                                          <m:t>1</m:t>
                                        </m:r>
                                      </m:e>
                                    </m:mr>
                                  </m:m>
                                  <m:d>
                                    <m:dPr>
                                      <m:begChr m:val="|"/>
                                      <m:endChr m:val=""/>
                                      <m:ctrlPr>
                                        <a:rPr lang="en-US" sz="2800" i="1" kern="1200">
                                          <a:solidFill>
                                            <a:schemeClr val="tx1"/>
                                          </a:solidFill>
                                          <a:effectLst/>
                                          <a:latin typeface="Cambria Math" panose="02040503050406030204" pitchFamily="18" charset="0"/>
                                          <a:ea typeface="+mn-ea"/>
                                          <a:cs typeface="+mn-cs"/>
                                        </a:rPr>
                                      </m:ctrlPr>
                                    </m:dPr>
                                    <m:e>
                                      <m:m>
                                        <m:mPr>
                                          <m:mcs>
                                            <m:mc>
                                              <m:mcPr>
                                                <m:count m:val="2"/>
                                                <m:mcJc m:val="center"/>
                                              </m:mcPr>
                                            </m:mc>
                                          </m:mcs>
                                          <m:ctrlPr>
                                            <a:rPr lang="en-US" sz="2800" i="1" kern="1200">
                                              <a:solidFill>
                                                <a:schemeClr val="tx1"/>
                                              </a:solidFill>
                                              <a:effectLst/>
                                              <a:latin typeface="Cambria Math" panose="02040503050406030204" pitchFamily="18" charset="0"/>
                                              <a:ea typeface="+mn-ea"/>
                                              <a:cs typeface="+mn-cs"/>
                                            </a:rPr>
                                          </m:ctrlPr>
                                        </m:mPr>
                                        <m:mr>
                                          <m:e>
                                            <m:r>
                                              <a:rPr lang="en-US" sz="2800" i="1" kern="1200">
                                                <a:solidFill>
                                                  <a:schemeClr val="tx1"/>
                                                </a:solidFill>
                                                <a:effectLst/>
                                                <a:latin typeface="Cambria Math" panose="02040503050406030204" pitchFamily="18" charset="0"/>
                                                <a:ea typeface="+mn-ea"/>
                                                <a:cs typeface="+mn-cs"/>
                                              </a:rPr>
                                              <m:t>2</m:t>
                                            </m:r>
                                          </m:e>
                                          <m:e>
                                            <m:r>
                                              <a:rPr lang="en-US" sz="2800" i="1" kern="1200">
                                                <a:solidFill>
                                                  <a:schemeClr val="tx1"/>
                                                </a:solidFill>
                                                <a:effectLst/>
                                                <a:latin typeface="Cambria Math" panose="02040503050406030204" pitchFamily="18" charset="0"/>
                                                <a:ea typeface="+mn-ea"/>
                                                <a:cs typeface="+mn-cs"/>
                                              </a:rPr>
                                              <m:t>3</m:t>
                                            </m:r>
                                          </m:e>
                                        </m:mr>
                                        <m:mr>
                                          <m:e>
                                            <m:r>
                                              <a:rPr lang="en-US" sz="2800" i="1" kern="1200">
                                                <a:solidFill>
                                                  <a:schemeClr val="tx1"/>
                                                </a:solidFill>
                                                <a:effectLst/>
                                                <a:latin typeface="Cambria Math" panose="02040503050406030204" pitchFamily="18" charset="0"/>
                                                <a:ea typeface="+mn-ea"/>
                                                <a:cs typeface="+mn-cs"/>
                                              </a:rPr>
                                              <m:t>1</m:t>
                                            </m:r>
                                          </m:e>
                                          <m:e>
                                            <m:r>
                                              <a:rPr lang="en-US" sz="2800" i="1" kern="1200">
                                                <a:solidFill>
                                                  <a:schemeClr val="tx1"/>
                                                </a:solidFill>
                                                <a:effectLst/>
                                                <a:latin typeface="Cambria Math" panose="02040503050406030204" pitchFamily="18" charset="0"/>
                                                <a:ea typeface="+mn-ea"/>
                                                <a:cs typeface="+mn-cs"/>
                                              </a:rPr>
                                              <m:t>2</m:t>
                                            </m:r>
                                          </m:e>
                                        </m:mr>
                                      </m:m>
                                    </m:e>
                                  </m:d>
                                </m:e>
                              </m:d>
                            </m:oMath>
                          </a14:m>
                          <a:endParaRPr lang="en-US" sz="2800" kern="1200" dirty="0">
                            <a:solidFill>
                              <a:schemeClr val="tx1"/>
                            </a:solidFill>
                            <a:effectLst/>
                            <a:latin typeface="+mn-lt"/>
                            <a:ea typeface="+mn-ea"/>
                            <a:cs typeface="+mn-cs"/>
                          </a:endParaRPr>
                        </a:p>
                      </a:txBody>
                      <a:tcPr/>
                    </a:tc>
                    <a:extLst>
                      <a:ext uri="{0D108BD9-81ED-4DB2-BD59-A6C34878D82A}">
                        <a16:rowId xmlns:a16="http://schemas.microsoft.com/office/drawing/2014/main" val="705792712"/>
                      </a:ext>
                    </a:extLst>
                  </a:tr>
                </a:tbl>
              </a:graphicData>
            </a:graphic>
          </p:graphicFrame>
        </mc:Choice>
        <mc:Fallback>
          <p:graphicFrame>
            <p:nvGraphicFramePr>
              <p:cNvPr id="7" name="Table 4">
                <a:extLst>
                  <a:ext uri="{FF2B5EF4-FFF2-40B4-BE49-F238E27FC236}">
                    <a16:creationId xmlns:a16="http://schemas.microsoft.com/office/drawing/2014/main" id="{C16CC8E8-B5D2-4623-8298-95638FBB645C}"/>
                  </a:ext>
                </a:extLst>
              </p:cNvPr>
              <p:cNvGraphicFramePr>
                <a:graphicFrameLocks noGrp="1"/>
              </p:cNvGraphicFramePr>
              <p:nvPr>
                <p:extLst>
                  <p:ext uri="{D42A27DB-BD31-4B8C-83A1-F6EECF244321}">
                    <p14:modId xmlns:p14="http://schemas.microsoft.com/office/powerpoint/2010/main" val="2657223065"/>
                  </p:ext>
                </p:extLst>
              </p:nvPr>
            </p:nvGraphicFramePr>
            <p:xfrm>
              <a:off x="647700" y="1219200"/>
              <a:ext cx="7848600" cy="4572000"/>
            </p:xfrm>
            <a:graphic>
              <a:graphicData uri="http://schemas.openxmlformats.org/drawingml/2006/table">
                <a:tbl>
                  <a:tblPr firstRow="1" bandRow="1">
                    <a:tableStyleId>{2D5ABB26-0587-4C30-8999-92F81FD0307C}</a:tableStyleId>
                  </a:tblPr>
                  <a:tblGrid>
                    <a:gridCol w="3521808">
                      <a:extLst>
                        <a:ext uri="{9D8B030D-6E8A-4147-A177-3AD203B41FA5}">
                          <a16:colId xmlns:a16="http://schemas.microsoft.com/office/drawing/2014/main" val="3574450796"/>
                        </a:ext>
                      </a:extLst>
                    </a:gridCol>
                    <a:gridCol w="4326792">
                      <a:extLst>
                        <a:ext uri="{9D8B030D-6E8A-4147-A177-3AD203B41FA5}">
                          <a16:colId xmlns:a16="http://schemas.microsoft.com/office/drawing/2014/main" val="1449671085"/>
                        </a:ext>
                      </a:extLst>
                    </a:gridCol>
                  </a:tblGrid>
                  <a:tr h="1168781">
                    <a:tc>
                      <a:txBody>
                        <a:bodyPr/>
                        <a:lstStyle/>
                        <a:p>
                          <a:endParaRPr lang="en-US"/>
                        </a:p>
                      </a:txBody>
                      <a:tcPr>
                        <a:blipFill>
                          <a:blip r:embed="rId2"/>
                          <a:stretch>
                            <a:fillRect r="-122837" b="-290625"/>
                          </a:stretch>
                        </a:blipFill>
                      </a:tcPr>
                    </a:tc>
                    <a:tc>
                      <a:txBody>
                        <a:bodyPr/>
                        <a:lstStyle/>
                        <a:p>
                          <a:endParaRPr lang="en-US"/>
                        </a:p>
                      </a:txBody>
                      <a:tcPr>
                        <a:blipFill>
                          <a:blip r:embed="rId2"/>
                          <a:stretch>
                            <a:fillRect l="-81408" b="-290625"/>
                          </a:stretch>
                        </a:blipFill>
                      </a:tcPr>
                    </a:tc>
                    <a:extLst>
                      <a:ext uri="{0D108BD9-81ED-4DB2-BD59-A6C34878D82A}">
                        <a16:rowId xmlns:a16="http://schemas.microsoft.com/office/drawing/2014/main" val="2086178089"/>
                      </a:ext>
                    </a:extLst>
                  </a:tr>
                  <a:tr h="1143000">
                    <a:tc>
                      <a:txBody>
                        <a:bodyPr/>
                        <a:lstStyle/>
                        <a:p>
                          <a:endParaRPr lang="en-US" sz="2800" dirty="0"/>
                        </a:p>
                      </a:txBody>
                      <a:tcPr/>
                    </a:tc>
                    <a:tc>
                      <a:txBody>
                        <a:bodyPr/>
                        <a:lstStyle/>
                        <a:p>
                          <a:endParaRPr lang="en-US"/>
                        </a:p>
                      </a:txBody>
                      <a:tcPr anchor="ctr">
                        <a:blipFill>
                          <a:blip r:embed="rId2"/>
                          <a:stretch>
                            <a:fillRect l="-81408" t="-102674" b="-198396"/>
                          </a:stretch>
                        </a:blipFill>
                      </a:tcPr>
                    </a:tc>
                    <a:extLst>
                      <a:ext uri="{0D108BD9-81ED-4DB2-BD59-A6C34878D82A}">
                        <a16:rowId xmlns:a16="http://schemas.microsoft.com/office/drawing/2014/main" val="1015095357"/>
                      </a:ext>
                    </a:extLst>
                  </a:tr>
                  <a:tr h="1219200">
                    <a:tc>
                      <a:txBody>
                        <a:bodyPr/>
                        <a:lstStyle/>
                        <a:p>
                          <a:endParaRPr lang="en-US" sz="2800" dirty="0"/>
                        </a:p>
                      </a:txBody>
                      <a:tcPr/>
                    </a:tc>
                    <a:tc>
                      <a:txBody>
                        <a:bodyPr/>
                        <a:lstStyle/>
                        <a:p>
                          <a:endParaRPr lang="en-US"/>
                        </a:p>
                      </a:txBody>
                      <a:tcPr>
                        <a:blipFill>
                          <a:blip r:embed="rId2"/>
                          <a:stretch>
                            <a:fillRect l="-81408" t="-189500" b="-85500"/>
                          </a:stretch>
                        </a:blipFill>
                      </a:tcPr>
                    </a:tc>
                    <a:extLst>
                      <a:ext uri="{0D108BD9-81ED-4DB2-BD59-A6C34878D82A}">
                        <a16:rowId xmlns:a16="http://schemas.microsoft.com/office/drawing/2014/main" val="358729547"/>
                      </a:ext>
                    </a:extLst>
                  </a:tr>
                  <a:tr h="1041019">
                    <a:tc>
                      <a:txBody>
                        <a:bodyPr/>
                        <a:lstStyle/>
                        <a:p>
                          <a:endParaRPr lang="en-US" sz="2800"/>
                        </a:p>
                      </a:txBody>
                      <a:tcPr/>
                    </a:tc>
                    <a:tc>
                      <a:txBody>
                        <a:bodyPr/>
                        <a:lstStyle/>
                        <a:p>
                          <a:endParaRPr lang="en-US"/>
                        </a:p>
                      </a:txBody>
                      <a:tcPr>
                        <a:blipFill>
                          <a:blip r:embed="rId2"/>
                          <a:stretch>
                            <a:fillRect l="-81408" t="-338596"/>
                          </a:stretch>
                        </a:blipFill>
                      </a:tcPr>
                    </a:tc>
                    <a:extLst>
                      <a:ext uri="{0D108BD9-81ED-4DB2-BD59-A6C34878D82A}">
                        <a16:rowId xmlns:a16="http://schemas.microsoft.com/office/drawing/2014/main" val="705792712"/>
                      </a:ext>
                    </a:extLst>
                  </a:tr>
                </a:tbl>
              </a:graphicData>
            </a:graphic>
          </p:graphicFrame>
        </mc:Fallback>
      </mc:AlternateContent>
    </p:spTree>
    <p:extLst>
      <p:ext uri="{BB962C8B-B14F-4D97-AF65-F5344CB8AC3E}">
        <p14:creationId xmlns:p14="http://schemas.microsoft.com/office/powerpoint/2010/main" val="16093774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Finding the Inverse of a Matrix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This tells us that </a:t>
                </a:r>
                <a14:m>
                  <m:oMath xmlns:m="http://schemas.openxmlformats.org/officeDocument/2006/math">
                    <m:r>
                      <a:rPr>
                        <a:latin typeface="Cambria Math" panose="02040503050406030204" pitchFamily="18" charset="0"/>
                      </a:rPr>
                      <m:t>𝑤</m:t>
                    </m:r>
                    <m:r>
                      <a:rPr>
                        <a:latin typeface="Cambria Math" panose="02040503050406030204" pitchFamily="18" charset="0"/>
                      </a:rPr>
                      <m:t>=</m:t>
                    </m:r>
                    <m:r>
                      <a:rPr>
                        <a:latin typeface="Cambria Math" panose="02040503050406030204" pitchFamily="18" charset="0"/>
                      </a:rPr>
                      <m:t>2</m:t>
                    </m:r>
                  </m:oMath>
                </a14:m>
                <a:r>
                  <a:rPr sz="2800" dirty="0"/>
                  <a:t> and </a:t>
                </a:r>
                <a14:m>
                  <m:oMath xmlns:m="http://schemas.openxmlformats.org/officeDocument/2006/math">
                    <m:r>
                      <a:rPr>
                        <a:latin typeface="Cambria Math" panose="02040503050406030204" pitchFamily="18" charset="0"/>
                      </a:rPr>
                      <m:t>𝑦</m:t>
                    </m:r>
                    <m:r>
                      <a:rPr>
                        <a:latin typeface="Cambria Math" panose="02040503050406030204" pitchFamily="18" charset="0"/>
                      </a:rPr>
                      <m:t>=</m:t>
                    </m:r>
                    <m:r>
                      <a:rPr>
                        <a:latin typeface="Cambria Math" panose="02040503050406030204" pitchFamily="18" charset="0"/>
                      </a:rPr>
                      <m:t>1</m:t>
                    </m:r>
                  </m:oMath>
                </a14:m>
                <a:r>
                  <a:rPr sz="2800" dirty="0"/>
                  <a:t> (from the third column) and </a:t>
                </a:r>
                <a14:m>
                  <m:oMath xmlns:m="http://schemas.openxmlformats.org/officeDocument/2006/math">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3</m:t>
                    </m:r>
                  </m:oMath>
                </a14:m>
                <a:r>
                  <a:rPr sz="2800" dirty="0"/>
                  <a:t> and </a:t>
                </a:r>
                <a14:m>
                  <m:oMath xmlns:m="http://schemas.openxmlformats.org/officeDocument/2006/math">
                    <m:r>
                      <a:rPr>
                        <a:latin typeface="Cambria Math" panose="02040503050406030204" pitchFamily="18" charset="0"/>
                      </a:rPr>
                      <m:t>𝑧</m:t>
                    </m:r>
                    <m:r>
                      <a:rPr>
                        <a:latin typeface="Cambria Math" panose="02040503050406030204" pitchFamily="18" charset="0"/>
                      </a:rPr>
                      <m:t>=</m:t>
                    </m:r>
                    <m:r>
                      <a:rPr>
                        <a:latin typeface="Cambria Math" panose="02040503050406030204" pitchFamily="18" charset="0"/>
                      </a:rPr>
                      <m:t>2</m:t>
                    </m:r>
                  </m:oMath>
                </a14:m>
                <a:r>
                  <a:rPr sz="2800" dirty="0"/>
                  <a:t> (from the fourth column). So</a:t>
                </a:r>
              </a:p>
              <a:p>
                <a:pPr algn="ctr">
                  <a:defRPr sz="2800"/>
                </a:pPr>
                <a:r>
                  <a:rPr sz="2800" dirty="0"/>
                  <a:t>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𝐴</m:t>
                        </m:r>
                      </m:e>
                      <m:sup>
                        <m:r>
                          <a:rPr>
                            <a:latin typeface="Cambria Math" panose="02040503050406030204" pitchFamily="18" charset="0"/>
                          </a:rPr>
                          <m:t>−</m:t>
                        </m:r>
                        <m:r>
                          <a:rPr>
                            <a:latin typeface="Cambria Math" panose="02040503050406030204" pitchFamily="18" charset="0"/>
                          </a:rPr>
                          <m:t>1</m:t>
                        </m:r>
                      </m:sup>
                    </m:sSup>
                    <m:r>
                      <a:rPr>
                        <a:latin typeface="Cambria Math" panose="02040503050406030204" pitchFamily="18" charset="0"/>
                      </a:rPr>
                      <m:t>=</m:t>
                    </m:r>
                    <m:d>
                      <m:dPr>
                        <m:begChr m:val="["/>
                        <m:endChr m:val="]"/>
                        <m:ctrlPr>
                          <a:rPr i="1">
                            <a:latin typeface="Cambria Math" panose="02040503050406030204" pitchFamily="18" charset="0"/>
                          </a:rPr>
                        </m:ctrlPr>
                      </m:dPr>
                      <m:e>
                        <m:m>
                          <m:mPr>
                            <m:plcHide m:val="on"/>
                            <m:mcs>
                              <m:mc>
                                <m:mcPr>
                                  <m:count m:val="2"/>
                                  <m:mcJc m:val="center"/>
                                </m:mcPr>
                              </m:mc>
                            </m:mcs>
                            <m:ctrlPr>
                              <a:rPr i="1">
                                <a:latin typeface="Cambria Math" panose="02040503050406030204" pitchFamily="18" charset="0"/>
                              </a:rPr>
                            </m:ctrlPr>
                          </m:mPr>
                          <m:mr>
                            <m:e>
                              <m:r>
                                <a:rPr>
                                  <a:latin typeface="Cambria Math" panose="02040503050406030204" pitchFamily="18" charset="0"/>
                                </a:rPr>
                                <m:t>2</m:t>
                              </m:r>
                            </m:e>
                            <m:e>
                              <m:r>
                                <a:rPr>
                                  <a:latin typeface="Cambria Math" panose="02040503050406030204" pitchFamily="18" charset="0"/>
                                </a:rPr>
                                <m:t>3</m:t>
                              </m:r>
                            </m:e>
                          </m:mr>
                          <m:mr>
                            <m:e>
                              <m:r>
                                <a:rPr>
                                  <a:latin typeface="Cambria Math" panose="02040503050406030204" pitchFamily="18" charset="0"/>
                                </a:rPr>
                                <m:t>1</m:t>
                              </m:r>
                            </m:e>
                            <m:e>
                              <m:r>
                                <a:rPr>
                                  <a:latin typeface="Cambria Math" panose="02040503050406030204" pitchFamily="18" charset="0"/>
                                </a:rPr>
                                <m:t>2</m:t>
                              </m:r>
                            </m:e>
                          </m:mr>
                        </m:m>
                      </m:e>
                    </m:d>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extLst>
      <p:ext uri="{BB962C8B-B14F-4D97-AF65-F5344CB8AC3E}">
        <p14:creationId xmlns:p14="http://schemas.microsoft.com/office/powerpoint/2010/main" val="19158032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Finding the Inverse of a Matrix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r>
                  <a:rPr sz="2800" dirty="0"/>
                  <a:t>We can now verify that</a:t>
                </a:r>
                <a:endParaRPr lang="en-US" sz="2800" dirty="0"/>
              </a:p>
              <a:p>
                <a:pPr algn="ctr">
                  <a:defRPr sz="2800"/>
                </a:pPr>
                <a:r>
                  <a:rPr sz="2800" dirty="0"/>
                  <a:t> </a:t>
                </a:r>
                <a14:m>
                  <m:oMath xmlns:m="http://schemas.openxmlformats.org/officeDocument/2006/math">
                    <m:d>
                      <m:dPr>
                        <m:begChr m:val="["/>
                        <m:endChr m:val="]"/>
                        <m:ctrlPr>
                          <a:rPr i="1">
                            <a:latin typeface="Cambria Math" panose="02040503050406030204" pitchFamily="18" charset="0"/>
                          </a:rPr>
                        </m:ctrlPr>
                      </m:dPr>
                      <m:e>
                        <m:m>
                          <m:mPr>
                            <m:plcHide m:val="on"/>
                            <m:mcs>
                              <m:mc>
                                <m:mcPr>
                                  <m:count m:val="2"/>
                                  <m:mcJc m:val="center"/>
                                </m:mcPr>
                              </m:mc>
                            </m:mcs>
                            <m:ctrlPr>
                              <a:rPr i="1">
                                <a:latin typeface="Cambria Math" panose="02040503050406030204" pitchFamily="18" charset="0"/>
                              </a:rPr>
                            </m:ctrlPr>
                          </m:mPr>
                          <m:mr>
                            <m:e>
                              <m:r>
                                <a:rPr>
                                  <a:latin typeface="Cambria Math" panose="02040503050406030204" pitchFamily="18" charset="0"/>
                                </a:rPr>
                                <m:t>2</m:t>
                              </m:r>
                            </m:e>
                            <m:e>
                              <m:r>
                                <a:rPr>
                                  <a:latin typeface="Cambria Math" panose="02040503050406030204" pitchFamily="18" charset="0"/>
                                </a:rPr>
                                <m:t>−</m:t>
                              </m:r>
                              <m:r>
                                <a:rPr>
                                  <a:latin typeface="Cambria Math" panose="02040503050406030204" pitchFamily="18" charset="0"/>
                                </a:rPr>
                                <m:t>3</m:t>
                              </m:r>
                            </m:e>
                          </m:mr>
                          <m:mr>
                            <m:e>
                              <m:r>
                                <a:rPr>
                                  <a:latin typeface="Cambria Math" panose="02040503050406030204" pitchFamily="18" charset="0"/>
                                </a:rPr>
                                <m:t>−</m:t>
                              </m:r>
                              <m:r>
                                <a:rPr>
                                  <a:latin typeface="Cambria Math" panose="02040503050406030204" pitchFamily="18" charset="0"/>
                                </a:rPr>
                                <m:t>1</m:t>
                              </m:r>
                            </m:e>
                            <m:e>
                              <m:r>
                                <a:rPr>
                                  <a:latin typeface="Cambria Math" panose="02040503050406030204" pitchFamily="18" charset="0"/>
                                </a:rPr>
                                <m:t>2</m:t>
                              </m:r>
                            </m:e>
                          </m:mr>
                        </m:m>
                      </m:e>
                    </m:d>
                    <m:d>
                      <m:dPr>
                        <m:begChr m:val="["/>
                        <m:endChr m:val="]"/>
                        <m:ctrlPr>
                          <a:rPr i="1">
                            <a:latin typeface="Cambria Math" panose="02040503050406030204" pitchFamily="18" charset="0"/>
                          </a:rPr>
                        </m:ctrlPr>
                      </m:dPr>
                      <m:e>
                        <m:m>
                          <m:mPr>
                            <m:plcHide m:val="on"/>
                            <m:mcs>
                              <m:mc>
                                <m:mcPr>
                                  <m:count m:val="2"/>
                                  <m:mcJc m:val="center"/>
                                </m:mcPr>
                              </m:mc>
                            </m:mcs>
                            <m:ctrlPr>
                              <a:rPr i="1">
                                <a:latin typeface="Cambria Math" panose="02040503050406030204" pitchFamily="18" charset="0"/>
                              </a:rPr>
                            </m:ctrlPr>
                          </m:mPr>
                          <m:mr>
                            <m:e>
                              <m:r>
                                <a:rPr>
                                  <a:latin typeface="Cambria Math" panose="02040503050406030204" pitchFamily="18" charset="0"/>
                                </a:rPr>
                                <m:t>2</m:t>
                              </m:r>
                            </m:e>
                            <m:e>
                              <m:r>
                                <a:rPr>
                                  <a:latin typeface="Cambria Math" panose="02040503050406030204" pitchFamily="18" charset="0"/>
                                </a:rPr>
                                <m:t>3</m:t>
                              </m:r>
                            </m:e>
                          </m:mr>
                          <m:mr>
                            <m:e>
                              <m:r>
                                <a:rPr>
                                  <a:latin typeface="Cambria Math" panose="02040503050406030204" pitchFamily="18" charset="0"/>
                                </a:rPr>
                                <m:t>1</m:t>
                              </m:r>
                            </m:e>
                            <m:e>
                              <m:r>
                                <a:rPr>
                                  <a:latin typeface="Cambria Math" panose="02040503050406030204" pitchFamily="18" charset="0"/>
                                </a:rPr>
                                <m:t>2</m:t>
                              </m:r>
                            </m:e>
                          </m:mr>
                        </m:m>
                      </m:e>
                    </m:d>
                    <m:r>
                      <a:rPr>
                        <a:latin typeface="Cambria Math" panose="02040503050406030204" pitchFamily="18" charset="0"/>
                      </a:rPr>
                      <m:t>=</m:t>
                    </m:r>
                    <m:d>
                      <m:dPr>
                        <m:begChr m:val="["/>
                        <m:endChr m:val="]"/>
                        <m:ctrlPr>
                          <a:rPr i="1">
                            <a:latin typeface="Cambria Math" panose="02040503050406030204" pitchFamily="18" charset="0"/>
                          </a:rPr>
                        </m:ctrlPr>
                      </m:dPr>
                      <m:e>
                        <m:m>
                          <m:mPr>
                            <m:plcHide m:val="on"/>
                            <m:mcs>
                              <m:mc>
                                <m:mcPr>
                                  <m:count m:val="2"/>
                                  <m:mcJc m:val="center"/>
                                </m:mcPr>
                              </m:mc>
                            </m:mcs>
                            <m:ctrlPr>
                              <a:rPr i="1">
                                <a:latin typeface="Cambria Math" panose="02040503050406030204" pitchFamily="18" charset="0"/>
                              </a:rPr>
                            </m:ctrlPr>
                          </m:mPr>
                          <m:mr>
                            <m:e>
                              <m:r>
                                <a:rPr>
                                  <a:latin typeface="Cambria Math" panose="02040503050406030204" pitchFamily="18" charset="0"/>
                                </a:rPr>
                                <m:t>1</m:t>
                              </m:r>
                            </m:e>
                            <m:e>
                              <m:r>
                                <a:rPr>
                                  <a:latin typeface="Cambria Math" panose="02040503050406030204" pitchFamily="18" charset="0"/>
                                </a:rPr>
                                <m:t>0</m:t>
                              </m:r>
                            </m:e>
                          </m:mr>
                          <m:mr>
                            <m:e>
                              <m:r>
                                <a:rPr>
                                  <a:latin typeface="Cambria Math" panose="02040503050406030204" pitchFamily="18" charset="0"/>
                                </a:rPr>
                                <m:t>0</m:t>
                              </m:r>
                            </m:e>
                            <m:e>
                              <m:r>
                                <a:rPr>
                                  <a:latin typeface="Cambria Math" panose="02040503050406030204" pitchFamily="18" charset="0"/>
                                </a:rPr>
                                <m:t>1</m:t>
                              </m:r>
                            </m:e>
                          </m:mr>
                        </m:m>
                      </m:e>
                    </m:d>
                  </m:oMath>
                </a14:m>
                <a:r>
                  <a:rPr sz="2800" dirty="0"/>
                  <a:t> and also</a:t>
                </a:r>
                <a:endParaRPr lang="en-US" sz="2800" dirty="0"/>
              </a:p>
              <a:p>
                <a:pPr algn="ctr">
                  <a:defRPr sz="2800"/>
                </a:pPr>
                <a:endParaRPr lang="en-US" sz="2800" dirty="0"/>
              </a:p>
              <a:p>
                <a:pPr algn="ctr">
                  <a:defRPr sz="2800"/>
                </a:pPr>
                <a:r>
                  <a:rPr sz="2800" dirty="0"/>
                  <a:t> </a:t>
                </a:r>
                <a14:m>
                  <m:oMath xmlns:m="http://schemas.openxmlformats.org/officeDocument/2006/math">
                    <m:d>
                      <m:dPr>
                        <m:begChr m:val="["/>
                        <m:endChr m:val="]"/>
                        <m:ctrlPr>
                          <a:rPr i="1">
                            <a:latin typeface="Cambria Math" panose="02040503050406030204" pitchFamily="18" charset="0"/>
                          </a:rPr>
                        </m:ctrlPr>
                      </m:dPr>
                      <m:e>
                        <m:m>
                          <m:mPr>
                            <m:plcHide m:val="on"/>
                            <m:mcs>
                              <m:mc>
                                <m:mcPr>
                                  <m:count m:val="2"/>
                                  <m:mcJc m:val="center"/>
                                </m:mcPr>
                              </m:mc>
                            </m:mcs>
                            <m:ctrlPr>
                              <a:rPr i="1">
                                <a:latin typeface="Cambria Math" panose="02040503050406030204" pitchFamily="18" charset="0"/>
                              </a:rPr>
                            </m:ctrlPr>
                          </m:mPr>
                          <m:mr>
                            <m:e>
                              <m:r>
                                <a:rPr>
                                  <a:latin typeface="Cambria Math" panose="02040503050406030204" pitchFamily="18" charset="0"/>
                                </a:rPr>
                                <m:t>2</m:t>
                              </m:r>
                            </m:e>
                            <m:e>
                              <m:r>
                                <a:rPr>
                                  <a:latin typeface="Cambria Math" panose="02040503050406030204" pitchFamily="18" charset="0"/>
                                </a:rPr>
                                <m:t>3</m:t>
                              </m:r>
                            </m:e>
                          </m:mr>
                          <m:mr>
                            <m:e>
                              <m:r>
                                <a:rPr>
                                  <a:latin typeface="Cambria Math" panose="02040503050406030204" pitchFamily="18" charset="0"/>
                                </a:rPr>
                                <m:t>1</m:t>
                              </m:r>
                            </m:e>
                            <m:e>
                              <m:r>
                                <a:rPr>
                                  <a:latin typeface="Cambria Math" panose="02040503050406030204" pitchFamily="18" charset="0"/>
                                </a:rPr>
                                <m:t>2</m:t>
                              </m:r>
                            </m:e>
                          </m:mr>
                        </m:m>
                      </m:e>
                    </m:d>
                    <m:d>
                      <m:dPr>
                        <m:begChr m:val="["/>
                        <m:endChr m:val="]"/>
                        <m:ctrlPr>
                          <a:rPr i="1">
                            <a:latin typeface="Cambria Math" panose="02040503050406030204" pitchFamily="18" charset="0"/>
                          </a:rPr>
                        </m:ctrlPr>
                      </m:dPr>
                      <m:e>
                        <m:m>
                          <m:mPr>
                            <m:plcHide m:val="on"/>
                            <m:mcs>
                              <m:mc>
                                <m:mcPr>
                                  <m:count m:val="2"/>
                                  <m:mcJc m:val="center"/>
                                </m:mcPr>
                              </m:mc>
                            </m:mcs>
                            <m:ctrlPr>
                              <a:rPr i="1">
                                <a:latin typeface="Cambria Math" panose="02040503050406030204" pitchFamily="18" charset="0"/>
                              </a:rPr>
                            </m:ctrlPr>
                          </m:mPr>
                          <m:mr>
                            <m:e>
                              <m:r>
                                <a:rPr>
                                  <a:latin typeface="Cambria Math" panose="02040503050406030204" pitchFamily="18" charset="0"/>
                                </a:rPr>
                                <m:t>2</m:t>
                              </m:r>
                            </m:e>
                            <m:e>
                              <m:r>
                                <a:rPr>
                                  <a:latin typeface="Cambria Math" panose="02040503050406030204" pitchFamily="18" charset="0"/>
                                </a:rPr>
                                <m:t>−</m:t>
                              </m:r>
                              <m:r>
                                <a:rPr>
                                  <a:latin typeface="Cambria Math" panose="02040503050406030204" pitchFamily="18" charset="0"/>
                                </a:rPr>
                                <m:t>3</m:t>
                              </m:r>
                            </m:e>
                          </m:mr>
                          <m:mr>
                            <m:e>
                              <m:r>
                                <a:rPr>
                                  <a:latin typeface="Cambria Math" panose="02040503050406030204" pitchFamily="18" charset="0"/>
                                </a:rPr>
                                <m:t>−</m:t>
                              </m:r>
                              <m:r>
                                <a:rPr>
                                  <a:latin typeface="Cambria Math" panose="02040503050406030204" pitchFamily="18" charset="0"/>
                                </a:rPr>
                                <m:t>1</m:t>
                              </m:r>
                            </m:e>
                            <m:e>
                              <m:r>
                                <a:rPr>
                                  <a:latin typeface="Cambria Math" panose="02040503050406030204" pitchFamily="18" charset="0"/>
                                </a:rPr>
                                <m:t>2</m:t>
                              </m:r>
                            </m:e>
                          </m:mr>
                        </m:m>
                      </m:e>
                    </m:d>
                    <m:r>
                      <a:rPr>
                        <a:latin typeface="Cambria Math" panose="02040503050406030204" pitchFamily="18" charset="0"/>
                      </a:rPr>
                      <m:t>=</m:t>
                    </m:r>
                    <m:d>
                      <m:dPr>
                        <m:begChr m:val="["/>
                        <m:endChr m:val="]"/>
                        <m:ctrlPr>
                          <a:rPr i="1">
                            <a:latin typeface="Cambria Math" panose="02040503050406030204" pitchFamily="18" charset="0"/>
                          </a:rPr>
                        </m:ctrlPr>
                      </m:dPr>
                      <m:e>
                        <m:m>
                          <m:mPr>
                            <m:plcHide m:val="on"/>
                            <m:mcs>
                              <m:mc>
                                <m:mcPr>
                                  <m:count m:val="2"/>
                                  <m:mcJc m:val="center"/>
                                </m:mcPr>
                              </m:mc>
                            </m:mcs>
                            <m:ctrlPr>
                              <a:rPr i="1">
                                <a:latin typeface="Cambria Math" panose="02040503050406030204" pitchFamily="18" charset="0"/>
                              </a:rPr>
                            </m:ctrlPr>
                          </m:mPr>
                          <m:mr>
                            <m:e>
                              <m:r>
                                <a:rPr>
                                  <a:latin typeface="Cambria Math" panose="02040503050406030204" pitchFamily="18" charset="0"/>
                                </a:rPr>
                                <m:t>1</m:t>
                              </m:r>
                            </m:e>
                            <m:e>
                              <m:r>
                                <a:rPr>
                                  <a:latin typeface="Cambria Math" panose="02040503050406030204" pitchFamily="18" charset="0"/>
                                </a:rPr>
                                <m:t>0</m:t>
                              </m:r>
                            </m:e>
                          </m:mr>
                          <m:mr>
                            <m:e>
                              <m:r>
                                <a:rPr>
                                  <a:latin typeface="Cambria Math" panose="02040503050406030204" pitchFamily="18" charset="0"/>
                                </a:rPr>
                                <m:t>0</m:t>
                              </m:r>
                            </m:e>
                            <m:e>
                              <m:r>
                                <a:rPr>
                                  <a:latin typeface="Cambria Math" panose="02040503050406030204" pitchFamily="18" charset="0"/>
                                </a:rPr>
                                <m:t>1</m:t>
                              </m:r>
                            </m:e>
                          </m:mr>
                        </m:m>
                      </m:e>
                    </m:d>
                  </m:oMath>
                </a14:m>
                <a:r>
                  <a:rPr lang="en-US" sz="2800" dirty="0"/>
                  <a:t>,</a:t>
                </a:r>
                <a:endParaRPr sz="2800" dirty="0"/>
              </a:p>
              <a:p>
                <a:pPr>
                  <a:defRPr sz="2800"/>
                </a:pPr>
                <a:endParaRPr lang="en-US" sz="2800" dirty="0"/>
              </a:p>
              <a:p>
                <a:pPr>
                  <a:defRPr sz="2800"/>
                </a:pPr>
                <a:r>
                  <a:rPr sz="2800" dirty="0"/>
                  <a:t>so we have indeed found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𝐴</m:t>
                        </m:r>
                      </m:e>
                      <m:sup>
                        <m:r>
                          <a:rPr>
                            <a:latin typeface="Cambria Math" panose="02040503050406030204" pitchFamily="18" charset="0"/>
                          </a:rPr>
                          <m:t>−</m:t>
                        </m:r>
                        <m:r>
                          <a:rPr>
                            <a:latin typeface="Cambria Math" panose="02040503050406030204" pitchFamily="18" charset="0"/>
                          </a:rPr>
                          <m:t>1</m:t>
                        </m:r>
                      </m:sup>
                    </m:sSup>
                  </m:oMath>
                </a14:m>
                <a:r>
                  <a:rPr sz="2800" dirty="0"/>
                  <a:t>.</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extLst>
      <p:ext uri="{BB962C8B-B14F-4D97-AF65-F5344CB8AC3E}">
        <p14:creationId xmlns:p14="http://schemas.microsoft.com/office/powerpoint/2010/main" val="34203267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Finding the Inverse of a Matrix</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lnSpcReduction="10000"/>
              </a:bodyPr>
              <a:lstStyle/>
              <a:p>
                <a:pPr algn="ctr">
                  <a:defRPr sz="2800" b="1"/>
                </a:pPr>
                <a:r>
                  <a:rPr lang="en-US" dirty="0"/>
                  <a:t>Procedure</a:t>
                </a:r>
                <a:endParaRPr dirty="0"/>
              </a:p>
              <a:p>
                <a:pPr>
                  <a:defRPr sz="2800"/>
                </a:pPr>
                <a:r>
                  <a:rPr sz="2200" dirty="0"/>
                  <a:t>Let </a:t>
                </a:r>
                <a14:m>
                  <m:oMath xmlns:m="http://schemas.openxmlformats.org/officeDocument/2006/math">
                    <m:r>
                      <a:rPr sz="2200">
                        <a:latin typeface="Cambria Math" panose="02040503050406030204" pitchFamily="18" charset="0"/>
                      </a:rPr>
                      <m:t>𝐴</m:t>
                    </m:r>
                  </m:oMath>
                </a14:m>
                <a:r>
                  <a:rPr sz="2200" dirty="0"/>
                  <a:t> be an </a:t>
                </a:r>
                <a14:m>
                  <m:oMath xmlns:m="http://schemas.openxmlformats.org/officeDocument/2006/math">
                    <m:r>
                      <a:rPr sz="2200">
                        <a:latin typeface="Cambria Math" panose="02040503050406030204" pitchFamily="18" charset="0"/>
                      </a:rPr>
                      <m:t>𝑛</m:t>
                    </m:r>
                    <m:r>
                      <a:rPr sz="2200">
                        <a:latin typeface="Cambria Math" panose="02040503050406030204" pitchFamily="18" charset="0"/>
                      </a:rPr>
                      <m:t>×</m:t>
                    </m:r>
                    <m:r>
                      <a:rPr sz="2200">
                        <a:latin typeface="Cambria Math" panose="02040503050406030204" pitchFamily="18" charset="0"/>
                      </a:rPr>
                      <m:t>𝑛</m:t>
                    </m:r>
                  </m:oMath>
                </a14:m>
                <a:r>
                  <a:rPr sz="2200" dirty="0"/>
                  <a:t> matrix. The inverse of </a:t>
                </a:r>
                <a14:m>
                  <m:oMath xmlns:m="http://schemas.openxmlformats.org/officeDocument/2006/math">
                    <m:r>
                      <a:rPr sz="2200">
                        <a:latin typeface="Cambria Math" panose="02040503050406030204" pitchFamily="18" charset="0"/>
                      </a:rPr>
                      <m:t>𝐴</m:t>
                    </m:r>
                  </m:oMath>
                </a14:m>
                <a:r>
                  <a:rPr sz="2200" dirty="0"/>
                  <a:t> can be found by</a:t>
                </a:r>
              </a:p>
              <a:p>
                <a:endParaRPr lang="en-US" sz="2800" dirty="0"/>
              </a:p>
              <a:p>
                <a:endParaRPr lang="en-US" dirty="0"/>
              </a:p>
              <a:p>
                <a:endParaRPr lang="en-US" sz="2800" dirty="0"/>
              </a:p>
              <a:p>
                <a:endParaRPr lang="en-US" dirty="0"/>
              </a:p>
              <a:p>
                <a:pPr>
                  <a:defRPr sz="2800"/>
                </a:pPr>
                <a:endParaRPr lang="en-US" sz="2200" dirty="0"/>
              </a:p>
              <a:p>
                <a:pPr>
                  <a:defRPr sz="2800"/>
                </a:pPr>
                <a:r>
                  <a:rPr lang="en-US" sz="2200" dirty="0"/>
                  <a:t>If it is not possible to put </a:t>
                </a:r>
                <a14:m>
                  <m:oMath xmlns:m="http://schemas.openxmlformats.org/officeDocument/2006/math">
                    <m:r>
                      <a:rPr lang="en-US" sz="2200">
                        <a:latin typeface="Cambria Math" panose="02040503050406030204" pitchFamily="18" charset="0"/>
                      </a:rPr>
                      <m:t>[</m:t>
                    </m:r>
                    <m:d>
                      <m:dPr>
                        <m:begChr m:val=""/>
                        <m:endChr m:val="|"/>
                        <m:ctrlPr>
                          <a:rPr lang="en-US" sz="2200" i="1">
                            <a:latin typeface="Cambria Math" panose="02040503050406030204" pitchFamily="18" charset="0"/>
                          </a:rPr>
                        </m:ctrlPr>
                      </m:dPr>
                      <m:e>
                        <m:r>
                          <a:rPr lang="en-US" sz="2200" i="1">
                            <a:latin typeface="Cambria Math" panose="02040503050406030204" pitchFamily="18" charset="0"/>
                          </a:rPr>
                          <m:t>𝐴</m:t>
                        </m:r>
                      </m:e>
                    </m:d>
                    <m:r>
                      <a:rPr lang="en-US" sz="2200" i="1">
                        <a:latin typeface="Cambria Math" panose="02040503050406030204" pitchFamily="18" charset="0"/>
                      </a:rPr>
                      <m:t>𝐼</m:t>
                    </m:r>
                    <m:r>
                      <a:rPr lang="ar-AE" sz="2200">
                        <a:latin typeface="Cambria Math" panose="02040503050406030204" pitchFamily="18" charset="0"/>
                      </a:rPr>
                      <m:t>]</m:t>
                    </m:r>
                  </m:oMath>
                </a14:m>
                <a:r>
                  <a:rPr lang="ar-AE" sz="2200" dirty="0"/>
                  <a:t> </a:t>
                </a:r>
                <a:r>
                  <a:rPr lang="en-US" sz="2200" dirty="0"/>
                  <a:t>into reduced row echelon form, then </a:t>
                </a:r>
                <a14:m>
                  <m:oMath xmlns:m="http://schemas.openxmlformats.org/officeDocument/2006/math">
                    <m:r>
                      <a:rPr lang="en-US" sz="2200">
                        <a:latin typeface="Cambria Math" panose="02040503050406030204" pitchFamily="18" charset="0"/>
                      </a:rPr>
                      <m:t>𝐴</m:t>
                    </m:r>
                  </m:oMath>
                </a14:m>
                <a:r>
                  <a:rPr lang="en-US" sz="2200" dirty="0"/>
                  <a:t> doesn't have an inverse, and we say </a:t>
                </a:r>
                <a14:m>
                  <m:oMath xmlns:m="http://schemas.openxmlformats.org/officeDocument/2006/math">
                    <m:r>
                      <a:rPr lang="en-US" sz="2200">
                        <a:latin typeface="Cambria Math" panose="02040503050406030204" pitchFamily="18" charset="0"/>
                      </a:rPr>
                      <m:t>𝐴</m:t>
                    </m:r>
                  </m:oMath>
                </a14:m>
                <a:r>
                  <a:rPr lang="en-US" sz="2200" dirty="0"/>
                  <a:t> is </a:t>
                </a:r>
                <a:r>
                  <a:rPr lang="en-US" sz="2200" b="1" dirty="0"/>
                  <a:t>not invertible</a:t>
                </a:r>
                <a:r>
                  <a:rPr lang="en-US" sz="2200" dirty="0"/>
                  <a:t>.</a:t>
                </a:r>
              </a:p>
              <a:p>
                <a:r>
                  <a:rPr lang="en-US" sz="2200" dirty="0"/>
                  <a:t>If the coefficient matrix of a system of equations is not invertible, it means that the system either has an infinite number of solutions or has no solution.</a:t>
                </a:r>
              </a:p>
              <a:p>
                <a:endParaRPr lang="en-US"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812" t="-185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graphicFrame>
            <p:nvGraphicFramePr>
              <p:cNvPr id="4" name="Table Placeholder 2">
                <a:extLst>
                  <a:ext uri="{FF2B5EF4-FFF2-40B4-BE49-F238E27FC236}">
                    <a16:creationId xmlns:a16="http://schemas.microsoft.com/office/drawing/2014/main" id="{28CAFB2A-BF4D-4619-9675-00ACA4624ACF}"/>
                  </a:ext>
                </a:extLst>
              </p:cNvPr>
              <p:cNvGraphicFramePr>
                <a:graphicFrameLocks/>
              </p:cNvGraphicFramePr>
              <p:nvPr>
                <p:extLst>
                  <p:ext uri="{D42A27DB-BD31-4B8C-83A1-F6EECF244321}">
                    <p14:modId xmlns:p14="http://schemas.microsoft.com/office/powerpoint/2010/main" val="1434978180"/>
                  </p:ext>
                </p:extLst>
              </p:nvPr>
            </p:nvGraphicFramePr>
            <p:xfrm>
              <a:off x="457200" y="2057400"/>
              <a:ext cx="8229600" cy="1950720"/>
            </p:xfrm>
            <a:graphic>
              <a:graphicData uri="http://schemas.openxmlformats.org/drawingml/2006/table">
                <a:tbl>
                  <a:tblPr firstRow="1" bandRow="1">
                    <a:tableStyleId>{2D5ABB26-0587-4C30-8999-92F81FD0307C}</a:tableStyleId>
                  </a:tblPr>
                  <a:tblGrid>
                    <a:gridCol w="1143000">
                      <a:extLst>
                        <a:ext uri="{9D8B030D-6E8A-4147-A177-3AD203B41FA5}">
                          <a16:colId xmlns:a16="http://schemas.microsoft.com/office/drawing/2014/main" val="20000"/>
                        </a:ext>
                      </a:extLst>
                    </a:gridCol>
                    <a:gridCol w="7086600">
                      <a:extLst>
                        <a:ext uri="{9D8B030D-6E8A-4147-A177-3AD203B41FA5}">
                          <a16:colId xmlns:a16="http://schemas.microsoft.com/office/drawing/2014/main" val="20001"/>
                        </a:ext>
                      </a:extLst>
                    </a:gridCol>
                  </a:tblGrid>
                  <a:tr h="370840">
                    <a:tc>
                      <a:txBody>
                        <a:bodyPr/>
                        <a:lstStyle/>
                        <a:p>
                          <a:pPr algn="ctr"/>
                          <a:r>
                            <a:rPr sz="2200" b="1" dirty="0">
                              <a:solidFill>
                                <a:srgbClr val="000000"/>
                              </a:solidFill>
                            </a:rPr>
                            <a:t>Step 1:</a:t>
                          </a:r>
                        </a:p>
                      </a:txBody>
                      <a:tcPr/>
                    </a:tc>
                    <a:tc>
                      <a:txBody>
                        <a:bodyPr/>
                        <a:lstStyle/>
                        <a:p>
                          <a:pPr algn="l">
                            <a:defRPr sz="1800"/>
                          </a:pPr>
                          <a:r>
                            <a:rPr lang="en-US" sz="2200" dirty="0">
                              <a:solidFill>
                                <a:srgbClr val="000000"/>
                              </a:solidFill>
                            </a:rPr>
                            <a:t>Forming the augmented matrix </a:t>
                          </a:r>
                          <a14:m>
                            <m:oMath xmlns:m="http://schemas.openxmlformats.org/officeDocument/2006/math">
                              <m:r>
                                <a:rPr lang="en-US" sz="2200">
                                  <a:solidFill>
                                    <a:srgbClr val="000000"/>
                                  </a:solidFill>
                                  <a:latin typeface="Cambria Math" panose="02040503050406030204" pitchFamily="18" charset="0"/>
                                </a:rPr>
                                <m:t>[</m:t>
                              </m:r>
                              <m:d>
                                <m:dPr>
                                  <m:begChr m:val=""/>
                                  <m:endChr m:val="|"/>
                                  <m:ctrlPr>
                                    <a:rPr lang="en-US" sz="2200" i="1" smtClean="0">
                                      <a:solidFill>
                                        <a:srgbClr val="000000"/>
                                      </a:solidFill>
                                      <a:latin typeface="Cambria Math" panose="02040503050406030204" pitchFamily="18" charset="0"/>
                                    </a:rPr>
                                  </m:ctrlPr>
                                </m:dPr>
                                <m:e>
                                  <m:r>
                                    <a:rPr lang="en-US" sz="2200" b="0" i="1" smtClean="0">
                                      <a:solidFill>
                                        <a:srgbClr val="000000"/>
                                      </a:solidFill>
                                      <a:latin typeface="Cambria Math" panose="02040503050406030204" pitchFamily="18" charset="0"/>
                                    </a:rPr>
                                    <m:t>𝐴</m:t>
                                  </m:r>
                                </m:e>
                              </m:d>
                              <m:r>
                                <a:rPr lang="en-US" sz="2200" b="0" i="1" smtClean="0">
                                  <a:solidFill>
                                    <a:srgbClr val="000000"/>
                                  </a:solidFill>
                                  <a:latin typeface="Cambria Math" panose="02040503050406030204" pitchFamily="18" charset="0"/>
                                </a:rPr>
                                <m:t>𝐼</m:t>
                              </m:r>
                              <m:r>
                                <a:rPr lang="ar-AE" sz="2200">
                                  <a:solidFill>
                                    <a:srgbClr val="000000"/>
                                  </a:solidFill>
                                  <a:latin typeface="Cambria Math" panose="02040503050406030204" pitchFamily="18" charset="0"/>
                                </a:rPr>
                                <m:t>]</m:t>
                              </m:r>
                            </m:oMath>
                          </a14:m>
                          <a:r>
                            <a:rPr lang="en-US" sz="2200" dirty="0">
                              <a:solidFill>
                                <a:srgbClr val="000000"/>
                              </a:solidFill>
                            </a:rPr>
                            <a:t>, where </a:t>
                          </a:r>
                          <a14:m>
                            <m:oMath xmlns:m="http://schemas.openxmlformats.org/officeDocument/2006/math">
                              <m:r>
                                <a:rPr lang="en-US" sz="2200">
                                  <a:solidFill>
                                    <a:srgbClr val="000000"/>
                                  </a:solidFill>
                                  <a:latin typeface="Cambria Math" panose="02040503050406030204" pitchFamily="18" charset="0"/>
                                </a:rPr>
                                <m:t>𝐼</m:t>
                              </m:r>
                            </m:oMath>
                          </a14:m>
                          <a:r>
                            <a:rPr lang="en-US" sz="2200" dirty="0">
                              <a:solidFill>
                                <a:srgbClr val="000000"/>
                              </a:solidFill>
                            </a:rPr>
                            <a:t> is the </a:t>
                          </a:r>
                          <a14:m>
                            <m:oMath xmlns:m="http://schemas.openxmlformats.org/officeDocument/2006/math">
                              <m:r>
                                <a:rPr lang="en-US" sz="2200">
                                  <a:solidFill>
                                    <a:srgbClr val="000000"/>
                                  </a:solidFill>
                                  <a:latin typeface="Cambria Math" panose="02040503050406030204" pitchFamily="18" charset="0"/>
                                </a:rPr>
                                <m:t>𝑛</m:t>
                              </m:r>
                              <m:r>
                                <a:rPr lang="en-US" sz="2200">
                                  <a:solidFill>
                                    <a:srgbClr val="000000"/>
                                  </a:solidFill>
                                  <a:latin typeface="Cambria Math" panose="02040503050406030204" pitchFamily="18" charset="0"/>
                                </a:rPr>
                                <m:t>×</m:t>
                              </m:r>
                              <m:r>
                                <a:rPr lang="en-US" sz="2200">
                                  <a:solidFill>
                                    <a:srgbClr val="000000"/>
                                  </a:solidFill>
                                  <a:latin typeface="Cambria Math" panose="02040503050406030204" pitchFamily="18" charset="0"/>
                                </a:rPr>
                                <m:t>𝑛</m:t>
                              </m:r>
                            </m:oMath>
                          </a14:m>
                          <a:r>
                            <a:rPr lang="en-US" sz="2200" dirty="0">
                              <a:solidFill>
                                <a:srgbClr val="000000"/>
                              </a:solidFill>
                            </a:rPr>
                            <a:t> identity matrix.</a:t>
                          </a:r>
                        </a:p>
                      </a:txBody>
                      <a:tcPr/>
                    </a:tc>
                    <a:extLst>
                      <a:ext uri="{0D108BD9-81ED-4DB2-BD59-A6C34878D82A}">
                        <a16:rowId xmlns:a16="http://schemas.microsoft.com/office/drawing/2014/main" val="10000"/>
                      </a:ext>
                    </a:extLst>
                  </a:tr>
                  <a:tr h="370840">
                    <a:tc>
                      <a:txBody>
                        <a:bodyPr/>
                        <a:lstStyle/>
                        <a:p>
                          <a:pPr algn="ctr"/>
                          <a:r>
                            <a:rPr sz="2200" b="1" dirty="0">
                              <a:solidFill>
                                <a:srgbClr val="000000"/>
                              </a:solidFill>
                            </a:rPr>
                            <a:t>Step 2:</a:t>
                          </a:r>
                        </a:p>
                      </a:txBody>
                      <a:tcPr/>
                    </a:tc>
                    <a:tc>
                      <a:txBody>
                        <a:bodyPr/>
                        <a:lstStyle/>
                        <a:p>
                          <a:pPr algn="l">
                            <a:defRPr sz="1800"/>
                          </a:pPr>
                          <a:r>
                            <a:rPr lang="en-US" sz="2200" dirty="0">
                              <a:solidFill>
                                <a:srgbClr val="000000"/>
                              </a:solidFill>
                            </a:rPr>
                            <a:t>Using Gauss-Jordan elimination to put </a:t>
                          </a:r>
                          <a14:m>
                            <m:oMath xmlns:m="http://schemas.openxmlformats.org/officeDocument/2006/math">
                              <m:r>
                                <a:rPr lang="en-US" sz="2200">
                                  <a:solidFill>
                                    <a:srgbClr val="000000"/>
                                  </a:solidFill>
                                  <a:latin typeface="Cambria Math" panose="02040503050406030204" pitchFamily="18" charset="0"/>
                                </a:rPr>
                                <m:t>[</m:t>
                              </m:r>
                              <m:d>
                                <m:dPr>
                                  <m:begChr m:val=""/>
                                  <m:endChr m:val="|"/>
                                  <m:ctrlPr>
                                    <a:rPr lang="en-US" sz="2200" i="1" smtClean="0">
                                      <a:solidFill>
                                        <a:srgbClr val="000000"/>
                                      </a:solidFill>
                                      <a:latin typeface="Cambria Math" panose="02040503050406030204" pitchFamily="18" charset="0"/>
                                    </a:rPr>
                                  </m:ctrlPr>
                                </m:dPr>
                                <m:e>
                                  <m:r>
                                    <a:rPr lang="en-US" sz="2200" b="0" i="1" smtClean="0">
                                      <a:solidFill>
                                        <a:srgbClr val="000000"/>
                                      </a:solidFill>
                                      <a:latin typeface="Cambria Math" panose="02040503050406030204" pitchFamily="18" charset="0"/>
                                    </a:rPr>
                                    <m:t>𝐴</m:t>
                                  </m:r>
                                </m:e>
                              </m:d>
                              <m:r>
                                <a:rPr lang="en-US" sz="2200" b="0" i="1" smtClean="0">
                                  <a:solidFill>
                                    <a:srgbClr val="000000"/>
                                  </a:solidFill>
                                  <a:latin typeface="Cambria Math" panose="02040503050406030204" pitchFamily="18" charset="0"/>
                                </a:rPr>
                                <m:t>𝐼</m:t>
                              </m:r>
                              <m:r>
                                <a:rPr lang="ar-AE" sz="2200">
                                  <a:solidFill>
                                    <a:srgbClr val="000000"/>
                                  </a:solidFill>
                                  <a:latin typeface="Cambria Math" panose="02040503050406030204" pitchFamily="18" charset="0"/>
                                </a:rPr>
                                <m:t>]</m:t>
                              </m:r>
                            </m:oMath>
                          </a14:m>
                          <a:r>
                            <a:rPr lang="ar-AE" sz="2200" dirty="0">
                              <a:solidFill>
                                <a:srgbClr val="000000"/>
                              </a:solidFill>
                            </a:rPr>
                            <a:t> </a:t>
                          </a:r>
                          <a:r>
                            <a:rPr lang="en-US" sz="2200" dirty="0">
                              <a:solidFill>
                                <a:srgbClr val="000000"/>
                              </a:solidFill>
                            </a:rPr>
                            <a:t>into the form </a:t>
                          </a:r>
                          <a14:m>
                            <m:oMath xmlns:m="http://schemas.openxmlformats.org/officeDocument/2006/math">
                              <m:r>
                                <a:rPr lang="en-US" sz="2200">
                                  <a:solidFill>
                                    <a:srgbClr val="000000"/>
                                  </a:solidFill>
                                  <a:latin typeface="Cambria Math" panose="02040503050406030204" pitchFamily="18" charset="0"/>
                                </a:rPr>
                                <m:t>[</m:t>
                              </m:r>
                              <m:d>
                                <m:dPr>
                                  <m:begChr m:val=""/>
                                  <m:endChr m:val="|"/>
                                  <m:ctrlPr>
                                    <a:rPr lang="en-US" sz="2200" i="1" smtClean="0">
                                      <a:solidFill>
                                        <a:srgbClr val="000000"/>
                                      </a:solidFill>
                                      <a:latin typeface="Cambria Math" panose="02040503050406030204" pitchFamily="18" charset="0"/>
                                    </a:rPr>
                                  </m:ctrlPr>
                                </m:dPr>
                                <m:e>
                                  <m:r>
                                    <a:rPr lang="en-US" sz="2200" b="0" i="1" smtClean="0">
                                      <a:solidFill>
                                        <a:srgbClr val="000000"/>
                                      </a:solidFill>
                                      <a:latin typeface="Cambria Math" panose="02040503050406030204" pitchFamily="18" charset="0"/>
                                    </a:rPr>
                                    <m:t>𝐼</m:t>
                                  </m:r>
                                </m:e>
                              </m:d>
                              <m:r>
                                <a:rPr lang="en-US" sz="2200" b="0" i="1" smtClean="0">
                                  <a:solidFill>
                                    <a:srgbClr val="000000"/>
                                  </a:solidFill>
                                  <a:latin typeface="Cambria Math" panose="02040503050406030204" pitchFamily="18" charset="0"/>
                                </a:rPr>
                                <m:t>𝐵</m:t>
                              </m:r>
                              <m:r>
                                <a:rPr lang="ar-AE" sz="2200" smtClean="0">
                                  <a:solidFill>
                                    <a:srgbClr val="000000"/>
                                  </a:solidFill>
                                  <a:latin typeface="Cambria Math" panose="02040503050406030204" pitchFamily="18" charset="0"/>
                                </a:rPr>
                                <m:t>]</m:t>
                              </m:r>
                            </m:oMath>
                          </a14:m>
                          <a:r>
                            <a:rPr lang="en-US" sz="2200" dirty="0">
                              <a:solidFill>
                                <a:srgbClr val="000000"/>
                              </a:solidFill>
                            </a:rPr>
                            <a:t>,</a:t>
                          </a:r>
                          <a:r>
                            <a:rPr lang="ar-AE" sz="2200" dirty="0">
                              <a:solidFill>
                                <a:srgbClr val="000000"/>
                              </a:solidFill>
                            </a:rPr>
                            <a:t> </a:t>
                          </a:r>
                          <a:r>
                            <a:rPr lang="en-US" sz="2200" dirty="0">
                              <a:solidFill>
                                <a:srgbClr val="000000"/>
                              </a:solidFill>
                            </a:rPr>
                            <a:t>if possible.</a:t>
                          </a:r>
                        </a:p>
                      </a:txBody>
                      <a:tcPr/>
                    </a:tc>
                    <a:extLst>
                      <a:ext uri="{0D108BD9-81ED-4DB2-BD59-A6C34878D82A}">
                        <a16:rowId xmlns:a16="http://schemas.microsoft.com/office/drawing/2014/main" val="10001"/>
                      </a:ext>
                    </a:extLst>
                  </a:tr>
                  <a:tr h="370840">
                    <a:tc>
                      <a:txBody>
                        <a:bodyPr/>
                        <a:lstStyle/>
                        <a:p>
                          <a:pPr algn="ctr"/>
                          <a:r>
                            <a:rPr sz="2200" b="1" dirty="0">
                              <a:solidFill>
                                <a:srgbClr val="000000"/>
                              </a:solidFill>
                            </a:rPr>
                            <a:t>Step 3:</a:t>
                          </a:r>
                        </a:p>
                      </a:txBody>
                      <a:tcPr/>
                    </a:tc>
                    <a:tc>
                      <a:txBody>
                        <a:bodyPr/>
                        <a:lstStyle/>
                        <a:p>
                          <a:pPr algn="l">
                            <a:defRPr sz="1800"/>
                          </a:pPr>
                          <a:r>
                            <a:rPr lang="en-US" sz="2200" dirty="0">
                              <a:solidFill>
                                <a:srgbClr val="000000"/>
                              </a:solidFill>
                            </a:rPr>
                            <a:t>Defining </a:t>
                          </a:r>
                          <a14:m>
                            <m:oMath xmlns:m="http://schemas.openxmlformats.org/officeDocument/2006/math">
                              <m:sSup>
                                <m:sSupPr>
                                  <m:ctrlPr>
                                    <a:rPr lang="ar-AE" sz="2200" i="1">
                                      <a:solidFill>
                                        <a:srgbClr val="000000"/>
                                      </a:solidFill>
                                      <a:latin typeface="Cambria Math" panose="02040503050406030204" pitchFamily="18" charset="0"/>
                                    </a:rPr>
                                  </m:ctrlPr>
                                </m:sSupPr>
                                <m:e>
                                  <m:r>
                                    <a:rPr lang="ar-AE" sz="2200">
                                      <a:solidFill>
                                        <a:srgbClr val="000000"/>
                                      </a:solidFill>
                                      <a:latin typeface="Cambria Math" panose="02040503050406030204" pitchFamily="18" charset="0"/>
                                    </a:rPr>
                                    <m:t>𝐴</m:t>
                                  </m:r>
                                </m:e>
                                <m:sup>
                                  <m:r>
                                    <a:rPr lang="ar-AE" sz="2200">
                                      <a:solidFill>
                                        <a:srgbClr val="000000"/>
                                      </a:solidFill>
                                      <a:latin typeface="Cambria Math" panose="02040503050406030204" pitchFamily="18" charset="0"/>
                                    </a:rPr>
                                    <m:t>−</m:t>
                                  </m:r>
                                  <m:r>
                                    <a:rPr lang="ar-AE" sz="2200">
                                      <a:solidFill>
                                        <a:srgbClr val="000000"/>
                                      </a:solidFill>
                                      <a:latin typeface="Cambria Math" panose="02040503050406030204" pitchFamily="18" charset="0"/>
                                    </a:rPr>
                                    <m:t>1</m:t>
                                  </m:r>
                                </m:sup>
                              </m:sSup>
                            </m:oMath>
                          </a14:m>
                          <a:r>
                            <a:rPr lang="ar-AE" sz="2200" dirty="0">
                              <a:solidFill>
                                <a:srgbClr val="000000"/>
                              </a:solidFill>
                            </a:rPr>
                            <a:t> </a:t>
                          </a:r>
                          <a:r>
                            <a:rPr lang="en-US" sz="2200" dirty="0">
                              <a:solidFill>
                                <a:srgbClr val="000000"/>
                              </a:solidFill>
                            </a:rPr>
                            <a:t>to be </a:t>
                          </a:r>
                          <a14:m>
                            <m:oMath xmlns:m="http://schemas.openxmlformats.org/officeDocument/2006/math">
                              <m:r>
                                <a:rPr lang="en-US" sz="2200">
                                  <a:solidFill>
                                    <a:srgbClr val="000000"/>
                                  </a:solidFill>
                                  <a:latin typeface="Cambria Math" panose="02040503050406030204" pitchFamily="18" charset="0"/>
                                </a:rPr>
                                <m:t>𝐵</m:t>
                              </m:r>
                            </m:oMath>
                          </a14:m>
                          <a:r>
                            <a:rPr lang="en-US" sz="2200" dirty="0">
                              <a:solidFill>
                                <a:srgbClr val="000000"/>
                              </a:solidFill>
                            </a:rPr>
                            <a:t>.</a:t>
                          </a:r>
                        </a:p>
                      </a:txBody>
                      <a:tcPr/>
                    </a:tc>
                    <a:extLst>
                      <a:ext uri="{0D108BD9-81ED-4DB2-BD59-A6C34878D82A}">
                        <a16:rowId xmlns:a16="http://schemas.microsoft.com/office/drawing/2014/main" val="10002"/>
                      </a:ext>
                    </a:extLst>
                  </a:tr>
                </a:tbl>
              </a:graphicData>
            </a:graphic>
          </p:graphicFrame>
        </mc:Choice>
        <mc:Fallback>
          <p:graphicFrame>
            <p:nvGraphicFramePr>
              <p:cNvPr id="4" name="Table Placeholder 2">
                <a:extLst>
                  <a:ext uri="{FF2B5EF4-FFF2-40B4-BE49-F238E27FC236}">
                    <a16:creationId xmlns:a16="http://schemas.microsoft.com/office/drawing/2014/main" id="{28CAFB2A-BF4D-4619-9675-00ACA4624ACF}"/>
                  </a:ext>
                </a:extLst>
              </p:cNvPr>
              <p:cNvGraphicFramePr>
                <a:graphicFrameLocks/>
              </p:cNvGraphicFramePr>
              <p:nvPr>
                <p:extLst>
                  <p:ext uri="{D42A27DB-BD31-4B8C-83A1-F6EECF244321}">
                    <p14:modId xmlns:p14="http://schemas.microsoft.com/office/powerpoint/2010/main" val="1434978180"/>
                  </p:ext>
                </p:extLst>
              </p:nvPr>
            </p:nvGraphicFramePr>
            <p:xfrm>
              <a:off x="457200" y="2057400"/>
              <a:ext cx="8229600" cy="1950720"/>
            </p:xfrm>
            <a:graphic>
              <a:graphicData uri="http://schemas.openxmlformats.org/drawingml/2006/table">
                <a:tbl>
                  <a:tblPr firstRow="1" bandRow="1">
                    <a:tableStyleId>{2D5ABB26-0587-4C30-8999-92F81FD0307C}</a:tableStyleId>
                  </a:tblPr>
                  <a:tblGrid>
                    <a:gridCol w="1143000">
                      <a:extLst>
                        <a:ext uri="{9D8B030D-6E8A-4147-A177-3AD203B41FA5}">
                          <a16:colId xmlns:a16="http://schemas.microsoft.com/office/drawing/2014/main" val="20000"/>
                        </a:ext>
                      </a:extLst>
                    </a:gridCol>
                    <a:gridCol w="7086600">
                      <a:extLst>
                        <a:ext uri="{9D8B030D-6E8A-4147-A177-3AD203B41FA5}">
                          <a16:colId xmlns:a16="http://schemas.microsoft.com/office/drawing/2014/main" val="20001"/>
                        </a:ext>
                      </a:extLst>
                    </a:gridCol>
                  </a:tblGrid>
                  <a:tr h="762000">
                    <a:tc>
                      <a:txBody>
                        <a:bodyPr/>
                        <a:lstStyle/>
                        <a:p>
                          <a:pPr algn="ctr"/>
                          <a:r>
                            <a:rPr sz="2200" b="1" dirty="0">
                              <a:solidFill>
                                <a:srgbClr val="000000"/>
                              </a:solidFill>
                            </a:rPr>
                            <a:t>Step 1:</a:t>
                          </a:r>
                        </a:p>
                      </a:txBody>
                      <a:tcPr/>
                    </a:tc>
                    <a:tc>
                      <a:txBody>
                        <a:bodyPr/>
                        <a:lstStyle/>
                        <a:p>
                          <a:endParaRPr lang="en-US"/>
                        </a:p>
                      </a:txBody>
                      <a:tcPr>
                        <a:blipFill>
                          <a:blip r:embed="rId3"/>
                          <a:stretch>
                            <a:fillRect l="-16179" t="-71200" b="-208000"/>
                          </a:stretch>
                        </a:blipFill>
                      </a:tcPr>
                    </a:tc>
                    <a:extLst>
                      <a:ext uri="{0D108BD9-81ED-4DB2-BD59-A6C34878D82A}">
                        <a16:rowId xmlns:a16="http://schemas.microsoft.com/office/drawing/2014/main" val="10000"/>
                      </a:ext>
                    </a:extLst>
                  </a:tr>
                  <a:tr h="762000">
                    <a:tc>
                      <a:txBody>
                        <a:bodyPr/>
                        <a:lstStyle/>
                        <a:p>
                          <a:pPr algn="ctr"/>
                          <a:r>
                            <a:rPr sz="2200" b="1" dirty="0">
                              <a:solidFill>
                                <a:srgbClr val="000000"/>
                              </a:solidFill>
                            </a:rPr>
                            <a:t>Step 2:</a:t>
                          </a:r>
                        </a:p>
                      </a:txBody>
                      <a:tcPr/>
                    </a:tc>
                    <a:tc>
                      <a:txBody>
                        <a:bodyPr/>
                        <a:lstStyle/>
                        <a:p>
                          <a:endParaRPr lang="en-US"/>
                        </a:p>
                      </a:txBody>
                      <a:tcPr>
                        <a:blipFill>
                          <a:blip r:embed="rId3"/>
                          <a:stretch>
                            <a:fillRect l="-16179" t="-169841" b="-106349"/>
                          </a:stretch>
                        </a:blipFill>
                      </a:tcPr>
                    </a:tc>
                    <a:extLst>
                      <a:ext uri="{0D108BD9-81ED-4DB2-BD59-A6C34878D82A}">
                        <a16:rowId xmlns:a16="http://schemas.microsoft.com/office/drawing/2014/main" val="10001"/>
                      </a:ext>
                    </a:extLst>
                  </a:tr>
                  <a:tr h="426720">
                    <a:tc>
                      <a:txBody>
                        <a:bodyPr/>
                        <a:lstStyle/>
                        <a:p>
                          <a:pPr algn="ctr"/>
                          <a:r>
                            <a:rPr sz="2200" b="1" dirty="0">
                              <a:solidFill>
                                <a:srgbClr val="000000"/>
                              </a:solidFill>
                            </a:rPr>
                            <a:t>Step 3:</a:t>
                          </a:r>
                        </a:p>
                      </a:txBody>
                      <a:tcPr/>
                    </a:tc>
                    <a:tc>
                      <a:txBody>
                        <a:bodyPr/>
                        <a:lstStyle/>
                        <a:p>
                          <a:endParaRPr lang="en-US"/>
                        </a:p>
                      </a:txBody>
                      <a:tcPr>
                        <a:blipFill>
                          <a:blip r:embed="rId3"/>
                          <a:stretch>
                            <a:fillRect l="-16179" t="-485714" b="-91429"/>
                          </a:stretch>
                        </a:blipFill>
                      </a:tcPr>
                    </a:tc>
                    <a:extLst>
                      <a:ext uri="{0D108BD9-81ED-4DB2-BD59-A6C34878D82A}">
                        <a16:rowId xmlns:a16="http://schemas.microsoft.com/office/drawing/2014/main" val="10002"/>
                      </a:ext>
                    </a:extLst>
                  </a:tr>
                </a:tbl>
              </a:graphicData>
            </a:graphic>
          </p:graphicFrame>
        </mc:Fallback>
      </mc:AlternateContent>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Inverse of a 2 × 2 Matrix</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lgn="ctr">
                  <a:defRPr sz="2800" b="1"/>
                </a:pPr>
                <a:r>
                  <a:rPr lang="en-US" dirty="0"/>
                  <a:t>Formula</a:t>
                </a:r>
                <a:endParaRPr dirty="0"/>
              </a:p>
              <a:p>
                <a:pPr>
                  <a:defRPr sz="2800"/>
                </a:pPr>
                <a:r>
                  <a:rPr sz="2800" dirty="0"/>
                  <a:t>Let </a:t>
                </a:r>
                <a14:m>
                  <m:oMath xmlns:m="http://schemas.openxmlformats.org/officeDocument/2006/math">
                    <m:r>
                      <a:rPr>
                        <a:latin typeface="Cambria Math" panose="02040503050406030204" pitchFamily="18" charset="0"/>
                      </a:rPr>
                      <m:t>𝐴</m:t>
                    </m:r>
                    <m:r>
                      <a:rPr>
                        <a:latin typeface="Cambria Math" panose="02040503050406030204" pitchFamily="18" charset="0"/>
                      </a:rPr>
                      <m:t>=</m:t>
                    </m:r>
                    <m:d>
                      <m:dPr>
                        <m:begChr m:val="["/>
                        <m:endChr m:val="]"/>
                        <m:ctrlPr>
                          <a:rPr i="1">
                            <a:latin typeface="Cambria Math" panose="02040503050406030204" pitchFamily="18" charset="0"/>
                          </a:rPr>
                        </m:ctrlPr>
                      </m:dPr>
                      <m:e>
                        <m:m>
                          <m:mPr>
                            <m:plcHide m:val="on"/>
                            <m:mcs>
                              <m:mc>
                                <m:mcPr>
                                  <m:count m:val="2"/>
                                  <m:mcJc m:val="center"/>
                                </m:mcPr>
                              </m:mc>
                            </m:mcs>
                            <m:ctrlPr>
                              <a:rPr i="1">
                                <a:latin typeface="Cambria Math" panose="02040503050406030204" pitchFamily="18" charset="0"/>
                              </a:rPr>
                            </m:ctrlPr>
                          </m:mPr>
                          <m:mr>
                            <m:e>
                              <m:r>
                                <a:rPr>
                                  <a:latin typeface="Cambria Math" panose="02040503050406030204" pitchFamily="18" charset="0"/>
                                </a:rPr>
                                <m:t>𝑎</m:t>
                              </m:r>
                            </m:e>
                            <m:e>
                              <m:r>
                                <a:rPr>
                                  <a:latin typeface="Cambria Math" panose="02040503050406030204" pitchFamily="18" charset="0"/>
                                </a:rPr>
                                <m:t>𝑏</m:t>
                              </m:r>
                            </m:e>
                          </m:mr>
                          <m:mr>
                            <m:e>
                              <m:r>
                                <a:rPr>
                                  <a:latin typeface="Cambria Math" panose="02040503050406030204" pitchFamily="18" charset="0"/>
                                </a:rPr>
                                <m:t>𝑐</m:t>
                              </m:r>
                            </m:e>
                            <m:e>
                              <m:r>
                                <a:rPr>
                                  <a:latin typeface="Cambria Math" panose="02040503050406030204" pitchFamily="18" charset="0"/>
                                </a:rPr>
                                <m:t>𝑑</m:t>
                              </m:r>
                            </m:e>
                          </m:mr>
                        </m:m>
                      </m:e>
                    </m:d>
                  </m:oMath>
                </a14:m>
                <a:r>
                  <a:rPr sz="2800" dirty="0"/>
                  <a:t>. Then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𝐴</m:t>
                        </m:r>
                      </m:e>
                      <m:sup>
                        <m:r>
                          <a:rPr>
                            <a:latin typeface="Cambria Math" panose="02040503050406030204" pitchFamily="18" charset="0"/>
                          </a:rPr>
                          <m:t>−</m:t>
                        </m:r>
                        <m:r>
                          <a:rPr>
                            <a:latin typeface="Cambria Math" panose="02040503050406030204" pitchFamily="18" charset="0"/>
                          </a:rPr>
                          <m:t>1</m:t>
                        </m:r>
                      </m:sup>
                    </m:sSup>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d>
                          <m:dPr>
                            <m:begChr m:val="|"/>
                            <m:endChr m:val="|"/>
                            <m:ctrlPr>
                              <a:rPr i="1">
                                <a:latin typeface="Cambria Math" panose="02040503050406030204" pitchFamily="18" charset="0"/>
                              </a:rPr>
                            </m:ctrlPr>
                          </m:dPr>
                          <m:e>
                            <m:r>
                              <a:rPr>
                                <a:latin typeface="Cambria Math" panose="02040503050406030204" pitchFamily="18" charset="0"/>
                              </a:rPr>
                              <m:t>𝐴</m:t>
                            </m:r>
                          </m:e>
                        </m:d>
                      </m:den>
                    </m:f>
                    <m:d>
                      <m:dPr>
                        <m:begChr m:val="["/>
                        <m:endChr m:val="]"/>
                        <m:ctrlPr>
                          <a:rPr i="1">
                            <a:latin typeface="Cambria Math" panose="02040503050406030204" pitchFamily="18" charset="0"/>
                          </a:rPr>
                        </m:ctrlPr>
                      </m:dPr>
                      <m:e>
                        <m:m>
                          <m:mPr>
                            <m:plcHide m:val="on"/>
                            <m:mcs>
                              <m:mc>
                                <m:mcPr>
                                  <m:count m:val="2"/>
                                  <m:mcJc m:val="center"/>
                                </m:mcPr>
                              </m:mc>
                            </m:mcs>
                            <m:ctrlPr>
                              <a:rPr i="1">
                                <a:latin typeface="Cambria Math" panose="02040503050406030204" pitchFamily="18" charset="0"/>
                              </a:rPr>
                            </m:ctrlPr>
                          </m:mPr>
                          <m:mr>
                            <m:e>
                              <m:r>
                                <a:rPr>
                                  <a:latin typeface="Cambria Math" panose="02040503050406030204" pitchFamily="18" charset="0"/>
                                </a:rPr>
                                <m:t>𝑑</m:t>
                              </m:r>
                            </m:e>
                            <m:e>
                              <m:r>
                                <a:rPr>
                                  <a:latin typeface="Cambria Math" panose="02040503050406030204" pitchFamily="18" charset="0"/>
                                </a:rPr>
                                <m:t>−</m:t>
                              </m:r>
                              <m:r>
                                <a:rPr>
                                  <a:latin typeface="Cambria Math" panose="02040503050406030204" pitchFamily="18" charset="0"/>
                                </a:rPr>
                                <m:t>𝑏</m:t>
                              </m:r>
                            </m:e>
                          </m:mr>
                          <m:mr>
                            <m:e>
                              <m:r>
                                <a:rPr>
                                  <a:latin typeface="Cambria Math" panose="02040503050406030204" pitchFamily="18" charset="0"/>
                                </a:rPr>
                                <m:t>−</m:t>
                              </m:r>
                              <m:r>
                                <a:rPr>
                                  <a:latin typeface="Cambria Math" panose="02040503050406030204" pitchFamily="18" charset="0"/>
                                </a:rPr>
                                <m:t>𝑐</m:t>
                              </m:r>
                            </m:e>
                            <m:e>
                              <m:r>
                                <a:rPr>
                                  <a:latin typeface="Cambria Math" panose="02040503050406030204" pitchFamily="18" charset="0"/>
                                </a:rPr>
                                <m:t>𝑎</m:t>
                              </m:r>
                            </m:e>
                          </m:mr>
                        </m:m>
                      </m:e>
                    </m:d>
                  </m:oMath>
                </a14:m>
                <a:r>
                  <a:rPr sz="2800" dirty="0"/>
                  <a:t>, where </a:t>
                </a:r>
                <a:br>
                  <a:rPr lang="en-US" sz="2800" dirty="0"/>
                </a:br>
                <a14:m>
                  <m:oMath xmlns:m="http://schemas.openxmlformats.org/officeDocument/2006/math">
                    <m:d>
                      <m:dPr>
                        <m:begChr m:val="|"/>
                        <m:endChr m:val="|"/>
                        <m:ctrlPr>
                          <a:rPr i="1">
                            <a:latin typeface="Cambria Math" panose="02040503050406030204" pitchFamily="18" charset="0"/>
                          </a:rPr>
                        </m:ctrlPr>
                      </m:dPr>
                      <m:e>
                        <m:r>
                          <a:rPr>
                            <a:latin typeface="Cambria Math" panose="02040503050406030204" pitchFamily="18" charset="0"/>
                          </a:rPr>
                          <m:t>𝐴</m:t>
                        </m:r>
                      </m:e>
                    </m:d>
                    <m:r>
                      <a:rPr>
                        <a:latin typeface="Cambria Math" panose="02040503050406030204" pitchFamily="18" charset="0"/>
                      </a:rPr>
                      <m:t>=</m:t>
                    </m:r>
                    <m:r>
                      <a:rPr>
                        <a:latin typeface="Cambria Math" panose="02040503050406030204" pitchFamily="18" charset="0"/>
                      </a:rPr>
                      <m:t>𝑎𝑑</m:t>
                    </m:r>
                    <m:r>
                      <a:rPr>
                        <a:latin typeface="Cambria Math" panose="02040503050406030204" pitchFamily="18" charset="0"/>
                      </a:rPr>
                      <m:t>−</m:t>
                    </m:r>
                    <m:r>
                      <a:rPr>
                        <a:latin typeface="Cambria Math" panose="02040503050406030204" pitchFamily="18" charset="0"/>
                      </a:rPr>
                      <m:t>𝑏𝑐</m:t>
                    </m:r>
                  </m:oMath>
                </a14:m>
                <a:r>
                  <a:rPr sz="2800" dirty="0"/>
                  <a:t> is the determinant of </a:t>
                </a:r>
                <a14:m>
                  <m:oMath xmlns:m="http://schemas.openxmlformats.org/officeDocument/2006/math">
                    <m:r>
                      <a:rPr>
                        <a:latin typeface="Cambria Math" panose="02040503050406030204" pitchFamily="18" charset="0"/>
                      </a:rPr>
                      <m:t>𝐴</m:t>
                    </m:r>
                  </m:oMath>
                </a14:m>
                <a:r>
                  <a:rPr sz="2800" dirty="0"/>
                  <a:t>. </a:t>
                </a:r>
                <a:endParaRPr lang="en-US" sz="2800" dirty="0"/>
              </a:p>
              <a:p>
                <a:pPr>
                  <a:defRPr sz="2800"/>
                </a:pPr>
                <a:r>
                  <a:rPr sz="2800" dirty="0"/>
                  <a:t>Since </a:t>
                </a:r>
                <a14:m>
                  <m:oMath xmlns:m="http://schemas.openxmlformats.org/officeDocument/2006/math">
                    <m:r>
                      <a:rPr>
                        <a:latin typeface="Cambria Math" panose="02040503050406030204" pitchFamily="18" charset="0"/>
                      </a:rPr>
                      <m:t>|</m:t>
                    </m:r>
                    <m:r>
                      <a:rPr>
                        <a:latin typeface="Cambria Math" panose="02040503050406030204" pitchFamily="18" charset="0"/>
                      </a:rPr>
                      <m:t>𝐴</m:t>
                    </m:r>
                    <m:r>
                      <a:rPr>
                        <a:latin typeface="Cambria Math" panose="02040503050406030204" pitchFamily="18" charset="0"/>
                      </a:rPr>
                      <m:t>|</m:t>
                    </m:r>
                  </m:oMath>
                </a14:m>
                <a:r>
                  <a:rPr sz="2800" dirty="0"/>
                  <a:t> appears in the denominator of a fraction,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𝐴</m:t>
                        </m:r>
                      </m:e>
                      <m:sup>
                        <m:r>
                          <a:rPr>
                            <a:latin typeface="Cambria Math" panose="02040503050406030204" pitchFamily="18" charset="0"/>
                          </a:rPr>
                          <m:t>−</m:t>
                        </m:r>
                        <m:r>
                          <a:rPr>
                            <a:latin typeface="Cambria Math" panose="02040503050406030204" pitchFamily="18" charset="0"/>
                          </a:rPr>
                          <m:t>1</m:t>
                        </m:r>
                      </m:sup>
                    </m:sSup>
                  </m:oMath>
                </a14:m>
                <a:r>
                  <a:rPr sz="2800" dirty="0"/>
                  <a:t> fails to exist if </a:t>
                </a:r>
                <a14:m>
                  <m:oMath xmlns:m="http://schemas.openxmlformats.org/officeDocument/2006/math">
                    <m:d>
                      <m:dPr>
                        <m:begChr m:val="|"/>
                        <m:endChr m:val="|"/>
                        <m:ctrlPr>
                          <a:rPr i="1">
                            <a:latin typeface="Cambria Math" panose="02040503050406030204" pitchFamily="18" charset="0"/>
                          </a:rPr>
                        </m:ctrlPr>
                      </m:dPr>
                      <m:e>
                        <m:r>
                          <a:rPr>
                            <a:latin typeface="Cambria Math" panose="02040503050406030204" pitchFamily="18" charset="0"/>
                          </a:rPr>
                          <m:t>𝐴</m:t>
                        </m:r>
                      </m:e>
                    </m:d>
                    <m:r>
                      <a:rPr>
                        <a:latin typeface="Cambria Math" panose="02040503050406030204" pitchFamily="18" charset="0"/>
                      </a:rPr>
                      <m:t>=</m:t>
                    </m:r>
                    <m:r>
                      <a:rPr>
                        <a:latin typeface="Cambria Math" panose="02040503050406030204" pitchFamily="18" charset="0"/>
                      </a:rPr>
                      <m:t>0</m:t>
                    </m:r>
                  </m:oMath>
                </a14:m>
                <a:r>
                  <a:rPr sz="2800" dirty="0"/>
                  <a:t>.</a:t>
                </a:r>
              </a:p>
              <a:p>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a:stretch>
              </a:blipFill>
            </p:spPr>
            <p:txBody>
              <a:bodyPr/>
              <a:lstStyle/>
              <a:p>
                <a:r>
                  <a:rPr lang="en-US">
                    <a:noFill/>
                  </a:rPr>
                  <a:t> </a:t>
                </a:r>
              </a:p>
            </p:txBody>
          </p:sp>
        </mc:Fallback>
      </mc:AlternateContent>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Invertible Matrices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ctr">
                  <a:defRPr sz="2800" b="1"/>
                </a:pPr>
                <a:r>
                  <a:rPr lang="en-US" dirty="0"/>
                  <a:t>Theorem</a:t>
                </a:r>
                <a:endParaRPr dirty="0"/>
              </a:p>
              <a:p>
                <a:pPr>
                  <a:defRPr sz="2800"/>
                </a:pPr>
                <a:r>
                  <a:rPr sz="2800" dirty="0"/>
                  <a:t>A square matrix </a:t>
                </a:r>
                <a14:m>
                  <m:oMath xmlns:m="http://schemas.openxmlformats.org/officeDocument/2006/math">
                    <m:r>
                      <a:rPr>
                        <a:latin typeface="Cambria Math" panose="02040503050406030204" pitchFamily="18" charset="0"/>
                      </a:rPr>
                      <m:t>𝐴</m:t>
                    </m:r>
                  </m:oMath>
                </a14:m>
                <a:r>
                  <a:rPr sz="2800" dirty="0"/>
                  <a:t> is </a:t>
                </a:r>
                <a:r>
                  <a:rPr sz="2800" b="1" dirty="0"/>
                  <a:t>invertible</a:t>
                </a:r>
                <a:r>
                  <a:rPr sz="2800" dirty="0"/>
                  <a:t> if and only if </a:t>
                </a:r>
                <a14:m>
                  <m:oMath xmlns:m="http://schemas.openxmlformats.org/officeDocument/2006/math">
                    <m:d>
                      <m:dPr>
                        <m:begChr m:val="|"/>
                        <m:endChr m:val="|"/>
                        <m:ctrlPr>
                          <a:rPr i="1">
                            <a:latin typeface="Cambria Math" panose="02040503050406030204" pitchFamily="18" charset="0"/>
                          </a:rPr>
                        </m:ctrlPr>
                      </m:dPr>
                      <m:e>
                        <m:r>
                          <a:rPr>
                            <a:latin typeface="Cambria Math" panose="02040503050406030204" pitchFamily="18" charset="0"/>
                          </a:rPr>
                          <m:t>𝐴</m:t>
                        </m:r>
                      </m:e>
                    </m:d>
                    <m:r>
                      <a:rPr>
                        <a:latin typeface="Cambria Math" panose="02040503050406030204" pitchFamily="18" charset="0"/>
                      </a:rPr>
                      <m:t>≠</m:t>
                    </m:r>
                    <m:r>
                      <a:rPr>
                        <a:latin typeface="Cambria Math" panose="02040503050406030204" pitchFamily="18" charset="0"/>
                      </a:rPr>
                      <m:t>0</m:t>
                    </m:r>
                  </m:oMath>
                </a14:m>
                <a:r>
                  <a:rPr sz="2800" dirty="0"/>
                  <a:t>.</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a:stretch>
              </a:blipFill>
            </p:spPr>
            <p:txBody>
              <a:bodyPr/>
              <a:lstStyle/>
              <a:p>
                <a:r>
                  <a:rPr lang="en-US">
                    <a:noFill/>
                  </a:rPr>
                  <a:t> </a:t>
                </a:r>
              </a:p>
            </p:txBody>
          </p:sp>
        </mc:Fallback>
      </mc:AlternateContent>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3: Finding the Inverse of a Matrix</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a:t>Find the inverses of the following matrices, if possible.</a:t>
                </a:r>
              </a:p>
              <a:p>
                <a:pPr marL="514350" indent="-514350">
                  <a:buFont typeface="+mj-lt"/>
                  <a:buAutoNum type="alphaLcPeriod"/>
                  <a:defRPr sz="2800"/>
                </a:pPr>
                <a:r>
                  <a:t>​</a:t>
                </a:r>
                <a14:m>
                  <m:oMath xmlns:m="http://schemas.openxmlformats.org/officeDocument/2006/math">
                    <m:r>
                      <a:rPr>
                        <a:latin typeface="Cambria Math" panose="02040503050406030204" pitchFamily="18" charset="0"/>
                      </a:rPr>
                      <m:t>𝐴</m:t>
                    </m:r>
                    <m:r>
                      <a:rPr>
                        <a:latin typeface="Cambria Math" panose="02040503050406030204" pitchFamily="18" charset="0"/>
                      </a:rPr>
                      <m:t>=</m:t>
                    </m:r>
                    <m:d>
                      <m:dPr>
                        <m:begChr m:val="["/>
                        <m:endChr m:val="]"/>
                        <m:ctrlPr>
                          <a:rPr i="1">
                            <a:latin typeface="Cambria Math" panose="02040503050406030204" pitchFamily="18" charset="0"/>
                          </a:rPr>
                        </m:ctrlPr>
                      </m:dPr>
                      <m:e>
                        <m:m>
                          <m:mPr>
                            <m:plcHide m:val="on"/>
                            <m:mcs>
                              <m:mc>
                                <m:mcPr>
                                  <m:count m:val="2"/>
                                  <m:mcJc m:val="center"/>
                                </m:mcPr>
                              </m:mc>
                            </m:mcs>
                            <m:ctrlPr>
                              <a:rPr i="1">
                                <a:latin typeface="Cambria Math" panose="02040503050406030204" pitchFamily="18" charset="0"/>
                              </a:rPr>
                            </m:ctrlPr>
                          </m:mPr>
                          <m:mr>
                            <m:e>
                              <m:r>
                                <a:rPr>
                                  <a:latin typeface="Cambria Math" panose="02040503050406030204" pitchFamily="18" charset="0"/>
                                </a:rPr>
                                <m:t>3</m:t>
                              </m:r>
                            </m:e>
                            <m:e>
                              <m:r>
                                <a:rPr>
                                  <a:latin typeface="Cambria Math" panose="02040503050406030204" pitchFamily="18" charset="0"/>
                                </a:rPr>
                                <m:t>−</m:t>
                              </m:r>
                              <m:r>
                                <a:rPr>
                                  <a:latin typeface="Cambria Math" panose="02040503050406030204" pitchFamily="18" charset="0"/>
                                </a:rPr>
                                <m:t>5</m:t>
                              </m:r>
                            </m:e>
                          </m:mr>
                          <m:mr>
                            <m:e>
                              <m:r>
                                <a:rPr>
                                  <a:latin typeface="Cambria Math" panose="02040503050406030204" pitchFamily="18" charset="0"/>
                                </a:rPr>
                                <m:t>2</m:t>
                              </m:r>
                            </m:e>
                            <m:e>
                              <m:r>
                                <a:rPr>
                                  <a:latin typeface="Cambria Math" panose="02040503050406030204" pitchFamily="18" charset="0"/>
                                </a:rPr>
                                <m:t>1</m:t>
                              </m:r>
                            </m:e>
                          </m:mr>
                        </m:m>
                      </m:e>
                    </m:d>
                  </m:oMath>
                </a14:m>
                <a:endParaRPr/>
              </a:p>
              <a:p>
                <a:pPr marL="514350" indent="-514350">
                  <a:buFont typeface="+mj-lt"/>
                  <a:buAutoNum type="alphaLcPeriod" startAt="2"/>
                  <a:defRPr sz="2800"/>
                </a:pPr>
                <a:r>
                  <a:t>​</a:t>
                </a:r>
                <a14:m>
                  <m:oMath xmlns:m="http://schemas.openxmlformats.org/officeDocument/2006/math">
                    <m:r>
                      <a:rPr>
                        <a:latin typeface="Cambria Math" panose="02040503050406030204" pitchFamily="18" charset="0"/>
                      </a:rPr>
                      <m:t>𝐵</m:t>
                    </m:r>
                    <m:r>
                      <a:rPr>
                        <a:latin typeface="Cambria Math" panose="02040503050406030204" pitchFamily="18" charset="0"/>
                      </a:rPr>
                      <m:t>=</m:t>
                    </m:r>
                    <m:d>
                      <m:dPr>
                        <m:begChr m:val="["/>
                        <m:endChr m:val="]"/>
                        <m:ctrlPr>
                          <a:rPr i="1">
                            <a:latin typeface="Cambria Math" panose="02040503050406030204" pitchFamily="18" charset="0"/>
                          </a:rPr>
                        </m:ctrlPr>
                      </m:dPr>
                      <m:e>
                        <m:m>
                          <m:mPr>
                            <m:plcHide m:val="on"/>
                            <m:mcs>
                              <m:mc>
                                <m:mcPr>
                                  <m:count m:val="3"/>
                                  <m:mcJc m:val="center"/>
                                </m:mcPr>
                              </m:mc>
                            </m:mcs>
                            <m:ctrlPr>
                              <a:rPr i="1">
                                <a:latin typeface="Cambria Math" panose="02040503050406030204" pitchFamily="18" charset="0"/>
                              </a:rPr>
                            </m:ctrlPr>
                          </m:mPr>
                          <m:mr>
                            <m:e>
                              <m:r>
                                <a:rPr>
                                  <a:latin typeface="Cambria Math" panose="02040503050406030204" pitchFamily="18" charset="0"/>
                                </a:rPr>
                                <m:t>2</m:t>
                              </m:r>
                            </m:e>
                            <m:e>
                              <m:r>
                                <a:rPr>
                                  <a:latin typeface="Cambria Math" panose="02040503050406030204" pitchFamily="18" charset="0"/>
                                </a:rPr>
                                <m:t>4</m:t>
                              </m:r>
                            </m:e>
                            <m:e>
                              <m:r>
                                <a:rPr>
                                  <a:latin typeface="Cambria Math" panose="02040503050406030204" pitchFamily="18" charset="0"/>
                                </a:rPr>
                                <m:t>2</m:t>
                              </m:r>
                            </m:e>
                          </m:mr>
                          <m:mr>
                            <m:e>
                              <m:r>
                                <a:rPr>
                                  <a:latin typeface="Cambria Math" panose="02040503050406030204" pitchFamily="18" charset="0"/>
                                </a:rPr>
                                <m:t>−</m:t>
                              </m:r>
                              <m:r>
                                <a:rPr>
                                  <a:latin typeface="Cambria Math" panose="02040503050406030204" pitchFamily="18" charset="0"/>
                                </a:rPr>
                                <m:t>1</m:t>
                              </m:r>
                            </m:e>
                            <m:e>
                              <m:r>
                                <a:rPr>
                                  <a:latin typeface="Cambria Math" panose="02040503050406030204" pitchFamily="18" charset="0"/>
                                </a:rPr>
                                <m:t>5</m:t>
                              </m:r>
                            </m:e>
                            <m:e>
                              <m:r>
                                <a:rPr>
                                  <a:latin typeface="Cambria Math" panose="02040503050406030204" pitchFamily="18" charset="0"/>
                                </a:rPr>
                                <m:t>−</m:t>
                              </m:r>
                              <m:r>
                                <a:rPr>
                                  <a:latin typeface="Cambria Math" panose="02040503050406030204" pitchFamily="18" charset="0"/>
                                </a:rPr>
                                <m:t>1</m:t>
                              </m:r>
                            </m:e>
                          </m:mr>
                          <m:mr>
                            <m:e>
                              <m:r>
                                <a:rPr>
                                  <a:latin typeface="Cambria Math" panose="02040503050406030204" pitchFamily="18" charset="0"/>
                                </a:rPr>
                                <m:t>3</m:t>
                              </m:r>
                            </m:e>
                            <m:e>
                              <m:r>
                                <a:rPr>
                                  <a:latin typeface="Cambria Math" panose="02040503050406030204" pitchFamily="18" charset="0"/>
                                </a:rPr>
                                <m:t>1</m:t>
                              </m:r>
                            </m:e>
                            <m:e>
                              <m:r>
                                <a:rPr>
                                  <a:latin typeface="Cambria Math" panose="02040503050406030204" pitchFamily="18" charset="0"/>
                                </a:rPr>
                                <m:t>3</m:t>
                              </m:r>
                            </m:e>
                          </m:mr>
                        </m:m>
                      </m:e>
                    </m:d>
                  </m:oMath>
                </a14:m>
                <a:endParaRP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Finding the Inverse of a Matrix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p>
              <a:p>
                <a:pPr marL="514350" indent="-514350">
                  <a:buFont typeface="+mj-lt"/>
                  <a:buAutoNum type="alphaLcPeriod"/>
                  <a:defRPr sz="2800"/>
                </a:pPr>
                <a:r>
                  <a:rPr dirty="0"/>
                  <a:t>​</a:t>
                </a:r>
                <a:r>
                  <a:rPr sz="2800" dirty="0"/>
                  <a:t>Since </a:t>
                </a:r>
                <a14:m>
                  <m:oMath xmlns:m="http://schemas.openxmlformats.org/officeDocument/2006/math">
                    <m:r>
                      <a:rPr>
                        <a:latin typeface="Cambria Math" panose="02040503050406030204" pitchFamily="18" charset="0"/>
                      </a:rPr>
                      <m:t>𝐴</m:t>
                    </m:r>
                  </m:oMath>
                </a14:m>
                <a:r>
                  <a:rPr sz="2800" dirty="0"/>
                  <a:t> is </a:t>
                </a:r>
                <a14:m>
                  <m:oMath xmlns:m="http://schemas.openxmlformats.org/officeDocument/2006/math">
                    <m:r>
                      <a:rPr>
                        <a:latin typeface="Cambria Math" panose="02040503050406030204" pitchFamily="18" charset="0"/>
                      </a:rPr>
                      <m:t>2</m:t>
                    </m:r>
                    <m:r>
                      <a:rPr>
                        <a:latin typeface="Cambria Math" panose="02040503050406030204" pitchFamily="18" charset="0"/>
                      </a:rPr>
                      <m:t>×</m:t>
                    </m:r>
                    <m:r>
                      <a:rPr>
                        <a:latin typeface="Cambria Math" panose="02040503050406030204" pitchFamily="18" charset="0"/>
                      </a:rPr>
                      <m:t>2</m:t>
                    </m:r>
                  </m:oMath>
                </a14:m>
                <a:r>
                  <a:rPr sz="2800" dirty="0"/>
                  <a:t>, we can use the shortcut,</a:t>
                </a:r>
              </a:p>
              <a:p>
                <a:pPr algn="ctr">
                  <a:defRPr sz="2800"/>
                </a:pPr>
                <a:r>
                  <a:rPr dirty="0"/>
                  <a:t>​</a:t>
                </a:r>
                <a:r>
                  <a:rPr sz="2800" dirty="0"/>
                  <a:t>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𝐴</m:t>
                        </m:r>
                      </m:e>
                      <m:sup>
                        <m:r>
                          <a:rPr>
                            <a:latin typeface="Cambria Math" panose="02040503050406030204" pitchFamily="18" charset="0"/>
                          </a:rPr>
                          <m:t>−</m:t>
                        </m:r>
                        <m:r>
                          <a:rPr>
                            <a:latin typeface="Cambria Math" panose="02040503050406030204" pitchFamily="18" charset="0"/>
                          </a:rPr>
                          <m:t>1</m:t>
                        </m:r>
                      </m:sup>
                    </m:sSup>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3</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m:t>
                            </m:r>
                            <m:r>
                              <a:rPr>
                                <a:latin typeface="Cambria Math" panose="02040503050406030204" pitchFamily="18" charset="0"/>
                              </a:rPr>
                              <m:t>10</m:t>
                            </m:r>
                          </m:e>
                        </m:d>
                      </m:den>
                    </m:f>
                    <m:d>
                      <m:dPr>
                        <m:begChr m:val="["/>
                        <m:endChr m:val="]"/>
                        <m:ctrlPr>
                          <a:rPr i="1">
                            <a:latin typeface="Cambria Math" panose="02040503050406030204" pitchFamily="18" charset="0"/>
                          </a:rPr>
                        </m:ctrlPr>
                      </m:dPr>
                      <m:e>
                        <m:m>
                          <m:mPr>
                            <m:plcHide m:val="on"/>
                            <m:mcs>
                              <m:mc>
                                <m:mcPr>
                                  <m:count m:val="2"/>
                                  <m:mcJc m:val="center"/>
                                </m:mcPr>
                              </m:mc>
                            </m:mcs>
                            <m:ctrlPr>
                              <a:rPr i="1">
                                <a:latin typeface="Cambria Math" panose="02040503050406030204" pitchFamily="18" charset="0"/>
                              </a:rPr>
                            </m:ctrlPr>
                          </m:mPr>
                          <m:mr>
                            <m:e>
                              <m:r>
                                <a:rPr>
                                  <a:latin typeface="Cambria Math" panose="02040503050406030204" pitchFamily="18" charset="0"/>
                                </a:rPr>
                                <m:t>1</m:t>
                              </m:r>
                            </m:e>
                            <m:e>
                              <m:r>
                                <a:rPr>
                                  <a:latin typeface="Cambria Math" panose="02040503050406030204" pitchFamily="18" charset="0"/>
                                </a:rPr>
                                <m:t>5</m:t>
                              </m:r>
                            </m:e>
                          </m:mr>
                          <m:mr>
                            <m:e>
                              <m:r>
                                <a:rPr>
                                  <a:latin typeface="Cambria Math" panose="02040503050406030204" pitchFamily="18" charset="0"/>
                                </a:rPr>
                                <m:t>−</m:t>
                              </m:r>
                              <m:r>
                                <a:rPr>
                                  <a:latin typeface="Cambria Math" panose="02040503050406030204" pitchFamily="18" charset="0"/>
                                </a:rPr>
                                <m:t>2</m:t>
                              </m:r>
                            </m:e>
                            <m:e>
                              <m:r>
                                <a:rPr>
                                  <a:latin typeface="Cambria Math" panose="02040503050406030204" pitchFamily="18" charset="0"/>
                                </a:rPr>
                                <m:t>3</m:t>
                              </m:r>
                            </m:e>
                          </m:mr>
                        </m:m>
                      </m:e>
                    </m:d>
                    <m:r>
                      <a:rPr>
                        <a:latin typeface="Cambria Math" panose="02040503050406030204" pitchFamily="18" charset="0"/>
                      </a:rPr>
                      <m:t>=</m:t>
                    </m:r>
                    <m:d>
                      <m:dPr>
                        <m:begChr m:val="["/>
                        <m:endChr m:val="]"/>
                        <m:ctrlPr>
                          <a:rPr i="1">
                            <a:latin typeface="Cambria Math" panose="02040503050406030204" pitchFamily="18" charset="0"/>
                          </a:rPr>
                        </m:ctrlPr>
                      </m:dPr>
                      <m:e>
                        <m:m>
                          <m:mPr>
                            <m:plcHide m:val="on"/>
                            <m:mcs>
                              <m:mc>
                                <m:mcPr>
                                  <m:count m:val="2"/>
                                  <m:mcJc m:val="center"/>
                                </m:mcPr>
                              </m:mc>
                            </m:mcs>
                            <m:ctrlPr>
                              <a:rPr i="1">
                                <a:latin typeface="Cambria Math" panose="02040503050406030204" pitchFamily="18" charset="0"/>
                              </a:rPr>
                            </m:ctrlPr>
                          </m:mPr>
                          <m:mr>
                            <m:e>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13</m:t>
                                  </m:r>
                                </m:den>
                              </m:f>
                            </m:e>
                            <m:e>
                              <m:f>
                                <m:fPr>
                                  <m:ctrlPr>
                                    <a:rPr i="1">
                                      <a:latin typeface="Cambria Math" panose="02040503050406030204" pitchFamily="18" charset="0"/>
                                    </a:rPr>
                                  </m:ctrlPr>
                                </m:fPr>
                                <m:num>
                                  <m:r>
                                    <a:rPr>
                                      <a:latin typeface="Cambria Math" panose="02040503050406030204" pitchFamily="18" charset="0"/>
                                    </a:rPr>
                                    <m:t>5</m:t>
                                  </m:r>
                                </m:num>
                                <m:den>
                                  <m:r>
                                    <a:rPr>
                                      <a:latin typeface="Cambria Math" panose="02040503050406030204" pitchFamily="18" charset="0"/>
                                    </a:rPr>
                                    <m:t>13</m:t>
                                  </m:r>
                                </m:den>
                              </m:f>
                            </m:e>
                          </m:mr>
                          <m:mr>
                            <m:e>
                              <m:f>
                                <m:fPr>
                                  <m:ctrlPr>
                                    <a:rPr i="1">
                                      <a:latin typeface="Cambria Math" panose="02040503050406030204" pitchFamily="18" charset="0"/>
                                    </a:rPr>
                                  </m:ctrlPr>
                                </m:fPr>
                                <m:num>
                                  <m:r>
                                    <a:rPr>
                                      <a:latin typeface="Cambria Math" panose="02040503050406030204" pitchFamily="18" charset="0"/>
                                    </a:rPr>
                                    <m:t>−</m:t>
                                  </m:r>
                                  <m:r>
                                    <a:rPr>
                                      <a:latin typeface="Cambria Math" panose="02040503050406030204" pitchFamily="18" charset="0"/>
                                    </a:rPr>
                                    <m:t>2</m:t>
                                  </m:r>
                                </m:num>
                                <m:den>
                                  <m:r>
                                    <a:rPr>
                                      <a:latin typeface="Cambria Math" panose="02040503050406030204" pitchFamily="18" charset="0"/>
                                    </a:rPr>
                                    <m:t>13</m:t>
                                  </m:r>
                                </m:den>
                              </m:f>
                            </m:e>
                            <m:e>
                              <m:f>
                                <m:fPr>
                                  <m:ctrlPr>
                                    <a:rPr i="1">
                                      <a:latin typeface="Cambria Math" panose="02040503050406030204" pitchFamily="18" charset="0"/>
                                    </a:rPr>
                                  </m:ctrlPr>
                                </m:fPr>
                                <m:num>
                                  <m:r>
                                    <a:rPr>
                                      <a:latin typeface="Cambria Math" panose="02040503050406030204" pitchFamily="18" charset="0"/>
                                    </a:rPr>
                                    <m:t>3</m:t>
                                  </m:r>
                                </m:num>
                                <m:den>
                                  <m:r>
                                    <a:rPr>
                                      <a:latin typeface="Cambria Math" panose="02040503050406030204" pitchFamily="18" charset="0"/>
                                    </a:rPr>
                                    <m:t>13</m:t>
                                  </m:r>
                                </m:den>
                              </m:f>
                            </m:e>
                          </m:mr>
                        </m:m>
                      </m:e>
                    </m:d>
                  </m:oMath>
                </a14:m>
                <a:r>
                  <a:rPr sz="2800" dirty="0"/>
                  <a:t>.</a:t>
                </a:r>
              </a:p>
              <a:p>
                <a:r>
                  <a:rPr dirty="0"/>
                  <a:t>​</a:t>
                </a:r>
                <a:r>
                  <a:rPr sz="2800" dirty="0"/>
                  <a:t>We can verify our work as follows:</a:t>
                </a:r>
              </a:p>
              <a:p>
                <a:pPr algn="ctr">
                  <a:defRPr sz="2800"/>
                </a:pPr>
                <a:r>
                  <a:rPr dirty="0"/>
                  <a:t>​</a:t>
                </a:r>
                <a14:m>
                  <m:oMath xmlns:m="http://schemas.openxmlformats.org/officeDocument/2006/math">
                    <m:d>
                      <m:dPr>
                        <m:begChr m:val="["/>
                        <m:endChr m:val="]"/>
                        <m:ctrlPr>
                          <a:rPr i="1">
                            <a:latin typeface="Cambria Math" panose="02040503050406030204" pitchFamily="18" charset="0"/>
                          </a:rPr>
                        </m:ctrlPr>
                      </m:dPr>
                      <m:e>
                        <m:m>
                          <m:mPr>
                            <m:plcHide m:val="on"/>
                            <m:mcs>
                              <m:mc>
                                <m:mcPr>
                                  <m:count m:val="2"/>
                                  <m:mcJc m:val="center"/>
                                </m:mcPr>
                              </m:mc>
                            </m:mcs>
                            <m:ctrlPr>
                              <a:rPr i="1">
                                <a:latin typeface="Cambria Math" panose="02040503050406030204" pitchFamily="18" charset="0"/>
                              </a:rPr>
                            </m:ctrlPr>
                          </m:mPr>
                          <m:mr>
                            <m:e>
                              <m:r>
                                <a:rPr>
                                  <a:latin typeface="Cambria Math" panose="02040503050406030204" pitchFamily="18" charset="0"/>
                                </a:rPr>
                                <m:t>3</m:t>
                              </m:r>
                            </m:e>
                            <m:e>
                              <m:r>
                                <a:rPr>
                                  <a:latin typeface="Cambria Math" panose="02040503050406030204" pitchFamily="18" charset="0"/>
                                </a:rPr>
                                <m:t>−</m:t>
                              </m:r>
                              <m:r>
                                <a:rPr>
                                  <a:latin typeface="Cambria Math" panose="02040503050406030204" pitchFamily="18" charset="0"/>
                                </a:rPr>
                                <m:t>5</m:t>
                              </m:r>
                            </m:e>
                          </m:mr>
                          <m:mr>
                            <m:e>
                              <m:r>
                                <a:rPr>
                                  <a:latin typeface="Cambria Math" panose="02040503050406030204" pitchFamily="18" charset="0"/>
                                </a:rPr>
                                <m:t>2</m:t>
                              </m:r>
                            </m:e>
                            <m:e>
                              <m:r>
                                <a:rPr>
                                  <a:latin typeface="Cambria Math" panose="02040503050406030204" pitchFamily="18" charset="0"/>
                                </a:rPr>
                                <m:t>1</m:t>
                              </m:r>
                            </m:e>
                          </m:mr>
                        </m:m>
                      </m:e>
                    </m:d>
                    <m:d>
                      <m:dPr>
                        <m:begChr m:val="["/>
                        <m:endChr m:val="]"/>
                        <m:ctrlPr>
                          <a:rPr i="1">
                            <a:latin typeface="Cambria Math" panose="02040503050406030204" pitchFamily="18" charset="0"/>
                          </a:rPr>
                        </m:ctrlPr>
                      </m:dPr>
                      <m:e>
                        <m:m>
                          <m:mPr>
                            <m:plcHide m:val="on"/>
                            <m:mcs>
                              <m:mc>
                                <m:mcPr>
                                  <m:count m:val="2"/>
                                  <m:mcJc m:val="center"/>
                                </m:mcPr>
                              </m:mc>
                            </m:mcs>
                            <m:ctrlPr>
                              <a:rPr i="1">
                                <a:latin typeface="Cambria Math" panose="02040503050406030204" pitchFamily="18" charset="0"/>
                              </a:rPr>
                            </m:ctrlPr>
                          </m:mPr>
                          <m:mr>
                            <m:e>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13</m:t>
                                  </m:r>
                                </m:den>
                              </m:f>
                            </m:e>
                            <m:e>
                              <m:f>
                                <m:fPr>
                                  <m:ctrlPr>
                                    <a:rPr i="1">
                                      <a:latin typeface="Cambria Math" panose="02040503050406030204" pitchFamily="18" charset="0"/>
                                    </a:rPr>
                                  </m:ctrlPr>
                                </m:fPr>
                                <m:num>
                                  <m:r>
                                    <a:rPr>
                                      <a:latin typeface="Cambria Math" panose="02040503050406030204" pitchFamily="18" charset="0"/>
                                    </a:rPr>
                                    <m:t>5</m:t>
                                  </m:r>
                                </m:num>
                                <m:den>
                                  <m:r>
                                    <a:rPr>
                                      <a:latin typeface="Cambria Math" panose="02040503050406030204" pitchFamily="18" charset="0"/>
                                    </a:rPr>
                                    <m:t>13</m:t>
                                  </m:r>
                                </m:den>
                              </m:f>
                            </m:e>
                          </m:mr>
                          <m:mr>
                            <m:e>
                              <m:f>
                                <m:fPr>
                                  <m:ctrlPr>
                                    <a:rPr i="1">
                                      <a:latin typeface="Cambria Math" panose="02040503050406030204" pitchFamily="18" charset="0"/>
                                    </a:rPr>
                                  </m:ctrlPr>
                                </m:fPr>
                                <m:num>
                                  <m:r>
                                    <a:rPr>
                                      <a:latin typeface="Cambria Math" panose="02040503050406030204" pitchFamily="18" charset="0"/>
                                    </a:rPr>
                                    <m:t>−</m:t>
                                  </m:r>
                                  <m:r>
                                    <a:rPr>
                                      <a:latin typeface="Cambria Math" panose="02040503050406030204" pitchFamily="18" charset="0"/>
                                    </a:rPr>
                                    <m:t>2</m:t>
                                  </m:r>
                                </m:num>
                                <m:den>
                                  <m:r>
                                    <a:rPr>
                                      <a:latin typeface="Cambria Math" panose="02040503050406030204" pitchFamily="18" charset="0"/>
                                    </a:rPr>
                                    <m:t>13</m:t>
                                  </m:r>
                                </m:den>
                              </m:f>
                            </m:e>
                            <m:e>
                              <m:f>
                                <m:fPr>
                                  <m:ctrlPr>
                                    <a:rPr i="1">
                                      <a:latin typeface="Cambria Math" panose="02040503050406030204" pitchFamily="18" charset="0"/>
                                    </a:rPr>
                                  </m:ctrlPr>
                                </m:fPr>
                                <m:num>
                                  <m:r>
                                    <a:rPr>
                                      <a:latin typeface="Cambria Math" panose="02040503050406030204" pitchFamily="18" charset="0"/>
                                    </a:rPr>
                                    <m:t>3</m:t>
                                  </m:r>
                                </m:num>
                                <m:den>
                                  <m:r>
                                    <a:rPr>
                                      <a:latin typeface="Cambria Math" panose="02040503050406030204" pitchFamily="18" charset="0"/>
                                    </a:rPr>
                                    <m:t>13</m:t>
                                  </m:r>
                                </m:den>
                              </m:f>
                            </m:e>
                          </m:mr>
                        </m:m>
                      </m:e>
                    </m:d>
                    <m:r>
                      <a:rPr>
                        <a:latin typeface="Cambria Math" panose="02040503050406030204" pitchFamily="18" charset="0"/>
                      </a:rPr>
                      <m:t>=</m:t>
                    </m:r>
                    <m:d>
                      <m:dPr>
                        <m:begChr m:val="["/>
                        <m:endChr m:val="]"/>
                        <m:ctrlPr>
                          <a:rPr i="1">
                            <a:latin typeface="Cambria Math" panose="02040503050406030204" pitchFamily="18" charset="0"/>
                          </a:rPr>
                        </m:ctrlPr>
                      </m:dPr>
                      <m:e>
                        <m:m>
                          <m:mPr>
                            <m:plcHide m:val="on"/>
                            <m:mcs>
                              <m:mc>
                                <m:mcPr>
                                  <m:count m:val="2"/>
                                  <m:mcJc m:val="center"/>
                                </m:mcPr>
                              </m:mc>
                            </m:mcs>
                            <m:ctrlPr>
                              <a:rPr i="1">
                                <a:latin typeface="Cambria Math" panose="02040503050406030204" pitchFamily="18" charset="0"/>
                              </a:rPr>
                            </m:ctrlPr>
                          </m:mPr>
                          <m:mr>
                            <m:e>
                              <m:r>
                                <a:rPr>
                                  <a:latin typeface="Cambria Math" panose="02040503050406030204" pitchFamily="18" charset="0"/>
                                </a:rPr>
                                <m:t>1</m:t>
                              </m:r>
                            </m:e>
                            <m:e>
                              <m:r>
                                <a:rPr>
                                  <a:latin typeface="Cambria Math" panose="02040503050406030204" pitchFamily="18" charset="0"/>
                                </a:rPr>
                                <m:t>0</m:t>
                              </m:r>
                            </m:e>
                          </m:mr>
                          <m:mr>
                            <m:e>
                              <m:r>
                                <a:rPr>
                                  <a:latin typeface="Cambria Math" panose="02040503050406030204" pitchFamily="18" charset="0"/>
                                </a:rPr>
                                <m:t>0</m:t>
                              </m:r>
                            </m:e>
                            <m:e>
                              <m:r>
                                <a:rPr>
                                  <a:latin typeface="Cambria Math" panose="02040503050406030204" pitchFamily="18" charset="0"/>
                                </a:rPr>
                                <m:t>1</m:t>
                              </m:r>
                            </m:e>
                          </m:mr>
                        </m:m>
                      </m:e>
                    </m:d>
                    <m:r>
                      <a:rPr>
                        <a:latin typeface="Cambria Math" panose="02040503050406030204" pitchFamily="18" charset="0"/>
                      </a:rPr>
                      <m:t>=</m:t>
                    </m:r>
                    <m:d>
                      <m:dPr>
                        <m:begChr m:val="["/>
                        <m:endChr m:val="]"/>
                        <m:ctrlPr>
                          <a:rPr i="1">
                            <a:latin typeface="Cambria Math" panose="02040503050406030204" pitchFamily="18" charset="0"/>
                          </a:rPr>
                        </m:ctrlPr>
                      </m:dPr>
                      <m:e>
                        <m:m>
                          <m:mPr>
                            <m:plcHide m:val="on"/>
                            <m:mcs>
                              <m:mc>
                                <m:mcPr>
                                  <m:count m:val="2"/>
                                  <m:mcJc m:val="center"/>
                                </m:mcPr>
                              </m:mc>
                            </m:mcs>
                            <m:ctrlPr>
                              <a:rPr i="1">
                                <a:latin typeface="Cambria Math" panose="02040503050406030204" pitchFamily="18" charset="0"/>
                              </a:rPr>
                            </m:ctrlPr>
                          </m:mPr>
                          <m:mr>
                            <m:e>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13</m:t>
                                  </m:r>
                                </m:den>
                              </m:f>
                            </m:e>
                            <m:e>
                              <m:f>
                                <m:fPr>
                                  <m:ctrlPr>
                                    <a:rPr i="1">
                                      <a:latin typeface="Cambria Math" panose="02040503050406030204" pitchFamily="18" charset="0"/>
                                    </a:rPr>
                                  </m:ctrlPr>
                                </m:fPr>
                                <m:num>
                                  <m:r>
                                    <a:rPr>
                                      <a:latin typeface="Cambria Math" panose="02040503050406030204" pitchFamily="18" charset="0"/>
                                    </a:rPr>
                                    <m:t>5</m:t>
                                  </m:r>
                                </m:num>
                                <m:den>
                                  <m:r>
                                    <a:rPr>
                                      <a:latin typeface="Cambria Math" panose="02040503050406030204" pitchFamily="18" charset="0"/>
                                    </a:rPr>
                                    <m:t>13</m:t>
                                  </m:r>
                                </m:den>
                              </m:f>
                            </m:e>
                          </m:mr>
                          <m:mr>
                            <m:e>
                              <m:f>
                                <m:fPr>
                                  <m:ctrlPr>
                                    <a:rPr i="1">
                                      <a:latin typeface="Cambria Math" panose="02040503050406030204" pitchFamily="18" charset="0"/>
                                    </a:rPr>
                                  </m:ctrlPr>
                                </m:fPr>
                                <m:num>
                                  <m:r>
                                    <a:rPr>
                                      <a:latin typeface="Cambria Math" panose="02040503050406030204" pitchFamily="18" charset="0"/>
                                    </a:rPr>
                                    <m:t>−</m:t>
                                  </m:r>
                                  <m:r>
                                    <a:rPr>
                                      <a:latin typeface="Cambria Math" panose="02040503050406030204" pitchFamily="18" charset="0"/>
                                    </a:rPr>
                                    <m:t>2</m:t>
                                  </m:r>
                                </m:num>
                                <m:den>
                                  <m:r>
                                    <a:rPr>
                                      <a:latin typeface="Cambria Math" panose="02040503050406030204" pitchFamily="18" charset="0"/>
                                    </a:rPr>
                                    <m:t>13</m:t>
                                  </m:r>
                                </m:den>
                              </m:f>
                            </m:e>
                            <m:e>
                              <m:f>
                                <m:fPr>
                                  <m:ctrlPr>
                                    <a:rPr i="1">
                                      <a:latin typeface="Cambria Math" panose="02040503050406030204" pitchFamily="18" charset="0"/>
                                    </a:rPr>
                                  </m:ctrlPr>
                                </m:fPr>
                                <m:num>
                                  <m:r>
                                    <a:rPr>
                                      <a:latin typeface="Cambria Math" panose="02040503050406030204" pitchFamily="18" charset="0"/>
                                    </a:rPr>
                                    <m:t>3</m:t>
                                  </m:r>
                                </m:num>
                                <m:den>
                                  <m:r>
                                    <a:rPr>
                                      <a:latin typeface="Cambria Math" panose="02040503050406030204" pitchFamily="18" charset="0"/>
                                    </a:rPr>
                                    <m:t>13</m:t>
                                  </m:r>
                                </m:den>
                              </m:f>
                            </m:e>
                          </m:mr>
                        </m:m>
                      </m:e>
                    </m:d>
                    <m:d>
                      <m:dPr>
                        <m:begChr m:val="["/>
                        <m:endChr m:val="]"/>
                        <m:ctrlPr>
                          <a:rPr i="1">
                            <a:latin typeface="Cambria Math" panose="02040503050406030204" pitchFamily="18" charset="0"/>
                          </a:rPr>
                        </m:ctrlPr>
                      </m:dPr>
                      <m:e>
                        <m:m>
                          <m:mPr>
                            <m:plcHide m:val="on"/>
                            <m:mcs>
                              <m:mc>
                                <m:mcPr>
                                  <m:count m:val="2"/>
                                  <m:mcJc m:val="center"/>
                                </m:mcPr>
                              </m:mc>
                            </m:mcs>
                            <m:ctrlPr>
                              <a:rPr i="1">
                                <a:latin typeface="Cambria Math" panose="02040503050406030204" pitchFamily="18" charset="0"/>
                              </a:rPr>
                            </m:ctrlPr>
                          </m:mPr>
                          <m:mr>
                            <m:e>
                              <m:r>
                                <a:rPr>
                                  <a:latin typeface="Cambria Math" panose="02040503050406030204" pitchFamily="18" charset="0"/>
                                </a:rPr>
                                <m:t>3</m:t>
                              </m:r>
                            </m:e>
                            <m:e>
                              <m:r>
                                <a:rPr>
                                  <a:latin typeface="Cambria Math" panose="02040503050406030204" pitchFamily="18" charset="0"/>
                                </a:rPr>
                                <m:t>−</m:t>
                              </m:r>
                              <m:r>
                                <a:rPr>
                                  <a:latin typeface="Cambria Math" panose="02040503050406030204" pitchFamily="18" charset="0"/>
                                </a:rPr>
                                <m:t>5</m:t>
                              </m:r>
                            </m:e>
                          </m:mr>
                          <m:mr>
                            <m:e>
                              <m:r>
                                <a:rPr>
                                  <a:latin typeface="Cambria Math" panose="02040503050406030204" pitchFamily="18" charset="0"/>
                                </a:rPr>
                                <m:t>2</m:t>
                              </m:r>
                            </m:e>
                            <m:e>
                              <m:r>
                                <a:rPr>
                                  <a:latin typeface="Cambria Math" panose="02040503050406030204" pitchFamily="18" charset="0"/>
                                </a:rPr>
                                <m:t>1</m:t>
                              </m:r>
                            </m:e>
                          </m:mr>
                        </m:m>
                      </m:e>
                    </m:d>
                  </m:oMath>
                </a14:m>
                <a:endParaRPr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Finding the Inverse of a Matrix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2"/>
                  <a:defRPr sz="2800"/>
                </a:pPr>
                <a:r>
                  <a:rPr dirty="0"/>
                  <a:t>​</a:t>
                </a:r>
                <a:r>
                  <a:rPr sz="2800" dirty="0"/>
                  <a:t>Since </a:t>
                </a:r>
                <a14:m>
                  <m:oMath xmlns:m="http://schemas.openxmlformats.org/officeDocument/2006/math">
                    <m:r>
                      <a:rPr>
                        <a:latin typeface="Cambria Math" panose="02040503050406030204" pitchFamily="18" charset="0"/>
                      </a:rPr>
                      <m:t>𝐵</m:t>
                    </m:r>
                  </m:oMath>
                </a14:m>
                <a:r>
                  <a:rPr sz="2800" dirty="0"/>
                  <a:t> is a </a:t>
                </a:r>
                <a14:m>
                  <m:oMath xmlns:m="http://schemas.openxmlformats.org/officeDocument/2006/math">
                    <m:r>
                      <a:rPr>
                        <a:latin typeface="Cambria Math" panose="02040503050406030204" pitchFamily="18" charset="0"/>
                      </a:rPr>
                      <m:t>3</m:t>
                    </m:r>
                    <m:r>
                      <a:rPr>
                        <a:latin typeface="Cambria Math" panose="02040503050406030204" pitchFamily="18" charset="0"/>
                      </a:rPr>
                      <m:t>×</m:t>
                    </m:r>
                    <m:r>
                      <a:rPr>
                        <a:latin typeface="Cambria Math" panose="02040503050406030204" pitchFamily="18" charset="0"/>
                      </a:rPr>
                      <m:t>3</m:t>
                    </m:r>
                  </m:oMath>
                </a14:m>
                <a:r>
                  <a:rPr sz="2800" dirty="0"/>
                  <a:t> matrix, we use the augmented identity matrix process.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35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graphicFrame>
            <p:nvGraphicFramePr>
              <p:cNvPr id="4" name="Table 3">
                <a:extLst>
                  <a:ext uri="{FF2B5EF4-FFF2-40B4-BE49-F238E27FC236}">
                    <a16:creationId xmlns:a16="http://schemas.microsoft.com/office/drawing/2014/main" id="{7DFE4928-EDBC-4940-A3D4-F690C9AA9F21}"/>
                  </a:ext>
                </a:extLst>
              </p:cNvPr>
              <p:cNvGraphicFramePr>
                <a:graphicFrameLocks noGrp="1"/>
              </p:cNvGraphicFramePr>
              <p:nvPr>
                <p:extLst>
                  <p:ext uri="{D42A27DB-BD31-4B8C-83A1-F6EECF244321}">
                    <p14:modId xmlns:p14="http://schemas.microsoft.com/office/powerpoint/2010/main" val="3501220632"/>
                  </p:ext>
                </p:extLst>
              </p:nvPr>
            </p:nvGraphicFramePr>
            <p:xfrm>
              <a:off x="609600" y="2064130"/>
              <a:ext cx="8382000" cy="3117470"/>
            </p:xfrm>
            <a:graphic>
              <a:graphicData uri="http://schemas.openxmlformats.org/drawingml/2006/table">
                <a:tbl>
                  <a:tblPr firstRow="1" bandRow="1">
                    <a:tableStyleId>{2D5ABB26-0587-4C30-8999-92F81FD0307C}</a:tableStyleId>
                  </a:tblPr>
                  <a:tblGrid>
                    <a:gridCol w="3627664">
                      <a:extLst>
                        <a:ext uri="{9D8B030D-6E8A-4147-A177-3AD203B41FA5}">
                          <a16:colId xmlns:a16="http://schemas.microsoft.com/office/drawing/2014/main" val="286221110"/>
                        </a:ext>
                      </a:extLst>
                    </a:gridCol>
                    <a:gridCol w="4754336">
                      <a:extLst>
                        <a:ext uri="{9D8B030D-6E8A-4147-A177-3AD203B41FA5}">
                          <a16:colId xmlns:a16="http://schemas.microsoft.com/office/drawing/2014/main" val="1108810442"/>
                        </a:ext>
                      </a:extLst>
                    </a:gridCol>
                  </a:tblGrid>
                  <a:tr h="15587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right"/>
                              </m:oMathParaPr>
                              <m:oMath xmlns:m="http://schemas.openxmlformats.org/officeDocument/2006/math">
                                <m:d>
                                  <m:dPr>
                                    <m:begChr m:val="["/>
                                    <m:endChr m:val="]"/>
                                    <m:ctrlPr>
                                      <a:rPr lang="en-US" sz="2400" i="1" kern="1200" smtClean="0">
                                        <a:solidFill>
                                          <a:schemeClr val="tx1"/>
                                        </a:solidFill>
                                        <a:effectLst/>
                                        <a:latin typeface="Cambria Math" panose="02040503050406030204" pitchFamily="18" charset="0"/>
                                        <a:ea typeface="+mn-ea"/>
                                        <a:cs typeface="+mn-cs"/>
                                      </a:rPr>
                                    </m:ctrlPr>
                                  </m:dPr>
                                  <m:e>
                                    <m:m>
                                      <m:mPr>
                                        <m:mcs>
                                          <m:mc>
                                            <m:mcPr>
                                              <m:count m:val="3"/>
                                              <m:mcJc m:val="center"/>
                                            </m:mcPr>
                                          </m:mc>
                                        </m:mcs>
                                        <m:ctrlPr>
                                          <a:rPr lang="en-US" sz="2400" i="1" kern="1200">
                                            <a:solidFill>
                                              <a:schemeClr val="tx1"/>
                                            </a:solidFill>
                                            <a:effectLst/>
                                            <a:latin typeface="Cambria Math" panose="02040503050406030204" pitchFamily="18" charset="0"/>
                                            <a:ea typeface="+mn-ea"/>
                                            <a:cs typeface="+mn-cs"/>
                                          </a:rPr>
                                        </m:ctrlPr>
                                      </m:mPr>
                                      <m:mr>
                                        <m:e>
                                          <m:r>
                                            <a:rPr lang="en-US" sz="2400" i="1" kern="1200">
                                              <a:solidFill>
                                                <a:schemeClr val="tx1"/>
                                              </a:solidFill>
                                              <a:effectLst/>
                                              <a:latin typeface="Cambria Math" panose="02040503050406030204" pitchFamily="18" charset="0"/>
                                              <a:ea typeface="+mn-ea"/>
                                              <a:cs typeface="+mn-cs"/>
                                            </a:rPr>
                                            <m:t>2</m:t>
                                          </m:r>
                                        </m:e>
                                        <m:e>
                                          <m:r>
                                            <a:rPr lang="en-US" sz="2400" i="1" kern="1200">
                                              <a:solidFill>
                                                <a:schemeClr val="tx1"/>
                                              </a:solidFill>
                                              <a:effectLst/>
                                              <a:latin typeface="Cambria Math" panose="02040503050406030204" pitchFamily="18" charset="0"/>
                                              <a:ea typeface="+mn-ea"/>
                                              <a:cs typeface="+mn-cs"/>
                                            </a:rPr>
                                            <m:t>4</m:t>
                                          </m:r>
                                        </m:e>
                                        <m:e>
                                          <m:r>
                                            <a:rPr lang="en-US" sz="2400" i="1" kern="1200">
                                              <a:solidFill>
                                                <a:schemeClr val="tx1"/>
                                              </a:solidFill>
                                              <a:effectLst/>
                                              <a:latin typeface="Cambria Math" panose="02040503050406030204" pitchFamily="18" charset="0"/>
                                              <a:ea typeface="+mn-ea"/>
                                              <a:cs typeface="+mn-cs"/>
                                            </a:rPr>
                                            <m:t>2</m:t>
                                          </m:r>
                                        </m:e>
                                      </m:mr>
                                      <m:mr>
                                        <m:e>
                                          <m:r>
                                            <a:rPr lang="en-US" sz="2400" i="1" kern="1200">
                                              <a:solidFill>
                                                <a:schemeClr val="tx1"/>
                                              </a:solidFill>
                                              <a:effectLst/>
                                              <a:latin typeface="Cambria Math" panose="02040503050406030204" pitchFamily="18" charset="0"/>
                                              <a:ea typeface="+mn-ea"/>
                                              <a:cs typeface="+mn-cs"/>
                                            </a:rPr>
                                            <m:t>−</m:t>
                                          </m:r>
                                          <m:r>
                                            <a:rPr lang="en-US" sz="2400" i="1" kern="1200">
                                              <a:solidFill>
                                                <a:schemeClr val="tx1"/>
                                              </a:solidFill>
                                              <a:effectLst/>
                                              <a:latin typeface="Cambria Math" panose="02040503050406030204" pitchFamily="18" charset="0"/>
                                              <a:ea typeface="+mn-ea"/>
                                              <a:cs typeface="+mn-cs"/>
                                            </a:rPr>
                                            <m:t>1</m:t>
                                          </m:r>
                                        </m:e>
                                        <m:e>
                                          <m:r>
                                            <a:rPr lang="en-US" sz="2400" i="1" kern="1200">
                                              <a:solidFill>
                                                <a:schemeClr val="tx1"/>
                                              </a:solidFill>
                                              <a:effectLst/>
                                              <a:latin typeface="Cambria Math" panose="02040503050406030204" pitchFamily="18" charset="0"/>
                                              <a:ea typeface="+mn-ea"/>
                                              <a:cs typeface="+mn-cs"/>
                                            </a:rPr>
                                            <m:t>5</m:t>
                                          </m:r>
                                        </m:e>
                                        <m:e>
                                          <m:r>
                                            <a:rPr lang="en-US" sz="2400" i="1" kern="1200">
                                              <a:solidFill>
                                                <a:schemeClr val="tx1"/>
                                              </a:solidFill>
                                              <a:effectLst/>
                                              <a:latin typeface="Cambria Math" panose="02040503050406030204" pitchFamily="18" charset="0"/>
                                              <a:ea typeface="+mn-ea"/>
                                              <a:cs typeface="+mn-cs"/>
                                            </a:rPr>
                                            <m:t>−</m:t>
                                          </m:r>
                                          <m:r>
                                            <a:rPr lang="en-US" sz="2400" i="1" kern="1200">
                                              <a:solidFill>
                                                <a:schemeClr val="tx1"/>
                                              </a:solidFill>
                                              <a:effectLst/>
                                              <a:latin typeface="Cambria Math" panose="02040503050406030204" pitchFamily="18" charset="0"/>
                                              <a:ea typeface="+mn-ea"/>
                                              <a:cs typeface="+mn-cs"/>
                                            </a:rPr>
                                            <m:t>1</m:t>
                                          </m:r>
                                        </m:e>
                                      </m:mr>
                                      <m:mr>
                                        <m:e>
                                          <m:r>
                                            <a:rPr lang="en-US" sz="2400" i="1" kern="1200">
                                              <a:solidFill>
                                                <a:schemeClr val="tx1"/>
                                              </a:solidFill>
                                              <a:effectLst/>
                                              <a:latin typeface="Cambria Math" panose="02040503050406030204" pitchFamily="18" charset="0"/>
                                              <a:ea typeface="+mn-ea"/>
                                              <a:cs typeface="+mn-cs"/>
                                            </a:rPr>
                                            <m:t>3</m:t>
                                          </m:r>
                                        </m:e>
                                        <m:e>
                                          <m:r>
                                            <a:rPr lang="en-US" sz="2400" i="1" kern="1200">
                                              <a:solidFill>
                                                <a:schemeClr val="tx1"/>
                                              </a:solidFill>
                                              <a:effectLst/>
                                              <a:latin typeface="Cambria Math" panose="02040503050406030204" pitchFamily="18" charset="0"/>
                                              <a:ea typeface="+mn-ea"/>
                                              <a:cs typeface="+mn-cs"/>
                                            </a:rPr>
                                            <m:t>1</m:t>
                                          </m:r>
                                        </m:e>
                                        <m:e>
                                          <m:r>
                                            <a:rPr lang="en-US" sz="2400" i="1" kern="1200">
                                              <a:solidFill>
                                                <a:schemeClr val="tx1"/>
                                              </a:solidFill>
                                              <a:effectLst/>
                                              <a:latin typeface="Cambria Math" panose="02040503050406030204" pitchFamily="18" charset="0"/>
                                              <a:ea typeface="+mn-ea"/>
                                              <a:cs typeface="+mn-cs"/>
                                            </a:rPr>
                                            <m:t>3</m:t>
                                          </m:r>
                                        </m:e>
                                      </m:mr>
                                    </m:m>
                                    <m:d>
                                      <m:dPr>
                                        <m:begChr m:val="|"/>
                                        <m:endChr m:val=""/>
                                        <m:ctrlPr>
                                          <a:rPr lang="en-US" sz="2400" i="1" kern="1200">
                                            <a:solidFill>
                                              <a:schemeClr val="tx1"/>
                                            </a:solidFill>
                                            <a:effectLst/>
                                            <a:latin typeface="Cambria Math" panose="02040503050406030204" pitchFamily="18" charset="0"/>
                                            <a:ea typeface="+mn-ea"/>
                                            <a:cs typeface="+mn-cs"/>
                                          </a:rPr>
                                        </m:ctrlPr>
                                      </m:dPr>
                                      <m:e>
                                        <m:m>
                                          <m:mPr>
                                            <m:mcs>
                                              <m:mc>
                                                <m:mcPr>
                                                  <m:count m:val="3"/>
                                                  <m:mcJc m:val="center"/>
                                                </m:mcPr>
                                              </m:mc>
                                            </m:mcs>
                                            <m:ctrlPr>
                                              <a:rPr lang="en-US" sz="2400" i="1" kern="1200">
                                                <a:solidFill>
                                                  <a:schemeClr val="tx1"/>
                                                </a:solidFill>
                                                <a:effectLst/>
                                                <a:latin typeface="Cambria Math" panose="02040503050406030204" pitchFamily="18" charset="0"/>
                                                <a:ea typeface="+mn-ea"/>
                                                <a:cs typeface="+mn-cs"/>
                                              </a:rPr>
                                            </m:ctrlPr>
                                          </m:mPr>
                                          <m:mr>
                                            <m:e>
                                              <m:r>
                                                <a:rPr lang="en-US" sz="2400" i="1" kern="1200">
                                                  <a:solidFill>
                                                    <a:schemeClr val="tx1"/>
                                                  </a:solidFill>
                                                  <a:effectLst/>
                                                  <a:latin typeface="Cambria Math" panose="02040503050406030204" pitchFamily="18" charset="0"/>
                                                  <a:ea typeface="+mn-ea"/>
                                                  <a:cs typeface="+mn-cs"/>
                                                </a:rPr>
                                                <m:t>1</m:t>
                                              </m:r>
                                            </m:e>
                                            <m:e>
                                              <m:r>
                                                <a:rPr lang="en-US" sz="2400" i="1" kern="1200">
                                                  <a:solidFill>
                                                    <a:schemeClr val="tx1"/>
                                                  </a:solidFill>
                                                  <a:effectLst/>
                                                  <a:latin typeface="Cambria Math" panose="02040503050406030204" pitchFamily="18" charset="0"/>
                                                  <a:ea typeface="+mn-ea"/>
                                                  <a:cs typeface="+mn-cs"/>
                                                </a:rPr>
                                                <m:t>0</m:t>
                                              </m:r>
                                            </m:e>
                                            <m:e>
                                              <m:r>
                                                <a:rPr lang="en-US" sz="2400" i="1" kern="1200">
                                                  <a:solidFill>
                                                    <a:schemeClr val="tx1"/>
                                                  </a:solidFill>
                                                  <a:effectLst/>
                                                  <a:latin typeface="Cambria Math" panose="02040503050406030204" pitchFamily="18" charset="0"/>
                                                  <a:ea typeface="+mn-ea"/>
                                                  <a:cs typeface="+mn-cs"/>
                                                </a:rPr>
                                                <m:t>0</m:t>
                                              </m:r>
                                            </m:e>
                                          </m:mr>
                                          <m:mr>
                                            <m:e>
                                              <m:r>
                                                <a:rPr lang="en-US" sz="2400" i="1" kern="1200">
                                                  <a:solidFill>
                                                    <a:schemeClr val="tx1"/>
                                                  </a:solidFill>
                                                  <a:effectLst/>
                                                  <a:latin typeface="Cambria Math" panose="02040503050406030204" pitchFamily="18" charset="0"/>
                                                  <a:ea typeface="+mn-ea"/>
                                                  <a:cs typeface="+mn-cs"/>
                                                </a:rPr>
                                                <m:t>0</m:t>
                                              </m:r>
                                            </m:e>
                                            <m:e>
                                              <m:r>
                                                <a:rPr lang="en-US" sz="2400" i="1" kern="1200">
                                                  <a:solidFill>
                                                    <a:schemeClr val="tx1"/>
                                                  </a:solidFill>
                                                  <a:effectLst/>
                                                  <a:latin typeface="Cambria Math" panose="02040503050406030204" pitchFamily="18" charset="0"/>
                                                  <a:ea typeface="+mn-ea"/>
                                                  <a:cs typeface="+mn-cs"/>
                                                </a:rPr>
                                                <m:t>1</m:t>
                                              </m:r>
                                            </m:e>
                                            <m:e>
                                              <m:r>
                                                <a:rPr lang="en-US" sz="2400" i="1" kern="1200">
                                                  <a:solidFill>
                                                    <a:schemeClr val="tx1"/>
                                                  </a:solidFill>
                                                  <a:effectLst/>
                                                  <a:latin typeface="Cambria Math" panose="02040503050406030204" pitchFamily="18" charset="0"/>
                                                  <a:ea typeface="+mn-ea"/>
                                                  <a:cs typeface="+mn-cs"/>
                                                </a:rPr>
                                                <m:t>0</m:t>
                                              </m:r>
                                            </m:e>
                                          </m:mr>
                                          <m:mr>
                                            <m:e>
                                              <m:r>
                                                <a:rPr lang="en-US" sz="2400" i="1" kern="1200">
                                                  <a:solidFill>
                                                    <a:schemeClr val="tx1"/>
                                                  </a:solidFill>
                                                  <a:effectLst/>
                                                  <a:latin typeface="Cambria Math" panose="02040503050406030204" pitchFamily="18" charset="0"/>
                                                  <a:ea typeface="+mn-ea"/>
                                                  <a:cs typeface="+mn-cs"/>
                                                </a:rPr>
                                                <m:t>0</m:t>
                                              </m:r>
                                            </m:e>
                                            <m:e>
                                              <m:r>
                                                <a:rPr lang="en-US" sz="2400" i="1" kern="1200">
                                                  <a:solidFill>
                                                    <a:schemeClr val="tx1"/>
                                                  </a:solidFill>
                                                  <a:effectLst/>
                                                  <a:latin typeface="Cambria Math" panose="02040503050406030204" pitchFamily="18" charset="0"/>
                                                  <a:ea typeface="+mn-ea"/>
                                                  <a:cs typeface="+mn-cs"/>
                                                </a:rPr>
                                                <m:t>0</m:t>
                                              </m:r>
                                            </m:e>
                                            <m:e>
                                              <m:r>
                                                <a:rPr lang="en-US" sz="2400" i="1" kern="1200">
                                                  <a:solidFill>
                                                    <a:schemeClr val="tx1"/>
                                                  </a:solidFill>
                                                  <a:effectLst/>
                                                  <a:latin typeface="Cambria Math" panose="02040503050406030204" pitchFamily="18" charset="0"/>
                                                  <a:ea typeface="+mn-ea"/>
                                                  <a:cs typeface="+mn-cs"/>
                                                </a:rPr>
                                                <m:t>1</m:t>
                                              </m:r>
                                            </m:e>
                                          </m:mr>
                                        </m:m>
                                      </m:e>
                                    </m:d>
                                  </m:e>
                                </m:d>
                              </m:oMath>
                            </m:oMathPara>
                          </a14:m>
                          <a:endParaRPr lang="en-US" sz="2400" kern="1200" dirty="0">
                            <a:solidFill>
                              <a:schemeClr val="tx1"/>
                            </a:solidFill>
                            <a:effectLst/>
                            <a:latin typeface="+mn-lt"/>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limUpp>
                                  <m:limUppPr>
                                    <m:ctrlPr>
                                      <a:rPr lang="en-US" sz="2000" i="1" kern="1200" smtClean="0">
                                        <a:solidFill>
                                          <a:schemeClr val="tx1"/>
                                        </a:solidFill>
                                        <a:effectLst/>
                                        <a:latin typeface="Cambria Math" panose="02040503050406030204" pitchFamily="18" charset="0"/>
                                        <a:ea typeface="+mn-ea"/>
                                        <a:cs typeface="+mn-cs"/>
                                      </a:rPr>
                                    </m:ctrlPr>
                                  </m:limUppPr>
                                  <m:e>
                                    <m:box>
                                      <m:boxPr>
                                        <m:ctrlPr>
                                          <a:rPr lang="en-US" sz="2000" i="1" kern="1200">
                                            <a:solidFill>
                                              <a:schemeClr val="tx1"/>
                                            </a:solidFill>
                                            <a:effectLst/>
                                            <a:latin typeface="Cambria Math" panose="02040503050406030204" pitchFamily="18" charset="0"/>
                                            <a:ea typeface="+mn-ea"/>
                                            <a:cs typeface="+mn-cs"/>
                                          </a:rPr>
                                        </m:ctrlPr>
                                      </m:boxPr>
                                      <m:e>
                                        <m:groupChr>
                                          <m:groupChrPr>
                                            <m:chr m:val="→"/>
                                            <m:pos m:val="top"/>
                                            <m:ctrlPr>
                                              <a:rPr lang="en-US" sz="2000" i="1" kern="1200">
                                                <a:solidFill>
                                                  <a:schemeClr val="tx1"/>
                                                </a:solidFill>
                                                <a:effectLst/>
                                                <a:latin typeface="Cambria Math" panose="02040503050406030204" pitchFamily="18" charset="0"/>
                                                <a:ea typeface="+mn-ea"/>
                                                <a:cs typeface="+mn-cs"/>
                                              </a:rPr>
                                            </m:ctrlPr>
                                          </m:groupChrPr>
                                          <m:e>
                                            <m:r>
                                              <a:rPr lang="en-US" sz="2000" i="1" kern="1200">
                                                <a:solidFill>
                                                  <a:schemeClr val="tx1"/>
                                                </a:solidFill>
                                                <a:effectLst/>
                                                <a:latin typeface="Cambria Math" panose="02040503050406030204" pitchFamily="18" charset="0"/>
                                                <a:ea typeface="+mn-ea"/>
                                                <a:cs typeface="+mn-cs"/>
                                              </a:rPr>
                                              <m:t>3</m:t>
                                            </m:r>
                                            <m:sSub>
                                              <m:sSubPr>
                                                <m:ctrlPr>
                                                  <a:rPr lang="en-US" sz="2000" i="1" kern="1200">
                                                    <a:solidFill>
                                                      <a:schemeClr val="tx1"/>
                                                    </a:solidFill>
                                                    <a:effectLst/>
                                                    <a:latin typeface="Cambria Math" panose="02040503050406030204" pitchFamily="18" charset="0"/>
                                                    <a:ea typeface="+mn-ea"/>
                                                    <a:cs typeface="+mn-cs"/>
                                                  </a:rPr>
                                                </m:ctrlPr>
                                              </m:sSubPr>
                                              <m:e>
                                                <m:r>
                                                  <a:rPr lang="en-US" sz="2000" i="1" kern="1200">
                                                    <a:solidFill>
                                                      <a:schemeClr val="tx1"/>
                                                    </a:solidFill>
                                                    <a:effectLst/>
                                                    <a:latin typeface="Cambria Math" panose="02040503050406030204" pitchFamily="18" charset="0"/>
                                                    <a:ea typeface="+mn-ea"/>
                                                    <a:cs typeface="+mn-cs"/>
                                                  </a:rPr>
                                                  <m:t>𝑅</m:t>
                                                </m:r>
                                              </m:e>
                                              <m:sub>
                                                <m:r>
                                                  <a:rPr lang="en-US" sz="2000" kern="1200">
                                                    <a:solidFill>
                                                      <a:schemeClr val="tx1"/>
                                                    </a:solidFill>
                                                    <a:effectLst/>
                                                    <a:latin typeface="Cambria Math" panose="02040503050406030204" pitchFamily="18" charset="0"/>
                                                    <a:ea typeface="+mn-ea"/>
                                                    <a:cs typeface="+mn-cs"/>
                                                  </a:rPr>
                                                  <m:t>2</m:t>
                                                </m:r>
                                              </m:sub>
                                            </m:sSub>
                                            <m:r>
                                              <a:rPr lang="en-US" sz="2000" i="1" kern="1200">
                                                <a:solidFill>
                                                  <a:schemeClr val="tx1"/>
                                                </a:solidFill>
                                                <a:effectLst/>
                                                <a:latin typeface="Cambria Math" panose="02040503050406030204" pitchFamily="18" charset="0"/>
                                                <a:ea typeface="+mn-ea"/>
                                                <a:cs typeface="+mn-cs"/>
                                              </a:rPr>
                                              <m:t>+</m:t>
                                            </m:r>
                                            <m:sSub>
                                              <m:sSubPr>
                                                <m:ctrlPr>
                                                  <a:rPr lang="en-US" sz="2000" i="1" kern="1200">
                                                    <a:solidFill>
                                                      <a:schemeClr val="tx1"/>
                                                    </a:solidFill>
                                                    <a:effectLst/>
                                                    <a:latin typeface="Cambria Math" panose="02040503050406030204" pitchFamily="18" charset="0"/>
                                                    <a:ea typeface="+mn-ea"/>
                                                    <a:cs typeface="+mn-cs"/>
                                                  </a:rPr>
                                                </m:ctrlPr>
                                              </m:sSubPr>
                                              <m:e>
                                                <m:r>
                                                  <a:rPr lang="en-US" sz="2000" i="1" kern="1200">
                                                    <a:solidFill>
                                                      <a:schemeClr val="tx1"/>
                                                    </a:solidFill>
                                                    <a:effectLst/>
                                                    <a:latin typeface="Cambria Math" panose="02040503050406030204" pitchFamily="18" charset="0"/>
                                                    <a:ea typeface="+mn-ea"/>
                                                    <a:cs typeface="+mn-cs"/>
                                                  </a:rPr>
                                                  <m:t>𝑅</m:t>
                                                </m:r>
                                              </m:e>
                                              <m:sub>
                                                <m:r>
                                                  <a:rPr lang="en-US" sz="2000" kern="1200">
                                                    <a:solidFill>
                                                      <a:schemeClr val="tx1"/>
                                                    </a:solidFill>
                                                    <a:effectLst/>
                                                    <a:latin typeface="Cambria Math" panose="02040503050406030204" pitchFamily="18" charset="0"/>
                                                    <a:ea typeface="+mn-ea"/>
                                                    <a:cs typeface="+mn-cs"/>
                                                  </a:rPr>
                                                  <m:t>3</m:t>
                                                </m:r>
                                              </m:sub>
                                            </m:sSub>
                                          </m:e>
                                        </m:groupChr>
                                      </m:e>
                                    </m:box>
                                  </m:e>
                                  <m:lim>
                                    <m:r>
                                      <a:rPr lang="en-US" sz="2000" kern="1200">
                                        <a:solidFill>
                                          <a:schemeClr val="tx1"/>
                                        </a:solidFill>
                                        <a:effectLst/>
                                        <a:latin typeface="Cambria Math" panose="02040503050406030204" pitchFamily="18" charset="0"/>
                                        <a:ea typeface="+mn-ea"/>
                                        <a:cs typeface="+mn-cs"/>
                                      </a:rPr>
                                      <m:t>2</m:t>
                                    </m:r>
                                    <m:sSub>
                                      <m:sSubPr>
                                        <m:ctrlPr>
                                          <a:rPr lang="en-US" sz="2000" i="1" kern="1200">
                                            <a:solidFill>
                                              <a:schemeClr val="tx1"/>
                                            </a:solidFill>
                                            <a:effectLst/>
                                            <a:latin typeface="Cambria Math" panose="02040503050406030204" pitchFamily="18" charset="0"/>
                                            <a:ea typeface="+mn-ea"/>
                                            <a:cs typeface="+mn-cs"/>
                                          </a:rPr>
                                        </m:ctrlPr>
                                      </m:sSubPr>
                                      <m:e>
                                        <m:r>
                                          <a:rPr lang="en-US" sz="2000" i="1" kern="1200">
                                            <a:solidFill>
                                              <a:schemeClr val="tx1"/>
                                            </a:solidFill>
                                            <a:effectLst/>
                                            <a:latin typeface="Cambria Math" panose="02040503050406030204" pitchFamily="18" charset="0"/>
                                            <a:ea typeface="+mn-ea"/>
                                            <a:cs typeface="+mn-cs"/>
                                          </a:rPr>
                                          <m:t>𝑅</m:t>
                                        </m:r>
                                      </m:e>
                                      <m:sub>
                                        <m:r>
                                          <a:rPr lang="en-US" sz="2000" kern="1200">
                                            <a:solidFill>
                                              <a:schemeClr val="tx1"/>
                                            </a:solidFill>
                                            <a:effectLst/>
                                            <a:latin typeface="Cambria Math" panose="02040503050406030204" pitchFamily="18" charset="0"/>
                                            <a:ea typeface="+mn-ea"/>
                                            <a:cs typeface="+mn-cs"/>
                                          </a:rPr>
                                          <m:t>2</m:t>
                                        </m:r>
                                      </m:sub>
                                    </m:sSub>
                                    <m:r>
                                      <a:rPr lang="en-US" sz="2000" i="1" kern="1200">
                                        <a:solidFill>
                                          <a:schemeClr val="tx1"/>
                                        </a:solidFill>
                                        <a:effectLst/>
                                        <a:latin typeface="Cambria Math" panose="02040503050406030204" pitchFamily="18" charset="0"/>
                                        <a:ea typeface="+mn-ea"/>
                                        <a:cs typeface="+mn-cs"/>
                                      </a:rPr>
                                      <m:t>+</m:t>
                                    </m:r>
                                    <m:sSub>
                                      <m:sSubPr>
                                        <m:ctrlPr>
                                          <a:rPr lang="en-US" sz="2000" i="1" kern="1200">
                                            <a:solidFill>
                                              <a:schemeClr val="tx1"/>
                                            </a:solidFill>
                                            <a:effectLst/>
                                            <a:latin typeface="Cambria Math" panose="02040503050406030204" pitchFamily="18" charset="0"/>
                                            <a:ea typeface="+mn-ea"/>
                                            <a:cs typeface="+mn-cs"/>
                                          </a:rPr>
                                        </m:ctrlPr>
                                      </m:sSubPr>
                                      <m:e>
                                        <m:r>
                                          <a:rPr lang="en-US" sz="2000" i="1" kern="1200">
                                            <a:solidFill>
                                              <a:schemeClr val="tx1"/>
                                            </a:solidFill>
                                            <a:effectLst/>
                                            <a:latin typeface="Cambria Math" panose="02040503050406030204" pitchFamily="18" charset="0"/>
                                            <a:ea typeface="+mn-ea"/>
                                            <a:cs typeface="+mn-cs"/>
                                          </a:rPr>
                                          <m:t>𝑅</m:t>
                                        </m:r>
                                      </m:e>
                                      <m:sub>
                                        <m:r>
                                          <a:rPr lang="en-US" sz="2000" kern="1200">
                                            <a:solidFill>
                                              <a:schemeClr val="tx1"/>
                                            </a:solidFill>
                                            <a:effectLst/>
                                            <a:latin typeface="Cambria Math" panose="02040503050406030204" pitchFamily="18" charset="0"/>
                                            <a:ea typeface="+mn-ea"/>
                                            <a:cs typeface="+mn-cs"/>
                                          </a:rPr>
                                          <m:t>1</m:t>
                                        </m:r>
                                        <m:r>
                                          <a:rPr lang="en-US" sz="2000" b="0" i="0" kern="1200" smtClean="0">
                                            <a:solidFill>
                                              <a:schemeClr val="tx1"/>
                                            </a:solidFill>
                                            <a:effectLst/>
                                            <a:latin typeface="Cambria Math" panose="02040503050406030204" pitchFamily="18" charset="0"/>
                                            <a:ea typeface="+mn-ea"/>
                                            <a:cs typeface="+mn-cs"/>
                                          </a:rPr>
                                          <m:t> </m:t>
                                        </m:r>
                                      </m:sub>
                                    </m:sSub>
                                  </m:lim>
                                </m:limUpp>
                                <m:r>
                                  <a:rPr lang="en-US" sz="2000" b="0" i="1" kern="1200" smtClean="0">
                                    <a:solidFill>
                                      <a:schemeClr val="tx1"/>
                                    </a:solidFill>
                                    <a:effectLst/>
                                    <a:latin typeface="Cambria Math" panose="02040503050406030204" pitchFamily="18" charset="0"/>
                                    <a:ea typeface="+mn-ea"/>
                                    <a:cs typeface="+mn-cs"/>
                                  </a:rPr>
                                  <m:t> </m:t>
                                </m:r>
                                <m:d>
                                  <m:dPr>
                                    <m:begChr m:val="["/>
                                    <m:endChr m:val="]"/>
                                    <m:ctrlPr>
                                      <a:rPr lang="en-US" sz="2400" i="1" kern="1200" smtClean="0">
                                        <a:solidFill>
                                          <a:schemeClr val="tx1"/>
                                        </a:solidFill>
                                        <a:effectLst/>
                                        <a:latin typeface="Cambria Math" panose="02040503050406030204" pitchFamily="18" charset="0"/>
                                        <a:ea typeface="+mn-ea"/>
                                        <a:cs typeface="+mn-cs"/>
                                      </a:rPr>
                                    </m:ctrlPr>
                                  </m:dPr>
                                  <m:e>
                                    <m:m>
                                      <m:mPr>
                                        <m:mcs>
                                          <m:mc>
                                            <m:mcPr>
                                              <m:count m:val="3"/>
                                              <m:mcJc m:val="center"/>
                                            </m:mcPr>
                                          </m:mc>
                                        </m:mcs>
                                        <m:ctrlPr>
                                          <a:rPr lang="en-US" sz="2400" i="1" kern="1200">
                                            <a:solidFill>
                                              <a:schemeClr val="tx1"/>
                                            </a:solidFill>
                                            <a:effectLst/>
                                            <a:latin typeface="Cambria Math" panose="02040503050406030204" pitchFamily="18" charset="0"/>
                                            <a:ea typeface="+mn-ea"/>
                                            <a:cs typeface="+mn-cs"/>
                                          </a:rPr>
                                        </m:ctrlPr>
                                      </m:mPr>
                                      <m:mr>
                                        <m:e>
                                          <m:r>
                                            <a:rPr lang="en-US" sz="2400" i="1" kern="1200">
                                              <a:solidFill>
                                                <a:schemeClr val="tx1"/>
                                              </a:solidFill>
                                              <a:effectLst/>
                                              <a:latin typeface="Cambria Math" panose="02040503050406030204" pitchFamily="18" charset="0"/>
                                              <a:ea typeface="+mn-ea"/>
                                              <a:cs typeface="+mn-cs"/>
                                            </a:rPr>
                                            <m:t>0</m:t>
                                          </m:r>
                                        </m:e>
                                        <m:e>
                                          <m:r>
                                            <a:rPr lang="en-US" sz="2400" i="1" kern="1200">
                                              <a:solidFill>
                                                <a:schemeClr val="tx1"/>
                                              </a:solidFill>
                                              <a:effectLst/>
                                              <a:latin typeface="Cambria Math" panose="02040503050406030204" pitchFamily="18" charset="0"/>
                                              <a:ea typeface="+mn-ea"/>
                                              <a:cs typeface="+mn-cs"/>
                                            </a:rPr>
                                            <m:t>14</m:t>
                                          </m:r>
                                        </m:e>
                                        <m:e>
                                          <m:r>
                                            <a:rPr lang="en-US" sz="2400" i="1" kern="1200">
                                              <a:solidFill>
                                                <a:schemeClr val="tx1"/>
                                              </a:solidFill>
                                              <a:effectLst/>
                                              <a:latin typeface="Cambria Math" panose="02040503050406030204" pitchFamily="18" charset="0"/>
                                              <a:ea typeface="+mn-ea"/>
                                              <a:cs typeface="+mn-cs"/>
                                            </a:rPr>
                                            <m:t>0</m:t>
                                          </m:r>
                                        </m:e>
                                      </m:mr>
                                      <m:mr>
                                        <m:e>
                                          <m:r>
                                            <a:rPr lang="en-US" sz="2400" i="1" kern="1200">
                                              <a:solidFill>
                                                <a:schemeClr val="tx1"/>
                                              </a:solidFill>
                                              <a:effectLst/>
                                              <a:latin typeface="Cambria Math" panose="02040503050406030204" pitchFamily="18" charset="0"/>
                                              <a:ea typeface="+mn-ea"/>
                                              <a:cs typeface="+mn-cs"/>
                                            </a:rPr>
                                            <m:t>−</m:t>
                                          </m:r>
                                          <m:r>
                                            <a:rPr lang="en-US" sz="2400" i="1" kern="1200">
                                              <a:solidFill>
                                                <a:schemeClr val="tx1"/>
                                              </a:solidFill>
                                              <a:effectLst/>
                                              <a:latin typeface="Cambria Math" panose="02040503050406030204" pitchFamily="18" charset="0"/>
                                              <a:ea typeface="+mn-ea"/>
                                              <a:cs typeface="+mn-cs"/>
                                            </a:rPr>
                                            <m:t>1</m:t>
                                          </m:r>
                                        </m:e>
                                        <m:e>
                                          <m:r>
                                            <a:rPr lang="en-US" sz="2400" i="1" kern="1200">
                                              <a:solidFill>
                                                <a:schemeClr val="tx1"/>
                                              </a:solidFill>
                                              <a:effectLst/>
                                              <a:latin typeface="Cambria Math" panose="02040503050406030204" pitchFamily="18" charset="0"/>
                                              <a:ea typeface="+mn-ea"/>
                                              <a:cs typeface="+mn-cs"/>
                                            </a:rPr>
                                            <m:t>5</m:t>
                                          </m:r>
                                        </m:e>
                                        <m:e>
                                          <m:r>
                                            <a:rPr lang="en-US" sz="2400" i="1" kern="1200">
                                              <a:solidFill>
                                                <a:schemeClr val="tx1"/>
                                              </a:solidFill>
                                              <a:effectLst/>
                                              <a:latin typeface="Cambria Math" panose="02040503050406030204" pitchFamily="18" charset="0"/>
                                              <a:ea typeface="+mn-ea"/>
                                              <a:cs typeface="+mn-cs"/>
                                            </a:rPr>
                                            <m:t>−</m:t>
                                          </m:r>
                                          <m:r>
                                            <a:rPr lang="en-US" sz="2400" i="1" kern="1200">
                                              <a:solidFill>
                                                <a:schemeClr val="tx1"/>
                                              </a:solidFill>
                                              <a:effectLst/>
                                              <a:latin typeface="Cambria Math" panose="02040503050406030204" pitchFamily="18" charset="0"/>
                                              <a:ea typeface="+mn-ea"/>
                                              <a:cs typeface="+mn-cs"/>
                                            </a:rPr>
                                            <m:t>1</m:t>
                                          </m:r>
                                        </m:e>
                                      </m:mr>
                                      <m:mr>
                                        <m:e>
                                          <m:r>
                                            <a:rPr lang="en-US" sz="2400" i="1" kern="1200">
                                              <a:solidFill>
                                                <a:schemeClr val="tx1"/>
                                              </a:solidFill>
                                              <a:effectLst/>
                                              <a:latin typeface="Cambria Math" panose="02040503050406030204" pitchFamily="18" charset="0"/>
                                              <a:ea typeface="+mn-ea"/>
                                              <a:cs typeface="+mn-cs"/>
                                            </a:rPr>
                                            <m:t>0</m:t>
                                          </m:r>
                                        </m:e>
                                        <m:e>
                                          <m:r>
                                            <a:rPr lang="en-US" sz="2400" i="1" kern="1200">
                                              <a:solidFill>
                                                <a:schemeClr val="tx1"/>
                                              </a:solidFill>
                                              <a:effectLst/>
                                              <a:latin typeface="Cambria Math" panose="02040503050406030204" pitchFamily="18" charset="0"/>
                                              <a:ea typeface="+mn-ea"/>
                                              <a:cs typeface="+mn-cs"/>
                                            </a:rPr>
                                            <m:t>16</m:t>
                                          </m:r>
                                        </m:e>
                                        <m:e>
                                          <m:r>
                                            <a:rPr lang="en-US" sz="2400" i="1" kern="1200">
                                              <a:solidFill>
                                                <a:schemeClr val="tx1"/>
                                              </a:solidFill>
                                              <a:effectLst/>
                                              <a:latin typeface="Cambria Math" panose="02040503050406030204" pitchFamily="18" charset="0"/>
                                              <a:ea typeface="+mn-ea"/>
                                              <a:cs typeface="+mn-cs"/>
                                            </a:rPr>
                                            <m:t>0</m:t>
                                          </m:r>
                                        </m:e>
                                      </m:mr>
                                    </m:m>
                                    <m:d>
                                      <m:dPr>
                                        <m:begChr m:val="|"/>
                                        <m:endChr m:val=""/>
                                        <m:ctrlPr>
                                          <a:rPr lang="en-US" sz="2400" i="1" kern="1200">
                                            <a:solidFill>
                                              <a:schemeClr val="tx1"/>
                                            </a:solidFill>
                                            <a:effectLst/>
                                            <a:latin typeface="Cambria Math" panose="02040503050406030204" pitchFamily="18" charset="0"/>
                                            <a:ea typeface="+mn-ea"/>
                                            <a:cs typeface="+mn-cs"/>
                                          </a:rPr>
                                        </m:ctrlPr>
                                      </m:dPr>
                                      <m:e>
                                        <m:m>
                                          <m:mPr>
                                            <m:mcs>
                                              <m:mc>
                                                <m:mcPr>
                                                  <m:count m:val="3"/>
                                                  <m:mcJc m:val="center"/>
                                                </m:mcPr>
                                              </m:mc>
                                            </m:mcs>
                                            <m:ctrlPr>
                                              <a:rPr lang="en-US" sz="2400" i="1" kern="1200">
                                                <a:solidFill>
                                                  <a:schemeClr val="tx1"/>
                                                </a:solidFill>
                                                <a:effectLst/>
                                                <a:latin typeface="Cambria Math" panose="02040503050406030204" pitchFamily="18" charset="0"/>
                                                <a:ea typeface="+mn-ea"/>
                                                <a:cs typeface="+mn-cs"/>
                                              </a:rPr>
                                            </m:ctrlPr>
                                          </m:mPr>
                                          <m:mr>
                                            <m:e>
                                              <m:r>
                                                <a:rPr lang="en-US" sz="2400" i="1" kern="1200">
                                                  <a:solidFill>
                                                    <a:schemeClr val="tx1"/>
                                                  </a:solidFill>
                                                  <a:effectLst/>
                                                  <a:latin typeface="Cambria Math" panose="02040503050406030204" pitchFamily="18" charset="0"/>
                                                  <a:ea typeface="+mn-ea"/>
                                                  <a:cs typeface="+mn-cs"/>
                                                </a:rPr>
                                                <m:t>1</m:t>
                                              </m:r>
                                            </m:e>
                                            <m:e>
                                              <m:r>
                                                <a:rPr lang="en-US" sz="2400" i="1" kern="1200">
                                                  <a:solidFill>
                                                    <a:schemeClr val="tx1"/>
                                                  </a:solidFill>
                                                  <a:effectLst/>
                                                  <a:latin typeface="Cambria Math" panose="02040503050406030204" pitchFamily="18" charset="0"/>
                                                  <a:ea typeface="+mn-ea"/>
                                                  <a:cs typeface="+mn-cs"/>
                                                </a:rPr>
                                                <m:t>2</m:t>
                                              </m:r>
                                            </m:e>
                                            <m:e>
                                              <m:r>
                                                <a:rPr lang="en-US" sz="2400" i="1" kern="1200">
                                                  <a:solidFill>
                                                    <a:schemeClr val="tx1"/>
                                                  </a:solidFill>
                                                  <a:effectLst/>
                                                  <a:latin typeface="Cambria Math" panose="02040503050406030204" pitchFamily="18" charset="0"/>
                                                  <a:ea typeface="+mn-ea"/>
                                                  <a:cs typeface="+mn-cs"/>
                                                </a:rPr>
                                                <m:t>0</m:t>
                                              </m:r>
                                            </m:e>
                                          </m:mr>
                                          <m:mr>
                                            <m:e>
                                              <m:r>
                                                <a:rPr lang="en-US" sz="2400" i="1" kern="1200">
                                                  <a:solidFill>
                                                    <a:schemeClr val="tx1"/>
                                                  </a:solidFill>
                                                  <a:effectLst/>
                                                  <a:latin typeface="Cambria Math" panose="02040503050406030204" pitchFamily="18" charset="0"/>
                                                  <a:ea typeface="+mn-ea"/>
                                                  <a:cs typeface="+mn-cs"/>
                                                </a:rPr>
                                                <m:t>0</m:t>
                                              </m:r>
                                            </m:e>
                                            <m:e>
                                              <m:r>
                                                <a:rPr lang="en-US" sz="2400" i="1" kern="1200">
                                                  <a:solidFill>
                                                    <a:schemeClr val="tx1"/>
                                                  </a:solidFill>
                                                  <a:effectLst/>
                                                  <a:latin typeface="Cambria Math" panose="02040503050406030204" pitchFamily="18" charset="0"/>
                                                  <a:ea typeface="+mn-ea"/>
                                                  <a:cs typeface="+mn-cs"/>
                                                </a:rPr>
                                                <m:t>1</m:t>
                                              </m:r>
                                            </m:e>
                                            <m:e>
                                              <m:r>
                                                <a:rPr lang="en-US" sz="2400" i="1" kern="1200">
                                                  <a:solidFill>
                                                    <a:schemeClr val="tx1"/>
                                                  </a:solidFill>
                                                  <a:effectLst/>
                                                  <a:latin typeface="Cambria Math" panose="02040503050406030204" pitchFamily="18" charset="0"/>
                                                  <a:ea typeface="+mn-ea"/>
                                                  <a:cs typeface="+mn-cs"/>
                                                </a:rPr>
                                                <m:t>0</m:t>
                                              </m:r>
                                            </m:e>
                                          </m:mr>
                                          <m:mr>
                                            <m:e>
                                              <m:r>
                                                <a:rPr lang="en-US" sz="2400" i="1" kern="1200">
                                                  <a:solidFill>
                                                    <a:schemeClr val="tx1"/>
                                                  </a:solidFill>
                                                  <a:effectLst/>
                                                  <a:latin typeface="Cambria Math" panose="02040503050406030204" pitchFamily="18" charset="0"/>
                                                  <a:ea typeface="+mn-ea"/>
                                                  <a:cs typeface="+mn-cs"/>
                                                </a:rPr>
                                                <m:t>0</m:t>
                                              </m:r>
                                            </m:e>
                                            <m:e>
                                              <m:r>
                                                <a:rPr lang="en-US" sz="2400" i="1" kern="1200">
                                                  <a:solidFill>
                                                    <a:schemeClr val="tx1"/>
                                                  </a:solidFill>
                                                  <a:effectLst/>
                                                  <a:latin typeface="Cambria Math" panose="02040503050406030204" pitchFamily="18" charset="0"/>
                                                  <a:ea typeface="+mn-ea"/>
                                                  <a:cs typeface="+mn-cs"/>
                                                </a:rPr>
                                                <m:t>3</m:t>
                                              </m:r>
                                            </m:e>
                                            <m:e>
                                              <m:r>
                                                <a:rPr lang="en-US" sz="2400" i="1" kern="1200">
                                                  <a:solidFill>
                                                    <a:schemeClr val="tx1"/>
                                                  </a:solidFill>
                                                  <a:effectLst/>
                                                  <a:latin typeface="Cambria Math" panose="02040503050406030204" pitchFamily="18" charset="0"/>
                                                  <a:ea typeface="+mn-ea"/>
                                                  <a:cs typeface="+mn-cs"/>
                                                </a:rPr>
                                                <m:t>1</m:t>
                                              </m:r>
                                            </m:e>
                                          </m:mr>
                                        </m:m>
                                      </m:e>
                                    </m:d>
                                  </m:e>
                                </m:d>
                              </m:oMath>
                            </m:oMathPara>
                          </a14:m>
                          <a:endParaRPr lang="en-US" sz="2400" kern="1200" dirty="0">
                            <a:solidFill>
                              <a:schemeClr val="tx1"/>
                            </a:solidFill>
                            <a:effectLst/>
                            <a:latin typeface="+mn-lt"/>
                            <a:ea typeface="+mn-ea"/>
                            <a:cs typeface="+mn-cs"/>
                          </a:endParaRPr>
                        </a:p>
                      </a:txBody>
                      <a:tcPr anchor="ctr"/>
                    </a:tc>
                    <a:extLst>
                      <a:ext uri="{0D108BD9-81ED-4DB2-BD59-A6C34878D82A}">
                        <a16:rowId xmlns:a16="http://schemas.microsoft.com/office/drawing/2014/main" val="3871082594"/>
                      </a:ext>
                    </a:extLst>
                  </a:tr>
                  <a:tr h="1558735">
                    <a:tc>
                      <a:txBody>
                        <a:bodyPr/>
                        <a:lstStyle/>
                        <a:p>
                          <a:endParaRPr lang="en-US"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groupChr>
                                <m:groupChrPr>
                                  <m:chr m:val="→"/>
                                  <m:vertJc m:val="bot"/>
                                  <m:ctrlPr>
                                    <a:rPr lang="en-US" sz="2000" i="1" kern="1200" smtClean="0">
                                      <a:solidFill>
                                        <a:schemeClr val="tx1"/>
                                      </a:solidFill>
                                      <a:effectLst/>
                                      <a:latin typeface="Cambria Math" panose="02040503050406030204" pitchFamily="18" charset="0"/>
                                      <a:ea typeface="+mn-ea"/>
                                      <a:cs typeface="+mn-cs"/>
                                    </a:rPr>
                                  </m:ctrlPr>
                                </m:groupChrPr>
                                <m:e>
                                  <m:sSub>
                                    <m:sSubPr>
                                      <m:ctrlPr>
                                        <a:rPr lang="en-US" sz="2000" i="1" kern="1200">
                                          <a:solidFill>
                                            <a:schemeClr val="tx1"/>
                                          </a:solidFill>
                                          <a:effectLst/>
                                          <a:latin typeface="Cambria Math" panose="02040503050406030204" pitchFamily="18" charset="0"/>
                                          <a:ea typeface="+mn-ea"/>
                                          <a:cs typeface="+mn-cs"/>
                                        </a:rPr>
                                      </m:ctrlPr>
                                    </m:sSubPr>
                                    <m:e>
                                      <m:r>
                                        <a:rPr lang="en-US" sz="2000" i="1" kern="1200">
                                          <a:solidFill>
                                            <a:schemeClr val="tx1"/>
                                          </a:solidFill>
                                          <a:effectLst/>
                                          <a:latin typeface="Cambria Math" panose="02040503050406030204" pitchFamily="18" charset="0"/>
                                          <a:ea typeface="+mn-ea"/>
                                          <a:cs typeface="+mn-cs"/>
                                        </a:rPr>
                                        <m:t>𝑅</m:t>
                                      </m:r>
                                    </m:e>
                                    <m:sub>
                                      <m:r>
                                        <a:rPr lang="en-US" sz="2000" kern="1200">
                                          <a:solidFill>
                                            <a:schemeClr val="tx1"/>
                                          </a:solidFill>
                                          <a:effectLst/>
                                          <a:latin typeface="Cambria Math" panose="02040503050406030204" pitchFamily="18" charset="0"/>
                                          <a:ea typeface="+mn-ea"/>
                                          <a:cs typeface="+mn-cs"/>
                                        </a:rPr>
                                        <m:t>1</m:t>
                                      </m:r>
                                    </m:sub>
                                  </m:sSub>
                                  <m:r>
                                    <a:rPr lang="en-US" sz="2000" i="1" kern="1200">
                                      <a:solidFill>
                                        <a:schemeClr val="tx1"/>
                                      </a:solidFill>
                                      <a:effectLst/>
                                      <a:latin typeface="Cambria Math" panose="02040503050406030204" pitchFamily="18" charset="0"/>
                                      <a:ea typeface="+mn-ea"/>
                                      <a:cs typeface="+mn-cs"/>
                                    </a:rPr>
                                    <m:t>↔</m:t>
                                  </m:r>
                                  <m:sSub>
                                    <m:sSubPr>
                                      <m:ctrlPr>
                                        <a:rPr lang="en-US" sz="2000" i="1" kern="1200">
                                          <a:solidFill>
                                            <a:schemeClr val="tx1"/>
                                          </a:solidFill>
                                          <a:effectLst/>
                                          <a:latin typeface="Cambria Math" panose="02040503050406030204" pitchFamily="18" charset="0"/>
                                          <a:ea typeface="+mn-ea"/>
                                          <a:cs typeface="+mn-cs"/>
                                        </a:rPr>
                                      </m:ctrlPr>
                                    </m:sSubPr>
                                    <m:e>
                                      <m:r>
                                        <a:rPr lang="en-US" sz="2000" i="1" kern="1200">
                                          <a:solidFill>
                                            <a:schemeClr val="tx1"/>
                                          </a:solidFill>
                                          <a:effectLst/>
                                          <a:latin typeface="Cambria Math" panose="02040503050406030204" pitchFamily="18" charset="0"/>
                                          <a:ea typeface="+mn-ea"/>
                                          <a:cs typeface="+mn-cs"/>
                                        </a:rPr>
                                        <m:t>𝑅</m:t>
                                      </m:r>
                                    </m:e>
                                    <m:sub>
                                      <m:r>
                                        <a:rPr lang="en-US" sz="2000" i="1" kern="1200">
                                          <a:solidFill>
                                            <a:schemeClr val="tx1"/>
                                          </a:solidFill>
                                          <a:effectLst/>
                                          <a:latin typeface="Cambria Math" panose="02040503050406030204" pitchFamily="18" charset="0"/>
                                          <a:ea typeface="+mn-ea"/>
                                          <a:cs typeface="+mn-cs"/>
                                        </a:rPr>
                                        <m:t>2</m:t>
                                      </m:r>
                                    </m:sub>
                                  </m:sSub>
                                </m:e>
                              </m:groupChr>
                            </m:oMath>
                          </a14:m>
                          <a:r>
                            <a:rPr lang="en-US" sz="2400" kern="1200" dirty="0">
                              <a:solidFill>
                                <a:schemeClr val="tx1"/>
                              </a:solidFill>
                              <a:effectLst/>
                              <a:latin typeface="+mn-lt"/>
                              <a:ea typeface="+mn-ea"/>
                              <a:cs typeface="+mn-cs"/>
                            </a:rPr>
                            <a:t> </a:t>
                          </a:r>
                          <a14:m>
                            <m:oMath xmlns:m="http://schemas.openxmlformats.org/officeDocument/2006/math">
                              <m:d>
                                <m:dPr>
                                  <m:begChr m:val="["/>
                                  <m:endChr m:val="]"/>
                                  <m:ctrlPr>
                                    <a:rPr lang="en-US" sz="2400" i="1" kern="1200" smtClean="0">
                                      <a:solidFill>
                                        <a:schemeClr val="tx1"/>
                                      </a:solidFill>
                                      <a:effectLst/>
                                      <a:latin typeface="Cambria Math" panose="02040503050406030204" pitchFamily="18" charset="0"/>
                                      <a:ea typeface="+mn-ea"/>
                                      <a:cs typeface="+mn-cs"/>
                                    </a:rPr>
                                  </m:ctrlPr>
                                </m:dPr>
                                <m:e>
                                  <m:m>
                                    <m:mPr>
                                      <m:mcs>
                                        <m:mc>
                                          <m:mcPr>
                                            <m:count m:val="3"/>
                                            <m:mcJc m:val="center"/>
                                          </m:mcPr>
                                        </m:mc>
                                      </m:mcs>
                                      <m:ctrlPr>
                                        <a:rPr lang="en-US" sz="2400" i="1" kern="1200">
                                          <a:solidFill>
                                            <a:schemeClr val="tx1"/>
                                          </a:solidFill>
                                          <a:effectLst/>
                                          <a:latin typeface="Cambria Math" panose="02040503050406030204" pitchFamily="18" charset="0"/>
                                          <a:ea typeface="+mn-ea"/>
                                          <a:cs typeface="+mn-cs"/>
                                        </a:rPr>
                                      </m:ctrlPr>
                                    </m:mPr>
                                    <m:mr>
                                      <m:e>
                                        <m:r>
                                          <a:rPr lang="en-US" sz="2400" i="1" kern="1200">
                                            <a:solidFill>
                                              <a:schemeClr val="tx1"/>
                                            </a:solidFill>
                                            <a:effectLst/>
                                            <a:latin typeface="Cambria Math" panose="02040503050406030204" pitchFamily="18" charset="0"/>
                                            <a:ea typeface="+mn-ea"/>
                                            <a:cs typeface="+mn-cs"/>
                                          </a:rPr>
                                          <m:t>−</m:t>
                                        </m:r>
                                        <m:r>
                                          <a:rPr lang="en-US" sz="2400" i="1" kern="1200">
                                            <a:solidFill>
                                              <a:schemeClr val="tx1"/>
                                            </a:solidFill>
                                            <a:effectLst/>
                                            <a:latin typeface="Cambria Math" panose="02040503050406030204" pitchFamily="18" charset="0"/>
                                            <a:ea typeface="+mn-ea"/>
                                            <a:cs typeface="+mn-cs"/>
                                          </a:rPr>
                                          <m:t>1</m:t>
                                        </m:r>
                                      </m:e>
                                      <m:e>
                                        <m:r>
                                          <a:rPr lang="en-US" sz="2400" i="1" kern="1200">
                                            <a:solidFill>
                                              <a:schemeClr val="tx1"/>
                                            </a:solidFill>
                                            <a:effectLst/>
                                            <a:latin typeface="Cambria Math" panose="02040503050406030204" pitchFamily="18" charset="0"/>
                                            <a:ea typeface="+mn-ea"/>
                                            <a:cs typeface="+mn-cs"/>
                                          </a:rPr>
                                          <m:t>5</m:t>
                                        </m:r>
                                      </m:e>
                                      <m:e>
                                        <m:r>
                                          <a:rPr lang="en-US" sz="2400" i="1" kern="1200">
                                            <a:solidFill>
                                              <a:schemeClr val="tx1"/>
                                            </a:solidFill>
                                            <a:effectLst/>
                                            <a:latin typeface="Cambria Math" panose="02040503050406030204" pitchFamily="18" charset="0"/>
                                            <a:ea typeface="+mn-ea"/>
                                            <a:cs typeface="+mn-cs"/>
                                          </a:rPr>
                                          <m:t>−</m:t>
                                        </m:r>
                                        <m:r>
                                          <a:rPr lang="en-US" sz="2400" i="1" kern="1200">
                                            <a:solidFill>
                                              <a:schemeClr val="tx1"/>
                                            </a:solidFill>
                                            <a:effectLst/>
                                            <a:latin typeface="Cambria Math" panose="02040503050406030204" pitchFamily="18" charset="0"/>
                                            <a:ea typeface="+mn-ea"/>
                                            <a:cs typeface="+mn-cs"/>
                                          </a:rPr>
                                          <m:t>1</m:t>
                                        </m:r>
                                      </m:e>
                                    </m:mr>
                                    <m:mr>
                                      <m:e>
                                        <m:r>
                                          <a:rPr lang="en-US" sz="2400" i="1" kern="1200">
                                            <a:solidFill>
                                              <a:schemeClr val="tx1"/>
                                            </a:solidFill>
                                            <a:effectLst/>
                                            <a:latin typeface="Cambria Math" panose="02040503050406030204" pitchFamily="18" charset="0"/>
                                            <a:ea typeface="+mn-ea"/>
                                            <a:cs typeface="+mn-cs"/>
                                          </a:rPr>
                                          <m:t>0</m:t>
                                        </m:r>
                                      </m:e>
                                      <m:e>
                                        <m:r>
                                          <a:rPr lang="en-US" sz="2400" i="1" kern="1200">
                                            <a:solidFill>
                                              <a:schemeClr val="tx1"/>
                                            </a:solidFill>
                                            <a:effectLst/>
                                            <a:latin typeface="Cambria Math" panose="02040503050406030204" pitchFamily="18" charset="0"/>
                                            <a:ea typeface="+mn-ea"/>
                                            <a:cs typeface="+mn-cs"/>
                                          </a:rPr>
                                          <m:t>14</m:t>
                                        </m:r>
                                      </m:e>
                                      <m:e>
                                        <m:r>
                                          <a:rPr lang="en-US" sz="2400" i="1" kern="1200">
                                            <a:solidFill>
                                              <a:schemeClr val="tx1"/>
                                            </a:solidFill>
                                            <a:effectLst/>
                                            <a:latin typeface="Cambria Math" panose="02040503050406030204" pitchFamily="18" charset="0"/>
                                            <a:ea typeface="+mn-ea"/>
                                            <a:cs typeface="+mn-cs"/>
                                          </a:rPr>
                                          <m:t>0</m:t>
                                        </m:r>
                                      </m:e>
                                    </m:mr>
                                    <m:mr>
                                      <m:e>
                                        <m:r>
                                          <a:rPr lang="en-US" sz="2400" i="1" kern="1200">
                                            <a:solidFill>
                                              <a:schemeClr val="tx1"/>
                                            </a:solidFill>
                                            <a:effectLst/>
                                            <a:latin typeface="Cambria Math" panose="02040503050406030204" pitchFamily="18" charset="0"/>
                                            <a:ea typeface="+mn-ea"/>
                                            <a:cs typeface="+mn-cs"/>
                                          </a:rPr>
                                          <m:t>0</m:t>
                                        </m:r>
                                      </m:e>
                                      <m:e>
                                        <m:r>
                                          <a:rPr lang="en-US" sz="2400" i="1" kern="1200">
                                            <a:solidFill>
                                              <a:schemeClr val="tx1"/>
                                            </a:solidFill>
                                            <a:effectLst/>
                                            <a:latin typeface="Cambria Math" panose="02040503050406030204" pitchFamily="18" charset="0"/>
                                            <a:ea typeface="+mn-ea"/>
                                            <a:cs typeface="+mn-cs"/>
                                          </a:rPr>
                                          <m:t>16</m:t>
                                        </m:r>
                                      </m:e>
                                      <m:e>
                                        <m:r>
                                          <a:rPr lang="en-US" sz="2400" i="1" kern="1200">
                                            <a:solidFill>
                                              <a:schemeClr val="tx1"/>
                                            </a:solidFill>
                                            <a:effectLst/>
                                            <a:latin typeface="Cambria Math" panose="02040503050406030204" pitchFamily="18" charset="0"/>
                                            <a:ea typeface="+mn-ea"/>
                                            <a:cs typeface="+mn-cs"/>
                                          </a:rPr>
                                          <m:t>0</m:t>
                                        </m:r>
                                      </m:e>
                                    </m:mr>
                                  </m:m>
                                  <m:d>
                                    <m:dPr>
                                      <m:begChr m:val="|"/>
                                      <m:endChr m:val=""/>
                                      <m:ctrlPr>
                                        <a:rPr lang="en-US" sz="2400" i="1" kern="1200">
                                          <a:solidFill>
                                            <a:schemeClr val="tx1"/>
                                          </a:solidFill>
                                          <a:effectLst/>
                                          <a:latin typeface="Cambria Math" panose="02040503050406030204" pitchFamily="18" charset="0"/>
                                          <a:ea typeface="+mn-ea"/>
                                          <a:cs typeface="+mn-cs"/>
                                        </a:rPr>
                                      </m:ctrlPr>
                                    </m:dPr>
                                    <m:e>
                                      <m:m>
                                        <m:mPr>
                                          <m:mcs>
                                            <m:mc>
                                              <m:mcPr>
                                                <m:count m:val="3"/>
                                                <m:mcJc m:val="center"/>
                                              </m:mcPr>
                                            </m:mc>
                                          </m:mcs>
                                          <m:ctrlPr>
                                            <a:rPr lang="en-US" sz="2400" i="1" kern="1200">
                                              <a:solidFill>
                                                <a:schemeClr val="tx1"/>
                                              </a:solidFill>
                                              <a:effectLst/>
                                              <a:latin typeface="Cambria Math" panose="02040503050406030204" pitchFamily="18" charset="0"/>
                                              <a:ea typeface="+mn-ea"/>
                                              <a:cs typeface="+mn-cs"/>
                                            </a:rPr>
                                          </m:ctrlPr>
                                        </m:mPr>
                                        <m:mr>
                                          <m:e>
                                            <m:r>
                                              <a:rPr lang="en-US" sz="2400" i="1" kern="1200">
                                                <a:solidFill>
                                                  <a:schemeClr val="tx1"/>
                                                </a:solidFill>
                                                <a:effectLst/>
                                                <a:latin typeface="Cambria Math" panose="02040503050406030204" pitchFamily="18" charset="0"/>
                                                <a:ea typeface="+mn-ea"/>
                                                <a:cs typeface="+mn-cs"/>
                                              </a:rPr>
                                              <m:t>0</m:t>
                                            </m:r>
                                          </m:e>
                                          <m:e>
                                            <m:r>
                                              <a:rPr lang="en-US" sz="2400" i="1" kern="1200">
                                                <a:solidFill>
                                                  <a:schemeClr val="tx1"/>
                                                </a:solidFill>
                                                <a:effectLst/>
                                                <a:latin typeface="Cambria Math" panose="02040503050406030204" pitchFamily="18" charset="0"/>
                                                <a:ea typeface="+mn-ea"/>
                                                <a:cs typeface="+mn-cs"/>
                                              </a:rPr>
                                              <m:t>1</m:t>
                                            </m:r>
                                          </m:e>
                                          <m:e>
                                            <m:r>
                                              <a:rPr lang="en-US" sz="2400" i="1" kern="1200">
                                                <a:solidFill>
                                                  <a:schemeClr val="tx1"/>
                                                </a:solidFill>
                                                <a:effectLst/>
                                                <a:latin typeface="Cambria Math" panose="02040503050406030204" pitchFamily="18" charset="0"/>
                                                <a:ea typeface="+mn-ea"/>
                                                <a:cs typeface="+mn-cs"/>
                                              </a:rPr>
                                              <m:t>0</m:t>
                                            </m:r>
                                          </m:e>
                                        </m:mr>
                                        <m:mr>
                                          <m:e>
                                            <m:r>
                                              <a:rPr lang="en-US" sz="2400" i="1" kern="1200">
                                                <a:solidFill>
                                                  <a:schemeClr val="tx1"/>
                                                </a:solidFill>
                                                <a:effectLst/>
                                                <a:latin typeface="Cambria Math" panose="02040503050406030204" pitchFamily="18" charset="0"/>
                                                <a:ea typeface="+mn-ea"/>
                                                <a:cs typeface="+mn-cs"/>
                                              </a:rPr>
                                              <m:t>1</m:t>
                                            </m:r>
                                          </m:e>
                                          <m:e>
                                            <m:r>
                                              <a:rPr lang="en-US" sz="2400" i="1" kern="1200">
                                                <a:solidFill>
                                                  <a:schemeClr val="tx1"/>
                                                </a:solidFill>
                                                <a:effectLst/>
                                                <a:latin typeface="Cambria Math" panose="02040503050406030204" pitchFamily="18" charset="0"/>
                                                <a:ea typeface="+mn-ea"/>
                                                <a:cs typeface="+mn-cs"/>
                                              </a:rPr>
                                              <m:t>2</m:t>
                                            </m:r>
                                          </m:e>
                                          <m:e>
                                            <m:r>
                                              <a:rPr lang="en-US" sz="2400" i="1" kern="1200">
                                                <a:solidFill>
                                                  <a:schemeClr val="tx1"/>
                                                </a:solidFill>
                                                <a:effectLst/>
                                                <a:latin typeface="Cambria Math" panose="02040503050406030204" pitchFamily="18" charset="0"/>
                                                <a:ea typeface="+mn-ea"/>
                                                <a:cs typeface="+mn-cs"/>
                                              </a:rPr>
                                              <m:t>0</m:t>
                                            </m:r>
                                          </m:e>
                                        </m:mr>
                                        <m:mr>
                                          <m:e>
                                            <m:r>
                                              <a:rPr lang="en-US" sz="2400" i="1" kern="1200">
                                                <a:solidFill>
                                                  <a:schemeClr val="tx1"/>
                                                </a:solidFill>
                                                <a:effectLst/>
                                                <a:latin typeface="Cambria Math" panose="02040503050406030204" pitchFamily="18" charset="0"/>
                                                <a:ea typeface="+mn-ea"/>
                                                <a:cs typeface="+mn-cs"/>
                                              </a:rPr>
                                              <m:t>0</m:t>
                                            </m:r>
                                          </m:e>
                                          <m:e>
                                            <m:r>
                                              <a:rPr lang="en-US" sz="2400" i="1" kern="1200">
                                                <a:solidFill>
                                                  <a:schemeClr val="tx1"/>
                                                </a:solidFill>
                                                <a:effectLst/>
                                                <a:latin typeface="Cambria Math" panose="02040503050406030204" pitchFamily="18" charset="0"/>
                                                <a:ea typeface="+mn-ea"/>
                                                <a:cs typeface="+mn-cs"/>
                                              </a:rPr>
                                              <m:t>3</m:t>
                                            </m:r>
                                          </m:e>
                                          <m:e>
                                            <m:r>
                                              <a:rPr lang="en-US" sz="2400" i="1" kern="1200">
                                                <a:solidFill>
                                                  <a:schemeClr val="tx1"/>
                                                </a:solidFill>
                                                <a:effectLst/>
                                                <a:latin typeface="Cambria Math" panose="02040503050406030204" pitchFamily="18" charset="0"/>
                                                <a:ea typeface="+mn-ea"/>
                                                <a:cs typeface="+mn-cs"/>
                                              </a:rPr>
                                              <m:t>1</m:t>
                                            </m:r>
                                          </m:e>
                                        </m:mr>
                                      </m:m>
                                    </m:e>
                                  </m:d>
                                </m:e>
                              </m:d>
                            </m:oMath>
                          </a14:m>
                          <a:endParaRPr lang="en-US" sz="2400" kern="1200" dirty="0">
                            <a:solidFill>
                              <a:schemeClr val="tx1"/>
                            </a:solidFill>
                            <a:effectLst/>
                            <a:latin typeface="+mn-lt"/>
                            <a:ea typeface="+mn-ea"/>
                            <a:cs typeface="+mn-cs"/>
                          </a:endParaRPr>
                        </a:p>
                      </a:txBody>
                      <a:tcPr/>
                    </a:tc>
                    <a:extLst>
                      <a:ext uri="{0D108BD9-81ED-4DB2-BD59-A6C34878D82A}">
                        <a16:rowId xmlns:a16="http://schemas.microsoft.com/office/drawing/2014/main" val="1507329681"/>
                      </a:ext>
                    </a:extLst>
                  </a:tr>
                </a:tbl>
              </a:graphicData>
            </a:graphic>
          </p:graphicFrame>
        </mc:Choice>
        <mc:Fallback>
          <p:graphicFrame>
            <p:nvGraphicFramePr>
              <p:cNvPr id="4" name="Table 3">
                <a:extLst>
                  <a:ext uri="{FF2B5EF4-FFF2-40B4-BE49-F238E27FC236}">
                    <a16:creationId xmlns:a16="http://schemas.microsoft.com/office/drawing/2014/main" id="{7DFE4928-EDBC-4940-A3D4-F690C9AA9F21}"/>
                  </a:ext>
                </a:extLst>
              </p:cNvPr>
              <p:cNvGraphicFramePr>
                <a:graphicFrameLocks noGrp="1"/>
              </p:cNvGraphicFramePr>
              <p:nvPr>
                <p:extLst>
                  <p:ext uri="{D42A27DB-BD31-4B8C-83A1-F6EECF244321}">
                    <p14:modId xmlns:p14="http://schemas.microsoft.com/office/powerpoint/2010/main" val="3501220632"/>
                  </p:ext>
                </p:extLst>
              </p:nvPr>
            </p:nvGraphicFramePr>
            <p:xfrm>
              <a:off x="609600" y="2064130"/>
              <a:ext cx="8382000" cy="3117470"/>
            </p:xfrm>
            <a:graphic>
              <a:graphicData uri="http://schemas.openxmlformats.org/drawingml/2006/table">
                <a:tbl>
                  <a:tblPr firstRow="1" bandRow="1">
                    <a:tableStyleId>{2D5ABB26-0587-4C30-8999-92F81FD0307C}</a:tableStyleId>
                  </a:tblPr>
                  <a:tblGrid>
                    <a:gridCol w="3627664">
                      <a:extLst>
                        <a:ext uri="{9D8B030D-6E8A-4147-A177-3AD203B41FA5}">
                          <a16:colId xmlns:a16="http://schemas.microsoft.com/office/drawing/2014/main" val="286221110"/>
                        </a:ext>
                      </a:extLst>
                    </a:gridCol>
                    <a:gridCol w="4754336">
                      <a:extLst>
                        <a:ext uri="{9D8B030D-6E8A-4147-A177-3AD203B41FA5}">
                          <a16:colId xmlns:a16="http://schemas.microsoft.com/office/drawing/2014/main" val="1108810442"/>
                        </a:ext>
                      </a:extLst>
                    </a:gridCol>
                  </a:tblGrid>
                  <a:tr h="1558735">
                    <a:tc>
                      <a:txBody>
                        <a:bodyPr/>
                        <a:lstStyle/>
                        <a:p>
                          <a:endParaRPr lang="en-US"/>
                        </a:p>
                      </a:txBody>
                      <a:tcPr anchor="ctr">
                        <a:blipFill>
                          <a:blip r:embed="rId3"/>
                          <a:stretch>
                            <a:fillRect r="-131092" b="-100000"/>
                          </a:stretch>
                        </a:blipFill>
                      </a:tcPr>
                    </a:tc>
                    <a:tc>
                      <a:txBody>
                        <a:bodyPr/>
                        <a:lstStyle/>
                        <a:p>
                          <a:endParaRPr lang="en-US"/>
                        </a:p>
                      </a:txBody>
                      <a:tcPr anchor="ctr">
                        <a:blipFill>
                          <a:blip r:embed="rId3"/>
                          <a:stretch>
                            <a:fillRect l="-76282" b="-100000"/>
                          </a:stretch>
                        </a:blipFill>
                      </a:tcPr>
                    </a:tc>
                    <a:extLst>
                      <a:ext uri="{0D108BD9-81ED-4DB2-BD59-A6C34878D82A}">
                        <a16:rowId xmlns:a16="http://schemas.microsoft.com/office/drawing/2014/main" val="3871082594"/>
                      </a:ext>
                    </a:extLst>
                  </a:tr>
                  <a:tr h="1558735">
                    <a:tc>
                      <a:txBody>
                        <a:bodyPr/>
                        <a:lstStyle/>
                        <a:p>
                          <a:endParaRPr lang="en-US" sz="2400" dirty="0"/>
                        </a:p>
                      </a:txBody>
                      <a:tcPr/>
                    </a:tc>
                    <a:tc>
                      <a:txBody>
                        <a:bodyPr/>
                        <a:lstStyle/>
                        <a:p>
                          <a:endParaRPr lang="en-US"/>
                        </a:p>
                      </a:txBody>
                      <a:tcPr>
                        <a:blipFill>
                          <a:blip r:embed="rId3"/>
                          <a:stretch>
                            <a:fillRect l="-76282" t="-100000"/>
                          </a:stretch>
                        </a:blipFill>
                      </a:tcPr>
                    </a:tc>
                    <a:extLst>
                      <a:ext uri="{0D108BD9-81ED-4DB2-BD59-A6C34878D82A}">
                        <a16:rowId xmlns:a16="http://schemas.microsoft.com/office/drawing/2014/main" val="1507329681"/>
                      </a:ext>
                    </a:extLst>
                  </a:tr>
                </a:tbl>
              </a:graphicData>
            </a:graphic>
          </p:graphicFrame>
        </mc:Fallback>
      </mc:AlternateContent>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1: Matrix Equation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lang="en-US" sz="2800" dirty="0"/>
                  <a:t>Write each linear system as a matrix equation.</a:t>
                </a:r>
              </a:p>
              <a:p>
                <a:pPr marL="514350" indent="-514350">
                  <a:buFont typeface="+mj-lt"/>
                  <a:buAutoNum type="alphaLcPeriod"/>
                  <a:defRPr sz="2800"/>
                </a:pPr>
                <a:r>
                  <a:rPr lang="en-US" dirty="0"/>
                  <a:t>​</a:t>
                </a:r>
                <a14:m>
                  <m:oMath xmlns:m="http://schemas.openxmlformats.org/officeDocument/2006/math">
                    <m:d>
                      <m:dPr>
                        <m:begChr m:val="{"/>
                        <m:endChr m:val=""/>
                        <m:ctrlPr>
                          <a:rPr lang="en-US" i="1" smtClean="0">
                            <a:latin typeface="Cambria Math" panose="02040503050406030204" pitchFamily="18" charset="0"/>
                          </a:rPr>
                        </m:ctrlPr>
                      </m:dPr>
                      <m:e>
                        <m:m>
                          <m:mPr>
                            <m:plcHide m:val="on"/>
                            <m:mcs>
                              <m:mc>
                                <m:mcPr>
                                  <m:count m:val="2"/>
                                  <m:mcJc m:val="center"/>
                                </m:mcPr>
                              </m:mc>
                            </m:mcs>
                            <m:ctrlPr>
                              <a:rPr lang="ar-AE" i="1">
                                <a:latin typeface="Cambria Math" panose="02040503050406030204" pitchFamily="18" charset="0"/>
                              </a:rPr>
                            </m:ctrlPr>
                          </m:mPr>
                          <m:mr>
                            <m:e>
                              <m:m>
                                <m:mPr>
                                  <m:mcs>
                                    <m:mc>
                                      <m:mcPr>
                                        <m:count m:val="1"/>
                                        <m:mcJc m:val="center"/>
                                      </m:mcPr>
                                    </m:mc>
                                  </m:mcs>
                                  <m:ctrlPr>
                                    <a:rPr lang="ar-AE" i="1" smtClean="0">
                                      <a:latin typeface="Cambria Math" panose="02040503050406030204" pitchFamily="18" charset="0"/>
                                    </a:rPr>
                                  </m:ctrlPr>
                                </m:mPr>
                                <m:mr>
                                  <m:e>
                                    <m:r>
                                      <a:rPr lang="ar-AE">
                                        <a:latin typeface="Cambria Math" panose="02040503050406030204" pitchFamily="18" charset="0"/>
                                      </a:rPr>
                                      <m:t>−</m:t>
                                    </m:r>
                                    <m:r>
                                      <a:rPr lang="ar-AE">
                                        <a:latin typeface="Cambria Math" panose="02040503050406030204" pitchFamily="18" charset="0"/>
                                      </a:rPr>
                                      <m:t>3</m:t>
                                    </m:r>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5</m:t>
                                    </m:r>
                                    <m:r>
                                      <a:rPr lang="ar-AE">
                                        <a:latin typeface="Cambria Math" panose="02040503050406030204" pitchFamily="18" charset="0"/>
                                      </a:rPr>
                                      <m:t>𝑦</m:t>
                                    </m:r>
                                    <m:r>
                                      <a:rPr lang="en-US" b="0" i="0" smtClean="0">
                                        <a:latin typeface="Cambria Math" panose="02040503050406030204" pitchFamily="18" charset="0"/>
                                      </a:rPr>
                                      <m:t>=</m:t>
                                    </m:r>
                                    <m:r>
                                      <a:rPr lang="en-US" b="0" i="0" smtClean="0">
                                        <a:latin typeface="Cambria Math" panose="02040503050406030204" pitchFamily="18" charset="0"/>
                                      </a:rPr>
                                      <m:t>2</m:t>
                                    </m:r>
                                  </m:e>
                                </m:mr>
                                <m:mr>
                                  <m:e>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4</m:t>
                                    </m:r>
                                    <m:r>
                                      <a:rPr lang="ar-AE">
                                        <a:latin typeface="Cambria Math" panose="02040503050406030204" pitchFamily="18" charset="0"/>
                                      </a:rPr>
                                      <m:t>𝑦</m:t>
                                    </m:r>
                                    <m:r>
                                      <a:rPr lang="en-US" b="0" i="0" smtClean="0">
                                        <a:latin typeface="Cambria Math" panose="02040503050406030204" pitchFamily="18" charset="0"/>
                                      </a:rPr>
                                      <m:t>=−</m:t>
                                    </m:r>
                                    <m:r>
                                      <a:rPr lang="en-US" b="0" i="0" smtClean="0">
                                        <a:latin typeface="Cambria Math" panose="02040503050406030204" pitchFamily="18" charset="0"/>
                                      </a:rPr>
                                      <m:t>1</m:t>
                                    </m:r>
                                  </m:e>
                                </m:mr>
                              </m:m>
                            </m:e>
                            <m:e/>
                          </m:mr>
                          <m:mr>
                            <m:e/>
                            <m:e/>
                          </m:mr>
                        </m:m>
                      </m:e>
                    </m:d>
                  </m:oMath>
                </a14:m>
                <a:endParaRPr lang="ar-AE" dirty="0"/>
              </a:p>
              <a:p>
                <a:pPr marL="514350" indent="-514350">
                  <a:buFont typeface="+mj-lt"/>
                  <a:buAutoNum type="alphaLcPeriod" startAt="2"/>
                  <a:defRPr sz="2800"/>
                </a:pPr>
                <a:r>
                  <a:rPr lang="ar-AE" dirty="0"/>
                  <a:t>​</a:t>
                </a:r>
                <a14:m>
                  <m:oMath xmlns:m="http://schemas.openxmlformats.org/officeDocument/2006/math">
                    <m:d>
                      <m:dPr>
                        <m:begChr m:val="{"/>
                        <m:endChr m:val=""/>
                        <m:ctrlPr>
                          <a:rPr lang="ar-AE" i="1" smtClean="0">
                            <a:latin typeface="Cambria Math" panose="02040503050406030204" pitchFamily="18" charset="0"/>
                          </a:rPr>
                        </m:ctrlPr>
                      </m:dPr>
                      <m:e>
                        <m:m>
                          <m:mPr>
                            <m:mcs>
                              <m:mc>
                                <m:mcPr>
                                  <m:count m:val="1"/>
                                  <m:mcJc m:val="center"/>
                                </m:mcPr>
                              </m:mc>
                            </m:mcs>
                            <m:ctrlPr>
                              <a:rPr lang="ar-AE" i="1" smtClean="0">
                                <a:latin typeface="Cambria Math" panose="02040503050406030204" pitchFamily="18" charset="0"/>
                              </a:rPr>
                            </m:ctrlPr>
                          </m:mPr>
                          <m:mr>
                            <m:e>
                              <m:r>
                                <a:rPr lang="ar-AE">
                                  <a:latin typeface="Cambria Math" panose="02040503050406030204" pitchFamily="18" charset="0"/>
                                </a:rPr>
                                <m:t>3</m:t>
                              </m:r>
                              <m:r>
                                <a:rPr lang="ar-AE">
                                  <a:latin typeface="Cambria Math" panose="02040503050406030204" pitchFamily="18" charset="0"/>
                                </a:rPr>
                                <m:t>𝑦</m:t>
                              </m:r>
                              <m:r>
                                <a:rPr lang="ar-AE">
                                  <a:latin typeface="Cambria Math" panose="02040503050406030204" pitchFamily="18" charset="0"/>
                                </a:rPr>
                                <m:t>−</m:t>
                              </m:r>
                              <m:r>
                                <a:rPr lang="ar-AE">
                                  <a:latin typeface="Cambria Math" panose="02040503050406030204" pitchFamily="18" charset="0"/>
                                </a:rPr>
                                <m:t>𝑥</m:t>
                              </m:r>
                              <m:r>
                                <a:rPr lang="en-US" b="0" i="0" smtClean="0">
                                  <a:latin typeface="Cambria Math" panose="02040503050406030204" pitchFamily="18" charset="0"/>
                                </a:rPr>
                                <m:t>=−</m:t>
                              </m:r>
                              <m:r>
                                <a:rPr lang="en-US" b="0" i="0" smtClean="0">
                                  <a:latin typeface="Cambria Math" panose="02040503050406030204" pitchFamily="18" charset="0"/>
                                </a:rPr>
                                <m:t>2</m:t>
                              </m:r>
                            </m:e>
                          </m:mr>
                          <m:mr>
                            <m:e>
                              <m:r>
                                <a:rPr lang="ar-AE">
                                  <a:latin typeface="Cambria Math" panose="02040503050406030204" pitchFamily="18" charset="0"/>
                                </a:rPr>
                                <m:t>4</m:t>
                              </m:r>
                              <m:r>
                                <a:rPr lang="ar-AE">
                                  <a:latin typeface="Cambria Math" panose="02040503050406030204" pitchFamily="18" charset="0"/>
                                </a:rPr>
                                <m:t>−</m:t>
                              </m:r>
                              <m:r>
                                <a:rPr lang="ar-AE">
                                  <a:latin typeface="Cambria Math" panose="02040503050406030204" pitchFamily="18" charset="0"/>
                                </a:rPr>
                                <m:t>𝑧</m:t>
                              </m:r>
                              <m:r>
                                <a:rPr lang="ar-AE">
                                  <a:latin typeface="Cambria Math" panose="02040503050406030204" pitchFamily="18" charset="0"/>
                                </a:rPr>
                                <m:t>+</m:t>
                              </m:r>
                              <m:r>
                                <a:rPr lang="ar-AE">
                                  <a:latin typeface="Cambria Math" panose="02040503050406030204" pitchFamily="18" charset="0"/>
                                </a:rPr>
                                <m:t>𝑦</m:t>
                              </m:r>
                              <m:r>
                                <a:rPr lang="en-US" b="0" i="0" smtClean="0">
                                  <a:latin typeface="Cambria Math" panose="02040503050406030204" pitchFamily="18" charset="0"/>
                                </a:rPr>
                                <m:t>=</m:t>
                              </m:r>
                              <m:r>
                                <a:rPr lang="en-US" b="0" i="0" smtClean="0">
                                  <a:latin typeface="Cambria Math" panose="02040503050406030204" pitchFamily="18" charset="0"/>
                                </a:rPr>
                                <m:t>5</m:t>
                              </m:r>
                              <m:r>
                                <a:rPr lang="en-US" b="0" i="0" smtClean="0">
                                  <a:latin typeface="Cambria Math" panose="02040503050406030204" pitchFamily="18" charset="0"/>
                                </a:rPr>
                                <m:t>      </m:t>
                              </m:r>
                            </m:e>
                          </m:mr>
                          <m:mr>
                            <m:e>
                              <m:r>
                                <a:rPr lang="ar-AE">
                                  <a:latin typeface="Cambria Math" panose="02040503050406030204" pitchFamily="18" charset="0"/>
                                </a:rPr>
                                <m:t>𝑧</m:t>
                              </m:r>
                              <m:r>
                                <a:rPr lang="ar-AE">
                                  <a:latin typeface="Cambria Math" panose="02040503050406030204" pitchFamily="18" charset="0"/>
                                </a:rPr>
                                <m:t>−</m:t>
                              </m:r>
                              <m:r>
                                <a:rPr lang="ar-AE">
                                  <a:latin typeface="Cambria Math" panose="02040503050406030204" pitchFamily="18" charset="0"/>
                                </a:rPr>
                                <m:t>3</m:t>
                              </m:r>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3</m:t>
                              </m:r>
                              <m:r>
                                <a:rPr lang="en-US" b="0" i="0" smtClean="0">
                                  <a:latin typeface="Cambria Math" panose="02040503050406030204" pitchFamily="18" charset="0"/>
                                </a:rPr>
                                <m:t>=</m:t>
                              </m:r>
                              <m:r>
                                <a:rPr lang="ar-AE">
                                  <a:latin typeface="Cambria Math" panose="02040503050406030204" pitchFamily="18" charset="0"/>
                                </a:rPr>
                                <m:t>𝑦</m:t>
                              </m:r>
                              <m:r>
                                <a:rPr lang="ar-AE">
                                  <a:latin typeface="Cambria Math" panose="02040503050406030204" pitchFamily="18" charset="0"/>
                                </a:rPr>
                                <m:t>−</m:t>
                              </m:r>
                              <m:r>
                                <a:rPr lang="en-US" b="0" i="1" smtClean="0">
                                  <a:latin typeface="Cambria Math" panose="02040503050406030204" pitchFamily="18" charset="0"/>
                                </a:rPr>
                                <m:t>𝑥</m:t>
                              </m:r>
                            </m:e>
                          </m:mr>
                        </m:m>
                      </m:e>
                    </m:d>
                  </m:oMath>
                </a14:m>
                <a:endParaRPr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Finding the Inverse of a Matrix (cont.)</a:t>
            </a:r>
          </a:p>
        </p:txBody>
      </p:sp>
      <p:sp>
        <p:nvSpPr>
          <p:cNvPr id="3" name="Text Placeholder 2"/>
          <p:cNvSpPr>
            <a:spLocks noGrp="1"/>
          </p:cNvSpPr>
          <p:nvPr>
            <p:ph type="body" sz="quarter" idx="10"/>
          </p:nvPr>
        </p:nvSpPr>
        <p:spPr>
          <a:xfrm>
            <a:off x="457200" y="1029287"/>
            <a:ext cx="8382000" cy="4967067"/>
          </a:xfrm>
        </p:spPr>
        <p:txBody>
          <a:bodyPr>
            <a:normAutofit/>
          </a:bodyPr>
          <a:lstStyle/>
          <a:p>
            <a:pPr>
              <a:defRPr sz="2800"/>
            </a:pPr>
            <a:endParaRPr sz="2800" dirty="0"/>
          </a:p>
        </p:txBody>
      </p:sp>
      <mc:AlternateContent xmlns:mc="http://schemas.openxmlformats.org/markup-compatibility/2006">
        <mc:Choice xmlns:a14="http://schemas.microsoft.com/office/drawing/2010/main" Requires="a14">
          <p:graphicFrame>
            <p:nvGraphicFramePr>
              <p:cNvPr id="5" name="Table 4">
                <a:extLst>
                  <a:ext uri="{FF2B5EF4-FFF2-40B4-BE49-F238E27FC236}">
                    <a16:creationId xmlns:a16="http://schemas.microsoft.com/office/drawing/2014/main" id="{F29EB145-10F8-4E1D-B3B9-236886066299}"/>
                  </a:ext>
                </a:extLst>
              </p:cNvPr>
              <p:cNvGraphicFramePr>
                <a:graphicFrameLocks noGrp="1"/>
              </p:cNvGraphicFramePr>
              <p:nvPr>
                <p:extLst>
                  <p:ext uri="{D42A27DB-BD31-4B8C-83A1-F6EECF244321}">
                    <p14:modId xmlns:p14="http://schemas.microsoft.com/office/powerpoint/2010/main" val="2703513165"/>
                  </p:ext>
                </p:extLst>
              </p:nvPr>
            </p:nvGraphicFramePr>
            <p:xfrm>
              <a:off x="457200" y="1228724"/>
              <a:ext cx="8534400" cy="3571876"/>
            </p:xfrm>
            <a:graphic>
              <a:graphicData uri="http://schemas.openxmlformats.org/drawingml/2006/table">
                <a:tbl>
                  <a:tblPr firstRow="1" bandRow="1">
                    <a:tableStyleId>{2D5ABB26-0587-4C30-8999-92F81FD0307C}</a:tableStyleId>
                  </a:tblPr>
                  <a:tblGrid>
                    <a:gridCol w="3429000">
                      <a:extLst>
                        <a:ext uri="{9D8B030D-6E8A-4147-A177-3AD203B41FA5}">
                          <a16:colId xmlns:a16="http://schemas.microsoft.com/office/drawing/2014/main" val="1323795051"/>
                        </a:ext>
                      </a:extLst>
                    </a:gridCol>
                    <a:gridCol w="5105400">
                      <a:extLst>
                        <a:ext uri="{9D8B030D-6E8A-4147-A177-3AD203B41FA5}">
                          <a16:colId xmlns:a16="http://schemas.microsoft.com/office/drawing/2014/main" val="3358286340"/>
                        </a:ext>
                      </a:extLst>
                    </a:gridCol>
                  </a:tblGrid>
                  <a:tr h="1710970">
                    <a:tc>
                      <a:txBody>
                        <a:bodyPr/>
                        <a:lstStyle/>
                        <a:p>
                          <a14:m>
                            <m:oMathPara xmlns:m="http://schemas.openxmlformats.org/officeDocument/2006/math">
                              <m:oMathParaPr>
                                <m:jc m:val="centerGroup"/>
                              </m:oMathParaPr>
                              <m:oMath xmlns:m="http://schemas.openxmlformats.org/officeDocument/2006/math">
                                <m:d>
                                  <m:dPr>
                                    <m:begChr m:val="["/>
                                    <m:endChr m:val="]"/>
                                    <m:ctrlPr>
                                      <a:rPr lang="en-US" sz="2400" i="1" kern="1200" smtClean="0">
                                        <a:solidFill>
                                          <a:schemeClr val="tx1"/>
                                        </a:solidFill>
                                        <a:effectLst/>
                                        <a:latin typeface="Cambria Math" panose="02040503050406030204" pitchFamily="18" charset="0"/>
                                        <a:ea typeface="+mn-ea"/>
                                        <a:cs typeface="+mn-cs"/>
                                      </a:rPr>
                                    </m:ctrlPr>
                                  </m:dPr>
                                  <m:e>
                                    <m:m>
                                      <m:mPr>
                                        <m:mcs>
                                          <m:mc>
                                            <m:mcPr>
                                              <m:count m:val="3"/>
                                              <m:mcJc m:val="center"/>
                                            </m:mcPr>
                                          </m:mc>
                                        </m:mcs>
                                        <m:ctrlPr>
                                          <a:rPr lang="en-US" sz="2400" i="1" kern="1200">
                                            <a:solidFill>
                                              <a:schemeClr val="tx1"/>
                                            </a:solidFill>
                                            <a:effectLst/>
                                            <a:latin typeface="Cambria Math" panose="02040503050406030204" pitchFamily="18" charset="0"/>
                                            <a:ea typeface="+mn-ea"/>
                                            <a:cs typeface="+mn-cs"/>
                                          </a:rPr>
                                        </m:ctrlPr>
                                      </m:mPr>
                                      <m:mr>
                                        <m:e>
                                          <m:r>
                                            <a:rPr lang="en-US" sz="2400" i="1" kern="1200">
                                              <a:solidFill>
                                                <a:schemeClr val="tx1"/>
                                              </a:solidFill>
                                              <a:effectLst/>
                                              <a:latin typeface="Cambria Math" panose="02040503050406030204" pitchFamily="18" charset="0"/>
                                              <a:ea typeface="+mn-ea"/>
                                              <a:cs typeface="+mn-cs"/>
                                            </a:rPr>
                                            <m:t>−1</m:t>
                                          </m:r>
                                        </m:e>
                                        <m:e>
                                          <m:r>
                                            <a:rPr lang="en-US" sz="2400" i="1" kern="1200">
                                              <a:solidFill>
                                                <a:schemeClr val="tx1"/>
                                              </a:solidFill>
                                              <a:effectLst/>
                                              <a:latin typeface="Cambria Math" panose="02040503050406030204" pitchFamily="18" charset="0"/>
                                              <a:ea typeface="+mn-ea"/>
                                              <a:cs typeface="+mn-cs"/>
                                            </a:rPr>
                                            <m:t>5</m:t>
                                          </m:r>
                                        </m:e>
                                        <m:e>
                                          <m:r>
                                            <a:rPr lang="en-US" sz="2400" i="1" kern="1200">
                                              <a:solidFill>
                                                <a:schemeClr val="tx1"/>
                                              </a:solidFill>
                                              <a:effectLst/>
                                              <a:latin typeface="Cambria Math" panose="02040503050406030204" pitchFamily="18" charset="0"/>
                                              <a:ea typeface="+mn-ea"/>
                                              <a:cs typeface="+mn-cs"/>
                                            </a:rPr>
                                            <m:t>−1</m:t>
                                          </m:r>
                                        </m:e>
                                      </m:mr>
                                      <m:mr>
                                        <m:e>
                                          <m:r>
                                            <a:rPr lang="en-US" sz="2400" i="1" kern="1200">
                                              <a:solidFill>
                                                <a:schemeClr val="tx1"/>
                                              </a:solidFill>
                                              <a:effectLst/>
                                              <a:latin typeface="Cambria Math" panose="02040503050406030204" pitchFamily="18" charset="0"/>
                                              <a:ea typeface="+mn-ea"/>
                                              <a:cs typeface="+mn-cs"/>
                                            </a:rPr>
                                            <m:t>0</m:t>
                                          </m:r>
                                        </m:e>
                                        <m:e>
                                          <m:r>
                                            <a:rPr lang="en-US" sz="2400" i="1" kern="1200">
                                              <a:solidFill>
                                                <a:schemeClr val="tx1"/>
                                              </a:solidFill>
                                              <a:effectLst/>
                                              <a:latin typeface="Cambria Math" panose="02040503050406030204" pitchFamily="18" charset="0"/>
                                              <a:ea typeface="+mn-ea"/>
                                              <a:cs typeface="+mn-cs"/>
                                            </a:rPr>
                                            <m:t>14</m:t>
                                          </m:r>
                                        </m:e>
                                        <m:e>
                                          <m:r>
                                            <a:rPr lang="en-US" sz="2400" i="1" kern="1200">
                                              <a:solidFill>
                                                <a:schemeClr val="tx1"/>
                                              </a:solidFill>
                                              <a:effectLst/>
                                              <a:latin typeface="Cambria Math" panose="02040503050406030204" pitchFamily="18" charset="0"/>
                                              <a:ea typeface="+mn-ea"/>
                                              <a:cs typeface="+mn-cs"/>
                                            </a:rPr>
                                            <m:t>0</m:t>
                                          </m:r>
                                        </m:e>
                                      </m:mr>
                                      <m:mr>
                                        <m:e>
                                          <m:r>
                                            <a:rPr lang="en-US" sz="2400" i="1" kern="1200">
                                              <a:solidFill>
                                                <a:schemeClr val="tx1"/>
                                              </a:solidFill>
                                              <a:effectLst/>
                                              <a:latin typeface="Cambria Math" panose="02040503050406030204" pitchFamily="18" charset="0"/>
                                              <a:ea typeface="+mn-ea"/>
                                              <a:cs typeface="+mn-cs"/>
                                            </a:rPr>
                                            <m:t>0</m:t>
                                          </m:r>
                                        </m:e>
                                        <m:e>
                                          <m:r>
                                            <a:rPr lang="en-US" sz="2400" i="1" kern="1200">
                                              <a:solidFill>
                                                <a:schemeClr val="tx1"/>
                                              </a:solidFill>
                                              <a:effectLst/>
                                              <a:latin typeface="Cambria Math" panose="02040503050406030204" pitchFamily="18" charset="0"/>
                                              <a:ea typeface="+mn-ea"/>
                                              <a:cs typeface="+mn-cs"/>
                                            </a:rPr>
                                            <m:t>16</m:t>
                                          </m:r>
                                        </m:e>
                                        <m:e>
                                          <m:r>
                                            <a:rPr lang="en-US" sz="2400" i="1" kern="1200">
                                              <a:solidFill>
                                                <a:schemeClr val="tx1"/>
                                              </a:solidFill>
                                              <a:effectLst/>
                                              <a:latin typeface="Cambria Math" panose="02040503050406030204" pitchFamily="18" charset="0"/>
                                              <a:ea typeface="+mn-ea"/>
                                              <a:cs typeface="+mn-cs"/>
                                            </a:rPr>
                                            <m:t>0</m:t>
                                          </m:r>
                                        </m:e>
                                      </m:mr>
                                    </m:m>
                                    <m:d>
                                      <m:dPr>
                                        <m:begChr m:val="|"/>
                                        <m:endChr m:val=""/>
                                        <m:ctrlPr>
                                          <a:rPr lang="en-US" sz="2400" i="1" kern="1200">
                                            <a:solidFill>
                                              <a:schemeClr val="tx1"/>
                                            </a:solidFill>
                                            <a:effectLst/>
                                            <a:latin typeface="Cambria Math" panose="02040503050406030204" pitchFamily="18" charset="0"/>
                                            <a:ea typeface="+mn-ea"/>
                                            <a:cs typeface="+mn-cs"/>
                                          </a:rPr>
                                        </m:ctrlPr>
                                      </m:dPr>
                                      <m:e>
                                        <m:m>
                                          <m:mPr>
                                            <m:mcs>
                                              <m:mc>
                                                <m:mcPr>
                                                  <m:count m:val="3"/>
                                                  <m:mcJc m:val="center"/>
                                                </m:mcPr>
                                              </m:mc>
                                            </m:mcs>
                                            <m:ctrlPr>
                                              <a:rPr lang="en-US" sz="2400" i="1" kern="1200">
                                                <a:solidFill>
                                                  <a:schemeClr val="tx1"/>
                                                </a:solidFill>
                                                <a:effectLst/>
                                                <a:latin typeface="Cambria Math" panose="02040503050406030204" pitchFamily="18" charset="0"/>
                                                <a:ea typeface="+mn-ea"/>
                                                <a:cs typeface="+mn-cs"/>
                                              </a:rPr>
                                            </m:ctrlPr>
                                          </m:mPr>
                                          <m:mr>
                                            <m:e>
                                              <m:r>
                                                <a:rPr lang="en-US" sz="2400" i="1" kern="1200">
                                                  <a:solidFill>
                                                    <a:schemeClr val="tx1"/>
                                                  </a:solidFill>
                                                  <a:effectLst/>
                                                  <a:latin typeface="Cambria Math" panose="02040503050406030204" pitchFamily="18" charset="0"/>
                                                  <a:ea typeface="+mn-ea"/>
                                                  <a:cs typeface="+mn-cs"/>
                                                </a:rPr>
                                                <m:t>0</m:t>
                                              </m:r>
                                            </m:e>
                                            <m:e>
                                              <m:r>
                                                <a:rPr lang="en-US" sz="2400" i="1" kern="1200">
                                                  <a:solidFill>
                                                    <a:schemeClr val="tx1"/>
                                                  </a:solidFill>
                                                  <a:effectLst/>
                                                  <a:latin typeface="Cambria Math" panose="02040503050406030204" pitchFamily="18" charset="0"/>
                                                  <a:ea typeface="+mn-ea"/>
                                                  <a:cs typeface="+mn-cs"/>
                                                </a:rPr>
                                                <m:t>1</m:t>
                                              </m:r>
                                            </m:e>
                                            <m:e>
                                              <m:r>
                                                <a:rPr lang="en-US" sz="2400" i="1" kern="1200">
                                                  <a:solidFill>
                                                    <a:schemeClr val="tx1"/>
                                                  </a:solidFill>
                                                  <a:effectLst/>
                                                  <a:latin typeface="Cambria Math" panose="02040503050406030204" pitchFamily="18" charset="0"/>
                                                  <a:ea typeface="+mn-ea"/>
                                                  <a:cs typeface="+mn-cs"/>
                                                </a:rPr>
                                                <m:t>0</m:t>
                                              </m:r>
                                            </m:e>
                                          </m:mr>
                                          <m:mr>
                                            <m:e>
                                              <m:r>
                                                <a:rPr lang="en-US" sz="2400" i="1" kern="1200">
                                                  <a:solidFill>
                                                    <a:schemeClr val="tx1"/>
                                                  </a:solidFill>
                                                  <a:effectLst/>
                                                  <a:latin typeface="Cambria Math" panose="02040503050406030204" pitchFamily="18" charset="0"/>
                                                  <a:ea typeface="+mn-ea"/>
                                                  <a:cs typeface="+mn-cs"/>
                                                </a:rPr>
                                                <m:t>1</m:t>
                                              </m:r>
                                            </m:e>
                                            <m:e>
                                              <m:r>
                                                <a:rPr lang="en-US" sz="2400" i="1" kern="1200">
                                                  <a:solidFill>
                                                    <a:schemeClr val="tx1"/>
                                                  </a:solidFill>
                                                  <a:effectLst/>
                                                  <a:latin typeface="Cambria Math" panose="02040503050406030204" pitchFamily="18" charset="0"/>
                                                  <a:ea typeface="+mn-ea"/>
                                                  <a:cs typeface="+mn-cs"/>
                                                </a:rPr>
                                                <m:t>2</m:t>
                                              </m:r>
                                            </m:e>
                                            <m:e>
                                              <m:r>
                                                <a:rPr lang="en-US" sz="2400" i="1" kern="1200">
                                                  <a:solidFill>
                                                    <a:schemeClr val="tx1"/>
                                                  </a:solidFill>
                                                  <a:effectLst/>
                                                  <a:latin typeface="Cambria Math" panose="02040503050406030204" pitchFamily="18" charset="0"/>
                                                  <a:ea typeface="+mn-ea"/>
                                                  <a:cs typeface="+mn-cs"/>
                                                </a:rPr>
                                                <m:t>0</m:t>
                                              </m:r>
                                            </m:e>
                                          </m:mr>
                                          <m:mr>
                                            <m:e>
                                              <m:r>
                                                <a:rPr lang="en-US" sz="2400" i="1" kern="1200">
                                                  <a:solidFill>
                                                    <a:schemeClr val="tx1"/>
                                                  </a:solidFill>
                                                  <a:effectLst/>
                                                  <a:latin typeface="Cambria Math" panose="02040503050406030204" pitchFamily="18" charset="0"/>
                                                  <a:ea typeface="+mn-ea"/>
                                                  <a:cs typeface="+mn-cs"/>
                                                </a:rPr>
                                                <m:t>0</m:t>
                                              </m:r>
                                            </m:e>
                                            <m:e>
                                              <m:r>
                                                <a:rPr lang="en-US" sz="2400" i="1" kern="1200">
                                                  <a:solidFill>
                                                    <a:schemeClr val="tx1"/>
                                                  </a:solidFill>
                                                  <a:effectLst/>
                                                  <a:latin typeface="Cambria Math" panose="02040503050406030204" pitchFamily="18" charset="0"/>
                                                  <a:ea typeface="+mn-ea"/>
                                                  <a:cs typeface="+mn-cs"/>
                                                </a:rPr>
                                                <m:t>3</m:t>
                                              </m:r>
                                            </m:e>
                                            <m:e>
                                              <m:r>
                                                <a:rPr lang="en-US" sz="2400" i="1" kern="1200">
                                                  <a:solidFill>
                                                    <a:schemeClr val="tx1"/>
                                                  </a:solidFill>
                                                  <a:effectLst/>
                                                  <a:latin typeface="Cambria Math" panose="02040503050406030204" pitchFamily="18" charset="0"/>
                                                  <a:ea typeface="+mn-ea"/>
                                                  <a:cs typeface="+mn-cs"/>
                                                </a:rPr>
                                                <m:t>1</m:t>
                                              </m:r>
                                            </m:e>
                                          </m:mr>
                                        </m:m>
                                      </m:e>
                                    </m:d>
                                  </m:e>
                                </m:d>
                              </m:oMath>
                            </m:oMathPara>
                          </a14:m>
                          <a:endParaRPr lang="en-US"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limUpp>
                                <m:limUppPr>
                                  <m:ctrlPr>
                                    <a:rPr lang="en-US" sz="2000" i="1" kern="1200" smtClean="0">
                                      <a:solidFill>
                                        <a:schemeClr val="tx1"/>
                                      </a:solidFill>
                                      <a:effectLst/>
                                      <a:latin typeface="Cambria Math" panose="02040503050406030204" pitchFamily="18" charset="0"/>
                                      <a:ea typeface="+mn-ea"/>
                                      <a:cs typeface="+mn-cs"/>
                                    </a:rPr>
                                  </m:ctrlPr>
                                </m:limUppPr>
                                <m:e>
                                  <m:box>
                                    <m:boxPr>
                                      <m:ctrlPr>
                                        <a:rPr lang="en-US" sz="2000" i="1" kern="1200">
                                          <a:solidFill>
                                            <a:schemeClr val="tx1"/>
                                          </a:solidFill>
                                          <a:effectLst/>
                                          <a:latin typeface="Cambria Math" panose="02040503050406030204" pitchFamily="18" charset="0"/>
                                          <a:ea typeface="+mn-ea"/>
                                          <a:cs typeface="+mn-cs"/>
                                        </a:rPr>
                                      </m:ctrlPr>
                                    </m:boxPr>
                                    <m:e>
                                      <m:groupChr>
                                        <m:groupChrPr>
                                          <m:chr m:val="→"/>
                                          <m:pos m:val="top"/>
                                          <m:ctrlPr>
                                            <a:rPr lang="en-US" sz="2000" i="1" kern="1200">
                                              <a:solidFill>
                                                <a:schemeClr val="tx1"/>
                                              </a:solidFill>
                                              <a:effectLst/>
                                              <a:latin typeface="Cambria Math" panose="02040503050406030204" pitchFamily="18" charset="0"/>
                                              <a:ea typeface="+mn-ea"/>
                                              <a:cs typeface="+mn-cs"/>
                                            </a:rPr>
                                          </m:ctrlPr>
                                        </m:groupChrPr>
                                        <m:e>
                                          <m:r>
                                            <m:rPr>
                                              <m:brk m:alnAt="1"/>
                                            </m:rPr>
                                            <a:rPr lang="en-US" sz="2000" b="0" i="1" kern="1200" smtClean="0">
                                              <a:solidFill>
                                                <a:schemeClr val="tx1"/>
                                              </a:solidFill>
                                              <a:effectLst/>
                                              <a:latin typeface="Cambria Math" panose="02040503050406030204" pitchFamily="18" charset="0"/>
                                              <a:ea typeface="+mn-ea"/>
                                              <a:cs typeface="+mn-cs"/>
                                            </a:rPr>
                                            <m:t> </m:t>
                                          </m:r>
                                          <m:f>
                                            <m:fPr>
                                              <m:ctrlPr>
                                                <a:rPr lang="en-US" sz="2000" i="1" kern="1200">
                                                  <a:solidFill>
                                                    <a:schemeClr val="tx1"/>
                                                  </a:solidFill>
                                                  <a:effectLst/>
                                                  <a:latin typeface="Cambria Math" panose="02040503050406030204" pitchFamily="18" charset="0"/>
                                                  <a:ea typeface="+mn-ea"/>
                                                  <a:cs typeface="+mn-cs"/>
                                                </a:rPr>
                                              </m:ctrlPr>
                                            </m:fPr>
                                            <m:num>
                                              <m:r>
                                                <a:rPr lang="en-US" sz="2000" i="1" kern="1200">
                                                  <a:solidFill>
                                                    <a:schemeClr val="tx1"/>
                                                  </a:solidFill>
                                                  <a:effectLst/>
                                                  <a:latin typeface="Cambria Math" panose="02040503050406030204" pitchFamily="18" charset="0"/>
                                                  <a:ea typeface="+mn-ea"/>
                                                  <a:cs typeface="+mn-cs"/>
                                                </a:rPr>
                                                <m:t>1</m:t>
                                              </m:r>
                                            </m:num>
                                            <m:den>
                                              <m:r>
                                                <a:rPr lang="en-US" sz="2000" i="1" kern="1200">
                                                  <a:solidFill>
                                                    <a:schemeClr val="tx1"/>
                                                  </a:solidFill>
                                                  <a:effectLst/>
                                                  <a:latin typeface="Cambria Math" panose="02040503050406030204" pitchFamily="18" charset="0"/>
                                                  <a:ea typeface="+mn-ea"/>
                                                  <a:cs typeface="+mn-cs"/>
                                                </a:rPr>
                                                <m:t>14</m:t>
                                              </m:r>
                                            </m:den>
                                          </m:f>
                                          <m:sSub>
                                            <m:sSubPr>
                                              <m:ctrlPr>
                                                <a:rPr lang="en-US" sz="2000" i="1" kern="1200">
                                                  <a:solidFill>
                                                    <a:schemeClr val="tx1"/>
                                                  </a:solidFill>
                                                  <a:effectLst/>
                                                  <a:latin typeface="Cambria Math" panose="02040503050406030204" pitchFamily="18" charset="0"/>
                                                  <a:ea typeface="+mn-ea"/>
                                                  <a:cs typeface="+mn-cs"/>
                                                </a:rPr>
                                              </m:ctrlPr>
                                            </m:sSubPr>
                                            <m:e>
                                              <m:r>
                                                <a:rPr lang="en-US" sz="2000" i="1" kern="1200">
                                                  <a:solidFill>
                                                    <a:schemeClr val="tx1"/>
                                                  </a:solidFill>
                                                  <a:effectLst/>
                                                  <a:latin typeface="Cambria Math" panose="02040503050406030204" pitchFamily="18" charset="0"/>
                                                  <a:ea typeface="+mn-ea"/>
                                                  <a:cs typeface="+mn-cs"/>
                                                </a:rPr>
                                                <m:t>𝑅</m:t>
                                              </m:r>
                                            </m:e>
                                            <m:sub>
                                              <m:r>
                                                <a:rPr lang="en-US" sz="2000" kern="1200">
                                                  <a:solidFill>
                                                    <a:schemeClr val="tx1"/>
                                                  </a:solidFill>
                                                  <a:effectLst/>
                                                  <a:latin typeface="Cambria Math" panose="02040503050406030204" pitchFamily="18" charset="0"/>
                                                  <a:ea typeface="+mn-ea"/>
                                                  <a:cs typeface="+mn-cs"/>
                                                </a:rPr>
                                                <m:t>2</m:t>
                                              </m:r>
                                            </m:sub>
                                          </m:sSub>
                                          <m:r>
                                            <a:rPr lang="en-US" sz="2000" b="0" i="1" kern="1200" smtClean="0">
                                              <a:solidFill>
                                                <a:schemeClr val="tx1"/>
                                              </a:solidFill>
                                              <a:effectLst/>
                                              <a:latin typeface="Cambria Math" panose="02040503050406030204" pitchFamily="18" charset="0"/>
                                              <a:ea typeface="+mn-ea"/>
                                              <a:cs typeface="+mn-cs"/>
                                            </a:rPr>
                                            <m:t> </m:t>
                                          </m:r>
                                        </m:e>
                                      </m:groupChr>
                                    </m:e>
                                  </m:box>
                                </m:e>
                                <m:lim>
                                  <m:r>
                                    <a:rPr lang="en-US" sz="2000" i="1" kern="1200">
                                      <a:solidFill>
                                        <a:schemeClr val="tx1"/>
                                      </a:solidFill>
                                      <a:effectLst/>
                                      <a:latin typeface="Cambria Math" panose="02040503050406030204" pitchFamily="18" charset="0"/>
                                      <a:ea typeface="+mn-ea"/>
                                      <a:cs typeface="+mn-cs"/>
                                    </a:rPr>
                                    <m:t>−</m:t>
                                  </m:r>
                                  <m:sSub>
                                    <m:sSubPr>
                                      <m:ctrlPr>
                                        <a:rPr lang="en-US" sz="2000" i="1" kern="1200">
                                          <a:solidFill>
                                            <a:schemeClr val="tx1"/>
                                          </a:solidFill>
                                          <a:effectLst/>
                                          <a:latin typeface="Cambria Math" panose="02040503050406030204" pitchFamily="18" charset="0"/>
                                          <a:ea typeface="+mn-ea"/>
                                          <a:cs typeface="+mn-cs"/>
                                        </a:rPr>
                                      </m:ctrlPr>
                                    </m:sSubPr>
                                    <m:e>
                                      <m:r>
                                        <a:rPr lang="en-US" sz="2000" i="1" kern="1200">
                                          <a:solidFill>
                                            <a:schemeClr val="tx1"/>
                                          </a:solidFill>
                                          <a:effectLst/>
                                          <a:latin typeface="Cambria Math" panose="02040503050406030204" pitchFamily="18" charset="0"/>
                                          <a:ea typeface="+mn-ea"/>
                                          <a:cs typeface="+mn-cs"/>
                                        </a:rPr>
                                        <m:t>𝑅</m:t>
                                      </m:r>
                                    </m:e>
                                    <m:sub>
                                      <m:r>
                                        <a:rPr lang="en-US" sz="2000" kern="1200">
                                          <a:solidFill>
                                            <a:schemeClr val="tx1"/>
                                          </a:solidFill>
                                          <a:effectLst/>
                                          <a:latin typeface="Cambria Math" panose="02040503050406030204" pitchFamily="18" charset="0"/>
                                          <a:ea typeface="+mn-ea"/>
                                          <a:cs typeface="+mn-cs"/>
                                        </a:rPr>
                                        <m:t>1</m:t>
                                      </m:r>
                                    </m:sub>
                                  </m:sSub>
                                  <m:r>
                                    <a:rPr lang="en-US" sz="2000" b="0" i="1" kern="1200" smtClean="0">
                                      <a:solidFill>
                                        <a:schemeClr val="tx1"/>
                                      </a:solidFill>
                                      <a:effectLst/>
                                      <a:latin typeface="Cambria Math" panose="02040503050406030204" pitchFamily="18" charset="0"/>
                                      <a:ea typeface="+mn-ea"/>
                                      <a:cs typeface="+mn-cs"/>
                                    </a:rPr>
                                    <m:t> </m:t>
                                  </m:r>
                                </m:lim>
                              </m:limUpp>
                            </m:oMath>
                          </a14:m>
                          <a:r>
                            <a:rPr lang="en-US" sz="2000" kern="1200" dirty="0">
                              <a:solidFill>
                                <a:schemeClr val="tx1"/>
                              </a:solidFill>
                              <a:effectLst/>
                              <a:latin typeface="+mn-lt"/>
                              <a:ea typeface="+mn-ea"/>
                              <a:cs typeface="+mn-cs"/>
                            </a:rPr>
                            <a:t>  </a:t>
                          </a:r>
                          <a14:m>
                            <m:oMath xmlns:m="http://schemas.openxmlformats.org/officeDocument/2006/math">
                              <m:d>
                                <m:dPr>
                                  <m:begChr m:val="["/>
                                  <m:endChr m:val="]"/>
                                  <m:ctrlPr>
                                    <a:rPr lang="en-US" sz="2400" i="1" kern="1200" smtClean="0">
                                      <a:solidFill>
                                        <a:schemeClr val="tx1"/>
                                      </a:solidFill>
                                      <a:effectLst/>
                                      <a:latin typeface="Cambria Math" panose="02040503050406030204" pitchFamily="18" charset="0"/>
                                      <a:ea typeface="+mn-ea"/>
                                      <a:cs typeface="+mn-cs"/>
                                    </a:rPr>
                                  </m:ctrlPr>
                                </m:dPr>
                                <m:e>
                                  <m:m>
                                    <m:mPr>
                                      <m:mcs>
                                        <m:mc>
                                          <m:mcPr>
                                            <m:count m:val="3"/>
                                            <m:mcJc m:val="center"/>
                                          </m:mcPr>
                                        </m:mc>
                                      </m:mcs>
                                      <m:ctrlPr>
                                        <a:rPr lang="en-US" sz="2400" i="1" kern="1200">
                                          <a:solidFill>
                                            <a:schemeClr val="tx1"/>
                                          </a:solidFill>
                                          <a:effectLst/>
                                          <a:latin typeface="Cambria Math" panose="02040503050406030204" pitchFamily="18" charset="0"/>
                                          <a:ea typeface="+mn-ea"/>
                                          <a:cs typeface="+mn-cs"/>
                                        </a:rPr>
                                      </m:ctrlPr>
                                    </m:mPr>
                                    <m:mr>
                                      <m:e>
                                        <m:r>
                                          <a:rPr lang="en-US" sz="2400" i="1" kern="1200">
                                            <a:solidFill>
                                              <a:schemeClr val="tx1"/>
                                            </a:solidFill>
                                            <a:effectLst/>
                                            <a:latin typeface="Cambria Math" panose="02040503050406030204" pitchFamily="18" charset="0"/>
                                            <a:ea typeface="+mn-ea"/>
                                            <a:cs typeface="+mn-cs"/>
                                          </a:rPr>
                                          <m:t>1</m:t>
                                        </m:r>
                                      </m:e>
                                      <m:e>
                                        <m:r>
                                          <a:rPr lang="en-US" sz="2400" i="1" kern="1200">
                                            <a:solidFill>
                                              <a:schemeClr val="tx1"/>
                                            </a:solidFill>
                                            <a:effectLst/>
                                            <a:latin typeface="Cambria Math" panose="02040503050406030204" pitchFamily="18" charset="0"/>
                                            <a:ea typeface="+mn-ea"/>
                                            <a:cs typeface="+mn-cs"/>
                                          </a:rPr>
                                          <m:t>−5</m:t>
                                        </m:r>
                                      </m:e>
                                      <m:e>
                                        <m:r>
                                          <a:rPr lang="en-US" sz="2400" i="1" kern="1200">
                                            <a:solidFill>
                                              <a:schemeClr val="tx1"/>
                                            </a:solidFill>
                                            <a:effectLst/>
                                            <a:latin typeface="Cambria Math" panose="02040503050406030204" pitchFamily="18" charset="0"/>
                                            <a:ea typeface="+mn-ea"/>
                                            <a:cs typeface="+mn-cs"/>
                                          </a:rPr>
                                          <m:t>1</m:t>
                                        </m:r>
                                      </m:e>
                                    </m:mr>
                                    <m:mr>
                                      <m:e>
                                        <m:r>
                                          <a:rPr lang="en-US" sz="2400" i="1" kern="1200">
                                            <a:solidFill>
                                              <a:schemeClr val="tx1"/>
                                            </a:solidFill>
                                            <a:effectLst/>
                                            <a:latin typeface="Cambria Math" panose="02040503050406030204" pitchFamily="18" charset="0"/>
                                            <a:ea typeface="+mn-ea"/>
                                            <a:cs typeface="+mn-cs"/>
                                          </a:rPr>
                                          <m:t>0</m:t>
                                        </m:r>
                                      </m:e>
                                      <m:e>
                                        <m:r>
                                          <a:rPr lang="en-US" sz="2400" i="1" kern="1200">
                                            <a:solidFill>
                                              <a:schemeClr val="tx1"/>
                                            </a:solidFill>
                                            <a:effectLst/>
                                            <a:latin typeface="Cambria Math" panose="02040503050406030204" pitchFamily="18" charset="0"/>
                                            <a:ea typeface="+mn-ea"/>
                                            <a:cs typeface="+mn-cs"/>
                                          </a:rPr>
                                          <m:t>1</m:t>
                                        </m:r>
                                      </m:e>
                                      <m:e>
                                        <m:r>
                                          <a:rPr lang="en-US" sz="2400" i="1" kern="1200">
                                            <a:solidFill>
                                              <a:schemeClr val="tx1"/>
                                            </a:solidFill>
                                            <a:effectLst/>
                                            <a:latin typeface="Cambria Math" panose="02040503050406030204" pitchFamily="18" charset="0"/>
                                            <a:ea typeface="+mn-ea"/>
                                            <a:cs typeface="+mn-cs"/>
                                          </a:rPr>
                                          <m:t>0</m:t>
                                        </m:r>
                                      </m:e>
                                    </m:mr>
                                    <m:mr>
                                      <m:e>
                                        <m:r>
                                          <a:rPr lang="en-US" sz="2400" i="1" kern="1200">
                                            <a:solidFill>
                                              <a:schemeClr val="tx1"/>
                                            </a:solidFill>
                                            <a:effectLst/>
                                            <a:latin typeface="Cambria Math" panose="02040503050406030204" pitchFamily="18" charset="0"/>
                                            <a:ea typeface="+mn-ea"/>
                                            <a:cs typeface="+mn-cs"/>
                                          </a:rPr>
                                          <m:t>0</m:t>
                                        </m:r>
                                      </m:e>
                                      <m:e>
                                        <m:r>
                                          <a:rPr lang="en-US" sz="2400" i="1" kern="1200">
                                            <a:solidFill>
                                              <a:schemeClr val="tx1"/>
                                            </a:solidFill>
                                            <a:effectLst/>
                                            <a:latin typeface="Cambria Math" panose="02040503050406030204" pitchFamily="18" charset="0"/>
                                            <a:ea typeface="+mn-ea"/>
                                            <a:cs typeface="+mn-cs"/>
                                          </a:rPr>
                                          <m:t>16</m:t>
                                        </m:r>
                                      </m:e>
                                      <m:e>
                                        <m:r>
                                          <a:rPr lang="en-US" sz="2400" i="1" kern="1200">
                                            <a:solidFill>
                                              <a:schemeClr val="tx1"/>
                                            </a:solidFill>
                                            <a:effectLst/>
                                            <a:latin typeface="Cambria Math" panose="02040503050406030204" pitchFamily="18" charset="0"/>
                                            <a:ea typeface="+mn-ea"/>
                                            <a:cs typeface="+mn-cs"/>
                                          </a:rPr>
                                          <m:t>0</m:t>
                                        </m:r>
                                      </m:e>
                                    </m:mr>
                                  </m:m>
                                  <m:d>
                                    <m:dPr>
                                      <m:begChr m:val="|"/>
                                      <m:endChr m:val=""/>
                                      <m:ctrlPr>
                                        <a:rPr lang="en-US" sz="2400" i="1" kern="1200">
                                          <a:solidFill>
                                            <a:schemeClr val="tx1"/>
                                          </a:solidFill>
                                          <a:effectLst/>
                                          <a:latin typeface="Cambria Math" panose="02040503050406030204" pitchFamily="18" charset="0"/>
                                          <a:ea typeface="+mn-ea"/>
                                          <a:cs typeface="+mn-cs"/>
                                        </a:rPr>
                                      </m:ctrlPr>
                                    </m:dPr>
                                    <m:e>
                                      <m:m>
                                        <m:mPr>
                                          <m:mcs>
                                            <m:mc>
                                              <m:mcPr>
                                                <m:count m:val="3"/>
                                                <m:mcJc m:val="center"/>
                                              </m:mcPr>
                                            </m:mc>
                                          </m:mcs>
                                          <m:ctrlPr>
                                            <a:rPr lang="en-US" sz="2400" i="1" kern="1200">
                                              <a:solidFill>
                                                <a:schemeClr val="tx1"/>
                                              </a:solidFill>
                                              <a:effectLst/>
                                              <a:latin typeface="Cambria Math" panose="02040503050406030204" pitchFamily="18" charset="0"/>
                                              <a:ea typeface="+mn-ea"/>
                                              <a:cs typeface="+mn-cs"/>
                                            </a:rPr>
                                          </m:ctrlPr>
                                        </m:mPr>
                                        <m:mr>
                                          <m:e>
                                            <m:r>
                                              <a:rPr lang="en-US" sz="2400" i="1" kern="1200">
                                                <a:solidFill>
                                                  <a:schemeClr val="tx1"/>
                                                </a:solidFill>
                                                <a:effectLst/>
                                                <a:latin typeface="Cambria Math" panose="02040503050406030204" pitchFamily="18" charset="0"/>
                                                <a:ea typeface="+mn-ea"/>
                                                <a:cs typeface="+mn-cs"/>
                                              </a:rPr>
                                              <m:t>0</m:t>
                                            </m:r>
                                          </m:e>
                                          <m:e>
                                            <m:r>
                                              <a:rPr lang="en-US" sz="2400" i="1" kern="1200">
                                                <a:solidFill>
                                                  <a:schemeClr val="tx1"/>
                                                </a:solidFill>
                                                <a:effectLst/>
                                                <a:latin typeface="Cambria Math" panose="02040503050406030204" pitchFamily="18" charset="0"/>
                                                <a:ea typeface="+mn-ea"/>
                                                <a:cs typeface="+mn-cs"/>
                                              </a:rPr>
                                              <m:t>−1</m:t>
                                            </m:r>
                                          </m:e>
                                          <m:e>
                                            <m:r>
                                              <a:rPr lang="en-US" sz="2400" i="1" kern="1200">
                                                <a:solidFill>
                                                  <a:schemeClr val="tx1"/>
                                                </a:solidFill>
                                                <a:effectLst/>
                                                <a:latin typeface="Cambria Math" panose="02040503050406030204" pitchFamily="18" charset="0"/>
                                                <a:ea typeface="+mn-ea"/>
                                                <a:cs typeface="+mn-cs"/>
                                              </a:rPr>
                                              <m:t>0</m:t>
                                            </m:r>
                                          </m:e>
                                        </m:mr>
                                        <m:mr>
                                          <m:e>
                                            <m:f>
                                              <m:fPr>
                                                <m:type m:val="lin"/>
                                                <m:ctrlPr>
                                                  <a:rPr lang="en-US" sz="2400" i="1" kern="1200" smtClean="0">
                                                    <a:solidFill>
                                                      <a:schemeClr val="tx1"/>
                                                    </a:solidFill>
                                                    <a:effectLst/>
                                                    <a:latin typeface="Cambria Math" panose="02040503050406030204" pitchFamily="18" charset="0"/>
                                                    <a:ea typeface="+mn-ea"/>
                                                    <a:cs typeface="+mn-cs"/>
                                                  </a:rPr>
                                                </m:ctrlPr>
                                              </m:fPr>
                                              <m:num>
                                                <m:r>
                                                  <a:rPr lang="en-US" sz="2400" b="0" i="1" kern="1200" smtClean="0">
                                                    <a:solidFill>
                                                      <a:schemeClr val="tx1"/>
                                                    </a:solidFill>
                                                    <a:effectLst/>
                                                    <a:latin typeface="Cambria Math" panose="02040503050406030204" pitchFamily="18" charset="0"/>
                                                    <a:ea typeface="+mn-ea"/>
                                                    <a:cs typeface="+mn-cs"/>
                                                  </a:rPr>
                                                  <m:t>1</m:t>
                                                </m:r>
                                              </m:num>
                                              <m:den>
                                                <m:r>
                                                  <a:rPr lang="en-US" sz="2400" b="0" i="1" kern="1200" smtClean="0">
                                                    <a:solidFill>
                                                      <a:schemeClr val="tx1"/>
                                                    </a:solidFill>
                                                    <a:effectLst/>
                                                    <a:latin typeface="Cambria Math" panose="02040503050406030204" pitchFamily="18" charset="0"/>
                                                    <a:ea typeface="+mn-ea"/>
                                                    <a:cs typeface="+mn-cs"/>
                                                  </a:rPr>
                                                  <m:t>14</m:t>
                                                </m:r>
                                              </m:den>
                                            </m:f>
                                          </m:e>
                                          <m:e>
                                            <m:f>
                                              <m:fPr>
                                                <m:type m:val="lin"/>
                                                <m:ctrlPr>
                                                  <a:rPr lang="en-US" sz="2400" i="1" kern="1200" smtClean="0">
                                                    <a:solidFill>
                                                      <a:schemeClr val="tx1"/>
                                                    </a:solidFill>
                                                    <a:effectLst/>
                                                    <a:latin typeface="Cambria Math" panose="02040503050406030204" pitchFamily="18" charset="0"/>
                                                    <a:ea typeface="+mn-ea"/>
                                                    <a:cs typeface="+mn-cs"/>
                                                  </a:rPr>
                                                </m:ctrlPr>
                                              </m:fPr>
                                              <m:num>
                                                <m:r>
                                                  <a:rPr lang="en-US" sz="2400" b="0" i="1" kern="1200" smtClean="0">
                                                    <a:solidFill>
                                                      <a:schemeClr val="tx1"/>
                                                    </a:solidFill>
                                                    <a:effectLst/>
                                                    <a:latin typeface="Cambria Math" panose="02040503050406030204" pitchFamily="18" charset="0"/>
                                                    <a:ea typeface="+mn-ea"/>
                                                    <a:cs typeface="+mn-cs"/>
                                                  </a:rPr>
                                                  <m:t>1</m:t>
                                                </m:r>
                                              </m:num>
                                              <m:den>
                                                <m:r>
                                                  <a:rPr lang="en-US" sz="2400" b="0" i="1" kern="1200" smtClean="0">
                                                    <a:solidFill>
                                                      <a:schemeClr val="tx1"/>
                                                    </a:solidFill>
                                                    <a:effectLst/>
                                                    <a:latin typeface="Cambria Math" panose="02040503050406030204" pitchFamily="18" charset="0"/>
                                                    <a:ea typeface="+mn-ea"/>
                                                    <a:cs typeface="+mn-cs"/>
                                                  </a:rPr>
                                                  <m:t>7</m:t>
                                                </m:r>
                                              </m:den>
                                            </m:f>
                                          </m:e>
                                          <m:e>
                                            <m:r>
                                              <a:rPr lang="en-US" sz="2400" i="1" kern="1200">
                                                <a:solidFill>
                                                  <a:schemeClr val="tx1"/>
                                                </a:solidFill>
                                                <a:effectLst/>
                                                <a:latin typeface="Cambria Math" panose="02040503050406030204" pitchFamily="18" charset="0"/>
                                                <a:ea typeface="+mn-ea"/>
                                                <a:cs typeface="+mn-cs"/>
                                              </a:rPr>
                                              <m:t>0</m:t>
                                            </m:r>
                                          </m:e>
                                        </m:mr>
                                        <m:mr>
                                          <m:e>
                                            <m:r>
                                              <a:rPr lang="en-US" sz="2400" i="1" kern="1200">
                                                <a:solidFill>
                                                  <a:schemeClr val="tx1"/>
                                                </a:solidFill>
                                                <a:effectLst/>
                                                <a:latin typeface="Cambria Math" panose="02040503050406030204" pitchFamily="18" charset="0"/>
                                                <a:ea typeface="+mn-ea"/>
                                                <a:cs typeface="+mn-cs"/>
                                              </a:rPr>
                                              <m:t>0</m:t>
                                            </m:r>
                                          </m:e>
                                          <m:e>
                                            <m:r>
                                              <a:rPr lang="en-US" sz="2400" i="1" kern="1200">
                                                <a:solidFill>
                                                  <a:schemeClr val="tx1"/>
                                                </a:solidFill>
                                                <a:effectLst/>
                                                <a:latin typeface="Cambria Math" panose="02040503050406030204" pitchFamily="18" charset="0"/>
                                                <a:ea typeface="+mn-ea"/>
                                                <a:cs typeface="+mn-cs"/>
                                              </a:rPr>
                                              <m:t>3</m:t>
                                            </m:r>
                                          </m:e>
                                          <m:e>
                                            <m:r>
                                              <a:rPr lang="en-US" sz="2400" i="1" kern="1200">
                                                <a:solidFill>
                                                  <a:schemeClr val="tx1"/>
                                                </a:solidFill>
                                                <a:effectLst/>
                                                <a:latin typeface="Cambria Math" panose="02040503050406030204" pitchFamily="18" charset="0"/>
                                                <a:ea typeface="+mn-ea"/>
                                                <a:cs typeface="+mn-cs"/>
                                              </a:rPr>
                                              <m:t>1</m:t>
                                            </m:r>
                                          </m:e>
                                        </m:mr>
                                      </m:m>
                                    </m:e>
                                  </m:d>
                                </m:e>
                              </m:d>
                            </m:oMath>
                          </a14:m>
                          <a:endParaRPr lang="en-US" sz="2400" kern="1200" dirty="0">
                            <a:solidFill>
                              <a:schemeClr val="tx1"/>
                            </a:solidFill>
                            <a:effectLst/>
                            <a:latin typeface="+mn-lt"/>
                            <a:ea typeface="+mn-ea"/>
                            <a:cs typeface="+mn-cs"/>
                          </a:endParaRPr>
                        </a:p>
                      </a:txBody>
                      <a:tcPr/>
                    </a:tc>
                    <a:extLst>
                      <a:ext uri="{0D108BD9-81ED-4DB2-BD59-A6C34878D82A}">
                        <a16:rowId xmlns:a16="http://schemas.microsoft.com/office/drawing/2014/main" val="1884522870"/>
                      </a:ext>
                    </a:extLst>
                  </a:tr>
                  <a:tr h="1860906">
                    <a:tc>
                      <a:txBody>
                        <a:bodyPr/>
                        <a:lstStyle/>
                        <a:p>
                          <a:endParaRPr lang="en-US"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groupChr>
                                <m:groupChrPr>
                                  <m:chr m:val="→"/>
                                  <m:vertJc m:val="bot"/>
                                  <m:ctrlPr>
                                    <a:rPr lang="en-US" sz="2000" i="1" kern="1200" smtClean="0">
                                      <a:solidFill>
                                        <a:schemeClr val="tx1"/>
                                      </a:solidFill>
                                      <a:effectLst/>
                                      <a:latin typeface="Cambria Math" panose="02040503050406030204" pitchFamily="18" charset="0"/>
                                      <a:ea typeface="+mn-ea"/>
                                      <a:cs typeface="+mn-cs"/>
                                    </a:rPr>
                                  </m:ctrlPr>
                                </m:groupChrPr>
                                <m:e>
                                  <m:r>
                                    <a:rPr lang="en-US" sz="2000" i="1" kern="1200">
                                      <a:solidFill>
                                        <a:schemeClr val="tx1"/>
                                      </a:solidFill>
                                      <a:effectLst/>
                                      <a:latin typeface="Cambria Math" panose="02040503050406030204" pitchFamily="18" charset="0"/>
                                      <a:ea typeface="+mn-ea"/>
                                      <a:cs typeface="+mn-cs"/>
                                    </a:rPr>
                                    <m:t>−</m:t>
                                  </m:r>
                                  <m:r>
                                    <a:rPr lang="en-US" sz="2000" kern="1200">
                                      <a:solidFill>
                                        <a:schemeClr val="tx1"/>
                                      </a:solidFill>
                                      <a:effectLst/>
                                      <a:latin typeface="Cambria Math" panose="02040503050406030204" pitchFamily="18" charset="0"/>
                                      <a:ea typeface="+mn-ea"/>
                                      <a:cs typeface="+mn-cs"/>
                                    </a:rPr>
                                    <m:t>16</m:t>
                                  </m:r>
                                  <m:sSub>
                                    <m:sSubPr>
                                      <m:ctrlPr>
                                        <a:rPr lang="en-US" sz="2000" i="1" kern="1200">
                                          <a:solidFill>
                                            <a:schemeClr val="tx1"/>
                                          </a:solidFill>
                                          <a:effectLst/>
                                          <a:latin typeface="Cambria Math" panose="02040503050406030204" pitchFamily="18" charset="0"/>
                                          <a:ea typeface="+mn-ea"/>
                                          <a:cs typeface="+mn-cs"/>
                                        </a:rPr>
                                      </m:ctrlPr>
                                    </m:sSubPr>
                                    <m:e>
                                      <m:r>
                                        <a:rPr lang="en-US" sz="2000" i="1" kern="1200">
                                          <a:solidFill>
                                            <a:schemeClr val="tx1"/>
                                          </a:solidFill>
                                          <a:effectLst/>
                                          <a:latin typeface="Cambria Math" panose="02040503050406030204" pitchFamily="18" charset="0"/>
                                          <a:ea typeface="+mn-ea"/>
                                          <a:cs typeface="+mn-cs"/>
                                        </a:rPr>
                                        <m:t>𝑅</m:t>
                                      </m:r>
                                    </m:e>
                                    <m:sub>
                                      <m:r>
                                        <a:rPr lang="en-US" sz="2000" kern="1200">
                                          <a:solidFill>
                                            <a:schemeClr val="tx1"/>
                                          </a:solidFill>
                                          <a:effectLst/>
                                          <a:latin typeface="Cambria Math" panose="02040503050406030204" pitchFamily="18" charset="0"/>
                                          <a:ea typeface="+mn-ea"/>
                                          <a:cs typeface="+mn-cs"/>
                                        </a:rPr>
                                        <m:t>2</m:t>
                                      </m:r>
                                    </m:sub>
                                  </m:sSub>
                                  <m:r>
                                    <a:rPr lang="en-US" sz="2000" i="1" kern="1200">
                                      <a:solidFill>
                                        <a:schemeClr val="tx1"/>
                                      </a:solidFill>
                                      <a:effectLst/>
                                      <a:latin typeface="Cambria Math" panose="02040503050406030204" pitchFamily="18" charset="0"/>
                                      <a:ea typeface="+mn-ea"/>
                                      <a:cs typeface="+mn-cs"/>
                                    </a:rPr>
                                    <m:t>+</m:t>
                                  </m:r>
                                  <m:sSub>
                                    <m:sSubPr>
                                      <m:ctrlPr>
                                        <a:rPr lang="en-US" sz="2000" i="1" kern="1200">
                                          <a:solidFill>
                                            <a:schemeClr val="tx1"/>
                                          </a:solidFill>
                                          <a:effectLst/>
                                          <a:latin typeface="Cambria Math" panose="02040503050406030204" pitchFamily="18" charset="0"/>
                                          <a:ea typeface="+mn-ea"/>
                                          <a:cs typeface="+mn-cs"/>
                                        </a:rPr>
                                      </m:ctrlPr>
                                    </m:sSubPr>
                                    <m:e>
                                      <m:r>
                                        <a:rPr lang="en-US" sz="2000" i="1" kern="1200">
                                          <a:solidFill>
                                            <a:schemeClr val="tx1"/>
                                          </a:solidFill>
                                          <a:effectLst/>
                                          <a:latin typeface="Cambria Math" panose="02040503050406030204" pitchFamily="18" charset="0"/>
                                          <a:ea typeface="+mn-ea"/>
                                          <a:cs typeface="+mn-cs"/>
                                        </a:rPr>
                                        <m:t>𝑅</m:t>
                                      </m:r>
                                    </m:e>
                                    <m:sub>
                                      <m:r>
                                        <a:rPr lang="en-US" sz="2000" i="1" kern="1200">
                                          <a:solidFill>
                                            <a:schemeClr val="tx1"/>
                                          </a:solidFill>
                                          <a:effectLst/>
                                          <a:latin typeface="Cambria Math" panose="02040503050406030204" pitchFamily="18" charset="0"/>
                                          <a:ea typeface="+mn-ea"/>
                                          <a:cs typeface="+mn-cs"/>
                                        </a:rPr>
                                        <m:t>3</m:t>
                                      </m:r>
                                    </m:sub>
                                  </m:sSub>
                                </m:e>
                              </m:groupChr>
                            </m:oMath>
                          </a14:m>
                          <a:r>
                            <a:rPr lang="en-US" sz="2400" kern="1200" dirty="0">
                              <a:solidFill>
                                <a:schemeClr val="tx1"/>
                              </a:solidFill>
                              <a:effectLst/>
                              <a:latin typeface="+mn-lt"/>
                              <a:ea typeface="+mn-ea"/>
                              <a:cs typeface="+mn-cs"/>
                            </a:rPr>
                            <a:t> </a:t>
                          </a:r>
                          <a14:m>
                            <m:oMath xmlns:m="http://schemas.openxmlformats.org/officeDocument/2006/math">
                              <m:d>
                                <m:dPr>
                                  <m:begChr m:val="["/>
                                  <m:endChr m:val="]"/>
                                  <m:ctrlPr>
                                    <a:rPr lang="en-US" sz="2400" i="1" kern="1200" smtClean="0">
                                      <a:solidFill>
                                        <a:schemeClr val="tx1"/>
                                      </a:solidFill>
                                      <a:effectLst/>
                                      <a:latin typeface="Cambria Math" panose="02040503050406030204" pitchFamily="18" charset="0"/>
                                      <a:ea typeface="+mn-ea"/>
                                      <a:cs typeface="+mn-cs"/>
                                    </a:rPr>
                                  </m:ctrlPr>
                                </m:dPr>
                                <m:e>
                                  <m:m>
                                    <m:mPr>
                                      <m:mcs>
                                        <m:mc>
                                          <m:mcPr>
                                            <m:count m:val="3"/>
                                            <m:mcJc m:val="center"/>
                                          </m:mcPr>
                                        </m:mc>
                                      </m:mcs>
                                      <m:ctrlPr>
                                        <a:rPr lang="en-US" sz="2400" i="1" kern="1200">
                                          <a:solidFill>
                                            <a:schemeClr val="tx1"/>
                                          </a:solidFill>
                                          <a:effectLst/>
                                          <a:latin typeface="Cambria Math" panose="02040503050406030204" pitchFamily="18" charset="0"/>
                                          <a:ea typeface="+mn-ea"/>
                                          <a:cs typeface="+mn-cs"/>
                                        </a:rPr>
                                      </m:ctrlPr>
                                    </m:mPr>
                                    <m:mr>
                                      <m:e>
                                        <m:r>
                                          <a:rPr lang="en-US" sz="2400" i="1" kern="1200">
                                            <a:solidFill>
                                              <a:schemeClr val="tx1"/>
                                            </a:solidFill>
                                            <a:effectLst/>
                                            <a:latin typeface="Cambria Math" panose="02040503050406030204" pitchFamily="18" charset="0"/>
                                            <a:ea typeface="+mn-ea"/>
                                            <a:cs typeface="+mn-cs"/>
                                          </a:rPr>
                                          <m:t>1</m:t>
                                        </m:r>
                                      </m:e>
                                      <m:e>
                                        <m:r>
                                          <a:rPr lang="en-US" sz="2400" i="1" kern="1200">
                                            <a:solidFill>
                                              <a:schemeClr val="tx1"/>
                                            </a:solidFill>
                                            <a:effectLst/>
                                            <a:latin typeface="Cambria Math" panose="02040503050406030204" pitchFamily="18" charset="0"/>
                                            <a:ea typeface="+mn-ea"/>
                                            <a:cs typeface="+mn-cs"/>
                                          </a:rPr>
                                          <m:t>−5</m:t>
                                        </m:r>
                                      </m:e>
                                      <m:e>
                                        <m:r>
                                          <a:rPr lang="en-US" sz="2400" i="1" kern="1200">
                                            <a:solidFill>
                                              <a:schemeClr val="tx1"/>
                                            </a:solidFill>
                                            <a:effectLst/>
                                            <a:latin typeface="Cambria Math" panose="02040503050406030204" pitchFamily="18" charset="0"/>
                                            <a:ea typeface="+mn-ea"/>
                                            <a:cs typeface="+mn-cs"/>
                                          </a:rPr>
                                          <m:t>1</m:t>
                                        </m:r>
                                      </m:e>
                                    </m:mr>
                                    <m:mr>
                                      <m:e>
                                        <m:r>
                                          <a:rPr lang="en-US" sz="2400" i="1" kern="1200">
                                            <a:solidFill>
                                              <a:schemeClr val="tx1"/>
                                            </a:solidFill>
                                            <a:effectLst/>
                                            <a:latin typeface="Cambria Math" panose="02040503050406030204" pitchFamily="18" charset="0"/>
                                            <a:ea typeface="+mn-ea"/>
                                            <a:cs typeface="+mn-cs"/>
                                          </a:rPr>
                                          <m:t>0</m:t>
                                        </m:r>
                                      </m:e>
                                      <m:e>
                                        <m:r>
                                          <a:rPr lang="en-US" sz="2400" i="1" kern="1200">
                                            <a:solidFill>
                                              <a:schemeClr val="tx1"/>
                                            </a:solidFill>
                                            <a:effectLst/>
                                            <a:latin typeface="Cambria Math" panose="02040503050406030204" pitchFamily="18" charset="0"/>
                                            <a:ea typeface="+mn-ea"/>
                                            <a:cs typeface="+mn-cs"/>
                                          </a:rPr>
                                          <m:t>1</m:t>
                                        </m:r>
                                      </m:e>
                                      <m:e>
                                        <m:r>
                                          <a:rPr lang="en-US" sz="2400" i="1" kern="1200">
                                            <a:solidFill>
                                              <a:schemeClr val="tx1"/>
                                            </a:solidFill>
                                            <a:effectLst/>
                                            <a:latin typeface="Cambria Math" panose="02040503050406030204" pitchFamily="18" charset="0"/>
                                            <a:ea typeface="+mn-ea"/>
                                            <a:cs typeface="+mn-cs"/>
                                          </a:rPr>
                                          <m:t>0</m:t>
                                        </m:r>
                                      </m:e>
                                    </m:mr>
                                    <m:mr>
                                      <m:e>
                                        <m:r>
                                          <a:rPr lang="en-US" sz="2400" i="1" kern="1200">
                                            <a:solidFill>
                                              <a:schemeClr val="tx1"/>
                                            </a:solidFill>
                                            <a:effectLst/>
                                            <a:latin typeface="Cambria Math" panose="02040503050406030204" pitchFamily="18" charset="0"/>
                                            <a:ea typeface="+mn-ea"/>
                                            <a:cs typeface="+mn-cs"/>
                                          </a:rPr>
                                          <m:t>0</m:t>
                                        </m:r>
                                      </m:e>
                                      <m:e>
                                        <m:r>
                                          <a:rPr lang="en-US" sz="2400" i="1" kern="1200">
                                            <a:solidFill>
                                              <a:schemeClr val="tx1"/>
                                            </a:solidFill>
                                            <a:effectLst/>
                                            <a:latin typeface="Cambria Math" panose="02040503050406030204" pitchFamily="18" charset="0"/>
                                            <a:ea typeface="+mn-ea"/>
                                            <a:cs typeface="+mn-cs"/>
                                          </a:rPr>
                                          <m:t>0</m:t>
                                        </m:r>
                                      </m:e>
                                      <m:e>
                                        <m:r>
                                          <a:rPr lang="en-US" sz="2400" i="1" kern="1200">
                                            <a:solidFill>
                                              <a:schemeClr val="tx1"/>
                                            </a:solidFill>
                                            <a:effectLst/>
                                            <a:latin typeface="Cambria Math" panose="02040503050406030204" pitchFamily="18" charset="0"/>
                                            <a:ea typeface="+mn-ea"/>
                                            <a:cs typeface="+mn-cs"/>
                                          </a:rPr>
                                          <m:t>0</m:t>
                                        </m:r>
                                      </m:e>
                                    </m:mr>
                                  </m:m>
                                  <m:d>
                                    <m:dPr>
                                      <m:begChr m:val="|"/>
                                      <m:endChr m:val=""/>
                                      <m:ctrlPr>
                                        <a:rPr lang="en-US" sz="2400" i="1" kern="1200">
                                          <a:solidFill>
                                            <a:schemeClr val="tx1"/>
                                          </a:solidFill>
                                          <a:effectLst/>
                                          <a:latin typeface="Cambria Math" panose="02040503050406030204" pitchFamily="18" charset="0"/>
                                          <a:ea typeface="+mn-ea"/>
                                          <a:cs typeface="+mn-cs"/>
                                        </a:rPr>
                                      </m:ctrlPr>
                                    </m:dPr>
                                    <m:e>
                                      <m:m>
                                        <m:mPr>
                                          <m:mcs>
                                            <m:mc>
                                              <m:mcPr>
                                                <m:count m:val="3"/>
                                                <m:mcJc m:val="center"/>
                                              </m:mcPr>
                                            </m:mc>
                                          </m:mcs>
                                          <m:ctrlPr>
                                            <a:rPr lang="en-US" sz="2400" i="1" kern="1200">
                                              <a:solidFill>
                                                <a:schemeClr val="tx1"/>
                                              </a:solidFill>
                                              <a:effectLst/>
                                              <a:latin typeface="Cambria Math" panose="02040503050406030204" pitchFamily="18" charset="0"/>
                                              <a:ea typeface="+mn-ea"/>
                                              <a:cs typeface="+mn-cs"/>
                                            </a:rPr>
                                          </m:ctrlPr>
                                        </m:mPr>
                                        <m:mr>
                                          <m:e>
                                            <m:r>
                                              <a:rPr lang="en-US" sz="2400" i="1" kern="1200">
                                                <a:solidFill>
                                                  <a:schemeClr val="tx1"/>
                                                </a:solidFill>
                                                <a:effectLst/>
                                                <a:latin typeface="Cambria Math" panose="02040503050406030204" pitchFamily="18" charset="0"/>
                                                <a:ea typeface="+mn-ea"/>
                                                <a:cs typeface="+mn-cs"/>
                                              </a:rPr>
                                              <m:t>0</m:t>
                                            </m:r>
                                          </m:e>
                                          <m:e>
                                            <m:r>
                                              <a:rPr lang="en-US" sz="2400" i="1" kern="1200">
                                                <a:solidFill>
                                                  <a:schemeClr val="tx1"/>
                                                </a:solidFill>
                                                <a:effectLst/>
                                                <a:latin typeface="Cambria Math" panose="02040503050406030204" pitchFamily="18" charset="0"/>
                                                <a:ea typeface="+mn-ea"/>
                                                <a:cs typeface="+mn-cs"/>
                                              </a:rPr>
                                              <m:t>−1</m:t>
                                            </m:r>
                                          </m:e>
                                          <m:e>
                                            <m:r>
                                              <a:rPr lang="en-US" sz="2400" i="1" kern="1200">
                                                <a:solidFill>
                                                  <a:schemeClr val="tx1"/>
                                                </a:solidFill>
                                                <a:effectLst/>
                                                <a:latin typeface="Cambria Math" panose="02040503050406030204" pitchFamily="18" charset="0"/>
                                                <a:ea typeface="+mn-ea"/>
                                                <a:cs typeface="+mn-cs"/>
                                              </a:rPr>
                                              <m:t>0</m:t>
                                            </m:r>
                                          </m:e>
                                        </m:mr>
                                        <m:mr>
                                          <m:e>
                                            <m:f>
                                              <m:fPr>
                                                <m:type m:val="lin"/>
                                                <m:ctrlPr>
                                                  <a:rPr lang="en-US" sz="2400" i="1" kern="1200" smtClean="0">
                                                    <a:solidFill>
                                                      <a:schemeClr val="tx1"/>
                                                    </a:solidFill>
                                                    <a:effectLst/>
                                                    <a:latin typeface="Cambria Math" panose="02040503050406030204" pitchFamily="18" charset="0"/>
                                                    <a:ea typeface="+mn-ea"/>
                                                    <a:cs typeface="+mn-cs"/>
                                                  </a:rPr>
                                                </m:ctrlPr>
                                              </m:fPr>
                                              <m:num>
                                                <m:r>
                                                  <a:rPr lang="en-US" sz="2400" b="0" i="1" kern="1200" smtClean="0">
                                                    <a:solidFill>
                                                      <a:schemeClr val="tx1"/>
                                                    </a:solidFill>
                                                    <a:effectLst/>
                                                    <a:latin typeface="Cambria Math" panose="02040503050406030204" pitchFamily="18" charset="0"/>
                                                    <a:ea typeface="+mn-ea"/>
                                                    <a:cs typeface="+mn-cs"/>
                                                  </a:rPr>
                                                  <m:t>1</m:t>
                                                </m:r>
                                              </m:num>
                                              <m:den>
                                                <m:r>
                                                  <a:rPr lang="en-US" sz="2400" b="0" i="1" kern="1200" smtClean="0">
                                                    <a:solidFill>
                                                      <a:schemeClr val="tx1"/>
                                                    </a:solidFill>
                                                    <a:effectLst/>
                                                    <a:latin typeface="Cambria Math" panose="02040503050406030204" pitchFamily="18" charset="0"/>
                                                    <a:ea typeface="+mn-ea"/>
                                                    <a:cs typeface="+mn-cs"/>
                                                  </a:rPr>
                                                  <m:t>14</m:t>
                                                </m:r>
                                              </m:den>
                                            </m:f>
                                          </m:e>
                                          <m:e>
                                            <m:f>
                                              <m:fPr>
                                                <m:type m:val="lin"/>
                                                <m:ctrlPr>
                                                  <a:rPr lang="en-US" sz="2400" i="1" kern="1200" smtClean="0">
                                                    <a:solidFill>
                                                      <a:schemeClr val="tx1"/>
                                                    </a:solidFill>
                                                    <a:effectLst/>
                                                    <a:latin typeface="Cambria Math" panose="02040503050406030204" pitchFamily="18" charset="0"/>
                                                    <a:ea typeface="+mn-ea"/>
                                                    <a:cs typeface="+mn-cs"/>
                                                  </a:rPr>
                                                </m:ctrlPr>
                                              </m:fPr>
                                              <m:num>
                                                <m:r>
                                                  <a:rPr lang="en-US" sz="2400" b="0" i="1" kern="1200" smtClean="0">
                                                    <a:solidFill>
                                                      <a:schemeClr val="tx1"/>
                                                    </a:solidFill>
                                                    <a:effectLst/>
                                                    <a:latin typeface="Cambria Math" panose="02040503050406030204" pitchFamily="18" charset="0"/>
                                                    <a:ea typeface="+mn-ea"/>
                                                    <a:cs typeface="+mn-cs"/>
                                                  </a:rPr>
                                                  <m:t>1</m:t>
                                                </m:r>
                                              </m:num>
                                              <m:den>
                                                <m:r>
                                                  <a:rPr lang="en-US" sz="2400" b="0" i="1" kern="1200" smtClean="0">
                                                    <a:solidFill>
                                                      <a:schemeClr val="tx1"/>
                                                    </a:solidFill>
                                                    <a:effectLst/>
                                                    <a:latin typeface="Cambria Math" panose="02040503050406030204" pitchFamily="18" charset="0"/>
                                                    <a:ea typeface="+mn-ea"/>
                                                    <a:cs typeface="+mn-cs"/>
                                                  </a:rPr>
                                                  <m:t>7</m:t>
                                                </m:r>
                                              </m:den>
                                            </m:f>
                                          </m:e>
                                          <m:e>
                                            <m:r>
                                              <a:rPr lang="en-US" sz="2400" i="1" kern="1200">
                                                <a:solidFill>
                                                  <a:schemeClr val="tx1"/>
                                                </a:solidFill>
                                                <a:effectLst/>
                                                <a:latin typeface="Cambria Math" panose="02040503050406030204" pitchFamily="18" charset="0"/>
                                                <a:ea typeface="+mn-ea"/>
                                                <a:cs typeface="+mn-cs"/>
                                              </a:rPr>
                                              <m:t>0</m:t>
                                            </m:r>
                                          </m:e>
                                        </m:mr>
                                        <m:mr>
                                          <m:e>
                                            <m:f>
                                              <m:fPr>
                                                <m:type m:val="lin"/>
                                                <m:ctrlPr>
                                                  <a:rPr lang="en-US" sz="2400" i="1" kern="1200" smtClean="0">
                                                    <a:solidFill>
                                                      <a:schemeClr val="tx1"/>
                                                    </a:solidFill>
                                                    <a:effectLst/>
                                                    <a:latin typeface="Cambria Math" panose="02040503050406030204" pitchFamily="18" charset="0"/>
                                                    <a:ea typeface="+mn-ea"/>
                                                    <a:cs typeface="+mn-cs"/>
                                                  </a:rPr>
                                                </m:ctrlPr>
                                              </m:fPr>
                                              <m:num>
                                                <m:r>
                                                  <a:rPr lang="en-US" sz="2400" b="0" i="1" kern="1200" smtClean="0">
                                                    <a:solidFill>
                                                      <a:schemeClr val="tx1"/>
                                                    </a:solidFill>
                                                    <a:effectLst/>
                                                    <a:latin typeface="Cambria Math" panose="02040503050406030204" pitchFamily="18" charset="0"/>
                                                    <a:ea typeface="+mn-ea"/>
                                                    <a:cs typeface="+mn-cs"/>
                                                  </a:rPr>
                                                  <m:t>−8</m:t>
                                                </m:r>
                                              </m:num>
                                              <m:den>
                                                <m:r>
                                                  <a:rPr lang="en-US" sz="2400" b="0" i="1" kern="1200" smtClean="0">
                                                    <a:solidFill>
                                                      <a:schemeClr val="tx1"/>
                                                    </a:solidFill>
                                                    <a:effectLst/>
                                                    <a:latin typeface="Cambria Math" panose="02040503050406030204" pitchFamily="18" charset="0"/>
                                                    <a:ea typeface="+mn-ea"/>
                                                    <a:cs typeface="+mn-cs"/>
                                                  </a:rPr>
                                                  <m:t>7</m:t>
                                                </m:r>
                                              </m:den>
                                            </m:f>
                                          </m:e>
                                          <m:e>
                                            <m:f>
                                              <m:fPr>
                                                <m:type m:val="lin"/>
                                                <m:ctrlPr>
                                                  <a:rPr lang="en-US" sz="2400" i="1" kern="1200" smtClean="0">
                                                    <a:solidFill>
                                                      <a:schemeClr val="tx1"/>
                                                    </a:solidFill>
                                                    <a:effectLst/>
                                                    <a:latin typeface="Cambria Math" panose="02040503050406030204" pitchFamily="18" charset="0"/>
                                                    <a:ea typeface="+mn-ea"/>
                                                    <a:cs typeface="+mn-cs"/>
                                                  </a:rPr>
                                                </m:ctrlPr>
                                              </m:fPr>
                                              <m:num>
                                                <m:r>
                                                  <a:rPr lang="en-US" sz="2400" b="0" i="1" kern="1200" smtClean="0">
                                                    <a:solidFill>
                                                      <a:schemeClr val="tx1"/>
                                                    </a:solidFill>
                                                    <a:effectLst/>
                                                    <a:latin typeface="Cambria Math" panose="02040503050406030204" pitchFamily="18" charset="0"/>
                                                    <a:ea typeface="+mn-ea"/>
                                                    <a:cs typeface="+mn-cs"/>
                                                  </a:rPr>
                                                  <m:t>5</m:t>
                                                </m:r>
                                              </m:num>
                                              <m:den>
                                                <m:r>
                                                  <a:rPr lang="en-US" sz="2400" b="0" i="1" kern="1200" smtClean="0">
                                                    <a:solidFill>
                                                      <a:schemeClr val="tx1"/>
                                                    </a:solidFill>
                                                    <a:effectLst/>
                                                    <a:latin typeface="Cambria Math" panose="02040503050406030204" pitchFamily="18" charset="0"/>
                                                    <a:ea typeface="+mn-ea"/>
                                                    <a:cs typeface="+mn-cs"/>
                                                  </a:rPr>
                                                  <m:t>7</m:t>
                                                </m:r>
                                              </m:den>
                                            </m:f>
                                          </m:e>
                                          <m:e>
                                            <m:r>
                                              <a:rPr lang="en-US" sz="2400" i="1" kern="1200">
                                                <a:solidFill>
                                                  <a:schemeClr val="tx1"/>
                                                </a:solidFill>
                                                <a:effectLst/>
                                                <a:latin typeface="Cambria Math" panose="02040503050406030204" pitchFamily="18" charset="0"/>
                                                <a:ea typeface="+mn-ea"/>
                                                <a:cs typeface="+mn-cs"/>
                                              </a:rPr>
                                              <m:t>1</m:t>
                                            </m:r>
                                          </m:e>
                                        </m:mr>
                                      </m:m>
                                    </m:e>
                                  </m:d>
                                </m:e>
                              </m:d>
                            </m:oMath>
                          </a14:m>
                          <a:endParaRPr lang="en-US" sz="2400" kern="1200" dirty="0">
                            <a:solidFill>
                              <a:schemeClr val="tx1"/>
                            </a:solidFill>
                            <a:effectLst/>
                            <a:latin typeface="+mn-lt"/>
                            <a:ea typeface="+mn-ea"/>
                            <a:cs typeface="+mn-cs"/>
                          </a:endParaRPr>
                        </a:p>
                      </a:txBody>
                      <a:tcPr/>
                    </a:tc>
                    <a:extLst>
                      <a:ext uri="{0D108BD9-81ED-4DB2-BD59-A6C34878D82A}">
                        <a16:rowId xmlns:a16="http://schemas.microsoft.com/office/drawing/2014/main" val="2429608850"/>
                      </a:ext>
                    </a:extLst>
                  </a:tr>
                </a:tbl>
              </a:graphicData>
            </a:graphic>
          </p:graphicFrame>
        </mc:Choice>
        <mc:Fallback>
          <p:graphicFrame>
            <p:nvGraphicFramePr>
              <p:cNvPr id="5" name="Table 4">
                <a:extLst>
                  <a:ext uri="{FF2B5EF4-FFF2-40B4-BE49-F238E27FC236}">
                    <a16:creationId xmlns:a16="http://schemas.microsoft.com/office/drawing/2014/main" id="{F29EB145-10F8-4E1D-B3B9-236886066299}"/>
                  </a:ext>
                </a:extLst>
              </p:cNvPr>
              <p:cNvGraphicFramePr>
                <a:graphicFrameLocks noGrp="1"/>
              </p:cNvGraphicFramePr>
              <p:nvPr>
                <p:extLst>
                  <p:ext uri="{D42A27DB-BD31-4B8C-83A1-F6EECF244321}">
                    <p14:modId xmlns:p14="http://schemas.microsoft.com/office/powerpoint/2010/main" val="2703513165"/>
                  </p:ext>
                </p:extLst>
              </p:nvPr>
            </p:nvGraphicFramePr>
            <p:xfrm>
              <a:off x="457200" y="1228724"/>
              <a:ext cx="8534400" cy="3571876"/>
            </p:xfrm>
            <a:graphic>
              <a:graphicData uri="http://schemas.openxmlformats.org/drawingml/2006/table">
                <a:tbl>
                  <a:tblPr firstRow="1" bandRow="1">
                    <a:tableStyleId>{2D5ABB26-0587-4C30-8999-92F81FD0307C}</a:tableStyleId>
                  </a:tblPr>
                  <a:tblGrid>
                    <a:gridCol w="3429000">
                      <a:extLst>
                        <a:ext uri="{9D8B030D-6E8A-4147-A177-3AD203B41FA5}">
                          <a16:colId xmlns:a16="http://schemas.microsoft.com/office/drawing/2014/main" val="1323795051"/>
                        </a:ext>
                      </a:extLst>
                    </a:gridCol>
                    <a:gridCol w="5105400">
                      <a:extLst>
                        <a:ext uri="{9D8B030D-6E8A-4147-A177-3AD203B41FA5}">
                          <a16:colId xmlns:a16="http://schemas.microsoft.com/office/drawing/2014/main" val="3358286340"/>
                        </a:ext>
                      </a:extLst>
                    </a:gridCol>
                  </a:tblGrid>
                  <a:tr h="1710970">
                    <a:tc>
                      <a:txBody>
                        <a:bodyPr/>
                        <a:lstStyle/>
                        <a:p>
                          <a:endParaRPr lang="en-US"/>
                        </a:p>
                      </a:txBody>
                      <a:tcPr>
                        <a:blipFill>
                          <a:blip r:embed="rId2"/>
                          <a:stretch>
                            <a:fillRect r="-148668" b="-108897"/>
                          </a:stretch>
                        </a:blipFill>
                      </a:tcPr>
                    </a:tc>
                    <a:tc>
                      <a:txBody>
                        <a:bodyPr/>
                        <a:lstStyle/>
                        <a:p>
                          <a:endParaRPr lang="en-US"/>
                        </a:p>
                      </a:txBody>
                      <a:tcPr>
                        <a:blipFill>
                          <a:blip r:embed="rId2"/>
                          <a:stretch>
                            <a:fillRect l="-67264" b="-108897"/>
                          </a:stretch>
                        </a:blipFill>
                      </a:tcPr>
                    </a:tc>
                    <a:extLst>
                      <a:ext uri="{0D108BD9-81ED-4DB2-BD59-A6C34878D82A}">
                        <a16:rowId xmlns:a16="http://schemas.microsoft.com/office/drawing/2014/main" val="1884522870"/>
                      </a:ext>
                    </a:extLst>
                  </a:tr>
                  <a:tr h="1860906">
                    <a:tc>
                      <a:txBody>
                        <a:bodyPr/>
                        <a:lstStyle/>
                        <a:p>
                          <a:endParaRPr lang="en-US" sz="2400" dirty="0"/>
                        </a:p>
                      </a:txBody>
                      <a:tcPr/>
                    </a:tc>
                    <a:tc>
                      <a:txBody>
                        <a:bodyPr/>
                        <a:lstStyle/>
                        <a:p>
                          <a:endParaRPr lang="en-US"/>
                        </a:p>
                      </a:txBody>
                      <a:tcPr>
                        <a:blipFill>
                          <a:blip r:embed="rId2"/>
                          <a:stretch>
                            <a:fillRect l="-67264" t="-91830"/>
                          </a:stretch>
                        </a:blipFill>
                      </a:tcPr>
                    </a:tc>
                    <a:extLst>
                      <a:ext uri="{0D108BD9-81ED-4DB2-BD59-A6C34878D82A}">
                        <a16:rowId xmlns:a16="http://schemas.microsoft.com/office/drawing/2014/main" val="2429608850"/>
                      </a:ext>
                    </a:extLst>
                  </a:tr>
                </a:tbl>
              </a:graphicData>
            </a:graphic>
          </p:graphicFrame>
        </mc:Fallback>
      </mc:AlternateContent>
    </p:spTree>
    <p:extLst>
      <p:ext uri="{BB962C8B-B14F-4D97-AF65-F5344CB8AC3E}">
        <p14:creationId xmlns:p14="http://schemas.microsoft.com/office/powerpoint/2010/main" val="32161373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Finding the Inverse of a Matrix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At this point, we can stop. Once the first three entries of any row are </a:t>
                </a:r>
                <a:r>
                  <a:rPr sz="2800" dirty="0">
                    <a:latin typeface="Cambria Math"/>
                  </a:rPr>
                  <a:t>0</a:t>
                </a:r>
                <a:r>
                  <a:rPr sz="2800" dirty="0"/>
                  <a:t> in the </a:t>
                </a:r>
                <a14:m>
                  <m:oMath xmlns:m="http://schemas.openxmlformats.org/officeDocument/2006/math">
                    <m:r>
                      <a:rPr>
                        <a:latin typeface="Cambria Math" panose="02040503050406030204" pitchFamily="18" charset="0"/>
                      </a:rPr>
                      <m:t>3</m:t>
                    </m:r>
                    <m:r>
                      <a:rPr>
                        <a:latin typeface="Cambria Math" panose="02040503050406030204" pitchFamily="18" charset="0"/>
                      </a:rPr>
                      <m:t>×</m:t>
                    </m:r>
                    <m:r>
                      <a:rPr>
                        <a:latin typeface="Cambria Math" panose="02040503050406030204" pitchFamily="18" charset="0"/>
                      </a:rPr>
                      <m:t>3</m:t>
                    </m:r>
                  </m:oMath>
                </a14:m>
                <a:r>
                  <a:rPr sz="2800" dirty="0"/>
                  <a:t> matrix, there is no way to put the matrix into reduced row echelon form. Thus, </a:t>
                </a:r>
                <a14:m>
                  <m:oMath xmlns:m="http://schemas.openxmlformats.org/officeDocument/2006/math">
                    <m:r>
                      <a:rPr>
                        <a:latin typeface="Cambria Math" panose="02040503050406030204" pitchFamily="18" charset="0"/>
                      </a:rPr>
                      <m:t>𝐵</m:t>
                    </m:r>
                  </m:oMath>
                </a14:m>
                <a:r>
                  <a:rPr sz="2800" dirty="0"/>
                  <a:t> has no inverse.</a:t>
                </a:r>
              </a:p>
              <a:p>
                <a:pPr>
                  <a:defRPr sz="2800"/>
                </a:pPr>
                <a:r>
                  <a:rPr dirty="0"/>
                  <a:t>​</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667"/>
                </a:stretch>
              </a:blipFill>
            </p:spPr>
            <p:txBody>
              <a:bodyPr/>
              <a:lstStyle/>
              <a:p>
                <a:r>
                  <a:rPr lang="en-US">
                    <a:noFill/>
                  </a:rPr>
                  <a:t> </a:t>
                </a:r>
              </a:p>
            </p:txBody>
          </p:sp>
        </mc:Fallback>
      </mc:AlternateContent>
    </p:spTree>
    <p:extLst>
      <p:ext uri="{BB962C8B-B14F-4D97-AF65-F5344CB8AC3E}">
        <p14:creationId xmlns:p14="http://schemas.microsoft.com/office/powerpoint/2010/main" val="19331391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Finding the Inverse of a Matrix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dirty="0"/>
                  <a:t>​</a:t>
                </a:r>
                <a:r>
                  <a:rPr sz="2800" dirty="0"/>
                  <a:t>We could have seen this fact earlier by considering the determinant of </a:t>
                </a:r>
                <a14:m>
                  <m:oMath xmlns:m="http://schemas.openxmlformats.org/officeDocument/2006/math">
                    <m:r>
                      <a:rPr>
                        <a:latin typeface="Cambria Math" panose="02040503050406030204" pitchFamily="18" charset="0"/>
                      </a:rPr>
                      <m:t>𝐵</m:t>
                    </m:r>
                  </m:oMath>
                </a14:m>
                <a:r>
                  <a:rPr sz="2800" dirty="0"/>
                  <a:t>, which is </a:t>
                </a:r>
                <a:r>
                  <a:rPr sz="2800" dirty="0">
                    <a:latin typeface="Cambria Math"/>
                  </a:rPr>
                  <a:t>0</a:t>
                </a:r>
                <a:r>
                  <a:rPr sz="2800" dirty="0"/>
                  <a:t>, meaning </a:t>
                </a:r>
                <a14:m>
                  <m:oMath xmlns:m="http://schemas.openxmlformats.org/officeDocument/2006/math">
                    <m:r>
                      <a:rPr>
                        <a:latin typeface="Cambria Math" panose="02040503050406030204" pitchFamily="18" charset="0"/>
                      </a:rPr>
                      <m:t>𝐵</m:t>
                    </m:r>
                  </m:oMath>
                </a14:m>
                <a:r>
                  <a:rPr sz="2800" dirty="0"/>
                  <a:t> has no inverse. To quickly see that </a:t>
                </a:r>
                <a14:m>
                  <m:oMath xmlns:m="http://schemas.openxmlformats.org/officeDocument/2006/math">
                    <m:d>
                      <m:dPr>
                        <m:begChr m:val="|"/>
                        <m:endChr m:val="|"/>
                        <m:ctrlPr>
                          <a:rPr i="1">
                            <a:latin typeface="Cambria Math" panose="02040503050406030204" pitchFamily="18" charset="0"/>
                          </a:rPr>
                        </m:ctrlPr>
                      </m:dPr>
                      <m:e>
                        <m:r>
                          <a:rPr>
                            <a:latin typeface="Cambria Math" panose="02040503050406030204" pitchFamily="18" charset="0"/>
                          </a:rPr>
                          <m:t>𝐵</m:t>
                        </m:r>
                      </m:e>
                    </m:d>
                    <m:r>
                      <a:rPr>
                        <a:latin typeface="Cambria Math" panose="02040503050406030204" pitchFamily="18" charset="0"/>
                      </a:rPr>
                      <m:t>=0</m:t>
                    </m:r>
                  </m:oMath>
                </a14:m>
                <a:r>
                  <a:rPr sz="2800" dirty="0"/>
                  <a:t>, note that </a:t>
                </a:r>
                <a14:m>
                  <m:oMath xmlns:m="http://schemas.openxmlformats.org/officeDocument/2006/math">
                    <m:r>
                      <a:rPr>
                        <a:latin typeface="Cambria Math" panose="02040503050406030204" pitchFamily="18" charset="0"/>
                      </a:rPr>
                      <m:t>𝐵</m:t>
                    </m:r>
                  </m:oMath>
                </a14:m>
                <a:r>
                  <a:rPr sz="2800" dirty="0"/>
                  <a:t> has two identical columns. Recall that switching two columns changes the sign of the determinant, but if we switch identical columns, the determinant must remain the same! The only way this is possible is if </a:t>
                </a:r>
                <a14:m>
                  <m:oMath xmlns:m="http://schemas.openxmlformats.org/officeDocument/2006/math">
                    <m:d>
                      <m:dPr>
                        <m:begChr m:val="|"/>
                        <m:endChr m:val="|"/>
                        <m:ctrlPr>
                          <a:rPr i="1">
                            <a:latin typeface="Cambria Math" panose="02040503050406030204" pitchFamily="18" charset="0"/>
                          </a:rPr>
                        </m:ctrlPr>
                      </m:dPr>
                      <m:e>
                        <m:r>
                          <a:rPr>
                            <a:latin typeface="Cambria Math" panose="02040503050406030204" pitchFamily="18" charset="0"/>
                          </a:rPr>
                          <m:t>𝐵</m:t>
                        </m:r>
                      </m:e>
                    </m:d>
                    <m:r>
                      <a:rPr>
                        <a:latin typeface="Cambria Math" panose="02040503050406030204" pitchFamily="18" charset="0"/>
                      </a:rPr>
                      <m:t>=0</m:t>
                    </m:r>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556"/>
                </a:stretch>
              </a:blipFill>
            </p:spPr>
            <p:txBody>
              <a:bodyPr/>
              <a:lstStyle/>
              <a:p>
                <a:r>
                  <a:rPr lang="en-US">
                    <a:noFill/>
                  </a:rPr>
                  <a:t> </a:t>
                </a:r>
              </a:p>
            </p:txBody>
          </p:sp>
        </mc:Fallback>
      </mc:AlternateContent>
    </p:spTree>
    <p:extLst>
      <p:ext uri="{BB962C8B-B14F-4D97-AF65-F5344CB8AC3E}">
        <p14:creationId xmlns:p14="http://schemas.microsoft.com/office/powerpoint/2010/main" val="4237710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The Inverse Matrix Method</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lgn="ctr">
                  <a:defRPr sz="2800" b="1"/>
                </a:pPr>
                <a:r>
                  <a:rPr lang="en-US" dirty="0"/>
                  <a:t>Procedure</a:t>
                </a:r>
                <a:endParaRPr dirty="0"/>
              </a:p>
              <a:p>
                <a:pPr>
                  <a:defRPr sz="2800"/>
                </a:pPr>
                <a:r>
                  <a:rPr sz="2000" dirty="0"/>
                  <a:t>To solve a linear system of </a:t>
                </a:r>
                <a14:m>
                  <m:oMath xmlns:m="http://schemas.openxmlformats.org/officeDocument/2006/math">
                    <m:r>
                      <a:rPr sz="2000">
                        <a:latin typeface="Cambria Math" panose="02040503050406030204" pitchFamily="18" charset="0"/>
                      </a:rPr>
                      <m:t>𝑛</m:t>
                    </m:r>
                  </m:oMath>
                </a14:m>
                <a:r>
                  <a:rPr sz="2000" dirty="0"/>
                  <a:t> equations in </a:t>
                </a:r>
                <a14:m>
                  <m:oMath xmlns:m="http://schemas.openxmlformats.org/officeDocument/2006/math">
                    <m:r>
                      <a:rPr sz="2000">
                        <a:latin typeface="Cambria Math" panose="02040503050406030204" pitchFamily="18" charset="0"/>
                      </a:rPr>
                      <m:t>𝑛</m:t>
                    </m:r>
                  </m:oMath>
                </a14:m>
                <a:r>
                  <a:rPr sz="2000" dirty="0"/>
                  <a:t> variables</a:t>
                </a:r>
              </a:p>
              <a:p>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590" t="-98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graphicFrame>
            <p:nvGraphicFramePr>
              <p:cNvPr id="5" name="Table Placeholder 2">
                <a:extLst>
                  <a:ext uri="{FF2B5EF4-FFF2-40B4-BE49-F238E27FC236}">
                    <a16:creationId xmlns:a16="http://schemas.microsoft.com/office/drawing/2014/main" id="{8949B3A4-7017-4916-B171-F8F960EA236A}"/>
                  </a:ext>
                </a:extLst>
              </p:cNvPr>
              <p:cNvGraphicFramePr>
                <a:graphicFrameLocks/>
              </p:cNvGraphicFramePr>
              <p:nvPr>
                <p:extLst>
                  <p:ext uri="{D42A27DB-BD31-4B8C-83A1-F6EECF244321}">
                    <p14:modId xmlns:p14="http://schemas.microsoft.com/office/powerpoint/2010/main" val="3178053757"/>
                  </p:ext>
                </p:extLst>
              </p:nvPr>
            </p:nvGraphicFramePr>
            <p:xfrm>
              <a:off x="477625" y="1981200"/>
              <a:ext cx="8229600" cy="4023360"/>
            </p:xfrm>
            <a:graphic>
              <a:graphicData uri="http://schemas.openxmlformats.org/drawingml/2006/table">
                <a:tbl>
                  <a:tblPr firstRow="1" bandRow="1">
                    <a:tableStyleId>{2D5ABB26-0587-4C30-8999-92F81FD0307C}</a:tableStyleId>
                  </a:tblPr>
                  <a:tblGrid>
                    <a:gridCol w="970175">
                      <a:extLst>
                        <a:ext uri="{9D8B030D-6E8A-4147-A177-3AD203B41FA5}">
                          <a16:colId xmlns:a16="http://schemas.microsoft.com/office/drawing/2014/main" val="20000"/>
                        </a:ext>
                      </a:extLst>
                    </a:gridCol>
                    <a:gridCol w="7259425">
                      <a:extLst>
                        <a:ext uri="{9D8B030D-6E8A-4147-A177-3AD203B41FA5}">
                          <a16:colId xmlns:a16="http://schemas.microsoft.com/office/drawing/2014/main" val="20001"/>
                        </a:ext>
                      </a:extLst>
                    </a:gridCol>
                  </a:tblGrid>
                  <a:tr h="370840">
                    <a:tc>
                      <a:txBody>
                        <a:bodyPr/>
                        <a:lstStyle/>
                        <a:p>
                          <a:pPr algn="ctr"/>
                          <a:r>
                            <a:rPr sz="2000" b="1" dirty="0">
                              <a:solidFill>
                                <a:srgbClr val="000000"/>
                              </a:solidFill>
                            </a:rPr>
                            <a:t>Step 1:</a:t>
                          </a:r>
                        </a:p>
                      </a:txBody>
                      <a:tcPr/>
                    </a:tc>
                    <a:tc>
                      <a:txBody>
                        <a:bodyPr/>
                        <a:lstStyle/>
                        <a:p>
                          <a:pPr algn="l">
                            <a:defRPr sz="1800"/>
                          </a:pPr>
                          <a:r>
                            <a:rPr lang="en-US" sz="2000" dirty="0">
                              <a:solidFill>
                                <a:srgbClr val="000000"/>
                              </a:solidFill>
                            </a:rPr>
                            <a:t>Write the system in matrix form as </a:t>
                          </a:r>
                          <a14:m>
                            <m:oMath xmlns:m="http://schemas.openxmlformats.org/officeDocument/2006/math">
                              <m:r>
                                <a:rPr lang="en-US" sz="2000">
                                  <a:solidFill>
                                    <a:srgbClr val="000000"/>
                                  </a:solidFill>
                                  <a:latin typeface="Cambria Math" panose="02040503050406030204" pitchFamily="18" charset="0"/>
                                </a:rPr>
                                <m:t>𝐴𝑋</m:t>
                              </m:r>
                              <m:r>
                                <a:rPr lang="en-US" sz="2000">
                                  <a:solidFill>
                                    <a:srgbClr val="000000"/>
                                  </a:solidFill>
                                  <a:latin typeface="Cambria Math" panose="02040503050406030204" pitchFamily="18" charset="0"/>
                                </a:rPr>
                                <m:t>=</m:t>
                              </m:r>
                              <m:r>
                                <a:rPr lang="en-US" sz="2000">
                                  <a:solidFill>
                                    <a:srgbClr val="000000"/>
                                  </a:solidFill>
                                  <a:latin typeface="Cambria Math" panose="02040503050406030204" pitchFamily="18" charset="0"/>
                                </a:rPr>
                                <m:t>𝐵</m:t>
                              </m:r>
                            </m:oMath>
                          </a14:m>
                          <a:r>
                            <a:rPr lang="en-US" sz="2000" dirty="0">
                              <a:solidFill>
                                <a:srgbClr val="000000"/>
                              </a:solidFill>
                            </a:rPr>
                            <a:t>, where </a:t>
                          </a:r>
                          <a14:m>
                            <m:oMath xmlns:m="http://schemas.openxmlformats.org/officeDocument/2006/math">
                              <m:r>
                                <a:rPr lang="en-US" sz="2000">
                                  <a:solidFill>
                                    <a:srgbClr val="000000"/>
                                  </a:solidFill>
                                  <a:latin typeface="Cambria Math" panose="02040503050406030204" pitchFamily="18" charset="0"/>
                                </a:rPr>
                                <m:t>𝐴</m:t>
                              </m:r>
                            </m:oMath>
                          </a14:m>
                          <a:r>
                            <a:rPr lang="en-US" sz="2000" dirty="0">
                              <a:solidFill>
                                <a:srgbClr val="000000"/>
                              </a:solidFill>
                            </a:rPr>
                            <a:t> is the </a:t>
                          </a:r>
                          <a14:m>
                            <m:oMath xmlns:m="http://schemas.openxmlformats.org/officeDocument/2006/math">
                              <m:r>
                                <a:rPr lang="en-US" sz="2000">
                                  <a:solidFill>
                                    <a:srgbClr val="000000"/>
                                  </a:solidFill>
                                  <a:latin typeface="Cambria Math" panose="02040503050406030204" pitchFamily="18" charset="0"/>
                                </a:rPr>
                                <m:t>𝑛</m:t>
                              </m:r>
                              <m:r>
                                <a:rPr lang="en-US" sz="2000">
                                  <a:solidFill>
                                    <a:srgbClr val="000000"/>
                                  </a:solidFill>
                                  <a:latin typeface="Cambria Math" panose="02040503050406030204" pitchFamily="18" charset="0"/>
                                </a:rPr>
                                <m:t>×</m:t>
                              </m:r>
                              <m:r>
                                <a:rPr lang="en-US" sz="2000">
                                  <a:solidFill>
                                    <a:srgbClr val="000000"/>
                                  </a:solidFill>
                                  <a:latin typeface="Cambria Math" panose="02040503050406030204" pitchFamily="18" charset="0"/>
                                </a:rPr>
                                <m:t>𝑛</m:t>
                              </m:r>
                            </m:oMath>
                          </a14:m>
                          <a:r>
                            <a:rPr lang="en-US" sz="2000" dirty="0">
                              <a:solidFill>
                                <a:srgbClr val="000000"/>
                              </a:solidFill>
                            </a:rPr>
                            <a:t> matrix of coefficients, </a:t>
                          </a:r>
                          <a14:m>
                            <m:oMath xmlns:m="http://schemas.openxmlformats.org/officeDocument/2006/math">
                              <m:r>
                                <a:rPr lang="en-US" sz="2000">
                                  <a:solidFill>
                                    <a:srgbClr val="000000"/>
                                  </a:solidFill>
                                  <a:latin typeface="Cambria Math" panose="02040503050406030204" pitchFamily="18" charset="0"/>
                                </a:rPr>
                                <m:t>𝑋</m:t>
                              </m:r>
                            </m:oMath>
                          </a14:m>
                          <a:r>
                            <a:rPr lang="en-US" sz="2000" dirty="0">
                              <a:solidFill>
                                <a:srgbClr val="000000"/>
                              </a:solidFill>
                            </a:rPr>
                            <a:t> is the </a:t>
                          </a:r>
                          <a14:m>
                            <m:oMath xmlns:m="http://schemas.openxmlformats.org/officeDocument/2006/math">
                              <m:r>
                                <a:rPr lang="en-US" sz="2000">
                                  <a:solidFill>
                                    <a:srgbClr val="000000"/>
                                  </a:solidFill>
                                  <a:latin typeface="Cambria Math" panose="02040503050406030204" pitchFamily="18" charset="0"/>
                                </a:rPr>
                                <m:t>𝑛</m:t>
                              </m:r>
                              <m:r>
                                <a:rPr lang="en-US" sz="2000">
                                  <a:solidFill>
                                    <a:srgbClr val="000000"/>
                                  </a:solidFill>
                                  <a:latin typeface="Cambria Math" panose="02040503050406030204" pitchFamily="18" charset="0"/>
                                </a:rPr>
                                <m:t>×</m:t>
                              </m:r>
                              <m:r>
                                <a:rPr lang="en-US" sz="2000">
                                  <a:solidFill>
                                    <a:srgbClr val="000000"/>
                                  </a:solidFill>
                                  <a:latin typeface="Cambria Math" panose="02040503050406030204" pitchFamily="18" charset="0"/>
                                </a:rPr>
                                <m:t>1</m:t>
                              </m:r>
                            </m:oMath>
                          </a14:m>
                          <a:r>
                            <a:rPr lang="en-US" sz="2000" dirty="0">
                              <a:solidFill>
                                <a:srgbClr val="000000"/>
                              </a:solidFill>
                            </a:rPr>
                            <a:t> matrix of variables, and </a:t>
                          </a:r>
                          <a14:m>
                            <m:oMath xmlns:m="http://schemas.openxmlformats.org/officeDocument/2006/math">
                              <m:r>
                                <a:rPr lang="en-US" sz="2000">
                                  <a:solidFill>
                                    <a:srgbClr val="000000"/>
                                  </a:solidFill>
                                  <a:latin typeface="Cambria Math" panose="02040503050406030204" pitchFamily="18" charset="0"/>
                                </a:rPr>
                                <m:t>𝐵</m:t>
                              </m:r>
                            </m:oMath>
                          </a14:m>
                          <a:r>
                            <a:rPr lang="en-US" sz="2000" dirty="0">
                              <a:solidFill>
                                <a:srgbClr val="000000"/>
                              </a:solidFill>
                            </a:rPr>
                            <a:t> is the </a:t>
                          </a:r>
                          <a14:m>
                            <m:oMath xmlns:m="http://schemas.openxmlformats.org/officeDocument/2006/math">
                              <m:r>
                                <a:rPr lang="en-US" sz="2000">
                                  <a:solidFill>
                                    <a:srgbClr val="000000"/>
                                  </a:solidFill>
                                  <a:latin typeface="Cambria Math" panose="02040503050406030204" pitchFamily="18" charset="0"/>
                                </a:rPr>
                                <m:t>𝑛</m:t>
                              </m:r>
                              <m:r>
                                <a:rPr lang="en-US" sz="2000">
                                  <a:solidFill>
                                    <a:srgbClr val="000000"/>
                                  </a:solidFill>
                                  <a:latin typeface="Cambria Math" panose="02040503050406030204" pitchFamily="18" charset="0"/>
                                </a:rPr>
                                <m:t>×</m:t>
                              </m:r>
                              <m:r>
                                <a:rPr lang="en-US" sz="2000">
                                  <a:solidFill>
                                    <a:srgbClr val="000000"/>
                                  </a:solidFill>
                                  <a:latin typeface="Cambria Math" panose="02040503050406030204" pitchFamily="18" charset="0"/>
                                </a:rPr>
                                <m:t>1</m:t>
                              </m:r>
                            </m:oMath>
                          </a14:m>
                          <a:r>
                            <a:rPr lang="en-US" sz="2000" dirty="0">
                              <a:solidFill>
                                <a:srgbClr val="000000"/>
                              </a:solidFill>
                            </a:rPr>
                            <a:t> matrix of constants.</a:t>
                          </a:r>
                        </a:p>
                      </a:txBody>
                      <a:tcPr/>
                    </a:tc>
                    <a:extLst>
                      <a:ext uri="{0D108BD9-81ED-4DB2-BD59-A6C34878D82A}">
                        <a16:rowId xmlns:a16="http://schemas.microsoft.com/office/drawing/2014/main" val="10000"/>
                      </a:ext>
                    </a:extLst>
                  </a:tr>
                  <a:tr h="370840">
                    <a:tc>
                      <a:txBody>
                        <a:bodyPr/>
                        <a:lstStyle/>
                        <a:p>
                          <a:pPr algn="ctr"/>
                          <a:r>
                            <a:rPr sz="2000" b="1">
                              <a:solidFill>
                                <a:srgbClr val="000000"/>
                              </a:solidFill>
                            </a:rPr>
                            <a:t>Step 2:</a:t>
                          </a:r>
                        </a:p>
                      </a:txBody>
                      <a:tcPr/>
                    </a:tc>
                    <a:tc>
                      <a:txBody>
                        <a:bodyPr/>
                        <a:lstStyle/>
                        <a:p>
                          <a:pPr algn="l">
                            <a:defRPr sz="1800"/>
                          </a:pPr>
                          <a:r>
                            <a:rPr lang="en-US" sz="2000" dirty="0">
                              <a:solidFill>
                                <a:srgbClr val="000000"/>
                              </a:solidFill>
                            </a:rPr>
                            <a:t>Calculate </a:t>
                          </a:r>
                          <a14:m>
                            <m:oMath xmlns:m="http://schemas.openxmlformats.org/officeDocument/2006/math">
                              <m:sSup>
                                <m:sSupPr>
                                  <m:ctrlPr>
                                    <a:rPr lang="ar-AE" sz="2000" i="1">
                                      <a:solidFill>
                                        <a:srgbClr val="000000"/>
                                      </a:solidFill>
                                      <a:latin typeface="Cambria Math" panose="02040503050406030204" pitchFamily="18" charset="0"/>
                                    </a:rPr>
                                  </m:ctrlPr>
                                </m:sSupPr>
                                <m:e>
                                  <m:r>
                                    <a:rPr lang="ar-AE" sz="2000">
                                      <a:solidFill>
                                        <a:srgbClr val="000000"/>
                                      </a:solidFill>
                                      <a:latin typeface="Cambria Math" panose="02040503050406030204" pitchFamily="18" charset="0"/>
                                    </a:rPr>
                                    <m:t>𝐴</m:t>
                                  </m:r>
                                </m:e>
                                <m:sup>
                                  <m:r>
                                    <a:rPr lang="ar-AE" sz="2000">
                                      <a:solidFill>
                                        <a:srgbClr val="000000"/>
                                      </a:solidFill>
                                      <a:latin typeface="Cambria Math" panose="02040503050406030204" pitchFamily="18" charset="0"/>
                                    </a:rPr>
                                    <m:t>−</m:t>
                                  </m:r>
                                  <m:r>
                                    <a:rPr lang="ar-AE" sz="2000">
                                      <a:solidFill>
                                        <a:srgbClr val="000000"/>
                                      </a:solidFill>
                                      <a:latin typeface="Cambria Math" panose="02040503050406030204" pitchFamily="18" charset="0"/>
                                    </a:rPr>
                                    <m:t>1</m:t>
                                  </m:r>
                                </m:sup>
                              </m:sSup>
                            </m:oMath>
                          </a14:m>
                          <a:r>
                            <a:rPr lang="en-US" sz="2000" dirty="0">
                              <a:solidFill>
                                <a:srgbClr val="000000"/>
                              </a:solidFill>
                            </a:rPr>
                            <a:t>, if it exists. If </a:t>
                          </a:r>
                          <a14:m>
                            <m:oMath xmlns:m="http://schemas.openxmlformats.org/officeDocument/2006/math">
                              <m:sSup>
                                <m:sSupPr>
                                  <m:ctrlPr>
                                    <a:rPr lang="ar-AE" sz="2000" i="1">
                                      <a:solidFill>
                                        <a:srgbClr val="000000"/>
                                      </a:solidFill>
                                      <a:latin typeface="Cambria Math" panose="02040503050406030204" pitchFamily="18" charset="0"/>
                                    </a:rPr>
                                  </m:ctrlPr>
                                </m:sSupPr>
                                <m:e>
                                  <m:r>
                                    <a:rPr lang="ar-AE" sz="2000">
                                      <a:solidFill>
                                        <a:srgbClr val="000000"/>
                                      </a:solidFill>
                                      <a:latin typeface="Cambria Math" panose="02040503050406030204" pitchFamily="18" charset="0"/>
                                    </a:rPr>
                                    <m:t>𝐴</m:t>
                                  </m:r>
                                </m:e>
                                <m:sup>
                                  <m:r>
                                    <a:rPr lang="ar-AE" sz="2000">
                                      <a:solidFill>
                                        <a:srgbClr val="000000"/>
                                      </a:solidFill>
                                      <a:latin typeface="Cambria Math" panose="02040503050406030204" pitchFamily="18" charset="0"/>
                                    </a:rPr>
                                    <m:t>−</m:t>
                                  </m:r>
                                  <m:r>
                                    <a:rPr lang="ar-AE" sz="2000">
                                      <a:solidFill>
                                        <a:srgbClr val="000000"/>
                                      </a:solidFill>
                                      <a:latin typeface="Cambria Math" panose="02040503050406030204" pitchFamily="18" charset="0"/>
                                    </a:rPr>
                                    <m:t>1</m:t>
                                  </m:r>
                                </m:sup>
                              </m:sSup>
                            </m:oMath>
                          </a14:m>
                          <a:r>
                            <a:rPr lang="ar-AE" sz="2000" dirty="0">
                              <a:solidFill>
                                <a:srgbClr val="000000"/>
                              </a:solidFill>
                            </a:rPr>
                            <a:t> </a:t>
                          </a:r>
                          <a:r>
                            <a:rPr lang="en-US" sz="2000" dirty="0">
                              <a:solidFill>
                                <a:srgbClr val="000000"/>
                              </a:solidFill>
                            </a:rPr>
                            <a:t>does not exist, the system either has an infinite number of solutions, or no solution, and a different method is required.</a:t>
                          </a:r>
                        </a:p>
                      </a:txBody>
                      <a:tcPr/>
                    </a:tc>
                    <a:extLst>
                      <a:ext uri="{0D108BD9-81ED-4DB2-BD59-A6C34878D82A}">
                        <a16:rowId xmlns:a16="http://schemas.microsoft.com/office/drawing/2014/main" val="10001"/>
                      </a:ext>
                    </a:extLst>
                  </a:tr>
                  <a:tr h="370840">
                    <a:tc>
                      <a:txBody>
                        <a:bodyPr/>
                        <a:lstStyle/>
                        <a:p>
                          <a:pPr algn="ctr"/>
                          <a:r>
                            <a:rPr sz="2000" b="1" dirty="0">
                              <a:solidFill>
                                <a:srgbClr val="000000"/>
                              </a:solidFill>
                            </a:rPr>
                            <a:t>Step 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800"/>
                          </a:pPr>
                          <a:r>
                            <a:rPr lang="en-US" sz="2000" dirty="0">
                              <a:solidFill>
                                <a:srgbClr val="000000"/>
                              </a:solidFill>
                            </a:rPr>
                            <a:t>Multiply both sides of the equation </a:t>
                          </a:r>
                          <a14:m>
                            <m:oMath xmlns:m="http://schemas.openxmlformats.org/officeDocument/2006/math">
                              <m:r>
                                <a:rPr lang="en-US" sz="2000">
                                  <a:solidFill>
                                    <a:srgbClr val="000000"/>
                                  </a:solidFill>
                                  <a:latin typeface="Cambria Math" panose="02040503050406030204" pitchFamily="18" charset="0"/>
                                </a:rPr>
                                <m:t>𝐴𝑋</m:t>
                              </m:r>
                              <m:r>
                                <a:rPr lang="en-US" sz="2000">
                                  <a:solidFill>
                                    <a:srgbClr val="000000"/>
                                  </a:solidFill>
                                  <a:latin typeface="Cambria Math" panose="02040503050406030204" pitchFamily="18" charset="0"/>
                                </a:rPr>
                                <m:t>=</m:t>
                              </m:r>
                              <m:r>
                                <a:rPr lang="en-US" sz="2000">
                                  <a:solidFill>
                                    <a:srgbClr val="000000"/>
                                  </a:solidFill>
                                  <a:latin typeface="Cambria Math" panose="02040503050406030204" pitchFamily="18" charset="0"/>
                                </a:rPr>
                                <m:t>𝐵</m:t>
                              </m:r>
                            </m:oMath>
                          </a14:m>
                          <a:r>
                            <a:rPr lang="en-US" sz="2000" dirty="0">
                              <a:solidFill>
                                <a:srgbClr val="000000"/>
                              </a:solidFill>
                            </a:rPr>
                            <a:t> by </a:t>
                          </a:r>
                          <a14:m>
                            <m:oMath xmlns:m="http://schemas.openxmlformats.org/officeDocument/2006/math">
                              <m:sSup>
                                <m:sSupPr>
                                  <m:ctrlPr>
                                    <a:rPr lang="ar-AE" sz="2000" i="1">
                                      <a:solidFill>
                                        <a:srgbClr val="000000"/>
                                      </a:solidFill>
                                      <a:latin typeface="Cambria Math" panose="02040503050406030204" pitchFamily="18" charset="0"/>
                                    </a:rPr>
                                  </m:ctrlPr>
                                </m:sSupPr>
                                <m:e>
                                  <m:r>
                                    <a:rPr lang="ar-AE" sz="2000">
                                      <a:solidFill>
                                        <a:srgbClr val="000000"/>
                                      </a:solidFill>
                                      <a:latin typeface="Cambria Math" panose="02040503050406030204" pitchFamily="18" charset="0"/>
                                    </a:rPr>
                                    <m:t>𝐴</m:t>
                                  </m:r>
                                </m:e>
                                <m:sup>
                                  <m:r>
                                    <a:rPr lang="ar-AE" sz="2000">
                                      <a:solidFill>
                                        <a:srgbClr val="000000"/>
                                      </a:solidFill>
                                      <a:latin typeface="Cambria Math" panose="02040503050406030204" pitchFamily="18" charset="0"/>
                                    </a:rPr>
                                    <m:t>−</m:t>
                                  </m:r>
                                  <m:r>
                                    <a:rPr lang="ar-AE" sz="2000">
                                      <a:solidFill>
                                        <a:srgbClr val="000000"/>
                                      </a:solidFill>
                                      <a:latin typeface="Cambria Math" panose="02040503050406030204" pitchFamily="18" charset="0"/>
                                    </a:rPr>
                                    <m:t>1</m:t>
                                  </m:r>
                                </m:sup>
                              </m:sSup>
                            </m:oMath>
                          </a14:m>
                          <a:r>
                            <a:rPr lang="ar-AE" sz="2000" dirty="0">
                              <a:solidFill>
                                <a:srgbClr val="000000"/>
                              </a:solidFill>
                            </a:rPr>
                            <a:t>.</a:t>
                          </a:r>
                          <a:r>
                            <a:rPr lang="en-US" sz="2000" dirty="0">
                              <a:solidFill>
                                <a:srgbClr val="000000"/>
                              </a:solidFill>
                            </a:rPr>
                            <a:t> We obtain</a:t>
                          </a:r>
                          <a:r>
                            <a:rPr lang="en-US" sz="2000" baseline="0" dirty="0">
                              <a:solidFill>
                                <a:srgbClr val="000000"/>
                              </a:solidFill>
                            </a:rPr>
                            <a:t> </a:t>
                          </a:r>
                        </a:p>
                        <a:p>
                          <a:pPr marL="0" marR="0" lvl="0" indent="0" algn="r" defTabSz="914400" rtl="0" eaLnBrk="1" fontAlgn="auto" latinLnBrk="0" hangingPunct="1">
                            <a:lnSpc>
                              <a:spcPct val="100000"/>
                            </a:lnSpc>
                            <a:spcBef>
                              <a:spcPts val="0"/>
                            </a:spcBef>
                            <a:spcAft>
                              <a:spcPts val="0"/>
                            </a:spcAft>
                            <a:buClrTx/>
                            <a:buSzTx/>
                            <a:buFontTx/>
                            <a:buNone/>
                            <a:tabLst/>
                            <a:defRPr sz="1800"/>
                          </a:pPr>
                          <a14:m>
                            <m:oMathPara xmlns:m="http://schemas.openxmlformats.org/officeDocument/2006/math">
                              <m:oMathParaPr>
                                <m:jc m:val="center"/>
                              </m:oMathParaPr>
                              <m:oMath xmlns:m="http://schemas.openxmlformats.org/officeDocument/2006/math">
                                <m:sSup>
                                  <m:sSupPr>
                                    <m:ctrlPr>
                                      <a:rPr lang="ar-AE" sz="2000" i="1" kern="1200" smtClean="0">
                                        <a:solidFill>
                                          <a:srgbClr val="000000"/>
                                        </a:solidFill>
                                        <a:effectLst/>
                                        <a:latin typeface="Cambria Math" panose="02040503050406030204" pitchFamily="18" charset="0"/>
                                        <a:ea typeface="+mn-ea"/>
                                        <a:cs typeface="+mn-cs"/>
                                      </a:rPr>
                                    </m:ctrlPr>
                                  </m:sSupPr>
                                  <m:e>
                                    <m:r>
                                      <a:rPr lang="ar-AE" sz="2000" i="1" kern="1200">
                                        <a:solidFill>
                                          <a:srgbClr val="000000"/>
                                        </a:solidFill>
                                        <a:effectLst/>
                                        <a:latin typeface="Cambria Math" panose="02040503050406030204" pitchFamily="18" charset="0"/>
                                        <a:ea typeface="+mn-ea"/>
                                        <a:cs typeface="+mn-cs"/>
                                      </a:rPr>
                                      <m:t>𝐴</m:t>
                                    </m:r>
                                  </m:e>
                                  <m:sup>
                                    <m:r>
                                      <a:rPr lang="ar-AE" sz="2000" i="1" kern="1200">
                                        <a:solidFill>
                                          <a:srgbClr val="000000"/>
                                        </a:solidFill>
                                        <a:effectLst/>
                                        <a:latin typeface="Cambria Math" panose="02040503050406030204" pitchFamily="18" charset="0"/>
                                        <a:ea typeface="+mn-ea"/>
                                        <a:cs typeface="+mn-cs"/>
                                      </a:rPr>
                                      <m:t>−</m:t>
                                    </m:r>
                                    <m:r>
                                      <a:rPr lang="ar-AE" sz="2000" i="1" kern="1200">
                                        <a:solidFill>
                                          <a:srgbClr val="000000"/>
                                        </a:solidFill>
                                        <a:effectLst/>
                                        <a:latin typeface="Cambria Math" panose="02040503050406030204" pitchFamily="18" charset="0"/>
                                        <a:ea typeface="+mn-ea"/>
                                        <a:cs typeface="+mn-cs"/>
                                      </a:rPr>
                                      <m:t>1</m:t>
                                    </m:r>
                                  </m:sup>
                                </m:sSup>
                                <m:r>
                                  <a:rPr lang="ar-AE" sz="2000" i="1" kern="1200">
                                    <a:solidFill>
                                      <a:srgbClr val="000000"/>
                                    </a:solidFill>
                                    <a:effectLst/>
                                    <a:latin typeface="Cambria Math" panose="02040503050406030204" pitchFamily="18" charset="0"/>
                                    <a:ea typeface="+mn-ea"/>
                                    <a:cs typeface="+mn-cs"/>
                                  </a:rPr>
                                  <m:t>𝐴𝑋</m:t>
                                </m:r>
                                <m:r>
                                  <m:rPr>
                                    <m:aln/>
                                  </m:rPr>
                                  <a:rPr lang="ar-AE" sz="2000" i="1" kern="1200">
                                    <a:solidFill>
                                      <a:srgbClr val="000000"/>
                                    </a:solidFill>
                                    <a:effectLst/>
                                    <a:latin typeface="Cambria Math" panose="02040503050406030204" pitchFamily="18" charset="0"/>
                                    <a:ea typeface="+mn-ea"/>
                                    <a:cs typeface="+mn-cs"/>
                                  </a:rPr>
                                  <m:t>=</m:t>
                                </m:r>
                                <m:sSup>
                                  <m:sSupPr>
                                    <m:ctrlPr>
                                      <a:rPr lang="ar-AE" sz="2000" i="1" kern="1200">
                                        <a:solidFill>
                                          <a:srgbClr val="000000"/>
                                        </a:solidFill>
                                        <a:effectLst/>
                                        <a:latin typeface="Cambria Math" panose="02040503050406030204" pitchFamily="18" charset="0"/>
                                        <a:ea typeface="+mn-ea"/>
                                        <a:cs typeface="+mn-cs"/>
                                      </a:rPr>
                                    </m:ctrlPr>
                                  </m:sSupPr>
                                  <m:e>
                                    <m:r>
                                      <a:rPr lang="ar-AE" sz="2000" i="1" kern="1200">
                                        <a:solidFill>
                                          <a:srgbClr val="000000"/>
                                        </a:solidFill>
                                        <a:effectLst/>
                                        <a:latin typeface="Cambria Math" panose="02040503050406030204" pitchFamily="18" charset="0"/>
                                        <a:ea typeface="+mn-ea"/>
                                        <a:cs typeface="+mn-cs"/>
                                      </a:rPr>
                                      <m:t>𝐴</m:t>
                                    </m:r>
                                  </m:e>
                                  <m:sup>
                                    <m:r>
                                      <a:rPr lang="ar-AE" sz="2000" i="1" kern="1200">
                                        <a:solidFill>
                                          <a:srgbClr val="000000"/>
                                        </a:solidFill>
                                        <a:effectLst/>
                                        <a:latin typeface="Cambria Math" panose="02040503050406030204" pitchFamily="18" charset="0"/>
                                        <a:ea typeface="+mn-ea"/>
                                        <a:cs typeface="+mn-cs"/>
                                      </a:rPr>
                                      <m:t>−</m:t>
                                    </m:r>
                                    <m:r>
                                      <a:rPr lang="ar-AE" sz="2000" i="1" kern="1200">
                                        <a:solidFill>
                                          <a:srgbClr val="000000"/>
                                        </a:solidFill>
                                        <a:effectLst/>
                                        <a:latin typeface="Cambria Math" panose="02040503050406030204" pitchFamily="18" charset="0"/>
                                        <a:ea typeface="+mn-ea"/>
                                        <a:cs typeface="+mn-cs"/>
                                      </a:rPr>
                                      <m:t>1</m:t>
                                    </m:r>
                                  </m:sup>
                                </m:sSup>
                                <m:r>
                                  <a:rPr lang="ar-AE" sz="2000" i="1" kern="1200">
                                    <a:solidFill>
                                      <a:srgbClr val="000000"/>
                                    </a:solidFill>
                                    <a:effectLst/>
                                    <a:latin typeface="Cambria Math" panose="02040503050406030204" pitchFamily="18" charset="0"/>
                                    <a:ea typeface="+mn-ea"/>
                                    <a:cs typeface="+mn-cs"/>
                                  </a:rPr>
                                  <m:t>𝐵</m:t>
                                </m:r>
                                <m:r>
                                  <a:rPr lang="en-US" sz="2000" b="0" i="1" kern="1200" smtClean="0">
                                    <a:solidFill>
                                      <a:srgbClr val="000000"/>
                                    </a:solidFill>
                                    <a:effectLst/>
                                    <a:latin typeface="Cambria Math" panose="02040503050406030204" pitchFamily="18" charset="0"/>
                                    <a:ea typeface="+mn-ea"/>
                                    <a:cs typeface="+mn-cs"/>
                                  </a:rPr>
                                  <m:t>         </m:t>
                                </m:r>
                              </m:oMath>
                              <m:oMath xmlns:m="http://schemas.openxmlformats.org/officeDocument/2006/math">
                                <m:r>
                                  <a:rPr lang="ar-AE" sz="2000" i="1" kern="1200">
                                    <a:solidFill>
                                      <a:srgbClr val="000000"/>
                                    </a:solidFill>
                                    <a:effectLst/>
                                    <a:latin typeface="Cambria Math" panose="02040503050406030204" pitchFamily="18" charset="0"/>
                                    <a:ea typeface="+mn-ea"/>
                                    <a:cs typeface="+mn-cs"/>
                                  </a:rPr>
                                  <m:t>𝐼𝑋</m:t>
                                </m:r>
                                <m:r>
                                  <m:rPr>
                                    <m:aln/>
                                  </m:rPr>
                                  <a:rPr lang="ar-AE" sz="2000" i="1" kern="1200">
                                    <a:solidFill>
                                      <a:srgbClr val="000000"/>
                                    </a:solidFill>
                                    <a:effectLst/>
                                    <a:latin typeface="Cambria Math" panose="02040503050406030204" pitchFamily="18" charset="0"/>
                                    <a:ea typeface="+mn-ea"/>
                                    <a:cs typeface="+mn-cs"/>
                                  </a:rPr>
                                  <m:t>=</m:t>
                                </m:r>
                                <m:sSup>
                                  <m:sSupPr>
                                    <m:ctrlPr>
                                      <a:rPr lang="ar-AE" sz="2000" i="1" kern="1200">
                                        <a:solidFill>
                                          <a:srgbClr val="000000"/>
                                        </a:solidFill>
                                        <a:effectLst/>
                                        <a:latin typeface="Cambria Math" panose="02040503050406030204" pitchFamily="18" charset="0"/>
                                        <a:ea typeface="+mn-ea"/>
                                        <a:cs typeface="+mn-cs"/>
                                      </a:rPr>
                                    </m:ctrlPr>
                                  </m:sSupPr>
                                  <m:e>
                                    <m:r>
                                      <a:rPr lang="ar-AE" sz="2000" i="1" kern="1200">
                                        <a:solidFill>
                                          <a:srgbClr val="000000"/>
                                        </a:solidFill>
                                        <a:effectLst/>
                                        <a:latin typeface="Cambria Math" panose="02040503050406030204" pitchFamily="18" charset="0"/>
                                        <a:ea typeface="+mn-ea"/>
                                        <a:cs typeface="+mn-cs"/>
                                      </a:rPr>
                                      <m:t>𝐴</m:t>
                                    </m:r>
                                  </m:e>
                                  <m:sup>
                                    <m:r>
                                      <a:rPr lang="ar-AE" sz="2000" i="1" kern="1200">
                                        <a:solidFill>
                                          <a:srgbClr val="000000"/>
                                        </a:solidFill>
                                        <a:effectLst/>
                                        <a:latin typeface="Cambria Math" panose="02040503050406030204" pitchFamily="18" charset="0"/>
                                        <a:ea typeface="+mn-ea"/>
                                        <a:cs typeface="+mn-cs"/>
                                      </a:rPr>
                                      <m:t>−</m:t>
                                    </m:r>
                                    <m:r>
                                      <a:rPr lang="ar-AE" sz="2000" i="1" kern="1200">
                                        <a:solidFill>
                                          <a:srgbClr val="000000"/>
                                        </a:solidFill>
                                        <a:effectLst/>
                                        <a:latin typeface="Cambria Math" panose="02040503050406030204" pitchFamily="18" charset="0"/>
                                        <a:ea typeface="+mn-ea"/>
                                        <a:cs typeface="+mn-cs"/>
                                      </a:rPr>
                                      <m:t>1</m:t>
                                    </m:r>
                                  </m:sup>
                                </m:sSup>
                                <m:r>
                                  <a:rPr lang="ar-AE" sz="2000" i="1" kern="1200">
                                    <a:solidFill>
                                      <a:srgbClr val="000000"/>
                                    </a:solidFill>
                                    <a:effectLst/>
                                    <a:latin typeface="Cambria Math" panose="02040503050406030204" pitchFamily="18" charset="0"/>
                                    <a:ea typeface="+mn-ea"/>
                                    <a:cs typeface="+mn-cs"/>
                                  </a:rPr>
                                  <m:t>𝐵</m:t>
                                </m:r>
                                <m:r>
                                  <a:rPr lang="en-US" sz="2000" b="0" i="1" kern="1200" smtClean="0">
                                    <a:solidFill>
                                      <a:srgbClr val="000000"/>
                                    </a:solidFill>
                                    <a:effectLst/>
                                    <a:latin typeface="Cambria Math" panose="02040503050406030204" pitchFamily="18" charset="0"/>
                                    <a:ea typeface="+mn-ea"/>
                                    <a:cs typeface="+mn-cs"/>
                                  </a:rPr>
                                  <m:t> </m:t>
                                </m:r>
                              </m:oMath>
                              <m:oMath xmlns:m="http://schemas.openxmlformats.org/officeDocument/2006/math">
                                <m:r>
                                  <a:rPr lang="ar-AE" sz="2000" i="1" kern="1200">
                                    <a:solidFill>
                                      <a:srgbClr val="000000"/>
                                    </a:solidFill>
                                    <a:effectLst/>
                                    <a:latin typeface="Cambria Math" panose="02040503050406030204" pitchFamily="18" charset="0"/>
                                    <a:ea typeface="+mn-ea"/>
                                    <a:cs typeface="+mn-cs"/>
                                  </a:rPr>
                                  <m:t>𝑋</m:t>
                                </m:r>
                                <m:r>
                                  <m:rPr>
                                    <m:aln/>
                                  </m:rPr>
                                  <a:rPr lang="ar-AE" sz="2000" i="1" kern="1200">
                                    <a:solidFill>
                                      <a:srgbClr val="000000"/>
                                    </a:solidFill>
                                    <a:effectLst/>
                                    <a:latin typeface="Cambria Math" panose="02040503050406030204" pitchFamily="18" charset="0"/>
                                    <a:ea typeface="+mn-ea"/>
                                    <a:cs typeface="+mn-cs"/>
                                  </a:rPr>
                                  <m:t>=</m:t>
                                </m:r>
                                <m:sSup>
                                  <m:sSupPr>
                                    <m:ctrlPr>
                                      <a:rPr lang="ar-AE" sz="2000" i="1" kern="1200">
                                        <a:solidFill>
                                          <a:srgbClr val="000000"/>
                                        </a:solidFill>
                                        <a:effectLst/>
                                        <a:latin typeface="Cambria Math" panose="02040503050406030204" pitchFamily="18" charset="0"/>
                                        <a:ea typeface="+mn-ea"/>
                                        <a:cs typeface="+mn-cs"/>
                                      </a:rPr>
                                    </m:ctrlPr>
                                  </m:sSupPr>
                                  <m:e>
                                    <m:r>
                                      <a:rPr lang="ar-AE" sz="2000" i="1" kern="1200">
                                        <a:solidFill>
                                          <a:srgbClr val="000000"/>
                                        </a:solidFill>
                                        <a:effectLst/>
                                        <a:latin typeface="Cambria Math" panose="02040503050406030204" pitchFamily="18" charset="0"/>
                                        <a:ea typeface="+mn-ea"/>
                                        <a:cs typeface="+mn-cs"/>
                                      </a:rPr>
                                      <m:t>𝐴</m:t>
                                    </m:r>
                                  </m:e>
                                  <m:sup>
                                    <m:r>
                                      <a:rPr lang="ar-AE" sz="2000" i="1" kern="1200">
                                        <a:solidFill>
                                          <a:srgbClr val="000000"/>
                                        </a:solidFill>
                                        <a:effectLst/>
                                        <a:latin typeface="Cambria Math" panose="02040503050406030204" pitchFamily="18" charset="0"/>
                                        <a:ea typeface="+mn-ea"/>
                                        <a:cs typeface="+mn-cs"/>
                                      </a:rPr>
                                      <m:t>−</m:t>
                                    </m:r>
                                    <m:r>
                                      <a:rPr lang="ar-AE" sz="2000" i="1" kern="1200">
                                        <a:solidFill>
                                          <a:srgbClr val="000000"/>
                                        </a:solidFill>
                                        <a:effectLst/>
                                        <a:latin typeface="Cambria Math" panose="02040503050406030204" pitchFamily="18" charset="0"/>
                                        <a:ea typeface="+mn-ea"/>
                                        <a:cs typeface="+mn-cs"/>
                                      </a:rPr>
                                      <m:t>1</m:t>
                                    </m:r>
                                  </m:sup>
                                </m:sSup>
                                <m:r>
                                  <a:rPr lang="ar-AE" sz="2000" i="1" kern="1200">
                                    <a:solidFill>
                                      <a:srgbClr val="000000"/>
                                    </a:solidFill>
                                    <a:effectLst/>
                                    <a:latin typeface="Cambria Math" panose="02040503050406030204" pitchFamily="18" charset="0"/>
                                    <a:ea typeface="+mn-ea"/>
                                    <a:cs typeface="+mn-cs"/>
                                  </a:rPr>
                                  <m:t>𝐵</m:t>
                                </m:r>
                              </m:oMath>
                            </m:oMathPara>
                          </a14:m>
                          <a:endParaRPr lang="ar-AE" sz="2000" kern="1200" dirty="0">
                            <a:solidFill>
                              <a:srgbClr val="000000"/>
                            </a:solidFill>
                            <a:effectLst/>
                            <a:latin typeface="+mn-lt"/>
                            <a:ea typeface="+mn-ea"/>
                            <a:cs typeface="+mn-cs"/>
                          </a:endParaRPr>
                        </a:p>
                      </a:txBody>
                      <a:tcPr/>
                    </a:tc>
                    <a:extLst>
                      <a:ext uri="{0D108BD9-81ED-4DB2-BD59-A6C34878D82A}">
                        <a16:rowId xmlns:a16="http://schemas.microsoft.com/office/drawing/2014/main" val="10002"/>
                      </a:ext>
                    </a:extLst>
                  </a:tr>
                  <a:tr h="370840">
                    <a:tc>
                      <a:txBody>
                        <a:bodyPr/>
                        <a:lstStyle/>
                        <a:p>
                          <a:pPr algn="ctr"/>
                          <a:r>
                            <a:rPr sz="2000" b="1">
                              <a:solidFill>
                                <a:srgbClr val="000000"/>
                              </a:solidFill>
                            </a:rPr>
                            <a:t>Step 4:</a:t>
                          </a:r>
                        </a:p>
                      </a:txBody>
                      <a:tcPr/>
                    </a:tc>
                    <a:tc>
                      <a:txBody>
                        <a:bodyPr/>
                        <a:lstStyle/>
                        <a:p>
                          <a:pPr algn="l">
                            <a:defRPr sz="1800"/>
                          </a:pPr>
                          <a:r>
                            <a:rPr lang="en-US" sz="2000" dirty="0">
                              <a:solidFill>
                                <a:srgbClr val="000000"/>
                              </a:solidFill>
                            </a:rPr>
                            <a:t>The entries in the </a:t>
                          </a:r>
                          <a14:m>
                            <m:oMath xmlns:m="http://schemas.openxmlformats.org/officeDocument/2006/math">
                              <m:r>
                                <a:rPr lang="en-US" sz="2000">
                                  <a:solidFill>
                                    <a:srgbClr val="000000"/>
                                  </a:solidFill>
                                  <a:latin typeface="Cambria Math" panose="02040503050406030204" pitchFamily="18" charset="0"/>
                                </a:rPr>
                                <m:t>𝑛</m:t>
                              </m:r>
                              <m:r>
                                <a:rPr lang="en-US" sz="2000">
                                  <a:solidFill>
                                    <a:srgbClr val="000000"/>
                                  </a:solidFill>
                                  <a:latin typeface="Cambria Math" panose="02040503050406030204" pitchFamily="18" charset="0"/>
                                </a:rPr>
                                <m:t>×</m:t>
                              </m:r>
                              <m:r>
                                <a:rPr lang="en-US" sz="2000">
                                  <a:solidFill>
                                    <a:srgbClr val="000000"/>
                                  </a:solidFill>
                                  <a:latin typeface="Cambria Math" panose="02040503050406030204" pitchFamily="18" charset="0"/>
                                </a:rPr>
                                <m:t>1</m:t>
                              </m:r>
                            </m:oMath>
                          </a14:m>
                          <a:r>
                            <a:rPr lang="en-US" sz="2000" dirty="0">
                              <a:solidFill>
                                <a:srgbClr val="000000"/>
                              </a:solidFill>
                            </a:rPr>
                            <a:t> matrix </a:t>
                          </a:r>
                          <a14:m>
                            <m:oMath xmlns:m="http://schemas.openxmlformats.org/officeDocument/2006/math">
                              <m:sSup>
                                <m:sSupPr>
                                  <m:ctrlPr>
                                    <a:rPr lang="ar-AE" sz="2000" i="1">
                                      <a:solidFill>
                                        <a:srgbClr val="000000"/>
                                      </a:solidFill>
                                      <a:latin typeface="Cambria Math" panose="02040503050406030204" pitchFamily="18" charset="0"/>
                                    </a:rPr>
                                  </m:ctrlPr>
                                </m:sSupPr>
                                <m:e>
                                  <m:r>
                                    <a:rPr lang="ar-AE" sz="2000">
                                      <a:solidFill>
                                        <a:srgbClr val="000000"/>
                                      </a:solidFill>
                                      <a:latin typeface="Cambria Math" panose="02040503050406030204" pitchFamily="18" charset="0"/>
                                    </a:rPr>
                                    <m:t>𝐴</m:t>
                                  </m:r>
                                </m:e>
                                <m:sup>
                                  <m:r>
                                    <a:rPr lang="ar-AE" sz="2000">
                                      <a:solidFill>
                                        <a:srgbClr val="000000"/>
                                      </a:solidFill>
                                      <a:latin typeface="Cambria Math" panose="02040503050406030204" pitchFamily="18" charset="0"/>
                                    </a:rPr>
                                    <m:t>−</m:t>
                                  </m:r>
                                  <m:r>
                                    <a:rPr lang="ar-AE" sz="2000">
                                      <a:solidFill>
                                        <a:srgbClr val="000000"/>
                                      </a:solidFill>
                                      <a:latin typeface="Cambria Math" panose="02040503050406030204" pitchFamily="18" charset="0"/>
                                    </a:rPr>
                                    <m:t>1</m:t>
                                  </m:r>
                                </m:sup>
                              </m:sSup>
                              <m:r>
                                <a:rPr lang="ar-AE" sz="2000">
                                  <a:solidFill>
                                    <a:srgbClr val="000000"/>
                                  </a:solidFill>
                                  <a:latin typeface="Cambria Math" panose="02040503050406030204" pitchFamily="18" charset="0"/>
                                </a:rPr>
                                <m:t>𝐵</m:t>
                              </m:r>
                            </m:oMath>
                          </a14:m>
                          <a:r>
                            <a:rPr lang="ar-AE" sz="2000" dirty="0">
                              <a:solidFill>
                                <a:srgbClr val="000000"/>
                              </a:solidFill>
                            </a:rPr>
                            <a:t> </a:t>
                          </a:r>
                          <a:r>
                            <a:rPr lang="en-US" sz="2000" dirty="0">
                              <a:solidFill>
                                <a:srgbClr val="000000"/>
                              </a:solidFill>
                            </a:rPr>
                            <a:t>are the solutions for the variables listed in the </a:t>
                          </a:r>
                          <a14:m>
                            <m:oMath xmlns:m="http://schemas.openxmlformats.org/officeDocument/2006/math">
                              <m:r>
                                <a:rPr lang="en-US" sz="2000">
                                  <a:solidFill>
                                    <a:srgbClr val="000000"/>
                                  </a:solidFill>
                                  <a:latin typeface="Cambria Math" panose="02040503050406030204" pitchFamily="18" charset="0"/>
                                </a:rPr>
                                <m:t>𝑛</m:t>
                              </m:r>
                              <m:r>
                                <a:rPr lang="en-US" sz="2000">
                                  <a:solidFill>
                                    <a:srgbClr val="000000"/>
                                  </a:solidFill>
                                  <a:latin typeface="Cambria Math" panose="02040503050406030204" pitchFamily="18" charset="0"/>
                                </a:rPr>
                                <m:t>×</m:t>
                              </m:r>
                              <m:r>
                                <a:rPr lang="en-US" sz="2000">
                                  <a:solidFill>
                                    <a:srgbClr val="000000"/>
                                  </a:solidFill>
                                  <a:latin typeface="Cambria Math" panose="02040503050406030204" pitchFamily="18" charset="0"/>
                                </a:rPr>
                                <m:t>1</m:t>
                              </m:r>
                            </m:oMath>
                          </a14:m>
                          <a:r>
                            <a:rPr lang="en-US" sz="2000" dirty="0">
                              <a:solidFill>
                                <a:srgbClr val="000000"/>
                              </a:solidFill>
                            </a:rPr>
                            <a:t> matrix </a:t>
                          </a:r>
                          <a14:m>
                            <m:oMath xmlns:m="http://schemas.openxmlformats.org/officeDocument/2006/math">
                              <m:r>
                                <a:rPr lang="en-US" sz="2000">
                                  <a:solidFill>
                                    <a:srgbClr val="000000"/>
                                  </a:solidFill>
                                  <a:latin typeface="Cambria Math" panose="02040503050406030204" pitchFamily="18" charset="0"/>
                                </a:rPr>
                                <m:t>𝑋</m:t>
                              </m:r>
                            </m:oMath>
                          </a14:m>
                          <a:r>
                            <a:rPr lang="en-US" sz="2000" dirty="0">
                              <a:solidFill>
                                <a:srgbClr val="000000"/>
                              </a:solidFill>
                            </a:rPr>
                            <a:t>.</a:t>
                          </a:r>
                        </a:p>
                      </a:txBody>
                      <a:tcPr/>
                    </a:tc>
                    <a:extLst>
                      <a:ext uri="{0D108BD9-81ED-4DB2-BD59-A6C34878D82A}">
                        <a16:rowId xmlns:a16="http://schemas.microsoft.com/office/drawing/2014/main" val="10003"/>
                      </a:ext>
                    </a:extLst>
                  </a:tr>
                </a:tbl>
              </a:graphicData>
            </a:graphic>
          </p:graphicFrame>
        </mc:Choice>
        <mc:Fallback>
          <p:graphicFrame>
            <p:nvGraphicFramePr>
              <p:cNvPr id="5" name="Table Placeholder 2">
                <a:extLst>
                  <a:ext uri="{FF2B5EF4-FFF2-40B4-BE49-F238E27FC236}">
                    <a16:creationId xmlns:a16="http://schemas.microsoft.com/office/drawing/2014/main" id="{8949B3A4-7017-4916-B171-F8F960EA236A}"/>
                  </a:ext>
                </a:extLst>
              </p:cNvPr>
              <p:cNvGraphicFramePr>
                <a:graphicFrameLocks/>
              </p:cNvGraphicFramePr>
              <p:nvPr>
                <p:extLst>
                  <p:ext uri="{D42A27DB-BD31-4B8C-83A1-F6EECF244321}">
                    <p14:modId xmlns:p14="http://schemas.microsoft.com/office/powerpoint/2010/main" val="3178053757"/>
                  </p:ext>
                </p:extLst>
              </p:nvPr>
            </p:nvGraphicFramePr>
            <p:xfrm>
              <a:off x="477625" y="1981200"/>
              <a:ext cx="8229600" cy="4023360"/>
            </p:xfrm>
            <a:graphic>
              <a:graphicData uri="http://schemas.openxmlformats.org/drawingml/2006/table">
                <a:tbl>
                  <a:tblPr firstRow="1" bandRow="1">
                    <a:tableStyleId>{2D5ABB26-0587-4C30-8999-92F81FD0307C}</a:tableStyleId>
                  </a:tblPr>
                  <a:tblGrid>
                    <a:gridCol w="970175">
                      <a:extLst>
                        <a:ext uri="{9D8B030D-6E8A-4147-A177-3AD203B41FA5}">
                          <a16:colId xmlns:a16="http://schemas.microsoft.com/office/drawing/2014/main" val="20000"/>
                        </a:ext>
                      </a:extLst>
                    </a:gridCol>
                    <a:gridCol w="7259425">
                      <a:extLst>
                        <a:ext uri="{9D8B030D-6E8A-4147-A177-3AD203B41FA5}">
                          <a16:colId xmlns:a16="http://schemas.microsoft.com/office/drawing/2014/main" val="20001"/>
                        </a:ext>
                      </a:extLst>
                    </a:gridCol>
                  </a:tblGrid>
                  <a:tr h="1005840">
                    <a:tc>
                      <a:txBody>
                        <a:bodyPr/>
                        <a:lstStyle/>
                        <a:p>
                          <a:pPr algn="ctr"/>
                          <a:r>
                            <a:rPr sz="2000" b="1" dirty="0">
                              <a:solidFill>
                                <a:srgbClr val="000000"/>
                              </a:solidFill>
                            </a:rPr>
                            <a:t>Step 1:</a:t>
                          </a:r>
                        </a:p>
                      </a:txBody>
                      <a:tcPr/>
                    </a:tc>
                    <a:tc>
                      <a:txBody>
                        <a:bodyPr/>
                        <a:lstStyle/>
                        <a:p>
                          <a:endParaRPr lang="en-US"/>
                        </a:p>
                      </a:txBody>
                      <a:tcPr>
                        <a:blipFill>
                          <a:blip r:embed="rId3"/>
                          <a:stretch>
                            <a:fillRect l="-13339" t="-3030" b="-310909"/>
                          </a:stretch>
                        </a:blipFill>
                      </a:tcPr>
                    </a:tc>
                    <a:extLst>
                      <a:ext uri="{0D108BD9-81ED-4DB2-BD59-A6C34878D82A}">
                        <a16:rowId xmlns:a16="http://schemas.microsoft.com/office/drawing/2014/main" val="10000"/>
                      </a:ext>
                    </a:extLst>
                  </a:tr>
                  <a:tr h="1005840">
                    <a:tc>
                      <a:txBody>
                        <a:bodyPr/>
                        <a:lstStyle/>
                        <a:p>
                          <a:pPr algn="ctr"/>
                          <a:r>
                            <a:rPr sz="2000" b="1">
                              <a:solidFill>
                                <a:srgbClr val="000000"/>
                              </a:solidFill>
                            </a:rPr>
                            <a:t>Step 2:</a:t>
                          </a:r>
                        </a:p>
                      </a:txBody>
                      <a:tcPr/>
                    </a:tc>
                    <a:tc>
                      <a:txBody>
                        <a:bodyPr/>
                        <a:lstStyle/>
                        <a:p>
                          <a:endParaRPr lang="en-US"/>
                        </a:p>
                      </a:txBody>
                      <a:tcPr>
                        <a:blipFill>
                          <a:blip r:embed="rId3"/>
                          <a:stretch>
                            <a:fillRect l="-13339" t="-103030" b="-210909"/>
                          </a:stretch>
                        </a:blipFill>
                      </a:tcPr>
                    </a:tc>
                    <a:extLst>
                      <a:ext uri="{0D108BD9-81ED-4DB2-BD59-A6C34878D82A}">
                        <a16:rowId xmlns:a16="http://schemas.microsoft.com/office/drawing/2014/main" val="10001"/>
                      </a:ext>
                    </a:extLst>
                  </a:tr>
                  <a:tr h="1310640">
                    <a:tc>
                      <a:txBody>
                        <a:bodyPr/>
                        <a:lstStyle/>
                        <a:p>
                          <a:pPr algn="ctr"/>
                          <a:r>
                            <a:rPr sz="2000" b="1" dirty="0">
                              <a:solidFill>
                                <a:srgbClr val="000000"/>
                              </a:solidFill>
                            </a:rPr>
                            <a:t>Step 3:</a:t>
                          </a:r>
                        </a:p>
                      </a:txBody>
                      <a:tcPr/>
                    </a:tc>
                    <a:tc>
                      <a:txBody>
                        <a:bodyPr/>
                        <a:lstStyle/>
                        <a:p>
                          <a:endParaRPr lang="en-US"/>
                        </a:p>
                      </a:txBody>
                      <a:tcPr>
                        <a:blipFill>
                          <a:blip r:embed="rId3"/>
                          <a:stretch>
                            <a:fillRect l="-13339" t="-155814" b="-61860"/>
                          </a:stretch>
                        </a:blipFill>
                      </a:tcPr>
                    </a:tc>
                    <a:extLst>
                      <a:ext uri="{0D108BD9-81ED-4DB2-BD59-A6C34878D82A}">
                        <a16:rowId xmlns:a16="http://schemas.microsoft.com/office/drawing/2014/main" val="10002"/>
                      </a:ext>
                    </a:extLst>
                  </a:tr>
                  <a:tr h="701040">
                    <a:tc>
                      <a:txBody>
                        <a:bodyPr/>
                        <a:lstStyle/>
                        <a:p>
                          <a:pPr algn="ctr"/>
                          <a:r>
                            <a:rPr sz="2000" b="1">
                              <a:solidFill>
                                <a:srgbClr val="000000"/>
                              </a:solidFill>
                            </a:rPr>
                            <a:t>Step 4:</a:t>
                          </a:r>
                        </a:p>
                      </a:txBody>
                      <a:tcPr/>
                    </a:tc>
                    <a:tc>
                      <a:txBody>
                        <a:bodyPr/>
                        <a:lstStyle/>
                        <a:p>
                          <a:endParaRPr lang="en-US"/>
                        </a:p>
                      </a:txBody>
                      <a:tcPr>
                        <a:blipFill>
                          <a:blip r:embed="rId3"/>
                          <a:stretch>
                            <a:fillRect l="-13339" t="-478261" b="-15652"/>
                          </a:stretch>
                        </a:blipFill>
                      </a:tcPr>
                    </a:tc>
                    <a:extLst>
                      <a:ext uri="{0D108BD9-81ED-4DB2-BD59-A6C34878D82A}">
                        <a16:rowId xmlns:a16="http://schemas.microsoft.com/office/drawing/2014/main" val="10003"/>
                      </a:ext>
                    </a:extLst>
                  </a:tr>
                </a:tbl>
              </a:graphicData>
            </a:graphic>
          </p:graphicFrame>
        </mc:Fallback>
      </mc:AlternateContent>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CAUTION</a:t>
            </a:r>
            <a:r>
              <a:rPr lang="en-US" dirty="0"/>
              <a:t>!</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It is crucial to multiply both sides of the equation </a:t>
                </a:r>
                <a:br>
                  <a:rPr lang="en-US" sz="2800" dirty="0"/>
                </a:br>
                <a14:m>
                  <m:oMath xmlns:m="http://schemas.openxmlformats.org/officeDocument/2006/math">
                    <m:r>
                      <a:rPr>
                        <a:latin typeface="Cambria Math" panose="02040503050406030204" pitchFamily="18" charset="0"/>
                      </a:rPr>
                      <m:t>𝐴𝑋</m:t>
                    </m:r>
                    <m:r>
                      <a:rPr>
                        <a:latin typeface="Cambria Math" panose="02040503050406030204" pitchFamily="18" charset="0"/>
                      </a:rPr>
                      <m:t>=</m:t>
                    </m:r>
                    <m:r>
                      <a:rPr>
                        <a:latin typeface="Cambria Math" panose="02040503050406030204" pitchFamily="18" charset="0"/>
                      </a:rPr>
                      <m:t>𝐵</m:t>
                    </m:r>
                  </m:oMath>
                </a14:m>
                <a:r>
                  <a:rPr sz="2800" dirty="0"/>
                  <a:t> by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𝐴</m:t>
                        </m:r>
                      </m:e>
                      <m:sup>
                        <m:r>
                          <a:rPr>
                            <a:latin typeface="Cambria Math" panose="02040503050406030204" pitchFamily="18" charset="0"/>
                          </a:rPr>
                          <m:t>−</m:t>
                        </m:r>
                        <m:r>
                          <a:rPr>
                            <a:latin typeface="Cambria Math" panose="02040503050406030204" pitchFamily="18" charset="0"/>
                          </a:rPr>
                          <m:t>1</m:t>
                        </m:r>
                      </m:sup>
                    </m:sSup>
                  </m:oMath>
                </a14:m>
                <a:r>
                  <a:rPr sz="2800" dirty="0"/>
                  <a:t> on the </a:t>
                </a:r>
                <a:r>
                  <a:rPr sz="2800" i="1" dirty="0"/>
                  <a:t>left-hand side</a:t>
                </a:r>
                <a:r>
                  <a:rPr sz="2800" dirty="0"/>
                  <a:t>. Recall that matrix multiplication is not commutative, so failing to do this can result in an incorrect answer, and often the multiplication will not even be defined.</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98" r="-1993"/>
                </a:stretch>
              </a:blipFill>
            </p:spPr>
            <p:txBody>
              <a:bodyPr/>
              <a:lstStyle/>
              <a:p>
                <a:r>
                  <a:rPr lang="en-US">
                    <a:noFill/>
                  </a:rPr>
                  <a:t> </a:t>
                </a:r>
              </a:p>
            </p:txBody>
          </p:sp>
        </mc:Fallback>
      </mc:AlternateContent>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4: Inverse Matrix Method</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r>
                  <a:rPr lang="en-US" sz="2800" dirty="0"/>
                  <a:t>Solve the following systems by the inverse matrix method.</a:t>
                </a:r>
              </a:p>
              <a:p>
                <a:pPr marL="514350" indent="-514350">
                  <a:buFont typeface="+mj-lt"/>
                  <a:buAutoNum type="alphaLcPeriod"/>
                  <a:defRPr sz="2800"/>
                </a:pPr>
                <a:r>
                  <a:rPr lang="en-US" dirty="0"/>
                  <a:t>​</a:t>
                </a:r>
                <a14:m>
                  <m:oMath xmlns:m="http://schemas.openxmlformats.org/officeDocument/2006/math">
                    <m:d>
                      <m:dPr>
                        <m:begChr m:val="{"/>
                        <m:endChr m:val=""/>
                        <m:ctrlPr>
                          <a:rPr lang="ar-AE" i="1" smtClean="0">
                            <a:latin typeface="Cambria Math" panose="02040503050406030204" pitchFamily="18" charset="0"/>
                          </a:rPr>
                        </m:ctrlPr>
                      </m:dPr>
                      <m:e>
                        <m:eqArr>
                          <m:eqArrPr>
                            <m:ctrlPr>
                              <a:rPr lang="ar-AE" i="1">
                                <a:latin typeface="Cambria Math" panose="02040503050406030204" pitchFamily="18" charset="0"/>
                              </a:rPr>
                            </m:ctrlPr>
                          </m:eqArrPr>
                          <m:e>
                            <m:r>
                              <a:rPr lang="ar-AE" b="0" i="0" smtClean="0">
                                <a:latin typeface="Cambria Math" panose="02040503050406030204" pitchFamily="18" charset="0"/>
                              </a:rPr>
                              <m:t> </m:t>
                            </m:r>
                            <m:r>
                              <a:rPr lang="en-US" b="0" i="0" smtClean="0">
                                <a:latin typeface="Cambria Math" panose="02040503050406030204" pitchFamily="18" charset="0"/>
                              </a:rPr>
                              <m:t>  </m:t>
                            </m:r>
                            <m:r>
                              <a:rPr lang="ar-AE">
                                <a:latin typeface="Cambria Math" panose="02040503050406030204" pitchFamily="18" charset="0"/>
                              </a:rPr>
                              <m:t>4</m:t>
                            </m:r>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5</m:t>
                            </m:r>
                            <m:r>
                              <a:rPr lang="ar-AE">
                                <a:latin typeface="Cambria Math" panose="02040503050406030204" pitchFamily="18" charset="0"/>
                              </a:rPr>
                              <m:t>𝑦</m:t>
                            </m:r>
                            <m:r>
                              <a:rPr lang="ar-AE">
                                <a:latin typeface="Cambria Math" panose="02040503050406030204" pitchFamily="18" charset="0"/>
                              </a:rPr>
                              <m:t>=</m:t>
                            </m:r>
                            <m:r>
                              <a:rPr lang="ar-AE">
                                <a:latin typeface="Cambria Math" panose="02040503050406030204" pitchFamily="18" charset="0"/>
                              </a:rPr>
                              <m:t>3</m:t>
                            </m:r>
                          </m:e>
                          <m:e>
                            <m:r>
                              <a:rPr lang="ar-AE">
                                <a:latin typeface="Cambria Math" panose="02040503050406030204" pitchFamily="18" charset="0"/>
                              </a:rPr>
                              <m:t>−</m:t>
                            </m:r>
                            <m:r>
                              <a:rPr lang="ar-AE">
                                <a:latin typeface="Cambria Math" panose="02040503050406030204" pitchFamily="18" charset="0"/>
                              </a:rPr>
                              <m:t>3</m:t>
                            </m:r>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7</m:t>
                            </m:r>
                            <m:r>
                              <a:rPr lang="ar-AE">
                                <a:latin typeface="Cambria Math" panose="02040503050406030204" pitchFamily="18" charset="0"/>
                              </a:rPr>
                              <m:t>𝑦</m:t>
                            </m:r>
                            <m:r>
                              <a:rPr lang="ar-AE">
                                <a:latin typeface="Cambria Math" panose="02040503050406030204" pitchFamily="18" charset="0"/>
                              </a:rPr>
                              <m:t>=</m:t>
                            </m:r>
                            <m:r>
                              <a:rPr lang="ar-AE">
                                <a:latin typeface="Cambria Math" panose="02040503050406030204" pitchFamily="18" charset="0"/>
                              </a:rPr>
                              <m:t>1</m:t>
                            </m:r>
                          </m:e>
                        </m:eqArr>
                      </m:e>
                    </m:d>
                  </m:oMath>
                </a14:m>
                <a:endParaRPr lang="ar-AE" dirty="0"/>
              </a:p>
              <a:p>
                <a:pPr marL="514350" indent="-514350">
                  <a:buFont typeface="+mj-lt"/>
                  <a:buAutoNum type="alphaLcPeriod" startAt="2"/>
                  <a:defRPr sz="2800"/>
                </a:pPr>
                <a:r>
                  <a:rPr lang="ar-AE" dirty="0"/>
                  <a:t>​ </a:t>
                </a:r>
                <a14:m>
                  <m:oMath xmlns:m="http://schemas.openxmlformats.org/officeDocument/2006/math">
                    <m:d>
                      <m:dPr>
                        <m:begChr m:val="{"/>
                        <m:endChr m:val=""/>
                        <m:ctrlPr>
                          <a:rPr lang="ar-AE" i="1">
                            <a:latin typeface="Cambria Math" panose="02040503050406030204" pitchFamily="18" charset="0"/>
                          </a:rPr>
                        </m:ctrlPr>
                      </m:dPr>
                      <m:e>
                        <m:eqArr>
                          <m:eqArrPr>
                            <m:ctrlPr>
                              <a:rPr lang="ar-AE" i="1">
                                <a:latin typeface="Cambria Math" panose="02040503050406030204" pitchFamily="18" charset="0"/>
                              </a:rPr>
                            </m:ctrlPr>
                          </m:eqArrPr>
                          <m:e>
                            <m:r>
                              <a:rPr lang="en-US" b="0" i="0" smtClean="0">
                                <a:latin typeface="Cambria Math" panose="02040503050406030204" pitchFamily="18" charset="0"/>
                              </a:rPr>
                              <m:t>−</m:t>
                            </m:r>
                            <m:r>
                              <a:rPr lang="ar-AE">
                                <a:latin typeface="Cambria Math" panose="02040503050406030204" pitchFamily="18" charset="0"/>
                              </a:rPr>
                              <m:t>𝑥</m:t>
                            </m:r>
                            <m:r>
                              <a:rPr lang="en-US" b="0" i="0" smtClean="0">
                                <a:latin typeface="Cambria Math" panose="02040503050406030204" pitchFamily="18" charset="0"/>
                              </a:rPr>
                              <m:t>+</m:t>
                            </m:r>
                            <m:r>
                              <a:rPr lang="en-US" b="0" i="0" smtClean="0">
                                <a:latin typeface="Cambria Math" panose="02040503050406030204" pitchFamily="18" charset="0"/>
                              </a:rPr>
                              <m:t>2</m:t>
                            </m:r>
                            <m:r>
                              <a:rPr lang="ar-AE">
                                <a:latin typeface="Cambria Math" panose="02040503050406030204" pitchFamily="18" charset="0"/>
                              </a:rPr>
                              <m:t>𝑦</m:t>
                            </m:r>
                            <m:r>
                              <a:rPr lang="ar-AE">
                                <a:latin typeface="Cambria Math" panose="02040503050406030204" pitchFamily="18" charset="0"/>
                              </a:rPr>
                              <m:t>=</m:t>
                            </m:r>
                            <m:r>
                              <a:rPr lang="ar-AE">
                                <a:latin typeface="Cambria Math" panose="02040503050406030204" pitchFamily="18" charset="0"/>
                              </a:rPr>
                              <m:t>3</m:t>
                            </m:r>
                          </m:e>
                          <m:e>
                            <m:r>
                              <a:rPr lang="en-US" b="0" i="0" smtClean="0">
                                <a:latin typeface="Cambria Math" panose="02040503050406030204" pitchFamily="18" charset="0"/>
                              </a:rPr>
                              <m:t> </m:t>
                            </m:r>
                            <m:r>
                              <a:rPr lang="ar-AE">
                                <a:latin typeface="Cambria Math" panose="02040503050406030204" pitchFamily="18" charset="0"/>
                              </a:rPr>
                              <m:t>3</m:t>
                            </m:r>
                            <m:r>
                              <a:rPr lang="ar-AE" smtClean="0">
                                <a:latin typeface="Cambria Math" panose="02040503050406030204" pitchFamily="18" charset="0"/>
                              </a:rPr>
                              <m:t>𝑥</m:t>
                            </m:r>
                            <m:r>
                              <a:rPr lang="en-US" b="0" i="0" smtClean="0">
                                <a:latin typeface="Cambria Math" panose="02040503050406030204" pitchFamily="18" charset="0"/>
                              </a:rPr>
                              <m:t>−</m:t>
                            </m:r>
                            <m:r>
                              <a:rPr lang="en-US" b="0" i="0" smtClean="0">
                                <a:latin typeface="Cambria Math" panose="02040503050406030204" pitchFamily="18" charset="0"/>
                              </a:rPr>
                              <m:t>6</m:t>
                            </m:r>
                            <m:r>
                              <a:rPr lang="ar-AE">
                                <a:latin typeface="Cambria Math" panose="02040503050406030204" pitchFamily="18" charset="0"/>
                              </a:rPr>
                              <m:t>𝑦</m:t>
                            </m:r>
                            <m:r>
                              <a:rPr lang="ar-AE">
                                <a:latin typeface="Cambria Math" panose="02040503050406030204" pitchFamily="18" charset="0"/>
                              </a:rPr>
                              <m:t>=</m:t>
                            </m:r>
                            <m:r>
                              <a:rPr lang="en-US" b="0" i="1" smtClean="0">
                                <a:latin typeface="Cambria Math" panose="02040503050406030204" pitchFamily="18" charset="0"/>
                              </a:rPr>
                              <m:t>−</m:t>
                            </m:r>
                            <m:r>
                              <a:rPr lang="en-US" b="0" i="1" smtClean="0">
                                <a:latin typeface="Cambria Math" panose="02040503050406030204" pitchFamily="18" charset="0"/>
                              </a:rPr>
                              <m:t>5</m:t>
                            </m:r>
                          </m:e>
                        </m:eqArr>
                      </m:e>
                    </m:d>
                  </m:oMath>
                </a14:m>
                <a:endParaRPr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Inverse Matrix Method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r>
                  <a:rPr lang="en-US" sz="2800" b="1" dirty="0"/>
                  <a:t>Solution</a:t>
                </a:r>
              </a:p>
              <a:p>
                <a:pPr marL="514350" indent="-514350">
                  <a:buFont typeface="+mj-lt"/>
                  <a:buAutoNum type="alphaLcPeriod"/>
                  <a:defRPr sz="2800"/>
                </a:pPr>
                <a:r>
                  <a:rPr lang="en-US" dirty="0"/>
                  <a:t>​</a:t>
                </a:r>
                <a14:m>
                  <m:oMath xmlns:m="http://schemas.openxmlformats.org/officeDocument/2006/math">
                    <m:d>
                      <m:dPr>
                        <m:begChr m:val="{"/>
                        <m:endChr m:val=""/>
                        <m:ctrlPr>
                          <a:rPr lang="ar-AE" i="1" smtClean="0">
                            <a:latin typeface="Cambria Math" panose="02040503050406030204" pitchFamily="18" charset="0"/>
                          </a:rPr>
                        </m:ctrlPr>
                      </m:dPr>
                      <m:e>
                        <m:eqArr>
                          <m:eqArrPr>
                            <m:ctrlPr>
                              <a:rPr lang="ar-AE" i="1">
                                <a:latin typeface="Cambria Math" panose="02040503050406030204" pitchFamily="18" charset="0"/>
                              </a:rPr>
                            </m:ctrlPr>
                          </m:eqArrPr>
                          <m:e>
                            <m:r>
                              <a:rPr lang="ar-AE" b="0" i="0" smtClean="0">
                                <a:latin typeface="Cambria Math" panose="02040503050406030204" pitchFamily="18" charset="0"/>
                              </a:rPr>
                              <m:t> </m:t>
                            </m:r>
                            <m:r>
                              <a:rPr lang="en-US" b="0" i="0" smtClean="0">
                                <a:latin typeface="Cambria Math" panose="02040503050406030204" pitchFamily="18" charset="0"/>
                              </a:rPr>
                              <m:t>  </m:t>
                            </m:r>
                            <m:r>
                              <a:rPr lang="ar-AE">
                                <a:latin typeface="Cambria Math" panose="02040503050406030204" pitchFamily="18" charset="0"/>
                              </a:rPr>
                              <m:t>4</m:t>
                            </m:r>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5</m:t>
                            </m:r>
                            <m:r>
                              <a:rPr lang="ar-AE">
                                <a:latin typeface="Cambria Math" panose="02040503050406030204" pitchFamily="18" charset="0"/>
                              </a:rPr>
                              <m:t>𝑦</m:t>
                            </m:r>
                            <m:r>
                              <a:rPr lang="ar-AE">
                                <a:latin typeface="Cambria Math" panose="02040503050406030204" pitchFamily="18" charset="0"/>
                              </a:rPr>
                              <m:t>=</m:t>
                            </m:r>
                            <m:r>
                              <a:rPr lang="ar-AE">
                                <a:latin typeface="Cambria Math" panose="02040503050406030204" pitchFamily="18" charset="0"/>
                              </a:rPr>
                              <m:t>3</m:t>
                            </m:r>
                          </m:e>
                          <m:e>
                            <m:r>
                              <a:rPr lang="ar-AE">
                                <a:latin typeface="Cambria Math" panose="02040503050406030204" pitchFamily="18" charset="0"/>
                              </a:rPr>
                              <m:t>−</m:t>
                            </m:r>
                            <m:r>
                              <a:rPr lang="ar-AE">
                                <a:latin typeface="Cambria Math" panose="02040503050406030204" pitchFamily="18" charset="0"/>
                              </a:rPr>
                              <m:t>3</m:t>
                            </m:r>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7</m:t>
                            </m:r>
                            <m:r>
                              <a:rPr lang="ar-AE">
                                <a:latin typeface="Cambria Math" panose="02040503050406030204" pitchFamily="18" charset="0"/>
                              </a:rPr>
                              <m:t>𝑦</m:t>
                            </m:r>
                            <m:r>
                              <a:rPr lang="ar-AE">
                                <a:latin typeface="Cambria Math" panose="02040503050406030204" pitchFamily="18" charset="0"/>
                              </a:rPr>
                              <m:t>=</m:t>
                            </m:r>
                            <m:r>
                              <a:rPr lang="ar-AE">
                                <a:latin typeface="Cambria Math" panose="02040503050406030204" pitchFamily="18" charset="0"/>
                              </a:rPr>
                              <m:t>1</m:t>
                            </m:r>
                          </m:e>
                        </m:eqArr>
                      </m:e>
                    </m:d>
                  </m:oMath>
                </a14:m>
                <a:endParaRPr lang="ar-AE" dirty="0"/>
              </a:p>
              <a:p>
                <a:pPr marL="457200" lvl="1" indent="0">
                  <a:buNone/>
                  <a:defRPr sz="2800"/>
                </a:pPr>
                <a:endParaRPr lang="en-US" i="1" dirty="0">
                  <a:latin typeface="Cambria Math" panose="02040503050406030204" pitchFamily="18" charset="0"/>
                </a:endParaRPr>
              </a:p>
              <a:p>
                <a:pPr marL="457200" lvl="1" indent="0">
                  <a:buNone/>
                  <a:defRPr sz="2800"/>
                </a:pPr>
                <a14:m>
                  <m:oMath xmlns:m="http://schemas.openxmlformats.org/officeDocument/2006/math">
                    <m:d>
                      <m:dPr>
                        <m:begChr m:val="["/>
                        <m:endChr m:val="]"/>
                        <m:ctrlPr>
                          <a:rPr lang="ar-AE" i="1">
                            <a:latin typeface="Cambria Math" panose="02040503050406030204" pitchFamily="18" charset="0"/>
                          </a:rPr>
                        </m:ctrlPr>
                      </m:dPr>
                      <m:e>
                        <m:m>
                          <m:mPr>
                            <m:plcHide m:val="on"/>
                            <m:mcs>
                              <m:mc>
                                <m:mcPr>
                                  <m:count m:val="2"/>
                                  <m:mcJc m:val="center"/>
                                </m:mcPr>
                              </m:mc>
                            </m:mcs>
                            <m:ctrlPr>
                              <a:rPr lang="ar-AE" i="1">
                                <a:latin typeface="Cambria Math" panose="02040503050406030204" pitchFamily="18" charset="0"/>
                              </a:rPr>
                            </m:ctrlPr>
                          </m:mPr>
                          <m:mr>
                            <m:e>
                              <m:r>
                                <a:rPr lang="ar-AE">
                                  <a:latin typeface="Cambria Math" panose="02040503050406030204" pitchFamily="18" charset="0"/>
                                </a:rPr>
                                <m:t>4</m:t>
                              </m:r>
                            </m:e>
                            <m:e>
                              <m:r>
                                <a:rPr lang="ar-AE">
                                  <a:latin typeface="Cambria Math" panose="02040503050406030204" pitchFamily="18" charset="0"/>
                                </a:rPr>
                                <m:t>−</m:t>
                              </m:r>
                              <m:r>
                                <a:rPr lang="ar-AE">
                                  <a:latin typeface="Cambria Math" panose="02040503050406030204" pitchFamily="18" charset="0"/>
                                </a:rPr>
                                <m:t>5</m:t>
                              </m:r>
                            </m:e>
                          </m:mr>
                          <m:mr>
                            <m:e>
                              <m:r>
                                <a:rPr lang="ar-AE">
                                  <a:latin typeface="Cambria Math" panose="02040503050406030204" pitchFamily="18" charset="0"/>
                                </a:rPr>
                                <m:t>−</m:t>
                              </m:r>
                              <m:r>
                                <a:rPr lang="ar-AE">
                                  <a:latin typeface="Cambria Math" panose="02040503050406030204" pitchFamily="18" charset="0"/>
                                </a:rPr>
                                <m:t>3</m:t>
                              </m:r>
                            </m:e>
                            <m:e>
                              <m:r>
                                <a:rPr lang="ar-AE">
                                  <a:latin typeface="Cambria Math" panose="02040503050406030204" pitchFamily="18" charset="0"/>
                                </a:rPr>
                                <m:t>7</m:t>
                              </m:r>
                            </m:e>
                          </m:mr>
                        </m:m>
                      </m:e>
                    </m:d>
                    <m:d>
                      <m:dPr>
                        <m:begChr m:val="["/>
                        <m:endChr m:val="]"/>
                        <m:ctrlPr>
                          <a:rPr lang="ar-AE" i="1">
                            <a:latin typeface="Cambria Math" panose="02040503050406030204" pitchFamily="18" charset="0"/>
                          </a:rPr>
                        </m:ctrlPr>
                      </m:dPr>
                      <m:e>
                        <m:eqArr>
                          <m:eqArrPr>
                            <m:ctrlPr>
                              <a:rPr lang="ar-AE" i="1">
                                <a:latin typeface="Cambria Math" panose="02040503050406030204" pitchFamily="18" charset="0"/>
                              </a:rPr>
                            </m:ctrlPr>
                          </m:eqArrPr>
                          <m:e>
                            <m:r>
                              <a:rPr lang="ar-AE">
                                <a:latin typeface="Cambria Math" panose="02040503050406030204" pitchFamily="18" charset="0"/>
                              </a:rPr>
                              <m:t>𝑥</m:t>
                            </m:r>
                          </m:e>
                          <m:e>
                            <m:r>
                              <a:rPr lang="ar-AE">
                                <a:latin typeface="Cambria Math" panose="02040503050406030204" pitchFamily="18" charset="0"/>
                              </a:rPr>
                              <m:t>𝑦</m:t>
                            </m:r>
                          </m:e>
                        </m:eqArr>
                      </m:e>
                    </m:d>
                    <m:r>
                      <a:rPr lang="ar-AE">
                        <a:latin typeface="Cambria Math" panose="02040503050406030204" pitchFamily="18" charset="0"/>
                      </a:rPr>
                      <m:t>=</m:t>
                    </m:r>
                    <m:d>
                      <m:dPr>
                        <m:begChr m:val="["/>
                        <m:endChr m:val="]"/>
                        <m:ctrlPr>
                          <a:rPr lang="ar-AE" i="1">
                            <a:latin typeface="Cambria Math" panose="02040503050406030204" pitchFamily="18" charset="0"/>
                          </a:rPr>
                        </m:ctrlPr>
                      </m:dPr>
                      <m:e>
                        <m:eqArr>
                          <m:eqArrPr>
                            <m:ctrlPr>
                              <a:rPr lang="ar-AE" i="1">
                                <a:latin typeface="Cambria Math" panose="02040503050406030204" pitchFamily="18" charset="0"/>
                              </a:rPr>
                            </m:ctrlPr>
                          </m:eqArrPr>
                          <m:e>
                            <m:r>
                              <a:rPr lang="ar-AE">
                                <a:latin typeface="Cambria Math" panose="02040503050406030204" pitchFamily="18" charset="0"/>
                              </a:rPr>
                              <m:t>3</m:t>
                            </m:r>
                          </m:e>
                          <m:e>
                            <m:r>
                              <a:rPr lang="ar-AE">
                                <a:latin typeface="Cambria Math" panose="02040503050406030204" pitchFamily="18" charset="0"/>
                              </a:rPr>
                              <m:t>1</m:t>
                            </m:r>
                          </m:e>
                        </m:eqArr>
                      </m:e>
                    </m:d>
                  </m:oMath>
                </a14:m>
                <a:r>
                  <a:rPr lang="ar-AE" dirty="0"/>
                  <a:t>  </a:t>
                </a:r>
                <a:r>
                  <a:rPr lang="en-US" sz="2400" dirty="0"/>
                  <a:t>Write the system in matrix form.</a:t>
                </a:r>
                <a:endParaRPr lang="ar-AE" dirty="0"/>
              </a:p>
              <a:p>
                <a:r>
                  <a:rPr lang="ar-AE" dirty="0"/>
                  <a:t>​</a:t>
                </a:r>
                <a:endParaRPr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Inverse Matrix Method (cont.)</a:t>
            </a:r>
          </a:p>
        </p:txBody>
      </p:sp>
      <mc:AlternateContent xmlns:mc="http://schemas.openxmlformats.org/markup-compatibility/2006">
        <mc:Choice xmlns:a14="http://schemas.microsoft.com/office/drawing/2010/main" Requires="a14">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2869700513"/>
                  </p:ext>
                </p:extLst>
              </p:nvPr>
            </p:nvGraphicFramePr>
            <p:xfrm>
              <a:off x="457200" y="1249807"/>
              <a:ext cx="8229600" cy="2941193"/>
            </p:xfrm>
            <a:graphic>
              <a:graphicData uri="http://schemas.openxmlformats.org/drawingml/2006/table">
                <a:tbl>
                  <a:tblPr firstRow="1" bandRow="1">
                    <a:tableStyleId>{2D5ABB26-0587-4C30-8999-92F81FD0307C}</a:tableStyleId>
                  </a:tblPr>
                  <a:tblGrid>
                    <a:gridCol w="4724400">
                      <a:extLst>
                        <a:ext uri="{9D8B030D-6E8A-4147-A177-3AD203B41FA5}">
                          <a16:colId xmlns:a16="http://schemas.microsoft.com/office/drawing/2014/main" val="20000"/>
                        </a:ext>
                      </a:extLst>
                    </a:gridCol>
                    <a:gridCol w="3505200">
                      <a:extLst>
                        <a:ext uri="{9D8B030D-6E8A-4147-A177-3AD203B41FA5}">
                          <a16:colId xmlns:a16="http://schemas.microsoft.com/office/drawing/2014/main" val="20001"/>
                        </a:ext>
                      </a:extLst>
                    </a:gridCol>
                  </a:tblGrid>
                  <a:tr h="1326151">
                    <a:tc>
                      <a:txBody>
                        <a:bodyPr/>
                        <a:lstStyle/>
                        <a:p>
                          <a:pPr algn="l">
                            <a:defRPr sz="1800"/>
                          </a:pPr>
                          <a:r>
                            <a:rPr sz="2800" dirty="0"/>
                            <a:t>​</a:t>
                          </a:r>
                          <a14:m>
                            <m:oMath xmlns:m="http://schemas.openxmlformats.org/officeDocument/2006/math">
                              <m:sSup>
                                <m:sSupPr>
                                  <m:ctrlPr>
                                    <a:rPr sz="2800" i="1">
                                      <a:latin typeface="Cambria Math" panose="02040503050406030204" pitchFamily="18" charset="0"/>
                                    </a:rPr>
                                  </m:ctrlPr>
                                </m:sSupPr>
                                <m:e>
                                  <m:d>
                                    <m:dPr>
                                      <m:begChr m:val="["/>
                                      <m:endChr m:val="]"/>
                                      <m:ctrlPr>
                                        <a:rPr sz="2800" i="1">
                                          <a:latin typeface="Cambria Math" panose="02040503050406030204" pitchFamily="18" charset="0"/>
                                        </a:rPr>
                                      </m:ctrlPr>
                                    </m:dPr>
                                    <m:e>
                                      <m:m>
                                        <m:mPr>
                                          <m:plcHide m:val="on"/>
                                          <m:mcs>
                                            <m:mc>
                                              <m:mcPr>
                                                <m:count m:val="2"/>
                                                <m:mcJc m:val="center"/>
                                              </m:mcPr>
                                            </m:mc>
                                          </m:mcs>
                                          <m:ctrlPr>
                                            <a:rPr sz="2800" i="1">
                                              <a:latin typeface="Cambria Math" panose="02040503050406030204" pitchFamily="18" charset="0"/>
                                            </a:rPr>
                                          </m:ctrlPr>
                                        </m:mPr>
                                        <m:mr>
                                          <m:e>
                                            <m:r>
                                              <a:rPr sz="2800">
                                                <a:latin typeface="Cambria Math"/>
                                              </a:rPr>
                                              <m:t>4</m:t>
                                            </m:r>
                                          </m:e>
                                          <m:e>
                                            <m:r>
                                              <a:rPr sz="2800">
                                                <a:latin typeface="Cambria Math"/>
                                              </a:rPr>
                                              <m:t>−5</m:t>
                                            </m:r>
                                          </m:e>
                                        </m:mr>
                                        <m:mr>
                                          <m:e>
                                            <m:r>
                                              <a:rPr sz="2800">
                                                <a:latin typeface="Cambria Math"/>
                                              </a:rPr>
                                              <m:t>−3</m:t>
                                            </m:r>
                                          </m:e>
                                          <m:e>
                                            <m:r>
                                              <a:rPr sz="2800">
                                                <a:latin typeface="Cambria Math"/>
                                              </a:rPr>
                                              <m:t>7</m:t>
                                            </m:r>
                                          </m:e>
                                        </m:mr>
                                      </m:m>
                                    </m:e>
                                  </m:d>
                                </m:e>
                                <m:sup>
                                  <m:r>
                                    <a:rPr sz="2800">
                                      <a:latin typeface="Cambria Math"/>
                                    </a:rPr>
                                    <m:t>−1</m:t>
                                  </m:r>
                                </m:sup>
                              </m:sSup>
                              <m:r>
                                <a:rPr sz="2800">
                                  <a:latin typeface="Cambria Math"/>
                                </a:rPr>
                                <m:t>=</m:t>
                              </m:r>
                              <m:f>
                                <m:fPr>
                                  <m:ctrlPr>
                                    <a:rPr sz="2800" i="1">
                                      <a:latin typeface="Cambria Math" panose="02040503050406030204" pitchFamily="18" charset="0"/>
                                    </a:rPr>
                                  </m:ctrlPr>
                                </m:fPr>
                                <m:num>
                                  <m:r>
                                    <a:rPr sz="2800">
                                      <a:latin typeface="Cambria Math"/>
                                    </a:rPr>
                                    <m:t>1</m:t>
                                  </m:r>
                                </m:num>
                                <m:den>
                                  <m:r>
                                    <a:rPr sz="2800">
                                      <a:latin typeface="Cambria Math"/>
                                    </a:rPr>
                                    <m:t>28−15</m:t>
                                  </m:r>
                                </m:den>
                              </m:f>
                              <m:d>
                                <m:dPr>
                                  <m:begChr m:val="["/>
                                  <m:endChr m:val="]"/>
                                  <m:ctrlPr>
                                    <a:rPr sz="2800" i="1">
                                      <a:latin typeface="Cambria Math" panose="02040503050406030204" pitchFamily="18" charset="0"/>
                                    </a:rPr>
                                  </m:ctrlPr>
                                </m:dPr>
                                <m:e>
                                  <m:m>
                                    <m:mPr>
                                      <m:plcHide m:val="on"/>
                                      <m:mcs>
                                        <m:mc>
                                          <m:mcPr>
                                            <m:count m:val="2"/>
                                            <m:mcJc m:val="center"/>
                                          </m:mcPr>
                                        </m:mc>
                                      </m:mcs>
                                      <m:ctrlPr>
                                        <a:rPr sz="2800" i="1">
                                          <a:latin typeface="Cambria Math" panose="02040503050406030204" pitchFamily="18" charset="0"/>
                                        </a:rPr>
                                      </m:ctrlPr>
                                    </m:mPr>
                                    <m:mr>
                                      <m:e>
                                        <m:r>
                                          <a:rPr sz="2800">
                                            <a:latin typeface="Cambria Math"/>
                                          </a:rPr>
                                          <m:t>7</m:t>
                                        </m:r>
                                      </m:e>
                                      <m:e>
                                        <m:r>
                                          <a:rPr sz="2800">
                                            <a:latin typeface="Cambria Math"/>
                                          </a:rPr>
                                          <m:t>5</m:t>
                                        </m:r>
                                      </m:e>
                                    </m:mr>
                                    <m:mr>
                                      <m:e>
                                        <m:r>
                                          <a:rPr sz="2800">
                                            <a:latin typeface="Cambria Math"/>
                                          </a:rPr>
                                          <m:t>3</m:t>
                                        </m:r>
                                      </m:e>
                                      <m:e>
                                        <m:r>
                                          <a:rPr sz="2800">
                                            <a:latin typeface="Cambria Math"/>
                                          </a:rPr>
                                          <m:t>4</m:t>
                                        </m:r>
                                      </m:e>
                                    </m:mr>
                                  </m:m>
                                </m:e>
                              </m:d>
                            </m:oMath>
                          </a14:m>
                          <a:endParaRPr sz="2800" dirty="0"/>
                        </a:p>
                      </a:txBody>
                      <a:tcPr/>
                    </a:tc>
                    <a:tc>
                      <a:txBody>
                        <a:bodyPr/>
                        <a:lstStyle/>
                        <a:p>
                          <a:pPr algn="l">
                            <a:defRPr sz="1100" b="1"/>
                          </a:pPr>
                          <a:r>
                            <a:rPr sz="1800" b="0" dirty="0"/>
                            <a:t>Find the inverse of the coefficient matrix. Since the matrix is of order </a:t>
                          </a:r>
                          <a14:m>
                            <m:oMath xmlns:m="http://schemas.openxmlformats.org/officeDocument/2006/math">
                              <m:r>
                                <a:rPr sz="1800" b="0" i="1">
                                  <a:latin typeface="Cambria Math"/>
                                </a:rPr>
                                <m:t>2</m:t>
                              </m:r>
                              <m:r>
                                <a:rPr sz="1800" b="0">
                                  <a:latin typeface="Cambria Math"/>
                                </a:rPr>
                                <m:t>×</m:t>
                              </m:r>
                              <m:r>
                                <a:rPr sz="1800" b="0" i="1">
                                  <a:latin typeface="Cambria Math"/>
                                </a:rPr>
                                <m:t>2</m:t>
                              </m:r>
                            </m:oMath>
                          </a14:m>
                          <a:r>
                            <a:rPr sz="1800" b="0" dirty="0"/>
                            <a:t>, we can use the shortcut to obtain the inverse quickly.</a:t>
                          </a:r>
                        </a:p>
                      </a:txBody>
                      <a:tcPr/>
                    </a:tc>
                    <a:extLst>
                      <a:ext uri="{0D108BD9-81ED-4DB2-BD59-A6C34878D82A}">
                        <a16:rowId xmlns:a16="http://schemas.microsoft.com/office/drawing/2014/main" val="10000"/>
                      </a:ext>
                    </a:extLst>
                  </a:tr>
                  <a:tr h="1615042">
                    <a:tc>
                      <a:txBody>
                        <a:bodyPr/>
                        <a:lstStyle/>
                        <a:p>
                          <a:pPr algn="l">
                            <a:defRPr sz="1800"/>
                          </a:pPr>
                          <a:r>
                            <a:rPr sz="2800" dirty="0"/>
                            <a:t>​</a:t>
                          </a:r>
                          <a14:m>
                            <m:oMath xmlns:m="http://schemas.openxmlformats.org/officeDocument/2006/math">
                              <m:phant>
                                <m:phantPr>
                                  <m:show m:val="off"/>
                                  <m:ctrlPr>
                                    <a:rPr sz="2800" i="1">
                                      <a:latin typeface="Cambria Math" panose="02040503050406030204" pitchFamily="18" charset="0"/>
                                    </a:rPr>
                                  </m:ctrlPr>
                                </m:phantPr>
                                <m:e>
                                  <m:sSup>
                                    <m:sSupPr>
                                      <m:ctrlPr>
                                        <a:rPr sz="2800" i="1">
                                          <a:latin typeface="Cambria Math" panose="02040503050406030204" pitchFamily="18" charset="0"/>
                                        </a:rPr>
                                      </m:ctrlPr>
                                    </m:sSupPr>
                                    <m:e>
                                      <m:d>
                                        <m:dPr>
                                          <m:begChr m:val="["/>
                                          <m:endChr m:val="]"/>
                                          <m:ctrlPr>
                                            <a:rPr sz="2800" i="1">
                                              <a:latin typeface="Cambria Math" panose="02040503050406030204" pitchFamily="18" charset="0"/>
                                            </a:rPr>
                                          </m:ctrlPr>
                                        </m:dPr>
                                        <m:e>
                                          <m:m>
                                            <m:mPr>
                                              <m:plcHide m:val="on"/>
                                              <m:mcs>
                                                <m:mc>
                                                  <m:mcPr>
                                                    <m:count m:val="2"/>
                                                    <m:mcJc m:val="center"/>
                                                  </m:mcPr>
                                                </m:mc>
                                              </m:mcs>
                                              <m:ctrlPr>
                                                <a:rPr sz="2800" i="1">
                                                  <a:latin typeface="Cambria Math" panose="02040503050406030204" pitchFamily="18" charset="0"/>
                                                </a:rPr>
                                              </m:ctrlPr>
                                            </m:mPr>
                                            <m:mr>
                                              <m:e>
                                                <m:r>
                                                  <a:rPr sz="2800">
                                                    <a:latin typeface="Cambria Math"/>
                                                  </a:rPr>
                                                  <m:t>4</m:t>
                                                </m:r>
                                              </m:e>
                                              <m:e>
                                                <m:r>
                                                  <a:rPr sz="2800">
                                                    <a:latin typeface="Cambria Math"/>
                                                  </a:rPr>
                                                  <m:t>−5</m:t>
                                                </m:r>
                                              </m:e>
                                            </m:mr>
                                            <m:mr>
                                              <m:e>
                                                <m:r>
                                                  <a:rPr sz="2800">
                                                    <a:latin typeface="Cambria Math"/>
                                                  </a:rPr>
                                                  <m:t>−3</m:t>
                                                </m:r>
                                              </m:e>
                                              <m:e>
                                                <m:r>
                                                  <a:rPr sz="2800">
                                                    <a:latin typeface="Cambria Math"/>
                                                  </a:rPr>
                                                  <m:t>7</m:t>
                                                </m:r>
                                              </m:e>
                                            </m:mr>
                                          </m:m>
                                        </m:e>
                                      </m:d>
                                    </m:e>
                                    <m:sup>
                                      <m:r>
                                        <a:rPr sz="2800">
                                          <a:latin typeface="Cambria Math"/>
                                        </a:rPr>
                                        <m:t>−1</m:t>
                                      </m:r>
                                    </m:sup>
                                  </m:sSup>
                                </m:e>
                              </m:phant>
                              <m:r>
                                <a:rPr sz="2800">
                                  <a:latin typeface="Cambria Math"/>
                                </a:rPr>
                                <m:t>=</m:t>
                              </m:r>
                              <m:d>
                                <m:dPr>
                                  <m:begChr m:val="["/>
                                  <m:endChr m:val="]"/>
                                  <m:ctrlPr>
                                    <a:rPr sz="2800" i="1">
                                      <a:latin typeface="Cambria Math" panose="02040503050406030204" pitchFamily="18" charset="0"/>
                                    </a:rPr>
                                  </m:ctrlPr>
                                </m:dPr>
                                <m:e>
                                  <m:m>
                                    <m:mPr>
                                      <m:plcHide m:val="on"/>
                                      <m:mcs>
                                        <m:mc>
                                          <m:mcPr>
                                            <m:count m:val="2"/>
                                            <m:mcJc m:val="center"/>
                                          </m:mcPr>
                                        </m:mc>
                                      </m:mcs>
                                      <m:ctrlPr>
                                        <a:rPr sz="2800" i="1">
                                          <a:latin typeface="Cambria Math" panose="02040503050406030204" pitchFamily="18" charset="0"/>
                                        </a:rPr>
                                      </m:ctrlPr>
                                    </m:mPr>
                                    <m:mr>
                                      <m:e>
                                        <m:f>
                                          <m:fPr>
                                            <m:ctrlPr>
                                              <a:rPr sz="2800" i="1">
                                                <a:latin typeface="Cambria Math" panose="02040503050406030204" pitchFamily="18" charset="0"/>
                                              </a:rPr>
                                            </m:ctrlPr>
                                          </m:fPr>
                                          <m:num>
                                            <m:r>
                                              <a:rPr sz="2800">
                                                <a:latin typeface="Cambria Math"/>
                                              </a:rPr>
                                              <m:t>7</m:t>
                                            </m:r>
                                          </m:num>
                                          <m:den>
                                            <m:r>
                                              <a:rPr sz="2800">
                                                <a:latin typeface="Cambria Math"/>
                                              </a:rPr>
                                              <m:t>13</m:t>
                                            </m:r>
                                          </m:den>
                                        </m:f>
                                      </m:e>
                                      <m:e>
                                        <m:f>
                                          <m:fPr>
                                            <m:ctrlPr>
                                              <a:rPr sz="2800" i="1">
                                                <a:latin typeface="Cambria Math" panose="02040503050406030204" pitchFamily="18" charset="0"/>
                                              </a:rPr>
                                            </m:ctrlPr>
                                          </m:fPr>
                                          <m:num>
                                            <m:r>
                                              <a:rPr sz="2800">
                                                <a:latin typeface="Cambria Math"/>
                                              </a:rPr>
                                              <m:t>5</m:t>
                                            </m:r>
                                          </m:num>
                                          <m:den>
                                            <m:r>
                                              <a:rPr sz="2800">
                                                <a:latin typeface="Cambria Math"/>
                                              </a:rPr>
                                              <m:t>13</m:t>
                                            </m:r>
                                          </m:den>
                                        </m:f>
                                      </m:e>
                                    </m:mr>
                                    <m:mr>
                                      <m:e>
                                        <m:f>
                                          <m:fPr>
                                            <m:ctrlPr>
                                              <a:rPr sz="2800" i="1">
                                                <a:latin typeface="Cambria Math" panose="02040503050406030204" pitchFamily="18" charset="0"/>
                                              </a:rPr>
                                            </m:ctrlPr>
                                          </m:fPr>
                                          <m:num>
                                            <m:r>
                                              <a:rPr sz="2800">
                                                <a:latin typeface="Cambria Math"/>
                                              </a:rPr>
                                              <m:t>3</m:t>
                                            </m:r>
                                          </m:num>
                                          <m:den>
                                            <m:r>
                                              <a:rPr sz="2800">
                                                <a:latin typeface="Cambria Math"/>
                                              </a:rPr>
                                              <m:t>13</m:t>
                                            </m:r>
                                          </m:den>
                                        </m:f>
                                      </m:e>
                                      <m:e>
                                        <m:f>
                                          <m:fPr>
                                            <m:ctrlPr>
                                              <a:rPr sz="2800" i="1">
                                                <a:latin typeface="Cambria Math" panose="02040503050406030204" pitchFamily="18" charset="0"/>
                                              </a:rPr>
                                            </m:ctrlPr>
                                          </m:fPr>
                                          <m:num>
                                            <m:r>
                                              <a:rPr sz="2800">
                                                <a:latin typeface="Cambria Math"/>
                                              </a:rPr>
                                              <m:t>4</m:t>
                                            </m:r>
                                          </m:num>
                                          <m:den>
                                            <m:r>
                                              <a:rPr sz="2800">
                                                <a:latin typeface="Cambria Math"/>
                                              </a:rPr>
                                              <m:t>13</m:t>
                                            </m:r>
                                          </m:den>
                                        </m:f>
                                      </m:e>
                                    </m:mr>
                                  </m:m>
                                </m:e>
                              </m:d>
                            </m:oMath>
                          </a14:m>
                          <a:endParaRPr sz="2800" dirty="0"/>
                        </a:p>
                      </a:txBody>
                      <a:tcPr/>
                    </a:tc>
                    <a:tc>
                      <a:txBody>
                        <a:bodyPr/>
                        <a:lstStyle/>
                        <a:p>
                          <a:pPr algn="l"/>
                          <a:endParaRPr dirty="0"/>
                        </a:p>
                      </a:txBody>
                      <a:tcPr/>
                    </a:tc>
                    <a:extLst>
                      <a:ext uri="{0D108BD9-81ED-4DB2-BD59-A6C34878D82A}">
                        <a16:rowId xmlns:a16="http://schemas.microsoft.com/office/drawing/2014/main" val="10001"/>
                      </a:ext>
                    </a:extLst>
                  </a:tr>
                </a:tbl>
              </a:graphicData>
            </a:graphic>
          </p:graphicFrame>
        </mc:Choice>
        <mc:Fallback>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2869700513"/>
                  </p:ext>
                </p:extLst>
              </p:nvPr>
            </p:nvGraphicFramePr>
            <p:xfrm>
              <a:off x="457200" y="1249807"/>
              <a:ext cx="8229600" cy="2941193"/>
            </p:xfrm>
            <a:graphic>
              <a:graphicData uri="http://schemas.openxmlformats.org/drawingml/2006/table">
                <a:tbl>
                  <a:tblPr firstRow="1" bandRow="1">
                    <a:tableStyleId>{2D5ABB26-0587-4C30-8999-92F81FD0307C}</a:tableStyleId>
                  </a:tblPr>
                  <a:tblGrid>
                    <a:gridCol w="4724400">
                      <a:extLst>
                        <a:ext uri="{9D8B030D-6E8A-4147-A177-3AD203B41FA5}">
                          <a16:colId xmlns:a16="http://schemas.microsoft.com/office/drawing/2014/main" val="20000"/>
                        </a:ext>
                      </a:extLst>
                    </a:gridCol>
                    <a:gridCol w="3505200">
                      <a:extLst>
                        <a:ext uri="{9D8B030D-6E8A-4147-A177-3AD203B41FA5}">
                          <a16:colId xmlns:a16="http://schemas.microsoft.com/office/drawing/2014/main" val="20001"/>
                        </a:ext>
                      </a:extLst>
                    </a:gridCol>
                  </a:tblGrid>
                  <a:tr h="1326151">
                    <a:tc>
                      <a:txBody>
                        <a:bodyPr/>
                        <a:lstStyle/>
                        <a:p>
                          <a:endParaRPr lang="en-US"/>
                        </a:p>
                      </a:txBody>
                      <a:tcPr>
                        <a:blipFill>
                          <a:blip r:embed="rId2"/>
                          <a:stretch>
                            <a:fillRect t="-2294" r="-74194" b="-121560"/>
                          </a:stretch>
                        </a:blipFill>
                      </a:tcPr>
                    </a:tc>
                    <a:tc>
                      <a:txBody>
                        <a:bodyPr/>
                        <a:lstStyle/>
                        <a:p>
                          <a:endParaRPr lang="en-US"/>
                        </a:p>
                      </a:txBody>
                      <a:tcPr>
                        <a:blipFill>
                          <a:blip r:embed="rId2"/>
                          <a:stretch>
                            <a:fillRect l="-134783" t="-2294" b="-121560"/>
                          </a:stretch>
                        </a:blipFill>
                      </a:tcPr>
                    </a:tc>
                    <a:extLst>
                      <a:ext uri="{0D108BD9-81ED-4DB2-BD59-A6C34878D82A}">
                        <a16:rowId xmlns:a16="http://schemas.microsoft.com/office/drawing/2014/main" val="10000"/>
                      </a:ext>
                    </a:extLst>
                  </a:tr>
                  <a:tr h="1615042">
                    <a:tc>
                      <a:txBody>
                        <a:bodyPr/>
                        <a:lstStyle/>
                        <a:p>
                          <a:endParaRPr lang="en-US"/>
                        </a:p>
                      </a:txBody>
                      <a:tcPr>
                        <a:blipFill>
                          <a:blip r:embed="rId2"/>
                          <a:stretch>
                            <a:fillRect t="-84151" r="-74194"/>
                          </a:stretch>
                        </a:blipFill>
                      </a:tcPr>
                    </a:tc>
                    <a:tc>
                      <a:txBody>
                        <a:bodyPr/>
                        <a:lstStyle/>
                        <a:p>
                          <a:pPr algn="l"/>
                          <a:endParaRPr dirty="0"/>
                        </a:p>
                      </a:txBody>
                      <a:tcPr/>
                    </a:tc>
                    <a:extLst>
                      <a:ext uri="{0D108BD9-81ED-4DB2-BD59-A6C34878D82A}">
                        <a16:rowId xmlns:a16="http://schemas.microsoft.com/office/drawing/2014/main" val="10001"/>
                      </a:ext>
                    </a:extLst>
                  </a:tr>
                </a:tbl>
              </a:graphicData>
            </a:graphic>
          </p:graphicFrame>
        </mc:Fallback>
      </mc:AlternateContent>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Inverse Matrix Method (cont.)</a:t>
            </a:r>
          </a:p>
        </p:txBody>
      </p:sp>
      <mc:AlternateContent xmlns:mc="http://schemas.openxmlformats.org/markup-compatibility/2006">
        <mc:Choice xmlns:a14="http://schemas.microsoft.com/office/drawing/2010/main" Requires="a14">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781374285"/>
                  </p:ext>
                </p:extLst>
              </p:nvPr>
            </p:nvGraphicFramePr>
            <p:xfrm>
              <a:off x="609600" y="1334123"/>
              <a:ext cx="8229600" cy="4228477"/>
            </p:xfrm>
            <a:graphic>
              <a:graphicData uri="http://schemas.openxmlformats.org/drawingml/2006/table">
                <a:tbl>
                  <a:tblPr firstRow="1" bandRow="1">
                    <a:tableStyleId>{2D5ABB26-0587-4C30-8999-92F81FD0307C}</a:tableStyleId>
                  </a:tblPr>
                  <a:tblGrid>
                    <a:gridCol w="3962400">
                      <a:extLst>
                        <a:ext uri="{9D8B030D-6E8A-4147-A177-3AD203B41FA5}">
                          <a16:colId xmlns:a16="http://schemas.microsoft.com/office/drawing/2014/main" val="20000"/>
                        </a:ext>
                      </a:extLst>
                    </a:gridCol>
                    <a:gridCol w="4267200">
                      <a:extLst>
                        <a:ext uri="{9D8B030D-6E8A-4147-A177-3AD203B41FA5}">
                          <a16:colId xmlns:a16="http://schemas.microsoft.com/office/drawing/2014/main" val="20001"/>
                        </a:ext>
                      </a:extLst>
                    </a:gridCol>
                  </a:tblGrid>
                  <a:tr h="1654268">
                    <a:tc>
                      <a:txBody>
                        <a:bodyPr/>
                        <a:lstStyle/>
                        <a:p>
                          <a:pPr algn="l">
                            <a:defRPr sz="1800"/>
                          </a:pPr>
                          <a:r>
                            <a:rPr sz="2800" dirty="0"/>
                            <a:t>​</a:t>
                          </a:r>
                          <a14:m>
                            <m:oMath xmlns:m="http://schemas.openxmlformats.org/officeDocument/2006/math">
                              <m:d>
                                <m:dPr>
                                  <m:begChr m:val="["/>
                                  <m:endChr m:val="]"/>
                                  <m:ctrlPr>
                                    <a:rPr sz="2800" i="1">
                                      <a:latin typeface="Cambria Math" panose="02040503050406030204" pitchFamily="18" charset="0"/>
                                    </a:rPr>
                                  </m:ctrlPr>
                                </m:dPr>
                                <m:e>
                                  <m:eqArr>
                                    <m:eqArrPr>
                                      <m:ctrlPr>
                                        <a:rPr sz="2800" i="1">
                                          <a:latin typeface="Cambria Math" panose="02040503050406030204" pitchFamily="18" charset="0"/>
                                        </a:rPr>
                                      </m:ctrlPr>
                                    </m:eqArrPr>
                                    <m:e>
                                      <m:r>
                                        <a:rPr sz="2800">
                                          <a:latin typeface="Cambria Math"/>
                                        </a:rPr>
                                        <m:t>𝑥</m:t>
                                      </m:r>
                                    </m:e>
                                    <m:e>
                                      <m:r>
                                        <a:rPr sz="2800">
                                          <a:latin typeface="Cambria Math"/>
                                        </a:rPr>
                                        <m:t>𝑦</m:t>
                                      </m:r>
                                    </m:e>
                                  </m:eqArr>
                                </m:e>
                              </m:d>
                              <m:r>
                                <a:rPr sz="2800">
                                  <a:latin typeface="Cambria Math"/>
                                </a:rPr>
                                <m:t>=</m:t>
                              </m:r>
                              <m:d>
                                <m:dPr>
                                  <m:begChr m:val="["/>
                                  <m:endChr m:val="]"/>
                                  <m:ctrlPr>
                                    <a:rPr sz="2800" i="1">
                                      <a:latin typeface="Cambria Math" panose="02040503050406030204" pitchFamily="18" charset="0"/>
                                    </a:rPr>
                                  </m:ctrlPr>
                                </m:dPr>
                                <m:e>
                                  <m:m>
                                    <m:mPr>
                                      <m:plcHide m:val="on"/>
                                      <m:mcs>
                                        <m:mc>
                                          <m:mcPr>
                                            <m:count m:val="2"/>
                                            <m:mcJc m:val="center"/>
                                          </m:mcPr>
                                        </m:mc>
                                      </m:mcs>
                                      <m:ctrlPr>
                                        <a:rPr sz="2800" i="1">
                                          <a:latin typeface="Cambria Math" panose="02040503050406030204" pitchFamily="18" charset="0"/>
                                        </a:rPr>
                                      </m:ctrlPr>
                                    </m:mPr>
                                    <m:mr>
                                      <m:e>
                                        <m:f>
                                          <m:fPr>
                                            <m:ctrlPr>
                                              <a:rPr sz="2800" i="1">
                                                <a:latin typeface="Cambria Math" panose="02040503050406030204" pitchFamily="18" charset="0"/>
                                              </a:rPr>
                                            </m:ctrlPr>
                                          </m:fPr>
                                          <m:num>
                                            <m:r>
                                              <a:rPr sz="2800">
                                                <a:latin typeface="Cambria Math"/>
                                              </a:rPr>
                                              <m:t>7</m:t>
                                            </m:r>
                                          </m:num>
                                          <m:den>
                                            <m:r>
                                              <a:rPr sz="2800">
                                                <a:latin typeface="Cambria Math"/>
                                              </a:rPr>
                                              <m:t>13</m:t>
                                            </m:r>
                                          </m:den>
                                        </m:f>
                                      </m:e>
                                      <m:e>
                                        <m:f>
                                          <m:fPr>
                                            <m:ctrlPr>
                                              <a:rPr sz="2800" i="1">
                                                <a:latin typeface="Cambria Math" panose="02040503050406030204" pitchFamily="18" charset="0"/>
                                              </a:rPr>
                                            </m:ctrlPr>
                                          </m:fPr>
                                          <m:num>
                                            <m:r>
                                              <a:rPr sz="2800">
                                                <a:latin typeface="Cambria Math"/>
                                              </a:rPr>
                                              <m:t>5</m:t>
                                            </m:r>
                                          </m:num>
                                          <m:den>
                                            <m:r>
                                              <a:rPr sz="2800">
                                                <a:latin typeface="Cambria Math"/>
                                              </a:rPr>
                                              <m:t>13</m:t>
                                            </m:r>
                                          </m:den>
                                        </m:f>
                                      </m:e>
                                    </m:mr>
                                    <m:mr>
                                      <m:e>
                                        <m:f>
                                          <m:fPr>
                                            <m:ctrlPr>
                                              <a:rPr sz="2800" i="1">
                                                <a:latin typeface="Cambria Math" panose="02040503050406030204" pitchFamily="18" charset="0"/>
                                              </a:rPr>
                                            </m:ctrlPr>
                                          </m:fPr>
                                          <m:num>
                                            <m:r>
                                              <a:rPr sz="2800">
                                                <a:latin typeface="Cambria Math"/>
                                              </a:rPr>
                                              <m:t>3</m:t>
                                            </m:r>
                                          </m:num>
                                          <m:den>
                                            <m:r>
                                              <a:rPr sz="2800">
                                                <a:latin typeface="Cambria Math"/>
                                              </a:rPr>
                                              <m:t>13</m:t>
                                            </m:r>
                                          </m:den>
                                        </m:f>
                                      </m:e>
                                      <m:e>
                                        <m:f>
                                          <m:fPr>
                                            <m:ctrlPr>
                                              <a:rPr sz="2800" i="1">
                                                <a:latin typeface="Cambria Math" panose="02040503050406030204" pitchFamily="18" charset="0"/>
                                              </a:rPr>
                                            </m:ctrlPr>
                                          </m:fPr>
                                          <m:num>
                                            <m:r>
                                              <a:rPr sz="2800">
                                                <a:latin typeface="Cambria Math"/>
                                              </a:rPr>
                                              <m:t>4</m:t>
                                            </m:r>
                                          </m:num>
                                          <m:den>
                                            <m:r>
                                              <a:rPr sz="2800">
                                                <a:latin typeface="Cambria Math"/>
                                              </a:rPr>
                                              <m:t>13</m:t>
                                            </m:r>
                                          </m:den>
                                        </m:f>
                                      </m:e>
                                    </m:mr>
                                  </m:m>
                                </m:e>
                              </m:d>
                              <m:d>
                                <m:dPr>
                                  <m:begChr m:val="["/>
                                  <m:endChr m:val="]"/>
                                  <m:ctrlPr>
                                    <a:rPr sz="2800" i="1">
                                      <a:latin typeface="Cambria Math" panose="02040503050406030204" pitchFamily="18" charset="0"/>
                                    </a:rPr>
                                  </m:ctrlPr>
                                </m:dPr>
                                <m:e>
                                  <m:eqArr>
                                    <m:eqArrPr>
                                      <m:ctrlPr>
                                        <a:rPr sz="2800" i="1">
                                          <a:latin typeface="Cambria Math" panose="02040503050406030204" pitchFamily="18" charset="0"/>
                                        </a:rPr>
                                      </m:ctrlPr>
                                    </m:eqArrPr>
                                    <m:e>
                                      <m:r>
                                        <a:rPr sz="2800">
                                          <a:latin typeface="Cambria Math"/>
                                        </a:rPr>
                                        <m:t>3</m:t>
                                      </m:r>
                                    </m:e>
                                    <m:e>
                                      <m:r>
                                        <a:rPr sz="2800">
                                          <a:latin typeface="Cambria Math"/>
                                        </a:rPr>
                                        <m:t>1</m:t>
                                      </m:r>
                                    </m:e>
                                  </m:eqArr>
                                </m:e>
                              </m:d>
                            </m:oMath>
                          </a14:m>
                          <a:endParaRPr sz="2800" dirty="0"/>
                        </a:p>
                      </a:txBody>
                      <a:tcPr/>
                    </a:tc>
                    <a:tc>
                      <a:txBody>
                        <a:bodyPr/>
                        <a:lstStyle/>
                        <a:p>
                          <a:r>
                            <a:rPr lang="en-US" sz="2000" b="0" i="0" u="none" strike="noStrike" kern="1200" baseline="0" dirty="0">
                              <a:solidFill>
                                <a:schemeClr val="tx1"/>
                              </a:solidFill>
                              <a:latin typeface="+mn-lt"/>
                              <a:ea typeface="+mn-ea"/>
                              <a:cs typeface="+mn-cs"/>
                            </a:rPr>
                            <a:t>It is a good idea to check your work at this stage by making sure that the product of the original matrix and its inverse is the identity matrix.</a:t>
                          </a:r>
                          <a:endParaRPr sz="2000" dirty="0"/>
                        </a:p>
                      </a:txBody>
                      <a:tcPr/>
                    </a:tc>
                    <a:extLst>
                      <a:ext uri="{0D108BD9-81ED-4DB2-BD59-A6C34878D82A}">
                        <a16:rowId xmlns:a16="http://schemas.microsoft.com/office/drawing/2014/main" val="10000"/>
                      </a:ext>
                    </a:extLst>
                  </a:tr>
                  <a:tr h="1654268">
                    <a:tc>
                      <a:txBody>
                        <a:bodyPr/>
                        <a:lstStyle/>
                        <a:p>
                          <a:pPr algn="l">
                            <a:defRPr sz="1800"/>
                          </a:pPr>
                          <a:r>
                            <a:rPr sz="2800" dirty="0"/>
                            <a:t>​</a:t>
                          </a:r>
                          <a14:m>
                            <m:oMath xmlns:m="http://schemas.openxmlformats.org/officeDocument/2006/math">
                              <m:phant>
                                <m:phantPr>
                                  <m:show m:val="off"/>
                                  <m:ctrlPr>
                                    <a:rPr sz="2800" i="1">
                                      <a:latin typeface="Cambria Math" panose="02040503050406030204" pitchFamily="18" charset="0"/>
                                    </a:rPr>
                                  </m:ctrlPr>
                                </m:phantPr>
                                <m:e>
                                  <m:r>
                                    <a:rPr sz="2800">
                                      <a:latin typeface="Cambria Math"/>
                                    </a:rPr>
                                    <m:t>[</m:t>
                                  </m:r>
                                  <m:eqArr>
                                    <m:eqArrPr>
                                      <m:ctrlPr>
                                        <a:rPr sz="2800" i="1">
                                          <a:latin typeface="Cambria Math" panose="02040503050406030204" pitchFamily="18" charset="0"/>
                                        </a:rPr>
                                      </m:ctrlPr>
                                    </m:eqArrPr>
                                    <m:e>
                                      <m:r>
                                        <a:rPr sz="2800">
                                          <a:latin typeface="Cambria Math"/>
                                        </a:rPr>
                                        <m:t>𝑥</m:t>
                                      </m:r>
                                    </m:e>
                                    <m:e>
                                      <m:r>
                                        <a:rPr sz="2800">
                                          <a:latin typeface="Cambria Math"/>
                                        </a:rPr>
                                        <m:t>𝑦</m:t>
                                      </m:r>
                                    </m:e>
                                  </m:eqArr>
                                  <m:r>
                                    <a:rPr sz="2800">
                                      <a:latin typeface="Cambria Math"/>
                                    </a:rPr>
                                    <m:t>]</m:t>
                                  </m:r>
                                </m:e>
                              </m:phant>
                              <m:r>
                                <a:rPr sz="2800">
                                  <a:latin typeface="Cambria Math"/>
                                </a:rPr>
                                <m:t>=</m:t>
                              </m:r>
                              <m:d>
                                <m:dPr>
                                  <m:begChr m:val="["/>
                                  <m:endChr m:val="]"/>
                                  <m:ctrlPr>
                                    <a:rPr sz="2800" i="1">
                                      <a:latin typeface="Cambria Math" panose="02040503050406030204" pitchFamily="18" charset="0"/>
                                    </a:rPr>
                                  </m:ctrlPr>
                                </m:dPr>
                                <m:e>
                                  <m:eqArr>
                                    <m:eqArrPr>
                                      <m:ctrlPr>
                                        <a:rPr sz="2800" i="1">
                                          <a:latin typeface="Cambria Math" panose="02040503050406030204" pitchFamily="18" charset="0"/>
                                        </a:rPr>
                                      </m:ctrlPr>
                                    </m:eqArrPr>
                                    <m:e>
                                      <m:f>
                                        <m:fPr>
                                          <m:ctrlPr>
                                            <a:rPr sz="2800" i="1">
                                              <a:latin typeface="Cambria Math" panose="02040503050406030204" pitchFamily="18" charset="0"/>
                                            </a:rPr>
                                          </m:ctrlPr>
                                        </m:fPr>
                                        <m:num>
                                          <m:r>
                                            <a:rPr sz="2800">
                                              <a:latin typeface="Cambria Math"/>
                                            </a:rPr>
                                            <m:t>21</m:t>
                                          </m:r>
                                        </m:num>
                                        <m:den>
                                          <m:r>
                                            <a:rPr sz="2800">
                                              <a:latin typeface="Cambria Math"/>
                                            </a:rPr>
                                            <m:t>13</m:t>
                                          </m:r>
                                        </m:den>
                                      </m:f>
                                      <m:r>
                                        <a:rPr sz="2800">
                                          <a:latin typeface="Cambria Math"/>
                                        </a:rPr>
                                        <m:t>+</m:t>
                                      </m:r>
                                      <m:f>
                                        <m:fPr>
                                          <m:ctrlPr>
                                            <a:rPr sz="2800" i="1">
                                              <a:latin typeface="Cambria Math" panose="02040503050406030204" pitchFamily="18" charset="0"/>
                                            </a:rPr>
                                          </m:ctrlPr>
                                        </m:fPr>
                                        <m:num>
                                          <m:r>
                                            <a:rPr sz="2800">
                                              <a:latin typeface="Cambria Math"/>
                                            </a:rPr>
                                            <m:t>5</m:t>
                                          </m:r>
                                        </m:num>
                                        <m:den>
                                          <m:r>
                                            <a:rPr sz="2800">
                                              <a:latin typeface="Cambria Math"/>
                                            </a:rPr>
                                            <m:t>13</m:t>
                                          </m:r>
                                        </m:den>
                                      </m:f>
                                    </m:e>
                                    <m:e>
                                      <m:f>
                                        <m:fPr>
                                          <m:ctrlPr>
                                            <a:rPr sz="2800" i="1">
                                              <a:latin typeface="Cambria Math" panose="02040503050406030204" pitchFamily="18" charset="0"/>
                                            </a:rPr>
                                          </m:ctrlPr>
                                        </m:fPr>
                                        <m:num>
                                          <m:r>
                                            <a:rPr sz="2800">
                                              <a:latin typeface="Cambria Math"/>
                                            </a:rPr>
                                            <m:t>9</m:t>
                                          </m:r>
                                        </m:num>
                                        <m:den>
                                          <m:r>
                                            <a:rPr sz="2800">
                                              <a:latin typeface="Cambria Math"/>
                                            </a:rPr>
                                            <m:t>13</m:t>
                                          </m:r>
                                        </m:den>
                                      </m:f>
                                      <m:r>
                                        <a:rPr sz="2800">
                                          <a:latin typeface="Cambria Math"/>
                                        </a:rPr>
                                        <m:t>+</m:t>
                                      </m:r>
                                      <m:f>
                                        <m:fPr>
                                          <m:ctrlPr>
                                            <a:rPr sz="2800" i="1">
                                              <a:latin typeface="Cambria Math" panose="02040503050406030204" pitchFamily="18" charset="0"/>
                                            </a:rPr>
                                          </m:ctrlPr>
                                        </m:fPr>
                                        <m:num>
                                          <m:r>
                                            <a:rPr sz="2800">
                                              <a:latin typeface="Cambria Math"/>
                                            </a:rPr>
                                            <m:t>4</m:t>
                                          </m:r>
                                        </m:num>
                                        <m:den>
                                          <m:r>
                                            <a:rPr sz="2800">
                                              <a:latin typeface="Cambria Math"/>
                                            </a:rPr>
                                            <m:t>13</m:t>
                                          </m:r>
                                        </m:den>
                                      </m:f>
                                    </m:e>
                                  </m:eqArr>
                                </m:e>
                              </m:d>
                            </m:oMath>
                          </a14:m>
                          <a:endParaRPr sz="2800" dirty="0"/>
                        </a:p>
                      </a:txBody>
                      <a:tcPr/>
                    </a:tc>
                    <a:tc>
                      <a:txBody>
                        <a:bodyPr/>
                        <a:lstStyle/>
                        <a:p>
                          <a:pPr algn="l">
                            <a:defRPr sz="1100" b="1"/>
                          </a:pPr>
                          <a:r>
                            <a:rPr sz="2000" b="0" dirty="0"/>
                            <a:t>Rewrite the equation </a:t>
                          </a:r>
                          <a14:m>
                            <m:oMath xmlns:m="http://schemas.openxmlformats.org/officeDocument/2006/math">
                              <m:r>
                                <a:rPr sz="2000" b="0" i="1">
                                  <a:latin typeface="Cambria Math"/>
                                </a:rPr>
                                <m:t>𝐴𝑋</m:t>
                              </m:r>
                              <m:r>
                                <a:rPr sz="2000" b="0">
                                  <a:latin typeface="Cambria Math"/>
                                </a:rPr>
                                <m:t>=</m:t>
                              </m:r>
                              <m:r>
                                <a:rPr sz="2000" b="0" i="1">
                                  <a:latin typeface="Cambria Math"/>
                                </a:rPr>
                                <m:t>𝐵</m:t>
                              </m:r>
                            </m:oMath>
                          </a14:m>
                          <a:r>
                            <a:rPr sz="2000" b="0" dirty="0"/>
                            <a:t> in the form </a:t>
                          </a:r>
                          <a14:m>
                            <m:oMath xmlns:m="http://schemas.openxmlformats.org/officeDocument/2006/math">
                              <m:r>
                                <a:rPr sz="2000" b="0" i="1">
                                  <a:latin typeface="Cambria Math"/>
                                </a:rPr>
                                <m:t>𝑋</m:t>
                              </m:r>
                              <m:r>
                                <a:rPr sz="2000" b="0">
                                  <a:latin typeface="Cambria Math"/>
                                </a:rPr>
                                <m:t>=</m:t>
                              </m:r>
                              <m:sSup>
                                <m:sSupPr>
                                  <m:ctrlPr>
                                    <a:rPr sz="2000" b="0" i="1">
                                      <a:latin typeface="Cambria Math" panose="02040503050406030204" pitchFamily="18" charset="0"/>
                                    </a:rPr>
                                  </m:ctrlPr>
                                </m:sSupPr>
                                <m:e>
                                  <m:r>
                                    <a:rPr sz="2000" b="0" i="1">
                                      <a:latin typeface="Cambria Math"/>
                                    </a:rPr>
                                    <m:t>𝐴</m:t>
                                  </m:r>
                                </m:e>
                                <m:sup>
                                  <m:r>
                                    <a:rPr sz="2000" b="0">
                                      <a:latin typeface="Cambria Math"/>
                                    </a:rPr>
                                    <m:t>−</m:t>
                                  </m:r>
                                  <m:r>
                                    <a:rPr sz="2000" b="0" i="1">
                                      <a:latin typeface="Cambria Math"/>
                                    </a:rPr>
                                    <m:t>1</m:t>
                                  </m:r>
                                </m:sup>
                              </m:sSup>
                              <m:r>
                                <a:rPr sz="2000" b="0" i="1">
                                  <a:latin typeface="Cambria Math"/>
                                </a:rPr>
                                <m:t>𝐵</m:t>
                              </m:r>
                            </m:oMath>
                          </a14:m>
                          <a:r>
                            <a:rPr sz="2000" b="0" dirty="0"/>
                            <a:t> and carry out the matrix multiplication.</a:t>
                          </a:r>
                        </a:p>
                      </a:txBody>
                      <a:tcPr/>
                    </a:tc>
                    <a:extLst>
                      <a:ext uri="{0D108BD9-81ED-4DB2-BD59-A6C34878D82A}">
                        <a16:rowId xmlns:a16="http://schemas.microsoft.com/office/drawing/2014/main" val="10001"/>
                      </a:ext>
                    </a:extLst>
                  </a:tr>
                  <a:tr h="919941">
                    <a:tc>
                      <a:txBody>
                        <a:bodyPr/>
                        <a:lstStyle/>
                        <a:p>
                          <a:pPr algn="l">
                            <a:defRPr sz="1800"/>
                          </a:pPr>
                          <a:r>
                            <a:rPr sz="2800" dirty="0"/>
                            <a:t>​</a:t>
                          </a:r>
                          <a14:m>
                            <m:oMath xmlns:m="http://schemas.openxmlformats.org/officeDocument/2006/math">
                              <m:phant>
                                <m:phantPr>
                                  <m:show m:val="off"/>
                                  <m:ctrlPr>
                                    <a:rPr sz="2800" i="1">
                                      <a:latin typeface="Cambria Math" panose="02040503050406030204" pitchFamily="18" charset="0"/>
                                    </a:rPr>
                                  </m:ctrlPr>
                                </m:phantPr>
                                <m:e>
                                  <m:r>
                                    <a:rPr sz="2800">
                                      <a:latin typeface="Cambria Math"/>
                                    </a:rPr>
                                    <m:t>[</m:t>
                                  </m:r>
                                  <m:eqArr>
                                    <m:eqArrPr>
                                      <m:ctrlPr>
                                        <a:rPr sz="2800" i="1">
                                          <a:latin typeface="Cambria Math" panose="02040503050406030204" pitchFamily="18" charset="0"/>
                                        </a:rPr>
                                      </m:ctrlPr>
                                    </m:eqArrPr>
                                    <m:e>
                                      <m:r>
                                        <a:rPr sz="2800">
                                          <a:latin typeface="Cambria Math"/>
                                        </a:rPr>
                                        <m:t>𝑥</m:t>
                                      </m:r>
                                    </m:e>
                                    <m:e>
                                      <m:r>
                                        <a:rPr sz="2800">
                                          <a:latin typeface="Cambria Math"/>
                                        </a:rPr>
                                        <m:t>𝑦</m:t>
                                      </m:r>
                                    </m:e>
                                  </m:eqArr>
                                  <m:r>
                                    <a:rPr sz="2800">
                                      <a:latin typeface="Cambria Math"/>
                                    </a:rPr>
                                    <m:t>]</m:t>
                                  </m:r>
                                </m:e>
                              </m:phant>
                              <m:r>
                                <a:rPr sz="2800">
                                  <a:latin typeface="Cambria Math"/>
                                </a:rPr>
                                <m:t>=</m:t>
                              </m:r>
                              <m:d>
                                <m:dPr>
                                  <m:begChr m:val="["/>
                                  <m:endChr m:val="]"/>
                                  <m:ctrlPr>
                                    <a:rPr sz="2800" i="1">
                                      <a:latin typeface="Cambria Math" panose="02040503050406030204" pitchFamily="18" charset="0"/>
                                    </a:rPr>
                                  </m:ctrlPr>
                                </m:dPr>
                                <m:e>
                                  <m:eqArr>
                                    <m:eqArrPr>
                                      <m:ctrlPr>
                                        <a:rPr sz="2800" i="1">
                                          <a:latin typeface="Cambria Math" panose="02040503050406030204" pitchFamily="18" charset="0"/>
                                        </a:rPr>
                                      </m:ctrlPr>
                                    </m:eqArrPr>
                                    <m:e>
                                      <m:r>
                                        <a:rPr sz="2800">
                                          <a:latin typeface="Cambria Math"/>
                                        </a:rPr>
                                        <m:t>2</m:t>
                                      </m:r>
                                    </m:e>
                                    <m:e>
                                      <m:r>
                                        <a:rPr sz="2800">
                                          <a:latin typeface="Cambria Math"/>
                                        </a:rPr>
                                        <m:t>1</m:t>
                                      </m:r>
                                    </m:e>
                                  </m:eqArr>
                                </m:e>
                              </m:d>
                            </m:oMath>
                          </a14:m>
                          <a:endParaRPr sz="2800" dirty="0"/>
                        </a:p>
                      </a:txBody>
                      <a:tcPr/>
                    </a:tc>
                    <a:tc>
                      <a:txBody>
                        <a:bodyPr/>
                        <a:lstStyle/>
                        <a:p>
                          <a:pPr algn="l"/>
                          <a:endParaRPr dirty="0"/>
                        </a:p>
                      </a:txBody>
                      <a:tcPr/>
                    </a:tc>
                    <a:extLst>
                      <a:ext uri="{0D108BD9-81ED-4DB2-BD59-A6C34878D82A}">
                        <a16:rowId xmlns:a16="http://schemas.microsoft.com/office/drawing/2014/main" val="10002"/>
                      </a:ext>
                    </a:extLst>
                  </a:tr>
                </a:tbl>
              </a:graphicData>
            </a:graphic>
          </p:graphicFrame>
        </mc:Choice>
        <mc:Fallback>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781374285"/>
                  </p:ext>
                </p:extLst>
              </p:nvPr>
            </p:nvGraphicFramePr>
            <p:xfrm>
              <a:off x="609600" y="1334123"/>
              <a:ext cx="8229600" cy="4228477"/>
            </p:xfrm>
            <a:graphic>
              <a:graphicData uri="http://schemas.openxmlformats.org/drawingml/2006/table">
                <a:tbl>
                  <a:tblPr firstRow="1" bandRow="1">
                    <a:tableStyleId>{2D5ABB26-0587-4C30-8999-92F81FD0307C}</a:tableStyleId>
                  </a:tblPr>
                  <a:tblGrid>
                    <a:gridCol w="3962400">
                      <a:extLst>
                        <a:ext uri="{9D8B030D-6E8A-4147-A177-3AD203B41FA5}">
                          <a16:colId xmlns:a16="http://schemas.microsoft.com/office/drawing/2014/main" val="20000"/>
                        </a:ext>
                      </a:extLst>
                    </a:gridCol>
                    <a:gridCol w="4267200">
                      <a:extLst>
                        <a:ext uri="{9D8B030D-6E8A-4147-A177-3AD203B41FA5}">
                          <a16:colId xmlns:a16="http://schemas.microsoft.com/office/drawing/2014/main" val="20001"/>
                        </a:ext>
                      </a:extLst>
                    </a:gridCol>
                  </a:tblGrid>
                  <a:tr h="1654268">
                    <a:tc>
                      <a:txBody>
                        <a:bodyPr/>
                        <a:lstStyle/>
                        <a:p>
                          <a:endParaRPr lang="en-US"/>
                        </a:p>
                      </a:txBody>
                      <a:tcPr>
                        <a:blipFill>
                          <a:blip r:embed="rId2"/>
                          <a:stretch>
                            <a:fillRect t="-1838" r="-107692" b="-155515"/>
                          </a:stretch>
                        </a:blipFill>
                      </a:tcPr>
                    </a:tc>
                    <a:tc>
                      <a:txBody>
                        <a:bodyPr/>
                        <a:lstStyle/>
                        <a:p>
                          <a:r>
                            <a:rPr lang="en-US" sz="2000" b="0" i="0" u="none" strike="noStrike" kern="1200" baseline="0" dirty="0">
                              <a:solidFill>
                                <a:schemeClr val="tx1"/>
                              </a:solidFill>
                              <a:latin typeface="+mn-lt"/>
                              <a:ea typeface="+mn-ea"/>
                              <a:cs typeface="+mn-cs"/>
                            </a:rPr>
                            <a:t>It is a good idea to check your work at this stage by making sure that the product of the original matrix and its inverse is the identity matrix.</a:t>
                          </a:r>
                          <a:endParaRPr sz="2000" dirty="0"/>
                        </a:p>
                      </a:txBody>
                      <a:tcPr/>
                    </a:tc>
                    <a:extLst>
                      <a:ext uri="{0D108BD9-81ED-4DB2-BD59-A6C34878D82A}">
                        <a16:rowId xmlns:a16="http://schemas.microsoft.com/office/drawing/2014/main" val="10000"/>
                      </a:ext>
                    </a:extLst>
                  </a:tr>
                  <a:tr h="1654268">
                    <a:tc>
                      <a:txBody>
                        <a:bodyPr/>
                        <a:lstStyle/>
                        <a:p>
                          <a:endParaRPr lang="en-US"/>
                        </a:p>
                      </a:txBody>
                      <a:tcPr>
                        <a:blipFill>
                          <a:blip r:embed="rId2"/>
                          <a:stretch>
                            <a:fillRect t="-101838" r="-107692" b="-55515"/>
                          </a:stretch>
                        </a:blipFill>
                      </a:tcPr>
                    </a:tc>
                    <a:tc>
                      <a:txBody>
                        <a:bodyPr/>
                        <a:lstStyle/>
                        <a:p>
                          <a:endParaRPr lang="en-US"/>
                        </a:p>
                      </a:txBody>
                      <a:tcPr>
                        <a:blipFill>
                          <a:blip r:embed="rId2"/>
                          <a:stretch>
                            <a:fillRect l="-92857" t="-101838" b="-55515"/>
                          </a:stretch>
                        </a:blipFill>
                      </a:tcPr>
                    </a:tc>
                    <a:extLst>
                      <a:ext uri="{0D108BD9-81ED-4DB2-BD59-A6C34878D82A}">
                        <a16:rowId xmlns:a16="http://schemas.microsoft.com/office/drawing/2014/main" val="10001"/>
                      </a:ext>
                    </a:extLst>
                  </a:tr>
                  <a:tr h="919941">
                    <a:tc>
                      <a:txBody>
                        <a:bodyPr/>
                        <a:lstStyle/>
                        <a:p>
                          <a:endParaRPr lang="en-US"/>
                        </a:p>
                      </a:txBody>
                      <a:tcPr>
                        <a:blipFill>
                          <a:blip r:embed="rId2"/>
                          <a:stretch>
                            <a:fillRect t="-363576" r="-107692"/>
                          </a:stretch>
                        </a:blipFill>
                      </a:tcPr>
                    </a:tc>
                    <a:tc>
                      <a:txBody>
                        <a:bodyPr/>
                        <a:lstStyle/>
                        <a:p>
                          <a:pPr algn="l"/>
                          <a:endParaRPr dirty="0"/>
                        </a:p>
                      </a:txBody>
                      <a:tcPr/>
                    </a:tc>
                    <a:extLst>
                      <a:ext uri="{0D108BD9-81ED-4DB2-BD59-A6C34878D82A}">
                        <a16:rowId xmlns:a16="http://schemas.microsoft.com/office/drawing/2014/main" val="10002"/>
                      </a:ext>
                    </a:extLst>
                  </a:tr>
                </a:tbl>
              </a:graphicData>
            </a:graphic>
          </p:graphicFrame>
        </mc:Fallback>
      </mc:AlternateContent>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Inverse Matrix Method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defRPr sz="2800"/>
                </a:pPr>
                <a:r>
                  <a:rPr lang="en-US" dirty="0"/>
                  <a:t>​</a:t>
                </a:r>
                <a:r>
                  <a:rPr sz="2800" dirty="0"/>
                  <a:t>Thus, the solution to the system is </a:t>
                </a:r>
                <a14:m>
                  <m:oMath xmlns:m="http://schemas.openxmlformats.org/officeDocument/2006/math">
                    <m:r>
                      <a:rPr>
                        <a:latin typeface="Cambria Math" panose="02040503050406030204" pitchFamily="18" charset="0"/>
                      </a:rPr>
                      <m:t>(2,1)</m:t>
                    </m:r>
                  </m:oMath>
                </a14:m>
                <a:r>
                  <a:rPr sz="2800" dirty="0"/>
                  <a:t>.</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Matrix Equation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p>
              <a:p>
                <a:pPr marL="514350" indent="-514350">
                  <a:buFont typeface="+mj-lt"/>
                  <a:buAutoNum type="alphaLcPeriod"/>
                  <a:defRPr sz="2800"/>
                </a:pPr>
                <a:r>
                  <a:rPr dirty="0"/>
                  <a:t>​</a:t>
                </a:r>
                <a:r>
                  <a:rPr sz="2800" dirty="0"/>
                  <a:t>Since the system is in standard form, we can just read off the coefficients of </a:t>
                </a:r>
                <a14:m>
                  <m:oMath xmlns:m="http://schemas.openxmlformats.org/officeDocument/2006/math">
                    <m:r>
                      <a:rPr>
                        <a:latin typeface="Cambria Math" panose="02040503050406030204" pitchFamily="18" charset="0"/>
                      </a:rPr>
                      <m:t>𝑥</m:t>
                    </m:r>
                  </m:oMath>
                </a14:m>
                <a:r>
                  <a:rPr sz="2800" dirty="0"/>
                  <a:t> and </a:t>
                </a:r>
                <a14:m>
                  <m:oMath xmlns:m="http://schemas.openxmlformats.org/officeDocument/2006/math">
                    <m:r>
                      <a:rPr>
                        <a:latin typeface="Cambria Math" panose="02040503050406030204" pitchFamily="18" charset="0"/>
                      </a:rPr>
                      <m:t>𝑦</m:t>
                    </m:r>
                  </m:oMath>
                </a14:m>
                <a:r>
                  <a:rPr sz="2800" dirty="0"/>
                  <a:t> to form the equation</a:t>
                </a:r>
              </a:p>
              <a:p>
                <a:pPr algn="ctr">
                  <a:defRPr sz="2800"/>
                </a:pPr>
                <a:r>
                  <a:rPr dirty="0"/>
                  <a:t>​</a:t>
                </a:r>
                <a:r>
                  <a:rPr sz="2800" dirty="0"/>
                  <a:t> </a:t>
                </a:r>
                <a14:m>
                  <m:oMath xmlns:m="http://schemas.openxmlformats.org/officeDocument/2006/math">
                    <m:d>
                      <m:dPr>
                        <m:begChr m:val="["/>
                        <m:endChr m:val="]"/>
                        <m:ctrlPr>
                          <a:rPr i="1">
                            <a:latin typeface="Cambria Math" panose="02040503050406030204" pitchFamily="18" charset="0"/>
                          </a:rPr>
                        </m:ctrlPr>
                      </m:dPr>
                      <m:e>
                        <m:m>
                          <m:mPr>
                            <m:plcHide m:val="on"/>
                            <m:mcs>
                              <m:mc>
                                <m:mcPr>
                                  <m:count m:val="2"/>
                                  <m:mcJc m:val="center"/>
                                </m:mcPr>
                              </m:mc>
                            </m:mcs>
                            <m:ctrlPr>
                              <a:rPr i="1">
                                <a:latin typeface="Cambria Math" panose="02040503050406030204" pitchFamily="18" charset="0"/>
                              </a:rPr>
                            </m:ctrlPr>
                          </m:mPr>
                          <m:mr>
                            <m:e>
                              <m:r>
                                <a:rPr>
                                  <a:latin typeface="Cambria Math" panose="02040503050406030204" pitchFamily="18" charset="0"/>
                                </a:rPr>
                                <m:t>−3</m:t>
                              </m:r>
                            </m:e>
                            <m:e>
                              <m:r>
                                <a:rPr>
                                  <a:latin typeface="Cambria Math" panose="02040503050406030204" pitchFamily="18" charset="0"/>
                                </a:rPr>
                                <m:t>5</m:t>
                              </m:r>
                            </m:e>
                          </m:mr>
                          <m:mr>
                            <m:e>
                              <m:r>
                                <a:rPr>
                                  <a:latin typeface="Cambria Math" panose="02040503050406030204" pitchFamily="18" charset="0"/>
                                </a:rPr>
                                <m:t>1</m:t>
                              </m:r>
                            </m:e>
                            <m:e>
                              <m:r>
                                <a:rPr>
                                  <a:latin typeface="Cambria Math" panose="02040503050406030204" pitchFamily="18" charset="0"/>
                                </a:rPr>
                                <m:t>−4</m:t>
                              </m:r>
                            </m:e>
                          </m:mr>
                        </m:m>
                      </m:e>
                    </m:d>
                    <m:d>
                      <m:dPr>
                        <m:begChr m:val="["/>
                        <m:endChr m:val="]"/>
                        <m:ctrlPr>
                          <a:rPr i="1">
                            <a:latin typeface="Cambria Math" panose="02040503050406030204" pitchFamily="18" charset="0"/>
                          </a:rPr>
                        </m:ctrlPr>
                      </m:dPr>
                      <m:e>
                        <m:eqArr>
                          <m:eqArrPr>
                            <m:ctrlPr>
                              <a:rPr i="1">
                                <a:latin typeface="Cambria Math" panose="02040503050406030204" pitchFamily="18" charset="0"/>
                              </a:rPr>
                            </m:ctrlPr>
                          </m:eqArrPr>
                          <m:e>
                            <m:r>
                              <a:rPr>
                                <a:latin typeface="Cambria Math" panose="02040503050406030204" pitchFamily="18" charset="0"/>
                              </a:rPr>
                              <m:t>𝑥</m:t>
                            </m:r>
                          </m:e>
                          <m:e>
                            <m:r>
                              <a:rPr>
                                <a:latin typeface="Cambria Math" panose="02040503050406030204" pitchFamily="18" charset="0"/>
                              </a:rPr>
                              <m:t>𝑦</m:t>
                            </m:r>
                          </m:e>
                        </m:eqArr>
                      </m:e>
                    </m:d>
                    <m:r>
                      <a:rPr>
                        <a:latin typeface="Cambria Math" panose="02040503050406030204" pitchFamily="18" charset="0"/>
                      </a:rPr>
                      <m:t>=</m:t>
                    </m:r>
                    <m:d>
                      <m:dPr>
                        <m:begChr m:val="["/>
                        <m:endChr m:val="]"/>
                        <m:ctrlPr>
                          <a:rPr i="1">
                            <a:latin typeface="Cambria Math" panose="02040503050406030204" pitchFamily="18" charset="0"/>
                          </a:rPr>
                        </m:ctrlPr>
                      </m:dPr>
                      <m:e>
                        <m:eqArr>
                          <m:eqArrPr>
                            <m:ctrlPr>
                              <a:rPr i="1">
                                <a:latin typeface="Cambria Math" panose="02040503050406030204" pitchFamily="18" charset="0"/>
                              </a:rPr>
                            </m:ctrlPr>
                          </m:eqArrPr>
                          <m:e>
                            <m:r>
                              <a:rPr>
                                <a:latin typeface="Cambria Math" panose="02040503050406030204" pitchFamily="18" charset="0"/>
                              </a:rPr>
                              <m:t>2</m:t>
                            </m:r>
                          </m:e>
                          <m:e>
                            <m:r>
                              <a:rPr>
                                <a:latin typeface="Cambria Math" panose="02040503050406030204" pitchFamily="18" charset="0"/>
                              </a:rPr>
                              <m:t>−1</m:t>
                            </m:r>
                          </m:e>
                        </m:eqArr>
                      </m:e>
                    </m:d>
                  </m:oMath>
                </a14:m>
                <a:r>
                  <a:rPr sz="2800" dirty="0"/>
                  <a:t>.</a:t>
                </a:r>
              </a:p>
              <a:p>
                <a:pPr>
                  <a:defRPr sz="2800"/>
                </a:pP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Inverse Matrix Method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2"/>
                  <a:defRPr sz="2800"/>
                </a:pPr>
                <a:r>
                  <a:rPr dirty="0"/>
                  <a:t>​</a:t>
                </a:r>
                <a14:m>
                  <m:oMath xmlns:m="http://schemas.openxmlformats.org/officeDocument/2006/math">
                    <m:d>
                      <m:dPr>
                        <m:begChr m:val="{"/>
                        <m:endChr m:val=""/>
                        <m:ctrlPr>
                          <a:rPr lang="ar-AE" i="1">
                            <a:latin typeface="Cambria Math" panose="02040503050406030204" pitchFamily="18" charset="0"/>
                          </a:rPr>
                        </m:ctrlPr>
                      </m:dPr>
                      <m:e>
                        <m:eqArr>
                          <m:eqArrPr>
                            <m:ctrlPr>
                              <a:rPr lang="ar-AE" i="1">
                                <a:latin typeface="Cambria Math" panose="02040503050406030204" pitchFamily="18" charset="0"/>
                              </a:rPr>
                            </m:ctrlPr>
                          </m:eqArrPr>
                          <m:e>
                            <m:r>
                              <a:rPr lang="en-US">
                                <a:latin typeface="Cambria Math" panose="02040503050406030204" pitchFamily="18" charset="0"/>
                              </a:rPr>
                              <m:t>−</m:t>
                            </m:r>
                            <m:r>
                              <a:rPr lang="ar-AE">
                                <a:latin typeface="Cambria Math" panose="02040503050406030204" pitchFamily="18" charset="0"/>
                              </a:rPr>
                              <m:t>𝑥</m:t>
                            </m:r>
                            <m:r>
                              <a:rPr lang="en-US">
                                <a:latin typeface="Cambria Math" panose="02040503050406030204" pitchFamily="18" charset="0"/>
                              </a:rPr>
                              <m:t>+</m:t>
                            </m:r>
                            <m:r>
                              <a:rPr lang="en-US">
                                <a:latin typeface="Cambria Math" panose="02040503050406030204" pitchFamily="18" charset="0"/>
                              </a:rPr>
                              <m:t>2</m:t>
                            </m:r>
                            <m:r>
                              <a:rPr lang="ar-AE">
                                <a:latin typeface="Cambria Math" panose="02040503050406030204" pitchFamily="18" charset="0"/>
                              </a:rPr>
                              <m:t>𝑦</m:t>
                            </m:r>
                            <m:r>
                              <a:rPr lang="ar-AE">
                                <a:latin typeface="Cambria Math" panose="02040503050406030204" pitchFamily="18" charset="0"/>
                              </a:rPr>
                              <m:t>=</m:t>
                            </m:r>
                            <m:r>
                              <a:rPr lang="ar-AE">
                                <a:latin typeface="Cambria Math" panose="02040503050406030204" pitchFamily="18" charset="0"/>
                              </a:rPr>
                              <m:t>3</m:t>
                            </m:r>
                          </m:e>
                          <m:e>
                            <m:r>
                              <a:rPr lang="en-US">
                                <a:latin typeface="Cambria Math" panose="02040503050406030204" pitchFamily="18" charset="0"/>
                              </a:rPr>
                              <m:t> </m:t>
                            </m:r>
                            <m:r>
                              <a:rPr lang="ar-AE">
                                <a:latin typeface="Cambria Math" panose="02040503050406030204" pitchFamily="18" charset="0"/>
                              </a:rPr>
                              <m:t>3</m:t>
                            </m:r>
                            <m:r>
                              <a:rPr lang="ar-AE">
                                <a:latin typeface="Cambria Math" panose="02040503050406030204" pitchFamily="18" charset="0"/>
                              </a:rPr>
                              <m:t>𝑥</m:t>
                            </m:r>
                            <m:r>
                              <a:rPr lang="en-US">
                                <a:latin typeface="Cambria Math" panose="02040503050406030204" pitchFamily="18" charset="0"/>
                              </a:rPr>
                              <m:t>−</m:t>
                            </m:r>
                            <m:r>
                              <a:rPr lang="en-US">
                                <a:latin typeface="Cambria Math" panose="02040503050406030204" pitchFamily="18" charset="0"/>
                              </a:rPr>
                              <m:t>6</m:t>
                            </m:r>
                            <m:r>
                              <a:rPr lang="ar-AE">
                                <a:latin typeface="Cambria Math" panose="02040503050406030204" pitchFamily="18" charset="0"/>
                              </a:rPr>
                              <m:t>𝑦</m:t>
                            </m:r>
                            <m:r>
                              <a:rPr lang="ar-AE">
                                <a:latin typeface="Cambria Math" panose="02040503050406030204" pitchFamily="18" charset="0"/>
                              </a:rPr>
                              <m:t>=</m:t>
                            </m:r>
                            <m:r>
                              <a:rPr lang="en-US" i="1">
                                <a:latin typeface="Cambria Math" panose="02040503050406030204" pitchFamily="18" charset="0"/>
                              </a:rPr>
                              <m:t>−</m:t>
                            </m:r>
                            <m:r>
                              <a:rPr lang="en-US" i="1">
                                <a:latin typeface="Cambria Math" panose="02040503050406030204" pitchFamily="18" charset="0"/>
                              </a:rPr>
                              <m:t>5</m:t>
                            </m:r>
                          </m:e>
                        </m:eqArr>
                      </m:e>
                    </m:d>
                  </m:oMath>
                </a14:m>
                <a:endParaRPr dirty="0"/>
              </a:p>
              <a:p>
                <a:r>
                  <a:rPr dirty="0"/>
                  <a:t>​</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graphicFrame>
            <p:nvGraphicFramePr>
              <p:cNvPr id="4" name="Table Placeholder 2">
                <a:extLst>
                  <a:ext uri="{FF2B5EF4-FFF2-40B4-BE49-F238E27FC236}">
                    <a16:creationId xmlns:a16="http://schemas.microsoft.com/office/drawing/2014/main" id="{AE34C080-4942-4E22-A8DE-770E5F06EC74}"/>
                  </a:ext>
                </a:extLst>
              </p:cNvPr>
              <p:cNvGraphicFramePr>
                <a:graphicFrameLocks/>
              </p:cNvGraphicFramePr>
              <p:nvPr>
                <p:extLst>
                  <p:ext uri="{D42A27DB-BD31-4B8C-83A1-F6EECF244321}">
                    <p14:modId xmlns:p14="http://schemas.microsoft.com/office/powerpoint/2010/main" val="2075860192"/>
                  </p:ext>
                </p:extLst>
              </p:nvPr>
            </p:nvGraphicFramePr>
            <p:xfrm>
              <a:off x="609599" y="2514600"/>
              <a:ext cx="8305801" cy="3124200"/>
            </p:xfrm>
            <a:graphic>
              <a:graphicData uri="http://schemas.openxmlformats.org/drawingml/2006/table">
                <a:tbl>
                  <a:tblPr firstRow="1" bandRow="1">
                    <a:tableStyleId>{2D5ABB26-0587-4C30-8999-92F81FD0307C}</a:tableStyleId>
                  </a:tblPr>
                  <a:tblGrid>
                    <a:gridCol w="2384073">
                      <a:extLst>
                        <a:ext uri="{9D8B030D-6E8A-4147-A177-3AD203B41FA5}">
                          <a16:colId xmlns:a16="http://schemas.microsoft.com/office/drawing/2014/main" val="20000"/>
                        </a:ext>
                      </a:extLst>
                    </a:gridCol>
                    <a:gridCol w="2922411">
                      <a:extLst>
                        <a:ext uri="{9D8B030D-6E8A-4147-A177-3AD203B41FA5}">
                          <a16:colId xmlns:a16="http://schemas.microsoft.com/office/drawing/2014/main" val="20001"/>
                        </a:ext>
                      </a:extLst>
                    </a:gridCol>
                    <a:gridCol w="2999317">
                      <a:extLst>
                        <a:ext uri="{9D8B030D-6E8A-4147-A177-3AD203B41FA5}">
                          <a16:colId xmlns:a16="http://schemas.microsoft.com/office/drawing/2014/main" val="20002"/>
                        </a:ext>
                      </a:extLst>
                    </a:gridCol>
                  </a:tblGrid>
                  <a:tr h="1343667">
                    <a:tc>
                      <a:txBody>
                        <a:bodyPr/>
                        <a:lstStyle/>
                        <a:p>
                          <a:pPr algn="r">
                            <a:defRPr sz="1800"/>
                          </a:pPr>
                          <a:r>
                            <a:rPr sz="2800" dirty="0"/>
                            <a:t>​</a:t>
                          </a:r>
                          <a14:m>
                            <m:oMath xmlns:m="http://schemas.openxmlformats.org/officeDocument/2006/math">
                              <m:d>
                                <m:dPr>
                                  <m:begChr m:val="["/>
                                  <m:endChr m:val="]"/>
                                  <m:ctrlPr>
                                    <a:rPr sz="2800" i="1">
                                      <a:latin typeface="Cambria Math" panose="02040503050406030204" pitchFamily="18" charset="0"/>
                                    </a:rPr>
                                  </m:ctrlPr>
                                </m:dPr>
                                <m:e>
                                  <m:m>
                                    <m:mPr>
                                      <m:plcHide m:val="on"/>
                                      <m:mcs>
                                        <m:mc>
                                          <m:mcPr>
                                            <m:count m:val="2"/>
                                            <m:mcJc m:val="center"/>
                                          </m:mcPr>
                                        </m:mc>
                                      </m:mcs>
                                      <m:ctrlPr>
                                        <a:rPr sz="2800" i="1">
                                          <a:latin typeface="Cambria Math" panose="02040503050406030204" pitchFamily="18" charset="0"/>
                                        </a:rPr>
                                      </m:ctrlPr>
                                    </m:mPr>
                                    <m:mr>
                                      <m:e>
                                        <m:r>
                                          <a:rPr sz="2800">
                                            <a:latin typeface="Cambria Math"/>
                                          </a:rPr>
                                          <m:t>−</m:t>
                                        </m:r>
                                        <m:r>
                                          <a:rPr sz="2800">
                                            <a:latin typeface="Cambria Math"/>
                                          </a:rPr>
                                          <m:t>1</m:t>
                                        </m:r>
                                      </m:e>
                                      <m:e>
                                        <m:r>
                                          <a:rPr sz="2800">
                                            <a:latin typeface="Cambria Math"/>
                                          </a:rPr>
                                          <m:t>2</m:t>
                                        </m:r>
                                      </m:e>
                                    </m:mr>
                                    <m:mr>
                                      <m:e>
                                        <m:r>
                                          <a:rPr sz="2800">
                                            <a:latin typeface="Cambria Math"/>
                                          </a:rPr>
                                          <m:t>3</m:t>
                                        </m:r>
                                      </m:e>
                                      <m:e>
                                        <m:r>
                                          <a:rPr sz="2800">
                                            <a:latin typeface="Cambria Math"/>
                                          </a:rPr>
                                          <m:t>−</m:t>
                                        </m:r>
                                        <m:r>
                                          <a:rPr sz="2800">
                                            <a:latin typeface="Cambria Math"/>
                                          </a:rPr>
                                          <m:t>6</m:t>
                                        </m:r>
                                      </m:e>
                                    </m:mr>
                                  </m:m>
                                </m:e>
                              </m:d>
                              <m:d>
                                <m:dPr>
                                  <m:begChr m:val="["/>
                                  <m:endChr m:val="]"/>
                                  <m:ctrlPr>
                                    <a:rPr sz="2800" i="1">
                                      <a:latin typeface="Cambria Math" panose="02040503050406030204" pitchFamily="18" charset="0"/>
                                    </a:rPr>
                                  </m:ctrlPr>
                                </m:dPr>
                                <m:e>
                                  <m:eqArr>
                                    <m:eqArrPr>
                                      <m:ctrlPr>
                                        <a:rPr sz="2800" i="1">
                                          <a:latin typeface="Cambria Math" panose="02040503050406030204" pitchFamily="18" charset="0"/>
                                        </a:rPr>
                                      </m:ctrlPr>
                                    </m:eqArrPr>
                                    <m:e>
                                      <m:r>
                                        <a:rPr sz="2800">
                                          <a:latin typeface="Cambria Math"/>
                                        </a:rPr>
                                        <m:t>𝑥</m:t>
                                      </m:r>
                                    </m:e>
                                    <m:e>
                                      <m:r>
                                        <a:rPr sz="2800">
                                          <a:latin typeface="Cambria Math"/>
                                        </a:rPr>
                                        <m:t>𝑦</m:t>
                                      </m:r>
                                    </m:e>
                                  </m:eqArr>
                                </m:e>
                              </m:d>
                            </m:oMath>
                          </a14:m>
                          <a:endParaRPr sz="2800" dirty="0"/>
                        </a:p>
                      </a:txBody>
                      <a:tcPr/>
                    </a:tc>
                    <a:tc>
                      <a:txBody>
                        <a:bodyPr/>
                        <a:lstStyle/>
                        <a:p>
                          <a:pPr algn="l">
                            <a:defRPr sz="1800"/>
                          </a:pPr>
                          <a:r>
                            <a:rPr sz="2800" dirty="0"/>
                            <a:t>​</a:t>
                          </a:r>
                          <a14:m>
                            <m:oMath xmlns:m="http://schemas.openxmlformats.org/officeDocument/2006/math">
                              <m:r>
                                <a:rPr sz="2800">
                                  <a:latin typeface="Cambria Math"/>
                                </a:rPr>
                                <m:t>=</m:t>
                              </m:r>
                              <m:d>
                                <m:dPr>
                                  <m:begChr m:val="["/>
                                  <m:endChr m:val="]"/>
                                  <m:ctrlPr>
                                    <a:rPr sz="2800" i="1">
                                      <a:latin typeface="Cambria Math" panose="02040503050406030204" pitchFamily="18" charset="0"/>
                                    </a:rPr>
                                  </m:ctrlPr>
                                </m:dPr>
                                <m:e>
                                  <m:eqArr>
                                    <m:eqArrPr>
                                      <m:ctrlPr>
                                        <a:rPr sz="2800" i="1">
                                          <a:latin typeface="Cambria Math" panose="02040503050406030204" pitchFamily="18" charset="0"/>
                                        </a:rPr>
                                      </m:ctrlPr>
                                    </m:eqArrPr>
                                    <m:e>
                                      <m:r>
                                        <a:rPr sz="2800">
                                          <a:latin typeface="Cambria Math"/>
                                        </a:rPr>
                                        <m:t>3</m:t>
                                      </m:r>
                                    </m:e>
                                    <m:e>
                                      <m:r>
                                        <a:rPr sz="2800">
                                          <a:latin typeface="Cambria Math"/>
                                        </a:rPr>
                                        <m:t>−</m:t>
                                      </m:r>
                                      <m:r>
                                        <a:rPr sz="2800">
                                          <a:latin typeface="Cambria Math"/>
                                        </a:rPr>
                                        <m:t>5</m:t>
                                      </m:r>
                                    </m:e>
                                  </m:eqArr>
                                </m:e>
                              </m:d>
                            </m:oMath>
                          </a14:m>
                          <a:endParaRPr sz="2800" dirty="0"/>
                        </a:p>
                      </a:txBody>
                      <a:tcPr/>
                    </a:tc>
                    <a:tc>
                      <a:txBody>
                        <a:bodyPr/>
                        <a:lstStyle/>
                        <a:p>
                          <a:r>
                            <a:rPr lang="en-US" sz="1800" b="0" i="0" u="none" strike="noStrike" kern="1200" baseline="0" dirty="0">
                              <a:solidFill>
                                <a:schemeClr val="tx1"/>
                              </a:solidFill>
                              <a:latin typeface="+mn-lt"/>
                              <a:ea typeface="+mn-ea"/>
                              <a:cs typeface="+mn-cs"/>
                            </a:rPr>
                            <a:t>Again, write the system in matrix form.</a:t>
                          </a:r>
                          <a:r>
                            <a:rPr sz="1800" dirty="0"/>
                            <a:t> </a:t>
                          </a:r>
                        </a:p>
                      </a:txBody>
                      <a:tcPr/>
                    </a:tc>
                    <a:extLst>
                      <a:ext uri="{0D108BD9-81ED-4DB2-BD59-A6C34878D82A}">
                        <a16:rowId xmlns:a16="http://schemas.microsoft.com/office/drawing/2014/main" val="10000"/>
                      </a:ext>
                    </a:extLst>
                  </a:tr>
                  <a:tr h="1780533">
                    <a:tc>
                      <a:txBody>
                        <a:bodyPr/>
                        <a:lstStyle/>
                        <a:p>
                          <a:pPr algn="r">
                            <a:defRPr sz="1800"/>
                          </a:pPr>
                          <a:r>
                            <a:rPr sz="2800" dirty="0"/>
                            <a:t>​</a:t>
                          </a:r>
                          <a14:m>
                            <m:oMath xmlns:m="http://schemas.openxmlformats.org/officeDocument/2006/math">
                              <m:sSup>
                                <m:sSupPr>
                                  <m:ctrlPr>
                                    <a:rPr sz="2800" i="1">
                                      <a:latin typeface="Cambria Math" panose="02040503050406030204" pitchFamily="18" charset="0"/>
                                    </a:rPr>
                                  </m:ctrlPr>
                                </m:sSupPr>
                                <m:e>
                                  <m:d>
                                    <m:dPr>
                                      <m:begChr m:val="["/>
                                      <m:endChr m:val="]"/>
                                      <m:ctrlPr>
                                        <a:rPr sz="2800" i="1">
                                          <a:latin typeface="Cambria Math" panose="02040503050406030204" pitchFamily="18" charset="0"/>
                                        </a:rPr>
                                      </m:ctrlPr>
                                    </m:dPr>
                                    <m:e>
                                      <m:m>
                                        <m:mPr>
                                          <m:plcHide m:val="on"/>
                                          <m:mcs>
                                            <m:mc>
                                              <m:mcPr>
                                                <m:count m:val="2"/>
                                                <m:mcJc m:val="center"/>
                                              </m:mcPr>
                                            </m:mc>
                                          </m:mcs>
                                          <m:ctrlPr>
                                            <a:rPr sz="2800" i="1">
                                              <a:latin typeface="Cambria Math" panose="02040503050406030204" pitchFamily="18" charset="0"/>
                                            </a:rPr>
                                          </m:ctrlPr>
                                        </m:mPr>
                                        <m:mr>
                                          <m:e>
                                            <m:r>
                                              <a:rPr sz="2800">
                                                <a:latin typeface="Cambria Math"/>
                                              </a:rPr>
                                              <m:t>−</m:t>
                                            </m:r>
                                            <m:r>
                                              <a:rPr sz="2800">
                                                <a:latin typeface="Cambria Math"/>
                                              </a:rPr>
                                              <m:t>1</m:t>
                                            </m:r>
                                          </m:e>
                                          <m:e>
                                            <m:r>
                                              <a:rPr sz="2800">
                                                <a:latin typeface="Cambria Math"/>
                                              </a:rPr>
                                              <m:t>2</m:t>
                                            </m:r>
                                          </m:e>
                                        </m:mr>
                                        <m:mr>
                                          <m:e>
                                            <m:r>
                                              <a:rPr sz="2800">
                                                <a:latin typeface="Cambria Math"/>
                                              </a:rPr>
                                              <m:t>3</m:t>
                                            </m:r>
                                          </m:e>
                                          <m:e>
                                            <m:r>
                                              <a:rPr sz="2800">
                                                <a:latin typeface="Cambria Math"/>
                                              </a:rPr>
                                              <m:t>−</m:t>
                                            </m:r>
                                            <m:r>
                                              <a:rPr sz="2800">
                                                <a:latin typeface="Cambria Math"/>
                                              </a:rPr>
                                              <m:t>6</m:t>
                                            </m:r>
                                          </m:e>
                                        </m:mr>
                                      </m:m>
                                    </m:e>
                                  </m:d>
                                </m:e>
                                <m:sup>
                                  <m:r>
                                    <a:rPr sz="2800">
                                      <a:latin typeface="Cambria Math"/>
                                    </a:rPr>
                                    <m:t>−</m:t>
                                  </m:r>
                                  <m:r>
                                    <a:rPr sz="2800">
                                      <a:latin typeface="Cambria Math"/>
                                    </a:rPr>
                                    <m:t>1</m:t>
                                  </m:r>
                                </m:sup>
                              </m:sSup>
                            </m:oMath>
                          </a14:m>
                          <a:endParaRPr sz="2800" dirty="0"/>
                        </a:p>
                      </a:txBody>
                      <a:tcPr/>
                    </a:tc>
                    <a:tc>
                      <a:txBody>
                        <a:bodyPr/>
                        <a:lstStyle/>
                        <a:p>
                          <a:pPr algn="l">
                            <a:defRPr sz="1800"/>
                          </a:pPr>
                          <a:r>
                            <a:rPr sz="2800" dirty="0"/>
                            <a:t>​</a:t>
                          </a:r>
                          <a14:m>
                            <m:oMath xmlns:m="http://schemas.openxmlformats.org/officeDocument/2006/math">
                              <m:r>
                                <a:rPr sz="2800">
                                  <a:latin typeface="Cambria Math"/>
                                </a:rPr>
                                <m:t>=</m:t>
                              </m:r>
                              <m:f>
                                <m:fPr>
                                  <m:ctrlPr>
                                    <a:rPr sz="2800" i="1">
                                      <a:latin typeface="Cambria Math" panose="02040503050406030204" pitchFamily="18" charset="0"/>
                                    </a:rPr>
                                  </m:ctrlPr>
                                </m:fPr>
                                <m:num>
                                  <m:r>
                                    <a:rPr sz="2800">
                                      <a:latin typeface="Cambria Math"/>
                                    </a:rPr>
                                    <m:t>1</m:t>
                                  </m:r>
                                </m:num>
                                <m:den>
                                  <m:r>
                                    <a:rPr sz="2800">
                                      <a:latin typeface="Cambria Math"/>
                                    </a:rPr>
                                    <m:t>6</m:t>
                                  </m:r>
                                  <m:r>
                                    <a:rPr sz="2800">
                                      <a:latin typeface="Cambria Math"/>
                                    </a:rPr>
                                    <m:t>−</m:t>
                                  </m:r>
                                  <m:r>
                                    <a:rPr sz="2800">
                                      <a:latin typeface="Cambria Math"/>
                                    </a:rPr>
                                    <m:t>6</m:t>
                                  </m:r>
                                </m:den>
                              </m:f>
                              <m:d>
                                <m:dPr>
                                  <m:begChr m:val="["/>
                                  <m:endChr m:val="]"/>
                                  <m:ctrlPr>
                                    <a:rPr sz="2800" i="1">
                                      <a:latin typeface="Cambria Math" panose="02040503050406030204" pitchFamily="18" charset="0"/>
                                    </a:rPr>
                                  </m:ctrlPr>
                                </m:dPr>
                                <m:e>
                                  <m:m>
                                    <m:mPr>
                                      <m:plcHide m:val="on"/>
                                      <m:mcs>
                                        <m:mc>
                                          <m:mcPr>
                                            <m:count m:val="2"/>
                                            <m:mcJc m:val="center"/>
                                          </m:mcPr>
                                        </m:mc>
                                      </m:mcs>
                                      <m:ctrlPr>
                                        <a:rPr sz="2800" i="1">
                                          <a:latin typeface="Cambria Math" panose="02040503050406030204" pitchFamily="18" charset="0"/>
                                        </a:rPr>
                                      </m:ctrlPr>
                                    </m:mPr>
                                    <m:mr>
                                      <m:e>
                                        <m:r>
                                          <a:rPr sz="2800">
                                            <a:latin typeface="Cambria Math"/>
                                          </a:rPr>
                                          <m:t>−</m:t>
                                        </m:r>
                                        <m:r>
                                          <a:rPr sz="2800">
                                            <a:latin typeface="Cambria Math"/>
                                          </a:rPr>
                                          <m:t>6</m:t>
                                        </m:r>
                                      </m:e>
                                      <m:e>
                                        <m:r>
                                          <a:rPr sz="2800">
                                            <a:latin typeface="Cambria Math"/>
                                          </a:rPr>
                                          <m:t>−</m:t>
                                        </m:r>
                                        <m:r>
                                          <a:rPr sz="2800">
                                            <a:latin typeface="Cambria Math"/>
                                          </a:rPr>
                                          <m:t>2</m:t>
                                        </m:r>
                                      </m:e>
                                    </m:mr>
                                    <m:mr>
                                      <m:e>
                                        <m:r>
                                          <a:rPr sz="2800">
                                            <a:latin typeface="Cambria Math"/>
                                          </a:rPr>
                                          <m:t>−</m:t>
                                        </m:r>
                                        <m:r>
                                          <a:rPr sz="2800">
                                            <a:latin typeface="Cambria Math"/>
                                          </a:rPr>
                                          <m:t>3</m:t>
                                        </m:r>
                                      </m:e>
                                      <m:e>
                                        <m:r>
                                          <a:rPr sz="2800">
                                            <a:latin typeface="Cambria Math"/>
                                          </a:rPr>
                                          <m:t>−</m:t>
                                        </m:r>
                                        <m:r>
                                          <a:rPr sz="2800">
                                            <a:latin typeface="Cambria Math"/>
                                          </a:rPr>
                                          <m:t>1</m:t>
                                        </m:r>
                                      </m:e>
                                    </m:mr>
                                  </m:m>
                                </m:e>
                              </m:d>
                            </m:oMath>
                          </a14:m>
                          <a:endParaRPr sz="2800" dirty="0"/>
                        </a:p>
                      </a:txBody>
                      <a:tcPr/>
                    </a:tc>
                    <a:tc>
                      <a:txBody>
                        <a:bodyPr/>
                        <a:lstStyle/>
                        <a:p>
                          <a:pPr algn="l">
                            <a:defRPr b="1"/>
                          </a:pPr>
                          <a:r>
                            <a:rPr sz="1800" b="0" dirty="0"/>
                            <a:t>The coefficient matrix has no inverse (since its determinant is </a:t>
                          </a:r>
                          <a:r>
                            <a:rPr sz="1800" b="0" dirty="0">
                              <a:latin typeface="Cambria Math"/>
                            </a:rPr>
                            <a:t>0</a:t>
                          </a:r>
                          <a:r>
                            <a:rPr sz="1800" b="0" dirty="0"/>
                            <a:t>), so the system has no solution or an infinite number of solutions.</a:t>
                          </a:r>
                        </a:p>
                      </a:txBody>
                      <a:tcPr/>
                    </a:tc>
                    <a:extLst>
                      <a:ext uri="{0D108BD9-81ED-4DB2-BD59-A6C34878D82A}">
                        <a16:rowId xmlns:a16="http://schemas.microsoft.com/office/drawing/2014/main" val="10001"/>
                      </a:ext>
                    </a:extLst>
                  </a:tr>
                </a:tbl>
              </a:graphicData>
            </a:graphic>
          </p:graphicFrame>
        </mc:Choice>
        <mc:Fallback>
          <p:graphicFrame>
            <p:nvGraphicFramePr>
              <p:cNvPr id="4" name="Table Placeholder 2">
                <a:extLst>
                  <a:ext uri="{FF2B5EF4-FFF2-40B4-BE49-F238E27FC236}">
                    <a16:creationId xmlns:a16="http://schemas.microsoft.com/office/drawing/2014/main" id="{AE34C080-4942-4E22-A8DE-770E5F06EC74}"/>
                  </a:ext>
                </a:extLst>
              </p:cNvPr>
              <p:cNvGraphicFramePr>
                <a:graphicFrameLocks/>
              </p:cNvGraphicFramePr>
              <p:nvPr>
                <p:extLst>
                  <p:ext uri="{D42A27DB-BD31-4B8C-83A1-F6EECF244321}">
                    <p14:modId xmlns:p14="http://schemas.microsoft.com/office/powerpoint/2010/main" val="2075860192"/>
                  </p:ext>
                </p:extLst>
              </p:nvPr>
            </p:nvGraphicFramePr>
            <p:xfrm>
              <a:off x="609599" y="2514600"/>
              <a:ext cx="8305801" cy="3124200"/>
            </p:xfrm>
            <a:graphic>
              <a:graphicData uri="http://schemas.openxmlformats.org/drawingml/2006/table">
                <a:tbl>
                  <a:tblPr firstRow="1" bandRow="1">
                    <a:tableStyleId>{2D5ABB26-0587-4C30-8999-92F81FD0307C}</a:tableStyleId>
                  </a:tblPr>
                  <a:tblGrid>
                    <a:gridCol w="2384073">
                      <a:extLst>
                        <a:ext uri="{9D8B030D-6E8A-4147-A177-3AD203B41FA5}">
                          <a16:colId xmlns:a16="http://schemas.microsoft.com/office/drawing/2014/main" val="20000"/>
                        </a:ext>
                      </a:extLst>
                    </a:gridCol>
                    <a:gridCol w="2922411">
                      <a:extLst>
                        <a:ext uri="{9D8B030D-6E8A-4147-A177-3AD203B41FA5}">
                          <a16:colId xmlns:a16="http://schemas.microsoft.com/office/drawing/2014/main" val="20001"/>
                        </a:ext>
                      </a:extLst>
                    </a:gridCol>
                    <a:gridCol w="2999317">
                      <a:extLst>
                        <a:ext uri="{9D8B030D-6E8A-4147-A177-3AD203B41FA5}">
                          <a16:colId xmlns:a16="http://schemas.microsoft.com/office/drawing/2014/main" val="20002"/>
                        </a:ext>
                      </a:extLst>
                    </a:gridCol>
                  </a:tblGrid>
                  <a:tr h="1343667">
                    <a:tc>
                      <a:txBody>
                        <a:bodyPr/>
                        <a:lstStyle/>
                        <a:p>
                          <a:endParaRPr lang="en-US"/>
                        </a:p>
                      </a:txBody>
                      <a:tcPr>
                        <a:blipFill>
                          <a:blip r:embed="rId3"/>
                          <a:stretch>
                            <a:fillRect l="255" t="-2262" r="-247959" b="-132127"/>
                          </a:stretch>
                        </a:blipFill>
                      </a:tcPr>
                    </a:tc>
                    <a:tc>
                      <a:txBody>
                        <a:bodyPr/>
                        <a:lstStyle/>
                        <a:p>
                          <a:endParaRPr lang="en-US"/>
                        </a:p>
                      </a:txBody>
                      <a:tcPr>
                        <a:blipFill>
                          <a:blip r:embed="rId3"/>
                          <a:stretch>
                            <a:fillRect l="-81628" t="-2262" r="-102923" b="-132127"/>
                          </a:stretch>
                        </a:blipFill>
                      </a:tcPr>
                    </a:tc>
                    <a:tc>
                      <a:txBody>
                        <a:bodyPr/>
                        <a:lstStyle/>
                        <a:p>
                          <a:r>
                            <a:rPr lang="en-US" sz="1800" b="0" i="0" u="none" strike="noStrike" kern="1200" baseline="0" dirty="0">
                              <a:solidFill>
                                <a:schemeClr val="tx1"/>
                              </a:solidFill>
                              <a:latin typeface="+mn-lt"/>
                              <a:ea typeface="+mn-ea"/>
                              <a:cs typeface="+mn-cs"/>
                            </a:rPr>
                            <a:t>Again, write the system in matrix form.</a:t>
                          </a:r>
                          <a:r>
                            <a:rPr sz="1800" dirty="0"/>
                            <a:t> </a:t>
                          </a:r>
                        </a:p>
                      </a:txBody>
                      <a:tcPr/>
                    </a:tc>
                    <a:extLst>
                      <a:ext uri="{0D108BD9-81ED-4DB2-BD59-A6C34878D82A}">
                        <a16:rowId xmlns:a16="http://schemas.microsoft.com/office/drawing/2014/main" val="10000"/>
                      </a:ext>
                    </a:extLst>
                  </a:tr>
                  <a:tr h="1780533">
                    <a:tc>
                      <a:txBody>
                        <a:bodyPr/>
                        <a:lstStyle/>
                        <a:p>
                          <a:endParaRPr lang="en-US"/>
                        </a:p>
                      </a:txBody>
                      <a:tcPr>
                        <a:blipFill>
                          <a:blip r:embed="rId3"/>
                          <a:stretch>
                            <a:fillRect l="255" t="-77397" r="-247959"/>
                          </a:stretch>
                        </a:blipFill>
                      </a:tcPr>
                    </a:tc>
                    <a:tc>
                      <a:txBody>
                        <a:bodyPr/>
                        <a:lstStyle/>
                        <a:p>
                          <a:endParaRPr lang="en-US"/>
                        </a:p>
                      </a:txBody>
                      <a:tcPr>
                        <a:blipFill>
                          <a:blip r:embed="rId3"/>
                          <a:stretch>
                            <a:fillRect l="-81628" t="-77397" r="-102923"/>
                          </a:stretch>
                        </a:blipFill>
                      </a:tcPr>
                    </a:tc>
                    <a:tc>
                      <a:txBody>
                        <a:bodyPr/>
                        <a:lstStyle/>
                        <a:p>
                          <a:pPr algn="l">
                            <a:defRPr b="1"/>
                          </a:pPr>
                          <a:r>
                            <a:rPr sz="1800" b="0" dirty="0"/>
                            <a:t>The coefficient matrix has no inverse (since its determinant is </a:t>
                          </a:r>
                          <a:r>
                            <a:rPr sz="1800" b="0" dirty="0">
                              <a:latin typeface="Cambria Math"/>
                            </a:rPr>
                            <a:t>0</a:t>
                          </a:r>
                          <a:r>
                            <a:rPr sz="1800" b="0" dirty="0"/>
                            <a:t>), so the system has no solution or an infinite number of solutions.</a:t>
                          </a:r>
                        </a:p>
                      </a:txBody>
                      <a:tcPr/>
                    </a:tc>
                    <a:extLst>
                      <a:ext uri="{0D108BD9-81ED-4DB2-BD59-A6C34878D82A}">
                        <a16:rowId xmlns:a16="http://schemas.microsoft.com/office/drawing/2014/main" val="10001"/>
                      </a:ext>
                    </a:extLst>
                  </a:tr>
                </a:tbl>
              </a:graphicData>
            </a:graphic>
          </p:graphicFrame>
        </mc:Fallback>
      </mc:AlternateContent>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Inverse Matrix Method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defRPr sz="2000"/>
                </a:pPr>
                <a:r>
                  <a:rPr lang="ar-AE" dirty="0"/>
                  <a:t>​</a:t>
                </a:r>
              </a:p>
              <a:p>
                <a14:m>
                  <m:oMath xmlns:m="http://schemas.openxmlformats.org/officeDocument/2006/math">
                    <m:sSub>
                      <m:sSubPr>
                        <m:ctrlPr>
                          <a:rPr lang="ar-AE" sz="2800" i="1" smtClean="0">
                            <a:latin typeface="Cambria Math" panose="02040503050406030204" pitchFamily="18" charset="0"/>
                          </a:rPr>
                        </m:ctrlPr>
                      </m:sSubPr>
                      <m:e>
                        <m:r>
                          <a:rPr lang="ar-AE" sz="2800">
                            <a:latin typeface="Cambria Math" panose="02040503050406030204" pitchFamily="18" charset="0"/>
                          </a:rPr>
                          <m:t>𝐷</m:t>
                        </m:r>
                      </m:e>
                      <m:sub>
                        <m:r>
                          <a:rPr lang="ar-AE" sz="2800">
                            <a:latin typeface="Cambria Math" panose="02040503050406030204" pitchFamily="18" charset="0"/>
                          </a:rPr>
                          <m:t>𝑥</m:t>
                        </m:r>
                      </m:sub>
                    </m:sSub>
                    <m:r>
                      <a:rPr lang="ar-AE" sz="2800">
                        <a:latin typeface="Cambria Math" panose="02040503050406030204" pitchFamily="18" charset="0"/>
                      </a:rPr>
                      <m:t>=</m:t>
                    </m:r>
                    <m:d>
                      <m:dPr>
                        <m:begChr m:val="|"/>
                        <m:endChr m:val="|"/>
                        <m:ctrlPr>
                          <a:rPr lang="ar-AE" sz="2800" i="1">
                            <a:latin typeface="Cambria Math" panose="02040503050406030204" pitchFamily="18" charset="0"/>
                          </a:rPr>
                        </m:ctrlPr>
                      </m:dPr>
                      <m:e>
                        <m:m>
                          <m:mPr>
                            <m:plcHide m:val="on"/>
                            <m:mcs>
                              <m:mc>
                                <m:mcPr>
                                  <m:count m:val="2"/>
                                  <m:mcJc m:val="center"/>
                                </m:mcPr>
                              </m:mc>
                            </m:mcs>
                            <m:ctrlPr>
                              <a:rPr lang="ar-AE" sz="2800" i="1">
                                <a:latin typeface="Cambria Math" panose="02040503050406030204" pitchFamily="18" charset="0"/>
                              </a:rPr>
                            </m:ctrlPr>
                          </m:mPr>
                          <m:mr>
                            <m:e>
                              <m:r>
                                <a:rPr lang="ar-AE" sz="2800">
                                  <a:latin typeface="Cambria Math" panose="02040503050406030204" pitchFamily="18" charset="0"/>
                                </a:rPr>
                                <m:t>3</m:t>
                              </m:r>
                            </m:e>
                            <m:e>
                              <m:r>
                                <a:rPr lang="ar-AE" sz="2800">
                                  <a:latin typeface="Cambria Math" panose="02040503050406030204" pitchFamily="18" charset="0"/>
                                </a:rPr>
                                <m:t>2</m:t>
                              </m:r>
                            </m:e>
                          </m:mr>
                          <m:mr>
                            <m:e>
                              <m:r>
                                <a:rPr lang="ar-AE" sz="2800">
                                  <a:latin typeface="Cambria Math" panose="02040503050406030204" pitchFamily="18" charset="0"/>
                                </a:rPr>
                                <m:t>−</m:t>
                              </m:r>
                              <m:r>
                                <a:rPr lang="ar-AE" sz="2800">
                                  <a:latin typeface="Cambria Math" panose="02040503050406030204" pitchFamily="18" charset="0"/>
                                </a:rPr>
                                <m:t>5</m:t>
                              </m:r>
                            </m:e>
                            <m:e>
                              <m:r>
                                <a:rPr lang="ar-AE" sz="2800">
                                  <a:latin typeface="Cambria Math" panose="02040503050406030204" pitchFamily="18" charset="0"/>
                                </a:rPr>
                                <m:t>−</m:t>
                              </m:r>
                              <m:r>
                                <a:rPr lang="ar-AE" sz="2800">
                                  <a:latin typeface="Cambria Math" panose="02040503050406030204" pitchFamily="18" charset="0"/>
                                </a:rPr>
                                <m:t>6</m:t>
                              </m:r>
                            </m:e>
                          </m:mr>
                        </m:m>
                      </m:e>
                    </m:d>
                    <m:r>
                      <a:rPr lang="ar-AE" sz="2800">
                        <a:latin typeface="Cambria Math" panose="02040503050406030204" pitchFamily="18" charset="0"/>
                      </a:rPr>
                      <m:t>=−</m:t>
                    </m:r>
                    <m:r>
                      <a:rPr lang="ar-AE" sz="2800">
                        <a:latin typeface="Cambria Math" panose="02040503050406030204" pitchFamily="18" charset="0"/>
                      </a:rPr>
                      <m:t>18</m:t>
                    </m:r>
                    <m:r>
                      <a:rPr lang="ar-AE" sz="2800">
                        <a:latin typeface="Cambria Math" panose="02040503050406030204" pitchFamily="18" charset="0"/>
                      </a:rPr>
                      <m:t>−</m:t>
                    </m:r>
                    <m:d>
                      <m:dPr>
                        <m:ctrlPr>
                          <a:rPr lang="ar-AE" sz="2800" i="1">
                            <a:latin typeface="Cambria Math" panose="02040503050406030204" pitchFamily="18" charset="0"/>
                          </a:rPr>
                        </m:ctrlPr>
                      </m:dPr>
                      <m:e>
                        <m:r>
                          <a:rPr lang="ar-AE" sz="2800">
                            <a:latin typeface="Cambria Math" panose="02040503050406030204" pitchFamily="18" charset="0"/>
                          </a:rPr>
                          <m:t>−</m:t>
                        </m:r>
                        <m:r>
                          <a:rPr lang="ar-AE" sz="2800">
                            <a:latin typeface="Cambria Math" panose="02040503050406030204" pitchFamily="18" charset="0"/>
                          </a:rPr>
                          <m:t>10</m:t>
                        </m:r>
                      </m:e>
                    </m:d>
                    <m:r>
                      <a:rPr lang="ar-AE" sz="2800">
                        <a:latin typeface="Cambria Math" panose="02040503050406030204" pitchFamily="18" charset="0"/>
                      </a:rPr>
                      <m:t>≠</m:t>
                    </m:r>
                    <m:r>
                      <a:rPr lang="ar-AE" sz="2800">
                        <a:latin typeface="Cambria Math" panose="02040503050406030204" pitchFamily="18" charset="0"/>
                      </a:rPr>
                      <m:t>0</m:t>
                    </m:r>
                  </m:oMath>
                </a14:m>
                <a:r>
                  <a:rPr lang="ar-AE" sz="2800" dirty="0"/>
                  <a:t>  </a:t>
                </a:r>
                <a:endParaRPr lang="ar-AE" dirty="0"/>
              </a:p>
              <a:p>
                <a:endParaRPr lang="ar-AE" dirty="0"/>
              </a:p>
              <a:p>
                <a:r>
                  <a:rPr lang="en-US" dirty="0"/>
                  <a:t>Since </a:t>
                </a:r>
                <a14:m>
                  <m:oMath xmlns:m="http://schemas.openxmlformats.org/officeDocument/2006/math">
                    <m:sSub>
                      <m:sSubPr>
                        <m:ctrlPr>
                          <a:rPr lang="ar-AE" i="1">
                            <a:latin typeface="Cambria Math" panose="02040503050406030204" pitchFamily="18" charset="0"/>
                          </a:rPr>
                        </m:ctrlPr>
                      </m:sSubPr>
                      <m:e>
                        <m:r>
                          <a:rPr lang="ar-AE">
                            <a:latin typeface="Cambria Math"/>
                          </a:rPr>
                          <m:t>𝐷</m:t>
                        </m:r>
                      </m:e>
                      <m:sub>
                        <m:r>
                          <a:rPr lang="ar-AE">
                            <a:latin typeface="Cambria Math"/>
                          </a:rPr>
                          <m:t>𝑥</m:t>
                        </m:r>
                      </m:sub>
                    </m:sSub>
                    <m:r>
                      <a:rPr lang="ar-AE">
                        <a:latin typeface="Cambria Math"/>
                      </a:rPr>
                      <m:t>≠</m:t>
                    </m:r>
                    <m:r>
                      <a:rPr lang="ar-AE" b="0" i="0" smtClean="0">
                        <a:latin typeface="Cambria Math" panose="02040503050406030204" pitchFamily="18" charset="0"/>
                      </a:rPr>
                      <m:t>0</m:t>
                    </m:r>
                  </m:oMath>
                </a14:m>
                <a:r>
                  <a:rPr lang="en-US" dirty="0"/>
                  <a:t>, Cramer's Rule tells us the system has no solution. Thus, this system has no solution. </a:t>
                </a:r>
              </a:p>
              <a:p>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a:stretch>
              </a:blipFill>
            </p:spPr>
            <p:txBody>
              <a:bodyPr/>
              <a:lstStyle/>
              <a:p>
                <a:r>
                  <a:rPr lang="en-US">
                    <a:noFill/>
                  </a:rPr>
                  <a:t> </a:t>
                </a:r>
              </a:p>
            </p:txBody>
          </p:sp>
        </mc:Fallback>
      </mc:AlternateContent>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5: Using the Inverse Matrix Method</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r>
                  <a:rPr lang="en-US" sz="2800" dirty="0"/>
                  <a:t>Solve the following three linear systems.</a:t>
                </a:r>
              </a:p>
              <a:p>
                <a:pPr marL="457200" lvl="1" indent="0">
                  <a:buNone/>
                  <a:defRPr sz="2800"/>
                </a:pPr>
                <a14:m>
                  <m:oMath xmlns:m="http://schemas.openxmlformats.org/officeDocument/2006/math">
                    <m:d>
                      <m:dPr>
                        <m:begChr m:val="{"/>
                        <m:endChr m:val=""/>
                        <m:ctrlPr>
                          <a:rPr lang="en-US" i="1" smtClean="0">
                            <a:latin typeface="Cambria Math" panose="02040503050406030204" pitchFamily="18" charset="0"/>
                          </a:rPr>
                        </m:ctrlPr>
                      </m:dPr>
                      <m:e>
                        <m:eqArr>
                          <m:eqArrPr>
                            <m:ctrlPr>
                              <a:rPr lang="ar-AE" i="1">
                                <a:latin typeface="Cambria Math" panose="02040503050406030204" pitchFamily="18" charset="0"/>
                              </a:rPr>
                            </m:ctrlPr>
                          </m:eqArrPr>
                          <m:e>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4</m:t>
                            </m:r>
                            <m:r>
                              <a:rPr lang="ar-AE">
                                <a:latin typeface="Cambria Math" panose="02040503050406030204" pitchFamily="18" charset="0"/>
                              </a:rPr>
                              <m:t>𝑦</m:t>
                            </m:r>
                            <m:r>
                              <a:rPr lang="ar-AE">
                                <a:latin typeface="Cambria Math" panose="02040503050406030204" pitchFamily="18" charset="0"/>
                              </a:rPr>
                              <m:t>+</m:t>
                            </m:r>
                            <m:r>
                              <a:rPr lang="ar-AE">
                                <a:latin typeface="Cambria Math" panose="02040503050406030204" pitchFamily="18" charset="0"/>
                              </a:rPr>
                              <m:t>𝑧</m:t>
                            </m:r>
                            <m:r>
                              <a:rPr lang="ar-AE">
                                <a:latin typeface="Cambria Math" panose="02040503050406030204" pitchFamily="18" charset="0"/>
                              </a:rPr>
                              <m:t>=−</m:t>
                            </m:r>
                            <m:r>
                              <a:rPr lang="ar-AE">
                                <a:latin typeface="Cambria Math" panose="02040503050406030204" pitchFamily="18" charset="0"/>
                              </a:rPr>
                              <m:t>6</m:t>
                            </m:r>
                          </m:e>
                          <m:e>
                            <m:r>
                              <a:rPr lang="ar-AE">
                                <a:latin typeface="Cambria Math" panose="02040503050406030204" pitchFamily="18" charset="0"/>
                              </a:rPr>
                              <m:t>−</m:t>
                            </m:r>
                            <m:r>
                              <a:rPr lang="ar-AE">
                                <a:latin typeface="Cambria Math" panose="02040503050406030204" pitchFamily="18" charset="0"/>
                              </a:rPr>
                              <m:t>2</m:t>
                            </m:r>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𝑦</m:t>
                            </m:r>
                            <m:r>
                              <a:rPr lang="ar-AE">
                                <a:latin typeface="Cambria Math" panose="02040503050406030204" pitchFamily="18" charset="0"/>
                              </a:rPr>
                              <m:t>=</m:t>
                            </m:r>
                            <m:r>
                              <a:rPr lang="ar-AE">
                                <a:latin typeface="Cambria Math" panose="02040503050406030204" pitchFamily="18" charset="0"/>
                              </a:rPr>
                              <m:t>5</m:t>
                            </m:r>
                          </m:e>
                          <m:e>
                            <m:r>
                              <a:rPr lang="ar-AE">
                                <a:latin typeface="Cambria Math" panose="02040503050406030204" pitchFamily="18" charset="0"/>
                              </a:rPr>
                              <m:t>3</m:t>
                            </m:r>
                            <m:r>
                              <a:rPr lang="ar-AE">
                                <a:latin typeface="Cambria Math" panose="02040503050406030204" pitchFamily="18" charset="0"/>
                              </a:rPr>
                              <m:t>𝑦</m:t>
                            </m:r>
                            <m:r>
                              <a:rPr lang="ar-AE">
                                <a:latin typeface="Cambria Math" panose="02040503050406030204" pitchFamily="18" charset="0"/>
                              </a:rPr>
                              <m:t>−</m:t>
                            </m:r>
                            <m:r>
                              <a:rPr lang="ar-AE">
                                <a:latin typeface="Cambria Math" panose="02040503050406030204" pitchFamily="18" charset="0"/>
                              </a:rPr>
                              <m:t>𝑧</m:t>
                            </m:r>
                            <m:r>
                              <a:rPr lang="ar-AE">
                                <a:latin typeface="Cambria Math" panose="02040503050406030204" pitchFamily="18" charset="0"/>
                              </a:rPr>
                              <m:t>=</m:t>
                            </m:r>
                            <m:r>
                              <a:rPr lang="ar-AE">
                                <a:latin typeface="Cambria Math" panose="02040503050406030204" pitchFamily="18" charset="0"/>
                              </a:rPr>
                              <m:t>3</m:t>
                            </m:r>
                          </m:e>
                        </m:eqArr>
                      </m:e>
                    </m:d>
                    <m:r>
                      <a:rPr lang="en-US" b="0" i="0" smtClean="0">
                        <a:latin typeface="Cambria Math" panose="02040503050406030204" pitchFamily="18" charset="0"/>
                      </a:rPr>
                      <m:t>                    </m:t>
                    </m:r>
                    <m:d>
                      <m:dPr>
                        <m:begChr m:val="{"/>
                        <m:endChr m:val=""/>
                        <m:ctrlPr>
                          <a:rPr lang="en-US" b="0" i="1" smtClean="0">
                            <a:latin typeface="Cambria Math" panose="02040503050406030204" pitchFamily="18" charset="0"/>
                          </a:rPr>
                        </m:ctrlPr>
                      </m:dPr>
                      <m:e>
                        <m:eqArr>
                          <m:eqArrPr>
                            <m:ctrlPr>
                              <a:rPr lang="ar-AE" i="1">
                                <a:latin typeface="Cambria Math" panose="02040503050406030204" pitchFamily="18" charset="0"/>
                              </a:rPr>
                            </m:ctrlPr>
                          </m:eqArrPr>
                          <m:e>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4</m:t>
                            </m:r>
                            <m:r>
                              <a:rPr lang="ar-AE">
                                <a:latin typeface="Cambria Math" panose="02040503050406030204" pitchFamily="18" charset="0"/>
                              </a:rPr>
                              <m:t>𝑦</m:t>
                            </m:r>
                            <m:r>
                              <a:rPr lang="ar-AE">
                                <a:latin typeface="Cambria Math" panose="02040503050406030204" pitchFamily="18" charset="0"/>
                              </a:rPr>
                              <m:t>+</m:t>
                            </m:r>
                            <m:r>
                              <a:rPr lang="ar-AE">
                                <a:latin typeface="Cambria Math" panose="02040503050406030204" pitchFamily="18" charset="0"/>
                              </a:rPr>
                              <m:t>𝑧</m:t>
                            </m:r>
                            <m:r>
                              <a:rPr lang="ar-AE">
                                <a:latin typeface="Cambria Math" panose="02040503050406030204" pitchFamily="18" charset="0"/>
                              </a:rPr>
                              <m:t>=−</m:t>
                            </m:r>
                            <m:r>
                              <a:rPr lang="ar-AE">
                                <a:latin typeface="Cambria Math" panose="02040503050406030204" pitchFamily="18" charset="0"/>
                              </a:rPr>
                              <m:t>17</m:t>
                            </m:r>
                          </m:e>
                          <m:e>
                            <m:r>
                              <a:rPr lang="ar-AE">
                                <a:latin typeface="Cambria Math" panose="02040503050406030204" pitchFamily="18" charset="0"/>
                              </a:rPr>
                              <m:t>−</m:t>
                            </m:r>
                            <m:r>
                              <a:rPr lang="ar-AE">
                                <a:latin typeface="Cambria Math" panose="02040503050406030204" pitchFamily="18" charset="0"/>
                              </a:rPr>
                              <m:t>2</m:t>
                            </m:r>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𝑦</m:t>
                            </m:r>
                            <m:r>
                              <a:rPr lang="ar-AE">
                                <a:latin typeface="Cambria Math" panose="02040503050406030204" pitchFamily="18" charset="0"/>
                              </a:rPr>
                              <m:t>=</m:t>
                            </m:r>
                            <m:r>
                              <a:rPr lang="ar-AE">
                                <a:latin typeface="Cambria Math" panose="02040503050406030204" pitchFamily="18" charset="0"/>
                              </a:rPr>
                              <m:t>2</m:t>
                            </m:r>
                          </m:e>
                          <m:e>
                            <m:r>
                              <a:rPr lang="ar-AE">
                                <a:latin typeface="Cambria Math" panose="02040503050406030204" pitchFamily="18" charset="0"/>
                              </a:rPr>
                              <m:t>3</m:t>
                            </m:r>
                            <m:r>
                              <a:rPr lang="ar-AE">
                                <a:latin typeface="Cambria Math" panose="02040503050406030204" pitchFamily="18" charset="0"/>
                              </a:rPr>
                              <m:t>𝑦</m:t>
                            </m:r>
                            <m:r>
                              <a:rPr lang="ar-AE">
                                <a:latin typeface="Cambria Math" panose="02040503050406030204" pitchFamily="18" charset="0"/>
                              </a:rPr>
                              <m:t>−</m:t>
                            </m:r>
                            <m:r>
                              <a:rPr lang="ar-AE">
                                <a:latin typeface="Cambria Math" panose="02040503050406030204" pitchFamily="18" charset="0"/>
                              </a:rPr>
                              <m:t>𝑧</m:t>
                            </m:r>
                            <m:r>
                              <a:rPr lang="ar-AE">
                                <a:latin typeface="Cambria Math" panose="02040503050406030204" pitchFamily="18" charset="0"/>
                              </a:rPr>
                              <m:t>=</m:t>
                            </m:r>
                            <m:r>
                              <a:rPr lang="ar-AE">
                                <a:latin typeface="Cambria Math" panose="02040503050406030204" pitchFamily="18" charset="0"/>
                              </a:rPr>
                              <m:t>14</m:t>
                            </m:r>
                          </m:e>
                        </m:eqArr>
                      </m:e>
                    </m:d>
                    <m:r>
                      <a:rPr lang="en-US" b="0" i="1" smtClean="0">
                        <a:latin typeface="Cambria Math" panose="02040503050406030204" pitchFamily="18" charset="0"/>
                      </a:rPr>
                      <m:t> </m:t>
                    </m:r>
                  </m:oMath>
                </a14:m>
                <a:r>
                  <a:rPr lang="ar-AE" dirty="0"/>
                  <a:t> </a:t>
                </a:r>
                <a:endParaRPr lang="en-US" dirty="0">
                  <a:latin typeface="Cambria Math" panose="02040503050406030204" pitchFamily="18" charset="0"/>
                </a:endParaRPr>
              </a:p>
              <a:p>
                <a:pPr>
                  <a:defRPr sz="2800"/>
                </a:pPr>
                <a:endParaRPr lang="en-US" i="1" dirty="0">
                  <a:latin typeface="Cambria Math" panose="02040503050406030204" pitchFamily="18" charset="0"/>
                </a:endParaRPr>
              </a:p>
              <a:p>
                <a:pPr>
                  <a:defRPr sz="2800"/>
                </a:pPr>
                <a14:m>
                  <m:oMathPara xmlns:m="http://schemas.openxmlformats.org/officeDocument/2006/math">
                    <m:oMathParaPr>
                      <m:jc m:val="center"/>
                    </m:oMathParaPr>
                    <m:oMath xmlns:m="http://schemas.openxmlformats.org/officeDocument/2006/math">
                      <m:d>
                        <m:dPr>
                          <m:begChr m:val="{"/>
                          <m:endChr m:val=""/>
                          <m:ctrlPr>
                            <a:rPr lang="ar-AE" i="1" smtClean="0">
                              <a:latin typeface="Cambria Math" panose="02040503050406030204" pitchFamily="18" charset="0"/>
                            </a:rPr>
                          </m:ctrlPr>
                        </m:dPr>
                        <m:e>
                          <m:eqArr>
                            <m:eqArrPr>
                              <m:ctrlPr>
                                <a:rPr lang="ar-AE" i="1">
                                  <a:latin typeface="Cambria Math" panose="02040503050406030204" pitchFamily="18" charset="0"/>
                                </a:rPr>
                              </m:ctrlPr>
                            </m:eqArrPr>
                            <m:e>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4</m:t>
                              </m:r>
                              <m:r>
                                <a:rPr lang="ar-AE">
                                  <a:latin typeface="Cambria Math" panose="02040503050406030204" pitchFamily="18" charset="0"/>
                                </a:rPr>
                                <m:t>𝑦</m:t>
                              </m:r>
                              <m:r>
                                <a:rPr lang="ar-AE">
                                  <a:latin typeface="Cambria Math" panose="02040503050406030204" pitchFamily="18" charset="0"/>
                                </a:rPr>
                                <m:t>+</m:t>
                              </m:r>
                              <m:r>
                                <a:rPr lang="ar-AE">
                                  <a:latin typeface="Cambria Math" panose="02040503050406030204" pitchFamily="18" charset="0"/>
                                </a:rPr>
                                <m:t>𝑧</m:t>
                              </m:r>
                              <m:r>
                                <a:rPr lang="ar-AE">
                                  <a:latin typeface="Cambria Math" panose="02040503050406030204" pitchFamily="18" charset="0"/>
                                </a:rPr>
                                <m:t>=</m:t>
                              </m:r>
                              <m:r>
                                <a:rPr lang="ar-AE">
                                  <a:latin typeface="Cambria Math" panose="02040503050406030204" pitchFamily="18" charset="0"/>
                                </a:rPr>
                                <m:t>3</m:t>
                              </m:r>
                            </m:e>
                            <m:e>
                              <m:r>
                                <a:rPr lang="ar-AE">
                                  <a:latin typeface="Cambria Math" panose="02040503050406030204" pitchFamily="18" charset="0"/>
                                </a:rPr>
                                <m:t>−</m:t>
                              </m:r>
                              <m:r>
                                <a:rPr lang="ar-AE">
                                  <a:latin typeface="Cambria Math" panose="02040503050406030204" pitchFamily="18" charset="0"/>
                                </a:rPr>
                                <m:t>2</m:t>
                              </m:r>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𝑦</m:t>
                              </m:r>
                              <m:r>
                                <a:rPr lang="ar-AE">
                                  <a:latin typeface="Cambria Math" panose="02040503050406030204" pitchFamily="18" charset="0"/>
                                </a:rPr>
                                <m:t>=</m:t>
                              </m:r>
                              <m:r>
                                <a:rPr lang="ar-AE">
                                  <a:latin typeface="Cambria Math" panose="02040503050406030204" pitchFamily="18" charset="0"/>
                                </a:rPr>
                                <m:t>5</m:t>
                              </m:r>
                            </m:e>
                            <m:e>
                              <m:r>
                                <a:rPr lang="ar-AE">
                                  <a:latin typeface="Cambria Math" panose="02040503050406030204" pitchFamily="18" charset="0"/>
                                </a:rPr>
                                <m:t>3</m:t>
                              </m:r>
                              <m:r>
                                <a:rPr lang="ar-AE">
                                  <a:latin typeface="Cambria Math" panose="02040503050406030204" pitchFamily="18" charset="0"/>
                                </a:rPr>
                                <m:t>𝑦</m:t>
                              </m:r>
                              <m:r>
                                <a:rPr lang="ar-AE">
                                  <a:latin typeface="Cambria Math" panose="02040503050406030204" pitchFamily="18" charset="0"/>
                                </a:rPr>
                                <m:t>−</m:t>
                              </m:r>
                              <m:r>
                                <a:rPr lang="ar-AE">
                                  <a:latin typeface="Cambria Math" panose="02040503050406030204" pitchFamily="18" charset="0"/>
                                </a:rPr>
                                <m:t>𝑧</m:t>
                              </m:r>
                              <m:r>
                                <a:rPr lang="ar-AE">
                                  <a:latin typeface="Cambria Math" panose="02040503050406030204" pitchFamily="18" charset="0"/>
                                </a:rPr>
                                <m:t>=−</m:t>
                              </m:r>
                              <m:r>
                                <a:rPr lang="ar-AE">
                                  <a:latin typeface="Cambria Math" panose="02040503050406030204" pitchFamily="18" charset="0"/>
                                </a:rPr>
                                <m:t>5</m:t>
                              </m:r>
                            </m:e>
                          </m:eqArr>
                        </m:e>
                      </m:d>
                    </m:oMath>
                  </m:oMathPara>
                </a14:m>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444"/>
                </a:stretch>
              </a:blipFill>
            </p:spPr>
            <p:txBody>
              <a:bodyPr/>
              <a:lstStyle/>
              <a:p>
                <a:r>
                  <a:rPr lang="en-US">
                    <a:noFill/>
                  </a:rPr>
                  <a:t> </a:t>
                </a:r>
              </a:p>
            </p:txBody>
          </p:sp>
        </mc:Fallback>
      </mc:AlternateContent>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Using the Inverse Matrix Method (cont.)</a:t>
            </a:r>
          </a:p>
        </p:txBody>
      </p:sp>
      <p:sp>
        <p:nvSpPr>
          <p:cNvPr id="3" name="Text Placeholder 2"/>
          <p:cNvSpPr>
            <a:spLocks noGrp="1"/>
          </p:cNvSpPr>
          <p:nvPr>
            <p:ph type="body" sz="quarter" idx="10"/>
          </p:nvPr>
        </p:nvSpPr>
        <p:spPr/>
        <p:txBody>
          <a:bodyPr>
            <a:normAutofit/>
          </a:bodyPr>
          <a:lstStyle/>
          <a:p>
            <a:r>
              <a:rPr sz="2800" b="1" dirty="0"/>
              <a:t>Solution</a:t>
            </a:r>
          </a:p>
          <a:p>
            <a:r>
              <a:rPr sz="2800" dirty="0"/>
              <a:t>The coefficient matrix is the same for the three systems, and this means we can avoid unnecessary computation if we use the inverse matrix method. We begin by finding the inverse of the coefficient matrix.</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Using the Inverse Matrix Method (cont.)</a:t>
            </a:r>
          </a:p>
        </p:txBody>
      </p:sp>
      <mc:AlternateContent xmlns:mc="http://schemas.openxmlformats.org/markup-compatibility/2006">
        <mc:Choice xmlns:a14="http://schemas.microsoft.com/office/drawing/2010/main" Requires="a14">
          <p:graphicFrame>
            <p:nvGraphicFramePr>
              <p:cNvPr id="5" name="Table 6">
                <a:extLst>
                  <a:ext uri="{FF2B5EF4-FFF2-40B4-BE49-F238E27FC236}">
                    <a16:creationId xmlns:a16="http://schemas.microsoft.com/office/drawing/2014/main" id="{C5212A2D-378C-43BE-8448-6052F124E157}"/>
                  </a:ext>
                </a:extLst>
              </p:cNvPr>
              <p:cNvGraphicFramePr>
                <a:graphicFrameLocks noGrp="1"/>
              </p:cNvGraphicFramePr>
              <p:nvPr>
                <p:extLst>
                  <p:ext uri="{D42A27DB-BD31-4B8C-83A1-F6EECF244321}">
                    <p14:modId xmlns:p14="http://schemas.microsoft.com/office/powerpoint/2010/main" val="2549362381"/>
                  </p:ext>
                </p:extLst>
              </p:nvPr>
            </p:nvGraphicFramePr>
            <p:xfrm>
              <a:off x="609600" y="1130360"/>
              <a:ext cx="8077200" cy="4889440"/>
            </p:xfrm>
            <a:graphic>
              <a:graphicData uri="http://schemas.openxmlformats.org/drawingml/2006/table">
                <a:tbl>
                  <a:tblPr firstRow="1" bandRow="1">
                    <a:tableStyleId>{2D5ABB26-0587-4C30-8999-92F81FD0307C}</a:tableStyleId>
                  </a:tblPr>
                  <a:tblGrid>
                    <a:gridCol w="3657600">
                      <a:extLst>
                        <a:ext uri="{9D8B030D-6E8A-4147-A177-3AD203B41FA5}">
                          <a16:colId xmlns:a16="http://schemas.microsoft.com/office/drawing/2014/main" val="2364011269"/>
                        </a:ext>
                      </a:extLst>
                    </a:gridCol>
                    <a:gridCol w="4419600">
                      <a:extLst>
                        <a:ext uri="{9D8B030D-6E8A-4147-A177-3AD203B41FA5}">
                          <a16:colId xmlns:a16="http://schemas.microsoft.com/office/drawing/2014/main" val="3756181829"/>
                        </a:ext>
                      </a:extLst>
                    </a:gridCol>
                  </a:tblGrid>
                  <a:tr h="13622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right"/>
                              </m:oMathParaPr>
                              <m:oMath xmlns:m="http://schemas.openxmlformats.org/officeDocument/2006/math">
                                <m:d>
                                  <m:dPr>
                                    <m:begChr m:val="["/>
                                    <m:endChr m:val="]"/>
                                    <m:ctrlPr>
                                      <a:rPr lang="en-US" sz="2400" i="1" kern="1200" smtClean="0">
                                        <a:solidFill>
                                          <a:schemeClr val="tx1"/>
                                        </a:solidFill>
                                        <a:effectLst/>
                                        <a:latin typeface="Cambria Math" panose="02040503050406030204" pitchFamily="18" charset="0"/>
                                        <a:ea typeface="+mn-ea"/>
                                        <a:cs typeface="+mn-cs"/>
                                      </a:rPr>
                                    </m:ctrlPr>
                                  </m:dPr>
                                  <m:e>
                                    <m:m>
                                      <m:mPr>
                                        <m:mcs>
                                          <m:mc>
                                            <m:mcPr>
                                              <m:count m:val="3"/>
                                              <m:mcJc m:val="center"/>
                                            </m:mcPr>
                                          </m:mc>
                                        </m:mcs>
                                        <m:ctrlPr>
                                          <a:rPr lang="en-US" sz="2400" i="1" kern="1200">
                                            <a:solidFill>
                                              <a:schemeClr val="tx1"/>
                                            </a:solidFill>
                                            <a:effectLst/>
                                            <a:latin typeface="Cambria Math" panose="02040503050406030204" pitchFamily="18" charset="0"/>
                                            <a:ea typeface="+mn-ea"/>
                                            <a:cs typeface="+mn-cs"/>
                                          </a:rPr>
                                        </m:ctrlPr>
                                      </m:mPr>
                                      <m:mr>
                                        <m:e>
                                          <m:r>
                                            <a:rPr lang="en-US" sz="2400" i="1" kern="1200">
                                              <a:solidFill>
                                                <a:schemeClr val="tx1"/>
                                              </a:solidFill>
                                              <a:effectLst/>
                                              <a:latin typeface="Cambria Math" panose="02040503050406030204" pitchFamily="18" charset="0"/>
                                              <a:ea typeface="+mn-ea"/>
                                              <a:cs typeface="+mn-cs"/>
                                            </a:rPr>
                                            <m:t>1</m:t>
                                          </m:r>
                                        </m:e>
                                        <m:e>
                                          <m:r>
                                            <a:rPr lang="en-US" sz="2400" i="1" kern="1200">
                                              <a:solidFill>
                                                <a:schemeClr val="tx1"/>
                                              </a:solidFill>
                                              <a:effectLst/>
                                              <a:latin typeface="Cambria Math" panose="02040503050406030204" pitchFamily="18" charset="0"/>
                                              <a:ea typeface="+mn-ea"/>
                                              <a:cs typeface="+mn-cs"/>
                                            </a:rPr>
                                            <m:t>−4</m:t>
                                          </m:r>
                                        </m:e>
                                        <m:e>
                                          <m:r>
                                            <a:rPr lang="en-US" sz="2400" i="1" kern="1200">
                                              <a:solidFill>
                                                <a:schemeClr val="tx1"/>
                                              </a:solidFill>
                                              <a:effectLst/>
                                              <a:latin typeface="Cambria Math" panose="02040503050406030204" pitchFamily="18" charset="0"/>
                                              <a:ea typeface="+mn-ea"/>
                                              <a:cs typeface="+mn-cs"/>
                                            </a:rPr>
                                            <m:t>1</m:t>
                                          </m:r>
                                        </m:e>
                                      </m:mr>
                                      <m:mr>
                                        <m:e>
                                          <m:r>
                                            <a:rPr lang="en-US" sz="2400" i="1" kern="1200">
                                              <a:solidFill>
                                                <a:schemeClr val="tx1"/>
                                              </a:solidFill>
                                              <a:effectLst/>
                                              <a:latin typeface="Cambria Math" panose="02040503050406030204" pitchFamily="18" charset="0"/>
                                              <a:ea typeface="+mn-ea"/>
                                              <a:cs typeface="+mn-cs"/>
                                            </a:rPr>
                                            <m:t>−2</m:t>
                                          </m:r>
                                        </m:e>
                                        <m:e>
                                          <m:r>
                                            <a:rPr lang="en-US" sz="2400" i="1" kern="1200">
                                              <a:solidFill>
                                                <a:schemeClr val="tx1"/>
                                              </a:solidFill>
                                              <a:effectLst/>
                                              <a:latin typeface="Cambria Math" panose="02040503050406030204" pitchFamily="18" charset="0"/>
                                              <a:ea typeface="+mn-ea"/>
                                              <a:cs typeface="+mn-cs"/>
                                            </a:rPr>
                                            <m:t>1</m:t>
                                          </m:r>
                                        </m:e>
                                        <m:e>
                                          <m:r>
                                            <a:rPr lang="en-US" sz="2400" i="1" kern="1200">
                                              <a:solidFill>
                                                <a:schemeClr val="tx1"/>
                                              </a:solidFill>
                                              <a:effectLst/>
                                              <a:latin typeface="Cambria Math" panose="02040503050406030204" pitchFamily="18" charset="0"/>
                                              <a:ea typeface="+mn-ea"/>
                                              <a:cs typeface="+mn-cs"/>
                                            </a:rPr>
                                            <m:t>0</m:t>
                                          </m:r>
                                        </m:e>
                                      </m:mr>
                                      <m:mr>
                                        <m:e>
                                          <m:r>
                                            <a:rPr lang="en-US" sz="2400" i="1" kern="1200">
                                              <a:solidFill>
                                                <a:schemeClr val="tx1"/>
                                              </a:solidFill>
                                              <a:effectLst/>
                                              <a:latin typeface="Cambria Math" panose="02040503050406030204" pitchFamily="18" charset="0"/>
                                              <a:ea typeface="+mn-ea"/>
                                              <a:cs typeface="+mn-cs"/>
                                            </a:rPr>
                                            <m:t>0</m:t>
                                          </m:r>
                                        </m:e>
                                        <m:e>
                                          <m:r>
                                            <a:rPr lang="en-US" sz="2400" i="1" kern="1200">
                                              <a:solidFill>
                                                <a:schemeClr val="tx1"/>
                                              </a:solidFill>
                                              <a:effectLst/>
                                              <a:latin typeface="Cambria Math" panose="02040503050406030204" pitchFamily="18" charset="0"/>
                                              <a:ea typeface="+mn-ea"/>
                                              <a:cs typeface="+mn-cs"/>
                                            </a:rPr>
                                            <m:t>3</m:t>
                                          </m:r>
                                        </m:e>
                                        <m:e>
                                          <m:r>
                                            <a:rPr lang="en-US" sz="2400" i="1" kern="1200">
                                              <a:solidFill>
                                                <a:schemeClr val="tx1"/>
                                              </a:solidFill>
                                              <a:effectLst/>
                                              <a:latin typeface="Cambria Math" panose="02040503050406030204" pitchFamily="18" charset="0"/>
                                              <a:ea typeface="+mn-ea"/>
                                              <a:cs typeface="+mn-cs"/>
                                            </a:rPr>
                                            <m:t>−1</m:t>
                                          </m:r>
                                        </m:e>
                                      </m:mr>
                                    </m:m>
                                    <m:d>
                                      <m:dPr>
                                        <m:begChr m:val="|"/>
                                        <m:endChr m:val=""/>
                                        <m:ctrlPr>
                                          <a:rPr lang="en-US" sz="2400" i="1" kern="1200">
                                            <a:solidFill>
                                              <a:schemeClr val="tx1"/>
                                            </a:solidFill>
                                            <a:effectLst/>
                                            <a:latin typeface="Cambria Math" panose="02040503050406030204" pitchFamily="18" charset="0"/>
                                            <a:ea typeface="+mn-ea"/>
                                            <a:cs typeface="+mn-cs"/>
                                          </a:rPr>
                                        </m:ctrlPr>
                                      </m:dPr>
                                      <m:e>
                                        <m:m>
                                          <m:mPr>
                                            <m:mcs>
                                              <m:mc>
                                                <m:mcPr>
                                                  <m:count m:val="3"/>
                                                  <m:mcJc m:val="center"/>
                                                </m:mcPr>
                                              </m:mc>
                                            </m:mcs>
                                            <m:ctrlPr>
                                              <a:rPr lang="en-US" sz="2400" i="1" kern="1200">
                                                <a:solidFill>
                                                  <a:schemeClr val="tx1"/>
                                                </a:solidFill>
                                                <a:effectLst/>
                                                <a:latin typeface="Cambria Math" panose="02040503050406030204" pitchFamily="18" charset="0"/>
                                                <a:ea typeface="+mn-ea"/>
                                                <a:cs typeface="+mn-cs"/>
                                              </a:rPr>
                                            </m:ctrlPr>
                                          </m:mPr>
                                          <m:mr>
                                            <m:e>
                                              <m:r>
                                                <a:rPr lang="en-US" sz="2400" i="1" kern="1200">
                                                  <a:solidFill>
                                                    <a:schemeClr val="tx1"/>
                                                  </a:solidFill>
                                                  <a:effectLst/>
                                                  <a:latin typeface="Cambria Math" panose="02040503050406030204" pitchFamily="18" charset="0"/>
                                                  <a:ea typeface="+mn-ea"/>
                                                  <a:cs typeface="+mn-cs"/>
                                                </a:rPr>
                                                <m:t>1</m:t>
                                              </m:r>
                                            </m:e>
                                            <m:e>
                                              <m:r>
                                                <a:rPr lang="en-US" sz="2400" i="1" kern="1200">
                                                  <a:solidFill>
                                                    <a:schemeClr val="tx1"/>
                                                  </a:solidFill>
                                                  <a:effectLst/>
                                                  <a:latin typeface="Cambria Math" panose="02040503050406030204" pitchFamily="18" charset="0"/>
                                                  <a:ea typeface="+mn-ea"/>
                                                  <a:cs typeface="+mn-cs"/>
                                                </a:rPr>
                                                <m:t>0</m:t>
                                              </m:r>
                                            </m:e>
                                            <m:e>
                                              <m:r>
                                                <a:rPr lang="en-US" sz="2400" i="1" kern="1200">
                                                  <a:solidFill>
                                                    <a:schemeClr val="tx1"/>
                                                  </a:solidFill>
                                                  <a:effectLst/>
                                                  <a:latin typeface="Cambria Math" panose="02040503050406030204" pitchFamily="18" charset="0"/>
                                                  <a:ea typeface="+mn-ea"/>
                                                  <a:cs typeface="+mn-cs"/>
                                                </a:rPr>
                                                <m:t>0</m:t>
                                              </m:r>
                                            </m:e>
                                          </m:mr>
                                          <m:mr>
                                            <m:e>
                                              <m:r>
                                                <a:rPr lang="en-US" sz="2400" i="1" kern="1200">
                                                  <a:solidFill>
                                                    <a:schemeClr val="tx1"/>
                                                  </a:solidFill>
                                                  <a:effectLst/>
                                                  <a:latin typeface="Cambria Math" panose="02040503050406030204" pitchFamily="18" charset="0"/>
                                                  <a:ea typeface="+mn-ea"/>
                                                  <a:cs typeface="+mn-cs"/>
                                                </a:rPr>
                                                <m:t>0</m:t>
                                              </m:r>
                                            </m:e>
                                            <m:e>
                                              <m:r>
                                                <a:rPr lang="en-US" sz="2400" i="1" kern="1200">
                                                  <a:solidFill>
                                                    <a:schemeClr val="tx1"/>
                                                  </a:solidFill>
                                                  <a:effectLst/>
                                                  <a:latin typeface="Cambria Math" panose="02040503050406030204" pitchFamily="18" charset="0"/>
                                                  <a:ea typeface="+mn-ea"/>
                                                  <a:cs typeface="+mn-cs"/>
                                                </a:rPr>
                                                <m:t>1</m:t>
                                              </m:r>
                                            </m:e>
                                            <m:e>
                                              <m:r>
                                                <a:rPr lang="en-US" sz="2400" i="1" kern="1200">
                                                  <a:solidFill>
                                                    <a:schemeClr val="tx1"/>
                                                  </a:solidFill>
                                                  <a:effectLst/>
                                                  <a:latin typeface="Cambria Math" panose="02040503050406030204" pitchFamily="18" charset="0"/>
                                                  <a:ea typeface="+mn-ea"/>
                                                  <a:cs typeface="+mn-cs"/>
                                                </a:rPr>
                                                <m:t>0</m:t>
                                              </m:r>
                                            </m:e>
                                          </m:mr>
                                          <m:mr>
                                            <m:e>
                                              <m:r>
                                                <a:rPr lang="en-US" sz="2400" i="1" kern="1200">
                                                  <a:solidFill>
                                                    <a:schemeClr val="tx1"/>
                                                  </a:solidFill>
                                                  <a:effectLst/>
                                                  <a:latin typeface="Cambria Math" panose="02040503050406030204" pitchFamily="18" charset="0"/>
                                                  <a:ea typeface="+mn-ea"/>
                                                  <a:cs typeface="+mn-cs"/>
                                                </a:rPr>
                                                <m:t>0</m:t>
                                              </m:r>
                                            </m:e>
                                            <m:e>
                                              <m:r>
                                                <a:rPr lang="en-US" sz="2400" i="1" kern="1200">
                                                  <a:solidFill>
                                                    <a:schemeClr val="tx1"/>
                                                  </a:solidFill>
                                                  <a:effectLst/>
                                                  <a:latin typeface="Cambria Math" panose="02040503050406030204" pitchFamily="18" charset="0"/>
                                                  <a:ea typeface="+mn-ea"/>
                                                  <a:cs typeface="+mn-cs"/>
                                                </a:rPr>
                                                <m:t>0</m:t>
                                              </m:r>
                                            </m:e>
                                            <m:e>
                                              <m:r>
                                                <a:rPr lang="en-US" sz="2400" i="1" kern="1200">
                                                  <a:solidFill>
                                                    <a:schemeClr val="tx1"/>
                                                  </a:solidFill>
                                                  <a:effectLst/>
                                                  <a:latin typeface="Cambria Math" panose="02040503050406030204" pitchFamily="18" charset="0"/>
                                                  <a:ea typeface="+mn-ea"/>
                                                  <a:cs typeface="+mn-cs"/>
                                                </a:rPr>
                                                <m:t>1</m:t>
                                              </m:r>
                                            </m:e>
                                          </m:mr>
                                        </m:m>
                                      </m:e>
                                    </m:d>
                                  </m:e>
                                </m:d>
                              </m:oMath>
                            </m:oMathPara>
                          </a14:m>
                          <a:endParaRPr lang="en-US" sz="2400" kern="1200" dirty="0">
                            <a:solidFill>
                              <a:schemeClr val="tx1"/>
                            </a:solidFill>
                            <a:effectLst/>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sz="2200" b="0" i="1" kern="1200" smtClean="0">
                                  <a:solidFill>
                                    <a:schemeClr val="tx1"/>
                                  </a:solidFill>
                                  <a:effectLst/>
                                  <a:latin typeface="Cambria Math" panose="02040503050406030204" pitchFamily="18" charset="0"/>
                                  <a:ea typeface="+mn-ea"/>
                                  <a:cs typeface="+mn-cs"/>
                                </a:rPr>
                                <m:t> </m:t>
                              </m:r>
                              <m:groupChr>
                                <m:groupChrPr>
                                  <m:chr m:val="→"/>
                                  <m:vertJc m:val="bot"/>
                                  <m:ctrlPr>
                                    <a:rPr lang="en-US" sz="2200" i="1" kern="1200" smtClean="0">
                                      <a:solidFill>
                                        <a:schemeClr val="tx1"/>
                                      </a:solidFill>
                                      <a:effectLst/>
                                      <a:latin typeface="Cambria Math" panose="02040503050406030204" pitchFamily="18" charset="0"/>
                                      <a:ea typeface="+mn-ea"/>
                                      <a:cs typeface="+mn-cs"/>
                                    </a:rPr>
                                  </m:ctrlPr>
                                </m:groupChrPr>
                                <m:e>
                                  <m:r>
                                    <m:rPr>
                                      <m:brk m:alnAt="2"/>
                                    </m:rPr>
                                    <a:rPr lang="en-US" sz="2200" b="0" i="0" kern="1200" smtClean="0">
                                      <a:solidFill>
                                        <a:schemeClr val="tx1"/>
                                      </a:solidFill>
                                      <a:effectLst/>
                                      <a:latin typeface="Cambria Math" panose="02040503050406030204" pitchFamily="18" charset="0"/>
                                      <a:ea typeface="+mn-ea"/>
                                      <a:cs typeface="+mn-cs"/>
                                    </a:rPr>
                                    <m:t> </m:t>
                                  </m:r>
                                  <m:r>
                                    <a:rPr lang="en-US" sz="2200" kern="1200">
                                      <a:solidFill>
                                        <a:schemeClr val="tx1"/>
                                      </a:solidFill>
                                      <a:effectLst/>
                                      <a:latin typeface="Cambria Math" panose="02040503050406030204" pitchFamily="18" charset="0"/>
                                      <a:ea typeface="+mn-ea"/>
                                      <a:cs typeface="+mn-cs"/>
                                    </a:rPr>
                                    <m:t>2</m:t>
                                  </m:r>
                                  <m:sSub>
                                    <m:sSubPr>
                                      <m:ctrlPr>
                                        <a:rPr lang="en-US" sz="2200" i="1" kern="1200">
                                          <a:solidFill>
                                            <a:schemeClr val="tx1"/>
                                          </a:solidFill>
                                          <a:effectLst/>
                                          <a:latin typeface="Cambria Math" panose="02040503050406030204" pitchFamily="18" charset="0"/>
                                          <a:ea typeface="+mn-ea"/>
                                          <a:cs typeface="+mn-cs"/>
                                        </a:rPr>
                                      </m:ctrlPr>
                                    </m:sSubPr>
                                    <m:e>
                                      <m:r>
                                        <a:rPr lang="en-US" sz="2200" i="1" kern="1200">
                                          <a:solidFill>
                                            <a:schemeClr val="tx1"/>
                                          </a:solidFill>
                                          <a:effectLst/>
                                          <a:latin typeface="Cambria Math" panose="02040503050406030204" pitchFamily="18" charset="0"/>
                                          <a:ea typeface="+mn-ea"/>
                                          <a:cs typeface="+mn-cs"/>
                                        </a:rPr>
                                        <m:t>𝑅</m:t>
                                      </m:r>
                                    </m:e>
                                    <m:sub>
                                      <m:r>
                                        <a:rPr lang="ar-AE" sz="2200" kern="1200">
                                          <a:solidFill>
                                            <a:schemeClr val="tx1"/>
                                          </a:solidFill>
                                          <a:effectLst/>
                                          <a:latin typeface="Cambria Math" panose="02040503050406030204" pitchFamily="18" charset="0"/>
                                          <a:ea typeface="+mn-ea"/>
                                          <a:cs typeface="+mn-cs"/>
                                        </a:rPr>
                                        <m:t>1</m:t>
                                      </m:r>
                                    </m:sub>
                                  </m:sSub>
                                  <m:r>
                                    <a:rPr lang="en-US" sz="2200" i="1" kern="1200">
                                      <a:solidFill>
                                        <a:schemeClr val="tx1"/>
                                      </a:solidFill>
                                      <a:effectLst/>
                                      <a:latin typeface="Cambria Math" panose="02040503050406030204" pitchFamily="18" charset="0"/>
                                      <a:ea typeface="+mn-ea"/>
                                      <a:cs typeface="+mn-cs"/>
                                    </a:rPr>
                                    <m:t>+</m:t>
                                  </m:r>
                                  <m:sSub>
                                    <m:sSubPr>
                                      <m:ctrlPr>
                                        <a:rPr lang="en-US" sz="2200" i="1" kern="1200">
                                          <a:solidFill>
                                            <a:schemeClr val="tx1"/>
                                          </a:solidFill>
                                          <a:effectLst/>
                                          <a:latin typeface="Cambria Math" panose="02040503050406030204" pitchFamily="18" charset="0"/>
                                          <a:ea typeface="+mn-ea"/>
                                          <a:cs typeface="+mn-cs"/>
                                        </a:rPr>
                                      </m:ctrlPr>
                                    </m:sSubPr>
                                    <m:e>
                                      <m:r>
                                        <a:rPr lang="en-US" sz="2200" i="1" kern="1200">
                                          <a:solidFill>
                                            <a:schemeClr val="tx1"/>
                                          </a:solidFill>
                                          <a:effectLst/>
                                          <a:latin typeface="Cambria Math" panose="02040503050406030204" pitchFamily="18" charset="0"/>
                                          <a:ea typeface="+mn-ea"/>
                                          <a:cs typeface="+mn-cs"/>
                                        </a:rPr>
                                        <m:t>𝑅</m:t>
                                      </m:r>
                                    </m:e>
                                    <m:sub>
                                      <m:r>
                                        <a:rPr lang="en-US" sz="2200" kern="1200">
                                          <a:solidFill>
                                            <a:schemeClr val="tx1"/>
                                          </a:solidFill>
                                          <a:effectLst/>
                                          <a:latin typeface="Cambria Math" panose="02040503050406030204" pitchFamily="18" charset="0"/>
                                          <a:ea typeface="+mn-ea"/>
                                          <a:cs typeface="+mn-cs"/>
                                        </a:rPr>
                                        <m:t>2</m:t>
                                      </m:r>
                                      <m:r>
                                        <a:rPr lang="en-US" sz="2200" b="0" i="0" kern="1200" smtClean="0">
                                          <a:solidFill>
                                            <a:schemeClr val="tx1"/>
                                          </a:solidFill>
                                          <a:effectLst/>
                                          <a:latin typeface="Cambria Math" panose="02040503050406030204" pitchFamily="18" charset="0"/>
                                          <a:ea typeface="+mn-ea"/>
                                          <a:cs typeface="+mn-cs"/>
                                        </a:rPr>
                                        <m:t> </m:t>
                                      </m:r>
                                    </m:sub>
                                  </m:sSub>
                                </m:e>
                              </m:groupChr>
                            </m:oMath>
                          </a14:m>
                          <a:r>
                            <a:rPr lang="en-US" sz="2200" kern="1200" dirty="0">
                              <a:solidFill>
                                <a:schemeClr val="tx1"/>
                              </a:solidFill>
                              <a:effectLst/>
                              <a:ea typeface="+mn-ea"/>
                              <a:cs typeface="+mn-cs"/>
                            </a:rPr>
                            <a:t>  </a:t>
                          </a:r>
                          <a14:m>
                            <m:oMath xmlns:m="http://schemas.openxmlformats.org/officeDocument/2006/math">
                              <m:d>
                                <m:dPr>
                                  <m:begChr m:val="["/>
                                  <m:endChr m:val="]"/>
                                  <m:ctrlPr>
                                    <a:rPr lang="en-US" sz="2400" i="1" kern="1200" smtClean="0">
                                      <a:solidFill>
                                        <a:schemeClr val="tx1"/>
                                      </a:solidFill>
                                      <a:effectLst/>
                                      <a:latin typeface="Cambria Math" panose="02040503050406030204" pitchFamily="18" charset="0"/>
                                      <a:ea typeface="+mn-ea"/>
                                      <a:cs typeface="+mn-cs"/>
                                    </a:rPr>
                                  </m:ctrlPr>
                                </m:dPr>
                                <m:e>
                                  <m:m>
                                    <m:mPr>
                                      <m:mcs>
                                        <m:mc>
                                          <m:mcPr>
                                            <m:count m:val="3"/>
                                            <m:mcJc m:val="center"/>
                                          </m:mcPr>
                                        </m:mc>
                                      </m:mcs>
                                      <m:ctrlPr>
                                        <a:rPr lang="en-US" sz="2400" i="1" kern="1200">
                                          <a:solidFill>
                                            <a:schemeClr val="tx1"/>
                                          </a:solidFill>
                                          <a:effectLst/>
                                          <a:latin typeface="Cambria Math" panose="02040503050406030204" pitchFamily="18" charset="0"/>
                                          <a:ea typeface="+mn-ea"/>
                                          <a:cs typeface="+mn-cs"/>
                                        </a:rPr>
                                      </m:ctrlPr>
                                    </m:mPr>
                                    <m:mr>
                                      <m:e>
                                        <m:r>
                                          <a:rPr lang="en-US" sz="2400" i="1" kern="1200">
                                            <a:solidFill>
                                              <a:schemeClr val="tx1"/>
                                            </a:solidFill>
                                            <a:effectLst/>
                                            <a:latin typeface="Cambria Math" panose="02040503050406030204" pitchFamily="18" charset="0"/>
                                            <a:ea typeface="+mn-ea"/>
                                            <a:cs typeface="+mn-cs"/>
                                          </a:rPr>
                                          <m:t>1</m:t>
                                        </m:r>
                                      </m:e>
                                      <m:e>
                                        <m:r>
                                          <a:rPr lang="en-US" sz="2400" i="1" kern="1200">
                                            <a:solidFill>
                                              <a:schemeClr val="tx1"/>
                                            </a:solidFill>
                                            <a:effectLst/>
                                            <a:latin typeface="Cambria Math" panose="02040503050406030204" pitchFamily="18" charset="0"/>
                                            <a:ea typeface="+mn-ea"/>
                                            <a:cs typeface="+mn-cs"/>
                                          </a:rPr>
                                          <m:t>−</m:t>
                                        </m:r>
                                        <m:r>
                                          <a:rPr lang="en-US" sz="2400" i="1" kern="1200">
                                            <a:solidFill>
                                              <a:schemeClr val="tx1"/>
                                            </a:solidFill>
                                            <a:effectLst/>
                                            <a:latin typeface="Cambria Math" panose="02040503050406030204" pitchFamily="18" charset="0"/>
                                            <a:ea typeface="+mn-ea"/>
                                            <a:cs typeface="+mn-cs"/>
                                          </a:rPr>
                                          <m:t>4</m:t>
                                        </m:r>
                                      </m:e>
                                      <m:e>
                                        <m:r>
                                          <a:rPr lang="en-US" sz="2400" i="1" kern="1200">
                                            <a:solidFill>
                                              <a:schemeClr val="tx1"/>
                                            </a:solidFill>
                                            <a:effectLst/>
                                            <a:latin typeface="Cambria Math" panose="02040503050406030204" pitchFamily="18" charset="0"/>
                                            <a:ea typeface="+mn-ea"/>
                                            <a:cs typeface="+mn-cs"/>
                                          </a:rPr>
                                          <m:t>1</m:t>
                                        </m:r>
                                      </m:e>
                                    </m:mr>
                                    <m:mr>
                                      <m:e>
                                        <m:r>
                                          <a:rPr lang="en-US" sz="2400" i="1" kern="1200">
                                            <a:solidFill>
                                              <a:schemeClr val="tx1"/>
                                            </a:solidFill>
                                            <a:effectLst/>
                                            <a:latin typeface="Cambria Math" panose="02040503050406030204" pitchFamily="18" charset="0"/>
                                            <a:ea typeface="+mn-ea"/>
                                            <a:cs typeface="+mn-cs"/>
                                          </a:rPr>
                                          <m:t>0</m:t>
                                        </m:r>
                                      </m:e>
                                      <m:e>
                                        <m:r>
                                          <a:rPr lang="en-US" sz="2400" i="1" kern="1200">
                                            <a:solidFill>
                                              <a:schemeClr val="tx1"/>
                                            </a:solidFill>
                                            <a:effectLst/>
                                            <a:latin typeface="Cambria Math" panose="02040503050406030204" pitchFamily="18" charset="0"/>
                                            <a:ea typeface="+mn-ea"/>
                                            <a:cs typeface="+mn-cs"/>
                                          </a:rPr>
                                          <m:t>−</m:t>
                                        </m:r>
                                        <m:r>
                                          <a:rPr lang="en-US" sz="2400" i="1" kern="1200">
                                            <a:solidFill>
                                              <a:schemeClr val="tx1"/>
                                            </a:solidFill>
                                            <a:effectLst/>
                                            <a:latin typeface="Cambria Math" panose="02040503050406030204" pitchFamily="18" charset="0"/>
                                            <a:ea typeface="+mn-ea"/>
                                            <a:cs typeface="+mn-cs"/>
                                          </a:rPr>
                                          <m:t>7</m:t>
                                        </m:r>
                                      </m:e>
                                      <m:e>
                                        <m:r>
                                          <a:rPr lang="en-US" sz="2400" i="1" kern="1200">
                                            <a:solidFill>
                                              <a:schemeClr val="tx1"/>
                                            </a:solidFill>
                                            <a:effectLst/>
                                            <a:latin typeface="Cambria Math" panose="02040503050406030204" pitchFamily="18" charset="0"/>
                                            <a:ea typeface="+mn-ea"/>
                                            <a:cs typeface="+mn-cs"/>
                                          </a:rPr>
                                          <m:t>2</m:t>
                                        </m:r>
                                      </m:e>
                                    </m:mr>
                                    <m:mr>
                                      <m:e>
                                        <m:r>
                                          <a:rPr lang="en-US" sz="2400" i="1" kern="1200">
                                            <a:solidFill>
                                              <a:schemeClr val="tx1"/>
                                            </a:solidFill>
                                            <a:effectLst/>
                                            <a:latin typeface="Cambria Math" panose="02040503050406030204" pitchFamily="18" charset="0"/>
                                            <a:ea typeface="+mn-ea"/>
                                            <a:cs typeface="+mn-cs"/>
                                          </a:rPr>
                                          <m:t>0</m:t>
                                        </m:r>
                                      </m:e>
                                      <m:e>
                                        <m:r>
                                          <a:rPr lang="en-US" sz="2400" i="1" kern="1200">
                                            <a:solidFill>
                                              <a:schemeClr val="tx1"/>
                                            </a:solidFill>
                                            <a:effectLst/>
                                            <a:latin typeface="Cambria Math" panose="02040503050406030204" pitchFamily="18" charset="0"/>
                                            <a:ea typeface="+mn-ea"/>
                                            <a:cs typeface="+mn-cs"/>
                                          </a:rPr>
                                          <m:t>3</m:t>
                                        </m:r>
                                      </m:e>
                                      <m:e>
                                        <m:r>
                                          <a:rPr lang="en-US" sz="2400" i="1" kern="1200">
                                            <a:solidFill>
                                              <a:schemeClr val="tx1"/>
                                            </a:solidFill>
                                            <a:effectLst/>
                                            <a:latin typeface="Cambria Math" panose="02040503050406030204" pitchFamily="18" charset="0"/>
                                            <a:ea typeface="+mn-ea"/>
                                            <a:cs typeface="+mn-cs"/>
                                          </a:rPr>
                                          <m:t>−</m:t>
                                        </m:r>
                                        <m:r>
                                          <a:rPr lang="en-US" sz="2400" i="1" kern="1200">
                                            <a:solidFill>
                                              <a:schemeClr val="tx1"/>
                                            </a:solidFill>
                                            <a:effectLst/>
                                            <a:latin typeface="Cambria Math" panose="02040503050406030204" pitchFamily="18" charset="0"/>
                                            <a:ea typeface="+mn-ea"/>
                                            <a:cs typeface="+mn-cs"/>
                                          </a:rPr>
                                          <m:t>1</m:t>
                                        </m:r>
                                      </m:e>
                                    </m:mr>
                                  </m:m>
                                  <m:d>
                                    <m:dPr>
                                      <m:begChr m:val="|"/>
                                      <m:endChr m:val=""/>
                                      <m:ctrlPr>
                                        <a:rPr lang="en-US" sz="2400" i="1" kern="1200">
                                          <a:solidFill>
                                            <a:schemeClr val="tx1"/>
                                          </a:solidFill>
                                          <a:effectLst/>
                                          <a:latin typeface="Cambria Math" panose="02040503050406030204" pitchFamily="18" charset="0"/>
                                          <a:ea typeface="+mn-ea"/>
                                          <a:cs typeface="+mn-cs"/>
                                        </a:rPr>
                                      </m:ctrlPr>
                                    </m:dPr>
                                    <m:e>
                                      <m:m>
                                        <m:mPr>
                                          <m:mcs>
                                            <m:mc>
                                              <m:mcPr>
                                                <m:count m:val="3"/>
                                                <m:mcJc m:val="center"/>
                                              </m:mcPr>
                                            </m:mc>
                                          </m:mcs>
                                          <m:ctrlPr>
                                            <a:rPr lang="en-US" sz="2400" i="1" kern="1200">
                                              <a:solidFill>
                                                <a:schemeClr val="tx1"/>
                                              </a:solidFill>
                                              <a:effectLst/>
                                              <a:latin typeface="Cambria Math" panose="02040503050406030204" pitchFamily="18" charset="0"/>
                                              <a:ea typeface="+mn-ea"/>
                                              <a:cs typeface="+mn-cs"/>
                                            </a:rPr>
                                          </m:ctrlPr>
                                        </m:mPr>
                                        <m:mr>
                                          <m:e>
                                            <m:r>
                                              <a:rPr lang="en-US" sz="2400" i="1" kern="1200">
                                                <a:solidFill>
                                                  <a:schemeClr val="tx1"/>
                                                </a:solidFill>
                                                <a:effectLst/>
                                                <a:latin typeface="Cambria Math" panose="02040503050406030204" pitchFamily="18" charset="0"/>
                                                <a:ea typeface="+mn-ea"/>
                                                <a:cs typeface="+mn-cs"/>
                                              </a:rPr>
                                              <m:t>1</m:t>
                                            </m:r>
                                          </m:e>
                                          <m:e>
                                            <m:r>
                                              <a:rPr lang="en-US" sz="2400" i="1" kern="1200">
                                                <a:solidFill>
                                                  <a:schemeClr val="tx1"/>
                                                </a:solidFill>
                                                <a:effectLst/>
                                                <a:latin typeface="Cambria Math" panose="02040503050406030204" pitchFamily="18" charset="0"/>
                                                <a:ea typeface="+mn-ea"/>
                                                <a:cs typeface="+mn-cs"/>
                                              </a:rPr>
                                              <m:t>0</m:t>
                                            </m:r>
                                          </m:e>
                                          <m:e>
                                            <m:r>
                                              <a:rPr lang="en-US" sz="2400" i="1" kern="1200">
                                                <a:solidFill>
                                                  <a:schemeClr val="tx1"/>
                                                </a:solidFill>
                                                <a:effectLst/>
                                                <a:latin typeface="Cambria Math" panose="02040503050406030204" pitchFamily="18" charset="0"/>
                                                <a:ea typeface="+mn-ea"/>
                                                <a:cs typeface="+mn-cs"/>
                                              </a:rPr>
                                              <m:t>0</m:t>
                                            </m:r>
                                          </m:e>
                                        </m:mr>
                                        <m:mr>
                                          <m:e>
                                            <m:r>
                                              <a:rPr lang="en-US" sz="2400" i="1" kern="1200">
                                                <a:solidFill>
                                                  <a:schemeClr val="tx1"/>
                                                </a:solidFill>
                                                <a:effectLst/>
                                                <a:latin typeface="Cambria Math" panose="02040503050406030204" pitchFamily="18" charset="0"/>
                                                <a:ea typeface="+mn-ea"/>
                                                <a:cs typeface="+mn-cs"/>
                                              </a:rPr>
                                              <m:t>2</m:t>
                                            </m:r>
                                          </m:e>
                                          <m:e>
                                            <m:r>
                                              <a:rPr lang="en-US" sz="2400" i="1" kern="1200">
                                                <a:solidFill>
                                                  <a:schemeClr val="tx1"/>
                                                </a:solidFill>
                                                <a:effectLst/>
                                                <a:latin typeface="Cambria Math" panose="02040503050406030204" pitchFamily="18" charset="0"/>
                                                <a:ea typeface="+mn-ea"/>
                                                <a:cs typeface="+mn-cs"/>
                                              </a:rPr>
                                              <m:t>1</m:t>
                                            </m:r>
                                          </m:e>
                                          <m:e>
                                            <m:r>
                                              <a:rPr lang="en-US" sz="2400" i="1" kern="1200">
                                                <a:solidFill>
                                                  <a:schemeClr val="tx1"/>
                                                </a:solidFill>
                                                <a:effectLst/>
                                                <a:latin typeface="Cambria Math" panose="02040503050406030204" pitchFamily="18" charset="0"/>
                                                <a:ea typeface="+mn-ea"/>
                                                <a:cs typeface="+mn-cs"/>
                                              </a:rPr>
                                              <m:t>0</m:t>
                                            </m:r>
                                          </m:e>
                                        </m:mr>
                                        <m:mr>
                                          <m:e>
                                            <m:r>
                                              <a:rPr lang="en-US" sz="2400" i="1" kern="1200">
                                                <a:solidFill>
                                                  <a:schemeClr val="tx1"/>
                                                </a:solidFill>
                                                <a:effectLst/>
                                                <a:latin typeface="Cambria Math" panose="02040503050406030204" pitchFamily="18" charset="0"/>
                                                <a:ea typeface="+mn-ea"/>
                                                <a:cs typeface="+mn-cs"/>
                                              </a:rPr>
                                              <m:t>0</m:t>
                                            </m:r>
                                          </m:e>
                                          <m:e>
                                            <m:r>
                                              <a:rPr lang="en-US" sz="2400" i="1" kern="1200">
                                                <a:solidFill>
                                                  <a:schemeClr val="tx1"/>
                                                </a:solidFill>
                                                <a:effectLst/>
                                                <a:latin typeface="Cambria Math" panose="02040503050406030204" pitchFamily="18" charset="0"/>
                                                <a:ea typeface="+mn-ea"/>
                                                <a:cs typeface="+mn-cs"/>
                                              </a:rPr>
                                              <m:t>0</m:t>
                                            </m:r>
                                          </m:e>
                                          <m:e>
                                            <m:r>
                                              <a:rPr lang="en-US" sz="2400" i="1" kern="1200">
                                                <a:solidFill>
                                                  <a:schemeClr val="tx1"/>
                                                </a:solidFill>
                                                <a:effectLst/>
                                                <a:latin typeface="Cambria Math" panose="02040503050406030204" pitchFamily="18" charset="0"/>
                                                <a:ea typeface="+mn-ea"/>
                                                <a:cs typeface="+mn-cs"/>
                                              </a:rPr>
                                              <m:t>1</m:t>
                                            </m:r>
                                          </m:e>
                                        </m:mr>
                                      </m:m>
                                    </m:e>
                                  </m:d>
                                </m:e>
                              </m:d>
                            </m:oMath>
                          </a14:m>
                          <a:endParaRPr lang="en-US" sz="2400" kern="1200" dirty="0">
                            <a:solidFill>
                              <a:schemeClr val="tx1"/>
                            </a:solidFill>
                            <a:effectLst/>
                            <a:latin typeface="+mn-lt"/>
                            <a:ea typeface="+mn-ea"/>
                            <a:cs typeface="+mn-cs"/>
                          </a:endParaRPr>
                        </a:p>
                      </a:txBody>
                      <a:tcPr/>
                    </a:tc>
                    <a:extLst>
                      <a:ext uri="{0D108BD9-81ED-4DB2-BD59-A6C34878D82A}">
                        <a16:rowId xmlns:a16="http://schemas.microsoft.com/office/drawing/2014/main" val="1664106018"/>
                      </a:ext>
                    </a:extLst>
                  </a:tr>
                  <a:tr h="1558633">
                    <a:tc>
                      <a:txBody>
                        <a:bodyPr/>
                        <a:lstStyle/>
                        <a:p>
                          <a:pPr algn="r"/>
                          <a:endParaRPr lang="en-US"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groupChr>
                                <m:groupChrPr>
                                  <m:chr m:val="→"/>
                                  <m:vertJc m:val="bot"/>
                                  <m:ctrlPr>
                                    <a:rPr lang="en-US" sz="2200" i="1" kern="1200" smtClean="0">
                                      <a:solidFill>
                                        <a:schemeClr val="tx1"/>
                                      </a:solidFill>
                                      <a:effectLst/>
                                      <a:latin typeface="Cambria Math" panose="02040503050406030204" pitchFamily="18" charset="0"/>
                                      <a:ea typeface="+mn-ea"/>
                                      <a:cs typeface="+mn-cs"/>
                                    </a:rPr>
                                  </m:ctrlPr>
                                </m:groupChrPr>
                                <m:e>
                                  <m:r>
                                    <m:rPr>
                                      <m:brk m:alnAt="2"/>
                                    </m:rPr>
                                    <a:rPr lang="en-US" sz="2200" b="1" i="1" kern="1200" smtClean="0">
                                      <a:solidFill>
                                        <a:schemeClr val="tx1"/>
                                      </a:solidFill>
                                      <a:effectLst/>
                                      <a:latin typeface="Cambria Math" panose="02040503050406030204" pitchFamily="18" charset="0"/>
                                      <a:ea typeface="+mn-ea"/>
                                      <a:cs typeface="+mn-cs"/>
                                    </a:rPr>
                                    <m:t>  </m:t>
                                  </m:r>
                                  <m:f>
                                    <m:fPr>
                                      <m:ctrlPr>
                                        <a:rPr lang="en-US" sz="2200" b="1" i="1" kern="1200">
                                          <a:solidFill>
                                            <a:schemeClr val="tx1"/>
                                          </a:solidFill>
                                          <a:effectLst/>
                                          <a:latin typeface="Cambria Math" panose="02040503050406030204" pitchFamily="18" charset="0"/>
                                          <a:ea typeface="+mn-ea"/>
                                          <a:cs typeface="+mn-cs"/>
                                        </a:rPr>
                                      </m:ctrlPr>
                                    </m:fPr>
                                    <m:num>
                                      <m:r>
                                        <a:rPr lang="en-US" sz="2200" kern="1200">
                                          <a:solidFill>
                                            <a:schemeClr val="tx1"/>
                                          </a:solidFill>
                                          <a:effectLst/>
                                          <a:latin typeface="Cambria Math" panose="02040503050406030204" pitchFamily="18" charset="0"/>
                                          <a:ea typeface="+mn-ea"/>
                                          <a:cs typeface="+mn-cs"/>
                                        </a:rPr>
                                        <m:t>1</m:t>
                                      </m:r>
                                    </m:num>
                                    <m:den>
                                      <m:r>
                                        <a:rPr lang="en-US" sz="2200" kern="1200">
                                          <a:solidFill>
                                            <a:schemeClr val="tx1"/>
                                          </a:solidFill>
                                          <a:effectLst/>
                                          <a:latin typeface="Cambria Math" panose="02040503050406030204" pitchFamily="18" charset="0"/>
                                          <a:ea typeface="+mn-ea"/>
                                          <a:cs typeface="+mn-cs"/>
                                        </a:rPr>
                                        <m:t>3</m:t>
                                      </m:r>
                                    </m:den>
                                  </m:f>
                                  <m:sSub>
                                    <m:sSubPr>
                                      <m:ctrlPr>
                                        <a:rPr lang="en-US" sz="2200" i="1" kern="1200">
                                          <a:solidFill>
                                            <a:schemeClr val="tx1"/>
                                          </a:solidFill>
                                          <a:effectLst/>
                                          <a:latin typeface="Cambria Math" panose="02040503050406030204" pitchFamily="18" charset="0"/>
                                          <a:ea typeface="+mn-ea"/>
                                          <a:cs typeface="+mn-cs"/>
                                        </a:rPr>
                                      </m:ctrlPr>
                                    </m:sSubPr>
                                    <m:e>
                                      <m:r>
                                        <a:rPr lang="en-US" sz="2200" i="1" kern="1200">
                                          <a:solidFill>
                                            <a:schemeClr val="tx1"/>
                                          </a:solidFill>
                                          <a:effectLst/>
                                          <a:latin typeface="Cambria Math" panose="02040503050406030204" pitchFamily="18" charset="0"/>
                                          <a:ea typeface="+mn-ea"/>
                                          <a:cs typeface="+mn-cs"/>
                                        </a:rPr>
                                        <m:t>𝑅</m:t>
                                      </m:r>
                                    </m:e>
                                    <m:sub>
                                      <m:r>
                                        <a:rPr lang="en-US" sz="2200" kern="1200">
                                          <a:solidFill>
                                            <a:schemeClr val="tx1"/>
                                          </a:solidFill>
                                          <a:effectLst/>
                                          <a:latin typeface="Cambria Math" panose="02040503050406030204" pitchFamily="18" charset="0"/>
                                          <a:ea typeface="+mn-ea"/>
                                          <a:cs typeface="+mn-cs"/>
                                        </a:rPr>
                                        <m:t>3</m:t>
                                      </m:r>
                                      <m:r>
                                        <a:rPr lang="en-US" sz="2200" b="0" i="0" kern="1200" smtClean="0">
                                          <a:solidFill>
                                            <a:schemeClr val="tx1"/>
                                          </a:solidFill>
                                          <a:effectLst/>
                                          <a:latin typeface="Cambria Math" panose="02040503050406030204" pitchFamily="18" charset="0"/>
                                          <a:ea typeface="+mn-ea"/>
                                          <a:cs typeface="+mn-cs"/>
                                        </a:rPr>
                                        <m:t> </m:t>
                                      </m:r>
                                    </m:sub>
                                  </m:sSub>
                                </m:e>
                              </m:groupChr>
                            </m:oMath>
                          </a14:m>
                          <a:r>
                            <a:rPr lang="en-US" sz="2200" kern="1200" dirty="0">
                              <a:solidFill>
                                <a:schemeClr val="tx1"/>
                              </a:solidFill>
                              <a:effectLst/>
                              <a:latin typeface="+mn-lt"/>
                              <a:ea typeface="+mn-ea"/>
                              <a:cs typeface="+mn-cs"/>
                            </a:rPr>
                            <a:t>  </a:t>
                          </a:r>
                          <a14:m>
                            <m:oMath xmlns:m="http://schemas.openxmlformats.org/officeDocument/2006/math">
                              <m:d>
                                <m:dPr>
                                  <m:begChr m:val="["/>
                                  <m:endChr m:val="]"/>
                                  <m:ctrlPr>
                                    <a:rPr lang="en-US" sz="2400" i="1" kern="1200" smtClean="0">
                                      <a:solidFill>
                                        <a:schemeClr val="tx1"/>
                                      </a:solidFill>
                                      <a:effectLst/>
                                      <a:latin typeface="Cambria Math" panose="02040503050406030204" pitchFamily="18" charset="0"/>
                                      <a:ea typeface="+mn-ea"/>
                                      <a:cs typeface="+mn-cs"/>
                                    </a:rPr>
                                  </m:ctrlPr>
                                </m:dPr>
                                <m:e>
                                  <m:m>
                                    <m:mPr>
                                      <m:mcs>
                                        <m:mc>
                                          <m:mcPr>
                                            <m:count m:val="3"/>
                                            <m:mcJc m:val="center"/>
                                          </m:mcPr>
                                        </m:mc>
                                      </m:mcs>
                                      <m:ctrlPr>
                                        <a:rPr lang="en-US" sz="2400" i="1" kern="1200">
                                          <a:solidFill>
                                            <a:schemeClr val="tx1"/>
                                          </a:solidFill>
                                          <a:effectLst/>
                                          <a:latin typeface="Cambria Math" panose="02040503050406030204" pitchFamily="18" charset="0"/>
                                          <a:ea typeface="+mn-ea"/>
                                          <a:cs typeface="+mn-cs"/>
                                        </a:rPr>
                                      </m:ctrlPr>
                                    </m:mPr>
                                    <m:mr>
                                      <m:e>
                                        <m:r>
                                          <a:rPr lang="en-US" sz="2400" i="1" kern="1200">
                                            <a:solidFill>
                                              <a:schemeClr val="tx1"/>
                                            </a:solidFill>
                                            <a:effectLst/>
                                            <a:latin typeface="Cambria Math" panose="02040503050406030204" pitchFamily="18" charset="0"/>
                                            <a:ea typeface="+mn-ea"/>
                                            <a:cs typeface="+mn-cs"/>
                                          </a:rPr>
                                          <m:t>1</m:t>
                                        </m:r>
                                      </m:e>
                                      <m:e>
                                        <m:r>
                                          <a:rPr lang="en-US" sz="2400" i="1" kern="1200">
                                            <a:solidFill>
                                              <a:schemeClr val="tx1"/>
                                            </a:solidFill>
                                            <a:effectLst/>
                                            <a:latin typeface="Cambria Math" panose="02040503050406030204" pitchFamily="18" charset="0"/>
                                            <a:ea typeface="+mn-ea"/>
                                            <a:cs typeface="+mn-cs"/>
                                          </a:rPr>
                                          <m:t>−</m:t>
                                        </m:r>
                                        <m:r>
                                          <a:rPr lang="en-US" sz="2400" i="1" kern="1200">
                                            <a:solidFill>
                                              <a:schemeClr val="tx1"/>
                                            </a:solidFill>
                                            <a:effectLst/>
                                            <a:latin typeface="Cambria Math" panose="02040503050406030204" pitchFamily="18" charset="0"/>
                                            <a:ea typeface="+mn-ea"/>
                                            <a:cs typeface="+mn-cs"/>
                                          </a:rPr>
                                          <m:t>4</m:t>
                                        </m:r>
                                      </m:e>
                                      <m:e>
                                        <m:r>
                                          <a:rPr lang="en-US" sz="2400" i="1" kern="1200">
                                            <a:solidFill>
                                              <a:schemeClr val="tx1"/>
                                            </a:solidFill>
                                            <a:effectLst/>
                                            <a:latin typeface="Cambria Math" panose="02040503050406030204" pitchFamily="18" charset="0"/>
                                            <a:ea typeface="+mn-ea"/>
                                            <a:cs typeface="+mn-cs"/>
                                          </a:rPr>
                                          <m:t>1</m:t>
                                        </m:r>
                                      </m:e>
                                    </m:mr>
                                    <m:mr>
                                      <m:e>
                                        <m:r>
                                          <a:rPr lang="en-US" sz="2400" i="1" kern="1200">
                                            <a:solidFill>
                                              <a:schemeClr val="tx1"/>
                                            </a:solidFill>
                                            <a:effectLst/>
                                            <a:latin typeface="Cambria Math" panose="02040503050406030204" pitchFamily="18" charset="0"/>
                                            <a:ea typeface="+mn-ea"/>
                                            <a:cs typeface="+mn-cs"/>
                                          </a:rPr>
                                          <m:t>0</m:t>
                                        </m:r>
                                      </m:e>
                                      <m:e>
                                        <m:r>
                                          <a:rPr lang="en-US" sz="2400" i="1" kern="1200">
                                            <a:solidFill>
                                              <a:schemeClr val="tx1"/>
                                            </a:solidFill>
                                            <a:effectLst/>
                                            <a:latin typeface="Cambria Math" panose="02040503050406030204" pitchFamily="18" charset="0"/>
                                            <a:ea typeface="+mn-ea"/>
                                            <a:cs typeface="+mn-cs"/>
                                          </a:rPr>
                                          <m:t>−</m:t>
                                        </m:r>
                                        <m:r>
                                          <a:rPr lang="en-US" sz="2400" i="1" kern="1200">
                                            <a:solidFill>
                                              <a:schemeClr val="tx1"/>
                                            </a:solidFill>
                                            <a:effectLst/>
                                            <a:latin typeface="Cambria Math" panose="02040503050406030204" pitchFamily="18" charset="0"/>
                                            <a:ea typeface="+mn-ea"/>
                                            <a:cs typeface="+mn-cs"/>
                                          </a:rPr>
                                          <m:t>7</m:t>
                                        </m:r>
                                      </m:e>
                                      <m:e>
                                        <m:r>
                                          <a:rPr lang="en-US" sz="2400" i="1" kern="1200">
                                            <a:solidFill>
                                              <a:schemeClr val="tx1"/>
                                            </a:solidFill>
                                            <a:effectLst/>
                                            <a:latin typeface="Cambria Math" panose="02040503050406030204" pitchFamily="18" charset="0"/>
                                            <a:ea typeface="+mn-ea"/>
                                            <a:cs typeface="+mn-cs"/>
                                          </a:rPr>
                                          <m:t>2</m:t>
                                        </m:r>
                                      </m:e>
                                    </m:mr>
                                    <m:mr>
                                      <m:e>
                                        <m:r>
                                          <a:rPr lang="en-US" sz="2400" i="1" kern="1200">
                                            <a:solidFill>
                                              <a:schemeClr val="tx1"/>
                                            </a:solidFill>
                                            <a:effectLst/>
                                            <a:latin typeface="Cambria Math" panose="02040503050406030204" pitchFamily="18" charset="0"/>
                                            <a:ea typeface="+mn-ea"/>
                                            <a:cs typeface="+mn-cs"/>
                                          </a:rPr>
                                          <m:t>0</m:t>
                                        </m:r>
                                      </m:e>
                                      <m:e>
                                        <m:r>
                                          <a:rPr lang="en-US" sz="2400" i="1" kern="1200">
                                            <a:solidFill>
                                              <a:schemeClr val="tx1"/>
                                            </a:solidFill>
                                            <a:effectLst/>
                                            <a:latin typeface="Cambria Math" panose="02040503050406030204" pitchFamily="18" charset="0"/>
                                            <a:ea typeface="+mn-ea"/>
                                            <a:cs typeface="+mn-cs"/>
                                          </a:rPr>
                                          <m:t>1</m:t>
                                        </m:r>
                                      </m:e>
                                      <m:e>
                                        <m:r>
                                          <a:rPr lang="en-US" sz="2400" i="1" kern="1200">
                                            <a:solidFill>
                                              <a:schemeClr val="tx1"/>
                                            </a:solidFill>
                                            <a:effectLst/>
                                            <a:latin typeface="Cambria Math" panose="02040503050406030204" pitchFamily="18" charset="0"/>
                                            <a:ea typeface="+mn-ea"/>
                                            <a:cs typeface="+mn-cs"/>
                                          </a:rPr>
                                          <m:t>−</m:t>
                                        </m:r>
                                        <m:f>
                                          <m:fPr>
                                            <m:ctrlPr>
                                              <a:rPr lang="en-US" sz="2400" i="1" kern="1200">
                                                <a:solidFill>
                                                  <a:schemeClr val="tx1"/>
                                                </a:solidFill>
                                                <a:effectLst/>
                                                <a:latin typeface="Cambria Math" panose="02040503050406030204" pitchFamily="18" charset="0"/>
                                                <a:ea typeface="+mn-ea"/>
                                                <a:cs typeface="+mn-cs"/>
                                              </a:rPr>
                                            </m:ctrlPr>
                                          </m:fPr>
                                          <m:num>
                                            <m:r>
                                              <a:rPr lang="en-US" sz="2400" i="1" kern="1200">
                                                <a:solidFill>
                                                  <a:schemeClr val="tx1"/>
                                                </a:solidFill>
                                                <a:effectLst/>
                                                <a:latin typeface="Cambria Math" panose="02040503050406030204" pitchFamily="18" charset="0"/>
                                                <a:ea typeface="+mn-ea"/>
                                                <a:cs typeface="+mn-cs"/>
                                              </a:rPr>
                                              <m:t>1</m:t>
                                            </m:r>
                                          </m:num>
                                          <m:den>
                                            <m:r>
                                              <a:rPr lang="en-US" sz="2400" i="1" kern="1200">
                                                <a:solidFill>
                                                  <a:schemeClr val="tx1"/>
                                                </a:solidFill>
                                                <a:effectLst/>
                                                <a:latin typeface="Cambria Math" panose="02040503050406030204" pitchFamily="18" charset="0"/>
                                                <a:ea typeface="+mn-ea"/>
                                                <a:cs typeface="+mn-cs"/>
                                              </a:rPr>
                                              <m:t>3</m:t>
                                            </m:r>
                                          </m:den>
                                        </m:f>
                                      </m:e>
                                    </m:mr>
                                  </m:m>
                                  <m:d>
                                    <m:dPr>
                                      <m:begChr m:val="|"/>
                                      <m:endChr m:val=""/>
                                      <m:ctrlPr>
                                        <a:rPr lang="en-US" sz="2400" i="1" kern="1200">
                                          <a:solidFill>
                                            <a:schemeClr val="tx1"/>
                                          </a:solidFill>
                                          <a:effectLst/>
                                          <a:latin typeface="Cambria Math" panose="02040503050406030204" pitchFamily="18" charset="0"/>
                                          <a:ea typeface="+mn-ea"/>
                                          <a:cs typeface="+mn-cs"/>
                                        </a:rPr>
                                      </m:ctrlPr>
                                    </m:dPr>
                                    <m:e>
                                      <m:m>
                                        <m:mPr>
                                          <m:mcs>
                                            <m:mc>
                                              <m:mcPr>
                                                <m:count m:val="3"/>
                                                <m:mcJc m:val="center"/>
                                              </m:mcPr>
                                            </m:mc>
                                          </m:mcs>
                                          <m:ctrlPr>
                                            <a:rPr lang="en-US" sz="2400" i="1" kern="1200">
                                              <a:solidFill>
                                                <a:schemeClr val="tx1"/>
                                              </a:solidFill>
                                              <a:effectLst/>
                                              <a:latin typeface="Cambria Math" panose="02040503050406030204" pitchFamily="18" charset="0"/>
                                              <a:ea typeface="+mn-ea"/>
                                              <a:cs typeface="+mn-cs"/>
                                            </a:rPr>
                                          </m:ctrlPr>
                                        </m:mPr>
                                        <m:mr>
                                          <m:e>
                                            <m:r>
                                              <a:rPr lang="en-US" sz="2400" i="1" kern="1200">
                                                <a:solidFill>
                                                  <a:schemeClr val="tx1"/>
                                                </a:solidFill>
                                                <a:effectLst/>
                                                <a:latin typeface="Cambria Math" panose="02040503050406030204" pitchFamily="18" charset="0"/>
                                                <a:ea typeface="+mn-ea"/>
                                                <a:cs typeface="+mn-cs"/>
                                              </a:rPr>
                                              <m:t>1</m:t>
                                            </m:r>
                                          </m:e>
                                          <m:e>
                                            <m:r>
                                              <a:rPr lang="en-US" sz="2400" i="1" kern="1200">
                                                <a:solidFill>
                                                  <a:schemeClr val="tx1"/>
                                                </a:solidFill>
                                                <a:effectLst/>
                                                <a:latin typeface="Cambria Math" panose="02040503050406030204" pitchFamily="18" charset="0"/>
                                                <a:ea typeface="+mn-ea"/>
                                                <a:cs typeface="+mn-cs"/>
                                              </a:rPr>
                                              <m:t>0</m:t>
                                            </m:r>
                                          </m:e>
                                          <m:e>
                                            <m:r>
                                              <a:rPr lang="en-US" sz="2400" i="1" kern="1200">
                                                <a:solidFill>
                                                  <a:schemeClr val="tx1"/>
                                                </a:solidFill>
                                                <a:effectLst/>
                                                <a:latin typeface="Cambria Math" panose="02040503050406030204" pitchFamily="18" charset="0"/>
                                                <a:ea typeface="+mn-ea"/>
                                                <a:cs typeface="+mn-cs"/>
                                              </a:rPr>
                                              <m:t>0</m:t>
                                            </m:r>
                                          </m:e>
                                        </m:mr>
                                        <m:mr>
                                          <m:e>
                                            <m:r>
                                              <a:rPr lang="en-US" sz="2400" i="1" kern="1200">
                                                <a:solidFill>
                                                  <a:schemeClr val="tx1"/>
                                                </a:solidFill>
                                                <a:effectLst/>
                                                <a:latin typeface="Cambria Math" panose="02040503050406030204" pitchFamily="18" charset="0"/>
                                                <a:ea typeface="+mn-ea"/>
                                                <a:cs typeface="+mn-cs"/>
                                              </a:rPr>
                                              <m:t>2</m:t>
                                            </m:r>
                                          </m:e>
                                          <m:e>
                                            <m:r>
                                              <a:rPr lang="en-US" sz="2400" i="1" kern="1200">
                                                <a:solidFill>
                                                  <a:schemeClr val="tx1"/>
                                                </a:solidFill>
                                                <a:effectLst/>
                                                <a:latin typeface="Cambria Math" panose="02040503050406030204" pitchFamily="18" charset="0"/>
                                                <a:ea typeface="+mn-ea"/>
                                                <a:cs typeface="+mn-cs"/>
                                              </a:rPr>
                                              <m:t>1</m:t>
                                            </m:r>
                                          </m:e>
                                          <m:e>
                                            <m:r>
                                              <a:rPr lang="en-US" sz="2400" i="1" kern="1200">
                                                <a:solidFill>
                                                  <a:schemeClr val="tx1"/>
                                                </a:solidFill>
                                                <a:effectLst/>
                                                <a:latin typeface="Cambria Math" panose="02040503050406030204" pitchFamily="18" charset="0"/>
                                                <a:ea typeface="+mn-ea"/>
                                                <a:cs typeface="+mn-cs"/>
                                              </a:rPr>
                                              <m:t>0</m:t>
                                            </m:r>
                                          </m:e>
                                        </m:mr>
                                        <m:mr>
                                          <m:e>
                                            <m:r>
                                              <a:rPr lang="en-US" sz="2400" i="1" kern="1200">
                                                <a:solidFill>
                                                  <a:schemeClr val="tx1"/>
                                                </a:solidFill>
                                                <a:effectLst/>
                                                <a:latin typeface="Cambria Math" panose="02040503050406030204" pitchFamily="18" charset="0"/>
                                                <a:ea typeface="+mn-ea"/>
                                                <a:cs typeface="+mn-cs"/>
                                              </a:rPr>
                                              <m:t>0</m:t>
                                            </m:r>
                                          </m:e>
                                          <m:e>
                                            <m:r>
                                              <a:rPr lang="en-US" sz="2400" i="1" kern="1200">
                                                <a:solidFill>
                                                  <a:schemeClr val="tx1"/>
                                                </a:solidFill>
                                                <a:effectLst/>
                                                <a:latin typeface="Cambria Math" panose="02040503050406030204" pitchFamily="18" charset="0"/>
                                                <a:ea typeface="+mn-ea"/>
                                                <a:cs typeface="+mn-cs"/>
                                              </a:rPr>
                                              <m:t>0</m:t>
                                            </m:r>
                                          </m:e>
                                          <m:e>
                                            <m:f>
                                              <m:fPr>
                                                <m:ctrlPr>
                                                  <a:rPr lang="en-US" sz="2400" i="1" kern="1200">
                                                    <a:solidFill>
                                                      <a:schemeClr val="tx1"/>
                                                    </a:solidFill>
                                                    <a:effectLst/>
                                                    <a:latin typeface="Cambria Math" panose="02040503050406030204" pitchFamily="18" charset="0"/>
                                                    <a:ea typeface="+mn-ea"/>
                                                    <a:cs typeface="+mn-cs"/>
                                                  </a:rPr>
                                                </m:ctrlPr>
                                              </m:fPr>
                                              <m:num>
                                                <m:r>
                                                  <a:rPr lang="en-US" sz="2400" i="1" kern="1200">
                                                    <a:solidFill>
                                                      <a:schemeClr val="tx1"/>
                                                    </a:solidFill>
                                                    <a:effectLst/>
                                                    <a:latin typeface="Cambria Math" panose="02040503050406030204" pitchFamily="18" charset="0"/>
                                                    <a:ea typeface="+mn-ea"/>
                                                    <a:cs typeface="+mn-cs"/>
                                                  </a:rPr>
                                                  <m:t>1</m:t>
                                                </m:r>
                                              </m:num>
                                              <m:den>
                                                <m:r>
                                                  <a:rPr lang="en-US" sz="2400" i="1" kern="1200">
                                                    <a:solidFill>
                                                      <a:schemeClr val="tx1"/>
                                                    </a:solidFill>
                                                    <a:effectLst/>
                                                    <a:latin typeface="Cambria Math" panose="02040503050406030204" pitchFamily="18" charset="0"/>
                                                    <a:ea typeface="+mn-ea"/>
                                                    <a:cs typeface="+mn-cs"/>
                                                  </a:rPr>
                                                  <m:t>3</m:t>
                                                </m:r>
                                              </m:den>
                                            </m:f>
                                          </m:e>
                                        </m:mr>
                                      </m:m>
                                    </m:e>
                                  </m:d>
                                </m:e>
                              </m:d>
                            </m:oMath>
                          </a14:m>
                          <a:endParaRPr lang="en-US" sz="2400" kern="1200" dirty="0">
                            <a:solidFill>
                              <a:schemeClr val="tx1"/>
                            </a:solidFill>
                            <a:effectLst/>
                            <a:latin typeface="+mn-lt"/>
                            <a:ea typeface="+mn-ea"/>
                            <a:cs typeface="+mn-cs"/>
                          </a:endParaRPr>
                        </a:p>
                      </a:txBody>
                      <a:tcPr/>
                    </a:tc>
                    <a:extLst>
                      <a:ext uri="{0D108BD9-81ED-4DB2-BD59-A6C34878D82A}">
                        <a16:rowId xmlns:a16="http://schemas.microsoft.com/office/drawing/2014/main" val="182514897"/>
                      </a:ext>
                    </a:extLst>
                  </a:tr>
                  <a:tr h="1968563">
                    <a:tc>
                      <a:txBody>
                        <a:bodyPr/>
                        <a:lstStyle/>
                        <a:p>
                          <a:pPr algn="r"/>
                          <a:endParaRPr lang="en-US"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limUpp>
                                <m:limUppPr>
                                  <m:ctrlPr>
                                    <a:rPr lang="en-US" sz="2200" i="1" kern="1200" smtClean="0">
                                      <a:solidFill>
                                        <a:schemeClr val="tx1"/>
                                      </a:solidFill>
                                      <a:effectLst/>
                                      <a:latin typeface="Cambria Math" panose="02040503050406030204" pitchFamily="18" charset="0"/>
                                      <a:ea typeface="+mn-ea"/>
                                      <a:cs typeface="+mn-cs"/>
                                    </a:rPr>
                                  </m:ctrlPr>
                                </m:limUppPr>
                                <m:e>
                                  <m:box>
                                    <m:boxPr>
                                      <m:ctrlPr>
                                        <a:rPr lang="en-US" sz="2200" i="1" kern="1200">
                                          <a:solidFill>
                                            <a:schemeClr val="tx1"/>
                                          </a:solidFill>
                                          <a:effectLst/>
                                          <a:latin typeface="Cambria Math" panose="02040503050406030204" pitchFamily="18" charset="0"/>
                                          <a:ea typeface="+mn-ea"/>
                                          <a:cs typeface="+mn-cs"/>
                                        </a:rPr>
                                      </m:ctrlPr>
                                    </m:boxPr>
                                    <m:e>
                                      <m:groupChr>
                                        <m:groupChrPr>
                                          <m:chr m:val="→"/>
                                          <m:pos m:val="top"/>
                                          <m:ctrlPr>
                                            <a:rPr lang="en-US" sz="2200" i="1" kern="1200">
                                              <a:solidFill>
                                                <a:schemeClr val="tx1"/>
                                              </a:solidFill>
                                              <a:effectLst/>
                                              <a:latin typeface="Cambria Math" panose="02040503050406030204" pitchFamily="18" charset="0"/>
                                              <a:ea typeface="+mn-ea"/>
                                              <a:cs typeface="+mn-cs"/>
                                            </a:rPr>
                                          </m:ctrlPr>
                                        </m:groupChrPr>
                                        <m:e>
                                          <m:r>
                                            <a:rPr lang="en-US" sz="2200" i="1" kern="1200">
                                              <a:solidFill>
                                                <a:schemeClr val="tx1"/>
                                              </a:solidFill>
                                              <a:effectLst/>
                                              <a:latin typeface="Cambria Math" panose="02040503050406030204" pitchFamily="18" charset="0"/>
                                              <a:ea typeface="+mn-ea"/>
                                              <a:cs typeface="+mn-cs"/>
                                            </a:rPr>
                                            <m:t>7</m:t>
                                          </m:r>
                                          <m:sSub>
                                            <m:sSubPr>
                                              <m:ctrlPr>
                                                <a:rPr lang="en-US" sz="2200" i="1" kern="1200">
                                                  <a:solidFill>
                                                    <a:schemeClr val="tx1"/>
                                                  </a:solidFill>
                                                  <a:effectLst/>
                                                  <a:latin typeface="Cambria Math" panose="02040503050406030204" pitchFamily="18" charset="0"/>
                                                  <a:ea typeface="+mn-ea"/>
                                                  <a:cs typeface="+mn-cs"/>
                                                </a:rPr>
                                              </m:ctrlPr>
                                            </m:sSubPr>
                                            <m:e>
                                              <m:r>
                                                <a:rPr lang="en-US" sz="2200" i="1" kern="1200">
                                                  <a:solidFill>
                                                    <a:schemeClr val="tx1"/>
                                                  </a:solidFill>
                                                  <a:effectLst/>
                                                  <a:latin typeface="Cambria Math" panose="02040503050406030204" pitchFamily="18" charset="0"/>
                                                  <a:ea typeface="+mn-ea"/>
                                                  <a:cs typeface="+mn-cs"/>
                                                </a:rPr>
                                                <m:t>𝑅</m:t>
                                              </m:r>
                                            </m:e>
                                            <m:sub>
                                              <m:r>
                                                <a:rPr lang="en-US" sz="2200" kern="1200">
                                                  <a:solidFill>
                                                    <a:schemeClr val="tx1"/>
                                                  </a:solidFill>
                                                  <a:effectLst/>
                                                  <a:latin typeface="Cambria Math" panose="02040503050406030204" pitchFamily="18" charset="0"/>
                                                  <a:ea typeface="+mn-ea"/>
                                                  <a:cs typeface="+mn-cs"/>
                                                </a:rPr>
                                                <m:t>3</m:t>
                                              </m:r>
                                            </m:sub>
                                          </m:sSub>
                                          <m:r>
                                            <a:rPr lang="en-US" sz="2200" i="1" kern="1200">
                                              <a:solidFill>
                                                <a:schemeClr val="tx1"/>
                                              </a:solidFill>
                                              <a:effectLst/>
                                              <a:latin typeface="Cambria Math" panose="02040503050406030204" pitchFamily="18" charset="0"/>
                                              <a:ea typeface="+mn-ea"/>
                                              <a:cs typeface="+mn-cs"/>
                                            </a:rPr>
                                            <m:t>+</m:t>
                                          </m:r>
                                          <m:sSub>
                                            <m:sSubPr>
                                              <m:ctrlPr>
                                                <a:rPr lang="en-US" sz="2200" i="1" kern="1200">
                                                  <a:solidFill>
                                                    <a:schemeClr val="tx1"/>
                                                  </a:solidFill>
                                                  <a:effectLst/>
                                                  <a:latin typeface="Cambria Math" panose="02040503050406030204" pitchFamily="18" charset="0"/>
                                                  <a:ea typeface="+mn-ea"/>
                                                  <a:cs typeface="+mn-cs"/>
                                                </a:rPr>
                                              </m:ctrlPr>
                                            </m:sSubPr>
                                            <m:e>
                                              <m:r>
                                                <a:rPr lang="en-US" sz="2200" i="1" kern="1200">
                                                  <a:solidFill>
                                                    <a:schemeClr val="tx1"/>
                                                  </a:solidFill>
                                                  <a:effectLst/>
                                                  <a:latin typeface="Cambria Math" panose="02040503050406030204" pitchFamily="18" charset="0"/>
                                                  <a:ea typeface="+mn-ea"/>
                                                  <a:cs typeface="+mn-cs"/>
                                                </a:rPr>
                                                <m:t>𝑅</m:t>
                                              </m:r>
                                            </m:e>
                                            <m:sub>
                                              <m:r>
                                                <a:rPr lang="en-US" sz="2200" kern="1200">
                                                  <a:solidFill>
                                                    <a:schemeClr val="tx1"/>
                                                  </a:solidFill>
                                                  <a:effectLst/>
                                                  <a:latin typeface="Cambria Math" panose="02040503050406030204" pitchFamily="18" charset="0"/>
                                                  <a:ea typeface="+mn-ea"/>
                                                  <a:cs typeface="+mn-cs"/>
                                                </a:rPr>
                                                <m:t>2</m:t>
                                              </m:r>
                                            </m:sub>
                                          </m:sSub>
                                        </m:e>
                                      </m:groupChr>
                                    </m:e>
                                  </m:box>
                                </m:e>
                                <m:lim>
                                  <m:r>
                                    <a:rPr lang="en-US" sz="2200" b="0" i="0" kern="1200" smtClean="0">
                                      <a:solidFill>
                                        <a:schemeClr val="tx1"/>
                                      </a:solidFill>
                                      <a:effectLst/>
                                      <a:latin typeface="Cambria Math" panose="02040503050406030204" pitchFamily="18" charset="0"/>
                                      <a:ea typeface="+mn-ea"/>
                                      <a:cs typeface="+mn-cs"/>
                                    </a:rPr>
                                    <m:t> </m:t>
                                  </m:r>
                                  <m:r>
                                    <a:rPr lang="en-US" sz="2200" kern="1200">
                                      <a:solidFill>
                                        <a:schemeClr val="tx1"/>
                                      </a:solidFill>
                                      <a:effectLst/>
                                      <a:latin typeface="Cambria Math" panose="02040503050406030204" pitchFamily="18" charset="0"/>
                                      <a:ea typeface="+mn-ea"/>
                                      <a:cs typeface="+mn-cs"/>
                                    </a:rPr>
                                    <m:t>4</m:t>
                                  </m:r>
                                  <m:sSub>
                                    <m:sSubPr>
                                      <m:ctrlPr>
                                        <a:rPr lang="en-US" sz="2200" i="1" kern="1200">
                                          <a:solidFill>
                                            <a:schemeClr val="tx1"/>
                                          </a:solidFill>
                                          <a:effectLst/>
                                          <a:latin typeface="Cambria Math" panose="02040503050406030204" pitchFamily="18" charset="0"/>
                                          <a:ea typeface="+mn-ea"/>
                                          <a:cs typeface="+mn-cs"/>
                                        </a:rPr>
                                      </m:ctrlPr>
                                    </m:sSubPr>
                                    <m:e>
                                      <m:r>
                                        <a:rPr lang="en-US" sz="2200" i="1" kern="1200">
                                          <a:solidFill>
                                            <a:schemeClr val="tx1"/>
                                          </a:solidFill>
                                          <a:effectLst/>
                                          <a:latin typeface="Cambria Math" panose="02040503050406030204" pitchFamily="18" charset="0"/>
                                          <a:ea typeface="+mn-ea"/>
                                          <a:cs typeface="+mn-cs"/>
                                        </a:rPr>
                                        <m:t>𝑅</m:t>
                                      </m:r>
                                    </m:e>
                                    <m:sub>
                                      <m:r>
                                        <a:rPr lang="en-US" sz="2200" kern="1200">
                                          <a:solidFill>
                                            <a:schemeClr val="tx1"/>
                                          </a:solidFill>
                                          <a:effectLst/>
                                          <a:latin typeface="Cambria Math" panose="02040503050406030204" pitchFamily="18" charset="0"/>
                                          <a:ea typeface="+mn-ea"/>
                                          <a:cs typeface="+mn-cs"/>
                                        </a:rPr>
                                        <m:t>3</m:t>
                                      </m:r>
                                    </m:sub>
                                  </m:sSub>
                                  <m:r>
                                    <a:rPr lang="en-US" sz="2200" i="1" kern="1200">
                                      <a:solidFill>
                                        <a:schemeClr val="tx1"/>
                                      </a:solidFill>
                                      <a:effectLst/>
                                      <a:latin typeface="Cambria Math" panose="02040503050406030204" pitchFamily="18" charset="0"/>
                                      <a:ea typeface="+mn-ea"/>
                                      <a:cs typeface="+mn-cs"/>
                                    </a:rPr>
                                    <m:t>+</m:t>
                                  </m:r>
                                  <m:sSub>
                                    <m:sSubPr>
                                      <m:ctrlPr>
                                        <a:rPr lang="en-US" sz="2200" i="1" kern="1200">
                                          <a:solidFill>
                                            <a:schemeClr val="tx1"/>
                                          </a:solidFill>
                                          <a:effectLst/>
                                          <a:latin typeface="Cambria Math" panose="02040503050406030204" pitchFamily="18" charset="0"/>
                                          <a:ea typeface="+mn-ea"/>
                                          <a:cs typeface="+mn-cs"/>
                                        </a:rPr>
                                      </m:ctrlPr>
                                    </m:sSubPr>
                                    <m:e>
                                      <m:r>
                                        <a:rPr lang="en-US" sz="2200" i="1" kern="1200">
                                          <a:solidFill>
                                            <a:schemeClr val="tx1"/>
                                          </a:solidFill>
                                          <a:effectLst/>
                                          <a:latin typeface="Cambria Math" panose="02040503050406030204" pitchFamily="18" charset="0"/>
                                          <a:ea typeface="+mn-ea"/>
                                          <a:cs typeface="+mn-cs"/>
                                        </a:rPr>
                                        <m:t>𝑅</m:t>
                                      </m:r>
                                    </m:e>
                                    <m:sub>
                                      <m:r>
                                        <a:rPr lang="en-US" sz="2200" kern="1200">
                                          <a:solidFill>
                                            <a:schemeClr val="tx1"/>
                                          </a:solidFill>
                                          <a:effectLst/>
                                          <a:latin typeface="Cambria Math" panose="02040503050406030204" pitchFamily="18" charset="0"/>
                                          <a:ea typeface="+mn-ea"/>
                                          <a:cs typeface="+mn-cs"/>
                                        </a:rPr>
                                        <m:t>1</m:t>
                                      </m:r>
                                    </m:sub>
                                  </m:sSub>
                                </m:lim>
                              </m:limUpp>
                            </m:oMath>
                          </a14:m>
                          <a:r>
                            <a:rPr lang="en-US" sz="2400" kern="1200" dirty="0">
                              <a:solidFill>
                                <a:schemeClr val="tx1"/>
                              </a:solidFill>
                              <a:effectLst/>
                              <a:ea typeface="+mn-ea"/>
                              <a:cs typeface="+mn-cs"/>
                            </a:rPr>
                            <a:t> </a:t>
                          </a:r>
                          <a14:m>
                            <m:oMath xmlns:m="http://schemas.openxmlformats.org/officeDocument/2006/math">
                              <m:d>
                                <m:dPr>
                                  <m:begChr m:val="["/>
                                  <m:endChr m:val="]"/>
                                  <m:ctrlPr>
                                    <a:rPr lang="en-US" sz="2400" i="1" kern="1200" smtClean="0">
                                      <a:solidFill>
                                        <a:schemeClr val="tx1"/>
                                      </a:solidFill>
                                      <a:effectLst/>
                                      <a:latin typeface="Cambria Math" panose="02040503050406030204" pitchFamily="18" charset="0"/>
                                      <a:ea typeface="+mn-ea"/>
                                      <a:cs typeface="+mn-cs"/>
                                    </a:rPr>
                                  </m:ctrlPr>
                                </m:dPr>
                                <m:e>
                                  <m:m>
                                    <m:mPr>
                                      <m:mcs>
                                        <m:mc>
                                          <m:mcPr>
                                            <m:count m:val="3"/>
                                            <m:mcJc m:val="center"/>
                                          </m:mcPr>
                                        </m:mc>
                                      </m:mcs>
                                      <m:ctrlPr>
                                        <a:rPr lang="en-US" sz="2400" i="1" kern="1200">
                                          <a:solidFill>
                                            <a:schemeClr val="tx1"/>
                                          </a:solidFill>
                                          <a:effectLst/>
                                          <a:latin typeface="Cambria Math" panose="02040503050406030204" pitchFamily="18" charset="0"/>
                                          <a:ea typeface="+mn-ea"/>
                                          <a:cs typeface="+mn-cs"/>
                                        </a:rPr>
                                      </m:ctrlPr>
                                    </m:mPr>
                                    <m:mr>
                                      <m:e>
                                        <m:r>
                                          <a:rPr lang="en-US" sz="2400" i="1" kern="1200">
                                            <a:solidFill>
                                              <a:schemeClr val="tx1"/>
                                            </a:solidFill>
                                            <a:effectLst/>
                                            <a:latin typeface="Cambria Math" panose="02040503050406030204" pitchFamily="18" charset="0"/>
                                            <a:ea typeface="+mn-ea"/>
                                            <a:cs typeface="+mn-cs"/>
                                          </a:rPr>
                                          <m:t>1</m:t>
                                        </m:r>
                                      </m:e>
                                      <m:e>
                                        <m:r>
                                          <a:rPr lang="en-US" sz="2400" i="1" kern="1200">
                                            <a:solidFill>
                                              <a:schemeClr val="tx1"/>
                                            </a:solidFill>
                                            <a:effectLst/>
                                            <a:latin typeface="Cambria Math" panose="02040503050406030204" pitchFamily="18" charset="0"/>
                                            <a:ea typeface="+mn-ea"/>
                                            <a:cs typeface="+mn-cs"/>
                                          </a:rPr>
                                          <m:t>0</m:t>
                                        </m:r>
                                      </m:e>
                                      <m:e>
                                        <m:r>
                                          <a:rPr lang="en-US" sz="2400" i="1" kern="1200">
                                            <a:solidFill>
                                              <a:schemeClr val="tx1"/>
                                            </a:solidFill>
                                            <a:effectLst/>
                                            <a:latin typeface="Cambria Math" panose="02040503050406030204" pitchFamily="18" charset="0"/>
                                            <a:ea typeface="+mn-ea"/>
                                            <a:cs typeface="+mn-cs"/>
                                          </a:rPr>
                                          <m:t>−</m:t>
                                        </m:r>
                                        <m:f>
                                          <m:fPr>
                                            <m:ctrlPr>
                                              <a:rPr lang="en-US" sz="2400" i="1" kern="1200">
                                                <a:solidFill>
                                                  <a:schemeClr val="tx1"/>
                                                </a:solidFill>
                                                <a:effectLst/>
                                                <a:latin typeface="Cambria Math" panose="02040503050406030204" pitchFamily="18" charset="0"/>
                                                <a:ea typeface="+mn-ea"/>
                                                <a:cs typeface="+mn-cs"/>
                                              </a:rPr>
                                            </m:ctrlPr>
                                          </m:fPr>
                                          <m:num>
                                            <m:r>
                                              <a:rPr lang="en-US" sz="2400" i="1" kern="1200">
                                                <a:solidFill>
                                                  <a:schemeClr val="tx1"/>
                                                </a:solidFill>
                                                <a:effectLst/>
                                                <a:latin typeface="Cambria Math" panose="02040503050406030204" pitchFamily="18" charset="0"/>
                                                <a:ea typeface="+mn-ea"/>
                                                <a:cs typeface="+mn-cs"/>
                                              </a:rPr>
                                              <m:t>1</m:t>
                                            </m:r>
                                          </m:num>
                                          <m:den>
                                            <m:r>
                                              <a:rPr lang="en-US" sz="2400" i="1" kern="1200">
                                                <a:solidFill>
                                                  <a:schemeClr val="tx1"/>
                                                </a:solidFill>
                                                <a:effectLst/>
                                                <a:latin typeface="Cambria Math" panose="02040503050406030204" pitchFamily="18" charset="0"/>
                                                <a:ea typeface="+mn-ea"/>
                                                <a:cs typeface="+mn-cs"/>
                                              </a:rPr>
                                              <m:t>3</m:t>
                                            </m:r>
                                          </m:den>
                                        </m:f>
                                      </m:e>
                                    </m:mr>
                                    <m:mr>
                                      <m:e>
                                        <m:r>
                                          <a:rPr lang="en-US" sz="2400" i="1" kern="1200">
                                            <a:solidFill>
                                              <a:schemeClr val="tx1"/>
                                            </a:solidFill>
                                            <a:effectLst/>
                                            <a:latin typeface="Cambria Math" panose="02040503050406030204" pitchFamily="18" charset="0"/>
                                            <a:ea typeface="+mn-ea"/>
                                            <a:cs typeface="+mn-cs"/>
                                          </a:rPr>
                                          <m:t>0</m:t>
                                        </m:r>
                                      </m:e>
                                      <m:e>
                                        <m:r>
                                          <a:rPr lang="en-US" sz="2400" i="1" kern="1200">
                                            <a:solidFill>
                                              <a:schemeClr val="tx1"/>
                                            </a:solidFill>
                                            <a:effectLst/>
                                            <a:latin typeface="Cambria Math" panose="02040503050406030204" pitchFamily="18" charset="0"/>
                                            <a:ea typeface="+mn-ea"/>
                                            <a:cs typeface="+mn-cs"/>
                                          </a:rPr>
                                          <m:t>0</m:t>
                                        </m:r>
                                      </m:e>
                                      <m:e>
                                        <m:r>
                                          <a:rPr lang="en-US" sz="2400" i="1" kern="1200">
                                            <a:solidFill>
                                              <a:schemeClr val="tx1"/>
                                            </a:solidFill>
                                            <a:effectLst/>
                                            <a:latin typeface="Cambria Math" panose="02040503050406030204" pitchFamily="18" charset="0"/>
                                            <a:ea typeface="+mn-ea"/>
                                            <a:cs typeface="+mn-cs"/>
                                          </a:rPr>
                                          <m:t>−</m:t>
                                        </m:r>
                                        <m:f>
                                          <m:fPr>
                                            <m:ctrlPr>
                                              <a:rPr lang="en-US" sz="2400" i="1" kern="1200">
                                                <a:solidFill>
                                                  <a:schemeClr val="tx1"/>
                                                </a:solidFill>
                                                <a:effectLst/>
                                                <a:latin typeface="Cambria Math" panose="02040503050406030204" pitchFamily="18" charset="0"/>
                                                <a:ea typeface="+mn-ea"/>
                                                <a:cs typeface="+mn-cs"/>
                                              </a:rPr>
                                            </m:ctrlPr>
                                          </m:fPr>
                                          <m:num>
                                            <m:r>
                                              <a:rPr lang="en-US" sz="2400" i="1" kern="1200">
                                                <a:solidFill>
                                                  <a:schemeClr val="tx1"/>
                                                </a:solidFill>
                                                <a:effectLst/>
                                                <a:latin typeface="Cambria Math" panose="02040503050406030204" pitchFamily="18" charset="0"/>
                                                <a:ea typeface="+mn-ea"/>
                                                <a:cs typeface="+mn-cs"/>
                                              </a:rPr>
                                              <m:t>1</m:t>
                                            </m:r>
                                          </m:num>
                                          <m:den>
                                            <m:r>
                                              <a:rPr lang="en-US" sz="2400" i="1" kern="1200">
                                                <a:solidFill>
                                                  <a:schemeClr val="tx1"/>
                                                </a:solidFill>
                                                <a:effectLst/>
                                                <a:latin typeface="Cambria Math" panose="02040503050406030204" pitchFamily="18" charset="0"/>
                                                <a:ea typeface="+mn-ea"/>
                                                <a:cs typeface="+mn-cs"/>
                                              </a:rPr>
                                              <m:t>3</m:t>
                                            </m:r>
                                          </m:den>
                                        </m:f>
                                      </m:e>
                                    </m:mr>
                                    <m:mr>
                                      <m:e>
                                        <m:r>
                                          <a:rPr lang="en-US" sz="2400" i="1" kern="1200">
                                            <a:solidFill>
                                              <a:schemeClr val="tx1"/>
                                            </a:solidFill>
                                            <a:effectLst/>
                                            <a:latin typeface="Cambria Math" panose="02040503050406030204" pitchFamily="18" charset="0"/>
                                            <a:ea typeface="+mn-ea"/>
                                            <a:cs typeface="+mn-cs"/>
                                          </a:rPr>
                                          <m:t>0</m:t>
                                        </m:r>
                                      </m:e>
                                      <m:e>
                                        <m:r>
                                          <a:rPr lang="en-US" sz="2400" i="1" kern="1200">
                                            <a:solidFill>
                                              <a:schemeClr val="tx1"/>
                                            </a:solidFill>
                                            <a:effectLst/>
                                            <a:latin typeface="Cambria Math" panose="02040503050406030204" pitchFamily="18" charset="0"/>
                                            <a:ea typeface="+mn-ea"/>
                                            <a:cs typeface="+mn-cs"/>
                                          </a:rPr>
                                          <m:t>1</m:t>
                                        </m:r>
                                      </m:e>
                                      <m:e>
                                        <m:r>
                                          <a:rPr lang="en-US" sz="2400" i="1" kern="1200">
                                            <a:solidFill>
                                              <a:schemeClr val="tx1"/>
                                            </a:solidFill>
                                            <a:effectLst/>
                                            <a:latin typeface="Cambria Math" panose="02040503050406030204" pitchFamily="18" charset="0"/>
                                            <a:ea typeface="+mn-ea"/>
                                            <a:cs typeface="+mn-cs"/>
                                          </a:rPr>
                                          <m:t>−</m:t>
                                        </m:r>
                                        <m:f>
                                          <m:fPr>
                                            <m:ctrlPr>
                                              <a:rPr lang="en-US" sz="2400" i="1" kern="1200">
                                                <a:solidFill>
                                                  <a:schemeClr val="tx1"/>
                                                </a:solidFill>
                                                <a:effectLst/>
                                                <a:latin typeface="Cambria Math" panose="02040503050406030204" pitchFamily="18" charset="0"/>
                                                <a:ea typeface="+mn-ea"/>
                                                <a:cs typeface="+mn-cs"/>
                                              </a:rPr>
                                            </m:ctrlPr>
                                          </m:fPr>
                                          <m:num>
                                            <m:r>
                                              <a:rPr lang="en-US" sz="2400" i="1" kern="1200">
                                                <a:solidFill>
                                                  <a:schemeClr val="tx1"/>
                                                </a:solidFill>
                                                <a:effectLst/>
                                                <a:latin typeface="Cambria Math" panose="02040503050406030204" pitchFamily="18" charset="0"/>
                                                <a:ea typeface="+mn-ea"/>
                                                <a:cs typeface="+mn-cs"/>
                                              </a:rPr>
                                              <m:t>1</m:t>
                                            </m:r>
                                          </m:num>
                                          <m:den>
                                            <m:r>
                                              <a:rPr lang="en-US" sz="2400" i="1" kern="1200">
                                                <a:solidFill>
                                                  <a:schemeClr val="tx1"/>
                                                </a:solidFill>
                                                <a:effectLst/>
                                                <a:latin typeface="Cambria Math" panose="02040503050406030204" pitchFamily="18" charset="0"/>
                                                <a:ea typeface="+mn-ea"/>
                                                <a:cs typeface="+mn-cs"/>
                                              </a:rPr>
                                              <m:t>3</m:t>
                                            </m:r>
                                          </m:den>
                                        </m:f>
                                      </m:e>
                                    </m:mr>
                                  </m:m>
                                  <m:d>
                                    <m:dPr>
                                      <m:begChr m:val="|"/>
                                      <m:endChr m:val=""/>
                                      <m:ctrlPr>
                                        <a:rPr lang="en-US" sz="2400" i="1" kern="1200">
                                          <a:solidFill>
                                            <a:schemeClr val="tx1"/>
                                          </a:solidFill>
                                          <a:effectLst/>
                                          <a:latin typeface="Cambria Math" panose="02040503050406030204" pitchFamily="18" charset="0"/>
                                          <a:ea typeface="+mn-ea"/>
                                          <a:cs typeface="+mn-cs"/>
                                        </a:rPr>
                                      </m:ctrlPr>
                                    </m:dPr>
                                    <m:e>
                                      <m:m>
                                        <m:mPr>
                                          <m:mcs>
                                            <m:mc>
                                              <m:mcPr>
                                                <m:count m:val="3"/>
                                                <m:mcJc m:val="center"/>
                                              </m:mcPr>
                                            </m:mc>
                                          </m:mcs>
                                          <m:ctrlPr>
                                            <a:rPr lang="en-US" sz="2400" i="1" kern="1200">
                                              <a:solidFill>
                                                <a:schemeClr val="tx1"/>
                                              </a:solidFill>
                                              <a:effectLst/>
                                              <a:latin typeface="Cambria Math" panose="02040503050406030204" pitchFamily="18" charset="0"/>
                                              <a:ea typeface="+mn-ea"/>
                                              <a:cs typeface="+mn-cs"/>
                                            </a:rPr>
                                          </m:ctrlPr>
                                        </m:mPr>
                                        <m:mr>
                                          <m:e>
                                            <m:r>
                                              <a:rPr lang="en-US" sz="2400" i="1" kern="1200">
                                                <a:solidFill>
                                                  <a:schemeClr val="tx1"/>
                                                </a:solidFill>
                                                <a:effectLst/>
                                                <a:latin typeface="Cambria Math" panose="02040503050406030204" pitchFamily="18" charset="0"/>
                                                <a:ea typeface="+mn-ea"/>
                                                <a:cs typeface="+mn-cs"/>
                                              </a:rPr>
                                              <m:t>1</m:t>
                                            </m:r>
                                          </m:e>
                                          <m:e>
                                            <m:r>
                                              <a:rPr lang="en-US" sz="2400" i="1" kern="1200">
                                                <a:solidFill>
                                                  <a:schemeClr val="tx1"/>
                                                </a:solidFill>
                                                <a:effectLst/>
                                                <a:latin typeface="Cambria Math" panose="02040503050406030204" pitchFamily="18" charset="0"/>
                                                <a:ea typeface="+mn-ea"/>
                                                <a:cs typeface="+mn-cs"/>
                                              </a:rPr>
                                              <m:t>0</m:t>
                                            </m:r>
                                          </m:e>
                                          <m:e>
                                            <m:f>
                                              <m:fPr>
                                                <m:ctrlPr>
                                                  <a:rPr lang="en-US" sz="2400" i="1" kern="1200">
                                                    <a:solidFill>
                                                      <a:schemeClr val="tx1"/>
                                                    </a:solidFill>
                                                    <a:effectLst/>
                                                    <a:latin typeface="Cambria Math" panose="02040503050406030204" pitchFamily="18" charset="0"/>
                                                    <a:ea typeface="+mn-ea"/>
                                                    <a:cs typeface="+mn-cs"/>
                                                  </a:rPr>
                                                </m:ctrlPr>
                                              </m:fPr>
                                              <m:num>
                                                <m:r>
                                                  <a:rPr lang="en-US" sz="2400" i="1" kern="1200">
                                                    <a:solidFill>
                                                      <a:schemeClr val="tx1"/>
                                                    </a:solidFill>
                                                    <a:effectLst/>
                                                    <a:latin typeface="Cambria Math" panose="02040503050406030204" pitchFamily="18" charset="0"/>
                                                    <a:ea typeface="+mn-ea"/>
                                                    <a:cs typeface="+mn-cs"/>
                                                  </a:rPr>
                                                  <m:t>4</m:t>
                                                </m:r>
                                              </m:num>
                                              <m:den>
                                                <m:r>
                                                  <a:rPr lang="en-US" sz="2400" i="1" kern="1200">
                                                    <a:solidFill>
                                                      <a:schemeClr val="tx1"/>
                                                    </a:solidFill>
                                                    <a:effectLst/>
                                                    <a:latin typeface="Cambria Math" panose="02040503050406030204" pitchFamily="18" charset="0"/>
                                                    <a:ea typeface="+mn-ea"/>
                                                    <a:cs typeface="+mn-cs"/>
                                                  </a:rPr>
                                                  <m:t>3</m:t>
                                                </m:r>
                                              </m:den>
                                            </m:f>
                                          </m:e>
                                        </m:mr>
                                        <m:mr>
                                          <m:e>
                                            <m:r>
                                              <a:rPr lang="en-US" sz="2400" i="1" kern="1200">
                                                <a:solidFill>
                                                  <a:schemeClr val="tx1"/>
                                                </a:solidFill>
                                                <a:effectLst/>
                                                <a:latin typeface="Cambria Math" panose="02040503050406030204" pitchFamily="18" charset="0"/>
                                                <a:ea typeface="+mn-ea"/>
                                                <a:cs typeface="+mn-cs"/>
                                              </a:rPr>
                                              <m:t>2</m:t>
                                            </m:r>
                                          </m:e>
                                          <m:e>
                                            <m:r>
                                              <a:rPr lang="en-US" sz="2400" i="1" kern="1200">
                                                <a:solidFill>
                                                  <a:schemeClr val="tx1"/>
                                                </a:solidFill>
                                                <a:effectLst/>
                                                <a:latin typeface="Cambria Math" panose="02040503050406030204" pitchFamily="18" charset="0"/>
                                                <a:ea typeface="+mn-ea"/>
                                                <a:cs typeface="+mn-cs"/>
                                              </a:rPr>
                                              <m:t>1</m:t>
                                            </m:r>
                                          </m:e>
                                          <m:e>
                                            <m:f>
                                              <m:fPr>
                                                <m:ctrlPr>
                                                  <a:rPr lang="en-US" sz="2400" i="1" kern="1200">
                                                    <a:solidFill>
                                                      <a:schemeClr val="tx1"/>
                                                    </a:solidFill>
                                                    <a:effectLst/>
                                                    <a:latin typeface="Cambria Math" panose="02040503050406030204" pitchFamily="18" charset="0"/>
                                                    <a:ea typeface="+mn-ea"/>
                                                    <a:cs typeface="+mn-cs"/>
                                                  </a:rPr>
                                                </m:ctrlPr>
                                              </m:fPr>
                                              <m:num>
                                                <m:r>
                                                  <a:rPr lang="en-US" sz="2400" i="1" kern="1200">
                                                    <a:solidFill>
                                                      <a:schemeClr val="tx1"/>
                                                    </a:solidFill>
                                                    <a:effectLst/>
                                                    <a:latin typeface="Cambria Math" panose="02040503050406030204" pitchFamily="18" charset="0"/>
                                                    <a:ea typeface="+mn-ea"/>
                                                    <a:cs typeface="+mn-cs"/>
                                                  </a:rPr>
                                                  <m:t>7</m:t>
                                                </m:r>
                                              </m:num>
                                              <m:den>
                                                <m:r>
                                                  <a:rPr lang="en-US" sz="2400" i="1" kern="1200">
                                                    <a:solidFill>
                                                      <a:schemeClr val="tx1"/>
                                                    </a:solidFill>
                                                    <a:effectLst/>
                                                    <a:latin typeface="Cambria Math" panose="02040503050406030204" pitchFamily="18" charset="0"/>
                                                    <a:ea typeface="+mn-ea"/>
                                                    <a:cs typeface="+mn-cs"/>
                                                  </a:rPr>
                                                  <m:t>3</m:t>
                                                </m:r>
                                              </m:den>
                                            </m:f>
                                          </m:e>
                                        </m:mr>
                                        <m:mr>
                                          <m:e>
                                            <m:r>
                                              <a:rPr lang="en-US" sz="2400" i="1" kern="1200">
                                                <a:solidFill>
                                                  <a:schemeClr val="tx1"/>
                                                </a:solidFill>
                                                <a:effectLst/>
                                                <a:latin typeface="Cambria Math" panose="02040503050406030204" pitchFamily="18" charset="0"/>
                                                <a:ea typeface="+mn-ea"/>
                                                <a:cs typeface="+mn-cs"/>
                                              </a:rPr>
                                              <m:t>0</m:t>
                                            </m:r>
                                          </m:e>
                                          <m:e>
                                            <m:r>
                                              <a:rPr lang="en-US" sz="2400" i="1" kern="1200">
                                                <a:solidFill>
                                                  <a:schemeClr val="tx1"/>
                                                </a:solidFill>
                                                <a:effectLst/>
                                                <a:latin typeface="Cambria Math" panose="02040503050406030204" pitchFamily="18" charset="0"/>
                                                <a:ea typeface="+mn-ea"/>
                                                <a:cs typeface="+mn-cs"/>
                                              </a:rPr>
                                              <m:t>0</m:t>
                                            </m:r>
                                          </m:e>
                                          <m:e>
                                            <m:f>
                                              <m:fPr>
                                                <m:ctrlPr>
                                                  <a:rPr lang="en-US" sz="2400" i="1" kern="1200">
                                                    <a:solidFill>
                                                      <a:schemeClr val="tx1"/>
                                                    </a:solidFill>
                                                    <a:effectLst/>
                                                    <a:latin typeface="Cambria Math" panose="02040503050406030204" pitchFamily="18" charset="0"/>
                                                    <a:ea typeface="+mn-ea"/>
                                                    <a:cs typeface="+mn-cs"/>
                                                  </a:rPr>
                                                </m:ctrlPr>
                                              </m:fPr>
                                              <m:num>
                                                <m:r>
                                                  <a:rPr lang="en-US" sz="2400" i="1" kern="1200">
                                                    <a:solidFill>
                                                      <a:schemeClr val="tx1"/>
                                                    </a:solidFill>
                                                    <a:effectLst/>
                                                    <a:latin typeface="Cambria Math" panose="02040503050406030204" pitchFamily="18" charset="0"/>
                                                    <a:ea typeface="+mn-ea"/>
                                                    <a:cs typeface="+mn-cs"/>
                                                  </a:rPr>
                                                  <m:t>1</m:t>
                                                </m:r>
                                              </m:num>
                                              <m:den>
                                                <m:r>
                                                  <a:rPr lang="en-US" sz="2400" i="1" kern="1200">
                                                    <a:solidFill>
                                                      <a:schemeClr val="tx1"/>
                                                    </a:solidFill>
                                                    <a:effectLst/>
                                                    <a:latin typeface="Cambria Math" panose="02040503050406030204" pitchFamily="18" charset="0"/>
                                                    <a:ea typeface="+mn-ea"/>
                                                    <a:cs typeface="+mn-cs"/>
                                                  </a:rPr>
                                                  <m:t>3</m:t>
                                                </m:r>
                                              </m:den>
                                            </m:f>
                                          </m:e>
                                        </m:mr>
                                      </m:m>
                                    </m:e>
                                  </m:d>
                                </m:e>
                              </m:d>
                            </m:oMath>
                          </a14:m>
                          <a:endParaRPr lang="en-US" sz="2400" kern="1200" dirty="0">
                            <a:solidFill>
                              <a:schemeClr val="tx1"/>
                            </a:solidFill>
                            <a:effectLst/>
                            <a:latin typeface="+mn-lt"/>
                            <a:ea typeface="+mn-ea"/>
                            <a:cs typeface="+mn-cs"/>
                          </a:endParaRPr>
                        </a:p>
                      </a:txBody>
                      <a:tcPr/>
                    </a:tc>
                    <a:extLst>
                      <a:ext uri="{0D108BD9-81ED-4DB2-BD59-A6C34878D82A}">
                        <a16:rowId xmlns:a16="http://schemas.microsoft.com/office/drawing/2014/main" val="2039667912"/>
                      </a:ext>
                    </a:extLst>
                  </a:tr>
                </a:tbl>
              </a:graphicData>
            </a:graphic>
          </p:graphicFrame>
        </mc:Choice>
        <mc:Fallback>
          <p:graphicFrame>
            <p:nvGraphicFramePr>
              <p:cNvPr id="5" name="Table 6">
                <a:extLst>
                  <a:ext uri="{FF2B5EF4-FFF2-40B4-BE49-F238E27FC236}">
                    <a16:creationId xmlns:a16="http://schemas.microsoft.com/office/drawing/2014/main" id="{C5212A2D-378C-43BE-8448-6052F124E157}"/>
                  </a:ext>
                </a:extLst>
              </p:cNvPr>
              <p:cNvGraphicFramePr>
                <a:graphicFrameLocks noGrp="1"/>
              </p:cNvGraphicFramePr>
              <p:nvPr>
                <p:extLst>
                  <p:ext uri="{D42A27DB-BD31-4B8C-83A1-F6EECF244321}">
                    <p14:modId xmlns:p14="http://schemas.microsoft.com/office/powerpoint/2010/main" val="2549362381"/>
                  </p:ext>
                </p:extLst>
              </p:nvPr>
            </p:nvGraphicFramePr>
            <p:xfrm>
              <a:off x="609600" y="1130360"/>
              <a:ext cx="8077200" cy="4889440"/>
            </p:xfrm>
            <a:graphic>
              <a:graphicData uri="http://schemas.openxmlformats.org/drawingml/2006/table">
                <a:tbl>
                  <a:tblPr firstRow="1" bandRow="1">
                    <a:tableStyleId>{2D5ABB26-0587-4C30-8999-92F81FD0307C}</a:tableStyleId>
                  </a:tblPr>
                  <a:tblGrid>
                    <a:gridCol w="3657600">
                      <a:extLst>
                        <a:ext uri="{9D8B030D-6E8A-4147-A177-3AD203B41FA5}">
                          <a16:colId xmlns:a16="http://schemas.microsoft.com/office/drawing/2014/main" val="2364011269"/>
                        </a:ext>
                      </a:extLst>
                    </a:gridCol>
                    <a:gridCol w="4419600">
                      <a:extLst>
                        <a:ext uri="{9D8B030D-6E8A-4147-A177-3AD203B41FA5}">
                          <a16:colId xmlns:a16="http://schemas.microsoft.com/office/drawing/2014/main" val="3756181829"/>
                        </a:ext>
                      </a:extLst>
                    </a:gridCol>
                  </a:tblGrid>
                  <a:tr h="1362244">
                    <a:tc>
                      <a:txBody>
                        <a:bodyPr/>
                        <a:lstStyle/>
                        <a:p>
                          <a:endParaRPr lang="en-US"/>
                        </a:p>
                      </a:txBody>
                      <a:tcPr>
                        <a:blipFill>
                          <a:blip r:embed="rId2"/>
                          <a:stretch>
                            <a:fillRect r="-120833" b="-258482"/>
                          </a:stretch>
                        </a:blipFill>
                      </a:tcPr>
                    </a:tc>
                    <a:tc>
                      <a:txBody>
                        <a:bodyPr/>
                        <a:lstStyle/>
                        <a:p>
                          <a:endParaRPr lang="en-US"/>
                        </a:p>
                      </a:txBody>
                      <a:tcPr>
                        <a:blipFill>
                          <a:blip r:embed="rId2"/>
                          <a:stretch>
                            <a:fillRect l="-82759" b="-258482"/>
                          </a:stretch>
                        </a:blipFill>
                      </a:tcPr>
                    </a:tc>
                    <a:extLst>
                      <a:ext uri="{0D108BD9-81ED-4DB2-BD59-A6C34878D82A}">
                        <a16:rowId xmlns:a16="http://schemas.microsoft.com/office/drawing/2014/main" val="1664106018"/>
                      </a:ext>
                    </a:extLst>
                  </a:tr>
                  <a:tr h="1558633">
                    <a:tc>
                      <a:txBody>
                        <a:bodyPr/>
                        <a:lstStyle/>
                        <a:p>
                          <a:pPr algn="r"/>
                          <a:endParaRPr lang="en-US" sz="2400" dirty="0"/>
                        </a:p>
                      </a:txBody>
                      <a:tcPr/>
                    </a:tc>
                    <a:tc>
                      <a:txBody>
                        <a:bodyPr/>
                        <a:lstStyle/>
                        <a:p>
                          <a:endParaRPr lang="en-US"/>
                        </a:p>
                      </a:txBody>
                      <a:tcPr>
                        <a:blipFill>
                          <a:blip r:embed="rId2"/>
                          <a:stretch>
                            <a:fillRect l="-82759" t="-87500" b="-126172"/>
                          </a:stretch>
                        </a:blipFill>
                      </a:tcPr>
                    </a:tc>
                    <a:extLst>
                      <a:ext uri="{0D108BD9-81ED-4DB2-BD59-A6C34878D82A}">
                        <a16:rowId xmlns:a16="http://schemas.microsoft.com/office/drawing/2014/main" val="182514897"/>
                      </a:ext>
                    </a:extLst>
                  </a:tr>
                  <a:tr h="1968563">
                    <a:tc>
                      <a:txBody>
                        <a:bodyPr/>
                        <a:lstStyle/>
                        <a:p>
                          <a:pPr algn="r"/>
                          <a:endParaRPr lang="en-US" sz="2400" dirty="0"/>
                        </a:p>
                      </a:txBody>
                      <a:tcPr/>
                    </a:tc>
                    <a:tc>
                      <a:txBody>
                        <a:bodyPr/>
                        <a:lstStyle/>
                        <a:p>
                          <a:endParaRPr lang="en-US"/>
                        </a:p>
                      </a:txBody>
                      <a:tcPr>
                        <a:blipFill>
                          <a:blip r:embed="rId2"/>
                          <a:stretch>
                            <a:fillRect l="-82759" t="-148607"/>
                          </a:stretch>
                        </a:blipFill>
                      </a:tcPr>
                    </a:tc>
                    <a:extLst>
                      <a:ext uri="{0D108BD9-81ED-4DB2-BD59-A6C34878D82A}">
                        <a16:rowId xmlns:a16="http://schemas.microsoft.com/office/drawing/2014/main" val="2039667912"/>
                      </a:ext>
                    </a:extLst>
                  </a:tr>
                </a:tbl>
              </a:graphicData>
            </a:graphic>
          </p:graphicFrame>
        </mc:Fallback>
      </mc:AlternateContent>
    </p:spTree>
    <p:extLst>
      <p:ext uri="{BB962C8B-B14F-4D97-AF65-F5344CB8AC3E}">
        <p14:creationId xmlns:p14="http://schemas.microsoft.com/office/powerpoint/2010/main" val="16874499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Using the Inverse Matrix Method (cont.)</a:t>
            </a:r>
          </a:p>
        </p:txBody>
      </p:sp>
      <mc:AlternateContent xmlns:mc="http://schemas.openxmlformats.org/markup-compatibility/2006">
        <mc:Choice xmlns:a14="http://schemas.microsoft.com/office/drawing/2010/main" Requires="a14">
          <p:graphicFrame>
            <p:nvGraphicFramePr>
              <p:cNvPr id="5" name="Table 6">
                <a:extLst>
                  <a:ext uri="{FF2B5EF4-FFF2-40B4-BE49-F238E27FC236}">
                    <a16:creationId xmlns:a16="http://schemas.microsoft.com/office/drawing/2014/main" id="{C5212A2D-378C-43BE-8448-6052F124E157}"/>
                  </a:ext>
                </a:extLst>
              </p:cNvPr>
              <p:cNvGraphicFramePr>
                <a:graphicFrameLocks noGrp="1"/>
              </p:cNvGraphicFramePr>
              <p:nvPr>
                <p:extLst>
                  <p:ext uri="{D42A27DB-BD31-4B8C-83A1-F6EECF244321}">
                    <p14:modId xmlns:p14="http://schemas.microsoft.com/office/powerpoint/2010/main" val="1561224484"/>
                  </p:ext>
                </p:extLst>
              </p:nvPr>
            </p:nvGraphicFramePr>
            <p:xfrm>
              <a:off x="838200" y="1206560"/>
              <a:ext cx="7772400" cy="4064799"/>
            </p:xfrm>
            <a:graphic>
              <a:graphicData uri="http://schemas.openxmlformats.org/drawingml/2006/table">
                <a:tbl>
                  <a:tblPr firstRow="1" bandRow="1">
                    <a:tableStyleId>{2D5ABB26-0587-4C30-8999-92F81FD0307C}</a:tableStyleId>
                  </a:tblPr>
                  <a:tblGrid>
                    <a:gridCol w="2699886">
                      <a:extLst>
                        <a:ext uri="{9D8B030D-6E8A-4147-A177-3AD203B41FA5}">
                          <a16:colId xmlns:a16="http://schemas.microsoft.com/office/drawing/2014/main" val="2364011269"/>
                        </a:ext>
                      </a:extLst>
                    </a:gridCol>
                    <a:gridCol w="5072514">
                      <a:extLst>
                        <a:ext uri="{9D8B030D-6E8A-4147-A177-3AD203B41FA5}">
                          <a16:colId xmlns:a16="http://schemas.microsoft.com/office/drawing/2014/main" val="3756181829"/>
                        </a:ext>
                      </a:extLst>
                    </a:gridCol>
                  </a:tblGrid>
                  <a:tr h="2374840">
                    <a:tc>
                      <a:txBody>
                        <a:bodyPr/>
                        <a:lstStyle/>
                        <a:p>
                          <a:pPr algn="r"/>
                          <a14:m>
                            <m:oMathPara xmlns:m="http://schemas.openxmlformats.org/officeDocument/2006/math">
                              <m:oMathParaPr>
                                <m:jc m:val="centerGroup"/>
                              </m:oMathParaPr>
                              <m:oMath xmlns:m="http://schemas.openxmlformats.org/officeDocument/2006/math">
                                <m:d>
                                  <m:dPr>
                                    <m:begChr m:val="["/>
                                    <m:endChr m:val="]"/>
                                    <m:ctrlPr>
                                      <a:rPr lang="en-US" sz="2000" i="1" kern="1200" smtClean="0">
                                        <a:solidFill>
                                          <a:schemeClr val="tx1"/>
                                        </a:solidFill>
                                        <a:effectLst/>
                                        <a:latin typeface="Cambria Math" panose="02040503050406030204" pitchFamily="18" charset="0"/>
                                        <a:ea typeface="+mn-ea"/>
                                        <a:cs typeface="+mn-cs"/>
                                      </a:rPr>
                                    </m:ctrlPr>
                                  </m:dPr>
                                  <m:e>
                                    <m:m>
                                      <m:mPr>
                                        <m:mcs>
                                          <m:mc>
                                            <m:mcPr>
                                              <m:count m:val="3"/>
                                              <m:mcJc m:val="center"/>
                                            </m:mcPr>
                                          </m:mc>
                                        </m:mcs>
                                        <m:ctrlPr>
                                          <a:rPr lang="en-US" sz="2000" i="1" kern="1200">
                                            <a:solidFill>
                                              <a:schemeClr val="tx1"/>
                                            </a:solidFill>
                                            <a:effectLst/>
                                            <a:latin typeface="Cambria Math" panose="02040503050406030204" pitchFamily="18" charset="0"/>
                                            <a:ea typeface="+mn-ea"/>
                                            <a:cs typeface="+mn-cs"/>
                                          </a:rPr>
                                        </m:ctrlPr>
                                      </m:mPr>
                                      <m:mr>
                                        <m:e>
                                          <m:r>
                                            <a:rPr lang="en-US" sz="2000" i="1" kern="1200">
                                              <a:solidFill>
                                                <a:schemeClr val="tx1"/>
                                              </a:solidFill>
                                              <a:effectLst/>
                                              <a:latin typeface="Cambria Math" panose="02040503050406030204" pitchFamily="18" charset="0"/>
                                              <a:ea typeface="+mn-ea"/>
                                              <a:cs typeface="+mn-cs"/>
                                            </a:rPr>
                                            <m:t>1</m:t>
                                          </m:r>
                                        </m:e>
                                        <m:e>
                                          <m:r>
                                            <a:rPr lang="en-US" sz="2000" i="1" kern="1200">
                                              <a:solidFill>
                                                <a:schemeClr val="tx1"/>
                                              </a:solidFill>
                                              <a:effectLst/>
                                              <a:latin typeface="Cambria Math" panose="02040503050406030204" pitchFamily="18" charset="0"/>
                                              <a:ea typeface="+mn-ea"/>
                                              <a:cs typeface="+mn-cs"/>
                                            </a:rPr>
                                            <m:t>0</m:t>
                                          </m:r>
                                        </m:e>
                                        <m:e>
                                          <m:r>
                                            <a:rPr lang="en-US" sz="2000" i="1" kern="1200">
                                              <a:solidFill>
                                                <a:schemeClr val="tx1"/>
                                              </a:solidFill>
                                              <a:effectLst/>
                                              <a:latin typeface="Cambria Math" panose="02040503050406030204" pitchFamily="18" charset="0"/>
                                              <a:ea typeface="+mn-ea"/>
                                              <a:cs typeface="+mn-cs"/>
                                            </a:rPr>
                                            <m:t>−</m:t>
                                          </m:r>
                                          <m:f>
                                            <m:fPr>
                                              <m:ctrlPr>
                                                <a:rPr lang="en-US" sz="2000" i="1" kern="1200">
                                                  <a:solidFill>
                                                    <a:schemeClr val="tx1"/>
                                                  </a:solidFill>
                                                  <a:effectLst/>
                                                  <a:latin typeface="Cambria Math" panose="02040503050406030204" pitchFamily="18" charset="0"/>
                                                  <a:ea typeface="+mn-ea"/>
                                                  <a:cs typeface="+mn-cs"/>
                                                </a:rPr>
                                              </m:ctrlPr>
                                            </m:fPr>
                                            <m:num>
                                              <m:r>
                                                <a:rPr lang="en-US" sz="2000" i="1" kern="1200">
                                                  <a:solidFill>
                                                    <a:schemeClr val="tx1"/>
                                                  </a:solidFill>
                                                  <a:effectLst/>
                                                  <a:latin typeface="Cambria Math" panose="02040503050406030204" pitchFamily="18" charset="0"/>
                                                  <a:ea typeface="+mn-ea"/>
                                                  <a:cs typeface="+mn-cs"/>
                                                </a:rPr>
                                                <m:t>1</m:t>
                                              </m:r>
                                            </m:num>
                                            <m:den>
                                              <m:r>
                                                <a:rPr lang="en-US" sz="2000" i="1" kern="1200">
                                                  <a:solidFill>
                                                    <a:schemeClr val="tx1"/>
                                                  </a:solidFill>
                                                  <a:effectLst/>
                                                  <a:latin typeface="Cambria Math" panose="02040503050406030204" pitchFamily="18" charset="0"/>
                                                  <a:ea typeface="+mn-ea"/>
                                                  <a:cs typeface="+mn-cs"/>
                                                </a:rPr>
                                                <m:t>3</m:t>
                                              </m:r>
                                            </m:den>
                                          </m:f>
                                        </m:e>
                                      </m:mr>
                                      <m:mr>
                                        <m:e>
                                          <m:r>
                                            <a:rPr lang="en-US" sz="2000" i="1" kern="1200">
                                              <a:solidFill>
                                                <a:schemeClr val="tx1"/>
                                              </a:solidFill>
                                              <a:effectLst/>
                                              <a:latin typeface="Cambria Math" panose="02040503050406030204" pitchFamily="18" charset="0"/>
                                              <a:ea typeface="+mn-ea"/>
                                              <a:cs typeface="+mn-cs"/>
                                            </a:rPr>
                                            <m:t>0</m:t>
                                          </m:r>
                                        </m:e>
                                        <m:e>
                                          <m:r>
                                            <a:rPr lang="en-US" sz="2000" i="1" kern="1200">
                                              <a:solidFill>
                                                <a:schemeClr val="tx1"/>
                                              </a:solidFill>
                                              <a:effectLst/>
                                              <a:latin typeface="Cambria Math" panose="02040503050406030204" pitchFamily="18" charset="0"/>
                                              <a:ea typeface="+mn-ea"/>
                                              <a:cs typeface="+mn-cs"/>
                                            </a:rPr>
                                            <m:t>0</m:t>
                                          </m:r>
                                        </m:e>
                                        <m:e>
                                          <m:r>
                                            <a:rPr lang="en-US" sz="2000" i="1" kern="1200">
                                              <a:solidFill>
                                                <a:schemeClr val="tx1"/>
                                              </a:solidFill>
                                              <a:effectLst/>
                                              <a:latin typeface="Cambria Math" panose="02040503050406030204" pitchFamily="18" charset="0"/>
                                              <a:ea typeface="+mn-ea"/>
                                              <a:cs typeface="+mn-cs"/>
                                            </a:rPr>
                                            <m:t>−</m:t>
                                          </m:r>
                                          <m:f>
                                            <m:fPr>
                                              <m:ctrlPr>
                                                <a:rPr lang="en-US" sz="2000" i="1" kern="1200">
                                                  <a:solidFill>
                                                    <a:schemeClr val="tx1"/>
                                                  </a:solidFill>
                                                  <a:effectLst/>
                                                  <a:latin typeface="Cambria Math" panose="02040503050406030204" pitchFamily="18" charset="0"/>
                                                  <a:ea typeface="+mn-ea"/>
                                                  <a:cs typeface="+mn-cs"/>
                                                </a:rPr>
                                              </m:ctrlPr>
                                            </m:fPr>
                                            <m:num>
                                              <m:r>
                                                <a:rPr lang="en-US" sz="2000" i="1" kern="1200">
                                                  <a:solidFill>
                                                    <a:schemeClr val="tx1"/>
                                                  </a:solidFill>
                                                  <a:effectLst/>
                                                  <a:latin typeface="Cambria Math" panose="02040503050406030204" pitchFamily="18" charset="0"/>
                                                  <a:ea typeface="+mn-ea"/>
                                                  <a:cs typeface="+mn-cs"/>
                                                </a:rPr>
                                                <m:t>1</m:t>
                                              </m:r>
                                            </m:num>
                                            <m:den>
                                              <m:r>
                                                <a:rPr lang="en-US" sz="2000" i="1" kern="1200">
                                                  <a:solidFill>
                                                    <a:schemeClr val="tx1"/>
                                                  </a:solidFill>
                                                  <a:effectLst/>
                                                  <a:latin typeface="Cambria Math" panose="02040503050406030204" pitchFamily="18" charset="0"/>
                                                  <a:ea typeface="+mn-ea"/>
                                                  <a:cs typeface="+mn-cs"/>
                                                </a:rPr>
                                                <m:t>3</m:t>
                                              </m:r>
                                            </m:den>
                                          </m:f>
                                        </m:e>
                                      </m:mr>
                                      <m:mr>
                                        <m:e>
                                          <m:r>
                                            <a:rPr lang="en-US" sz="2000" i="1" kern="1200">
                                              <a:solidFill>
                                                <a:schemeClr val="tx1"/>
                                              </a:solidFill>
                                              <a:effectLst/>
                                              <a:latin typeface="Cambria Math" panose="02040503050406030204" pitchFamily="18" charset="0"/>
                                              <a:ea typeface="+mn-ea"/>
                                              <a:cs typeface="+mn-cs"/>
                                            </a:rPr>
                                            <m:t>0</m:t>
                                          </m:r>
                                        </m:e>
                                        <m:e>
                                          <m:r>
                                            <a:rPr lang="en-US" sz="2000" i="1" kern="1200">
                                              <a:solidFill>
                                                <a:schemeClr val="tx1"/>
                                              </a:solidFill>
                                              <a:effectLst/>
                                              <a:latin typeface="Cambria Math" panose="02040503050406030204" pitchFamily="18" charset="0"/>
                                              <a:ea typeface="+mn-ea"/>
                                              <a:cs typeface="+mn-cs"/>
                                            </a:rPr>
                                            <m:t>1</m:t>
                                          </m:r>
                                        </m:e>
                                        <m:e>
                                          <m:r>
                                            <a:rPr lang="en-US" sz="2000" i="1" kern="1200">
                                              <a:solidFill>
                                                <a:schemeClr val="tx1"/>
                                              </a:solidFill>
                                              <a:effectLst/>
                                              <a:latin typeface="Cambria Math" panose="02040503050406030204" pitchFamily="18" charset="0"/>
                                              <a:ea typeface="+mn-ea"/>
                                              <a:cs typeface="+mn-cs"/>
                                            </a:rPr>
                                            <m:t>−</m:t>
                                          </m:r>
                                          <m:f>
                                            <m:fPr>
                                              <m:ctrlPr>
                                                <a:rPr lang="en-US" sz="2000" i="1" kern="1200">
                                                  <a:solidFill>
                                                    <a:schemeClr val="tx1"/>
                                                  </a:solidFill>
                                                  <a:effectLst/>
                                                  <a:latin typeface="Cambria Math" panose="02040503050406030204" pitchFamily="18" charset="0"/>
                                                  <a:ea typeface="+mn-ea"/>
                                                  <a:cs typeface="+mn-cs"/>
                                                </a:rPr>
                                              </m:ctrlPr>
                                            </m:fPr>
                                            <m:num>
                                              <m:r>
                                                <a:rPr lang="en-US" sz="2000" i="1" kern="1200">
                                                  <a:solidFill>
                                                    <a:schemeClr val="tx1"/>
                                                  </a:solidFill>
                                                  <a:effectLst/>
                                                  <a:latin typeface="Cambria Math" panose="02040503050406030204" pitchFamily="18" charset="0"/>
                                                  <a:ea typeface="+mn-ea"/>
                                                  <a:cs typeface="+mn-cs"/>
                                                </a:rPr>
                                                <m:t>1</m:t>
                                              </m:r>
                                            </m:num>
                                            <m:den>
                                              <m:r>
                                                <a:rPr lang="en-US" sz="2000" i="1" kern="1200">
                                                  <a:solidFill>
                                                    <a:schemeClr val="tx1"/>
                                                  </a:solidFill>
                                                  <a:effectLst/>
                                                  <a:latin typeface="Cambria Math" panose="02040503050406030204" pitchFamily="18" charset="0"/>
                                                  <a:ea typeface="+mn-ea"/>
                                                  <a:cs typeface="+mn-cs"/>
                                                </a:rPr>
                                                <m:t>3</m:t>
                                              </m:r>
                                            </m:den>
                                          </m:f>
                                        </m:e>
                                      </m:mr>
                                    </m:m>
                                    <m:d>
                                      <m:dPr>
                                        <m:begChr m:val="|"/>
                                        <m:endChr m:val=""/>
                                        <m:ctrlPr>
                                          <a:rPr lang="en-US" sz="2000" i="1" kern="1200">
                                            <a:solidFill>
                                              <a:schemeClr val="tx1"/>
                                            </a:solidFill>
                                            <a:effectLst/>
                                            <a:latin typeface="Cambria Math" panose="02040503050406030204" pitchFamily="18" charset="0"/>
                                            <a:ea typeface="+mn-ea"/>
                                            <a:cs typeface="+mn-cs"/>
                                          </a:rPr>
                                        </m:ctrlPr>
                                      </m:dPr>
                                      <m:e>
                                        <m:m>
                                          <m:mPr>
                                            <m:mcs>
                                              <m:mc>
                                                <m:mcPr>
                                                  <m:count m:val="3"/>
                                                  <m:mcJc m:val="center"/>
                                                </m:mcPr>
                                              </m:mc>
                                            </m:mcs>
                                            <m:ctrlPr>
                                              <a:rPr lang="en-US" sz="2000" i="1" kern="1200">
                                                <a:solidFill>
                                                  <a:schemeClr val="tx1"/>
                                                </a:solidFill>
                                                <a:effectLst/>
                                                <a:latin typeface="Cambria Math" panose="02040503050406030204" pitchFamily="18" charset="0"/>
                                                <a:ea typeface="+mn-ea"/>
                                                <a:cs typeface="+mn-cs"/>
                                              </a:rPr>
                                            </m:ctrlPr>
                                          </m:mPr>
                                          <m:mr>
                                            <m:e>
                                              <m:r>
                                                <a:rPr lang="en-US" sz="2000" i="1" kern="1200">
                                                  <a:solidFill>
                                                    <a:schemeClr val="tx1"/>
                                                  </a:solidFill>
                                                  <a:effectLst/>
                                                  <a:latin typeface="Cambria Math" panose="02040503050406030204" pitchFamily="18" charset="0"/>
                                                  <a:ea typeface="+mn-ea"/>
                                                  <a:cs typeface="+mn-cs"/>
                                                </a:rPr>
                                                <m:t>1</m:t>
                                              </m:r>
                                            </m:e>
                                            <m:e>
                                              <m:r>
                                                <a:rPr lang="en-US" sz="2000" i="1" kern="1200">
                                                  <a:solidFill>
                                                    <a:schemeClr val="tx1"/>
                                                  </a:solidFill>
                                                  <a:effectLst/>
                                                  <a:latin typeface="Cambria Math" panose="02040503050406030204" pitchFamily="18" charset="0"/>
                                                  <a:ea typeface="+mn-ea"/>
                                                  <a:cs typeface="+mn-cs"/>
                                                </a:rPr>
                                                <m:t>0</m:t>
                                              </m:r>
                                            </m:e>
                                            <m:e>
                                              <m:f>
                                                <m:fPr>
                                                  <m:ctrlPr>
                                                    <a:rPr lang="en-US" sz="2000" i="1" kern="1200">
                                                      <a:solidFill>
                                                        <a:schemeClr val="tx1"/>
                                                      </a:solidFill>
                                                      <a:effectLst/>
                                                      <a:latin typeface="Cambria Math" panose="02040503050406030204" pitchFamily="18" charset="0"/>
                                                      <a:ea typeface="+mn-ea"/>
                                                      <a:cs typeface="+mn-cs"/>
                                                    </a:rPr>
                                                  </m:ctrlPr>
                                                </m:fPr>
                                                <m:num>
                                                  <m:r>
                                                    <a:rPr lang="en-US" sz="2000" i="1" kern="1200">
                                                      <a:solidFill>
                                                        <a:schemeClr val="tx1"/>
                                                      </a:solidFill>
                                                      <a:effectLst/>
                                                      <a:latin typeface="Cambria Math" panose="02040503050406030204" pitchFamily="18" charset="0"/>
                                                      <a:ea typeface="+mn-ea"/>
                                                      <a:cs typeface="+mn-cs"/>
                                                    </a:rPr>
                                                    <m:t>4</m:t>
                                                  </m:r>
                                                </m:num>
                                                <m:den>
                                                  <m:r>
                                                    <a:rPr lang="en-US" sz="2000" i="1" kern="1200">
                                                      <a:solidFill>
                                                        <a:schemeClr val="tx1"/>
                                                      </a:solidFill>
                                                      <a:effectLst/>
                                                      <a:latin typeface="Cambria Math" panose="02040503050406030204" pitchFamily="18" charset="0"/>
                                                      <a:ea typeface="+mn-ea"/>
                                                      <a:cs typeface="+mn-cs"/>
                                                    </a:rPr>
                                                    <m:t>3</m:t>
                                                  </m:r>
                                                </m:den>
                                              </m:f>
                                            </m:e>
                                          </m:mr>
                                          <m:mr>
                                            <m:e>
                                              <m:r>
                                                <a:rPr lang="en-US" sz="2000" i="1" kern="1200">
                                                  <a:solidFill>
                                                    <a:schemeClr val="tx1"/>
                                                  </a:solidFill>
                                                  <a:effectLst/>
                                                  <a:latin typeface="Cambria Math" panose="02040503050406030204" pitchFamily="18" charset="0"/>
                                                  <a:ea typeface="+mn-ea"/>
                                                  <a:cs typeface="+mn-cs"/>
                                                </a:rPr>
                                                <m:t>2</m:t>
                                              </m:r>
                                            </m:e>
                                            <m:e>
                                              <m:r>
                                                <a:rPr lang="en-US" sz="2000" i="1" kern="1200">
                                                  <a:solidFill>
                                                    <a:schemeClr val="tx1"/>
                                                  </a:solidFill>
                                                  <a:effectLst/>
                                                  <a:latin typeface="Cambria Math" panose="02040503050406030204" pitchFamily="18" charset="0"/>
                                                  <a:ea typeface="+mn-ea"/>
                                                  <a:cs typeface="+mn-cs"/>
                                                </a:rPr>
                                                <m:t>1</m:t>
                                              </m:r>
                                            </m:e>
                                            <m:e>
                                              <m:f>
                                                <m:fPr>
                                                  <m:ctrlPr>
                                                    <a:rPr lang="en-US" sz="2000" i="1" kern="1200">
                                                      <a:solidFill>
                                                        <a:schemeClr val="tx1"/>
                                                      </a:solidFill>
                                                      <a:effectLst/>
                                                      <a:latin typeface="Cambria Math" panose="02040503050406030204" pitchFamily="18" charset="0"/>
                                                      <a:ea typeface="+mn-ea"/>
                                                      <a:cs typeface="+mn-cs"/>
                                                    </a:rPr>
                                                  </m:ctrlPr>
                                                </m:fPr>
                                                <m:num>
                                                  <m:r>
                                                    <a:rPr lang="en-US" sz="2000" i="1" kern="1200">
                                                      <a:solidFill>
                                                        <a:schemeClr val="tx1"/>
                                                      </a:solidFill>
                                                      <a:effectLst/>
                                                      <a:latin typeface="Cambria Math" panose="02040503050406030204" pitchFamily="18" charset="0"/>
                                                      <a:ea typeface="+mn-ea"/>
                                                      <a:cs typeface="+mn-cs"/>
                                                    </a:rPr>
                                                    <m:t>7</m:t>
                                                  </m:r>
                                                </m:num>
                                                <m:den>
                                                  <m:r>
                                                    <a:rPr lang="en-US" sz="2000" i="1" kern="1200">
                                                      <a:solidFill>
                                                        <a:schemeClr val="tx1"/>
                                                      </a:solidFill>
                                                      <a:effectLst/>
                                                      <a:latin typeface="Cambria Math" panose="02040503050406030204" pitchFamily="18" charset="0"/>
                                                      <a:ea typeface="+mn-ea"/>
                                                      <a:cs typeface="+mn-cs"/>
                                                    </a:rPr>
                                                    <m:t>3</m:t>
                                                  </m:r>
                                                </m:den>
                                              </m:f>
                                            </m:e>
                                          </m:mr>
                                          <m:mr>
                                            <m:e>
                                              <m:r>
                                                <a:rPr lang="en-US" sz="2000" i="1" kern="1200">
                                                  <a:solidFill>
                                                    <a:schemeClr val="tx1"/>
                                                  </a:solidFill>
                                                  <a:effectLst/>
                                                  <a:latin typeface="Cambria Math" panose="02040503050406030204" pitchFamily="18" charset="0"/>
                                                  <a:ea typeface="+mn-ea"/>
                                                  <a:cs typeface="+mn-cs"/>
                                                </a:rPr>
                                                <m:t>0</m:t>
                                              </m:r>
                                            </m:e>
                                            <m:e>
                                              <m:r>
                                                <a:rPr lang="en-US" sz="2000" i="1" kern="1200">
                                                  <a:solidFill>
                                                    <a:schemeClr val="tx1"/>
                                                  </a:solidFill>
                                                  <a:effectLst/>
                                                  <a:latin typeface="Cambria Math" panose="02040503050406030204" pitchFamily="18" charset="0"/>
                                                  <a:ea typeface="+mn-ea"/>
                                                  <a:cs typeface="+mn-cs"/>
                                                </a:rPr>
                                                <m:t>0</m:t>
                                              </m:r>
                                            </m:e>
                                            <m:e>
                                              <m:f>
                                                <m:fPr>
                                                  <m:ctrlPr>
                                                    <a:rPr lang="en-US" sz="2000" i="1" kern="1200">
                                                      <a:solidFill>
                                                        <a:schemeClr val="tx1"/>
                                                      </a:solidFill>
                                                      <a:effectLst/>
                                                      <a:latin typeface="Cambria Math" panose="02040503050406030204" pitchFamily="18" charset="0"/>
                                                      <a:ea typeface="+mn-ea"/>
                                                      <a:cs typeface="+mn-cs"/>
                                                    </a:rPr>
                                                  </m:ctrlPr>
                                                </m:fPr>
                                                <m:num>
                                                  <m:r>
                                                    <a:rPr lang="en-US" sz="2000" i="1" kern="1200">
                                                      <a:solidFill>
                                                        <a:schemeClr val="tx1"/>
                                                      </a:solidFill>
                                                      <a:effectLst/>
                                                      <a:latin typeface="Cambria Math" panose="02040503050406030204" pitchFamily="18" charset="0"/>
                                                      <a:ea typeface="+mn-ea"/>
                                                      <a:cs typeface="+mn-cs"/>
                                                    </a:rPr>
                                                    <m:t>1</m:t>
                                                  </m:r>
                                                </m:num>
                                                <m:den>
                                                  <m:r>
                                                    <a:rPr lang="en-US" sz="2000" i="1" kern="1200">
                                                      <a:solidFill>
                                                        <a:schemeClr val="tx1"/>
                                                      </a:solidFill>
                                                      <a:effectLst/>
                                                      <a:latin typeface="Cambria Math" panose="02040503050406030204" pitchFamily="18" charset="0"/>
                                                      <a:ea typeface="+mn-ea"/>
                                                      <a:cs typeface="+mn-cs"/>
                                                    </a:rPr>
                                                    <m:t>3</m:t>
                                                  </m:r>
                                                </m:den>
                                              </m:f>
                                            </m:e>
                                          </m:mr>
                                        </m:m>
                                      </m:e>
                                    </m:d>
                                  </m:e>
                                </m:d>
                              </m:oMath>
                            </m:oMathPara>
                          </a14:m>
                          <a:endParaRPr lang="en-US" sz="2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groupChr>
                                <m:groupChrPr>
                                  <m:chr m:val="→"/>
                                  <m:vertJc m:val="bot"/>
                                  <m:ctrlPr>
                                    <a:rPr lang="en-US" sz="2200" i="1" kern="1200" smtClean="0">
                                      <a:solidFill>
                                        <a:schemeClr val="tx1"/>
                                      </a:solidFill>
                                      <a:effectLst/>
                                      <a:latin typeface="Cambria Math" panose="02040503050406030204" pitchFamily="18" charset="0"/>
                                      <a:ea typeface="+mn-ea"/>
                                      <a:cs typeface="+mn-cs"/>
                                    </a:rPr>
                                  </m:ctrlPr>
                                </m:groupChrPr>
                                <m:e>
                                  <m:r>
                                    <a:rPr lang="en-US" sz="2200" i="1" kern="1200">
                                      <a:solidFill>
                                        <a:schemeClr val="tx1"/>
                                      </a:solidFill>
                                      <a:effectLst/>
                                      <a:latin typeface="Cambria Math" panose="02040503050406030204" pitchFamily="18" charset="0"/>
                                      <a:ea typeface="+mn-ea"/>
                                      <a:cs typeface="+mn-cs"/>
                                    </a:rPr>
                                    <m:t>−</m:t>
                                  </m:r>
                                  <m:r>
                                    <a:rPr lang="en-US" sz="2200" kern="1200">
                                      <a:solidFill>
                                        <a:schemeClr val="tx1"/>
                                      </a:solidFill>
                                      <a:effectLst/>
                                      <a:latin typeface="Cambria Math" panose="02040503050406030204" pitchFamily="18" charset="0"/>
                                      <a:ea typeface="+mn-ea"/>
                                      <a:cs typeface="+mn-cs"/>
                                    </a:rPr>
                                    <m:t>3</m:t>
                                  </m:r>
                                  <m:sSub>
                                    <m:sSubPr>
                                      <m:ctrlPr>
                                        <a:rPr lang="en-US" sz="2200" i="1" kern="1200">
                                          <a:solidFill>
                                            <a:schemeClr val="tx1"/>
                                          </a:solidFill>
                                          <a:effectLst/>
                                          <a:latin typeface="Cambria Math" panose="02040503050406030204" pitchFamily="18" charset="0"/>
                                          <a:ea typeface="+mn-ea"/>
                                          <a:cs typeface="+mn-cs"/>
                                        </a:rPr>
                                      </m:ctrlPr>
                                    </m:sSubPr>
                                    <m:e>
                                      <m:r>
                                        <a:rPr lang="en-US" sz="2200" i="1" kern="1200">
                                          <a:solidFill>
                                            <a:schemeClr val="tx1"/>
                                          </a:solidFill>
                                          <a:effectLst/>
                                          <a:latin typeface="Cambria Math" panose="02040503050406030204" pitchFamily="18" charset="0"/>
                                          <a:ea typeface="+mn-ea"/>
                                          <a:cs typeface="+mn-cs"/>
                                        </a:rPr>
                                        <m:t>𝑅</m:t>
                                      </m:r>
                                    </m:e>
                                    <m:sub>
                                      <m:r>
                                        <a:rPr lang="en-US" sz="2200" kern="1200">
                                          <a:solidFill>
                                            <a:schemeClr val="tx1"/>
                                          </a:solidFill>
                                          <a:effectLst/>
                                          <a:latin typeface="Cambria Math" panose="02040503050406030204" pitchFamily="18" charset="0"/>
                                          <a:ea typeface="+mn-ea"/>
                                          <a:cs typeface="+mn-cs"/>
                                        </a:rPr>
                                        <m:t>2</m:t>
                                      </m:r>
                                    </m:sub>
                                  </m:sSub>
                                </m:e>
                              </m:groupChr>
                            </m:oMath>
                          </a14:m>
                          <a:r>
                            <a:rPr lang="en-US" sz="2200" kern="1200" dirty="0">
                              <a:solidFill>
                                <a:schemeClr val="tx1"/>
                              </a:solidFill>
                              <a:effectLst/>
                              <a:ea typeface="+mn-ea"/>
                              <a:cs typeface="+mn-cs"/>
                            </a:rPr>
                            <a:t>  </a:t>
                          </a:r>
                          <a14:m>
                            <m:oMath xmlns:m="http://schemas.openxmlformats.org/officeDocument/2006/math">
                              <m:d>
                                <m:dPr>
                                  <m:begChr m:val="["/>
                                  <m:endChr m:val="]"/>
                                  <m:ctrlPr>
                                    <a:rPr lang="en-US" sz="2400" i="1" kern="1200" smtClean="0">
                                      <a:solidFill>
                                        <a:schemeClr val="tx1"/>
                                      </a:solidFill>
                                      <a:effectLst/>
                                      <a:latin typeface="Cambria Math" panose="02040503050406030204" pitchFamily="18" charset="0"/>
                                      <a:ea typeface="+mn-ea"/>
                                      <a:cs typeface="+mn-cs"/>
                                    </a:rPr>
                                  </m:ctrlPr>
                                </m:dPr>
                                <m:e>
                                  <m:m>
                                    <m:mPr>
                                      <m:mcs>
                                        <m:mc>
                                          <m:mcPr>
                                            <m:count m:val="3"/>
                                            <m:mcJc m:val="center"/>
                                          </m:mcPr>
                                        </m:mc>
                                      </m:mcs>
                                      <m:ctrlPr>
                                        <a:rPr lang="en-US" sz="2400" i="1" kern="1200">
                                          <a:solidFill>
                                            <a:schemeClr val="tx1"/>
                                          </a:solidFill>
                                          <a:effectLst/>
                                          <a:latin typeface="Cambria Math" panose="02040503050406030204" pitchFamily="18" charset="0"/>
                                          <a:ea typeface="+mn-ea"/>
                                          <a:cs typeface="+mn-cs"/>
                                        </a:rPr>
                                      </m:ctrlPr>
                                    </m:mPr>
                                    <m:mr>
                                      <m:e>
                                        <m:r>
                                          <a:rPr lang="en-US" sz="2400" i="1" kern="1200">
                                            <a:solidFill>
                                              <a:schemeClr val="tx1"/>
                                            </a:solidFill>
                                            <a:effectLst/>
                                            <a:latin typeface="Cambria Math" panose="02040503050406030204" pitchFamily="18" charset="0"/>
                                            <a:ea typeface="+mn-ea"/>
                                            <a:cs typeface="+mn-cs"/>
                                          </a:rPr>
                                          <m:t>1</m:t>
                                        </m:r>
                                      </m:e>
                                      <m:e>
                                        <m:r>
                                          <a:rPr lang="en-US" sz="2400" i="1" kern="1200">
                                            <a:solidFill>
                                              <a:schemeClr val="tx1"/>
                                            </a:solidFill>
                                            <a:effectLst/>
                                            <a:latin typeface="Cambria Math" panose="02040503050406030204" pitchFamily="18" charset="0"/>
                                            <a:ea typeface="+mn-ea"/>
                                            <a:cs typeface="+mn-cs"/>
                                          </a:rPr>
                                          <m:t>0</m:t>
                                        </m:r>
                                      </m:e>
                                      <m:e>
                                        <m:r>
                                          <a:rPr lang="en-US" sz="2400" i="1" kern="1200">
                                            <a:solidFill>
                                              <a:schemeClr val="tx1"/>
                                            </a:solidFill>
                                            <a:effectLst/>
                                            <a:latin typeface="Cambria Math" panose="02040503050406030204" pitchFamily="18" charset="0"/>
                                            <a:ea typeface="+mn-ea"/>
                                            <a:cs typeface="+mn-cs"/>
                                          </a:rPr>
                                          <m:t>−</m:t>
                                        </m:r>
                                        <m:f>
                                          <m:fPr>
                                            <m:ctrlPr>
                                              <a:rPr lang="en-US" sz="2400" i="1" kern="1200">
                                                <a:solidFill>
                                                  <a:schemeClr val="tx1"/>
                                                </a:solidFill>
                                                <a:effectLst/>
                                                <a:latin typeface="Cambria Math" panose="02040503050406030204" pitchFamily="18" charset="0"/>
                                                <a:ea typeface="+mn-ea"/>
                                                <a:cs typeface="+mn-cs"/>
                                              </a:rPr>
                                            </m:ctrlPr>
                                          </m:fPr>
                                          <m:num>
                                            <m:r>
                                              <a:rPr lang="en-US" sz="2400" i="1" kern="1200">
                                                <a:solidFill>
                                                  <a:schemeClr val="tx1"/>
                                                </a:solidFill>
                                                <a:effectLst/>
                                                <a:latin typeface="Cambria Math" panose="02040503050406030204" pitchFamily="18" charset="0"/>
                                                <a:ea typeface="+mn-ea"/>
                                                <a:cs typeface="+mn-cs"/>
                                              </a:rPr>
                                              <m:t>1</m:t>
                                            </m:r>
                                          </m:num>
                                          <m:den>
                                            <m:r>
                                              <a:rPr lang="en-US" sz="2400" i="1" kern="1200">
                                                <a:solidFill>
                                                  <a:schemeClr val="tx1"/>
                                                </a:solidFill>
                                                <a:effectLst/>
                                                <a:latin typeface="Cambria Math" panose="02040503050406030204" pitchFamily="18" charset="0"/>
                                                <a:ea typeface="+mn-ea"/>
                                                <a:cs typeface="+mn-cs"/>
                                              </a:rPr>
                                              <m:t>3</m:t>
                                            </m:r>
                                          </m:den>
                                        </m:f>
                                      </m:e>
                                    </m:mr>
                                    <m:mr>
                                      <m:e>
                                        <m:r>
                                          <a:rPr lang="en-US" sz="2400" i="1" kern="1200">
                                            <a:solidFill>
                                              <a:schemeClr val="tx1"/>
                                            </a:solidFill>
                                            <a:effectLst/>
                                            <a:latin typeface="Cambria Math" panose="02040503050406030204" pitchFamily="18" charset="0"/>
                                            <a:ea typeface="+mn-ea"/>
                                            <a:cs typeface="+mn-cs"/>
                                          </a:rPr>
                                          <m:t>0</m:t>
                                        </m:r>
                                      </m:e>
                                      <m:e>
                                        <m:r>
                                          <a:rPr lang="en-US" sz="2400" i="1" kern="1200">
                                            <a:solidFill>
                                              <a:schemeClr val="tx1"/>
                                            </a:solidFill>
                                            <a:effectLst/>
                                            <a:latin typeface="Cambria Math" panose="02040503050406030204" pitchFamily="18" charset="0"/>
                                            <a:ea typeface="+mn-ea"/>
                                            <a:cs typeface="+mn-cs"/>
                                          </a:rPr>
                                          <m:t>0</m:t>
                                        </m:r>
                                      </m:e>
                                      <m:e>
                                        <m:r>
                                          <a:rPr lang="en-US" sz="2400" i="1" kern="1200">
                                            <a:solidFill>
                                              <a:schemeClr val="tx1"/>
                                            </a:solidFill>
                                            <a:effectLst/>
                                            <a:latin typeface="Cambria Math" panose="02040503050406030204" pitchFamily="18" charset="0"/>
                                            <a:ea typeface="+mn-ea"/>
                                            <a:cs typeface="+mn-cs"/>
                                          </a:rPr>
                                          <m:t>1</m:t>
                                        </m:r>
                                      </m:e>
                                    </m:mr>
                                    <m:mr>
                                      <m:e>
                                        <m:r>
                                          <a:rPr lang="en-US" sz="2400" i="1" kern="1200">
                                            <a:solidFill>
                                              <a:schemeClr val="tx1"/>
                                            </a:solidFill>
                                            <a:effectLst/>
                                            <a:latin typeface="Cambria Math" panose="02040503050406030204" pitchFamily="18" charset="0"/>
                                            <a:ea typeface="+mn-ea"/>
                                            <a:cs typeface="+mn-cs"/>
                                          </a:rPr>
                                          <m:t>0</m:t>
                                        </m:r>
                                      </m:e>
                                      <m:e>
                                        <m:r>
                                          <a:rPr lang="en-US" sz="2400" i="1" kern="1200">
                                            <a:solidFill>
                                              <a:schemeClr val="tx1"/>
                                            </a:solidFill>
                                            <a:effectLst/>
                                            <a:latin typeface="Cambria Math" panose="02040503050406030204" pitchFamily="18" charset="0"/>
                                            <a:ea typeface="+mn-ea"/>
                                            <a:cs typeface="+mn-cs"/>
                                          </a:rPr>
                                          <m:t>1</m:t>
                                        </m:r>
                                      </m:e>
                                      <m:e>
                                        <m:r>
                                          <a:rPr lang="en-US" sz="2400" i="1" kern="1200">
                                            <a:solidFill>
                                              <a:schemeClr val="tx1"/>
                                            </a:solidFill>
                                            <a:effectLst/>
                                            <a:latin typeface="Cambria Math" panose="02040503050406030204" pitchFamily="18" charset="0"/>
                                            <a:ea typeface="+mn-ea"/>
                                            <a:cs typeface="+mn-cs"/>
                                          </a:rPr>
                                          <m:t>−</m:t>
                                        </m:r>
                                        <m:f>
                                          <m:fPr>
                                            <m:ctrlPr>
                                              <a:rPr lang="en-US" sz="2400" i="1" kern="1200">
                                                <a:solidFill>
                                                  <a:schemeClr val="tx1"/>
                                                </a:solidFill>
                                                <a:effectLst/>
                                                <a:latin typeface="Cambria Math" panose="02040503050406030204" pitchFamily="18" charset="0"/>
                                                <a:ea typeface="+mn-ea"/>
                                                <a:cs typeface="+mn-cs"/>
                                              </a:rPr>
                                            </m:ctrlPr>
                                          </m:fPr>
                                          <m:num>
                                            <m:r>
                                              <a:rPr lang="en-US" sz="2400" i="1" kern="1200">
                                                <a:solidFill>
                                                  <a:schemeClr val="tx1"/>
                                                </a:solidFill>
                                                <a:effectLst/>
                                                <a:latin typeface="Cambria Math" panose="02040503050406030204" pitchFamily="18" charset="0"/>
                                                <a:ea typeface="+mn-ea"/>
                                                <a:cs typeface="+mn-cs"/>
                                              </a:rPr>
                                              <m:t>1</m:t>
                                            </m:r>
                                          </m:num>
                                          <m:den>
                                            <m:r>
                                              <a:rPr lang="en-US" sz="2400" i="1" kern="1200">
                                                <a:solidFill>
                                                  <a:schemeClr val="tx1"/>
                                                </a:solidFill>
                                                <a:effectLst/>
                                                <a:latin typeface="Cambria Math" panose="02040503050406030204" pitchFamily="18" charset="0"/>
                                                <a:ea typeface="+mn-ea"/>
                                                <a:cs typeface="+mn-cs"/>
                                              </a:rPr>
                                              <m:t>3</m:t>
                                            </m:r>
                                          </m:den>
                                        </m:f>
                                      </m:e>
                                    </m:mr>
                                  </m:m>
                                  <m:d>
                                    <m:dPr>
                                      <m:begChr m:val="|"/>
                                      <m:endChr m:val=""/>
                                      <m:ctrlPr>
                                        <a:rPr lang="en-US" sz="2400" i="1" kern="1200">
                                          <a:solidFill>
                                            <a:schemeClr val="tx1"/>
                                          </a:solidFill>
                                          <a:effectLst/>
                                          <a:latin typeface="Cambria Math" panose="02040503050406030204" pitchFamily="18" charset="0"/>
                                          <a:ea typeface="+mn-ea"/>
                                          <a:cs typeface="+mn-cs"/>
                                        </a:rPr>
                                      </m:ctrlPr>
                                    </m:dPr>
                                    <m:e>
                                      <m:m>
                                        <m:mPr>
                                          <m:mcs>
                                            <m:mc>
                                              <m:mcPr>
                                                <m:count m:val="3"/>
                                                <m:mcJc m:val="center"/>
                                              </m:mcPr>
                                            </m:mc>
                                          </m:mcs>
                                          <m:ctrlPr>
                                            <a:rPr lang="en-US" sz="2400" i="1" kern="1200">
                                              <a:solidFill>
                                                <a:schemeClr val="tx1"/>
                                              </a:solidFill>
                                              <a:effectLst/>
                                              <a:latin typeface="Cambria Math" panose="02040503050406030204" pitchFamily="18" charset="0"/>
                                              <a:ea typeface="+mn-ea"/>
                                              <a:cs typeface="+mn-cs"/>
                                            </a:rPr>
                                          </m:ctrlPr>
                                        </m:mPr>
                                        <m:mr>
                                          <m:e>
                                            <m:r>
                                              <a:rPr lang="en-US" sz="2400" i="1" kern="1200">
                                                <a:solidFill>
                                                  <a:schemeClr val="tx1"/>
                                                </a:solidFill>
                                                <a:effectLst/>
                                                <a:latin typeface="Cambria Math" panose="02040503050406030204" pitchFamily="18" charset="0"/>
                                                <a:ea typeface="+mn-ea"/>
                                                <a:cs typeface="+mn-cs"/>
                                              </a:rPr>
                                              <m:t>1</m:t>
                                            </m:r>
                                          </m:e>
                                          <m:e>
                                            <m:r>
                                              <a:rPr lang="en-US" sz="2400" i="1" kern="1200">
                                                <a:solidFill>
                                                  <a:schemeClr val="tx1"/>
                                                </a:solidFill>
                                                <a:effectLst/>
                                                <a:latin typeface="Cambria Math" panose="02040503050406030204" pitchFamily="18" charset="0"/>
                                                <a:ea typeface="+mn-ea"/>
                                                <a:cs typeface="+mn-cs"/>
                                              </a:rPr>
                                              <m:t>0</m:t>
                                            </m:r>
                                          </m:e>
                                          <m:e>
                                            <m:f>
                                              <m:fPr>
                                                <m:ctrlPr>
                                                  <a:rPr lang="en-US" sz="2400" i="1" kern="1200">
                                                    <a:solidFill>
                                                      <a:schemeClr val="tx1"/>
                                                    </a:solidFill>
                                                    <a:effectLst/>
                                                    <a:latin typeface="Cambria Math" panose="02040503050406030204" pitchFamily="18" charset="0"/>
                                                    <a:ea typeface="+mn-ea"/>
                                                    <a:cs typeface="+mn-cs"/>
                                                  </a:rPr>
                                                </m:ctrlPr>
                                              </m:fPr>
                                              <m:num>
                                                <m:r>
                                                  <a:rPr lang="en-US" sz="2400" i="1" kern="1200">
                                                    <a:solidFill>
                                                      <a:schemeClr val="tx1"/>
                                                    </a:solidFill>
                                                    <a:effectLst/>
                                                    <a:latin typeface="Cambria Math" panose="02040503050406030204" pitchFamily="18" charset="0"/>
                                                    <a:ea typeface="+mn-ea"/>
                                                    <a:cs typeface="+mn-cs"/>
                                                  </a:rPr>
                                                  <m:t>4</m:t>
                                                </m:r>
                                              </m:num>
                                              <m:den>
                                                <m:r>
                                                  <a:rPr lang="en-US" sz="2400" i="1" kern="1200">
                                                    <a:solidFill>
                                                      <a:schemeClr val="tx1"/>
                                                    </a:solidFill>
                                                    <a:effectLst/>
                                                    <a:latin typeface="Cambria Math" panose="02040503050406030204" pitchFamily="18" charset="0"/>
                                                    <a:ea typeface="+mn-ea"/>
                                                    <a:cs typeface="+mn-cs"/>
                                                  </a:rPr>
                                                  <m:t>3</m:t>
                                                </m:r>
                                              </m:den>
                                            </m:f>
                                          </m:e>
                                        </m:mr>
                                        <m:mr>
                                          <m:e>
                                            <m:r>
                                              <a:rPr lang="en-US" sz="2400" i="1" kern="1200">
                                                <a:solidFill>
                                                  <a:schemeClr val="tx1"/>
                                                </a:solidFill>
                                                <a:effectLst/>
                                                <a:latin typeface="Cambria Math" panose="02040503050406030204" pitchFamily="18" charset="0"/>
                                                <a:ea typeface="+mn-ea"/>
                                                <a:cs typeface="+mn-cs"/>
                                              </a:rPr>
                                              <m:t>−</m:t>
                                            </m:r>
                                            <m:r>
                                              <a:rPr lang="en-US" sz="2400" i="1" kern="1200">
                                                <a:solidFill>
                                                  <a:schemeClr val="tx1"/>
                                                </a:solidFill>
                                                <a:effectLst/>
                                                <a:latin typeface="Cambria Math" panose="02040503050406030204" pitchFamily="18" charset="0"/>
                                                <a:ea typeface="+mn-ea"/>
                                                <a:cs typeface="+mn-cs"/>
                                              </a:rPr>
                                              <m:t>6</m:t>
                                            </m:r>
                                          </m:e>
                                          <m:e>
                                            <m:r>
                                              <a:rPr lang="en-US" sz="2400" i="1" kern="1200">
                                                <a:solidFill>
                                                  <a:schemeClr val="tx1"/>
                                                </a:solidFill>
                                                <a:effectLst/>
                                                <a:latin typeface="Cambria Math" panose="02040503050406030204" pitchFamily="18" charset="0"/>
                                                <a:ea typeface="+mn-ea"/>
                                                <a:cs typeface="+mn-cs"/>
                                              </a:rPr>
                                              <m:t>−</m:t>
                                            </m:r>
                                            <m:r>
                                              <a:rPr lang="en-US" sz="2400" i="1" kern="1200">
                                                <a:solidFill>
                                                  <a:schemeClr val="tx1"/>
                                                </a:solidFill>
                                                <a:effectLst/>
                                                <a:latin typeface="Cambria Math" panose="02040503050406030204" pitchFamily="18" charset="0"/>
                                                <a:ea typeface="+mn-ea"/>
                                                <a:cs typeface="+mn-cs"/>
                                              </a:rPr>
                                              <m:t>3</m:t>
                                            </m:r>
                                          </m:e>
                                          <m:e>
                                            <m:r>
                                              <a:rPr lang="en-US" sz="2400" i="1" kern="1200">
                                                <a:solidFill>
                                                  <a:schemeClr val="tx1"/>
                                                </a:solidFill>
                                                <a:effectLst/>
                                                <a:latin typeface="Cambria Math" panose="02040503050406030204" pitchFamily="18" charset="0"/>
                                                <a:ea typeface="+mn-ea"/>
                                                <a:cs typeface="+mn-cs"/>
                                              </a:rPr>
                                              <m:t>−</m:t>
                                            </m:r>
                                            <m:r>
                                              <a:rPr lang="en-US" sz="2400" i="1" kern="1200">
                                                <a:solidFill>
                                                  <a:schemeClr val="tx1"/>
                                                </a:solidFill>
                                                <a:effectLst/>
                                                <a:latin typeface="Cambria Math" panose="02040503050406030204" pitchFamily="18" charset="0"/>
                                                <a:ea typeface="+mn-ea"/>
                                                <a:cs typeface="+mn-cs"/>
                                              </a:rPr>
                                              <m:t>7</m:t>
                                            </m:r>
                                          </m:e>
                                        </m:mr>
                                        <m:mr>
                                          <m:e>
                                            <m:r>
                                              <a:rPr lang="en-US" sz="2400" i="1" kern="1200">
                                                <a:solidFill>
                                                  <a:schemeClr val="tx1"/>
                                                </a:solidFill>
                                                <a:effectLst/>
                                                <a:latin typeface="Cambria Math" panose="02040503050406030204" pitchFamily="18" charset="0"/>
                                                <a:ea typeface="+mn-ea"/>
                                                <a:cs typeface="+mn-cs"/>
                                              </a:rPr>
                                              <m:t>0</m:t>
                                            </m:r>
                                          </m:e>
                                          <m:e>
                                            <m:r>
                                              <a:rPr lang="en-US" sz="2400" i="1" kern="1200">
                                                <a:solidFill>
                                                  <a:schemeClr val="tx1"/>
                                                </a:solidFill>
                                                <a:effectLst/>
                                                <a:latin typeface="Cambria Math" panose="02040503050406030204" pitchFamily="18" charset="0"/>
                                                <a:ea typeface="+mn-ea"/>
                                                <a:cs typeface="+mn-cs"/>
                                              </a:rPr>
                                              <m:t>0</m:t>
                                            </m:r>
                                          </m:e>
                                          <m:e>
                                            <m:f>
                                              <m:fPr>
                                                <m:ctrlPr>
                                                  <a:rPr lang="en-US" sz="2400" i="1" kern="1200">
                                                    <a:solidFill>
                                                      <a:schemeClr val="tx1"/>
                                                    </a:solidFill>
                                                    <a:effectLst/>
                                                    <a:latin typeface="Cambria Math" panose="02040503050406030204" pitchFamily="18" charset="0"/>
                                                    <a:ea typeface="+mn-ea"/>
                                                    <a:cs typeface="+mn-cs"/>
                                                  </a:rPr>
                                                </m:ctrlPr>
                                              </m:fPr>
                                              <m:num>
                                                <m:r>
                                                  <a:rPr lang="en-US" sz="2400" i="1" kern="1200">
                                                    <a:solidFill>
                                                      <a:schemeClr val="tx1"/>
                                                    </a:solidFill>
                                                    <a:effectLst/>
                                                    <a:latin typeface="Cambria Math" panose="02040503050406030204" pitchFamily="18" charset="0"/>
                                                    <a:ea typeface="+mn-ea"/>
                                                    <a:cs typeface="+mn-cs"/>
                                                  </a:rPr>
                                                  <m:t>1</m:t>
                                                </m:r>
                                              </m:num>
                                              <m:den>
                                                <m:r>
                                                  <a:rPr lang="en-US" sz="2400" i="1" kern="1200">
                                                    <a:solidFill>
                                                      <a:schemeClr val="tx1"/>
                                                    </a:solidFill>
                                                    <a:effectLst/>
                                                    <a:latin typeface="Cambria Math" panose="02040503050406030204" pitchFamily="18" charset="0"/>
                                                    <a:ea typeface="+mn-ea"/>
                                                    <a:cs typeface="+mn-cs"/>
                                                  </a:rPr>
                                                  <m:t>3</m:t>
                                                </m:r>
                                              </m:den>
                                            </m:f>
                                          </m:e>
                                        </m:mr>
                                      </m:m>
                                    </m:e>
                                  </m:d>
                                </m:e>
                              </m:d>
                            </m:oMath>
                          </a14:m>
                          <a:endParaRPr lang="en-US" sz="2000" kern="1200" dirty="0">
                            <a:solidFill>
                              <a:schemeClr val="tx1"/>
                            </a:solidFill>
                            <a:effectLst/>
                            <a:latin typeface="+mn-lt"/>
                            <a:ea typeface="+mn-ea"/>
                            <a:cs typeface="+mn-cs"/>
                          </a:endParaRPr>
                        </a:p>
                      </a:txBody>
                      <a:tcPr anchor="ctr"/>
                    </a:tc>
                    <a:extLst>
                      <a:ext uri="{0D108BD9-81ED-4DB2-BD59-A6C34878D82A}">
                        <a16:rowId xmlns:a16="http://schemas.microsoft.com/office/drawing/2014/main" val="3378358824"/>
                      </a:ext>
                    </a:extLst>
                  </a:tr>
                  <a:tr h="1689959">
                    <a:tc>
                      <a:txBody>
                        <a:bodyPr/>
                        <a:lstStyle/>
                        <a:p>
                          <a:pPr algn="r"/>
                          <a:endParaRPr lang="en-US" sz="2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groupChr>
                                <m:groupChrPr>
                                  <m:chr m:val="→"/>
                                  <m:vertJc m:val="bot"/>
                                  <m:ctrlPr>
                                    <a:rPr lang="en-US" sz="2200" i="1" kern="1200" smtClean="0">
                                      <a:solidFill>
                                        <a:schemeClr val="tx1"/>
                                      </a:solidFill>
                                      <a:effectLst/>
                                      <a:latin typeface="Cambria Math" panose="02040503050406030204" pitchFamily="18" charset="0"/>
                                      <a:ea typeface="+mn-ea"/>
                                      <a:cs typeface="+mn-cs"/>
                                    </a:rPr>
                                  </m:ctrlPr>
                                </m:groupChrPr>
                                <m:e>
                                  <m:sSub>
                                    <m:sSubPr>
                                      <m:ctrlPr>
                                        <a:rPr lang="en-US" sz="2200" i="1" kern="1200">
                                          <a:solidFill>
                                            <a:schemeClr val="tx1"/>
                                          </a:solidFill>
                                          <a:effectLst/>
                                          <a:latin typeface="Cambria Math" panose="02040503050406030204" pitchFamily="18" charset="0"/>
                                          <a:ea typeface="+mn-ea"/>
                                          <a:cs typeface="+mn-cs"/>
                                        </a:rPr>
                                      </m:ctrlPr>
                                    </m:sSubPr>
                                    <m:e>
                                      <m:r>
                                        <a:rPr lang="en-US" sz="2200" i="1" kern="1200">
                                          <a:solidFill>
                                            <a:schemeClr val="tx1"/>
                                          </a:solidFill>
                                          <a:effectLst/>
                                          <a:latin typeface="Cambria Math" panose="02040503050406030204" pitchFamily="18" charset="0"/>
                                          <a:ea typeface="+mn-ea"/>
                                          <a:cs typeface="+mn-cs"/>
                                        </a:rPr>
                                        <m:t>𝑅</m:t>
                                      </m:r>
                                    </m:e>
                                    <m:sub>
                                      <m:r>
                                        <a:rPr lang="en-US" sz="2200" kern="1200">
                                          <a:solidFill>
                                            <a:schemeClr val="tx1"/>
                                          </a:solidFill>
                                          <a:effectLst/>
                                          <a:latin typeface="Cambria Math" panose="02040503050406030204" pitchFamily="18" charset="0"/>
                                          <a:ea typeface="+mn-ea"/>
                                          <a:cs typeface="+mn-cs"/>
                                        </a:rPr>
                                        <m:t>2</m:t>
                                      </m:r>
                                    </m:sub>
                                  </m:sSub>
                                  <m:r>
                                    <a:rPr lang="en-US" sz="2200" i="1" kern="1200">
                                      <a:solidFill>
                                        <a:schemeClr val="tx1"/>
                                      </a:solidFill>
                                      <a:effectLst/>
                                      <a:latin typeface="Cambria Math" panose="02040503050406030204" pitchFamily="18" charset="0"/>
                                      <a:ea typeface="+mn-ea"/>
                                      <a:cs typeface="+mn-cs"/>
                                    </a:rPr>
                                    <m:t>↔</m:t>
                                  </m:r>
                                  <m:sSub>
                                    <m:sSubPr>
                                      <m:ctrlPr>
                                        <a:rPr lang="en-US" sz="2200" i="1" kern="1200">
                                          <a:solidFill>
                                            <a:schemeClr val="tx1"/>
                                          </a:solidFill>
                                          <a:effectLst/>
                                          <a:latin typeface="Cambria Math" panose="02040503050406030204" pitchFamily="18" charset="0"/>
                                          <a:ea typeface="+mn-ea"/>
                                          <a:cs typeface="+mn-cs"/>
                                        </a:rPr>
                                      </m:ctrlPr>
                                    </m:sSubPr>
                                    <m:e>
                                      <m:r>
                                        <a:rPr lang="en-US" sz="2200" b="0" i="1" kern="1200">
                                          <a:solidFill>
                                            <a:schemeClr val="tx1"/>
                                          </a:solidFill>
                                          <a:effectLst/>
                                          <a:latin typeface="Cambria Math" panose="02040503050406030204" pitchFamily="18" charset="0"/>
                                          <a:ea typeface="+mn-ea"/>
                                          <a:cs typeface="+mn-cs"/>
                                        </a:rPr>
                                        <m:t>𝑅</m:t>
                                      </m:r>
                                    </m:e>
                                    <m:sub>
                                      <m:r>
                                        <a:rPr lang="en-US" sz="2200" kern="1200">
                                          <a:solidFill>
                                            <a:schemeClr val="tx1"/>
                                          </a:solidFill>
                                          <a:effectLst/>
                                          <a:latin typeface="Cambria Math" panose="02040503050406030204" pitchFamily="18" charset="0"/>
                                          <a:ea typeface="+mn-ea"/>
                                          <a:cs typeface="+mn-cs"/>
                                        </a:rPr>
                                        <m:t>3</m:t>
                                      </m:r>
                                    </m:sub>
                                  </m:sSub>
                                </m:e>
                              </m:groupChr>
                            </m:oMath>
                          </a14:m>
                          <a:r>
                            <a:rPr lang="en-US" sz="2400" kern="1200" dirty="0">
                              <a:solidFill>
                                <a:schemeClr val="tx1"/>
                              </a:solidFill>
                              <a:effectLst/>
                              <a:ea typeface="+mn-ea"/>
                              <a:cs typeface="+mn-cs"/>
                            </a:rPr>
                            <a:t> </a:t>
                          </a:r>
                          <a14:m>
                            <m:oMath xmlns:m="http://schemas.openxmlformats.org/officeDocument/2006/math">
                              <m:d>
                                <m:dPr>
                                  <m:begChr m:val="["/>
                                  <m:endChr m:val="]"/>
                                  <m:ctrlPr>
                                    <a:rPr lang="en-US" sz="2400" i="1" kern="1200" smtClean="0">
                                      <a:solidFill>
                                        <a:schemeClr val="tx1"/>
                                      </a:solidFill>
                                      <a:effectLst/>
                                      <a:latin typeface="Cambria Math" panose="02040503050406030204" pitchFamily="18" charset="0"/>
                                      <a:ea typeface="+mn-ea"/>
                                      <a:cs typeface="+mn-cs"/>
                                    </a:rPr>
                                  </m:ctrlPr>
                                </m:dPr>
                                <m:e>
                                  <m:m>
                                    <m:mPr>
                                      <m:mcs>
                                        <m:mc>
                                          <m:mcPr>
                                            <m:count m:val="3"/>
                                            <m:mcJc m:val="center"/>
                                          </m:mcPr>
                                        </m:mc>
                                      </m:mcs>
                                      <m:ctrlPr>
                                        <a:rPr lang="en-US" sz="2400" i="1" kern="1200">
                                          <a:solidFill>
                                            <a:schemeClr val="tx1"/>
                                          </a:solidFill>
                                          <a:effectLst/>
                                          <a:latin typeface="Cambria Math" panose="02040503050406030204" pitchFamily="18" charset="0"/>
                                          <a:ea typeface="+mn-ea"/>
                                          <a:cs typeface="+mn-cs"/>
                                        </a:rPr>
                                      </m:ctrlPr>
                                    </m:mPr>
                                    <m:mr>
                                      <m:e>
                                        <m:r>
                                          <a:rPr lang="en-US" sz="2400" i="1" kern="1200">
                                            <a:solidFill>
                                              <a:schemeClr val="tx1"/>
                                            </a:solidFill>
                                            <a:effectLst/>
                                            <a:latin typeface="Cambria Math" panose="02040503050406030204" pitchFamily="18" charset="0"/>
                                            <a:ea typeface="+mn-ea"/>
                                            <a:cs typeface="+mn-cs"/>
                                          </a:rPr>
                                          <m:t>1</m:t>
                                        </m:r>
                                      </m:e>
                                      <m:e>
                                        <m:r>
                                          <a:rPr lang="en-US" sz="2400" i="1" kern="1200">
                                            <a:solidFill>
                                              <a:schemeClr val="tx1"/>
                                            </a:solidFill>
                                            <a:effectLst/>
                                            <a:latin typeface="Cambria Math" panose="02040503050406030204" pitchFamily="18" charset="0"/>
                                            <a:ea typeface="+mn-ea"/>
                                            <a:cs typeface="+mn-cs"/>
                                          </a:rPr>
                                          <m:t>0</m:t>
                                        </m:r>
                                      </m:e>
                                      <m:e>
                                        <m:r>
                                          <a:rPr lang="en-US" sz="2400" i="1" kern="1200">
                                            <a:solidFill>
                                              <a:schemeClr val="tx1"/>
                                            </a:solidFill>
                                            <a:effectLst/>
                                            <a:latin typeface="Cambria Math" panose="02040503050406030204" pitchFamily="18" charset="0"/>
                                            <a:ea typeface="+mn-ea"/>
                                            <a:cs typeface="+mn-cs"/>
                                          </a:rPr>
                                          <m:t>−</m:t>
                                        </m:r>
                                        <m:f>
                                          <m:fPr>
                                            <m:ctrlPr>
                                              <a:rPr lang="en-US" sz="2400" i="1" kern="1200">
                                                <a:solidFill>
                                                  <a:schemeClr val="tx1"/>
                                                </a:solidFill>
                                                <a:effectLst/>
                                                <a:latin typeface="Cambria Math" panose="02040503050406030204" pitchFamily="18" charset="0"/>
                                                <a:ea typeface="+mn-ea"/>
                                                <a:cs typeface="+mn-cs"/>
                                              </a:rPr>
                                            </m:ctrlPr>
                                          </m:fPr>
                                          <m:num>
                                            <m:r>
                                              <a:rPr lang="en-US" sz="2400" i="1" kern="1200">
                                                <a:solidFill>
                                                  <a:schemeClr val="tx1"/>
                                                </a:solidFill>
                                                <a:effectLst/>
                                                <a:latin typeface="Cambria Math" panose="02040503050406030204" pitchFamily="18" charset="0"/>
                                                <a:ea typeface="+mn-ea"/>
                                                <a:cs typeface="+mn-cs"/>
                                              </a:rPr>
                                              <m:t>1</m:t>
                                            </m:r>
                                          </m:num>
                                          <m:den>
                                            <m:r>
                                              <a:rPr lang="en-US" sz="2400" i="1" kern="1200">
                                                <a:solidFill>
                                                  <a:schemeClr val="tx1"/>
                                                </a:solidFill>
                                                <a:effectLst/>
                                                <a:latin typeface="Cambria Math" panose="02040503050406030204" pitchFamily="18" charset="0"/>
                                                <a:ea typeface="+mn-ea"/>
                                                <a:cs typeface="+mn-cs"/>
                                              </a:rPr>
                                              <m:t>3</m:t>
                                            </m:r>
                                          </m:den>
                                        </m:f>
                                      </m:e>
                                    </m:mr>
                                    <m:mr>
                                      <m:e>
                                        <m:r>
                                          <a:rPr lang="en-US" sz="2400" i="1" kern="1200">
                                            <a:solidFill>
                                              <a:schemeClr val="tx1"/>
                                            </a:solidFill>
                                            <a:effectLst/>
                                            <a:latin typeface="Cambria Math" panose="02040503050406030204" pitchFamily="18" charset="0"/>
                                            <a:ea typeface="+mn-ea"/>
                                            <a:cs typeface="+mn-cs"/>
                                          </a:rPr>
                                          <m:t>0</m:t>
                                        </m:r>
                                      </m:e>
                                      <m:e>
                                        <m:r>
                                          <a:rPr lang="en-US" sz="2400" i="1" kern="1200">
                                            <a:solidFill>
                                              <a:schemeClr val="tx1"/>
                                            </a:solidFill>
                                            <a:effectLst/>
                                            <a:latin typeface="Cambria Math" panose="02040503050406030204" pitchFamily="18" charset="0"/>
                                            <a:ea typeface="+mn-ea"/>
                                            <a:cs typeface="+mn-cs"/>
                                          </a:rPr>
                                          <m:t>1</m:t>
                                        </m:r>
                                      </m:e>
                                      <m:e>
                                        <m:r>
                                          <a:rPr lang="en-US" sz="2400" i="1" kern="1200">
                                            <a:solidFill>
                                              <a:schemeClr val="tx1"/>
                                            </a:solidFill>
                                            <a:effectLst/>
                                            <a:latin typeface="Cambria Math" panose="02040503050406030204" pitchFamily="18" charset="0"/>
                                            <a:ea typeface="+mn-ea"/>
                                            <a:cs typeface="+mn-cs"/>
                                          </a:rPr>
                                          <m:t>−</m:t>
                                        </m:r>
                                        <m:f>
                                          <m:fPr>
                                            <m:ctrlPr>
                                              <a:rPr lang="en-US" sz="2400" i="1" kern="1200">
                                                <a:solidFill>
                                                  <a:schemeClr val="tx1"/>
                                                </a:solidFill>
                                                <a:effectLst/>
                                                <a:latin typeface="Cambria Math" panose="02040503050406030204" pitchFamily="18" charset="0"/>
                                                <a:ea typeface="+mn-ea"/>
                                                <a:cs typeface="+mn-cs"/>
                                              </a:rPr>
                                            </m:ctrlPr>
                                          </m:fPr>
                                          <m:num>
                                            <m:r>
                                              <a:rPr lang="en-US" sz="2400" i="1" kern="1200">
                                                <a:solidFill>
                                                  <a:schemeClr val="tx1"/>
                                                </a:solidFill>
                                                <a:effectLst/>
                                                <a:latin typeface="Cambria Math" panose="02040503050406030204" pitchFamily="18" charset="0"/>
                                                <a:ea typeface="+mn-ea"/>
                                                <a:cs typeface="+mn-cs"/>
                                              </a:rPr>
                                              <m:t>1</m:t>
                                            </m:r>
                                          </m:num>
                                          <m:den>
                                            <m:r>
                                              <a:rPr lang="en-US" sz="2400" i="1" kern="1200">
                                                <a:solidFill>
                                                  <a:schemeClr val="tx1"/>
                                                </a:solidFill>
                                                <a:effectLst/>
                                                <a:latin typeface="Cambria Math" panose="02040503050406030204" pitchFamily="18" charset="0"/>
                                                <a:ea typeface="+mn-ea"/>
                                                <a:cs typeface="+mn-cs"/>
                                              </a:rPr>
                                              <m:t>3</m:t>
                                            </m:r>
                                          </m:den>
                                        </m:f>
                                      </m:e>
                                    </m:mr>
                                    <m:mr>
                                      <m:e>
                                        <m:r>
                                          <a:rPr lang="en-US" sz="2400" i="1" kern="1200">
                                            <a:solidFill>
                                              <a:schemeClr val="tx1"/>
                                            </a:solidFill>
                                            <a:effectLst/>
                                            <a:latin typeface="Cambria Math" panose="02040503050406030204" pitchFamily="18" charset="0"/>
                                            <a:ea typeface="+mn-ea"/>
                                            <a:cs typeface="+mn-cs"/>
                                          </a:rPr>
                                          <m:t>0</m:t>
                                        </m:r>
                                      </m:e>
                                      <m:e>
                                        <m:r>
                                          <a:rPr lang="en-US" sz="2400" i="1" kern="1200">
                                            <a:solidFill>
                                              <a:schemeClr val="tx1"/>
                                            </a:solidFill>
                                            <a:effectLst/>
                                            <a:latin typeface="Cambria Math" panose="02040503050406030204" pitchFamily="18" charset="0"/>
                                            <a:ea typeface="+mn-ea"/>
                                            <a:cs typeface="+mn-cs"/>
                                          </a:rPr>
                                          <m:t>0</m:t>
                                        </m:r>
                                      </m:e>
                                      <m:e>
                                        <m:r>
                                          <a:rPr lang="en-US" sz="2400" i="1" kern="1200">
                                            <a:solidFill>
                                              <a:schemeClr val="tx1"/>
                                            </a:solidFill>
                                            <a:effectLst/>
                                            <a:latin typeface="Cambria Math" panose="02040503050406030204" pitchFamily="18" charset="0"/>
                                            <a:ea typeface="+mn-ea"/>
                                            <a:cs typeface="+mn-cs"/>
                                          </a:rPr>
                                          <m:t>1</m:t>
                                        </m:r>
                                      </m:e>
                                    </m:mr>
                                  </m:m>
                                  <m:d>
                                    <m:dPr>
                                      <m:begChr m:val="|"/>
                                      <m:endChr m:val=""/>
                                      <m:ctrlPr>
                                        <a:rPr lang="en-US" sz="2400" i="1" kern="1200">
                                          <a:solidFill>
                                            <a:schemeClr val="tx1"/>
                                          </a:solidFill>
                                          <a:effectLst/>
                                          <a:latin typeface="Cambria Math" panose="02040503050406030204" pitchFamily="18" charset="0"/>
                                          <a:ea typeface="+mn-ea"/>
                                          <a:cs typeface="+mn-cs"/>
                                        </a:rPr>
                                      </m:ctrlPr>
                                    </m:dPr>
                                    <m:e>
                                      <m:m>
                                        <m:mPr>
                                          <m:mcs>
                                            <m:mc>
                                              <m:mcPr>
                                                <m:count m:val="3"/>
                                                <m:mcJc m:val="center"/>
                                              </m:mcPr>
                                            </m:mc>
                                          </m:mcs>
                                          <m:ctrlPr>
                                            <a:rPr lang="en-US" sz="2400" i="1" kern="1200">
                                              <a:solidFill>
                                                <a:schemeClr val="tx1"/>
                                              </a:solidFill>
                                              <a:effectLst/>
                                              <a:latin typeface="Cambria Math" panose="02040503050406030204" pitchFamily="18" charset="0"/>
                                              <a:ea typeface="+mn-ea"/>
                                              <a:cs typeface="+mn-cs"/>
                                            </a:rPr>
                                          </m:ctrlPr>
                                        </m:mPr>
                                        <m:mr>
                                          <m:e>
                                            <m:r>
                                              <a:rPr lang="en-US" sz="2400" i="1" kern="1200">
                                                <a:solidFill>
                                                  <a:schemeClr val="tx1"/>
                                                </a:solidFill>
                                                <a:effectLst/>
                                                <a:latin typeface="Cambria Math" panose="02040503050406030204" pitchFamily="18" charset="0"/>
                                                <a:ea typeface="+mn-ea"/>
                                                <a:cs typeface="+mn-cs"/>
                                              </a:rPr>
                                              <m:t>1</m:t>
                                            </m:r>
                                          </m:e>
                                          <m:e>
                                            <m:r>
                                              <a:rPr lang="en-US" sz="2400" i="1" kern="1200">
                                                <a:solidFill>
                                                  <a:schemeClr val="tx1"/>
                                                </a:solidFill>
                                                <a:effectLst/>
                                                <a:latin typeface="Cambria Math" panose="02040503050406030204" pitchFamily="18" charset="0"/>
                                                <a:ea typeface="+mn-ea"/>
                                                <a:cs typeface="+mn-cs"/>
                                              </a:rPr>
                                              <m:t>0</m:t>
                                            </m:r>
                                          </m:e>
                                          <m:e>
                                            <m:f>
                                              <m:fPr>
                                                <m:ctrlPr>
                                                  <a:rPr lang="en-US" sz="2400" i="1" kern="1200">
                                                    <a:solidFill>
                                                      <a:schemeClr val="tx1"/>
                                                    </a:solidFill>
                                                    <a:effectLst/>
                                                    <a:latin typeface="Cambria Math" panose="02040503050406030204" pitchFamily="18" charset="0"/>
                                                    <a:ea typeface="+mn-ea"/>
                                                    <a:cs typeface="+mn-cs"/>
                                                  </a:rPr>
                                                </m:ctrlPr>
                                              </m:fPr>
                                              <m:num>
                                                <m:r>
                                                  <a:rPr lang="en-US" sz="2400" i="1" kern="1200">
                                                    <a:solidFill>
                                                      <a:schemeClr val="tx1"/>
                                                    </a:solidFill>
                                                    <a:effectLst/>
                                                    <a:latin typeface="Cambria Math" panose="02040503050406030204" pitchFamily="18" charset="0"/>
                                                    <a:ea typeface="+mn-ea"/>
                                                    <a:cs typeface="+mn-cs"/>
                                                  </a:rPr>
                                                  <m:t>4</m:t>
                                                </m:r>
                                              </m:num>
                                              <m:den>
                                                <m:r>
                                                  <a:rPr lang="en-US" sz="2400" i="1" kern="1200">
                                                    <a:solidFill>
                                                      <a:schemeClr val="tx1"/>
                                                    </a:solidFill>
                                                    <a:effectLst/>
                                                    <a:latin typeface="Cambria Math" panose="02040503050406030204" pitchFamily="18" charset="0"/>
                                                    <a:ea typeface="+mn-ea"/>
                                                    <a:cs typeface="+mn-cs"/>
                                                  </a:rPr>
                                                  <m:t>3</m:t>
                                                </m:r>
                                              </m:den>
                                            </m:f>
                                          </m:e>
                                        </m:mr>
                                        <m:mr>
                                          <m:e>
                                            <m:r>
                                              <a:rPr lang="en-US" sz="2400" i="1" kern="1200">
                                                <a:solidFill>
                                                  <a:schemeClr val="tx1"/>
                                                </a:solidFill>
                                                <a:effectLst/>
                                                <a:latin typeface="Cambria Math" panose="02040503050406030204" pitchFamily="18" charset="0"/>
                                                <a:ea typeface="+mn-ea"/>
                                                <a:cs typeface="+mn-cs"/>
                                              </a:rPr>
                                              <m:t>0</m:t>
                                            </m:r>
                                          </m:e>
                                          <m:e>
                                            <m:r>
                                              <a:rPr lang="en-US" sz="2400" i="1" kern="1200">
                                                <a:solidFill>
                                                  <a:schemeClr val="tx1"/>
                                                </a:solidFill>
                                                <a:effectLst/>
                                                <a:latin typeface="Cambria Math" panose="02040503050406030204" pitchFamily="18" charset="0"/>
                                                <a:ea typeface="+mn-ea"/>
                                                <a:cs typeface="+mn-cs"/>
                                              </a:rPr>
                                              <m:t>0</m:t>
                                            </m:r>
                                          </m:e>
                                          <m:e>
                                            <m:f>
                                              <m:fPr>
                                                <m:ctrlPr>
                                                  <a:rPr lang="en-US" sz="2400" i="1" kern="1200">
                                                    <a:solidFill>
                                                      <a:schemeClr val="tx1"/>
                                                    </a:solidFill>
                                                    <a:effectLst/>
                                                    <a:latin typeface="Cambria Math" panose="02040503050406030204" pitchFamily="18" charset="0"/>
                                                    <a:ea typeface="+mn-ea"/>
                                                    <a:cs typeface="+mn-cs"/>
                                                  </a:rPr>
                                                </m:ctrlPr>
                                              </m:fPr>
                                              <m:num>
                                                <m:r>
                                                  <a:rPr lang="en-US" sz="2400" i="1" kern="1200">
                                                    <a:solidFill>
                                                      <a:schemeClr val="tx1"/>
                                                    </a:solidFill>
                                                    <a:effectLst/>
                                                    <a:latin typeface="Cambria Math" panose="02040503050406030204" pitchFamily="18" charset="0"/>
                                                    <a:ea typeface="+mn-ea"/>
                                                    <a:cs typeface="+mn-cs"/>
                                                  </a:rPr>
                                                  <m:t>1</m:t>
                                                </m:r>
                                              </m:num>
                                              <m:den>
                                                <m:r>
                                                  <a:rPr lang="en-US" sz="2400" i="1" kern="1200">
                                                    <a:solidFill>
                                                      <a:schemeClr val="tx1"/>
                                                    </a:solidFill>
                                                    <a:effectLst/>
                                                    <a:latin typeface="Cambria Math" panose="02040503050406030204" pitchFamily="18" charset="0"/>
                                                    <a:ea typeface="+mn-ea"/>
                                                    <a:cs typeface="+mn-cs"/>
                                                  </a:rPr>
                                                  <m:t>3</m:t>
                                                </m:r>
                                              </m:den>
                                            </m:f>
                                          </m:e>
                                        </m:mr>
                                        <m:mr>
                                          <m:e>
                                            <m:r>
                                              <a:rPr lang="en-US" sz="2400" i="1" kern="1200">
                                                <a:solidFill>
                                                  <a:schemeClr val="tx1"/>
                                                </a:solidFill>
                                                <a:effectLst/>
                                                <a:latin typeface="Cambria Math" panose="02040503050406030204" pitchFamily="18" charset="0"/>
                                                <a:ea typeface="+mn-ea"/>
                                                <a:cs typeface="+mn-cs"/>
                                              </a:rPr>
                                              <m:t>−</m:t>
                                            </m:r>
                                            <m:r>
                                              <a:rPr lang="en-US" sz="2400" i="1" kern="1200">
                                                <a:solidFill>
                                                  <a:schemeClr val="tx1"/>
                                                </a:solidFill>
                                                <a:effectLst/>
                                                <a:latin typeface="Cambria Math" panose="02040503050406030204" pitchFamily="18" charset="0"/>
                                                <a:ea typeface="+mn-ea"/>
                                                <a:cs typeface="+mn-cs"/>
                                              </a:rPr>
                                              <m:t>6</m:t>
                                            </m:r>
                                          </m:e>
                                          <m:e>
                                            <m:r>
                                              <a:rPr lang="en-US" sz="2400" i="1" kern="1200">
                                                <a:solidFill>
                                                  <a:schemeClr val="tx1"/>
                                                </a:solidFill>
                                                <a:effectLst/>
                                                <a:latin typeface="Cambria Math" panose="02040503050406030204" pitchFamily="18" charset="0"/>
                                                <a:ea typeface="+mn-ea"/>
                                                <a:cs typeface="+mn-cs"/>
                                              </a:rPr>
                                              <m:t>−</m:t>
                                            </m:r>
                                            <m:r>
                                              <a:rPr lang="en-US" sz="2400" i="1" kern="1200">
                                                <a:solidFill>
                                                  <a:schemeClr val="tx1"/>
                                                </a:solidFill>
                                                <a:effectLst/>
                                                <a:latin typeface="Cambria Math" panose="02040503050406030204" pitchFamily="18" charset="0"/>
                                                <a:ea typeface="+mn-ea"/>
                                                <a:cs typeface="+mn-cs"/>
                                              </a:rPr>
                                              <m:t>3</m:t>
                                            </m:r>
                                          </m:e>
                                          <m:e>
                                            <m:r>
                                              <a:rPr lang="en-US" sz="2400" i="1" kern="1200">
                                                <a:solidFill>
                                                  <a:schemeClr val="tx1"/>
                                                </a:solidFill>
                                                <a:effectLst/>
                                                <a:latin typeface="Cambria Math" panose="02040503050406030204" pitchFamily="18" charset="0"/>
                                                <a:ea typeface="+mn-ea"/>
                                                <a:cs typeface="+mn-cs"/>
                                              </a:rPr>
                                              <m:t>−</m:t>
                                            </m:r>
                                            <m:r>
                                              <a:rPr lang="en-US" sz="2400" i="1" kern="1200">
                                                <a:solidFill>
                                                  <a:schemeClr val="tx1"/>
                                                </a:solidFill>
                                                <a:effectLst/>
                                                <a:latin typeface="Cambria Math" panose="02040503050406030204" pitchFamily="18" charset="0"/>
                                                <a:ea typeface="+mn-ea"/>
                                                <a:cs typeface="+mn-cs"/>
                                              </a:rPr>
                                              <m:t>7</m:t>
                                            </m:r>
                                          </m:e>
                                        </m:mr>
                                      </m:m>
                                    </m:e>
                                  </m:d>
                                </m:e>
                              </m:d>
                            </m:oMath>
                          </a14:m>
                          <a:endParaRPr lang="en-US" sz="2000" kern="1200" dirty="0">
                            <a:solidFill>
                              <a:schemeClr val="tx1"/>
                            </a:solidFill>
                            <a:effectLst/>
                            <a:latin typeface="+mn-lt"/>
                            <a:ea typeface="+mn-ea"/>
                            <a:cs typeface="+mn-cs"/>
                          </a:endParaRPr>
                        </a:p>
                      </a:txBody>
                      <a:tcPr/>
                    </a:tc>
                    <a:extLst>
                      <a:ext uri="{0D108BD9-81ED-4DB2-BD59-A6C34878D82A}">
                        <a16:rowId xmlns:a16="http://schemas.microsoft.com/office/drawing/2014/main" val="1863508152"/>
                      </a:ext>
                    </a:extLst>
                  </a:tr>
                </a:tbl>
              </a:graphicData>
            </a:graphic>
          </p:graphicFrame>
        </mc:Choice>
        <mc:Fallback>
          <p:graphicFrame>
            <p:nvGraphicFramePr>
              <p:cNvPr id="5" name="Table 6">
                <a:extLst>
                  <a:ext uri="{FF2B5EF4-FFF2-40B4-BE49-F238E27FC236}">
                    <a16:creationId xmlns:a16="http://schemas.microsoft.com/office/drawing/2014/main" id="{C5212A2D-378C-43BE-8448-6052F124E157}"/>
                  </a:ext>
                </a:extLst>
              </p:cNvPr>
              <p:cNvGraphicFramePr>
                <a:graphicFrameLocks noGrp="1"/>
              </p:cNvGraphicFramePr>
              <p:nvPr>
                <p:extLst>
                  <p:ext uri="{D42A27DB-BD31-4B8C-83A1-F6EECF244321}">
                    <p14:modId xmlns:p14="http://schemas.microsoft.com/office/powerpoint/2010/main" val="1561224484"/>
                  </p:ext>
                </p:extLst>
              </p:nvPr>
            </p:nvGraphicFramePr>
            <p:xfrm>
              <a:off x="838200" y="1206560"/>
              <a:ext cx="7772400" cy="4064799"/>
            </p:xfrm>
            <a:graphic>
              <a:graphicData uri="http://schemas.openxmlformats.org/drawingml/2006/table">
                <a:tbl>
                  <a:tblPr firstRow="1" bandRow="1">
                    <a:tableStyleId>{2D5ABB26-0587-4C30-8999-92F81FD0307C}</a:tableStyleId>
                  </a:tblPr>
                  <a:tblGrid>
                    <a:gridCol w="2699886">
                      <a:extLst>
                        <a:ext uri="{9D8B030D-6E8A-4147-A177-3AD203B41FA5}">
                          <a16:colId xmlns:a16="http://schemas.microsoft.com/office/drawing/2014/main" val="2364011269"/>
                        </a:ext>
                      </a:extLst>
                    </a:gridCol>
                    <a:gridCol w="5072514">
                      <a:extLst>
                        <a:ext uri="{9D8B030D-6E8A-4147-A177-3AD203B41FA5}">
                          <a16:colId xmlns:a16="http://schemas.microsoft.com/office/drawing/2014/main" val="3756181829"/>
                        </a:ext>
                      </a:extLst>
                    </a:gridCol>
                  </a:tblGrid>
                  <a:tr h="2374840">
                    <a:tc>
                      <a:txBody>
                        <a:bodyPr/>
                        <a:lstStyle/>
                        <a:p>
                          <a:endParaRPr lang="en-US"/>
                        </a:p>
                      </a:txBody>
                      <a:tcPr>
                        <a:blipFill>
                          <a:blip r:embed="rId2"/>
                          <a:stretch>
                            <a:fillRect r="-188036" b="-71282"/>
                          </a:stretch>
                        </a:blipFill>
                      </a:tcPr>
                    </a:tc>
                    <a:tc>
                      <a:txBody>
                        <a:bodyPr/>
                        <a:lstStyle/>
                        <a:p>
                          <a:endParaRPr lang="en-US"/>
                        </a:p>
                      </a:txBody>
                      <a:tcPr anchor="ctr">
                        <a:blipFill>
                          <a:blip r:embed="rId2"/>
                          <a:stretch>
                            <a:fillRect l="-53181" b="-71282"/>
                          </a:stretch>
                        </a:blipFill>
                      </a:tcPr>
                    </a:tc>
                    <a:extLst>
                      <a:ext uri="{0D108BD9-81ED-4DB2-BD59-A6C34878D82A}">
                        <a16:rowId xmlns:a16="http://schemas.microsoft.com/office/drawing/2014/main" val="3378358824"/>
                      </a:ext>
                    </a:extLst>
                  </a:tr>
                  <a:tr h="1689959">
                    <a:tc>
                      <a:txBody>
                        <a:bodyPr/>
                        <a:lstStyle/>
                        <a:p>
                          <a:pPr algn="r"/>
                          <a:endParaRPr lang="en-US" sz="2000" dirty="0"/>
                        </a:p>
                      </a:txBody>
                      <a:tcPr/>
                    </a:tc>
                    <a:tc>
                      <a:txBody>
                        <a:bodyPr/>
                        <a:lstStyle/>
                        <a:p>
                          <a:endParaRPr lang="en-US"/>
                        </a:p>
                      </a:txBody>
                      <a:tcPr>
                        <a:blipFill>
                          <a:blip r:embed="rId2"/>
                          <a:stretch>
                            <a:fillRect l="-53181" t="-140288"/>
                          </a:stretch>
                        </a:blipFill>
                      </a:tcPr>
                    </a:tc>
                    <a:extLst>
                      <a:ext uri="{0D108BD9-81ED-4DB2-BD59-A6C34878D82A}">
                        <a16:rowId xmlns:a16="http://schemas.microsoft.com/office/drawing/2014/main" val="1863508152"/>
                      </a:ext>
                    </a:extLst>
                  </a:tr>
                </a:tbl>
              </a:graphicData>
            </a:graphic>
          </p:graphicFrame>
        </mc:Fallback>
      </mc:AlternateContent>
    </p:spTree>
    <p:extLst>
      <p:ext uri="{BB962C8B-B14F-4D97-AF65-F5344CB8AC3E}">
        <p14:creationId xmlns:p14="http://schemas.microsoft.com/office/powerpoint/2010/main" val="19136051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Using the Inverse Matrix Method (cont.)</a:t>
            </a:r>
          </a:p>
        </p:txBody>
      </p:sp>
      <mc:AlternateContent xmlns:mc="http://schemas.openxmlformats.org/markup-compatibility/2006">
        <mc:Choice xmlns:a14="http://schemas.microsoft.com/office/drawing/2010/main" Requires="a14">
          <p:graphicFrame>
            <p:nvGraphicFramePr>
              <p:cNvPr id="5" name="Table 6">
                <a:extLst>
                  <a:ext uri="{FF2B5EF4-FFF2-40B4-BE49-F238E27FC236}">
                    <a16:creationId xmlns:a16="http://schemas.microsoft.com/office/drawing/2014/main" id="{C5212A2D-378C-43BE-8448-6052F124E157}"/>
                  </a:ext>
                </a:extLst>
              </p:cNvPr>
              <p:cNvGraphicFramePr>
                <a:graphicFrameLocks noGrp="1"/>
              </p:cNvGraphicFramePr>
              <p:nvPr>
                <p:extLst>
                  <p:ext uri="{D42A27DB-BD31-4B8C-83A1-F6EECF244321}">
                    <p14:modId xmlns:p14="http://schemas.microsoft.com/office/powerpoint/2010/main" val="3801374871"/>
                  </p:ext>
                </p:extLst>
              </p:nvPr>
            </p:nvGraphicFramePr>
            <p:xfrm>
              <a:off x="457200" y="1130360"/>
              <a:ext cx="8458200" cy="3441640"/>
            </p:xfrm>
            <a:graphic>
              <a:graphicData uri="http://schemas.openxmlformats.org/drawingml/2006/table">
                <a:tbl>
                  <a:tblPr firstRow="1" bandRow="1">
                    <a:tableStyleId>{2D5ABB26-0587-4C30-8999-92F81FD0307C}</a:tableStyleId>
                  </a:tblPr>
                  <a:tblGrid>
                    <a:gridCol w="3886200">
                      <a:extLst>
                        <a:ext uri="{9D8B030D-6E8A-4147-A177-3AD203B41FA5}">
                          <a16:colId xmlns:a16="http://schemas.microsoft.com/office/drawing/2014/main" val="2364011269"/>
                        </a:ext>
                      </a:extLst>
                    </a:gridCol>
                    <a:gridCol w="4572000">
                      <a:extLst>
                        <a:ext uri="{9D8B030D-6E8A-4147-A177-3AD203B41FA5}">
                          <a16:colId xmlns:a16="http://schemas.microsoft.com/office/drawing/2014/main" val="3756181829"/>
                        </a:ext>
                      </a:extLst>
                    </a:gridCol>
                  </a:tblGrid>
                  <a:tr h="2152062">
                    <a:tc>
                      <a:txBody>
                        <a:bodyPr/>
                        <a:lstStyle/>
                        <a:p>
                          <a:pPr algn="r"/>
                          <a14:m>
                            <m:oMathPara xmlns:m="http://schemas.openxmlformats.org/officeDocument/2006/math">
                              <m:oMathParaPr>
                                <m:jc m:val="centerGroup"/>
                              </m:oMathParaPr>
                              <m:oMath xmlns:m="http://schemas.openxmlformats.org/officeDocument/2006/math">
                                <m:d>
                                  <m:dPr>
                                    <m:begChr m:val="["/>
                                    <m:endChr m:val="]"/>
                                    <m:ctrlPr>
                                      <a:rPr lang="en-US" sz="2400" i="1" kern="1200" smtClean="0">
                                        <a:solidFill>
                                          <a:schemeClr val="tx1"/>
                                        </a:solidFill>
                                        <a:effectLst/>
                                        <a:latin typeface="Cambria Math" panose="02040503050406030204" pitchFamily="18" charset="0"/>
                                        <a:ea typeface="+mn-ea"/>
                                        <a:cs typeface="+mn-cs"/>
                                      </a:rPr>
                                    </m:ctrlPr>
                                  </m:dPr>
                                  <m:e>
                                    <m:m>
                                      <m:mPr>
                                        <m:mcs>
                                          <m:mc>
                                            <m:mcPr>
                                              <m:count m:val="3"/>
                                              <m:mcJc m:val="center"/>
                                            </m:mcPr>
                                          </m:mc>
                                        </m:mcs>
                                        <m:ctrlPr>
                                          <a:rPr lang="en-US" sz="2400" i="1" kern="1200">
                                            <a:solidFill>
                                              <a:schemeClr val="tx1"/>
                                            </a:solidFill>
                                            <a:effectLst/>
                                            <a:latin typeface="Cambria Math" panose="02040503050406030204" pitchFamily="18" charset="0"/>
                                            <a:ea typeface="+mn-ea"/>
                                            <a:cs typeface="+mn-cs"/>
                                          </a:rPr>
                                        </m:ctrlPr>
                                      </m:mPr>
                                      <m:mr>
                                        <m:e>
                                          <m:r>
                                            <a:rPr lang="en-US" sz="2400" i="1" kern="1200">
                                              <a:solidFill>
                                                <a:schemeClr val="tx1"/>
                                              </a:solidFill>
                                              <a:effectLst/>
                                              <a:latin typeface="Cambria Math" panose="02040503050406030204" pitchFamily="18" charset="0"/>
                                              <a:ea typeface="+mn-ea"/>
                                              <a:cs typeface="+mn-cs"/>
                                            </a:rPr>
                                            <m:t>1</m:t>
                                          </m:r>
                                        </m:e>
                                        <m:e>
                                          <m:r>
                                            <a:rPr lang="en-US" sz="2400" i="1" kern="1200">
                                              <a:solidFill>
                                                <a:schemeClr val="tx1"/>
                                              </a:solidFill>
                                              <a:effectLst/>
                                              <a:latin typeface="Cambria Math" panose="02040503050406030204" pitchFamily="18" charset="0"/>
                                              <a:ea typeface="+mn-ea"/>
                                              <a:cs typeface="+mn-cs"/>
                                            </a:rPr>
                                            <m:t>0</m:t>
                                          </m:r>
                                        </m:e>
                                        <m:e>
                                          <m:r>
                                            <a:rPr lang="en-US" sz="2400" i="1" kern="1200">
                                              <a:solidFill>
                                                <a:schemeClr val="tx1"/>
                                              </a:solidFill>
                                              <a:effectLst/>
                                              <a:latin typeface="Cambria Math" panose="02040503050406030204" pitchFamily="18" charset="0"/>
                                              <a:ea typeface="+mn-ea"/>
                                              <a:cs typeface="+mn-cs"/>
                                            </a:rPr>
                                            <m:t>−</m:t>
                                          </m:r>
                                          <m:f>
                                            <m:fPr>
                                              <m:ctrlPr>
                                                <a:rPr lang="en-US" sz="2400" i="1" kern="1200">
                                                  <a:solidFill>
                                                    <a:schemeClr val="tx1"/>
                                                  </a:solidFill>
                                                  <a:effectLst/>
                                                  <a:latin typeface="Cambria Math" panose="02040503050406030204" pitchFamily="18" charset="0"/>
                                                  <a:ea typeface="+mn-ea"/>
                                                  <a:cs typeface="+mn-cs"/>
                                                </a:rPr>
                                              </m:ctrlPr>
                                            </m:fPr>
                                            <m:num>
                                              <m:r>
                                                <a:rPr lang="en-US" sz="2400" i="1" kern="1200">
                                                  <a:solidFill>
                                                    <a:schemeClr val="tx1"/>
                                                  </a:solidFill>
                                                  <a:effectLst/>
                                                  <a:latin typeface="Cambria Math" panose="02040503050406030204" pitchFamily="18" charset="0"/>
                                                  <a:ea typeface="+mn-ea"/>
                                                  <a:cs typeface="+mn-cs"/>
                                                </a:rPr>
                                                <m:t>1</m:t>
                                              </m:r>
                                            </m:num>
                                            <m:den>
                                              <m:r>
                                                <a:rPr lang="en-US" sz="2400" i="1" kern="1200">
                                                  <a:solidFill>
                                                    <a:schemeClr val="tx1"/>
                                                  </a:solidFill>
                                                  <a:effectLst/>
                                                  <a:latin typeface="Cambria Math" panose="02040503050406030204" pitchFamily="18" charset="0"/>
                                                  <a:ea typeface="+mn-ea"/>
                                                  <a:cs typeface="+mn-cs"/>
                                                </a:rPr>
                                                <m:t>3</m:t>
                                              </m:r>
                                            </m:den>
                                          </m:f>
                                        </m:e>
                                      </m:mr>
                                      <m:mr>
                                        <m:e>
                                          <m:r>
                                            <a:rPr lang="en-US" sz="2400" i="1" kern="1200">
                                              <a:solidFill>
                                                <a:schemeClr val="tx1"/>
                                              </a:solidFill>
                                              <a:effectLst/>
                                              <a:latin typeface="Cambria Math" panose="02040503050406030204" pitchFamily="18" charset="0"/>
                                              <a:ea typeface="+mn-ea"/>
                                              <a:cs typeface="+mn-cs"/>
                                            </a:rPr>
                                            <m:t>0</m:t>
                                          </m:r>
                                        </m:e>
                                        <m:e>
                                          <m:r>
                                            <a:rPr lang="en-US" sz="2400" i="1" kern="1200">
                                              <a:solidFill>
                                                <a:schemeClr val="tx1"/>
                                              </a:solidFill>
                                              <a:effectLst/>
                                              <a:latin typeface="Cambria Math" panose="02040503050406030204" pitchFamily="18" charset="0"/>
                                              <a:ea typeface="+mn-ea"/>
                                              <a:cs typeface="+mn-cs"/>
                                            </a:rPr>
                                            <m:t>1</m:t>
                                          </m:r>
                                        </m:e>
                                        <m:e>
                                          <m:r>
                                            <a:rPr lang="en-US" sz="2400" i="1" kern="1200">
                                              <a:solidFill>
                                                <a:schemeClr val="tx1"/>
                                              </a:solidFill>
                                              <a:effectLst/>
                                              <a:latin typeface="Cambria Math" panose="02040503050406030204" pitchFamily="18" charset="0"/>
                                              <a:ea typeface="+mn-ea"/>
                                              <a:cs typeface="+mn-cs"/>
                                            </a:rPr>
                                            <m:t>−</m:t>
                                          </m:r>
                                          <m:f>
                                            <m:fPr>
                                              <m:ctrlPr>
                                                <a:rPr lang="en-US" sz="2400" i="1" kern="1200">
                                                  <a:solidFill>
                                                    <a:schemeClr val="tx1"/>
                                                  </a:solidFill>
                                                  <a:effectLst/>
                                                  <a:latin typeface="Cambria Math" panose="02040503050406030204" pitchFamily="18" charset="0"/>
                                                  <a:ea typeface="+mn-ea"/>
                                                  <a:cs typeface="+mn-cs"/>
                                                </a:rPr>
                                              </m:ctrlPr>
                                            </m:fPr>
                                            <m:num>
                                              <m:r>
                                                <a:rPr lang="en-US" sz="2400" i="1" kern="1200">
                                                  <a:solidFill>
                                                    <a:schemeClr val="tx1"/>
                                                  </a:solidFill>
                                                  <a:effectLst/>
                                                  <a:latin typeface="Cambria Math" panose="02040503050406030204" pitchFamily="18" charset="0"/>
                                                  <a:ea typeface="+mn-ea"/>
                                                  <a:cs typeface="+mn-cs"/>
                                                </a:rPr>
                                                <m:t>1</m:t>
                                              </m:r>
                                            </m:num>
                                            <m:den>
                                              <m:r>
                                                <a:rPr lang="en-US" sz="2400" i="1" kern="1200">
                                                  <a:solidFill>
                                                    <a:schemeClr val="tx1"/>
                                                  </a:solidFill>
                                                  <a:effectLst/>
                                                  <a:latin typeface="Cambria Math" panose="02040503050406030204" pitchFamily="18" charset="0"/>
                                                  <a:ea typeface="+mn-ea"/>
                                                  <a:cs typeface="+mn-cs"/>
                                                </a:rPr>
                                                <m:t>3</m:t>
                                              </m:r>
                                            </m:den>
                                          </m:f>
                                        </m:e>
                                      </m:mr>
                                      <m:mr>
                                        <m:e>
                                          <m:r>
                                            <a:rPr lang="en-US" sz="2400" i="1" kern="1200">
                                              <a:solidFill>
                                                <a:schemeClr val="tx1"/>
                                              </a:solidFill>
                                              <a:effectLst/>
                                              <a:latin typeface="Cambria Math" panose="02040503050406030204" pitchFamily="18" charset="0"/>
                                              <a:ea typeface="+mn-ea"/>
                                              <a:cs typeface="+mn-cs"/>
                                            </a:rPr>
                                            <m:t>0</m:t>
                                          </m:r>
                                        </m:e>
                                        <m:e>
                                          <m:r>
                                            <a:rPr lang="en-US" sz="2400" i="1" kern="1200">
                                              <a:solidFill>
                                                <a:schemeClr val="tx1"/>
                                              </a:solidFill>
                                              <a:effectLst/>
                                              <a:latin typeface="Cambria Math" panose="02040503050406030204" pitchFamily="18" charset="0"/>
                                              <a:ea typeface="+mn-ea"/>
                                              <a:cs typeface="+mn-cs"/>
                                            </a:rPr>
                                            <m:t>0</m:t>
                                          </m:r>
                                        </m:e>
                                        <m:e>
                                          <m:r>
                                            <a:rPr lang="en-US" sz="2400" i="1" kern="1200">
                                              <a:solidFill>
                                                <a:schemeClr val="tx1"/>
                                              </a:solidFill>
                                              <a:effectLst/>
                                              <a:latin typeface="Cambria Math" panose="02040503050406030204" pitchFamily="18" charset="0"/>
                                              <a:ea typeface="+mn-ea"/>
                                              <a:cs typeface="+mn-cs"/>
                                            </a:rPr>
                                            <m:t>1</m:t>
                                          </m:r>
                                        </m:e>
                                      </m:mr>
                                    </m:m>
                                    <m:d>
                                      <m:dPr>
                                        <m:begChr m:val="|"/>
                                        <m:endChr m:val=""/>
                                        <m:ctrlPr>
                                          <a:rPr lang="en-US" sz="2400" i="1" kern="1200">
                                            <a:solidFill>
                                              <a:schemeClr val="tx1"/>
                                            </a:solidFill>
                                            <a:effectLst/>
                                            <a:latin typeface="Cambria Math" panose="02040503050406030204" pitchFamily="18" charset="0"/>
                                            <a:ea typeface="+mn-ea"/>
                                            <a:cs typeface="+mn-cs"/>
                                          </a:rPr>
                                        </m:ctrlPr>
                                      </m:dPr>
                                      <m:e>
                                        <m:m>
                                          <m:mPr>
                                            <m:mcs>
                                              <m:mc>
                                                <m:mcPr>
                                                  <m:count m:val="3"/>
                                                  <m:mcJc m:val="center"/>
                                                </m:mcPr>
                                              </m:mc>
                                            </m:mcs>
                                            <m:ctrlPr>
                                              <a:rPr lang="en-US" sz="2400" i="1" kern="1200">
                                                <a:solidFill>
                                                  <a:schemeClr val="tx1"/>
                                                </a:solidFill>
                                                <a:effectLst/>
                                                <a:latin typeface="Cambria Math" panose="02040503050406030204" pitchFamily="18" charset="0"/>
                                                <a:ea typeface="+mn-ea"/>
                                                <a:cs typeface="+mn-cs"/>
                                              </a:rPr>
                                            </m:ctrlPr>
                                          </m:mPr>
                                          <m:mr>
                                            <m:e>
                                              <m:r>
                                                <a:rPr lang="en-US" sz="2400" i="1" kern="1200">
                                                  <a:solidFill>
                                                    <a:schemeClr val="tx1"/>
                                                  </a:solidFill>
                                                  <a:effectLst/>
                                                  <a:latin typeface="Cambria Math" panose="02040503050406030204" pitchFamily="18" charset="0"/>
                                                  <a:ea typeface="+mn-ea"/>
                                                  <a:cs typeface="+mn-cs"/>
                                                </a:rPr>
                                                <m:t>1</m:t>
                                              </m:r>
                                            </m:e>
                                            <m:e>
                                              <m:r>
                                                <a:rPr lang="en-US" sz="2400" i="1" kern="1200">
                                                  <a:solidFill>
                                                    <a:schemeClr val="tx1"/>
                                                  </a:solidFill>
                                                  <a:effectLst/>
                                                  <a:latin typeface="Cambria Math" panose="02040503050406030204" pitchFamily="18" charset="0"/>
                                                  <a:ea typeface="+mn-ea"/>
                                                  <a:cs typeface="+mn-cs"/>
                                                </a:rPr>
                                                <m:t>0</m:t>
                                              </m:r>
                                            </m:e>
                                            <m:e>
                                              <m:f>
                                                <m:fPr>
                                                  <m:ctrlPr>
                                                    <a:rPr lang="en-US" sz="2400" i="1" kern="1200">
                                                      <a:solidFill>
                                                        <a:schemeClr val="tx1"/>
                                                      </a:solidFill>
                                                      <a:effectLst/>
                                                      <a:latin typeface="Cambria Math" panose="02040503050406030204" pitchFamily="18" charset="0"/>
                                                      <a:ea typeface="+mn-ea"/>
                                                      <a:cs typeface="+mn-cs"/>
                                                    </a:rPr>
                                                  </m:ctrlPr>
                                                </m:fPr>
                                                <m:num>
                                                  <m:r>
                                                    <a:rPr lang="en-US" sz="2400" i="1" kern="1200">
                                                      <a:solidFill>
                                                        <a:schemeClr val="tx1"/>
                                                      </a:solidFill>
                                                      <a:effectLst/>
                                                      <a:latin typeface="Cambria Math" panose="02040503050406030204" pitchFamily="18" charset="0"/>
                                                      <a:ea typeface="+mn-ea"/>
                                                      <a:cs typeface="+mn-cs"/>
                                                    </a:rPr>
                                                    <m:t>4</m:t>
                                                  </m:r>
                                                </m:num>
                                                <m:den>
                                                  <m:r>
                                                    <a:rPr lang="en-US" sz="2400" i="1" kern="1200">
                                                      <a:solidFill>
                                                        <a:schemeClr val="tx1"/>
                                                      </a:solidFill>
                                                      <a:effectLst/>
                                                      <a:latin typeface="Cambria Math" panose="02040503050406030204" pitchFamily="18" charset="0"/>
                                                      <a:ea typeface="+mn-ea"/>
                                                      <a:cs typeface="+mn-cs"/>
                                                    </a:rPr>
                                                    <m:t>3</m:t>
                                                  </m:r>
                                                </m:den>
                                              </m:f>
                                            </m:e>
                                          </m:mr>
                                          <m:mr>
                                            <m:e>
                                              <m:r>
                                                <a:rPr lang="en-US" sz="2400" i="1" kern="1200">
                                                  <a:solidFill>
                                                    <a:schemeClr val="tx1"/>
                                                  </a:solidFill>
                                                  <a:effectLst/>
                                                  <a:latin typeface="Cambria Math" panose="02040503050406030204" pitchFamily="18" charset="0"/>
                                                  <a:ea typeface="+mn-ea"/>
                                                  <a:cs typeface="+mn-cs"/>
                                                </a:rPr>
                                                <m:t>0</m:t>
                                              </m:r>
                                            </m:e>
                                            <m:e>
                                              <m:r>
                                                <a:rPr lang="en-US" sz="2400" i="1" kern="1200">
                                                  <a:solidFill>
                                                    <a:schemeClr val="tx1"/>
                                                  </a:solidFill>
                                                  <a:effectLst/>
                                                  <a:latin typeface="Cambria Math" panose="02040503050406030204" pitchFamily="18" charset="0"/>
                                                  <a:ea typeface="+mn-ea"/>
                                                  <a:cs typeface="+mn-cs"/>
                                                </a:rPr>
                                                <m:t>0</m:t>
                                              </m:r>
                                            </m:e>
                                            <m:e>
                                              <m:f>
                                                <m:fPr>
                                                  <m:ctrlPr>
                                                    <a:rPr lang="en-US" sz="2400" i="1" kern="1200">
                                                      <a:solidFill>
                                                        <a:schemeClr val="tx1"/>
                                                      </a:solidFill>
                                                      <a:effectLst/>
                                                      <a:latin typeface="Cambria Math" panose="02040503050406030204" pitchFamily="18" charset="0"/>
                                                      <a:ea typeface="+mn-ea"/>
                                                      <a:cs typeface="+mn-cs"/>
                                                    </a:rPr>
                                                  </m:ctrlPr>
                                                </m:fPr>
                                                <m:num>
                                                  <m:r>
                                                    <a:rPr lang="en-US" sz="2400" i="1" kern="1200">
                                                      <a:solidFill>
                                                        <a:schemeClr val="tx1"/>
                                                      </a:solidFill>
                                                      <a:effectLst/>
                                                      <a:latin typeface="Cambria Math" panose="02040503050406030204" pitchFamily="18" charset="0"/>
                                                      <a:ea typeface="+mn-ea"/>
                                                      <a:cs typeface="+mn-cs"/>
                                                    </a:rPr>
                                                    <m:t>1</m:t>
                                                  </m:r>
                                                </m:num>
                                                <m:den>
                                                  <m:r>
                                                    <a:rPr lang="en-US" sz="2400" i="1" kern="1200">
                                                      <a:solidFill>
                                                        <a:schemeClr val="tx1"/>
                                                      </a:solidFill>
                                                      <a:effectLst/>
                                                      <a:latin typeface="Cambria Math" panose="02040503050406030204" pitchFamily="18" charset="0"/>
                                                      <a:ea typeface="+mn-ea"/>
                                                      <a:cs typeface="+mn-cs"/>
                                                    </a:rPr>
                                                    <m:t>3</m:t>
                                                  </m:r>
                                                </m:den>
                                              </m:f>
                                            </m:e>
                                          </m:mr>
                                          <m:mr>
                                            <m:e>
                                              <m:r>
                                                <a:rPr lang="en-US" sz="2400" i="1" kern="1200">
                                                  <a:solidFill>
                                                    <a:schemeClr val="tx1"/>
                                                  </a:solidFill>
                                                  <a:effectLst/>
                                                  <a:latin typeface="Cambria Math" panose="02040503050406030204" pitchFamily="18" charset="0"/>
                                                  <a:ea typeface="+mn-ea"/>
                                                  <a:cs typeface="+mn-cs"/>
                                                </a:rPr>
                                                <m:t>−</m:t>
                                              </m:r>
                                              <m:r>
                                                <a:rPr lang="en-US" sz="2400" i="1" kern="1200">
                                                  <a:solidFill>
                                                    <a:schemeClr val="tx1"/>
                                                  </a:solidFill>
                                                  <a:effectLst/>
                                                  <a:latin typeface="Cambria Math" panose="02040503050406030204" pitchFamily="18" charset="0"/>
                                                  <a:ea typeface="+mn-ea"/>
                                                  <a:cs typeface="+mn-cs"/>
                                                </a:rPr>
                                                <m:t>6</m:t>
                                              </m:r>
                                            </m:e>
                                            <m:e>
                                              <m:r>
                                                <a:rPr lang="en-US" sz="2400" i="1" kern="1200">
                                                  <a:solidFill>
                                                    <a:schemeClr val="tx1"/>
                                                  </a:solidFill>
                                                  <a:effectLst/>
                                                  <a:latin typeface="Cambria Math" panose="02040503050406030204" pitchFamily="18" charset="0"/>
                                                  <a:ea typeface="+mn-ea"/>
                                                  <a:cs typeface="+mn-cs"/>
                                                </a:rPr>
                                                <m:t>−</m:t>
                                              </m:r>
                                              <m:r>
                                                <a:rPr lang="en-US" sz="2400" i="1" kern="1200">
                                                  <a:solidFill>
                                                    <a:schemeClr val="tx1"/>
                                                  </a:solidFill>
                                                  <a:effectLst/>
                                                  <a:latin typeface="Cambria Math" panose="02040503050406030204" pitchFamily="18" charset="0"/>
                                                  <a:ea typeface="+mn-ea"/>
                                                  <a:cs typeface="+mn-cs"/>
                                                </a:rPr>
                                                <m:t>3</m:t>
                                              </m:r>
                                            </m:e>
                                            <m:e>
                                              <m:r>
                                                <a:rPr lang="en-US" sz="2400" i="1" kern="1200">
                                                  <a:solidFill>
                                                    <a:schemeClr val="tx1"/>
                                                  </a:solidFill>
                                                  <a:effectLst/>
                                                  <a:latin typeface="Cambria Math" panose="02040503050406030204" pitchFamily="18" charset="0"/>
                                                  <a:ea typeface="+mn-ea"/>
                                                  <a:cs typeface="+mn-cs"/>
                                                </a:rPr>
                                                <m:t>−</m:t>
                                              </m:r>
                                              <m:r>
                                                <a:rPr lang="en-US" sz="2400" i="1" kern="1200">
                                                  <a:solidFill>
                                                    <a:schemeClr val="tx1"/>
                                                  </a:solidFill>
                                                  <a:effectLst/>
                                                  <a:latin typeface="Cambria Math" panose="02040503050406030204" pitchFamily="18" charset="0"/>
                                                  <a:ea typeface="+mn-ea"/>
                                                  <a:cs typeface="+mn-cs"/>
                                                </a:rPr>
                                                <m:t>7</m:t>
                                              </m:r>
                                            </m:e>
                                          </m:mr>
                                        </m:m>
                                      </m:e>
                                    </m:d>
                                  </m:e>
                                </m:d>
                              </m:oMath>
                            </m:oMathPara>
                          </a14:m>
                          <a:endParaRPr lang="en-US"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sz="2200" b="0" i="1" kern="1200" smtClean="0">
                                  <a:solidFill>
                                    <a:schemeClr val="tx1"/>
                                  </a:solidFill>
                                  <a:effectLst/>
                                  <a:latin typeface="Cambria Math" panose="02040503050406030204" pitchFamily="18" charset="0"/>
                                  <a:ea typeface="+mn-ea"/>
                                  <a:cs typeface="+mn-cs"/>
                                </a:rPr>
                                <m:t> </m:t>
                              </m:r>
                              <m:limUpp>
                                <m:limUppPr>
                                  <m:ctrlPr>
                                    <a:rPr lang="en-US" sz="2200" i="1" kern="1200" smtClean="0">
                                      <a:solidFill>
                                        <a:schemeClr val="tx1"/>
                                      </a:solidFill>
                                      <a:effectLst/>
                                      <a:latin typeface="Cambria Math" panose="02040503050406030204" pitchFamily="18" charset="0"/>
                                      <a:ea typeface="+mn-ea"/>
                                      <a:cs typeface="+mn-cs"/>
                                    </a:rPr>
                                  </m:ctrlPr>
                                </m:limUppPr>
                                <m:e>
                                  <m:box>
                                    <m:boxPr>
                                      <m:ctrlPr>
                                        <a:rPr lang="en-US" sz="2200" i="1" kern="1200">
                                          <a:solidFill>
                                            <a:schemeClr val="tx1"/>
                                          </a:solidFill>
                                          <a:effectLst/>
                                          <a:latin typeface="Cambria Math" panose="02040503050406030204" pitchFamily="18" charset="0"/>
                                          <a:ea typeface="+mn-ea"/>
                                          <a:cs typeface="+mn-cs"/>
                                        </a:rPr>
                                      </m:ctrlPr>
                                    </m:boxPr>
                                    <m:e>
                                      <m:groupChr>
                                        <m:groupChrPr>
                                          <m:chr m:val="→"/>
                                          <m:pos m:val="top"/>
                                          <m:ctrlPr>
                                            <a:rPr lang="en-US" sz="2200" i="1" kern="1200">
                                              <a:solidFill>
                                                <a:schemeClr val="tx1"/>
                                              </a:solidFill>
                                              <a:effectLst/>
                                              <a:latin typeface="Cambria Math" panose="02040503050406030204" pitchFamily="18" charset="0"/>
                                              <a:ea typeface="+mn-ea"/>
                                              <a:cs typeface="+mn-cs"/>
                                            </a:rPr>
                                          </m:ctrlPr>
                                        </m:groupChrPr>
                                        <m:e>
                                          <m:f>
                                            <m:fPr>
                                              <m:ctrlPr>
                                                <a:rPr lang="en-US" sz="2200" i="1" kern="1200">
                                                  <a:solidFill>
                                                    <a:schemeClr val="tx1"/>
                                                  </a:solidFill>
                                                  <a:effectLst/>
                                                  <a:latin typeface="Cambria Math" panose="02040503050406030204" pitchFamily="18" charset="0"/>
                                                  <a:ea typeface="+mn-ea"/>
                                                  <a:cs typeface="+mn-cs"/>
                                                </a:rPr>
                                              </m:ctrlPr>
                                            </m:fPr>
                                            <m:num>
                                              <m:r>
                                                <a:rPr lang="en-US" sz="2200" i="1" kern="1200">
                                                  <a:solidFill>
                                                    <a:schemeClr val="tx1"/>
                                                  </a:solidFill>
                                                  <a:effectLst/>
                                                  <a:latin typeface="Cambria Math" panose="02040503050406030204" pitchFamily="18" charset="0"/>
                                                  <a:ea typeface="+mn-ea"/>
                                                  <a:cs typeface="+mn-cs"/>
                                                </a:rPr>
                                                <m:t>1</m:t>
                                              </m:r>
                                            </m:num>
                                            <m:den>
                                              <m:r>
                                                <a:rPr lang="en-US" sz="2200" i="1" kern="1200">
                                                  <a:solidFill>
                                                    <a:schemeClr val="tx1"/>
                                                  </a:solidFill>
                                                  <a:effectLst/>
                                                  <a:latin typeface="Cambria Math" panose="02040503050406030204" pitchFamily="18" charset="0"/>
                                                  <a:ea typeface="+mn-ea"/>
                                                  <a:cs typeface="+mn-cs"/>
                                                </a:rPr>
                                                <m:t>3</m:t>
                                              </m:r>
                                            </m:den>
                                          </m:f>
                                          <m:sSub>
                                            <m:sSubPr>
                                              <m:ctrlPr>
                                                <a:rPr lang="en-US" sz="2200" i="1" kern="1200">
                                                  <a:solidFill>
                                                    <a:schemeClr val="tx1"/>
                                                  </a:solidFill>
                                                  <a:effectLst/>
                                                  <a:latin typeface="Cambria Math" panose="02040503050406030204" pitchFamily="18" charset="0"/>
                                                  <a:ea typeface="+mn-ea"/>
                                                  <a:cs typeface="+mn-cs"/>
                                                </a:rPr>
                                              </m:ctrlPr>
                                            </m:sSubPr>
                                            <m:e>
                                              <m:r>
                                                <a:rPr lang="en-US" sz="2200" i="1" kern="1200">
                                                  <a:solidFill>
                                                    <a:schemeClr val="tx1"/>
                                                  </a:solidFill>
                                                  <a:effectLst/>
                                                  <a:latin typeface="Cambria Math" panose="02040503050406030204" pitchFamily="18" charset="0"/>
                                                  <a:ea typeface="+mn-ea"/>
                                                  <a:cs typeface="+mn-cs"/>
                                                </a:rPr>
                                                <m:t>𝑅</m:t>
                                              </m:r>
                                            </m:e>
                                            <m:sub>
                                              <m:r>
                                                <a:rPr lang="en-US" sz="2200" kern="1200">
                                                  <a:solidFill>
                                                    <a:schemeClr val="tx1"/>
                                                  </a:solidFill>
                                                  <a:effectLst/>
                                                  <a:latin typeface="Cambria Math" panose="02040503050406030204" pitchFamily="18" charset="0"/>
                                                  <a:ea typeface="+mn-ea"/>
                                                  <a:cs typeface="+mn-cs"/>
                                                </a:rPr>
                                                <m:t>3</m:t>
                                              </m:r>
                                            </m:sub>
                                          </m:sSub>
                                          <m:r>
                                            <a:rPr lang="en-US" sz="2200" i="1" kern="1200">
                                              <a:solidFill>
                                                <a:schemeClr val="tx1"/>
                                              </a:solidFill>
                                              <a:effectLst/>
                                              <a:latin typeface="Cambria Math" panose="02040503050406030204" pitchFamily="18" charset="0"/>
                                              <a:ea typeface="+mn-ea"/>
                                              <a:cs typeface="+mn-cs"/>
                                            </a:rPr>
                                            <m:t>+</m:t>
                                          </m:r>
                                          <m:sSub>
                                            <m:sSubPr>
                                              <m:ctrlPr>
                                                <a:rPr lang="en-US" sz="2200" i="1" kern="1200">
                                                  <a:solidFill>
                                                    <a:schemeClr val="tx1"/>
                                                  </a:solidFill>
                                                  <a:effectLst/>
                                                  <a:latin typeface="Cambria Math" panose="02040503050406030204" pitchFamily="18" charset="0"/>
                                                  <a:ea typeface="+mn-ea"/>
                                                  <a:cs typeface="+mn-cs"/>
                                                </a:rPr>
                                              </m:ctrlPr>
                                            </m:sSubPr>
                                            <m:e>
                                              <m:r>
                                                <a:rPr lang="en-US" sz="2200" i="1" kern="1200">
                                                  <a:solidFill>
                                                    <a:schemeClr val="tx1"/>
                                                  </a:solidFill>
                                                  <a:effectLst/>
                                                  <a:latin typeface="Cambria Math" panose="02040503050406030204" pitchFamily="18" charset="0"/>
                                                  <a:ea typeface="+mn-ea"/>
                                                  <a:cs typeface="+mn-cs"/>
                                                </a:rPr>
                                                <m:t>𝑅</m:t>
                                              </m:r>
                                            </m:e>
                                            <m:sub>
                                              <m:r>
                                                <a:rPr lang="en-US" sz="2200" kern="1200">
                                                  <a:solidFill>
                                                    <a:schemeClr val="tx1"/>
                                                  </a:solidFill>
                                                  <a:effectLst/>
                                                  <a:latin typeface="Cambria Math" panose="02040503050406030204" pitchFamily="18" charset="0"/>
                                                  <a:ea typeface="+mn-ea"/>
                                                  <a:cs typeface="+mn-cs"/>
                                                </a:rPr>
                                                <m:t>2</m:t>
                                              </m:r>
                                            </m:sub>
                                          </m:sSub>
                                        </m:e>
                                      </m:groupChr>
                                    </m:e>
                                  </m:box>
                                </m:e>
                                <m:lim>
                                  <m:f>
                                    <m:fPr>
                                      <m:ctrlPr>
                                        <a:rPr lang="en-US" sz="2200" i="1" kern="1200">
                                          <a:solidFill>
                                            <a:schemeClr val="tx1"/>
                                          </a:solidFill>
                                          <a:effectLst/>
                                          <a:latin typeface="Cambria Math" panose="02040503050406030204" pitchFamily="18" charset="0"/>
                                          <a:ea typeface="+mn-ea"/>
                                          <a:cs typeface="+mn-cs"/>
                                        </a:rPr>
                                      </m:ctrlPr>
                                    </m:fPr>
                                    <m:num>
                                      <m:r>
                                        <a:rPr lang="en-US" sz="2200" i="1" kern="1200">
                                          <a:solidFill>
                                            <a:schemeClr val="tx1"/>
                                          </a:solidFill>
                                          <a:effectLst/>
                                          <a:latin typeface="Cambria Math" panose="02040503050406030204" pitchFamily="18" charset="0"/>
                                          <a:ea typeface="+mn-ea"/>
                                          <a:cs typeface="+mn-cs"/>
                                        </a:rPr>
                                        <m:t>1</m:t>
                                      </m:r>
                                    </m:num>
                                    <m:den>
                                      <m:r>
                                        <a:rPr lang="en-US" sz="2200" i="1" kern="1200">
                                          <a:solidFill>
                                            <a:schemeClr val="tx1"/>
                                          </a:solidFill>
                                          <a:effectLst/>
                                          <a:latin typeface="Cambria Math" panose="02040503050406030204" pitchFamily="18" charset="0"/>
                                          <a:ea typeface="+mn-ea"/>
                                          <a:cs typeface="+mn-cs"/>
                                        </a:rPr>
                                        <m:t>3</m:t>
                                      </m:r>
                                    </m:den>
                                  </m:f>
                                  <m:sSub>
                                    <m:sSubPr>
                                      <m:ctrlPr>
                                        <a:rPr lang="en-US" sz="2200" i="1" kern="1200">
                                          <a:solidFill>
                                            <a:schemeClr val="tx1"/>
                                          </a:solidFill>
                                          <a:effectLst/>
                                          <a:latin typeface="Cambria Math" panose="02040503050406030204" pitchFamily="18" charset="0"/>
                                          <a:ea typeface="+mn-ea"/>
                                          <a:cs typeface="+mn-cs"/>
                                        </a:rPr>
                                      </m:ctrlPr>
                                    </m:sSubPr>
                                    <m:e>
                                      <m:r>
                                        <a:rPr lang="en-US" sz="2200" i="1" kern="1200">
                                          <a:solidFill>
                                            <a:schemeClr val="tx1"/>
                                          </a:solidFill>
                                          <a:effectLst/>
                                          <a:latin typeface="Cambria Math" panose="02040503050406030204" pitchFamily="18" charset="0"/>
                                          <a:ea typeface="+mn-ea"/>
                                          <a:cs typeface="+mn-cs"/>
                                        </a:rPr>
                                        <m:t>𝑅</m:t>
                                      </m:r>
                                    </m:e>
                                    <m:sub>
                                      <m:r>
                                        <a:rPr lang="en-US" sz="2200" kern="1200">
                                          <a:solidFill>
                                            <a:schemeClr val="tx1"/>
                                          </a:solidFill>
                                          <a:effectLst/>
                                          <a:latin typeface="Cambria Math" panose="02040503050406030204" pitchFamily="18" charset="0"/>
                                          <a:ea typeface="+mn-ea"/>
                                          <a:cs typeface="+mn-cs"/>
                                        </a:rPr>
                                        <m:t>3</m:t>
                                      </m:r>
                                    </m:sub>
                                  </m:sSub>
                                  <m:r>
                                    <a:rPr lang="en-US" sz="2200" i="1" kern="1200">
                                      <a:solidFill>
                                        <a:schemeClr val="tx1"/>
                                      </a:solidFill>
                                      <a:effectLst/>
                                      <a:latin typeface="Cambria Math" panose="02040503050406030204" pitchFamily="18" charset="0"/>
                                      <a:ea typeface="+mn-ea"/>
                                      <a:cs typeface="+mn-cs"/>
                                    </a:rPr>
                                    <m:t>+</m:t>
                                  </m:r>
                                  <m:sSub>
                                    <m:sSubPr>
                                      <m:ctrlPr>
                                        <a:rPr lang="en-US" sz="2200" i="1" kern="1200">
                                          <a:solidFill>
                                            <a:schemeClr val="tx1"/>
                                          </a:solidFill>
                                          <a:effectLst/>
                                          <a:latin typeface="Cambria Math" panose="02040503050406030204" pitchFamily="18" charset="0"/>
                                          <a:ea typeface="+mn-ea"/>
                                          <a:cs typeface="+mn-cs"/>
                                        </a:rPr>
                                      </m:ctrlPr>
                                    </m:sSubPr>
                                    <m:e>
                                      <m:r>
                                        <a:rPr lang="en-US" sz="2200" i="1" kern="1200">
                                          <a:solidFill>
                                            <a:schemeClr val="tx1"/>
                                          </a:solidFill>
                                          <a:effectLst/>
                                          <a:latin typeface="Cambria Math" panose="02040503050406030204" pitchFamily="18" charset="0"/>
                                          <a:ea typeface="+mn-ea"/>
                                          <a:cs typeface="+mn-cs"/>
                                        </a:rPr>
                                        <m:t>𝑅</m:t>
                                      </m:r>
                                    </m:e>
                                    <m:sub>
                                      <m:r>
                                        <a:rPr lang="en-US" sz="2200" kern="1200">
                                          <a:solidFill>
                                            <a:schemeClr val="tx1"/>
                                          </a:solidFill>
                                          <a:effectLst/>
                                          <a:latin typeface="Cambria Math" panose="02040503050406030204" pitchFamily="18" charset="0"/>
                                          <a:ea typeface="+mn-ea"/>
                                          <a:cs typeface="+mn-cs"/>
                                        </a:rPr>
                                        <m:t>1</m:t>
                                      </m:r>
                                    </m:sub>
                                  </m:sSub>
                                </m:lim>
                              </m:limUpp>
                            </m:oMath>
                          </a14:m>
                          <a:r>
                            <a:rPr lang="en-US" sz="2400" kern="1200" dirty="0">
                              <a:solidFill>
                                <a:schemeClr val="tx1"/>
                              </a:solidFill>
                              <a:effectLst/>
                              <a:ea typeface="+mn-ea"/>
                              <a:cs typeface="+mn-cs"/>
                            </a:rPr>
                            <a:t>   </a:t>
                          </a:r>
                          <a14:m>
                            <m:oMath xmlns:m="http://schemas.openxmlformats.org/officeDocument/2006/math">
                              <m:d>
                                <m:dPr>
                                  <m:begChr m:val="["/>
                                  <m:endChr m:val="]"/>
                                  <m:ctrlPr>
                                    <a:rPr lang="en-US" sz="2400" i="1" kern="1200" smtClean="0">
                                      <a:solidFill>
                                        <a:schemeClr val="tx1"/>
                                      </a:solidFill>
                                      <a:effectLst/>
                                      <a:latin typeface="Cambria Math" panose="02040503050406030204" pitchFamily="18" charset="0"/>
                                      <a:ea typeface="+mn-ea"/>
                                      <a:cs typeface="+mn-cs"/>
                                    </a:rPr>
                                  </m:ctrlPr>
                                </m:dPr>
                                <m:e>
                                  <m:m>
                                    <m:mPr>
                                      <m:mcs>
                                        <m:mc>
                                          <m:mcPr>
                                            <m:count m:val="3"/>
                                            <m:mcJc m:val="center"/>
                                          </m:mcPr>
                                        </m:mc>
                                      </m:mcs>
                                      <m:ctrlPr>
                                        <a:rPr lang="en-US" sz="2400" i="1" kern="1200">
                                          <a:solidFill>
                                            <a:schemeClr val="tx1"/>
                                          </a:solidFill>
                                          <a:effectLst/>
                                          <a:latin typeface="Cambria Math" panose="02040503050406030204" pitchFamily="18" charset="0"/>
                                          <a:ea typeface="+mn-ea"/>
                                          <a:cs typeface="+mn-cs"/>
                                        </a:rPr>
                                      </m:ctrlPr>
                                    </m:mPr>
                                    <m:mr>
                                      <m:e>
                                        <m:r>
                                          <a:rPr lang="en-US" sz="2400" i="1" kern="1200">
                                            <a:solidFill>
                                              <a:schemeClr val="tx1"/>
                                            </a:solidFill>
                                            <a:effectLst/>
                                            <a:latin typeface="Cambria Math" panose="02040503050406030204" pitchFamily="18" charset="0"/>
                                            <a:ea typeface="+mn-ea"/>
                                            <a:cs typeface="+mn-cs"/>
                                          </a:rPr>
                                          <m:t>1</m:t>
                                        </m:r>
                                      </m:e>
                                      <m:e>
                                        <m:r>
                                          <a:rPr lang="en-US" sz="2400" i="1" kern="1200">
                                            <a:solidFill>
                                              <a:schemeClr val="tx1"/>
                                            </a:solidFill>
                                            <a:effectLst/>
                                            <a:latin typeface="Cambria Math" panose="02040503050406030204" pitchFamily="18" charset="0"/>
                                            <a:ea typeface="+mn-ea"/>
                                            <a:cs typeface="+mn-cs"/>
                                          </a:rPr>
                                          <m:t>0</m:t>
                                        </m:r>
                                      </m:e>
                                      <m:e>
                                        <m:r>
                                          <a:rPr lang="en-US" sz="2400" i="1" kern="1200">
                                            <a:solidFill>
                                              <a:schemeClr val="tx1"/>
                                            </a:solidFill>
                                            <a:effectLst/>
                                            <a:latin typeface="Cambria Math" panose="02040503050406030204" pitchFamily="18" charset="0"/>
                                            <a:ea typeface="+mn-ea"/>
                                            <a:cs typeface="+mn-cs"/>
                                          </a:rPr>
                                          <m:t>0</m:t>
                                        </m:r>
                                      </m:e>
                                    </m:mr>
                                    <m:mr>
                                      <m:e>
                                        <m:r>
                                          <a:rPr lang="en-US" sz="2400" i="1" kern="1200">
                                            <a:solidFill>
                                              <a:schemeClr val="tx1"/>
                                            </a:solidFill>
                                            <a:effectLst/>
                                            <a:latin typeface="Cambria Math" panose="02040503050406030204" pitchFamily="18" charset="0"/>
                                            <a:ea typeface="+mn-ea"/>
                                            <a:cs typeface="+mn-cs"/>
                                          </a:rPr>
                                          <m:t>0</m:t>
                                        </m:r>
                                      </m:e>
                                      <m:e>
                                        <m:r>
                                          <a:rPr lang="en-US" sz="2400" i="1" kern="1200">
                                            <a:solidFill>
                                              <a:schemeClr val="tx1"/>
                                            </a:solidFill>
                                            <a:effectLst/>
                                            <a:latin typeface="Cambria Math" panose="02040503050406030204" pitchFamily="18" charset="0"/>
                                            <a:ea typeface="+mn-ea"/>
                                            <a:cs typeface="+mn-cs"/>
                                          </a:rPr>
                                          <m:t>1</m:t>
                                        </m:r>
                                      </m:e>
                                      <m:e>
                                        <m:r>
                                          <a:rPr lang="en-US" sz="2400" i="1" kern="1200">
                                            <a:solidFill>
                                              <a:schemeClr val="tx1"/>
                                            </a:solidFill>
                                            <a:effectLst/>
                                            <a:latin typeface="Cambria Math" panose="02040503050406030204" pitchFamily="18" charset="0"/>
                                            <a:ea typeface="+mn-ea"/>
                                            <a:cs typeface="+mn-cs"/>
                                          </a:rPr>
                                          <m:t>0</m:t>
                                        </m:r>
                                      </m:e>
                                    </m:mr>
                                    <m:mr>
                                      <m:e>
                                        <m:r>
                                          <a:rPr lang="en-US" sz="2400" i="1" kern="1200">
                                            <a:solidFill>
                                              <a:schemeClr val="tx1"/>
                                            </a:solidFill>
                                            <a:effectLst/>
                                            <a:latin typeface="Cambria Math" panose="02040503050406030204" pitchFamily="18" charset="0"/>
                                            <a:ea typeface="+mn-ea"/>
                                            <a:cs typeface="+mn-cs"/>
                                          </a:rPr>
                                          <m:t>0</m:t>
                                        </m:r>
                                      </m:e>
                                      <m:e>
                                        <m:r>
                                          <a:rPr lang="en-US" sz="2400" i="1" kern="1200">
                                            <a:solidFill>
                                              <a:schemeClr val="tx1"/>
                                            </a:solidFill>
                                            <a:effectLst/>
                                            <a:latin typeface="Cambria Math" panose="02040503050406030204" pitchFamily="18" charset="0"/>
                                            <a:ea typeface="+mn-ea"/>
                                            <a:cs typeface="+mn-cs"/>
                                          </a:rPr>
                                          <m:t>0</m:t>
                                        </m:r>
                                      </m:e>
                                      <m:e>
                                        <m:r>
                                          <a:rPr lang="en-US" sz="2400" i="1" kern="1200">
                                            <a:solidFill>
                                              <a:schemeClr val="tx1"/>
                                            </a:solidFill>
                                            <a:effectLst/>
                                            <a:latin typeface="Cambria Math" panose="02040503050406030204" pitchFamily="18" charset="0"/>
                                            <a:ea typeface="+mn-ea"/>
                                            <a:cs typeface="+mn-cs"/>
                                          </a:rPr>
                                          <m:t>1</m:t>
                                        </m:r>
                                      </m:e>
                                    </m:mr>
                                  </m:m>
                                  <m:d>
                                    <m:dPr>
                                      <m:begChr m:val="|"/>
                                      <m:endChr m:val=""/>
                                      <m:ctrlPr>
                                        <a:rPr lang="en-US" sz="2400" i="1" kern="1200">
                                          <a:solidFill>
                                            <a:schemeClr val="tx1"/>
                                          </a:solidFill>
                                          <a:effectLst/>
                                          <a:latin typeface="Cambria Math" panose="02040503050406030204" pitchFamily="18" charset="0"/>
                                          <a:ea typeface="+mn-ea"/>
                                          <a:cs typeface="+mn-cs"/>
                                        </a:rPr>
                                      </m:ctrlPr>
                                    </m:dPr>
                                    <m:e>
                                      <m:m>
                                        <m:mPr>
                                          <m:mcs>
                                            <m:mc>
                                              <m:mcPr>
                                                <m:count m:val="3"/>
                                                <m:mcJc m:val="center"/>
                                              </m:mcPr>
                                            </m:mc>
                                          </m:mcs>
                                          <m:ctrlPr>
                                            <a:rPr lang="en-US" sz="2400" i="1" kern="1200">
                                              <a:solidFill>
                                                <a:schemeClr val="tx1"/>
                                              </a:solidFill>
                                              <a:effectLst/>
                                              <a:latin typeface="Cambria Math" panose="02040503050406030204" pitchFamily="18" charset="0"/>
                                              <a:ea typeface="+mn-ea"/>
                                              <a:cs typeface="+mn-cs"/>
                                            </a:rPr>
                                          </m:ctrlPr>
                                        </m:mPr>
                                        <m:mr>
                                          <m:e>
                                            <m:r>
                                              <a:rPr lang="en-US" sz="2400" i="1" kern="1200">
                                                <a:solidFill>
                                                  <a:schemeClr val="tx1"/>
                                                </a:solidFill>
                                                <a:effectLst/>
                                                <a:latin typeface="Cambria Math" panose="02040503050406030204" pitchFamily="18" charset="0"/>
                                                <a:ea typeface="+mn-ea"/>
                                                <a:cs typeface="+mn-cs"/>
                                              </a:rPr>
                                              <m:t>−</m:t>
                                            </m:r>
                                            <m:r>
                                              <a:rPr lang="en-US" sz="2400" i="1" kern="1200">
                                                <a:solidFill>
                                                  <a:schemeClr val="tx1"/>
                                                </a:solidFill>
                                                <a:effectLst/>
                                                <a:latin typeface="Cambria Math" panose="02040503050406030204" pitchFamily="18" charset="0"/>
                                                <a:ea typeface="+mn-ea"/>
                                                <a:cs typeface="+mn-cs"/>
                                              </a:rPr>
                                              <m:t>1</m:t>
                                            </m:r>
                                          </m:e>
                                          <m:e>
                                            <m:r>
                                              <a:rPr lang="en-US" sz="2400" i="1" kern="1200">
                                                <a:solidFill>
                                                  <a:schemeClr val="tx1"/>
                                                </a:solidFill>
                                                <a:effectLst/>
                                                <a:latin typeface="Cambria Math" panose="02040503050406030204" pitchFamily="18" charset="0"/>
                                                <a:ea typeface="+mn-ea"/>
                                                <a:cs typeface="+mn-cs"/>
                                              </a:rPr>
                                              <m:t>−</m:t>
                                            </m:r>
                                            <m:r>
                                              <a:rPr lang="en-US" sz="2400" i="1" kern="1200">
                                                <a:solidFill>
                                                  <a:schemeClr val="tx1"/>
                                                </a:solidFill>
                                                <a:effectLst/>
                                                <a:latin typeface="Cambria Math" panose="02040503050406030204" pitchFamily="18" charset="0"/>
                                                <a:ea typeface="+mn-ea"/>
                                                <a:cs typeface="+mn-cs"/>
                                              </a:rPr>
                                              <m:t>1</m:t>
                                            </m:r>
                                          </m:e>
                                          <m:e>
                                            <m:r>
                                              <a:rPr lang="en-US" sz="2400" i="1" kern="1200">
                                                <a:solidFill>
                                                  <a:schemeClr val="tx1"/>
                                                </a:solidFill>
                                                <a:effectLst/>
                                                <a:latin typeface="Cambria Math" panose="02040503050406030204" pitchFamily="18" charset="0"/>
                                                <a:ea typeface="+mn-ea"/>
                                                <a:cs typeface="+mn-cs"/>
                                              </a:rPr>
                                              <m:t>−</m:t>
                                            </m:r>
                                            <m:r>
                                              <a:rPr lang="en-US" sz="2400" i="1" kern="1200">
                                                <a:solidFill>
                                                  <a:schemeClr val="tx1"/>
                                                </a:solidFill>
                                                <a:effectLst/>
                                                <a:latin typeface="Cambria Math" panose="02040503050406030204" pitchFamily="18" charset="0"/>
                                                <a:ea typeface="+mn-ea"/>
                                                <a:cs typeface="+mn-cs"/>
                                              </a:rPr>
                                              <m:t>1</m:t>
                                            </m:r>
                                          </m:e>
                                        </m:mr>
                                        <m:mr>
                                          <m:e>
                                            <m:r>
                                              <a:rPr lang="en-US" sz="2400" i="1" kern="1200">
                                                <a:solidFill>
                                                  <a:schemeClr val="tx1"/>
                                                </a:solidFill>
                                                <a:effectLst/>
                                                <a:latin typeface="Cambria Math" panose="02040503050406030204" pitchFamily="18" charset="0"/>
                                                <a:ea typeface="+mn-ea"/>
                                                <a:cs typeface="+mn-cs"/>
                                              </a:rPr>
                                              <m:t>−</m:t>
                                            </m:r>
                                            <m:r>
                                              <a:rPr lang="en-US" sz="2400" i="1" kern="1200">
                                                <a:solidFill>
                                                  <a:schemeClr val="tx1"/>
                                                </a:solidFill>
                                                <a:effectLst/>
                                                <a:latin typeface="Cambria Math" panose="02040503050406030204" pitchFamily="18" charset="0"/>
                                                <a:ea typeface="+mn-ea"/>
                                                <a:cs typeface="+mn-cs"/>
                                              </a:rPr>
                                              <m:t>2</m:t>
                                            </m:r>
                                          </m:e>
                                          <m:e>
                                            <m:r>
                                              <a:rPr lang="en-US" sz="2400" i="1" kern="1200">
                                                <a:solidFill>
                                                  <a:schemeClr val="tx1"/>
                                                </a:solidFill>
                                                <a:effectLst/>
                                                <a:latin typeface="Cambria Math" panose="02040503050406030204" pitchFamily="18" charset="0"/>
                                                <a:ea typeface="+mn-ea"/>
                                                <a:cs typeface="+mn-cs"/>
                                              </a:rPr>
                                              <m:t>−</m:t>
                                            </m:r>
                                            <m:r>
                                              <a:rPr lang="en-US" sz="2400" i="1" kern="1200">
                                                <a:solidFill>
                                                  <a:schemeClr val="tx1"/>
                                                </a:solidFill>
                                                <a:effectLst/>
                                                <a:latin typeface="Cambria Math" panose="02040503050406030204" pitchFamily="18" charset="0"/>
                                                <a:ea typeface="+mn-ea"/>
                                                <a:cs typeface="+mn-cs"/>
                                              </a:rPr>
                                              <m:t>1</m:t>
                                            </m:r>
                                          </m:e>
                                          <m:e>
                                            <m:r>
                                              <a:rPr lang="en-US" sz="2400" i="1" kern="1200">
                                                <a:solidFill>
                                                  <a:schemeClr val="tx1"/>
                                                </a:solidFill>
                                                <a:effectLst/>
                                                <a:latin typeface="Cambria Math" panose="02040503050406030204" pitchFamily="18" charset="0"/>
                                                <a:ea typeface="+mn-ea"/>
                                                <a:cs typeface="+mn-cs"/>
                                              </a:rPr>
                                              <m:t>−</m:t>
                                            </m:r>
                                            <m:r>
                                              <a:rPr lang="en-US" sz="2400" i="1" kern="1200">
                                                <a:solidFill>
                                                  <a:schemeClr val="tx1"/>
                                                </a:solidFill>
                                                <a:effectLst/>
                                                <a:latin typeface="Cambria Math" panose="02040503050406030204" pitchFamily="18" charset="0"/>
                                                <a:ea typeface="+mn-ea"/>
                                                <a:cs typeface="+mn-cs"/>
                                              </a:rPr>
                                              <m:t>2</m:t>
                                            </m:r>
                                          </m:e>
                                        </m:mr>
                                        <m:mr>
                                          <m:e>
                                            <m:r>
                                              <a:rPr lang="en-US" sz="2400" i="1" kern="1200">
                                                <a:solidFill>
                                                  <a:schemeClr val="tx1"/>
                                                </a:solidFill>
                                                <a:effectLst/>
                                                <a:latin typeface="Cambria Math" panose="02040503050406030204" pitchFamily="18" charset="0"/>
                                                <a:ea typeface="+mn-ea"/>
                                                <a:cs typeface="+mn-cs"/>
                                              </a:rPr>
                                              <m:t>−</m:t>
                                            </m:r>
                                            <m:r>
                                              <a:rPr lang="en-US" sz="2400" i="1" kern="1200">
                                                <a:solidFill>
                                                  <a:schemeClr val="tx1"/>
                                                </a:solidFill>
                                                <a:effectLst/>
                                                <a:latin typeface="Cambria Math" panose="02040503050406030204" pitchFamily="18" charset="0"/>
                                                <a:ea typeface="+mn-ea"/>
                                                <a:cs typeface="+mn-cs"/>
                                              </a:rPr>
                                              <m:t>6</m:t>
                                            </m:r>
                                          </m:e>
                                          <m:e>
                                            <m:r>
                                              <a:rPr lang="en-US" sz="2400" i="1" kern="1200">
                                                <a:solidFill>
                                                  <a:schemeClr val="tx1"/>
                                                </a:solidFill>
                                                <a:effectLst/>
                                                <a:latin typeface="Cambria Math" panose="02040503050406030204" pitchFamily="18" charset="0"/>
                                                <a:ea typeface="+mn-ea"/>
                                                <a:cs typeface="+mn-cs"/>
                                              </a:rPr>
                                              <m:t>−</m:t>
                                            </m:r>
                                            <m:r>
                                              <a:rPr lang="en-US" sz="2400" i="1" kern="1200">
                                                <a:solidFill>
                                                  <a:schemeClr val="tx1"/>
                                                </a:solidFill>
                                                <a:effectLst/>
                                                <a:latin typeface="Cambria Math" panose="02040503050406030204" pitchFamily="18" charset="0"/>
                                                <a:ea typeface="+mn-ea"/>
                                                <a:cs typeface="+mn-cs"/>
                                              </a:rPr>
                                              <m:t>3</m:t>
                                            </m:r>
                                          </m:e>
                                          <m:e>
                                            <m:r>
                                              <a:rPr lang="en-US" sz="2400" i="1" kern="1200">
                                                <a:solidFill>
                                                  <a:schemeClr val="tx1"/>
                                                </a:solidFill>
                                                <a:effectLst/>
                                                <a:latin typeface="Cambria Math" panose="02040503050406030204" pitchFamily="18" charset="0"/>
                                                <a:ea typeface="+mn-ea"/>
                                                <a:cs typeface="+mn-cs"/>
                                              </a:rPr>
                                              <m:t>−</m:t>
                                            </m:r>
                                            <m:r>
                                              <a:rPr lang="en-US" sz="2400" i="1" kern="1200">
                                                <a:solidFill>
                                                  <a:schemeClr val="tx1"/>
                                                </a:solidFill>
                                                <a:effectLst/>
                                                <a:latin typeface="Cambria Math" panose="02040503050406030204" pitchFamily="18" charset="0"/>
                                                <a:ea typeface="+mn-ea"/>
                                                <a:cs typeface="+mn-cs"/>
                                              </a:rPr>
                                              <m:t>7</m:t>
                                            </m:r>
                                          </m:e>
                                        </m:mr>
                                      </m:m>
                                    </m:e>
                                  </m:d>
                                </m:e>
                              </m:d>
                            </m:oMath>
                          </a14:m>
                          <a:endParaRPr lang="en-US" sz="2400" kern="1200" dirty="0">
                            <a:solidFill>
                              <a:schemeClr val="tx1"/>
                            </a:solidFill>
                            <a:effectLst/>
                            <a:latin typeface="+mn-lt"/>
                            <a:ea typeface="+mn-ea"/>
                            <a:cs typeface="+mn-cs"/>
                          </a:endParaRPr>
                        </a:p>
                      </a:txBody>
                      <a:tcPr anchor="ctr"/>
                    </a:tc>
                    <a:extLst>
                      <a:ext uri="{0D108BD9-81ED-4DB2-BD59-A6C34878D82A}">
                        <a16:rowId xmlns:a16="http://schemas.microsoft.com/office/drawing/2014/main" val="1391322340"/>
                      </a:ext>
                    </a:extLst>
                  </a:tr>
                  <a:tr h="1289578">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right"/>
                              </m:oMathParaPr>
                              <m:oMath xmlns:m="http://schemas.openxmlformats.org/officeDocument/2006/math">
                                <m:sSup>
                                  <m:sSupPr>
                                    <m:ctrlPr>
                                      <a:rPr lang="en-US" sz="2400" i="1" kern="1200" smtClean="0">
                                        <a:solidFill>
                                          <a:schemeClr val="tx1"/>
                                        </a:solidFill>
                                        <a:effectLst/>
                                        <a:latin typeface="Cambria Math" panose="02040503050406030204" pitchFamily="18" charset="0"/>
                                        <a:ea typeface="+mn-ea"/>
                                        <a:cs typeface="+mn-cs"/>
                                      </a:rPr>
                                    </m:ctrlPr>
                                  </m:sSupPr>
                                  <m:e>
                                    <m:r>
                                      <a:rPr lang="en-US" sz="2400" i="1" kern="1200">
                                        <a:solidFill>
                                          <a:schemeClr val="tx1"/>
                                        </a:solidFill>
                                        <a:effectLst/>
                                        <a:latin typeface="Cambria Math" panose="02040503050406030204" pitchFamily="18" charset="0"/>
                                        <a:ea typeface="+mn-ea"/>
                                        <a:cs typeface="+mn-cs"/>
                                      </a:rPr>
                                      <m:t>𝐴</m:t>
                                    </m:r>
                                  </m:e>
                                  <m:sup>
                                    <m:r>
                                      <a:rPr lang="en-US" sz="2400" i="1" kern="1200">
                                        <a:solidFill>
                                          <a:schemeClr val="tx1"/>
                                        </a:solidFill>
                                        <a:effectLst/>
                                        <a:latin typeface="Cambria Math" panose="02040503050406030204" pitchFamily="18" charset="0"/>
                                        <a:ea typeface="+mn-ea"/>
                                        <a:cs typeface="+mn-cs"/>
                                      </a:rPr>
                                      <m:t>−</m:t>
                                    </m:r>
                                    <m:r>
                                      <a:rPr lang="en-US" sz="2400" i="1" kern="1200">
                                        <a:solidFill>
                                          <a:schemeClr val="tx1"/>
                                        </a:solidFill>
                                        <a:effectLst/>
                                        <a:latin typeface="Cambria Math" panose="02040503050406030204" pitchFamily="18" charset="0"/>
                                        <a:ea typeface="+mn-ea"/>
                                        <a:cs typeface="+mn-cs"/>
                                      </a:rPr>
                                      <m:t>1</m:t>
                                    </m:r>
                                  </m:sup>
                                </m:sSup>
                              </m:oMath>
                            </m:oMathPara>
                          </a14:m>
                          <a:endParaRPr lang="en-US" sz="2400" kern="1200" dirty="0">
                            <a:solidFill>
                              <a:schemeClr val="tx1"/>
                            </a:solidFill>
                            <a:effectLst/>
                            <a:latin typeface="+mn-lt"/>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US" sz="2400" i="1" kern="1200" smtClean="0">
                                    <a:solidFill>
                                      <a:schemeClr val="tx1"/>
                                    </a:solidFill>
                                    <a:effectLst/>
                                    <a:latin typeface="Cambria Math" panose="02040503050406030204" pitchFamily="18" charset="0"/>
                                    <a:ea typeface="+mn-ea"/>
                                    <a:cs typeface="+mn-cs"/>
                                  </a:rPr>
                                  <m:t>=</m:t>
                                </m:r>
                                <m:d>
                                  <m:dPr>
                                    <m:begChr m:val="["/>
                                    <m:endChr m:val="]"/>
                                    <m:ctrlPr>
                                      <a:rPr lang="en-US" sz="2400" i="1" kern="1200">
                                        <a:solidFill>
                                          <a:schemeClr val="tx1"/>
                                        </a:solidFill>
                                        <a:effectLst/>
                                        <a:latin typeface="Cambria Math" panose="02040503050406030204" pitchFamily="18" charset="0"/>
                                        <a:ea typeface="+mn-ea"/>
                                        <a:cs typeface="+mn-cs"/>
                                      </a:rPr>
                                    </m:ctrlPr>
                                  </m:dPr>
                                  <m:e>
                                    <m:m>
                                      <m:mPr>
                                        <m:plcHide m:val="on"/>
                                        <m:mcs>
                                          <m:mc>
                                            <m:mcPr>
                                              <m:count m:val="3"/>
                                              <m:mcJc m:val="center"/>
                                            </m:mcPr>
                                          </m:mc>
                                        </m:mcs>
                                        <m:ctrlPr>
                                          <a:rPr lang="en-US" sz="2400" i="1" kern="1200">
                                            <a:solidFill>
                                              <a:schemeClr val="tx1"/>
                                            </a:solidFill>
                                            <a:effectLst/>
                                            <a:latin typeface="Cambria Math" panose="02040503050406030204" pitchFamily="18" charset="0"/>
                                            <a:ea typeface="+mn-ea"/>
                                            <a:cs typeface="+mn-cs"/>
                                          </a:rPr>
                                        </m:ctrlPr>
                                      </m:mPr>
                                      <m:mr>
                                        <m:e>
                                          <m:r>
                                            <a:rPr lang="en-US" sz="2400" i="1" kern="1200">
                                              <a:solidFill>
                                                <a:schemeClr val="tx1"/>
                                              </a:solidFill>
                                              <a:effectLst/>
                                              <a:latin typeface="Cambria Math" panose="02040503050406030204" pitchFamily="18" charset="0"/>
                                              <a:ea typeface="+mn-ea"/>
                                              <a:cs typeface="+mn-cs"/>
                                            </a:rPr>
                                            <m:t>−</m:t>
                                          </m:r>
                                          <m:r>
                                            <a:rPr lang="en-US" sz="2400" i="1" kern="1200">
                                              <a:solidFill>
                                                <a:schemeClr val="tx1"/>
                                              </a:solidFill>
                                              <a:effectLst/>
                                              <a:latin typeface="Cambria Math" panose="02040503050406030204" pitchFamily="18" charset="0"/>
                                              <a:ea typeface="+mn-ea"/>
                                              <a:cs typeface="+mn-cs"/>
                                            </a:rPr>
                                            <m:t>1</m:t>
                                          </m:r>
                                        </m:e>
                                        <m:e>
                                          <m:r>
                                            <a:rPr lang="en-US" sz="2400" i="1" kern="1200">
                                              <a:solidFill>
                                                <a:schemeClr val="tx1"/>
                                              </a:solidFill>
                                              <a:effectLst/>
                                              <a:latin typeface="Cambria Math" panose="02040503050406030204" pitchFamily="18" charset="0"/>
                                              <a:ea typeface="+mn-ea"/>
                                              <a:cs typeface="+mn-cs"/>
                                            </a:rPr>
                                            <m:t>−</m:t>
                                          </m:r>
                                          <m:r>
                                            <a:rPr lang="en-US" sz="2400" i="1" kern="1200">
                                              <a:solidFill>
                                                <a:schemeClr val="tx1"/>
                                              </a:solidFill>
                                              <a:effectLst/>
                                              <a:latin typeface="Cambria Math" panose="02040503050406030204" pitchFamily="18" charset="0"/>
                                              <a:ea typeface="+mn-ea"/>
                                              <a:cs typeface="+mn-cs"/>
                                            </a:rPr>
                                            <m:t>1</m:t>
                                          </m:r>
                                        </m:e>
                                        <m:e>
                                          <m:r>
                                            <a:rPr lang="en-US" sz="2400" i="1" kern="1200">
                                              <a:solidFill>
                                                <a:schemeClr val="tx1"/>
                                              </a:solidFill>
                                              <a:effectLst/>
                                              <a:latin typeface="Cambria Math" panose="02040503050406030204" pitchFamily="18" charset="0"/>
                                              <a:ea typeface="+mn-ea"/>
                                              <a:cs typeface="+mn-cs"/>
                                            </a:rPr>
                                            <m:t>−</m:t>
                                          </m:r>
                                          <m:r>
                                            <a:rPr lang="en-US" sz="2400" i="1" kern="1200">
                                              <a:solidFill>
                                                <a:schemeClr val="tx1"/>
                                              </a:solidFill>
                                              <a:effectLst/>
                                              <a:latin typeface="Cambria Math" panose="02040503050406030204" pitchFamily="18" charset="0"/>
                                              <a:ea typeface="+mn-ea"/>
                                              <a:cs typeface="+mn-cs"/>
                                            </a:rPr>
                                            <m:t>1</m:t>
                                          </m:r>
                                        </m:e>
                                      </m:mr>
                                      <m:mr>
                                        <m:e>
                                          <m:r>
                                            <a:rPr lang="en-US" sz="2400" i="1" kern="1200">
                                              <a:solidFill>
                                                <a:schemeClr val="tx1"/>
                                              </a:solidFill>
                                              <a:effectLst/>
                                              <a:latin typeface="Cambria Math" panose="02040503050406030204" pitchFamily="18" charset="0"/>
                                              <a:ea typeface="+mn-ea"/>
                                              <a:cs typeface="+mn-cs"/>
                                            </a:rPr>
                                            <m:t>−</m:t>
                                          </m:r>
                                          <m:r>
                                            <a:rPr lang="en-US" sz="2400" i="1" kern="1200">
                                              <a:solidFill>
                                                <a:schemeClr val="tx1"/>
                                              </a:solidFill>
                                              <a:effectLst/>
                                              <a:latin typeface="Cambria Math" panose="02040503050406030204" pitchFamily="18" charset="0"/>
                                              <a:ea typeface="+mn-ea"/>
                                              <a:cs typeface="+mn-cs"/>
                                            </a:rPr>
                                            <m:t>2</m:t>
                                          </m:r>
                                        </m:e>
                                        <m:e>
                                          <m:r>
                                            <a:rPr lang="en-US" sz="2400" i="1" kern="1200">
                                              <a:solidFill>
                                                <a:schemeClr val="tx1"/>
                                              </a:solidFill>
                                              <a:effectLst/>
                                              <a:latin typeface="Cambria Math" panose="02040503050406030204" pitchFamily="18" charset="0"/>
                                              <a:ea typeface="+mn-ea"/>
                                              <a:cs typeface="+mn-cs"/>
                                            </a:rPr>
                                            <m:t>−</m:t>
                                          </m:r>
                                          <m:r>
                                            <a:rPr lang="en-US" sz="2400" i="1" kern="1200">
                                              <a:solidFill>
                                                <a:schemeClr val="tx1"/>
                                              </a:solidFill>
                                              <a:effectLst/>
                                              <a:latin typeface="Cambria Math" panose="02040503050406030204" pitchFamily="18" charset="0"/>
                                              <a:ea typeface="+mn-ea"/>
                                              <a:cs typeface="+mn-cs"/>
                                            </a:rPr>
                                            <m:t>1</m:t>
                                          </m:r>
                                        </m:e>
                                        <m:e>
                                          <m:r>
                                            <a:rPr lang="en-US" sz="2400" i="1" kern="1200">
                                              <a:solidFill>
                                                <a:schemeClr val="tx1"/>
                                              </a:solidFill>
                                              <a:effectLst/>
                                              <a:latin typeface="Cambria Math" panose="02040503050406030204" pitchFamily="18" charset="0"/>
                                              <a:ea typeface="+mn-ea"/>
                                              <a:cs typeface="+mn-cs"/>
                                            </a:rPr>
                                            <m:t>−</m:t>
                                          </m:r>
                                          <m:r>
                                            <a:rPr lang="en-US" sz="2400" i="1" kern="1200">
                                              <a:solidFill>
                                                <a:schemeClr val="tx1"/>
                                              </a:solidFill>
                                              <a:effectLst/>
                                              <a:latin typeface="Cambria Math" panose="02040503050406030204" pitchFamily="18" charset="0"/>
                                              <a:ea typeface="+mn-ea"/>
                                              <a:cs typeface="+mn-cs"/>
                                            </a:rPr>
                                            <m:t>2</m:t>
                                          </m:r>
                                        </m:e>
                                      </m:mr>
                                      <m:mr>
                                        <m:e>
                                          <m:r>
                                            <a:rPr lang="en-US" sz="2400" i="1" kern="1200">
                                              <a:solidFill>
                                                <a:schemeClr val="tx1"/>
                                              </a:solidFill>
                                              <a:effectLst/>
                                              <a:latin typeface="Cambria Math" panose="02040503050406030204" pitchFamily="18" charset="0"/>
                                              <a:ea typeface="+mn-ea"/>
                                              <a:cs typeface="+mn-cs"/>
                                            </a:rPr>
                                            <m:t>−</m:t>
                                          </m:r>
                                          <m:r>
                                            <a:rPr lang="en-US" sz="2400" i="1" kern="1200">
                                              <a:solidFill>
                                                <a:schemeClr val="tx1"/>
                                              </a:solidFill>
                                              <a:effectLst/>
                                              <a:latin typeface="Cambria Math" panose="02040503050406030204" pitchFamily="18" charset="0"/>
                                              <a:ea typeface="+mn-ea"/>
                                              <a:cs typeface="+mn-cs"/>
                                            </a:rPr>
                                            <m:t>6</m:t>
                                          </m:r>
                                        </m:e>
                                        <m:e>
                                          <m:r>
                                            <a:rPr lang="en-US" sz="2400" i="1" kern="1200">
                                              <a:solidFill>
                                                <a:schemeClr val="tx1"/>
                                              </a:solidFill>
                                              <a:effectLst/>
                                              <a:latin typeface="Cambria Math" panose="02040503050406030204" pitchFamily="18" charset="0"/>
                                              <a:ea typeface="+mn-ea"/>
                                              <a:cs typeface="+mn-cs"/>
                                            </a:rPr>
                                            <m:t>−</m:t>
                                          </m:r>
                                          <m:r>
                                            <a:rPr lang="en-US" sz="2400" i="1" kern="1200">
                                              <a:solidFill>
                                                <a:schemeClr val="tx1"/>
                                              </a:solidFill>
                                              <a:effectLst/>
                                              <a:latin typeface="Cambria Math" panose="02040503050406030204" pitchFamily="18" charset="0"/>
                                              <a:ea typeface="+mn-ea"/>
                                              <a:cs typeface="+mn-cs"/>
                                            </a:rPr>
                                            <m:t>3</m:t>
                                          </m:r>
                                        </m:e>
                                        <m:e>
                                          <m:r>
                                            <a:rPr lang="en-US" sz="2400" i="1" kern="1200">
                                              <a:solidFill>
                                                <a:schemeClr val="tx1"/>
                                              </a:solidFill>
                                              <a:effectLst/>
                                              <a:latin typeface="Cambria Math" panose="02040503050406030204" pitchFamily="18" charset="0"/>
                                              <a:ea typeface="+mn-ea"/>
                                              <a:cs typeface="+mn-cs"/>
                                            </a:rPr>
                                            <m:t>−</m:t>
                                          </m:r>
                                          <m:r>
                                            <a:rPr lang="en-US" sz="2400" i="1" kern="1200">
                                              <a:solidFill>
                                                <a:schemeClr val="tx1"/>
                                              </a:solidFill>
                                              <a:effectLst/>
                                              <a:latin typeface="Cambria Math" panose="02040503050406030204" pitchFamily="18" charset="0"/>
                                              <a:ea typeface="+mn-ea"/>
                                              <a:cs typeface="+mn-cs"/>
                                            </a:rPr>
                                            <m:t>7</m:t>
                                          </m:r>
                                        </m:e>
                                      </m:mr>
                                    </m:m>
                                  </m:e>
                                </m:d>
                              </m:oMath>
                            </m:oMathPara>
                          </a14:m>
                          <a:endParaRPr lang="en-US" sz="2400" kern="1200" dirty="0">
                            <a:solidFill>
                              <a:schemeClr val="tx1"/>
                            </a:solidFill>
                            <a:effectLst/>
                            <a:latin typeface="+mn-lt"/>
                            <a:ea typeface="+mn-ea"/>
                            <a:cs typeface="+mn-cs"/>
                          </a:endParaRPr>
                        </a:p>
                      </a:txBody>
                      <a:tcPr/>
                    </a:tc>
                    <a:extLst>
                      <a:ext uri="{0D108BD9-81ED-4DB2-BD59-A6C34878D82A}">
                        <a16:rowId xmlns:a16="http://schemas.microsoft.com/office/drawing/2014/main" val="3125778310"/>
                      </a:ext>
                    </a:extLst>
                  </a:tr>
                </a:tbl>
              </a:graphicData>
            </a:graphic>
          </p:graphicFrame>
        </mc:Choice>
        <mc:Fallback>
          <p:graphicFrame>
            <p:nvGraphicFramePr>
              <p:cNvPr id="5" name="Table 6">
                <a:extLst>
                  <a:ext uri="{FF2B5EF4-FFF2-40B4-BE49-F238E27FC236}">
                    <a16:creationId xmlns:a16="http://schemas.microsoft.com/office/drawing/2014/main" id="{C5212A2D-378C-43BE-8448-6052F124E157}"/>
                  </a:ext>
                </a:extLst>
              </p:cNvPr>
              <p:cNvGraphicFramePr>
                <a:graphicFrameLocks noGrp="1"/>
              </p:cNvGraphicFramePr>
              <p:nvPr>
                <p:extLst>
                  <p:ext uri="{D42A27DB-BD31-4B8C-83A1-F6EECF244321}">
                    <p14:modId xmlns:p14="http://schemas.microsoft.com/office/powerpoint/2010/main" val="3801374871"/>
                  </p:ext>
                </p:extLst>
              </p:nvPr>
            </p:nvGraphicFramePr>
            <p:xfrm>
              <a:off x="457200" y="1130360"/>
              <a:ext cx="8458200" cy="3441640"/>
            </p:xfrm>
            <a:graphic>
              <a:graphicData uri="http://schemas.openxmlformats.org/drawingml/2006/table">
                <a:tbl>
                  <a:tblPr firstRow="1" bandRow="1">
                    <a:tableStyleId>{2D5ABB26-0587-4C30-8999-92F81FD0307C}</a:tableStyleId>
                  </a:tblPr>
                  <a:tblGrid>
                    <a:gridCol w="3886200">
                      <a:extLst>
                        <a:ext uri="{9D8B030D-6E8A-4147-A177-3AD203B41FA5}">
                          <a16:colId xmlns:a16="http://schemas.microsoft.com/office/drawing/2014/main" val="2364011269"/>
                        </a:ext>
                      </a:extLst>
                    </a:gridCol>
                    <a:gridCol w="4572000">
                      <a:extLst>
                        <a:ext uri="{9D8B030D-6E8A-4147-A177-3AD203B41FA5}">
                          <a16:colId xmlns:a16="http://schemas.microsoft.com/office/drawing/2014/main" val="3756181829"/>
                        </a:ext>
                      </a:extLst>
                    </a:gridCol>
                  </a:tblGrid>
                  <a:tr h="2152062">
                    <a:tc>
                      <a:txBody>
                        <a:bodyPr/>
                        <a:lstStyle/>
                        <a:p>
                          <a:endParaRPr lang="en-US"/>
                        </a:p>
                      </a:txBody>
                      <a:tcPr>
                        <a:blipFill>
                          <a:blip r:embed="rId2"/>
                          <a:stretch>
                            <a:fillRect r="-117555" b="-60057"/>
                          </a:stretch>
                        </a:blipFill>
                      </a:tcPr>
                    </a:tc>
                    <a:tc>
                      <a:txBody>
                        <a:bodyPr/>
                        <a:lstStyle/>
                        <a:p>
                          <a:endParaRPr lang="en-US"/>
                        </a:p>
                      </a:txBody>
                      <a:tcPr anchor="ctr">
                        <a:blipFill>
                          <a:blip r:embed="rId2"/>
                          <a:stretch>
                            <a:fillRect l="-85067" b="-60057"/>
                          </a:stretch>
                        </a:blipFill>
                      </a:tcPr>
                    </a:tc>
                    <a:extLst>
                      <a:ext uri="{0D108BD9-81ED-4DB2-BD59-A6C34878D82A}">
                        <a16:rowId xmlns:a16="http://schemas.microsoft.com/office/drawing/2014/main" val="1391322340"/>
                      </a:ext>
                    </a:extLst>
                  </a:tr>
                  <a:tr h="1289578">
                    <a:tc>
                      <a:txBody>
                        <a:bodyPr/>
                        <a:lstStyle/>
                        <a:p>
                          <a:endParaRPr lang="en-US"/>
                        </a:p>
                      </a:txBody>
                      <a:tcPr anchor="ctr">
                        <a:blipFill>
                          <a:blip r:embed="rId2"/>
                          <a:stretch>
                            <a:fillRect t="-166509" r="-117555"/>
                          </a:stretch>
                        </a:blipFill>
                      </a:tcPr>
                    </a:tc>
                    <a:tc>
                      <a:txBody>
                        <a:bodyPr/>
                        <a:lstStyle/>
                        <a:p>
                          <a:endParaRPr lang="en-US"/>
                        </a:p>
                      </a:txBody>
                      <a:tcPr>
                        <a:blipFill>
                          <a:blip r:embed="rId2"/>
                          <a:stretch>
                            <a:fillRect l="-85067" t="-166509"/>
                          </a:stretch>
                        </a:blipFill>
                      </a:tcPr>
                    </a:tc>
                    <a:extLst>
                      <a:ext uri="{0D108BD9-81ED-4DB2-BD59-A6C34878D82A}">
                        <a16:rowId xmlns:a16="http://schemas.microsoft.com/office/drawing/2014/main" val="3125778310"/>
                      </a:ext>
                    </a:extLst>
                  </a:tr>
                </a:tbl>
              </a:graphicData>
            </a:graphic>
          </p:graphicFrame>
        </mc:Fallback>
      </mc:AlternateContent>
    </p:spTree>
    <p:extLst>
      <p:ext uri="{BB962C8B-B14F-4D97-AF65-F5344CB8AC3E}">
        <p14:creationId xmlns:p14="http://schemas.microsoft.com/office/powerpoint/2010/main" val="3484671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Using the Inverse Matrix Method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fontScale="85000" lnSpcReduction="10000"/>
              </a:bodyPr>
              <a:lstStyle/>
              <a:p>
                <a:r>
                  <a:rPr sz="2800" dirty="0"/>
                  <a:t>The majority of the work has now been done, and we can solve the three systems quickly by multiplying by the three matrices consisting of the right-hand-side constants:</a:t>
                </a:r>
              </a:p>
              <a:p>
                <a:pPr algn="ctr">
                  <a:defRPr sz="2800"/>
                </a:pPr>
                <a14:m>
                  <m:oMathPara xmlns:m="http://schemas.openxmlformats.org/officeDocument/2006/math">
                    <m:oMathParaPr>
                      <m:jc m:val="centerGroup"/>
                    </m:oMathParaPr>
                    <m:oMath xmlns:m="http://schemas.openxmlformats.org/officeDocument/2006/math">
                      <m:d>
                        <m:dPr>
                          <m:begChr m:val="["/>
                          <m:endChr m:val="]"/>
                          <m:ctrlPr>
                            <a:rPr i="1">
                              <a:latin typeface="Cambria Math" panose="02040503050406030204" pitchFamily="18" charset="0"/>
                            </a:rPr>
                          </m:ctrlPr>
                        </m:dPr>
                        <m:e>
                          <m:eqArr>
                            <m:eqArrPr>
                              <m:ctrlPr>
                                <a:rPr i="1">
                                  <a:latin typeface="Cambria Math" panose="02040503050406030204" pitchFamily="18" charset="0"/>
                                </a:rPr>
                              </m:ctrlPr>
                            </m:eqArrPr>
                            <m:e>
                              <m:r>
                                <a:rPr>
                                  <a:latin typeface="Cambria Math" panose="02040503050406030204" pitchFamily="18" charset="0"/>
                                </a:rPr>
                                <m:t>𝑥</m:t>
                              </m:r>
                            </m:e>
                            <m:e>
                              <m:r>
                                <a:rPr>
                                  <a:latin typeface="Cambria Math" panose="02040503050406030204" pitchFamily="18" charset="0"/>
                                </a:rPr>
                                <m:t>𝑦</m:t>
                              </m:r>
                            </m:e>
                            <m:e>
                              <m:r>
                                <a:rPr>
                                  <a:latin typeface="Cambria Math" panose="02040503050406030204" pitchFamily="18" charset="0"/>
                                </a:rPr>
                                <m:t>𝑧</m:t>
                              </m:r>
                            </m:e>
                          </m:eqArr>
                        </m:e>
                      </m:d>
                      <m:r>
                        <a:rPr>
                          <a:latin typeface="Cambria Math" panose="02040503050406030204" pitchFamily="18" charset="0"/>
                        </a:rPr>
                        <m:t>=</m:t>
                      </m:r>
                      <m:d>
                        <m:dPr>
                          <m:begChr m:val="["/>
                          <m:endChr m:val="]"/>
                          <m:ctrlPr>
                            <a:rPr i="1">
                              <a:latin typeface="Cambria Math" panose="02040503050406030204" pitchFamily="18" charset="0"/>
                            </a:rPr>
                          </m:ctrlPr>
                        </m:dPr>
                        <m:e>
                          <m:m>
                            <m:mPr>
                              <m:plcHide m:val="on"/>
                              <m:mcs>
                                <m:mc>
                                  <m:mcPr>
                                    <m:count m:val="3"/>
                                    <m:mcJc m:val="center"/>
                                  </m:mcPr>
                                </m:mc>
                              </m:mcs>
                              <m:ctrlPr>
                                <a:rPr i="1">
                                  <a:latin typeface="Cambria Math" panose="02040503050406030204" pitchFamily="18" charset="0"/>
                                </a:rPr>
                              </m:ctrlPr>
                            </m:mPr>
                            <m:mr>
                              <m:e>
                                <m:r>
                                  <a:rPr>
                                    <a:latin typeface="Cambria Math" panose="02040503050406030204" pitchFamily="18" charset="0"/>
                                  </a:rPr>
                                  <m:t>−1</m:t>
                                </m:r>
                              </m:e>
                              <m:e>
                                <m:r>
                                  <a:rPr>
                                    <a:latin typeface="Cambria Math" panose="02040503050406030204" pitchFamily="18" charset="0"/>
                                  </a:rPr>
                                  <m:t>−1</m:t>
                                </m:r>
                              </m:e>
                              <m:e>
                                <m:r>
                                  <a:rPr>
                                    <a:latin typeface="Cambria Math" panose="02040503050406030204" pitchFamily="18" charset="0"/>
                                  </a:rPr>
                                  <m:t>−1</m:t>
                                </m:r>
                              </m:e>
                            </m:mr>
                            <m:mr>
                              <m:e>
                                <m:r>
                                  <a:rPr>
                                    <a:latin typeface="Cambria Math" panose="02040503050406030204" pitchFamily="18" charset="0"/>
                                  </a:rPr>
                                  <m:t>−2</m:t>
                                </m:r>
                              </m:e>
                              <m:e>
                                <m:r>
                                  <a:rPr>
                                    <a:latin typeface="Cambria Math" panose="02040503050406030204" pitchFamily="18" charset="0"/>
                                  </a:rPr>
                                  <m:t>−1</m:t>
                                </m:r>
                              </m:e>
                              <m:e>
                                <m:r>
                                  <a:rPr>
                                    <a:latin typeface="Cambria Math" panose="02040503050406030204" pitchFamily="18" charset="0"/>
                                  </a:rPr>
                                  <m:t>−2</m:t>
                                </m:r>
                              </m:e>
                            </m:mr>
                            <m:mr>
                              <m:e>
                                <m:r>
                                  <a:rPr>
                                    <a:latin typeface="Cambria Math" panose="02040503050406030204" pitchFamily="18" charset="0"/>
                                  </a:rPr>
                                  <m:t>−6</m:t>
                                </m:r>
                              </m:e>
                              <m:e>
                                <m:r>
                                  <a:rPr>
                                    <a:latin typeface="Cambria Math" panose="02040503050406030204" pitchFamily="18" charset="0"/>
                                  </a:rPr>
                                  <m:t>−3</m:t>
                                </m:r>
                              </m:e>
                              <m:e>
                                <m:r>
                                  <a:rPr>
                                    <a:latin typeface="Cambria Math" panose="02040503050406030204" pitchFamily="18" charset="0"/>
                                  </a:rPr>
                                  <m:t>−7</m:t>
                                </m:r>
                              </m:e>
                            </m:mr>
                          </m:m>
                        </m:e>
                      </m:d>
                      <m:d>
                        <m:dPr>
                          <m:begChr m:val="["/>
                          <m:endChr m:val="]"/>
                          <m:ctrlPr>
                            <a:rPr i="1">
                              <a:latin typeface="Cambria Math" panose="02040503050406030204" pitchFamily="18" charset="0"/>
                            </a:rPr>
                          </m:ctrlPr>
                        </m:dPr>
                        <m:e>
                          <m:eqArr>
                            <m:eqArrPr>
                              <m:ctrlPr>
                                <a:rPr i="1">
                                  <a:latin typeface="Cambria Math" panose="02040503050406030204" pitchFamily="18" charset="0"/>
                                </a:rPr>
                              </m:ctrlPr>
                            </m:eqArrPr>
                            <m:e>
                              <m:r>
                                <a:rPr>
                                  <a:latin typeface="Cambria Math" panose="02040503050406030204" pitchFamily="18" charset="0"/>
                                </a:rPr>
                                <m:t>−6</m:t>
                              </m:r>
                            </m:e>
                            <m:e>
                              <m:r>
                                <a:rPr>
                                  <a:latin typeface="Cambria Math" panose="02040503050406030204" pitchFamily="18" charset="0"/>
                                </a:rPr>
                                <m:t>5</m:t>
                              </m:r>
                            </m:e>
                            <m:e>
                              <m:r>
                                <a:rPr>
                                  <a:latin typeface="Cambria Math" panose="02040503050406030204" pitchFamily="18" charset="0"/>
                                </a:rPr>
                                <m:t>3</m:t>
                              </m:r>
                            </m:e>
                          </m:eqArr>
                        </m:e>
                      </m:d>
                      <m:r>
                        <a:rPr>
                          <a:latin typeface="Cambria Math" panose="02040503050406030204" pitchFamily="18" charset="0"/>
                        </a:rPr>
                        <m:t>=</m:t>
                      </m:r>
                      <m:d>
                        <m:dPr>
                          <m:begChr m:val="["/>
                          <m:endChr m:val="]"/>
                          <m:ctrlPr>
                            <a:rPr i="1">
                              <a:latin typeface="Cambria Math" panose="02040503050406030204" pitchFamily="18" charset="0"/>
                            </a:rPr>
                          </m:ctrlPr>
                        </m:dPr>
                        <m:e>
                          <m:eqArr>
                            <m:eqArrPr>
                              <m:ctrlPr>
                                <a:rPr i="1">
                                  <a:latin typeface="Cambria Math" panose="02040503050406030204" pitchFamily="18" charset="0"/>
                                </a:rPr>
                              </m:ctrlPr>
                            </m:eqArrPr>
                            <m:e>
                              <m:r>
                                <a:rPr>
                                  <a:latin typeface="Cambria Math" panose="02040503050406030204" pitchFamily="18" charset="0"/>
                                </a:rPr>
                                <m:t>−2</m:t>
                              </m:r>
                            </m:e>
                            <m:e>
                              <m:r>
                                <a:rPr>
                                  <a:latin typeface="Cambria Math" panose="02040503050406030204" pitchFamily="18" charset="0"/>
                                </a:rPr>
                                <m:t>1</m:t>
                              </m:r>
                            </m:e>
                            <m:e>
                              <m:r>
                                <a:rPr>
                                  <a:latin typeface="Cambria Math" panose="02040503050406030204" pitchFamily="18" charset="0"/>
                                </a:rPr>
                                <m:t>0</m:t>
                              </m:r>
                            </m:e>
                          </m:eqArr>
                        </m:e>
                      </m:d>
                    </m:oMath>
                  </m:oMathPara>
                </a14:m>
                <a:endParaRPr lang="en-US" sz="2800" dirty="0"/>
              </a:p>
              <a:p>
                <a:pPr algn="ctr">
                  <a:defRPr sz="2800"/>
                </a:pPr>
                <a:endParaRPr sz="2800" dirty="0"/>
              </a:p>
              <a:p>
                <a:pPr algn="ctr">
                  <a:defRPr sz="2800"/>
                </a:pPr>
                <a14:m>
                  <m:oMathPara xmlns:m="http://schemas.openxmlformats.org/officeDocument/2006/math">
                    <m:oMathParaPr>
                      <m:jc m:val="centerGroup"/>
                    </m:oMathParaPr>
                    <m:oMath xmlns:m="http://schemas.openxmlformats.org/officeDocument/2006/math">
                      <m:d>
                        <m:dPr>
                          <m:begChr m:val="["/>
                          <m:endChr m:val="]"/>
                          <m:ctrlPr>
                            <a:rPr i="1">
                              <a:latin typeface="Cambria Math" panose="02040503050406030204" pitchFamily="18" charset="0"/>
                            </a:rPr>
                          </m:ctrlPr>
                        </m:dPr>
                        <m:e>
                          <m:eqArr>
                            <m:eqArrPr>
                              <m:ctrlPr>
                                <a:rPr i="1">
                                  <a:latin typeface="Cambria Math" panose="02040503050406030204" pitchFamily="18" charset="0"/>
                                </a:rPr>
                              </m:ctrlPr>
                            </m:eqArrPr>
                            <m:e>
                              <m:r>
                                <a:rPr>
                                  <a:latin typeface="Cambria Math" panose="02040503050406030204" pitchFamily="18" charset="0"/>
                                </a:rPr>
                                <m:t>𝑥</m:t>
                              </m:r>
                            </m:e>
                            <m:e>
                              <m:r>
                                <a:rPr>
                                  <a:latin typeface="Cambria Math" panose="02040503050406030204" pitchFamily="18" charset="0"/>
                                </a:rPr>
                                <m:t>𝑦</m:t>
                              </m:r>
                            </m:e>
                            <m:e>
                              <m:r>
                                <a:rPr>
                                  <a:latin typeface="Cambria Math" panose="02040503050406030204" pitchFamily="18" charset="0"/>
                                </a:rPr>
                                <m:t>𝑧</m:t>
                              </m:r>
                            </m:e>
                          </m:eqArr>
                        </m:e>
                      </m:d>
                      <m:r>
                        <a:rPr>
                          <a:latin typeface="Cambria Math" panose="02040503050406030204" pitchFamily="18" charset="0"/>
                        </a:rPr>
                        <m:t>=</m:t>
                      </m:r>
                      <m:d>
                        <m:dPr>
                          <m:begChr m:val="["/>
                          <m:endChr m:val="]"/>
                          <m:ctrlPr>
                            <a:rPr i="1">
                              <a:latin typeface="Cambria Math" panose="02040503050406030204" pitchFamily="18" charset="0"/>
                            </a:rPr>
                          </m:ctrlPr>
                        </m:dPr>
                        <m:e>
                          <m:m>
                            <m:mPr>
                              <m:plcHide m:val="on"/>
                              <m:mcs>
                                <m:mc>
                                  <m:mcPr>
                                    <m:count m:val="3"/>
                                    <m:mcJc m:val="center"/>
                                  </m:mcPr>
                                </m:mc>
                              </m:mcs>
                              <m:ctrlPr>
                                <a:rPr i="1">
                                  <a:latin typeface="Cambria Math" panose="02040503050406030204" pitchFamily="18" charset="0"/>
                                </a:rPr>
                              </m:ctrlPr>
                            </m:mPr>
                            <m:mr>
                              <m:e>
                                <m:r>
                                  <a:rPr>
                                    <a:latin typeface="Cambria Math" panose="02040503050406030204" pitchFamily="18" charset="0"/>
                                  </a:rPr>
                                  <m:t>−1</m:t>
                                </m:r>
                              </m:e>
                              <m:e>
                                <m:r>
                                  <a:rPr>
                                    <a:latin typeface="Cambria Math" panose="02040503050406030204" pitchFamily="18" charset="0"/>
                                  </a:rPr>
                                  <m:t>−1</m:t>
                                </m:r>
                              </m:e>
                              <m:e>
                                <m:r>
                                  <a:rPr>
                                    <a:latin typeface="Cambria Math" panose="02040503050406030204" pitchFamily="18" charset="0"/>
                                  </a:rPr>
                                  <m:t>−1</m:t>
                                </m:r>
                              </m:e>
                            </m:mr>
                            <m:mr>
                              <m:e>
                                <m:r>
                                  <a:rPr>
                                    <a:latin typeface="Cambria Math" panose="02040503050406030204" pitchFamily="18" charset="0"/>
                                  </a:rPr>
                                  <m:t>−2</m:t>
                                </m:r>
                              </m:e>
                              <m:e>
                                <m:r>
                                  <a:rPr>
                                    <a:latin typeface="Cambria Math" panose="02040503050406030204" pitchFamily="18" charset="0"/>
                                  </a:rPr>
                                  <m:t>−1</m:t>
                                </m:r>
                              </m:e>
                              <m:e>
                                <m:r>
                                  <a:rPr>
                                    <a:latin typeface="Cambria Math" panose="02040503050406030204" pitchFamily="18" charset="0"/>
                                  </a:rPr>
                                  <m:t>−2</m:t>
                                </m:r>
                              </m:e>
                            </m:mr>
                            <m:mr>
                              <m:e>
                                <m:r>
                                  <a:rPr>
                                    <a:latin typeface="Cambria Math" panose="02040503050406030204" pitchFamily="18" charset="0"/>
                                  </a:rPr>
                                  <m:t>−6</m:t>
                                </m:r>
                              </m:e>
                              <m:e>
                                <m:r>
                                  <a:rPr>
                                    <a:latin typeface="Cambria Math" panose="02040503050406030204" pitchFamily="18" charset="0"/>
                                  </a:rPr>
                                  <m:t>−3</m:t>
                                </m:r>
                              </m:e>
                              <m:e>
                                <m:r>
                                  <a:rPr>
                                    <a:latin typeface="Cambria Math" panose="02040503050406030204" pitchFamily="18" charset="0"/>
                                  </a:rPr>
                                  <m:t>−7</m:t>
                                </m:r>
                              </m:e>
                            </m:mr>
                          </m:m>
                        </m:e>
                      </m:d>
                      <m:d>
                        <m:dPr>
                          <m:begChr m:val="["/>
                          <m:endChr m:val="]"/>
                          <m:ctrlPr>
                            <a:rPr i="1">
                              <a:latin typeface="Cambria Math" panose="02040503050406030204" pitchFamily="18" charset="0"/>
                            </a:rPr>
                          </m:ctrlPr>
                        </m:dPr>
                        <m:e>
                          <m:eqArr>
                            <m:eqArrPr>
                              <m:ctrlPr>
                                <a:rPr i="1">
                                  <a:latin typeface="Cambria Math" panose="02040503050406030204" pitchFamily="18" charset="0"/>
                                </a:rPr>
                              </m:ctrlPr>
                            </m:eqArrPr>
                            <m:e>
                              <m:r>
                                <a:rPr>
                                  <a:latin typeface="Cambria Math" panose="02040503050406030204" pitchFamily="18" charset="0"/>
                                </a:rPr>
                                <m:t>−17</m:t>
                              </m:r>
                            </m:e>
                            <m:e>
                              <m:r>
                                <a:rPr>
                                  <a:latin typeface="Cambria Math" panose="02040503050406030204" pitchFamily="18" charset="0"/>
                                </a:rPr>
                                <m:t>2</m:t>
                              </m:r>
                            </m:e>
                            <m:e>
                              <m:r>
                                <a:rPr>
                                  <a:latin typeface="Cambria Math" panose="02040503050406030204" pitchFamily="18" charset="0"/>
                                </a:rPr>
                                <m:t>14</m:t>
                              </m:r>
                            </m:e>
                          </m:eqArr>
                        </m:e>
                      </m:d>
                      <m:r>
                        <a:rPr>
                          <a:latin typeface="Cambria Math" panose="02040503050406030204" pitchFamily="18" charset="0"/>
                        </a:rPr>
                        <m:t>=</m:t>
                      </m:r>
                      <m:d>
                        <m:dPr>
                          <m:begChr m:val="["/>
                          <m:endChr m:val="]"/>
                          <m:ctrlPr>
                            <a:rPr i="1">
                              <a:latin typeface="Cambria Math" panose="02040503050406030204" pitchFamily="18" charset="0"/>
                            </a:rPr>
                          </m:ctrlPr>
                        </m:dPr>
                        <m:e>
                          <m:eqArr>
                            <m:eqArrPr>
                              <m:ctrlPr>
                                <a:rPr i="1">
                                  <a:latin typeface="Cambria Math" panose="02040503050406030204" pitchFamily="18" charset="0"/>
                                </a:rPr>
                              </m:ctrlPr>
                            </m:eqArrPr>
                            <m:e>
                              <m:r>
                                <a:rPr>
                                  <a:latin typeface="Cambria Math" panose="02040503050406030204" pitchFamily="18" charset="0"/>
                                </a:rPr>
                                <m:t>1</m:t>
                              </m:r>
                            </m:e>
                            <m:e>
                              <m:r>
                                <a:rPr>
                                  <a:latin typeface="Cambria Math" panose="02040503050406030204" pitchFamily="18" charset="0"/>
                                </a:rPr>
                                <m:t>4</m:t>
                              </m:r>
                            </m:e>
                            <m:e>
                              <m:r>
                                <a:rPr>
                                  <a:latin typeface="Cambria Math" panose="02040503050406030204" pitchFamily="18" charset="0"/>
                                </a:rPr>
                                <m:t>−2</m:t>
                              </m:r>
                            </m:e>
                          </m:eqArr>
                        </m:e>
                      </m:d>
                    </m:oMath>
                  </m:oMathPara>
                </a14:m>
                <a:endParaRPr lang="en-US" sz="2800" dirty="0"/>
              </a:p>
              <a:p>
                <a:pPr algn="ctr">
                  <a:defRPr sz="2800"/>
                </a:pPr>
                <a:endParaRPr sz="2800" dirty="0"/>
              </a:p>
              <a:p>
                <a:pPr algn="ctr">
                  <a:defRPr sz="2800"/>
                </a:pPr>
                <a14:m>
                  <m:oMathPara xmlns:m="http://schemas.openxmlformats.org/officeDocument/2006/math">
                    <m:oMathParaPr>
                      <m:jc m:val="centerGroup"/>
                    </m:oMathParaPr>
                    <m:oMath xmlns:m="http://schemas.openxmlformats.org/officeDocument/2006/math">
                      <m:d>
                        <m:dPr>
                          <m:begChr m:val="["/>
                          <m:endChr m:val="]"/>
                          <m:ctrlPr>
                            <a:rPr i="1">
                              <a:latin typeface="Cambria Math" panose="02040503050406030204" pitchFamily="18" charset="0"/>
                            </a:rPr>
                          </m:ctrlPr>
                        </m:dPr>
                        <m:e>
                          <m:eqArr>
                            <m:eqArrPr>
                              <m:ctrlPr>
                                <a:rPr i="1">
                                  <a:latin typeface="Cambria Math" panose="02040503050406030204" pitchFamily="18" charset="0"/>
                                </a:rPr>
                              </m:ctrlPr>
                            </m:eqArrPr>
                            <m:e>
                              <m:r>
                                <a:rPr>
                                  <a:latin typeface="Cambria Math" panose="02040503050406030204" pitchFamily="18" charset="0"/>
                                </a:rPr>
                                <m:t>𝑥</m:t>
                              </m:r>
                            </m:e>
                            <m:e>
                              <m:r>
                                <a:rPr>
                                  <a:latin typeface="Cambria Math" panose="02040503050406030204" pitchFamily="18" charset="0"/>
                                </a:rPr>
                                <m:t>𝑦</m:t>
                              </m:r>
                            </m:e>
                            <m:e>
                              <m:r>
                                <a:rPr>
                                  <a:latin typeface="Cambria Math" panose="02040503050406030204" pitchFamily="18" charset="0"/>
                                </a:rPr>
                                <m:t>𝑧</m:t>
                              </m:r>
                            </m:e>
                          </m:eqArr>
                        </m:e>
                      </m:d>
                      <m:r>
                        <a:rPr>
                          <a:latin typeface="Cambria Math" panose="02040503050406030204" pitchFamily="18" charset="0"/>
                        </a:rPr>
                        <m:t>=</m:t>
                      </m:r>
                      <m:d>
                        <m:dPr>
                          <m:begChr m:val="["/>
                          <m:endChr m:val="]"/>
                          <m:ctrlPr>
                            <a:rPr i="1">
                              <a:latin typeface="Cambria Math" panose="02040503050406030204" pitchFamily="18" charset="0"/>
                            </a:rPr>
                          </m:ctrlPr>
                        </m:dPr>
                        <m:e>
                          <m:m>
                            <m:mPr>
                              <m:plcHide m:val="on"/>
                              <m:mcs>
                                <m:mc>
                                  <m:mcPr>
                                    <m:count m:val="3"/>
                                    <m:mcJc m:val="center"/>
                                  </m:mcPr>
                                </m:mc>
                              </m:mcs>
                              <m:ctrlPr>
                                <a:rPr i="1">
                                  <a:latin typeface="Cambria Math" panose="02040503050406030204" pitchFamily="18" charset="0"/>
                                </a:rPr>
                              </m:ctrlPr>
                            </m:mPr>
                            <m:mr>
                              <m:e>
                                <m:r>
                                  <a:rPr>
                                    <a:latin typeface="Cambria Math" panose="02040503050406030204" pitchFamily="18" charset="0"/>
                                  </a:rPr>
                                  <m:t>−1</m:t>
                                </m:r>
                              </m:e>
                              <m:e>
                                <m:r>
                                  <a:rPr>
                                    <a:latin typeface="Cambria Math" panose="02040503050406030204" pitchFamily="18" charset="0"/>
                                  </a:rPr>
                                  <m:t>−1</m:t>
                                </m:r>
                              </m:e>
                              <m:e>
                                <m:r>
                                  <a:rPr>
                                    <a:latin typeface="Cambria Math" panose="02040503050406030204" pitchFamily="18" charset="0"/>
                                  </a:rPr>
                                  <m:t>−1</m:t>
                                </m:r>
                              </m:e>
                            </m:mr>
                            <m:mr>
                              <m:e>
                                <m:r>
                                  <a:rPr>
                                    <a:latin typeface="Cambria Math" panose="02040503050406030204" pitchFamily="18" charset="0"/>
                                  </a:rPr>
                                  <m:t>−2</m:t>
                                </m:r>
                              </m:e>
                              <m:e>
                                <m:r>
                                  <a:rPr>
                                    <a:latin typeface="Cambria Math" panose="02040503050406030204" pitchFamily="18" charset="0"/>
                                  </a:rPr>
                                  <m:t>−1</m:t>
                                </m:r>
                              </m:e>
                              <m:e>
                                <m:r>
                                  <a:rPr>
                                    <a:latin typeface="Cambria Math" panose="02040503050406030204" pitchFamily="18" charset="0"/>
                                  </a:rPr>
                                  <m:t>−2</m:t>
                                </m:r>
                              </m:e>
                            </m:mr>
                            <m:mr>
                              <m:e>
                                <m:r>
                                  <a:rPr>
                                    <a:latin typeface="Cambria Math" panose="02040503050406030204" pitchFamily="18" charset="0"/>
                                  </a:rPr>
                                  <m:t>−6</m:t>
                                </m:r>
                              </m:e>
                              <m:e>
                                <m:r>
                                  <a:rPr>
                                    <a:latin typeface="Cambria Math" panose="02040503050406030204" pitchFamily="18" charset="0"/>
                                  </a:rPr>
                                  <m:t>−3</m:t>
                                </m:r>
                              </m:e>
                              <m:e>
                                <m:r>
                                  <a:rPr>
                                    <a:latin typeface="Cambria Math" panose="02040503050406030204" pitchFamily="18" charset="0"/>
                                  </a:rPr>
                                  <m:t>−7</m:t>
                                </m:r>
                              </m:e>
                            </m:mr>
                          </m:m>
                        </m:e>
                      </m:d>
                      <m:d>
                        <m:dPr>
                          <m:begChr m:val="["/>
                          <m:endChr m:val="]"/>
                          <m:ctrlPr>
                            <a:rPr i="1">
                              <a:latin typeface="Cambria Math" panose="02040503050406030204" pitchFamily="18" charset="0"/>
                            </a:rPr>
                          </m:ctrlPr>
                        </m:dPr>
                        <m:e>
                          <m:eqArr>
                            <m:eqArrPr>
                              <m:ctrlPr>
                                <a:rPr i="1">
                                  <a:latin typeface="Cambria Math" panose="02040503050406030204" pitchFamily="18" charset="0"/>
                                </a:rPr>
                              </m:ctrlPr>
                            </m:eqArrPr>
                            <m:e>
                              <m:r>
                                <a:rPr>
                                  <a:latin typeface="Cambria Math" panose="02040503050406030204" pitchFamily="18" charset="0"/>
                                </a:rPr>
                                <m:t>3</m:t>
                              </m:r>
                            </m:e>
                            <m:e>
                              <m:r>
                                <a:rPr>
                                  <a:latin typeface="Cambria Math" panose="02040503050406030204" pitchFamily="18" charset="0"/>
                                </a:rPr>
                                <m:t>5</m:t>
                              </m:r>
                            </m:e>
                            <m:e>
                              <m:r>
                                <a:rPr>
                                  <a:latin typeface="Cambria Math" panose="02040503050406030204" pitchFamily="18" charset="0"/>
                                </a:rPr>
                                <m:t>−5</m:t>
                              </m:r>
                            </m:e>
                          </m:eqArr>
                        </m:e>
                      </m:d>
                      <m:r>
                        <a:rPr>
                          <a:latin typeface="Cambria Math" panose="02040503050406030204" pitchFamily="18" charset="0"/>
                        </a:rPr>
                        <m:t>=</m:t>
                      </m:r>
                      <m:d>
                        <m:dPr>
                          <m:begChr m:val="["/>
                          <m:endChr m:val="]"/>
                          <m:ctrlPr>
                            <a:rPr i="1">
                              <a:latin typeface="Cambria Math" panose="02040503050406030204" pitchFamily="18" charset="0"/>
                            </a:rPr>
                          </m:ctrlPr>
                        </m:dPr>
                        <m:e>
                          <m:eqArr>
                            <m:eqArrPr>
                              <m:ctrlPr>
                                <a:rPr i="1">
                                  <a:latin typeface="Cambria Math" panose="02040503050406030204" pitchFamily="18" charset="0"/>
                                </a:rPr>
                              </m:ctrlPr>
                            </m:eqArrPr>
                            <m:e>
                              <m:r>
                                <a:rPr>
                                  <a:latin typeface="Cambria Math" panose="02040503050406030204" pitchFamily="18" charset="0"/>
                                </a:rPr>
                                <m:t>−3</m:t>
                              </m:r>
                            </m:e>
                            <m:e>
                              <m:r>
                                <a:rPr>
                                  <a:latin typeface="Cambria Math" panose="02040503050406030204" pitchFamily="18" charset="0"/>
                                </a:rPr>
                                <m:t>−1</m:t>
                              </m:r>
                            </m:e>
                            <m:e>
                              <m:r>
                                <a:rPr>
                                  <a:latin typeface="Cambria Math" panose="02040503050406030204" pitchFamily="18" charset="0"/>
                                </a:rPr>
                                <m:t>2</m:t>
                              </m:r>
                            </m:e>
                          </m:eqArr>
                        </m:e>
                      </m:d>
                    </m:oMath>
                  </m:oMathPara>
                </a14:m>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111" t="-1718"/>
                </a:stretch>
              </a:blipFill>
            </p:spPr>
            <p:txBody>
              <a:bodyPr/>
              <a:lstStyle/>
              <a:p>
                <a:r>
                  <a:rPr lang="en-US">
                    <a:noFill/>
                  </a:rPr>
                  <a:t> </a:t>
                </a:r>
              </a:p>
            </p:txBody>
          </p:sp>
        </mc:Fallback>
      </mc:AlternateContent>
    </p:spTree>
    <p:extLst>
      <p:ext uri="{BB962C8B-B14F-4D97-AF65-F5344CB8AC3E}">
        <p14:creationId xmlns:p14="http://schemas.microsoft.com/office/powerpoint/2010/main" val="28574104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Matrix Equation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2"/>
                  <a:defRPr sz="2800"/>
                </a:pPr>
                <a:r>
                  <a:rPr lang="en-US" dirty="0"/>
                  <a:t>​</a:t>
                </a:r>
                <a:r>
                  <a:rPr lang="en-US" sz="2800" dirty="0"/>
                  <a:t>First, we write each equation in standard form.</a:t>
                </a:r>
              </a:p>
              <a:p>
                <a:pPr>
                  <a:defRPr sz="2800"/>
                </a:pPr>
                <a14:m>
                  <m:oMathPara xmlns:m="http://schemas.openxmlformats.org/officeDocument/2006/math">
                    <m:oMathParaPr>
                      <m:jc m:val="centerGroup"/>
                    </m:oMathParaPr>
                    <m:oMath xmlns:m="http://schemas.openxmlformats.org/officeDocument/2006/math">
                      <m:d>
                        <m:dPr>
                          <m:begChr m:val="{"/>
                          <m:endChr m:val=""/>
                          <m:ctrlPr>
                            <a:rPr lang="ar-AE" i="1">
                              <a:latin typeface="Cambria Math" panose="02040503050406030204" pitchFamily="18" charset="0"/>
                            </a:rPr>
                          </m:ctrlPr>
                        </m:dPr>
                        <m:e>
                          <m:m>
                            <m:mPr>
                              <m:mcs>
                                <m:mc>
                                  <m:mcPr>
                                    <m:count m:val="1"/>
                                    <m:mcJc m:val="center"/>
                                  </m:mcPr>
                                </m:mc>
                              </m:mcs>
                              <m:ctrlPr>
                                <a:rPr lang="ar-AE" i="1">
                                  <a:latin typeface="Cambria Math" panose="02040503050406030204" pitchFamily="18" charset="0"/>
                                </a:rPr>
                              </m:ctrlPr>
                            </m:mPr>
                            <m:mr>
                              <m:e>
                                <m:r>
                                  <a:rPr lang="ar-AE">
                                    <a:latin typeface="Cambria Math" panose="02040503050406030204" pitchFamily="18" charset="0"/>
                                  </a:rPr>
                                  <m:t>3</m:t>
                                </m:r>
                                <m:r>
                                  <a:rPr lang="ar-AE">
                                    <a:latin typeface="Cambria Math" panose="02040503050406030204" pitchFamily="18" charset="0"/>
                                  </a:rPr>
                                  <m:t>𝑦</m:t>
                                </m:r>
                                <m:r>
                                  <a:rPr lang="ar-AE">
                                    <a:latin typeface="Cambria Math" panose="02040503050406030204" pitchFamily="18" charset="0"/>
                                  </a:rPr>
                                  <m:t>−</m:t>
                                </m:r>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2</m:t>
                                </m:r>
                              </m:e>
                            </m:mr>
                            <m:mr>
                              <m:e>
                                <m:r>
                                  <a:rPr lang="ar-AE">
                                    <a:latin typeface="Cambria Math" panose="02040503050406030204" pitchFamily="18" charset="0"/>
                                  </a:rPr>
                                  <m:t>4</m:t>
                                </m:r>
                                <m:r>
                                  <a:rPr lang="ar-AE">
                                    <a:latin typeface="Cambria Math" panose="02040503050406030204" pitchFamily="18" charset="0"/>
                                  </a:rPr>
                                  <m:t>−</m:t>
                                </m:r>
                                <m:r>
                                  <a:rPr lang="ar-AE">
                                    <a:latin typeface="Cambria Math" panose="02040503050406030204" pitchFamily="18" charset="0"/>
                                  </a:rPr>
                                  <m:t>𝑧</m:t>
                                </m:r>
                                <m:r>
                                  <a:rPr lang="ar-AE">
                                    <a:latin typeface="Cambria Math" panose="02040503050406030204" pitchFamily="18" charset="0"/>
                                  </a:rPr>
                                  <m:t>+</m:t>
                                </m:r>
                                <m:r>
                                  <a:rPr lang="ar-AE">
                                    <a:latin typeface="Cambria Math" panose="02040503050406030204" pitchFamily="18" charset="0"/>
                                  </a:rPr>
                                  <m:t>𝑦</m:t>
                                </m:r>
                                <m:r>
                                  <a:rPr lang="ar-AE">
                                    <a:latin typeface="Cambria Math" panose="02040503050406030204" pitchFamily="18" charset="0"/>
                                  </a:rPr>
                                  <m:t>=</m:t>
                                </m:r>
                                <m:r>
                                  <a:rPr lang="ar-AE">
                                    <a:latin typeface="Cambria Math" panose="02040503050406030204" pitchFamily="18" charset="0"/>
                                  </a:rPr>
                                  <m:t>5</m:t>
                                </m:r>
                                <m:r>
                                  <a:rPr lang="ar-AE">
                                    <a:latin typeface="Cambria Math" panose="02040503050406030204" pitchFamily="18" charset="0"/>
                                  </a:rPr>
                                  <m:t>      </m:t>
                                </m:r>
                              </m:e>
                            </m:mr>
                            <m:mr>
                              <m:e>
                                <m:r>
                                  <a:rPr lang="ar-AE">
                                    <a:latin typeface="Cambria Math" panose="02040503050406030204" pitchFamily="18" charset="0"/>
                                  </a:rPr>
                                  <m:t>𝑧</m:t>
                                </m:r>
                                <m:r>
                                  <a:rPr lang="ar-AE">
                                    <a:latin typeface="Cambria Math" panose="02040503050406030204" pitchFamily="18" charset="0"/>
                                  </a:rPr>
                                  <m:t>−</m:t>
                                </m:r>
                                <m:r>
                                  <a:rPr lang="ar-AE">
                                    <a:latin typeface="Cambria Math" panose="02040503050406030204" pitchFamily="18" charset="0"/>
                                  </a:rPr>
                                  <m:t>3</m:t>
                                </m:r>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3</m:t>
                                </m:r>
                                <m:r>
                                  <a:rPr lang="ar-AE">
                                    <a:latin typeface="Cambria Math" panose="02040503050406030204" pitchFamily="18" charset="0"/>
                                  </a:rPr>
                                  <m:t>=</m:t>
                                </m:r>
                                <m:r>
                                  <a:rPr lang="ar-AE">
                                    <a:latin typeface="Cambria Math" panose="02040503050406030204" pitchFamily="18" charset="0"/>
                                  </a:rPr>
                                  <m:t>𝑦</m:t>
                                </m:r>
                                <m:r>
                                  <a:rPr lang="ar-AE">
                                    <a:latin typeface="Cambria Math" panose="02040503050406030204" pitchFamily="18" charset="0"/>
                                  </a:rPr>
                                  <m:t>−</m:t>
                                </m:r>
                                <m:r>
                                  <a:rPr lang="ar-AE" i="1">
                                    <a:latin typeface="Cambria Math" panose="02040503050406030204" pitchFamily="18" charset="0"/>
                                  </a:rPr>
                                  <m:t>𝑥</m:t>
                                </m:r>
                              </m:e>
                            </m:mr>
                          </m:m>
                        </m:e>
                      </m:d>
                      <m:r>
                        <a:rPr lang="ar-AE" b="0" i="1" smtClean="0">
                          <a:latin typeface="Cambria Math" panose="02040503050406030204" pitchFamily="18" charset="0"/>
                        </a:rPr>
                        <m:t> </m:t>
                      </m:r>
                      <m:r>
                        <a:rPr lang="en-US" b="0" i="1" smtClean="0">
                          <a:latin typeface="Cambria Math" panose="02040503050406030204" pitchFamily="18" charset="0"/>
                        </a:rPr>
                        <m:t> </m:t>
                      </m:r>
                      <m:r>
                        <a:rPr lang="ar-AE" sz="28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2800" b="0" i="1" smtClean="0">
                          <a:effectLst/>
                          <a:latin typeface="Cambria Math" panose="02040503050406030204" pitchFamily="18" charset="0"/>
                          <a:ea typeface="Times New Roman" panose="02020603050405020304" pitchFamily="18" charset="0"/>
                          <a:cs typeface="Times New Roman" panose="02020603050405020304" pitchFamily="18" charset="0"/>
                        </a:rPr>
                        <m:t> </m:t>
                      </m:r>
                      <m:d>
                        <m:dPr>
                          <m:begChr m:val="{"/>
                          <m:endChr m:val=""/>
                          <m:ctrlPr>
                            <a:rPr lang="ar-AE" sz="2800" i="1">
                              <a:effectLst/>
                              <a:latin typeface="Cambria Math" panose="02040503050406030204" pitchFamily="18" charset="0"/>
                              <a:ea typeface="Times New Roman" panose="02020603050405020304" pitchFamily="18" charset="0"/>
                              <a:cs typeface="Times New Roman" panose="02020603050405020304" pitchFamily="18" charset="0"/>
                            </a:rPr>
                          </m:ctrlPr>
                        </m:dPr>
                        <m:e>
                          <m:m>
                            <m:mPr>
                              <m:mcs>
                                <m:mc>
                                  <m:mcPr>
                                    <m:count m:val="1"/>
                                    <m:mcJc m:val="center"/>
                                  </m:mcPr>
                                </m:mc>
                              </m:mcs>
                              <m:ctrlPr>
                                <a:rPr lang="ar-AE" sz="2800" i="1" smtClean="0">
                                  <a:effectLst/>
                                  <a:latin typeface="Cambria Math" panose="02040503050406030204" pitchFamily="18" charset="0"/>
                                  <a:cs typeface="Times New Roman" panose="02020603050405020304" pitchFamily="18" charset="0"/>
                                </a:rPr>
                              </m:ctrlPr>
                            </m:mPr>
                            <m:mr>
                              <m:e>
                                <m:r>
                                  <m:rPr>
                                    <m:brk m:alnAt="7"/>
                                  </m:rPr>
                                  <a:rPr lang="en-US" sz="2800" b="0" i="1" smtClean="0">
                                    <a:effectLst/>
                                    <a:latin typeface="Cambria Math" panose="02040503050406030204" pitchFamily="18" charset="0"/>
                                    <a:cs typeface="Times New Roman" panose="02020603050405020304" pitchFamily="18" charset="0"/>
                                  </a:rPr>
                                  <m:t>−</m:t>
                                </m:r>
                                <m:r>
                                  <a:rPr lang="en-US" sz="2800" b="0" i="1" smtClean="0">
                                    <a:effectLst/>
                                    <a:latin typeface="Cambria Math" panose="02040503050406030204" pitchFamily="18" charset="0"/>
                                    <a:cs typeface="Times New Roman" panose="02020603050405020304" pitchFamily="18" charset="0"/>
                                  </a:rPr>
                                  <m:t>𝑥</m:t>
                                </m:r>
                                <m:r>
                                  <a:rPr lang="en-US" sz="2800" b="0" i="1" smtClean="0">
                                    <a:effectLst/>
                                    <a:latin typeface="Cambria Math" panose="02040503050406030204" pitchFamily="18" charset="0"/>
                                    <a:cs typeface="Times New Roman" panose="02020603050405020304" pitchFamily="18" charset="0"/>
                                  </a:rPr>
                                  <m:t>+</m:t>
                                </m:r>
                                <m:r>
                                  <m:rPr>
                                    <m:brk m:alnAt="7"/>
                                  </m:rPr>
                                  <a:rPr lang="en-US" sz="2800" b="0" i="1" smtClean="0">
                                    <a:effectLst/>
                                    <a:latin typeface="Cambria Math" panose="02040503050406030204" pitchFamily="18" charset="0"/>
                                    <a:cs typeface="Times New Roman" panose="02020603050405020304" pitchFamily="18" charset="0"/>
                                  </a:rPr>
                                  <m:t>3</m:t>
                                </m:r>
                                <m:r>
                                  <m:rPr>
                                    <m:brk m:alnAt="7"/>
                                  </m:rPr>
                                  <a:rPr lang="en-US" sz="2800" b="0" i="1" smtClean="0">
                                    <a:effectLst/>
                                    <a:latin typeface="Cambria Math" panose="02040503050406030204" pitchFamily="18" charset="0"/>
                                    <a:cs typeface="Times New Roman" panose="02020603050405020304" pitchFamily="18" charset="0"/>
                                  </a:rPr>
                                  <m:t>𝑦</m:t>
                                </m:r>
                                <m:r>
                                  <a:rPr lang="en-US" sz="2800" b="0" i="1" smtClean="0">
                                    <a:effectLst/>
                                    <a:latin typeface="Cambria Math" panose="02040503050406030204" pitchFamily="18" charset="0"/>
                                    <a:cs typeface="Times New Roman" panose="02020603050405020304" pitchFamily="18" charset="0"/>
                                  </a:rPr>
                                  <m:t>=−</m:t>
                                </m:r>
                                <m:r>
                                  <m:rPr>
                                    <m:brk m:alnAt="7"/>
                                  </m:rPr>
                                  <a:rPr lang="en-US" sz="2800" b="0" i="1" smtClean="0">
                                    <a:effectLst/>
                                    <a:latin typeface="Cambria Math" panose="02040503050406030204" pitchFamily="18" charset="0"/>
                                    <a:cs typeface="Times New Roman" panose="02020603050405020304" pitchFamily="18" charset="0"/>
                                  </a:rPr>
                                  <m:t>2</m:t>
                                </m:r>
                                <m:r>
                                  <m:rPr>
                                    <m:brk m:alnAt="7"/>
                                  </m:rPr>
                                  <a:rPr lang="en-US" sz="2800" b="0" i="1" smtClean="0">
                                    <a:effectLst/>
                                    <a:latin typeface="Cambria Math" panose="02040503050406030204" pitchFamily="18" charset="0"/>
                                    <a:cs typeface="Times New Roman" panose="02020603050405020304" pitchFamily="18" charset="0"/>
                                  </a:rPr>
                                  <m:t>   </m:t>
                                </m:r>
                              </m:e>
                            </m:mr>
                            <m:mr>
                              <m:e>
                                <m:r>
                                  <a:rPr lang="en-US" sz="2800" b="0" i="1" smtClean="0">
                                    <a:effectLst/>
                                    <a:latin typeface="Cambria Math" panose="02040503050406030204" pitchFamily="18" charset="0"/>
                                    <a:cs typeface="Times New Roman" panose="02020603050405020304" pitchFamily="18" charset="0"/>
                                  </a:rPr>
                                  <m:t>𝑦</m:t>
                                </m:r>
                                <m:r>
                                  <a:rPr lang="en-US" sz="2800" b="0" i="1" smtClean="0">
                                    <a:effectLst/>
                                    <a:latin typeface="Cambria Math" panose="02040503050406030204" pitchFamily="18" charset="0"/>
                                    <a:cs typeface="Times New Roman" panose="02020603050405020304" pitchFamily="18" charset="0"/>
                                  </a:rPr>
                                  <m:t>−</m:t>
                                </m:r>
                                <m:r>
                                  <a:rPr lang="en-US" sz="2800" b="0" i="1" smtClean="0">
                                    <a:effectLst/>
                                    <a:latin typeface="Cambria Math" panose="02040503050406030204" pitchFamily="18" charset="0"/>
                                    <a:cs typeface="Times New Roman" panose="02020603050405020304" pitchFamily="18" charset="0"/>
                                  </a:rPr>
                                  <m:t>𝑧</m:t>
                                </m:r>
                                <m:r>
                                  <a:rPr lang="en-US" sz="2800" b="0" i="1" smtClean="0">
                                    <a:effectLst/>
                                    <a:latin typeface="Cambria Math" panose="02040503050406030204" pitchFamily="18" charset="0"/>
                                    <a:cs typeface="Times New Roman" panose="02020603050405020304" pitchFamily="18" charset="0"/>
                                  </a:rPr>
                                  <m:t>=</m:t>
                                </m:r>
                                <m:r>
                                  <a:rPr lang="en-US" sz="2800" b="0" i="1" smtClean="0">
                                    <a:effectLst/>
                                    <a:latin typeface="Cambria Math" panose="02040503050406030204" pitchFamily="18" charset="0"/>
                                    <a:cs typeface="Times New Roman" panose="02020603050405020304" pitchFamily="18" charset="0"/>
                                  </a:rPr>
                                  <m:t>1</m:t>
                                </m:r>
                              </m:e>
                            </m:mr>
                            <m:mr>
                              <m:e>
                                <m:r>
                                  <a:rPr lang="en-US" sz="2800" b="0" i="1" smtClean="0">
                                    <a:effectLst/>
                                    <a:latin typeface="Cambria Math" panose="02040503050406030204" pitchFamily="18" charset="0"/>
                                    <a:cs typeface="Times New Roman" panose="02020603050405020304" pitchFamily="18" charset="0"/>
                                  </a:rPr>
                                  <m:t>−</m:t>
                                </m:r>
                                <m:r>
                                  <a:rPr lang="ar-AE" i="1">
                                    <a:latin typeface="Cambria Math" panose="02040503050406030204" pitchFamily="18" charset="0"/>
                                    <a:ea typeface="Calibri" panose="020F0502020204030204" pitchFamily="34" charset="0"/>
                                    <a:cs typeface="Times New Roman" panose="02020603050405020304" pitchFamily="18" charset="0"/>
                                  </a:rPr>
                                  <m:t>2</m:t>
                                </m:r>
                                <m:r>
                                  <a:rPr lang="ar-AE" i="1">
                                    <a:latin typeface="Cambria Math" panose="02040503050406030204" pitchFamily="18" charset="0"/>
                                    <a:ea typeface="Calibri" panose="020F0502020204030204" pitchFamily="34" charset="0"/>
                                    <a:cs typeface="Times New Roman" panose="02020603050405020304" pitchFamily="18" charset="0"/>
                                  </a:rPr>
                                  <m:t>𝑥</m:t>
                                </m:r>
                                <m:r>
                                  <a:rPr lang="ar-AE" i="1">
                                    <a:latin typeface="Cambria Math" panose="02040503050406030204" pitchFamily="18" charset="0"/>
                                    <a:ea typeface="Calibri" panose="020F0502020204030204" pitchFamily="34" charset="0"/>
                                    <a:cs typeface="Times New Roman" panose="02020603050405020304" pitchFamily="18" charset="0"/>
                                  </a:rPr>
                                  <m:t>−</m:t>
                                </m:r>
                                <m:r>
                                  <a:rPr lang="ar-AE" i="1">
                                    <a:latin typeface="Cambria Math" panose="02040503050406030204" pitchFamily="18" charset="0"/>
                                    <a:ea typeface="Calibri" panose="020F0502020204030204" pitchFamily="34" charset="0"/>
                                    <a:cs typeface="Times New Roman" panose="02020603050405020304" pitchFamily="18" charset="0"/>
                                  </a:rPr>
                                  <m:t>𝑦</m:t>
                                </m:r>
                                <m:r>
                                  <a:rPr lang="ar-AE" i="1">
                                    <a:latin typeface="Cambria Math" panose="02040503050406030204" pitchFamily="18" charset="0"/>
                                    <a:ea typeface="Calibri" panose="020F0502020204030204" pitchFamily="34" charset="0"/>
                                    <a:cs typeface="Times New Roman" panose="02020603050405020304" pitchFamily="18" charset="0"/>
                                  </a:rPr>
                                  <m:t>+</m:t>
                                </m:r>
                                <m:r>
                                  <a:rPr lang="ar-AE" i="1">
                                    <a:latin typeface="Cambria Math" panose="02040503050406030204" pitchFamily="18" charset="0"/>
                                    <a:ea typeface="Calibri" panose="020F0502020204030204" pitchFamily="34" charset="0"/>
                                    <a:cs typeface="Times New Roman" panose="02020603050405020304" pitchFamily="18" charset="0"/>
                                  </a:rPr>
                                  <m:t>𝑧</m:t>
                                </m:r>
                                <m:r>
                                  <a:rPr lang="en-US" b="0" i="1" smtClean="0">
                                    <a:latin typeface="Cambria Math" panose="02040503050406030204" pitchFamily="18" charset="0"/>
                                    <a:ea typeface="Calibri" panose="020F0502020204030204" pitchFamily="34" charset="0"/>
                                    <a:cs typeface="Times New Roman" panose="02020603050405020304" pitchFamily="18" charset="0"/>
                                  </a:rPr>
                                  <m:t>=−</m:t>
                                </m:r>
                                <m:r>
                                  <a:rPr lang="en-US" b="0" i="1" smtClean="0">
                                    <a:latin typeface="Cambria Math" panose="02040503050406030204" pitchFamily="18" charset="0"/>
                                    <a:ea typeface="Calibri" panose="020F0502020204030204" pitchFamily="34" charset="0"/>
                                    <a:cs typeface="Times New Roman" panose="02020603050405020304" pitchFamily="18" charset="0"/>
                                  </a:rPr>
                                  <m:t>3</m:t>
                                </m:r>
                              </m:e>
                            </m:mr>
                          </m:m>
                        </m:e>
                      </m:d>
                    </m:oMath>
                  </m:oMathPara>
                </a14:m>
                <a:endParaRPr lang="ar-AE" sz="2800" dirty="0"/>
              </a:p>
              <a:p>
                <a:r>
                  <a:rPr lang="ar-AE" dirty="0"/>
                  <a:t>​</a:t>
                </a:r>
                <a:endParaRPr lang="en-US" dirty="0"/>
              </a:p>
              <a:p>
                <a:pPr marL="457200" lvl="1" indent="0">
                  <a:buNone/>
                </a:pPr>
                <a:r>
                  <a:rPr lang="en-US" dirty="0"/>
                  <a:t>Now we can read off the coefficients to form the matrix equation</a:t>
                </a:r>
              </a:p>
              <a:p>
                <a:pPr algn="ctr">
                  <a:defRPr sz="2800"/>
                </a:pPr>
                <a:r>
                  <a:rPr lang="en-US" dirty="0"/>
                  <a:t>​</a:t>
                </a:r>
                <a:r>
                  <a:rPr lang="en-US" sz="2800" dirty="0"/>
                  <a:t> </a:t>
                </a:r>
                <a14:m>
                  <m:oMath xmlns:m="http://schemas.openxmlformats.org/officeDocument/2006/math">
                    <m:d>
                      <m:dPr>
                        <m:begChr m:val="["/>
                        <m:endChr m:val="]"/>
                        <m:ctrlPr>
                          <a:rPr lang="ar-AE" i="1">
                            <a:latin typeface="Cambria Math" panose="02040503050406030204" pitchFamily="18" charset="0"/>
                          </a:rPr>
                        </m:ctrlPr>
                      </m:dPr>
                      <m:e>
                        <m:m>
                          <m:mPr>
                            <m:plcHide m:val="on"/>
                            <m:mcs>
                              <m:mc>
                                <m:mcPr>
                                  <m:count m:val="3"/>
                                  <m:mcJc m:val="center"/>
                                </m:mcPr>
                              </m:mc>
                            </m:mcs>
                            <m:ctrlPr>
                              <a:rPr lang="ar-AE" i="1">
                                <a:latin typeface="Cambria Math" panose="02040503050406030204" pitchFamily="18" charset="0"/>
                              </a:rPr>
                            </m:ctrlPr>
                          </m:mPr>
                          <m:mr>
                            <m:e>
                              <m:r>
                                <a:rPr lang="ar-AE">
                                  <a:latin typeface="Cambria Math" panose="02040503050406030204" pitchFamily="18" charset="0"/>
                                </a:rPr>
                                <m:t>−</m:t>
                              </m:r>
                              <m:r>
                                <a:rPr lang="ar-AE">
                                  <a:latin typeface="Cambria Math" panose="02040503050406030204" pitchFamily="18" charset="0"/>
                                </a:rPr>
                                <m:t>1</m:t>
                              </m:r>
                            </m:e>
                            <m:e>
                              <m:r>
                                <a:rPr lang="ar-AE">
                                  <a:latin typeface="Cambria Math" panose="02040503050406030204" pitchFamily="18" charset="0"/>
                                </a:rPr>
                                <m:t>3</m:t>
                              </m:r>
                            </m:e>
                            <m:e>
                              <m:r>
                                <a:rPr lang="ar-AE">
                                  <a:latin typeface="Cambria Math" panose="02040503050406030204" pitchFamily="18" charset="0"/>
                                </a:rPr>
                                <m:t>0</m:t>
                              </m:r>
                            </m:e>
                          </m:mr>
                          <m:mr>
                            <m:e>
                              <m:r>
                                <a:rPr lang="ar-AE">
                                  <a:latin typeface="Cambria Math" panose="02040503050406030204" pitchFamily="18" charset="0"/>
                                </a:rPr>
                                <m:t>0</m:t>
                              </m:r>
                            </m:e>
                            <m:e>
                              <m:r>
                                <a:rPr lang="ar-AE">
                                  <a:latin typeface="Cambria Math" panose="02040503050406030204" pitchFamily="18" charset="0"/>
                                </a:rPr>
                                <m:t>1</m:t>
                              </m:r>
                            </m:e>
                            <m:e>
                              <m:r>
                                <a:rPr lang="ar-AE">
                                  <a:latin typeface="Cambria Math" panose="02040503050406030204" pitchFamily="18" charset="0"/>
                                </a:rPr>
                                <m:t>−</m:t>
                              </m:r>
                              <m:r>
                                <a:rPr lang="ar-AE">
                                  <a:latin typeface="Cambria Math" panose="02040503050406030204" pitchFamily="18" charset="0"/>
                                </a:rPr>
                                <m:t>1</m:t>
                              </m:r>
                            </m:e>
                          </m:mr>
                          <m:mr>
                            <m:e>
                              <m:r>
                                <a:rPr lang="ar-AE">
                                  <a:latin typeface="Cambria Math" panose="02040503050406030204" pitchFamily="18" charset="0"/>
                                </a:rPr>
                                <m:t>−</m:t>
                              </m:r>
                              <m:r>
                                <a:rPr lang="ar-AE">
                                  <a:latin typeface="Cambria Math" panose="02040503050406030204" pitchFamily="18" charset="0"/>
                                </a:rPr>
                                <m:t>2</m:t>
                              </m:r>
                            </m:e>
                            <m:e>
                              <m:r>
                                <a:rPr lang="ar-AE">
                                  <a:latin typeface="Cambria Math" panose="02040503050406030204" pitchFamily="18" charset="0"/>
                                </a:rPr>
                                <m:t>−</m:t>
                              </m:r>
                              <m:r>
                                <a:rPr lang="ar-AE">
                                  <a:latin typeface="Cambria Math" panose="02040503050406030204" pitchFamily="18" charset="0"/>
                                </a:rPr>
                                <m:t>1</m:t>
                              </m:r>
                            </m:e>
                            <m:e>
                              <m:r>
                                <a:rPr lang="ar-AE">
                                  <a:latin typeface="Cambria Math" panose="02040503050406030204" pitchFamily="18" charset="0"/>
                                </a:rPr>
                                <m:t>1</m:t>
                              </m:r>
                            </m:e>
                          </m:mr>
                        </m:m>
                      </m:e>
                    </m:d>
                    <m:d>
                      <m:dPr>
                        <m:begChr m:val="["/>
                        <m:endChr m:val="]"/>
                        <m:ctrlPr>
                          <a:rPr lang="ar-AE" i="1">
                            <a:latin typeface="Cambria Math" panose="02040503050406030204" pitchFamily="18" charset="0"/>
                          </a:rPr>
                        </m:ctrlPr>
                      </m:dPr>
                      <m:e>
                        <m:eqArr>
                          <m:eqArrPr>
                            <m:ctrlPr>
                              <a:rPr lang="ar-AE" i="1">
                                <a:latin typeface="Cambria Math" panose="02040503050406030204" pitchFamily="18" charset="0"/>
                              </a:rPr>
                            </m:ctrlPr>
                          </m:eqArrPr>
                          <m:e>
                            <m:r>
                              <a:rPr lang="ar-AE">
                                <a:latin typeface="Cambria Math" panose="02040503050406030204" pitchFamily="18" charset="0"/>
                              </a:rPr>
                              <m:t>𝑥</m:t>
                            </m:r>
                          </m:e>
                          <m:e>
                            <m:r>
                              <a:rPr lang="ar-AE">
                                <a:latin typeface="Cambria Math" panose="02040503050406030204" pitchFamily="18" charset="0"/>
                              </a:rPr>
                              <m:t>𝑦</m:t>
                            </m:r>
                          </m:e>
                          <m:e>
                            <m:r>
                              <a:rPr lang="ar-AE">
                                <a:latin typeface="Cambria Math" panose="02040503050406030204" pitchFamily="18" charset="0"/>
                              </a:rPr>
                              <m:t>𝑧</m:t>
                            </m:r>
                          </m:e>
                        </m:eqArr>
                      </m:e>
                    </m:d>
                    <m:r>
                      <a:rPr lang="ar-AE">
                        <a:latin typeface="Cambria Math" panose="02040503050406030204" pitchFamily="18" charset="0"/>
                      </a:rPr>
                      <m:t>=</m:t>
                    </m:r>
                    <m:d>
                      <m:dPr>
                        <m:begChr m:val="["/>
                        <m:endChr m:val="]"/>
                        <m:ctrlPr>
                          <a:rPr lang="ar-AE" i="1">
                            <a:latin typeface="Cambria Math" panose="02040503050406030204" pitchFamily="18" charset="0"/>
                          </a:rPr>
                        </m:ctrlPr>
                      </m:dPr>
                      <m:e>
                        <m:eqArr>
                          <m:eqArrPr>
                            <m:ctrlPr>
                              <a:rPr lang="ar-AE" i="1">
                                <a:latin typeface="Cambria Math" panose="02040503050406030204" pitchFamily="18" charset="0"/>
                              </a:rPr>
                            </m:ctrlPr>
                          </m:eqArrPr>
                          <m:e>
                            <m:r>
                              <a:rPr lang="ar-AE">
                                <a:latin typeface="Cambria Math" panose="02040503050406030204" pitchFamily="18" charset="0"/>
                              </a:rPr>
                              <m:t>−</m:t>
                            </m:r>
                            <m:r>
                              <a:rPr lang="ar-AE">
                                <a:latin typeface="Cambria Math" panose="02040503050406030204" pitchFamily="18" charset="0"/>
                              </a:rPr>
                              <m:t>2</m:t>
                            </m:r>
                          </m:e>
                          <m:e>
                            <m:r>
                              <a:rPr lang="ar-AE">
                                <a:latin typeface="Cambria Math" panose="02040503050406030204" pitchFamily="18" charset="0"/>
                              </a:rPr>
                              <m:t>1</m:t>
                            </m:r>
                          </m:e>
                          <m:e>
                            <m:r>
                              <a:rPr lang="ar-AE">
                                <a:latin typeface="Cambria Math" panose="02040503050406030204" pitchFamily="18" charset="0"/>
                              </a:rPr>
                              <m:t>−</m:t>
                            </m:r>
                            <m:r>
                              <a:rPr lang="ar-AE">
                                <a:latin typeface="Cambria Math" panose="02040503050406030204" pitchFamily="18" charset="0"/>
                              </a:rPr>
                              <m:t>3</m:t>
                            </m:r>
                          </m:e>
                        </m:eqArr>
                      </m:e>
                    </m:d>
                  </m:oMath>
                </a14:m>
                <a:r>
                  <a:rPr lang="ar-AE" sz="2800" dirty="0"/>
                  <a:t>.</a:t>
                </a:r>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350"/>
                </a:stretch>
              </a:blipFill>
            </p:spPr>
            <p:txBody>
              <a:bodyPr/>
              <a:lstStyle/>
              <a:p>
                <a:r>
                  <a:rPr lang="en-US">
                    <a:noFill/>
                  </a:rPr>
                  <a:t> </a:t>
                </a:r>
              </a:p>
            </p:txBody>
          </p:sp>
        </mc:Fallback>
      </mc:AlternateContent>
    </p:spTree>
    <p:extLst>
      <p:ext uri="{BB962C8B-B14F-4D97-AF65-F5344CB8AC3E}">
        <p14:creationId xmlns:p14="http://schemas.microsoft.com/office/powerpoint/2010/main" val="22000604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Identity Matrices</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fontScale="70000" lnSpcReduction="20000"/>
              </a:bodyPr>
              <a:lstStyle/>
              <a:p>
                <a:pPr algn="ctr">
                  <a:defRPr sz="2800" b="1"/>
                </a:pPr>
                <a:r>
                  <a:rPr dirty="0"/>
                  <a:t>Definition</a:t>
                </a:r>
              </a:p>
              <a:p>
                <a:pPr>
                  <a:defRPr sz="2800"/>
                </a:pPr>
                <a:r>
                  <a:rPr dirty="0"/>
                  <a:t>The </a:t>
                </a:r>
                <a14:m>
                  <m:oMath xmlns:m="http://schemas.openxmlformats.org/officeDocument/2006/math">
                    <m:r>
                      <a:rPr>
                        <a:latin typeface="Cambria Math" panose="02040503050406030204" pitchFamily="18" charset="0"/>
                      </a:rPr>
                      <m:t>𝑛</m:t>
                    </m:r>
                    <m:r>
                      <a:rPr>
                        <a:latin typeface="Cambria Math" panose="02040503050406030204" pitchFamily="18" charset="0"/>
                      </a:rPr>
                      <m:t>×</m:t>
                    </m:r>
                    <m:r>
                      <a:rPr>
                        <a:latin typeface="Cambria Math" panose="02040503050406030204" pitchFamily="18" charset="0"/>
                      </a:rPr>
                      <m:t>𝑛</m:t>
                    </m:r>
                  </m:oMath>
                </a14:m>
                <a:r>
                  <a:rPr dirty="0"/>
                  <a:t> </a:t>
                </a:r>
                <a:r>
                  <a:rPr b="1" dirty="0"/>
                  <a:t>identity matrix</a:t>
                </a:r>
                <a:r>
                  <a:rPr dirty="0"/>
                  <a:t>, denoted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𝐼</m:t>
                        </m:r>
                      </m:e>
                      <m:sub>
                        <m:r>
                          <a:rPr>
                            <a:latin typeface="Cambria Math" panose="02040503050406030204" pitchFamily="18" charset="0"/>
                          </a:rPr>
                          <m:t>𝑛</m:t>
                        </m:r>
                      </m:sub>
                    </m:sSub>
                  </m:oMath>
                </a14:m>
                <a:r>
                  <a:rPr dirty="0"/>
                  <a:t> (just </a:t>
                </a:r>
                <a14:m>
                  <m:oMath xmlns:m="http://schemas.openxmlformats.org/officeDocument/2006/math">
                    <m:r>
                      <a:rPr>
                        <a:latin typeface="Cambria Math" panose="02040503050406030204" pitchFamily="18" charset="0"/>
                      </a:rPr>
                      <m:t>𝐼</m:t>
                    </m:r>
                  </m:oMath>
                </a14:m>
                <a:r>
                  <a:rPr dirty="0"/>
                  <a:t> when there is no possibility of confusion), is the </a:t>
                </a:r>
                <a14:m>
                  <m:oMath xmlns:m="http://schemas.openxmlformats.org/officeDocument/2006/math">
                    <m:r>
                      <a:rPr>
                        <a:latin typeface="Cambria Math" panose="02040503050406030204" pitchFamily="18" charset="0"/>
                      </a:rPr>
                      <m:t>𝑛</m:t>
                    </m:r>
                    <m:r>
                      <a:rPr>
                        <a:latin typeface="Cambria Math" panose="02040503050406030204" pitchFamily="18" charset="0"/>
                      </a:rPr>
                      <m:t>×</m:t>
                    </m:r>
                    <m:r>
                      <a:rPr>
                        <a:latin typeface="Cambria Math" panose="02040503050406030204" pitchFamily="18" charset="0"/>
                      </a:rPr>
                      <m:t>𝑛</m:t>
                    </m:r>
                  </m:oMath>
                </a14:m>
                <a:r>
                  <a:rPr dirty="0"/>
                  <a:t> matrix consisting of </a:t>
                </a:r>
                <a:r>
                  <a:rPr dirty="0">
                    <a:latin typeface="Cambria Math"/>
                  </a:rPr>
                  <a:t>1</a:t>
                </a:r>
                <a:r>
                  <a:rPr dirty="0"/>
                  <a:t>s on the </a:t>
                </a:r>
                <a:r>
                  <a:rPr i="1" dirty="0"/>
                  <a:t>main diagonal </a:t>
                </a:r>
                <a:r>
                  <a:rPr dirty="0"/>
                  <a:t>and </a:t>
                </a:r>
                <a:r>
                  <a:rPr dirty="0">
                    <a:latin typeface="Cambria Math"/>
                  </a:rPr>
                  <a:t>0</a:t>
                </a:r>
                <a:r>
                  <a:rPr dirty="0"/>
                  <a:t>s everywhere else. The </a:t>
                </a:r>
                <a:r>
                  <a:rPr b="1" dirty="0"/>
                  <a:t>main diagonal</a:t>
                </a:r>
                <a:r>
                  <a:rPr dirty="0"/>
                  <a:t> consists of those entries in the </a:t>
                </a:r>
                <a:br>
                  <a:rPr lang="en-US" dirty="0"/>
                </a:br>
                <a:r>
                  <a:rPr dirty="0"/>
                  <a:t>first</a:t>
                </a:r>
                <a:r>
                  <a:rPr lang="en-US" dirty="0"/>
                  <a:t> </a:t>
                </a:r>
                <a:r>
                  <a:rPr dirty="0"/>
                  <a:t>row-first column, the second row-second column, and so on down to the </a:t>
                </a:r>
                <a14:m>
                  <m:oMath xmlns:m="http://schemas.openxmlformats.org/officeDocument/2006/math">
                    <m:r>
                      <a:rPr>
                        <a:latin typeface="Cambria Math" panose="02040503050406030204" pitchFamily="18" charset="0"/>
                      </a:rPr>
                      <m:t>𝑛</m:t>
                    </m:r>
                  </m:oMath>
                </a14:m>
                <a:r>
                  <a:rPr baseline="30000" dirty="0" err="1"/>
                  <a:t>th</a:t>
                </a:r>
                <a:r>
                  <a:rPr dirty="0"/>
                  <a:t> row-</a:t>
                </a:r>
                <a14:m>
                  <m:oMath xmlns:m="http://schemas.openxmlformats.org/officeDocument/2006/math">
                    <m:r>
                      <a:rPr>
                        <a:latin typeface="Cambria Math" panose="02040503050406030204" pitchFamily="18" charset="0"/>
                      </a:rPr>
                      <m:t>𝑛</m:t>
                    </m:r>
                  </m:oMath>
                </a14:m>
                <a:r>
                  <a:rPr baseline="30000" dirty="0" err="1"/>
                  <a:t>th</a:t>
                </a:r>
                <a:r>
                  <a:rPr dirty="0"/>
                  <a:t> column. Every identity matrix has the form</a:t>
                </a:r>
              </a:p>
              <a:p>
                <a:pPr algn="ctr">
                  <a:defRPr sz="2800"/>
                </a:pPr>
                <a:r>
                  <a:rPr sz="3100" dirty="0"/>
                  <a:t> </a:t>
                </a:r>
                <a14:m>
                  <m:oMath xmlns:m="http://schemas.openxmlformats.org/officeDocument/2006/math">
                    <m:r>
                      <a:rPr sz="3100">
                        <a:latin typeface="Cambria Math" panose="02040503050406030204" pitchFamily="18" charset="0"/>
                      </a:rPr>
                      <m:t>𝐼</m:t>
                    </m:r>
                    <m:r>
                      <a:rPr sz="3100">
                        <a:latin typeface="Cambria Math" panose="02040503050406030204" pitchFamily="18" charset="0"/>
                      </a:rPr>
                      <m:t>=</m:t>
                    </m:r>
                    <m:d>
                      <m:dPr>
                        <m:begChr m:val="["/>
                        <m:endChr m:val="]"/>
                        <m:ctrlPr>
                          <a:rPr sz="3100" i="1">
                            <a:latin typeface="Cambria Math" panose="02040503050406030204" pitchFamily="18" charset="0"/>
                          </a:rPr>
                        </m:ctrlPr>
                      </m:dPr>
                      <m:e>
                        <m:m>
                          <m:mPr>
                            <m:plcHide m:val="on"/>
                            <m:mcs>
                              <m:mc>
                                <m:mcPr>
                                  <m:count m:val="5"/>
                                  <m:mcJc m:val="center"/>
                                </m:mcPr>
                              </m:mc>
                            </m:mcs>
                            <m:ctrlPr>
                              <a:rPr sz="3100" i="1">
                                <a:latin typeface="Cambria Math" panose="02040503050406030204" pitchFamily="18" charset="0"/>
                              </a:rPr>
                            </m:ctrlPr>
                          </m:mPr>
                          <m:mr>
                            <m:e>
                              <m:r>
                                <a:rPr sz="3100">
                                  <a:latin typeface="Cambria Math" panose="02040503050406030204" pitchFamily="18" charset="0"/>
                                </a:rPr>
                                <m:t>1</m:t>
                              </m:r>
                            </m:e>
                            <m:e>
                              <m:r>
                                <a:rPr sz="3100">
                                  <a:latin typeface="Cambria Math" panose="02040503050406030204" pitchFamily="18" charset="0"/>
                                </a:rPr>
                                <m:t>0</m:t>
                              </m:r>
                            </m:e>
                            <m:e>
                              <m:r>
                                <a:rPr sz="3100">
                                  <a:latin typeface="Cambria Math" panose="02040503050406030204" pitchFamily="18" charset="0"/>
                                </a:rPr>
                                <m:t>0</m:t>
                              </m:r>
                            </m:e>
                            <m:e>
                              <m:r>
                                <a:rPr sz="3100">
                                  <a:latin typeface="Cambria Math" panose="02040503050406030204" pitchFamily="18" charset="0"/>
                                </a:rPr>
                                <m:t>⋯</m:t>
                              </m:r>
                            </m:e>
                            <m:e>
                              <m:r>
                                <a:rPr sz="3100">
                                  <a:latin typeface="Cambria Math" panose="02040503050406030204" pitchFamily="18" charset="0"/>
                                </a:rPr>
                                <m:t>0</m:t>
                              </m:r>
                            </m:e>
                          </m:mr>
                          <m:mr>
                            <m:e>
                              <m:r>
                                <a:rPr sz="3100">
                                  <a:latin typeface="Cambria Math" panose="02040503050406030204" pitchFamily="18" charset="0"/>
                                </a:rPr>
                                <m:t>0</m:t>
                              </m:r>
                            </m:e>
                            <m:e>
                              <m:r>
                                <a:rPr sz="3100">
                                  <a:latin typeface="Cambria Math" panose="02040503050406030204" pitchFamily="18" charset="0"/>
                                </a:rPr>
                                <m:t>1</m:t>
                              </m:r>
                            </m:e>
                            <m:e>
                              <m:r>
                                <a:rPr sz="3100">
                                  <a:latin typeface="Cambria Math" panose="02040503050406030204" pitchFamily="18" charset="0"/>
                                </a:rPr>
                                <m:t>0</m:t>
                              </m:r>
                            </m:e>
                            <m:e>
                              <m:r>
                                <a:rPr sz="3100">
                                  <a:latin typeface="Cambria Math" panose="02040503050406030204" pitchFamily="18" charset="0"/>
                                </a:rPr>
                                <m:t>⋯</m:t>
                              </m:r>
                            </m:e>
                            <m:e>
                              <m:r>
                                <a:rPr sz="3100">
                                  <a:latin typeface="Cambria Math" panose="02040503050406030204" pitchFamily="18" charset="0"/>
                                </a:rPr>
                                <m:t>0</m:t>
                              </m:r>
                            </m:e>
                          </m:mr>
                          <m:mr>
                            <m:e>
                              <m:r>
                                <a:rPr sz="3100">
                                  <a:latin typeface="Cambria Math" panose="02040503050406030204" pitchFamily="18" charset="0"/>
                                </a:rPr>
                                <m:t>0</m:t>
                              </m:r>
                            </m:e>
                            <m:e>
                              <m:r>
                                <a:rPr sz="3100">
                                  <a:latin typeface="Cambria Math" panose="02040503050406030204" pitchFamily="18" charset="0"/>
                                </a:rPr>
                                <m:t>0</m:t>
                              </m:r>
                            </m:e>
                            <m:e>
                              <m:r>
                                <a:rPr sz="3100">
                                  <a:latin typeface="Cambria Math" panose="02040503050406030204" pitchFamily="18" charset="0"/>
                                </a:rPr>
                                <m:t>1</m:t>
                              </m:r>
                            </m:e>
                            <m:e>
                              <m:r>
                                <a:rPr sz="3100">
                                  <a:latin typeface="Cambria Math" panose="02040503050406030204" pitchFamily="18" charset="0"/>
                                </a:rPr>
                                <m:t>⋯</m:t>
                              </m:r>
                            </m:e>
                            <m:e>
                              <m:r>
                                <a:rPr sz="3100">
                                  <a:latin typeface="Cambria Math" panose="02040503050406030204" pitchFamily="18" charset="0"/>
                                </a:rPr>
                                <m:t>0</m:t>
                              </m:r>
                            </m:e>
                          </m:mr>
                          <m:mr>
                            <m:e>
                              <m:r>
                                <a:rPr sz="3100">
                                  <a:latin typeface="Cambria Math" panose="02040503050406030204" pitchFamily="18" charset="0"/>
                                </a:rPr>
                                <m:t>⋮</m:t>
                              </m:r>
                            </m:e>
                            <m:e>
                              <m:r>
                                <a:rPr sz="3100">
                                  <a:latin typeface="Cambria Math" panose="02040503050406030204" pitchFamily="18" charset="0"/>
                                </a:rPr>
                                <m:t>⋮</m:t>
                              </m:r>
                            </m:e>
                            <m:e>
                              <m:r>
                                <a:rPr sz="3100">
                                  <a:latin typeface="Cambria Math" panose="02040503050406030204" pitchFamily="18" charset="0"/>
                                </a:rPr>
                                <m:t>⋮</m:t>
                              </m:r>
                            </m:e>
                            <m:e>
                              <m:r>
                                <a:rPr sz="3100">
                                  <a:latin typeface="Cambria Math" panose="02040503050406030204" pitchFamily="18" charset="0"/>
                                </a:rPr>
                                <m:t>⋱</m:t>
                              </m:r>
                            </m:e>
                            <m:e>
                              <m:r>
                                <a:rPr sz="3100">
                                  <a:latin typeface="Cambria Math" panose="02040503050406030204" pitchFamily="18" charset="0"/>
                                </a:rPr>
                                <m:t>⋮</m:t>
                              </m:r>
                            </m:e>
                          </m:mr>
                          <m:mr>
                            <m:e>
                              <m:r>
                                <a:rPr sz="3100">
                                  <a:latin typeface="Cambria Math" panose="02040503050406030204" pitchFamily="18" charset="0"/>
                                </a:rPr>
                                <m:t>0</m:t>
                              </m:r>
                            </m:e>
                            <m:e>
                              <m:r>
                                <a:rPr sz="3100">
                                  <a:latin typeface="Cambria Math" panose="02040503050406030204" pitchFamily="18" charset="0"/>
                                </a:rPr>
                                <m:t>0</m:t>
                              </m:r>
                            </m:e>
                            <m:e>
                              <m:r>
                                <a:rPr sz="3100">
                                  <a:latin typeface="Cambria Math" panose="02040503050406030204" pitchFamily="18" charset="0"/>
                                </a:rPr>
                                <m:t>0</m:t>
                              </m:r>
                            </m:e>
                            <m:e>
                              <m:r>
                                <a:rPr sz="3100">
                                  <a:latin typeface="Cambria Math" panose="02040503050406030204" pitchFamily="18" charset="0"/>
                                </a:rPr>
                                <m:t>⋯</m:t>
                              </m:r>
                            </m:e>
                            <m:e>
                              <m:r>
                                <a:rPr sz="3100">
                                  <a:latin typeface="Cambria Math" panose="02040503050406030204" pitchFamily="18" charset="0"/>
                                </a:rPr>
                                <m:t>1</m:t>
                              </m:r>
                            </m:e>
                          </m:mr>
                        </m:m>
                      </m:e>
                    </m:d>
                  </m:oMath>
                </a14:m>
                <a:r>
                  <a:rPr sz="3100" dirty="0"/>
                  <a:t>.</a:t>
                </a:r>
              </a:p>
              <a:p>
                <a:pPr>
                  <a:defRPr sz="2800"/>
                </a:pPr>
                <a:endParaRPr lang="en-US" dirty="0"/>
              </a:p>
              <a:p>
                <a:pPr>
                  <a:defRPr sz="2800"/>
                </a:pPr>
                <a:r>
                  <a:rPr dirty="0"/>
                  <a:t>If the matrices </a:t>
                </a:r>
                <a14:m>
                  <m:oMath xmlns:m="http://schemas.openxmlformats.org/officeDocument/2006/math">
                    <m:r>
                      <a:rPr>
                        <a:latin typeface="Cambria Math" panose="02040503050406030204" pitchFamily="18" charset="0"/>
                      </a:rPr>
                      <m:t>𝐴</m:t>
                    </m:r>
                  </m:oMath>
                </a14:m>
                <a:r>
                  <a:rPr dirty="0"/>
                  <a:t> and </a:t>
                </a:r>
                <a14:m>
                  <m:oMath xmlns:m="http://schemas.openxmlformats.org/officeDocument/2006/math">
                    <m:r>
                      <a:rPr>
                        <a:latin typeface="Cambria Math" panose="02040503050406030204" pitchFamily="18" charset="0"/>
                      </a:rPr>
                      <m:t>𝐵</m:t>
                    </m:r>
                  </m:oMath>
                </a14:m>
                <a:r>
                  <a:rPr dirty="0"/>
                  <a:t> have appropriate order, so that the matrix products are defined, then </a:t>
                </a:r>
                <a14:m>
                  <m:oMath xmlns:m="http://schemas.openxmlformats.org/officeDocument/2006/math">
                    <m:r>
                      <a:rPr>
                        <a:latin typeface="Cambria Math" panose="02040503050406030204" pitchFamily="18" charset="0"/>
                      </a:rPr>
                      <m:t>𝐴𝐼</m:t>
                    </m:r>
                    <m:r>
                      <a:rPr>
                        <a:latin typeface="Cambria Math" panose="02040503050406030204" pitchFamily="18" charset="0"/>
                      </a:rPr>
                      <m:t>=</m:t>
                    </m:r>
                    <m:r>
                      <a:rPr>
                        <a:latin typeface="Cambria Math" panose="02040503050406030204" pitchFamily="18" charset="0"/>
                      </a:rPr>
                      <m:t>𝐴</m:t>
                    </m:r>
                  </m:oMath>
                </a14:m>
                <a:r>
                  <a:rPr dirty="0"/>
                  <a:t> and </a:t>
                </a:r>
                <a14:m>
                  <m:oMath xmlns:m="http://schemas.openxmlformats.org/officeDocument/2006/math">
                    <m:r>
                      <a:rPr>
                        <a:latin typeface="Cambria Math" panose="02040503050406030204" pitchFamily="18" charset="0"/>
                      </a:rPr>
                      <m:t>𝐼𝐵</m:t>
                    </m:r>
                    <m:r>
                      <a:rPr>
                        <a:latin typeface="Cambria Math" panose="02040503050406030204" pitchFamily="18" charset="0"/>
                      </a:rPr>
                      <m:t>=</m:t>
                    </m:r>
                    <m:r>
                      <a:rPr>
                        <a:latin typeface="Cambria Math" panose="02040503050406030204" pitchFamily="18" charset="0"/>
                      </a:rPr>
                      <m:t>𝐵</m:t>
                    </m:r>
                  </m:oMath>
                </a14:m>
                <a:r>
                  <a:rPr dirty="0"/>
                  <a:t>. Thus, the identity matrix serves as the multiplicative identity on the set of appropriately</a:t>
                </a:r>
                <a:r>
                  <a:rPr lang="en-US" dirty="0"/>
                  <a:t> </a:t>
                </a:r>
                <a:r>
                  <a:rPr dirty="0"/>
                  <a:t>sized matrices. In this sense, </a:t>
                </a:r>
                <a14:m>
                  <m:oMath xmlns:m="http://schemas.openxmlformats.org/officeDocument/2006/math">
                    <m:r>
                      <a:rPr>
                        <a:latin typeface="Cambria Math" panose="02040503050406030204" pitchFamily="18" charset="0"/>
                      </a:rPr>
                      <m:t>𝐼</m:t>
                    </m:r>
                  </m:oMath>
                </a14:m>
                <a:r>
                  <a:rPr dirty="0"/>
                  <a:t> serves the same purpose as the number </a:t>
                </a:r>
                <a:r>
                  <a:rPr dirty="0">
                    <a:latin typeface="Cambria Math"/>
                  </a:rPr>
                  <a:t>1</a:t>
                </a:r>
                <a:r>
                  <a:rPr dirty="0"/>
                  <a:t> in the set of real numbers.</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590" t="-1603" r="-1181"/>
                </a:stretch>
              </a:blipFill>
            </p:spPr>
            <p:txBody>
              <a:bodyPr/>
              <a:lstStyle/>
              <a:p>
                <a:r>
                  <a:rPr lang="en-US">
                    <a:noFill/>
                  </a:rPr>
                  <a:t> </a:t>
                </a:r>
              </a:p>
            </p:txBody>
          </p:sp>
        </mc:Fallback>
      </mc:AlternateContent>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The Inverse of a Matrix</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lgn="ctr">
                  <a:defRPr sz="2800" b="1"/>
                </a:pPr>
                <a:r>
                  <a:rPr dirty="0"/>
                  <a:t>Definition</a:t>
                </a:r>
              </a:p>
              <a:p>
                <a:pPr>
                  <a:defRPr sz="2800"/>
                </a:pPr>
                <a:r>
                  <a:rPr sz="2800" dirty="0"/>
                  <a:t>Let </a:t>
                </a:r>
                <a14:m>
                  <m:oMath xmlns:m="http://schemas.openxmlformats.org/officeDocument/2006/math">
                    <m:r>
                      <a:rPr>
                        <a:latin typeface="Cambria Math" panose="02040503050406030204" pitchFamily="18" charset="0"/>
                      </a:rPr>
                      <m:t>𝐴</m:t>
                    </m:r>
                  </m:oMath>
                </a14:m>
                <a:r>
                  <a:rPr sz="2800" dirty="0"/>
                  <a:t> be an </a:t>
                </a:r>
                <a14:m>
                  <m:oMath xmlns:m="http://schemas.openxmlformats.org/officeDocument/2006/math">
                    <m:r>
                      <a:rPr>
                        <a:latin typeface="Cambria Math" panose="02040503050406030204" pitchFamily="18" charset="0"/>
                      </a:rPr>
                      <m:t>𝑛</m:t>
                    </m:r>
                    <m:r>
                      <a:rPr>
                        <a:latin typeface="Cambria Math" panose="02040503050406030204" pitchFamily="18" charset="0"/>
                      </a:rPr>
                      <m:t>×</m:t>
                    </m:r>
                    <m:r>
                      <a:rPr>
                        <a:latin typeface="Cambria Math" panose="02040503050406030204" pitchFamily="18" charset="0"/>
                      </a:rPr>
                      <m:t>𝑛</m:t>
                    </m:r>
                  </m:oMath>
                </a14:m>
                <a:r>
                  <a:rPr sz="2800" dirty="0"/>
                  <a:t> matrix. If there exists an </a:t>
                </a:r>
                <a14:m>
                  <m:oMath xmlns:m="http://schemas.openxmlformats.org/officeDocument/2006/math">
                    <m:r>
                      <a:rPr>
                        <a:latin typeface="Cambria Math" panose="02040503050406030204" pitchFamily="18" charset="0"/>
                      </a:rPr>
                      <m:t>𝑛</m:t>
                    </m:r>
                    <m:r>
                      <a:rPr>
                        <a:latin typeface="Cambria Math" panose="02040503050406030204" pitchFamily="18" charset="0"/>
                      </a:rPr>
                      <m:t>×</m:t>
                    </m:r>
                    <m:r>
                      <a:rPr>
                        <a:latin typeface="Cambria Math" panose="02040503050406030204" pitchFamily="18" charset="0"/>
                      </a:rPr>
                      <m:t>𝑛</m:t>
                    </m:r>
                  </m:oMath>
                </a14:m>
                <a:r>
                  <a:rPr sz="2800" dirty="0"/>
                  <a:t> matrix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𝐴</m:t>
                        </m:r>
                      </m:e>
                      <m:sup>
                        <m:r>
                          <a:rPr>
                            <a:latin typeface="Cambria Math" panose="02040503050406030204" pitchFamily="18" charset="0"/>
                          </a:rPr>
                          <m:t>−1</m:t>
                        </m:r>
                      </m:sup>
                    </m:sSup>
                  </m:oMath>
                </a14:m>
                <a:r>
                  <a:rPr sz="2800" dirty="0"/>
                  <a:t> such that</a:t>
                </a:r>
              </a:p>
              <a:p>
                <a:pPr algn="ctr">
                  <a:defRPr sz="2800"/>
                </a:pP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𝐴</m:t>
                        </m:r>
                      </m:e>
                      <m:sup>
                        <m:r>
                          <a:rPr>
                            <a:latin typeface="Cambria Math" panose="02040503050406030204" pitchFamily="18" charset="0"/>
                          </a:rPr>
                          <m:t>−1</m:t>
                        </m:r>
                      </m:sup>
                    </m:sSup>
                    <m:r>
                      <a:rPr>
                        <a:latin typeface="Cambria Math" panose="02040503050406030204" pitchFamily="18" charset="0"/>
                      </a:rPr>
                      <m:t>𝐴</m:t>
                    </m:r>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𝐼</m:t>
                        </m:r>
                      </m:e>
                      <m:sub>
                        <m:r>
                          <a:rPr>
                            <a:latin typeface="Cambria Math" panose="02040503050406030204" pitchFamily="18" charset="0"/>
                          </a:rPr>
                          <m:t>𝑛</m:t>
                        </m:r>
                      </m:sub>
                    </m:sSub>
                  </m:oMath>
                </a14:m>
                <a:r>
                  <a:rPr sz="2800" dirty="0"/>
                  <a:t> </a:t>
                </a:r>
                <a:r>
                  <a:rPr lang="en-US" sz="2800" dirty="0"/>
                  <a:t> </a:t>
                </a:r>
                <a:r>
                  <a:rPr sz="2800" dirty="0"/>
                  <a:t>and</a:t>
                </a:r>
                <a:r>
                  <a:rPr lang="en-US" sz="2800" dirty="0"/>
                  <a:t> </a:t>
                </a:r>
                <a:r>
                  <a:rPr sz="2800" dirty="0"/>
                  <a:t> </a:t>
                </a:r>
                <a14:m>
                  <m:oMath xmlns:m="http://schemas.openxmlformats.org/officeDocument/2006/math">
                    <m:r>
                      <a:rPr>
                        <a:latin typeface="Cambria Math" panose="02040503050406030204" pitchFamily="18" charset="0"/>
                      </a:rPr>
                      <m:t>𝐴</m:t>
                    </m:r>
                    <m:sSup>
                      <m:sSupPr>
                        <m:ctrlPr>
                          <a:rPr i="1">
                            <a:latin typeface="Cambria Math" panose="02040503050406030204" pitchFamily="18" charset="0"/>
                          </a:rPr>
                        </m:ctrlPr>
                      </m:sSupPr>
                      <m:e>
                        <m:r>
                          <a:rPr>
                            <a:latin typeface="Cambria Math" panose="02040503050406030204" pitchFamily="18" charset="0"/>
                          </a:rPr>
                          <m:t>𝐴</m:t>
                        </m:r>
                      </m:e>
                      <m:sup>
                        <m:r>
                          <a:rPr>
                            <a:latin typeface="Cambria Math" panose="02040503050406030204" pitchFamily="18" charset="0"/>
                          </a:rPr>
                          <m:t>−1</m:t>
                        </m:r>
                      </m:sup>
                    </m:sSup>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𝐼</m:t>
                        </m:r>
                      </m:e>
                      <m:sub>
                        <m:r>
                          <a:rPr>
                            <a:latin typeface="Cambria Math" panose="02040503050406030204" pitchFamily="18" charset="0"/>
                          </a:rPr>
                          <m:t>𝑛</m:t>
                        </m:r>
                      </m:sub>
                    </m:sSub>
                  </m:oMath>
                </a14:m>
                <a:r>
                  <a:rPr sz="2800" dirty="0"/>
                  <a:t>,</a:t>
                </a:r>
              </a:p>
              <a:p>
                <a:pPr>
                  <a:defRPr sz="2800"/>
                </a:pPr>
                <a:r>
                  <a:rPr sz="2800" dirty="0"/>
                  <a:t>we call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𝐴</m:t>
                        </m:r>
                      </m:e>
                      <m:sup>
                        <m:r>
                          <a:rPr>
                            <a:latin typeface="Cambria Math" panose="02040503050406030204" pitchFamily="18" charset="0"/>
                          </a:rPr>
                          <m:t>−1</m:t>
                        </m:r>
                      </m:sup>
                    </m:sSup>
                  </m:oMath>
                </a14:m>
                <a:r>
                  <a:rPr sz="2800" dirty="0"/>
                  <a:t> the </a:t>
                </a:r>
                <a:r>
                  <a:rPr sz="2800" b="1" dirty="0"/>
                  <a:t>inverse</a:t>
                </a:r>
                <a:r>
                  <a:rPr sz="2800" dirty="0"/>
                  <a:t> of </a:t>
                </a:r>
                <a14:m>
                  <m:oMath xmlns:m="http://schemas.openxmlformats.org/officeDocument/2006/math">
                    <m:r>
                      <a:rPr>
                        <a:latin typeface="Cambria Math" panose="02040503050406030204" pitchFamily="18" charset="0"/>
                      </a:rPr>
                      <m:t>𝐴</m:t>
                    </m:r>
                  </m:oMath>
                </a14:m>
                <a:r>
                  <a:rPr sz="2800" dirty="0"/>
                  <a:t>.</a:t>
                </a:r>
              </a:p>
              <a:p>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r="-2066"/>
                </a:stretch>
              </a:blipFill>
            </p:spPr>
            <p:txBody>
              <a:bodyPr/>
              <a:lstStyle/>
              <a:p>
                <a:r>
                  <a:rPr lang="en-US">
                    <a:noFill/>
                  </a:rPr>
                  <a:t> </a:t>
                </a:r>
              </a:p>
            </p:txBody>
          </p:sp>
        </mc:Fallback>
      </mc:AlternateContent>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2: Finding the Inverse of a Matrix</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lang="en-US" sz="2800" dirty="0"/>
                  <a:t>Find the inverse of the matrix </a:t>
                </a:r>
                <a14:m>
                  <m:oMath xmlns:m="http://schemas.openxmlformats.org/officeDocument/2006/math">
                    <m:r>
                      <a:rPr lang="en-US">
                        <a:latin typeface="Cambria Math" panose="02040503050406030204" pitchFamily="18" charset="0"/>
                      </a:rPr>
                      <m:t>𝐴</m:t>
                    </m:r>
                    <m:r>
                      <a:rPr lang="en-US">
                        <a:latin typeface="Cambria Math" panose="02040503050406030204" pitchFamily="18" charset="0"/>
                      </a:rPr>
                      <m:t>=</m:t>
                    </m:r>
                    <m:d>
                      <m:dPr>
                        <m:begChr m:val="["/>
                        <m:endChr m:val="]"/>
                        <m:ctrlPr>
                          <a:rPr lang="ar-AE" i="1">
                            <a:latin typeface="Cambria Math" panose="02040503050406030204" pitchFamily="18" charset="0"/>
                          </a:rPr>
                        </m:ctrlPr>
                      </m:dPr>
                      <m:e>
                        <m:m>
                          <m:mPr>
                            <m:plcHide m:val="on"/>
                            <m:mcs>
                              <m:mc>
                                <m:mcPr>
                                  <m:count m:val="2"/>
                                  <m:mcJc m:val="center"/>
                                </m:mcPr>
                              </m:mc>
                            </m:mcs>
                            <m:ctrlPr>
                              <a:rPr lang="ar-AE" i="1">
                                <a:latin typeface="Cambria Math" panose="02040503050406030204" pitchFamily="18" charset="0"/>
                              </a:rPr>
                            </m:ctrlPr>
                          </m:mPr>
                          <m:mr>
                            <m:e>
                              <m:r>
                                <a:rPr lang="ar-AE">
                                  <a:latin typeface="Cambria Math" panose="02040503050406030204" pitchFamily="18" charset="0"/>
                                </a:rPr>
                                <m:t>2</m:t>
                              </m:r>
                            </m:e>
                            <m:e>
                              <m:r>
                                <a:rPr lang="ar-AE">
                                  <a:latin typeface="Cambria Math" panose="02040503050406030204" pitchFamily="18" charset="0"/>
                                </a:rPr>
                                <m:t>−</m:t>
                              </m:r>
                              <m:r>
                                <a:rPr lang="ar-AE">
                                  <a:latin typeface="Cambria Math" panose="02040503050406030204" pitchFamily="18" charset="0"/>
                                </a:rPr>
                                <m:t>3</m:t>
                              </m:r>
                            </m:e>
                          </m:mr>
                          <m:mr>
                            <m:e>
                              <m:r>
                                <a:rPr lang="ar-AE">
                                  <a:latin typeface="Cambria Math" panose="02040503050406030204" pitchFamily="18" charset="0"/>
                                </a:rPr>
                                <m:t>−</m:t>
                              </m:r>
                              <m:r>
                                <a:rPr lang="ar-AE">
                                  <a:latin typeface="Cambria Math" panose="02040503050406030204" pitchFamily="18" charset="0"/>
                                </a:rPr>
                                <m:t>1</m:t>
                              </m:r>
                            </m:e>
                            <m:e>
                              <m:r>
                                <a:rPr lang="ar-AE">
                                  <a:latin typeface="Cambria Math" panose="02040503050406030204" pitchFamily="18" charset="0"/>
                                </a:rPr>
                                <m:t>2</m:t>
                              </m:r>
                            </m:e>
                          </m:mr>
                        </m:m>
                      </m:e>
                    </m:d>
                  </m:oMath>
                </a14:m>
                <a:r>
                  <a:rPr lang="ar-AE" sz="2800" dirty="0"/>
                  <a:t>.</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a:stretch>
              </a:blipFill>
            </p:spPr>
            <p:txBody>
              <a:bodyPr/>
              <a:lstStyle/>
              <a:p>
                <a:r>
                  <a:rPr lang="en-US">
                    <a:noFill/>
                  </a:rPr>
                  <a:t> </a:t>
                </a:r>
              </a:p>
            </p:txBody>
          </p:sp>
        </mc:Fallback>
      </mc:AlternateContent>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Finding the Inverse of a Matrix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lnSpcReduction="10000"/>
              </a:bodyPr>
              <a:lstStyle/>
              <a:p>
                <a:r>
                  <a:rPr sz="2400" b="1" dirty="0"/>
                  <a:t>Solution</a:t>
                </a:r>
              </a:p>
              <a:p>
                <a:pPr>
                  <a:defRPr sz="2800"/>
                </a:pPr>
                <a:r>
                  <a:rPr sz="2400" dirty="0"/>
                  <a:t>If we let </a:t>
                </a:r>
                <a14:m>
                  <m:oMath xmlns:m="http://schemas.openxmlformats.org/officeDocument/2006/math">
                    <m:sSup>
                      <m:sSupPr>
                        <m:ctrlPr>
                          <a:rPr sz="2400" i="1">
                            <a:latin typeface="Cambria Math" panose="02040503050406030204" pitchFamily="18" charset="0"/>
                          </a:rPr>
                        </m:ctrlPr>
                      </m:sSupPr>
                      <m:e>
                        <m:r>
                          <a:rPr sz="2400">
                            <a:latin typeface="Cambria Math" panose="02040503050406030204" pitchFamily="18" charset="0"/>
                          </a:rPr>
                          <m:t>𝐴</m:t>
                        </m:r>
                      </m:e>
                      <m:sup>
                        <m:r>
                          <a:rPr sz="2400">
                            <a:latin typeface="Cambria Math" panose="02040503050406030204" pitchFamily="18" charset="0"/>
                          </a:rPr>
                          <m:t>−1</m:t>
                        </m:r>
                      </m:sup>
                    </m:sSup>
                    <m:r>
                      <a:rPr sz="2400">
                        <a:latin typeface="Cambria Math" panose="02040503050406030204" pitchFamily="18" charset="0"/>
                      </a:rPr>
                      <m:t>=</m:t>
                    </m:r>
                    <m:d>
                      <m:dPr>
                        <m:begChr m:val="["/>
                        <m:endChr m:val="]"/>
                        <m:ctrlPr>
                          <a:rPr sz="2400" i="1">
                            <a:latin typeface="Cambria Math" panose="02040503050406030204" pitchFamily="18" charset="0"/>
                          </a:rPr>
                        </m:ctrlPr>
                      </m:dPr>
                      <m:e>
                        <m:m>
                          <m:mPr>
                            <m:plcHide m:val="on"/>
                            <m:mcs>
                              <m:mc>
                                <m:mcPr>
                                  <m:count m:val="2"/>
                                  <m:mcJc m:val="center"/>
                                </m:mcPr>
                              </m:mc>
                            </m:mcs>
                            <m:ctrlPr>
                              <a:rPr sz="2400" i="1">
                                <a:latin typeface="Cambria Math" panose="02040503050406030204" pitchFamily="18" charset="0"/>
                              </a:rPr>
                            </m:ctrlPr>
                          </m:mPr>
                          <m:mr>
                            <m:e>
                              <m:r>
                                <a:rPr sz="2400">
                                  <a:latin typeface="Cambria Math" panose="02040503050406030204" pitchFamily="18" charset="0"/>
                                </a:rPr>
                                <m:t>𝑤</m:t>
                              </m:r>
                            </m:e>
                            <m:e>
                              <m:r>
                                <a:rPr sz="2400">
                                  <a:latin typeface="Cambria Math" panose="02040503050406030204" pitchFamily="18" charset="0"/>
                                </a:rPr>
                                <m:t>𝑥</m:t>
                              </m:r>
                            </m:e>
                          </m:mr>
                          <m:mr>
                            <m:e>
                              <m:r>
                                <a:rPr sz="2400">
                                  <a:latin typeface="Cambria Math" panose="02040503050406030204" pitchFamily="18" charset="0"/>
                                </a:rPr>
                                <m:t>𝑦</m:t>
                              </m:r>
                            </m:e>
                            <m:e>
                              <m:r>
                                <a:rPr sz="2400">
                                  <a:latin typeface="Cambria Math" panose="02040503050406030204" pitchFamily="18" charset="0"/>
                                </a:rPr>
                                <m:t>𝑧</m:t>
                              </m:r>
                            </m:e>
                          </m:mr>
                        </m:m>
                      </m:e>
                    </m:d>
                  </m:oMath>
                </a14:m>
                <a:r>
                  <a:rPr sz="2400" dirty="0"/>
                  <a:t>, we can use the equation </a:t>
                </a:r>
                <a14:m>
                  <m:oMath xmlns:m="http://schemas.openxmlformats.org/officeDocument/2006/math">
                    <m:r>
                      <a:rPr sz="2400">
                        <a:latin typeface="Cambria Math" panose="02040503050406030204" pitchFamily="18" charset="0"/>
                      </a:rPr>
                      <m:t>𝐴</m:t>
                    </m:r>
                    <m:sSup>
                      <m:sSupPr>
                        <m:ctrlPr>
                          <a:rPr sz="2400" i="1">
                            <a:latin typeface="Cambria Math" panose="02040503050406030204" pitchFamily="18" charset="0"/>
                          </a:rPr>
                        </m:ctrlPr>
                      </m:sSupPr>
                      <m:e>
                        <m:r>
                          <a:rPr sz="2400">
                            <a:latin typeface="Cambria Math" panose="02040503050406030204" pitchFamily="18" charset="0"/>
                          </a:rPr>
                          <m:t>𝐴</m:t>
                        </m:r>
                      </m:e>
                      <m:sup>
                        <m:r>
                          <a:rPr sz="2400">
                            <a:latin typeface="Cambria Math" panose="02040503050406030204" pitchFamily="18" charset="0"/>
                          </a:rPr>
                          <m:t>−1</m:t>
                        </m:r>
                      </m:sup>
                    </m:sSup>
                    <m:r>
                      <a:rPr sz="2400">
                        <a:latin typeface="Cambria Math" panose="02040503050406030204" pitchFamily="18" charset="0"/>
                      </a:rPr>
                      <m:t>=</m:t>
                    </m:r>
                    <m:r>
                      <a:rPr sz="2400">
                        <a:latin typeface="Cambria Math" panose="02040503050406030204" pitchFamily="18" charset="0"/>
                      </a:rPr>
                      <m:t>𝐼</m:t>
                    </m:r>
                  </m:oMath>
                </a14:m>
                <a:r>
                  <a:rPr sz="2400" dirty="0"/>
                  <a:t> to find </a:t>
                </a:r>
                <a14:m>
                  <m:oMath xmlns:m="http://schemas.openxmlformats.org/officeDocument/2006/math">
                    <m:r>
                      <a:rPr sz="2400">
                        <a:latin typeface="Cambria Math" panose="02040503050406030204" pitchFamily="18" charset="0"/>
                      </a:rPr>
                      <m:t>𝑤</m:t>
                    </m:r>
                  </m:oMath>
                </a14:m>
                <a:r>
                  <a:rPr sz="2400" dirty="0"/>
                  <a:t>, </a:t>
                </a:r>
                <a14:m>
                  <m:oMath xmlns:m="http://schemas.openxmlformats.org/officeDocument/2006/math">
                    <m:r>
                      <a:rPr sz="2400">
                        <a:latin typeface="Cambria Math" panose="02040503050406030204" pitchFamily="18" charset="0"/>
                      </a:rPr>
                      <m:t>𝑥</m:t>
                    </m:r>
                  </m:oMath>
                </a14:m>
                <a:r>
                  <a:rPr sz="2400" dirty="0"/>
                  <a:t>, </a:t>
                </a:r>
                <a14:m>
                  <m:oMath xmlns:m="http://schemas.openxmlformats.org/officeDocument/2006/math">
                    <m:r>
                      <a:rPr sz="2400">
                        <a:latin typeface="Cambria Math" panose="02040503050406030204" pitchFamily="18" charset="0"/>
                      </a:rPr>
                      <m:t>𝑦</m:t>
                    </m:r>
                  </m:oMath>
                </a14:m>
                <a:r>
                  <a:rPr sz="2400" dirty="0"/>
                  <a:t>, and </a:t>
                </a:r>
                <a14:m>
                  <m:oMath xmlns:m="http://schemas.openxmlformats.org/officeDocument/2006/math">
                    <m:r>
                      <a:rPr sz="2400">
                        <a:latin typeface="Cambria Math" panose="02040503050406030204" pitchFamily="18" charset="0"/>
                      </a:rPr>
                      <m:t>𝑧</m:t>
                    </m:r>
                  </m:oMath>
                </a14:m>
                <a:r>
                  <a:rPr sz="2400" dirty="0"/>
                  <a:t>.</a:t>
                </a:r>
              </a:p>
              <a:p>
                <a:pPr algn="ctr">
                  <a:defRPr sz="2800"/>
                </a:pPr>
                <a14:m>
                  <m:oMathPara xmlns:m="http://schemas.openxmlformats.org/officeDocument/2006/math">
                    <m:oMathParaPr>
                      <m:jc m:val="centerGroup"/>
                    </m:oMathParaPr>
                    <m:oMath xmlns:m="http://schemas.openxmlformats.org/officeDocument/2006/math">
                      <m:d>
                        <m:dPr>
                          <m:begChr m:val="["/>
                          <m:endChr m:val="]"/>
                          <m:ctrlPr>
                            <a:rPr sz="2400" i="1">
                              <a:latin typeface="Cambria Math" panose="02040503050406030204" pitchFamily="18" charset="0"/>
                            </a:rPr>
                          </m:ctrlPr>
                        </m:dPr>
                        <m:e>
                          <m:m>
                            <m:mPr>
                              <m:plcHide m:val="on"/>
                              <m:mcs>
                                <m:mc>
                                  <m:mcPr>
                                    <m:count m:val="2"/>
                                    <m:mcJc m:val="center"/>
                                  </m:mcPr>
                                </m:mc>
                              </m:mcs>
                              <m:ctrlPr>
                                <a:rPr sz="2400" i="1">
                                  <a:latin typeface="Cambria Math" panose="02040503050406030204" pitchFamily="18" charset="0"/>
                                </a:rPr>
                              </m:ctrlPr>
                            </m:mPr>
                            <m:mr>
                              <m:e>
                                <m:r>
                                  <a:rPr sz="2400">
                                    <a:latin typeface="Cambria Math" panose="02040503050406030204" pitchFamily="18" charset="0"/>
                                  </a:rPr>
                                  <m:t>2</m:t>
                                </m:r>
                              </m:e>
                              <m:e>
                                <m:r>
                                  <a:rPr sz="2400">
                                    <a:latin typeface="Cambria Math" panose="02040503050406030204" pitchFamily="18" charset="0"/>
                                  </a:rPr>
                                  <m:t>−3</m:t>
                                </m:r>
                              </m:e>
                            </m:mr>
                            <m:mr>
                              <m:e>
                                <m:r>
                                  <a:rPr sz="2400">
                                    <a:latin typeface="Cambria Math" panose="02040503050406030204" pitchFamily="18" charset="0"/>
                                  </a:rPr>
                                  <m:t>−1</m:t>
                                </m:r>
                              </m:e>
                              <m:e>
                                <m:r>
                                  <a:rPr sz="2400">
                                    <a:latin typeface="Cambria Math" panose="02040503050406030204" pitchFamily="18" charset="0"/>
                                  </a:rPr>
                                  <m:t>2</m:t>
                                </m:r>
                              </m:e>
                            </m:mr>
                          </m:m>
                        </m:e>
                      </m:d>
                      <m:d>
                        <m:dPr>
                          <m:begChr m:val="["/>
                          <m:endChr m:val="]"/>
                          <m:ctrlPr>
                            <a:rPr sz="2400" i="1">
                              <a:latin typeface="Cambria Math" panose="02040503050406030204" pitchFamily="18" charset="0"/>
                            </a:rPr>
                          </m:ctrlPr>
                        </m:dPr>
                        <m:e>
                          <m:m>
                            <m:mPr>
                              <m:plcHide m:val="on"/>
                              <m:mcs>
                                <m:mc>
                                  <m:mcPr>
                                    <m:count m:val="2"/>
                                    <m:mcJc m:val="center"/>
                                  </m:mcPr>
                                </m:mc>
                              </m:mcs>
                              <m:ctrlPr>
                                <a:rPr sz="2400" i="1">
                                  <a:latin typeface="Cambria Math" panose="02040503050406030204" pitchFamily="18" charset="0"/>
                                </a:rPr>
                              </m:ctrlPr>
                            </m:mPr>
                            <m:mr>
                              <m:e>
                                <m:r>
                                  <a:rPr sz="2400">
                                    <a:latin typeface="Cambria Math" panose="02040503050406030204" pitchFamily="18" charset="0"/>
                                  </a:rPr>
                                  <m:t>𝑤</m:t>
                                </m:r>
                              </m:e>
                              <m:e>
                                <m:r>
                                  <a:rPr sz="2400">
                                    <a:latin typeface="Cambria Math" panose="02040503050406030204" pitchFamily="18" charset="0"/>
                                  </a:rPr>
                                  <m:t>𝑥</m:t>
                                </m:r>
                              </m:e>
                            </m:mr>
                            <m:mr>
                              <m:e>
                                <m:r>
                                  <a:rPr sz="2400">
                                    <a:latin typeface="Cambria Math" panose="02040503050406030204" pitchFamily="18" charset="0"/>
                                  </a:rPr>
                                  <m:t>𝑦</m:t>
                                </m:r>
                              </m:e>
                              <m:e>
                                <m:r>
                                  <a:rPr sz="2400">
                                    <a:latin typeface="Cambria Math" panose="02040503050406030204" pitchFamily="18" charset="0"/>
                                  </a:rPr>
                                  <m:t>𝑧</m:t>
                                </m:r>
                              </m:e>
                            </m:mr>
                          </m:m>
                        </m:e>
                      </m:d>
                      <m:r>
                        <a:rPr sz="2400">
                          <a:latin typeface="Cambria Math" panose="02040503050406030204" pitchFamily="18" charset="0"/>
                        </a:rPr>
                        <m:t>=</m:t>
                      </m:r>
                      <m:d>
                        <m:dPr>
                          <m:begChr m:val="["/>
                          <m:endChr m:val="]"/>
                          <m:ctrlPr>
                            <a:rPr sz="2400" i="1">
                              <a:latin typeface="Cambria Math" panose="02040503050406030204" pitchFamily="18" charset="0"/>
                            </a:rPr>
                          </m:ctrlPr>
                        </m:dPr>
                        <m:e>
                          <m:m>
                            <m:mPr>
                              <m:plcHide m:val="on"/>
                              <m:mcs>
                                <m:mc>
                                  <m:mcPr>
                                    <m:count m:val="2"/>
                                    <m:mcJc m:val="center"/>
                                  </m:mcPr>
                                </m:mc>
                              </m:mcs>
                              <m:ctrlPr>
                                <a:rPr sz="2400" i="1">
                                  <a:latin typeface="Cambria Math" panose="02040503050406030204" pitchFamily="18" charset="0"/>
                                </a:rPr>
                              </m:ctrlPr>
                            </m:mPr>
                            <m:mr>
                              <m:e>
                                <m:r>
                                  <a:rPr sz="2400">
                                    <a:latin typeface="Cambria Math" panose="02040503050406030204" pitchFamily="18" charset="0"/>
                                  </a:rPr>
                                  <m:t>1</m:t>
                                </m:r>
                              </m:e>
                              <m:e>
                                <m:r>
                                  <a:rPr sz="2400">
                                    <a:latin typeface="Cambria Math" panose="02040503050406030204" pitchFamily="18" charset="0"/>
                                  </a:rPr>
                                  <m:t>0</m:t>
                                </m:r>
                              </m:e>
                            </m:mr>
                            <m:mr>
                              <m:e>
                                <m:r>
                                  <a:rPr sz="2400">
                                    <a:latin typeface="Cambria Math" panose="02040503050406030204" pitchFamily="18" charset="0"/>
                                  </a:rPr>
                                  <m:t>0</m:t>
                                </m:r>
                              </m:e>
                              <m:e>
                                <m:r>
                                  <a:rPr sz="2400">
                                    <a:latin typeface="Cambria Math" panose="02040503050406030204" pitchFamily="18" charset="0"/>
                                  </a:rPr>
                                  <m:t>1</m:t>
                                </m:r>
                              </m:e>
                            </m:mr>
                          </m:m>
                        </m:e>
                      </m:d>
                    </m:oMath>
                  </m:oMathPara>
                </a14:m>
                <a:endParaRPr sz="2400" dirty="0"/>
              </a:p>
              <a:p>
                <a:r>
                  <a:rPr sz="2400" dirty="0"/>
                  <a:t>Multiplying the left-hand side out, we see that we need to solve the equation</a:t>
                </a:r>
              </a:p>
              <a:p>
                <a:pPr algn="ctr">
                  <a:defRPr sz="2800"/>
                </a:pPr>
                <a14:m>
                  <m:oMathPara xmlns:m="http://schemas.openxmlformats.org/officeDocument/2006/math">
                    <m:oMathParaPr>
                      <m:jc m:val="centerGroup"/>
                    </m:oMathParaPr>
                    <m:oMath xmlns:m="http://schemas.openxmlformats.org/officeDocument/2006/math">
                      <m:d>
                        <m:dPr>
                          <m:begChr m:val="["/>
                          <m:endChr m:val="]"/>
                          <m:ctrlPr>
                            <a:rPr sz="2400" i="1">
                              <a:latin typeface="Cambria Math" panose="02040503050406030204" pitchFamily="18" charset="0"/>
                            </a:rPr>
                          </m:ctrlPr>
                        </m:dPr>
                        <m:e>
                          <m:m>
                            <m:mPr>
                              <m:plcHide m:val="on"/>
                              <m:mcs>
                                <m:mc>
                                  <m:mcPr>
                                    <m:count m:val="2"/>
                                    <m:mcJc m:val="center"/>
                                  </m:mcPr>
                                </m:mc>
                              </m:mcs>
                              <m:ctrlPr>
                                <a:rPr sz="2400" i="1">
                                  <a:latin typeface="Cambria Math" panose="02040503050406030204" pitchFamily="18" charset="0"/>
                                </a:rPr>
                              </m:ctrlPr>
                            </m:mPr>
                            <m:mr>
                              <m:e>
                                <m:r>
                                  <a:rPr sz="2400">
                                    <a:latin typeface="Cambria Math" panose="02040503050406030204" pitchFamily="18" charset="0"/>
                                  </a:rPr>
                                  <m:t>2</m:t>
                                </m:r>
                                <m:r>
                                  <a:rPr sz="2400">
                                    <a:latin typeface="Cambria Math" panose="02040503050406030204" pitchFamily="18" charset="0"/>
                                  </a:rPr>
                                  <m:t>𝑤</m:t>
                                </m:r>
                                <m:r>
                                  <a:rPr sz="2400">
                                    <a:latin typeface="Cambria Math" panose="02040503050406030204" pitchFamily="18" charset="0"/>
                                  </a:rPr>
                                  <m:t>−3</m:t>
                                </m:r>
                                <m:r>
                                  <a:rPr sz="2400">
                                    <a:latin typeface="Cambria Math" panose="02040503050406030204" pitchFamily="18" charset="0"/>
                                  </a:rPr>
                                  <m:t>𝑦</m:t>
                                </m:r>
                              </m:e>
                              <m:e>
                                <m:r>
                                  <a:rPr sz="2400">
                                    <a:latin typeface="Cambria Math" panose="02040503050406030204" pitchFamily="18" charset="0"/>
                                  </a:rPr>
                                  <m:t>2</m:t>
                                </m:r>
                                <m:r>
                                  <a:rPr sz="2400">
                                    <a:latin typeface="Cambria Math" panose="02040503050406030204" pitchFamily="18" charset="0"/>
                                  </a:rPr>
                                  <m:t>𝑥</m:t>
                                </m:r>
                                <m:r>
                                  <a:rPr sz="2400">
                                    <a:latin typeface="Cambria Math" panose="02040503050406030204" pitchFamily="18" charset="0"/>
                                  </a:rPr>
                                  <m:t>−3</m:t>
                                </m:r>
                                <m:r>
                                  <a:rPr sz="2400">
                                    <a:latin typeface="Cambria Math" panose="02040503050406030204" pitchFamily="18" charset="0"/>
                                  </a:rPr>
                                  <m:t>𝑧</m:t>
                                </m:r>
                              </m:e>
                            </m:mr>
                            <m:mr>
                              <m:e>
                                <m:r>
                                  <a:rPr sz="2400">
                                    <a:latin typeface="Cambria Math" panose="02040503050406030204" pitchFamily="18" charset="0"/>
                                  </a:rPr>
                                  <m:t>−</m:t>
                                </m:r>
                                <m:r>
                                  <a:rPr sz="2400">
                                    <a:latin typeface="Cambria Math" panose="02040503050406030204" pitchFamily="18" charset="0"/>
                                  </a:rPr>
                                  <m:t>𝑤</m:t>
                                </m:r>
                                <m:r>
                                  <a:rPr sz="2400">
                                    <a:latin typeface="Cambria Math" panose="02040503050406030204" pitchFamily="18" charset="0"/>
                                  </a:rPr>
                                  <m:t>+2</m:t>
                                </m:r>
                                <m:r>
                                  <a:rPr sz="2400">
                                    <a:latin typeface="Cambria Math" panose="02040503050406030204" pitchFamily="18" charset="0"/>
                                  </a:rPr>
                                  <m:t>𝑦</m:t>
                                </m:r>
                              </m:e>
                              <m:e>
                                <m:r>
                                  <a:rPr sz="2400">
                                    <a:latin typeface="Cambria Math" panose="02040503050406030204" pitchFamily="18" charset="0"/>
                                  </a:rPr>
                                  <m:t>−</m:t>
                                </m:r>
                                <m:r>
                                  <a:rPr sz="2400">
                                    <a:latin typeface="Cambria Math" panose="02040503050406030204" pitchFamily="18" charset="0"/>
                                  </a:rPr>
                                  <m:t>𝑥</m:t>
                                </m:r>
                                <m:r>
                                  <a:rPr sz="2400">
                                    <a:latin typeface="Cambria Math" panose="02040503050406030204" pitchFamily="18" charset="0"/>
                                  </a:rPr>
                                  <m:t>+2</m:t>
                                </m:r>
                                <m:r>
                                  <a:rPr sz="2400">
                                    <a:latin typeface="Cambria Math" panose="02040503050406030204" pitchFamily="18" charset="0"/>
                                  </a:rPr>
                                  <m:t>𝑧</m:t>
                                </m:r>
                              </m:e>
                            </m:mr>
                          </m:m>
                        </m:e>
                      </m:d>
                      <m:r>
                        <a:rPr sz="2400">
                          <a:latin typeface="Cambria Math" panose="02040503050406030204" pitchFamily="18" charset="0"/>
                        </a:rPr>
                        <m:t>=</m:t>
                      </m:r>
                      <m:d>
                        <m:dPr>
                          <m:begChr m:val="["/>
                          <m:endChr m:val="]"/>
                          <m:ctrlPr>
                            <a:rPr sz="2400" i="1">
                              <a:latin typeface="Cambria Math" panose="02040503050406030204" pitchFamily="18" charset="0"/>
                            </a:rPr>
                          </m:ctrlPr>
                        </m:dPr>
                        <m:e>
                          <m:m>
                            <m:mPr>
                              <m:plcHide m:val="on"/>
                              <m:mcs>
                                <m:mc>
                                  <m:mcPr>
                                    <m:count m:val="2"/>
                                    <m:mcJc m:val="center"/>
                                  </m:mcPr>
                                </m:mc>
                              </m:mcs>
                              <m:ctrlPr>
                                <a:rPr sz="2400" i="1">
                                  <a:latin typeface="Cambria Math" panose="02040503050406030204" pitchFamily="18" charset="0"/>
                                </a:rPr>
                              </m:ctrlPr>
                            </m:mPr>
                            <m:mr>
                              <m:e>
                                <m:r>
                                  <a:rPr sz="2400">
                                    <a:latin typeface="Cambria Math" panose="02040503050406030204" pitchFamily="18" charset="0"/>
                                  </a:rPr>
                                  <m:t>1</m:t>
                                </m:r>
                              </m:e>
                              <m:e>
                                <m:r>
                                  <a:rPr sz="2400">
                                    <a:latin typeface="Cambria Math" panose="02040503050406030204" pitchFamily="18" charset="0"/>
                                  </a:rPr>
                                  <m:t>0</m:t>
                                </m:r>
                              </m:e>
                            </m:mr>
                            <m:mr>
                              <m:e>
                                <m:r>
                                  <a:rPr sz="2400">
                                    <a:latin typeface="Cambria Math" panose="02040503050406030204" pitchFamily="18" charset="0"/>
                                  </a:rPr>
                                  <m:t>0</m:t>
                                </m:r>
                              </m:e>
                              <m:e>
                                <m:r>
                                  <a:rPr sz="2400">
                                    <a:latin typeface="Cambria Math" panose="02040503050406030204" pitchFamily="18" charset="0"/>
                                  </a:rPr>
                                  <m:t>1</m:t>
                                </m:r>
                              </m:e>
                            </m:mr>
                          </m:m>
                        </m:e>
                      </m:d>
                    </m:oMath>
                  </m:oMathPara>
                </a14:m>
                <a:endParaRPr sz="2400" dirty="0"/>
              </a:p>
              <a:p>
                <a:r>
                  <a:rPr sz="2400" dirty="0"/>
                  <a:t>which, if we equate columns on each side, means we need to solve the two linear systems</a:t>
                </a:r>
              </a:p>
              <a:p>
                <a:pPr algn="ctr">
                  <a:defRPr sz="2800"/>
                </a:pPr>
                <a:r>
                  <a:rPr sz="2400" dirty="0"/>
                  <a:t> </a:t>
                </a:r>
                <a14:m>
                  <m:oMath xmlns:m="http://schemas.openxmlformats.org/officeDocument/2006/math">
                    <m:d>
                      <m:dPr>
                        <m:begChr m:val="{"/>
                        <m:endChr m:val=""/>
                        <m:ctrlPr>
                          <a:rPr lang="en-US" sz="2400" i="1" smtClean="0">
                            <a:latin typeface="Cambria Math" panose="02040503050406030204" pitchFamily="18" charset="0"/>
                          </a:rPr>
                        </m:ctrlPr>
                      </m:dPr>
                      <m:e>
                        <m:eqArr>
                          <m:eqArrPr>
                            <m:ctrlPr>
                              <a:rPr lang="ar-AE" sz="2400" i="1">
                                <a:latin typeface="Cambria Math" panose="02040503050406030204" pitchFamily="18" charset="0"/>
                              </a:rPr>
                            </m:ctrlPr>
                          </m:eqArrPr>
                          <m:e>
                            <m:r>
                              <a:rPr lang="ar-AE" sz="2400">
                                <a:latin typeface="Cambria Math" panose="02040503050406030204" pitchFamily="18" charset="0"/>
                              </a:rPr>
                              <m:t>2</m:t>
                            </m:r>
                            <m:r>
                              <a:rPr lang="ar-AE" sz="2400">
                                <a:latin typeface="Cambria Math" panose="02040503050406030204" pitchFamily="18" charset="0"/>
                              </a:rPr>
                              <m:t>𝑤</m:t>
                            </m:r>
                            <m:r>
                              <a:rPr lang="ar-AE" sz="2400">
                                <a:latin typeface="Cambria Math" panose="02040503050406030204" pitchFamily="18" charset="0"/>
                              </a:rPr>
                              <m:t>−</m:t>
                            </m:r>
                            <m:r>
                              <a:rPr lang="ar-AE" sz="2400">
                                <a:latin typeface="Cambria Math" panose="02040503050406030204" pitchFamily="18" charset="0"/>
                              </a:rPr>
                              <m:t>3</m:t>
                            </m:r>
                            <m:r>
                              <a:rPr lang="ar-AE" sz="2400">
                                <a:latin typeface="Cambria Math" panose="02040503050406030204" pitchFamily="18" charset="0"/>
                              </a:rPr>
                              <m:t>𝑦</m:t>
                            </m:r>
                            <m:r>
                              <a:rPr lang="ar-AE" sz="2400">
                                <a:latin typeface="Cambria Math" panose="02040503050406030204" pitchFamily="18" charset="0"/>
                              </a:rPr>
                              <m:t>=</m:t>
                            </m:r>
                            <m:r>
                              <a:rPr lang="ar-AE" sz="2400">
                                <a:latin typeface="Cambria Math" panose="02040503050406030204" pitchFamily="18" charset="0"/>
                              </a:rPr>
                              <m:t>1</m:t>
                            </m:r>
                          </m:e>
                          <m:e>
                            <m:r>
                              <a:rPr lang="ar-AE" sz="2400">
                                <a:latin typeface="Cambria Math" panose="02040503050406030204" pitchFamily="18" charset="0"/>
                              </a:rPr>
                              <m:t>−</m:t>
                            </m:r>
                            <m:r>
                              <a:rPr lang="ar-AE" sz="2400">
                                <a:latin typeface="Cambria Math" panose="02040503050406030204" pitchFamily="18" charset="0"/>
                              </a:rPr>
                              <m:t>𝑤</m:t>
                            </m:r>
                            <m:r>
                              <a:rPr lang="ar-AE" sz="2400">
                                <a:latin typeface="Cambria Math" panose="02040503050406030204" pitchFamily="18" charset="0"/>
                              </a:rPr>
                              <m:t>+</m:t>
                            </m:r>
                            <m:r>
                              <a:rPr lang="ar-AE" sz="2400">
                                <a:latin typeface="Cambria Math" panose="02040503050406030204" pitchFamily="18" charset="0"/>
                              </a:rPr>
                              <m:t>2</m:t>
                            </m:r>
                            <m:r>
                              <a:rPr lang="ar-AE" sz="2400">
                                <a:latin typeface="Cambria Math" panose="02040503050406030204" pitchFamily="18" charset="0"/>
                              </a:rPr>
                              <m:t>𝑦</m:t>
                            </m:r>
                            <m:r>
                              <a:rPr lang="ar-AE" sz="2400">
                                <a:latin typeface="Cambria Math" panose="02040503050406030204" pitchFamily="18" charset="0"/>
                              </a:rPr>
                              <m:t>=</m:t>
                            </m:r>
                            <m:r>
                              <a:rPr lang="ar-AE" sz="2400">
                                <a:latin typeface="Cambria Math" panose="02040503050406030204" pitchFamily="18" charset="0"/>
                              </a:rPr>
                              <m:t>0</m:t>
                            </m:r>
                          </m:e>
                        </m:eqArr>
                      </m:e>
                    </m:d>
                  </m:oMath>
                </a14:m>
                <a:r>
                  <a:rPr lang="en-US" sz="2400" dirty="0"/>
                  <a:t>    </a:t>
                </a:r>
                <a:r>
                  <a:rPr sz="2400" dirty="0"/>
                  <a:t>and</a:t>
                </a:r>
                <a:r>
                  <a:rPr lang="en-US" sz="2400" dirty="0"/>
                  <a:t>   </a:t>
                </a:r>
                <a:r>
                  <a:rPr sz="2400" dirty="0"/>
                  <a:t> </a:t>
                </a:r>
                <a14:m>
                  <m:oMath xmlns:m="http://schemas.openxmlformats.org/officeDocument/2006/math">
                    <m:d>
                      <m:dPr>
                        <m:begChr m:val="{"/>
                        <m:endChr m:val=""/>
                        <m:ctrlPr>
                          <a:rPr lang="en-US" sz="2400" i="1" smtClean="0">
                            <a:latin typeface="Cambria Math" panose="02040503050406030204" pitchFamily="18" charset="0"/>
                          </a:rPr>
                        </m:ctrlPr>
                      </m:dPr>
                      <m:e>
                        <m:eqArr>
                          <m:eqArrPr>
                            <m:ctrlPr>
                              <a:rPr lang="ar-AE" sz="2400" i="1">
                                <a:latin typeface="Cambria Math" panose="02040503050406030204" pitchFamily="18" charset="0"/>
                              </a:rPr>
                            </m:ctrlPr>
                          </m:eqArrPr>
                          <m:e>
                            <m:r>
                              <a:rPr lang="ar-AE" sz="2400">
                                <a:latin typeface="Cambria Math" panose="02040503050406030204" pitchFamily="18" charset="0"/>
                              </a:rPr>
                              <m:t>2</m:t>
                            </m:r>
                            <m:r>
                              <a:rPr lang="ar-AE" sz="2400">
                                <a:latin typeface="Cambria Math" panose="02040503050406030204" pitchFamily="18" charset="0"/>
                              </a:rPr>
                              <m:t>𝑥</m:t>
                            </m:r>
                            <m:r>
                              <a:rPr lang="ar-AE" sz="2400">
                                <a:latin typeface="Cambria Math" panose="02040503050406030204" pitchFamily="18" charset="0"/>
                              </a:rPr>
                              <m:t>−</m:t>
                            </m:r>
                            <m:r>
                              <a:rPr lang="ar-AE" sz="2400">
                                <a:latin typeface="Cambria Math" panose="02040503050406030204" pitchFamily="18" charset="0"/>
                              </a:rPr>
                              <m:t>3</m:t>
                            </m:r>
                            <m:r>
                              <a:rPr lang="ar-AE" sz="2400">
                                <a:latin typeface="Cambria Math" panose="02040503050406030204" pitchFamily="18" charset="0"/>
                              </a:rPr>
                              <m:t>𝑧</m:t>
                            </m:r>
                            <m:r>
                              <a:rPr lang="ar-AE" sz="2400">
                                <a:latin typeface="Cambria Math" panose="02040503050406030204" pitchFamily="18" charset="0"/>
                              </a:rPr>
                              <m:t>=</m:t>
                            </m:r>
                            <m:r>
                              <a:rPr lang="ar-AE" sz="2400">
                                <a:latin typeface="Cambria Math" panose="02040503050406030204" pitchFamily="18" charset="0"/>
                              </a:rPr>
                              <m:t>0</m:t>
                            </m:r>
                          </m:e>
                          <m:e>
                            <m:r>
                              <a:rPr lang="ar-AE" sz="2400">
                                <a:latin typeface="Cambria Math" panose="02040503050406030204" pitchFamily="18" charset="0"/>
                              </a:rPr>
                              <m:t>−</m:t>
                            </m:r>
                            <m:r>
                              <a:rPr lang="ar-AE" sz="2400">
                                <a:latin typeface="Cambria Math" panose="02040503050406030204" pitchFamily="18" charset="0"/>
                              </a:rPr>
                              <m:t>𝑥</m:t>
                            </m:r>
                            <m:r>
                              <a:rPr lang="ar-AE" sz="2400">
                                <a:latin typeface="Cambria Math" panose="02040503050406030204" pitchFamily="18" charset="0"/>
                              </a:rPr>
                              <m:t>+</m:t>
                            </m:r>
                            <m:r>
                              <a:rPr lang="ar-AE" sz="2400">
                                <a:latin typeface="Cambria Math" panose="02040503050406030204" pitchFamily="18" charset="0"/>
                              </a:rPr>
                              <m:t>2</m:t>
                            </m:r>
                            <m:r>
                              <a:rPr lang="ar-AE" sz="2400">
                                <a:latin typeface="Cambria Math" panose="02040503050406030204" pitchFamily="18" charset="0"/>
                              </a:rPr>
                              <m:t>𝑧</m:t>
                            </m:r>
                            <m:r>
                              <a:rPr lang="ar-AE" sz="2400">
                                <a:latin typeface="Cambria Math" panose="02040503050406030204" pitchFamily="18" charset="0"/>
                              </a:rPr>
                              <m:t>=</m:t>
                            </m:r>
                            <m:r>
                              <a:rPr lang="ar-AE" sz="2400">
                                <a:latin typeface="Cambria Math" panose="02040503050406030204" pitchFamily="18" charset="0"/>
                              </a:rPr>
                              <m:t>1</m:t>
                            </m:r>
                          </m:e>
                        </m:eqArr>
                      </m:e>
                    </m:d>
                  </m:oMath>
                </a14:m>
                <a:r>
                  <a:rPr lang="en-US" sz="2400" dirty="0"/>
                  <a:t>.</a:t>
                </a:r>
              </a:p>
              <a:p>
                <a:pPr algn="ctr">
                  <a:defRPr sz="2800"/>
                </a:pPr>
                <a:endParaRPr sz="16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963" t="-1595" r="-1407"/>
                </a:stretch>
              </a:blipFill>
            </p:spPr>
            <p:txBody>
              <a:bodyPr/>
              <a:lstStyle/>
              <a:p>
                <a:r>
                  <a:rPr lang="en-US">
                    <a:noFill/>
                  </a:rPr>
                  <a:t> </a:t>
                </a:r>
              </a:p>
            </p:txBody>
          </p:sp>
        </mc:Fallback>
      </mc:AlternateContent>
    </p:spTree>
    <p:extLst>
      <p:ext uri="{BB962C8B-B14F-4D97-AF65-F5344CB8AC3E}">
        <p14:creationId xmlns:p14="http://schemas.microsoft.com/office/powerpoint/2010/main" val="25422852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Finding the Inverse of a Matrix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lang="en-US" sz="2400" dirty="0"/>
                  <a:t>We have covered many methods for solving such systems. If we write the augmented matrix for each system, we get</a:t>
                </a:r>
              </a:p>
              <a:p>
                <a:pPr algn="ctr">
                  <a:defRPr sz="2800"/>
                </a:pPr>
                <a:r>
                  <a:rPr lang="en-US" sz="2400" dirty="0"/>
                  <a:t> </a:t>
                </a:r>
                <a14:m>
                  <m:oMath xmlns:m="http://schemas.openxmlformats.org/officeDocument/2006/math">
                    <m:d>
                      <m:dPr>
                        <m:begChr m:val="["/>
                        <m:endChr m:val="]"/>
                        <m:ctrlPr>
                          <a:rPr lang="ar-AE" sz="2400" i="1" smtClean="0">
                            <a:latin typeface="Cambria Math" panose="02040503050406030204" pitchFamily="18" charset="0"/>
                          </a:rPr>
                        </m:ctrlPr>
                      </m:dPr>
                      <m:e>
                        <m:m>
                          <m:mPr>
                            <m:mcs>
                              <m:mc>
                                <m:mcPr>
                                  <m:count m:val="2"/>
                                  <m:mcJc m:val="center"/>
                                </m:mcPr>
                              </m:mc>
                            </m:mcs>
                            <m:ctrlPr>
                              <a:rPr lang="ar-AE" sz="2400" i="1" smtClean="0">
                                <a:latin typeface="Cambria Math" panose="02040503050406030204" pitchFamily="18" charset="0"/>
                              </a:rPr>
                            </m:ctrlPr>
                          </m:mPr>
                          <m:mr>
                            <m:e>
                              <m:r>
                                <m:rPr>
                                  <m:brk m:alnAt="7"/>
                                </m:rPr>
                                <a:rPr lang="en-US" sz="2400" b="0" i="1" smtClean="0">
                                  <a:latin typeface="Cambria Math" panose="02040503050406030204" pitchFamily="18" charset="0"/>
                                </a:rPr>
                                <m:t>2</m:t>
                              </m:r>
                            </m:e>
                            <m:e>
                              <m:r>
                                <a:rPr lang="en-US" sz="2400" b="0" i="1" smtClean="0">
                                  <a:latin typeface="Cambria Math" panose="02040503050406030204" pitchFamily="18" charset="0"/>
                                </a:rPr>
                                <m:t>−</m:t>
                              </m:r>
                              <m:r>
                                <a:rPr lang="en-US" sz="2400" b="0" i="1" smtClean="0">
                                  <a:latin typeface="Cambria Math" panose="02040503050406030204" pitchFamily="18" charset="0"/>
                                </a:rPr>
                                <m:t>3</m:t>
                              </m:r>
                            </m:e>
                          </m:mr>
                          <m:mr>
                            <m:e>
                              <m:r>
                                <a:rPr lang="en-US" sz="2400" b="0" i="1" smtClean="0">
                                  <a:latin typeface="Cambria Math" panose="02040503050406030204" pitchFamily="18" charset="0"/>
                                </a:rPr>
                                <m:t>−</m:t>
                              </m:r>
                              <m:r>
                                <a:rPr lang="en-US" sz="2400" b="0" i="1" smtClean="0">
                                  <a:latin typeface="Cambria Math" panose="02040503050406030204" pitchFamily="18" charset="0"/>
                                </a:rPr>
                                <m:t>1</m:t>
                              </m:r>
                            </m:e>
                            <m:e>
                              <m:r>
                                <a:rPr lang="en-US" sz="2400" b="0" i="1" smtClean="0">
                                  <a:latin typeface="Cambria Math" panose="02040503050406030204" pitchFamily="18" charset="0"/>
                                </a:rPr>
                                <m:t>2</m:t>
                              </m:r>
                            </m:e>
                          </m:mr>
                        </m:m>
                        <m:d>
                          <m:dPr>
                            <m:begChr m:val="|"/>
                            <m:endChr m:val=""/>
                            <m:ctrlPr>
                              <a:rPr lang="ar-AE" sz="2400" i="1" smtClean="0">
                                <a:latin typeface="Cambria Math" panose="02040503050406030204" pitchFamily="18" charset="0"/>
                              </a:rPr>
                            </m:ctrlPr>
                          </m:dPr>
                          <m:e>
                            <m:m>
                              <m:mPr>
                                <m:mcs>
                                  <m:mc>
                                    <m:mcPr>
                                      <m:count m:val="1"/>
                                      <m:mcJc m:val="center"/>
                                    </m:mcPr>
                                  </m:mc>
                                </m:mcs>
                                <m:ctrlPr>
                                  <a:rPr lang="ar-AE" sz="2400" i="1" smtClean="0">
                                    <a:latin typeface="Cambria Math" panose="02040503050406030204" pitchFamily="18" charset="0"/>
                                  </a:rPr>
                                </m:ctrlPr>
                              </m:mPr>
                              <m:mr>
                                <m:e>
                                  <m:r>
                                    <m:rPr>
                                      <m:brk m:alnAt="7"/>
                                    </m:rPr>
                                    <a:rPr lang="en-US" sz="2400" b="0" i="1" smtClean="0">
                                      <a:latin typeface="Cambria Math" panose="02040503050406030204" pitchFamily="18" charset="0"/>
                                    </a:rPr>
                                    <m:t>1</m:t>
                                  </m:r>
                                </m:e>
                              </m:mr>
                              <m:mr>
                                <m:e>
                                  <m:r>
                                    <a:rPr lang="en-US" sz="2400" b="0" i="1" smtClean="0">
                                      <a:latin typeface="Cambria Math" panose="02040503050406030204" pitchFamily="18" charset="0"/>
                                    </a:rPr>
                                    <m:t>0</m:t>
                                  </m:r>
                                </m:e>
                              </m:mr>
                            </m:m>
                          </m:e>
                        </m:d>
                      </m:e>
                    </m:d>
                  </m:oMath>
                </a14:m>
                <a:r>
                  <a:rPr lang="en-US" sz="2400" dirty="0"/>
                  <a:t>   and  </a:t>
                </a:r>
                <a14:m>
                  <m:oMath xmlns:m="http://schemas.openxmlformats.org/officeDocument/2006/math">
                    <m:d>
                      <m:dPr>
                        <m:begChr m:val="["/>
                        <m:endChr m:val="]"/>
                        <m:ctrlPr>
                          <a:rPr lang="ar-AE" sz="2400" i="1">
                            <a:latin typeface="Cambria Math" panose="02040503050406030204" pitchFamily="18" charset="0"/>
                          </a:rPr>
                        </m:ctrlPr>
                      </m:dPr>
                      <m:e>
                        <m:m>
                          <m:mPr>
                            <m:mcs>
                              <m:mc>
                                <m:mcPr>
                                  <m:count m:val="2"/>
                                  <m:mcJc m:val="center"/>
                                </m:mcPr>
                              </m:mc>
                            </m:mcs>
                            <m:ctrlPr>
                              <a:rPr lang="ar-AE" sz="2400" i="1">
                                <a:latin typeface="Cambria Math" panose="02040503050406030204" pitchFamily="18" charset="0"/>
                              </a:rPr>
                            </m:ctrlPr>
                          </m:mPr>
                          <m:mr>
                            <m:e>
                              <m:r>
                                <m:rPr>
                                  <m:brk m:alnAt="7"/>
                                </m:rPr>
                                <a:rPr lang="en-US" sz="2400" i="1">
                                  <a:latin typeface="Cambria Math" panose="02040503050406030204" pitchFamily="18" charset="0"/>
                                </a:rPr>
                                <m:t>2</m:t>
                              </m:r>
                            </m:e>
                            <m:e>
                              <m:r>
                                <a:rPr lang="en-US" sz="2400" i="1">
                                  <a:latin typeface="Cambria Math" panose="02040503050406030204" pitchFamily="18" charset="0"/>
                                </a:rPr>
                                <m:t>−</m:t>
                              </m:r>
                              <m:r>
                                <a:rPr lang="en-US" sz="2400" i="1">
                                  <a:latin typeface="Cambria Math" panose="02040503050406030204" pitchFamily="18" charset="0"/>
                                </a:rPr>
                                <m:t>3</m:t>
                              </m:r>
                            </m:e>
                          </m:mr>
                          <m:mr>
                            <m:e>
                              <m:r>
                                <a:rPr lang="en-US" sz="2400" i="1">
                                  <a:latin typeface="Cambria Math" panose="02040503050406030204" pitchFamily="18" charset="0"/>
                                </a:rPr>
                                <m:t>−</m:t>
                              </m:r>
                              <m:r>
                                <a:rPr lang="en-US" sz="2400" i="1">
                                  <a:latin typeface="Cambria Math" panose="02040503050406030204" pitchFamily="18" charset="0"/>
                                </a:rPr>
                                <m:t>1</m:t>
                              </m:r>
                            </m:e>
                            <m:e>
                              <m:r>
                                <a:rPr lang="en-US" sz="2400" i="1">
                                  <a:latin typeface="Cambria Math" panose="02040503050406030204" pitchFamily="18" charset="0"/>
                                </a:rPr>
                                <m:t>2</m:t>
                              </m:r>
                            </m:e>
                          </m:mr>
                        </m:m>
                        <m:d>
                          <m:dPr>
                            <m:begChr m:val="|"/>
                            <m:endChr m:val=""/>
                            <m:ctrlPr>
                              <a:rPr lang="ar-AE" sz="2400" i="1">
                                <a:latin typeface="Cambria Math" panose="02040503050406030204" pitchFamily="18" charset="0"/>
                              </a:rPr>
                            </m:ctrlPr>
                          </m:dPr>
                          <m:e>
                            <m:m>
                              <m:mPr>
                                <m:mcs>
                                  <m:mc>
                                    <m:mcPr>
                                      <m:count m:val="1"/>
                                      <m:mcJc m:val="center"/>
                                    </m:mcPr>
                                  </m:mc>
                                </m:mcs>
                                <m:ctrlPr>
                                  <a:rPr lang="ar-AE" sz="2400" i="1">
                                    <a:latin typeface="Cambria Math" panose="02040503050406030204" pitchFamily="18" charset="0"/>
                                  </a:rPr>
                                </m:ctrlPr>
                              </m:mPr>
                              <m:mr>
                                <m:e>
                                  <m:r>
                                    <m:rPr>
                                      <m:brk m:alnAt="7"/>
                                    </m:rPr>
                                    <a:rPr lang="en-US" sz="2400" b="0" i="1" smtClean="0">
                                      <a:latin typeface="Cambria Math" panose="02040503050406030204" pitchFamily="18" charset="0"/>
                                    </a:rPr>
                                    <m:t>0</m:t>
                                  </m:r>
                                </m:e>
                              </m:mr>
                              <m:mr>
                                <m:e>
                                  <m:r>
                                    <a:rPr lang="en-US" sz="2400" b="0" i="1" smtClean="0">
                                      <a:latin typeface="Cambria Math" panose="02040503050406030204" pitchFamily="18" charset="0"/>
                                    </a:rPr>
                                    <m:t>1</m:t>
                                  </m:r>
                                </m:e>
                              </m:mr>
                            </m:m>
                          </m:e>
                        </m:d>
                      </m:e>
                    </m:d>
                  </m:oMath>
                </a14:m>
                <a:r>
                  <a:rPr lang="ar-AE" sz="2400" dirty="0"/>
                  <a:t>.</a:t>
                </a:r>
              </a:p>
              <a:p>
                <a:endParaRPr lang="en-US" sz="2400" dirty="0"/>
              </a:p>
              <a:p>
                <a:r>
                  <a:rPr lang="en-US" sz="2400" dirty="0"/>
                  <a:t>Note that the left-hand sides of these matrices are the same. This allows us to combine them into a new kind of augmented matrix so we can use Gauss-Jordan elimination to solve the systems at the same time. Combining the matrices, we get</a:t>
                </a:r>
              </a:p>
              <a:p>
                <a:pPr algn="ctr">
                  <a:defRPr sz="2800"/>
                </a:pPr>
                <a:r>
                  <a:rPr lang="en-US" sz="2400" dirty="0"/>
                  <a:t> </a:t>
                </a:r>
                <a14:m>
                  <m:oMath xmlns:m="http://schemas.openxmlformats.org/officeDocument/2006/math">
                    <m:d>
                      <m:dPr>
                        <m:begChr m:val="["/>
                        <m:endChr m:val="]"/>
                        <m:ctrlPr>
                          <a:rPr lang="en-US" sz="2400" i="1">
                            <a:latin typeface="Cambria Math" panose="02040503050406030204" pitchFamily="18" charset="0"/>
                          </a:rPr>
                        </m:ctrlPr>
                      </m:dPr>
                      <m:e>
                        <m:m>
                          <m:mPr>
                            <m:mcs>
                              <m:mc>
                                <m:mcPr>
                                  <m:count m:val="2"/>
                                  <m:mcJc m:val="center"/>
                                </m:mcPr>
                              </m:mc>
                            </m:mcs>
                            <m:ctrlPr>
                              <a:rPr lang="en-US" sz="2400" i="1">
                                <a:latin typeface="Cambria Math" panose="02040503050406030204" pitchFamily="18" charset="0"/>
                              </a:rPr>
                            </m:ctrlPr>
                          </m:mPr>
                          <m:mr>
                            <m:e>
                              <m:r>
                                <a:rPr lang="en-US" sz="2400" i="1">
                                  <a:latin typeface="Cambria Math" panose="02040503050406030204" pitchFamily="18" charset="0"/>
                                </a:rPr>
                                <m:t>2</m:t>
                              </m:r>
                            </m:e>
                            <m:e>
                              <m:r>
                                <a:rPr lang="en-US" sz="2400" i="1">
                                  <a:latin typeface="Cambria Math" panose="02040503050406030204" pitchFamily="18" charset="0"/>
                                </a:rPr>
                                <m:t>−</m:t>
                              </m:r>
                              <m:r>
                                <a:rPr lang="en-US" sz="2400" i="1">
                                  <a:latin typeface="Cambria Math" panose="02040503050406030204" pitchFamily="18" charset="0"/>
                                </a:rPr>
                                <m:t>3</m:t>
                              </m:r>
                            </m:e>
                          </m:mr>
                          <m:mr>
                            <m:e>
                              <m:r>
                                <a:rPr lang="en-US" sz="2400" i="1">
                                  <a:latin typeface="Cambria Math" panose="02040503050406030204" pitchFamily="18" charset="0"/>
                                </a:rPr>
                                <m:t>−</m:t>
                              </m:r>
                              <m:r>
                                <a:rPr lang="en-US" sz="2400" i="1">
                                  <a:latin typeface="Cambria Math" panose="02040503050406030204" pitchFamily="18" charset="0"/>
                                </a:rPr>
                                <m:t>1</m:t>
                              </m:r>
                            </m:e>
                            <m:e>
                              <m:r>
                                <a:rPr lang="en-US" sz="2400" i="1">
                                  <a:latin typeface="Cambria Math" panose="02040503050406030204" pitchFamily="18" charset="0"/>
                                </a:rPr>
                                <m:t>2</m:t>
                              </m:r>
                            </m:e>
                          </m:mr>
                        </m:m>
                        <m:d>
                          <m:dPr>
                            <m:begChr m:val="|"/>
                            <m:endChr m:val=""/>
                            <m:ctrlPr>
                              <a:rPr lang="en-US" sz="2400" i="1">
                                <a:latin typeface="Cambria Math" panose="02040503050406030204" pitchFamily="18" charset="0"/>
                              </a:rPr>
                            </m:ctrlPr>
                          </m:dPr>
                          <m:e>
                            <m:m>
                              <m:mPr>
                                <m:mcs>
                                  <m:mc>
                                    <m:mcPr>
                                      <m:count m:val="2"/>
                                      <m:mcJc m:val="center"/>
                                    </m:mcPr>
                                  </m:mc>
                                </m:mcs>
                                <m:ctrlPr>
                                  <a:rPr lang="en-US" sz="2400" i="1">
                                    <a:latin typeface="Cambria Math" panose="02040503050406030204" pitchFamily="18" charset="0"/>
                                  </a:rPr>
                                </m:ctrlPr>
                              </m:mPr>
                              <m:mr>
                                <m:e>
                                  <m:r>
                                    <a:rPr lang="en-US" sz="2400" i="1">
                                      <a:latin typeface="Cambria Math" panose="02040503050406030204" pitchFamily="18" charset="0"/>
                                    </a:rPr>
                                    <m:t>1</m:t>
                                  </m:r>
                                </m:e>
                                <m:e>
                                  <m:r>
                                    <a:rPr lang="en-US" sz="2400" i="1">
                                      <a:latin typeface="Cambria Math" panose="02040503050406030204" pitchFamily="18" charset="0"/>
                                    </a:rPr>
                                    <m:t>0</m:t>
                                  </m:r>
                                </m:e>
                              </m:mr>
                              <m:mr>
                                <m:e>
                                  <m:r>
                                    <a:rPr lang="en-US" sz="2400" i="1">
                                      <a:latin typeface="Cambria Math" panose="02040503050406030204" pitchFamily="18" charset="0"/>
                                    </a:rPr>
                                    <m:t>0</m:t>
                                  </m:r>
                                </m:e>
                                <m:e>
                                  <m:r>
                                    <a:rPr lang="en-US" sz="2400" i="1">
                                      <a:latin typeface="Cambria Math" panose="02040503050406030204" pitchFamily="18" charset="0"/>
                                    </a:rPr>
                                    <m:t>1</m:t>
                                  </m:r>
                                </m:e>
                              </m:mr>
                            </m:m>
                          </m:e>
                        </m:d>
                      </m:e>
                    </m:d>
                  </m:oMath>
                </a14:m>
                <a:r>
                  <a:rPr lang="en-US" sz="2400" dirty="0"/>
                  <a:t>.</a:t>
                </a:r>
                <a:endParaRPr sz="24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111" t="-982"/>
                </a:stretch>
              </a:blipFill>
            </p:spPr>
            <p:txBody>
              <a:bodyPr/>
              <a:lstStyle/>
              <a:p>
                <a:r>
                  <a:rPr lang="en-US">
                    <a:noFill/>
                  </a:rPr>
                  <a:t> </a:t>
                </a:r>
              </a:p>
            </p:txBody>
          </p:sp>
        </mc:Fallback>
      </mc:AlternateContent>
    </p:spTree>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969</TotalTime>
  <Words>1808</Words>
  <Application>Microsoft Office PowerPoint</Application>
  <PresentationFormat>On-screen Show (4:3)</PresentationFormat>
  <Paragraphs>187</Paragraphs>
  <Slides>37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Calibri</vt:lpstr>
      <vt:lpstr>Arial</vt:lpstr>
      <vt:lpstr>Cambria Math</vt:lpstr>
      <vt:lpstr>Courier New</vt:lpstr>
      <vt:lpstr>Office Theme</vt:lpstr>
      <vt:lpstr>Section 11.5</vt:lpstr>
      <vt:lpstr>Example 1: Matrix Equation</vt:lpstr>
      <vt:lpstr>Example 1: Matrix Equation (cont.)</vt:lpstr>
      <vt:lpstr>Example 1: Matrix Equation (cont.)</vt:lpstr>
      <vt:lpstr>Identity Matrices</vt:lpstr>
      <vt:lpstr>The Inverse of a Matrix</vt:lpstr>
      <vt:lpstr>Example 2: Finding the Inverse of a Matrix</vt:lpstr>
      <vt:lpstr>Example 2: Finding the Inverse of a Matrix (cont.)</vt:lpstr>
      <vt:lpstr>Example 2: Finding the Inverse of a Matrix (cont.)</vt:lpstr>
      <vt:lpstr>Example 2: Finding the Inverse of a Matrix (cont.)</vt:lpstr>
      <vt:lpstr>Example 2: Finding the Inverse of a Matrix (cont.)</vt:lpstr>
      <vt:lpstr>Example 2: Finding the Inverse of a Matrix (cont.)</vt:lpstr>
      <vt:lpstr>Example 2: Finding the Inverse of a Matrix (cont.)</vt:lpstr>
      <vt:lpstr>Finding the Inverse of a Matrix</vt:lpstr>
      <vt:lpstr>Inverse of a 2 × 2 Matrix</vt:lpstr>
      <vt:lpstr>Invertible Matrices</vt:lpstr>
      <vt:lpstr>Example 3: Finding the Inverse of a Matrix</vt:lpstr>
      <vt:lpstr>Example 3: Finding the Inverse of a Matrix (cont.)</vt:lpstr>
      <vt:lpstr>Example 3: Finding the Inverse of a Matrix (cont.)</vt:lpstr>
      <vt:lpstr>Example 3: Finding the Inverse of a Matrix (cont.)</vt:lpstr>
      <vt:lpstr>Example 3: Finding the Inverse of a Matrix (cont.)</vt:lpstr>
      <vt:lpstr>Example 3: Finding the Inverse of a Matrix (cont.)</vt:lpstr>
      <vt:lpstr>The Inverse Matrix Method</vt:lpstr>
      <vt:lpstr>CAUTION!</vt:lpstr>
      <vt:lpstr>Example 4: Inverse Matrix Method</vt:lpstr>
      <vt:lpstr>Example 4: Inverse Matrix Method (cont.)</vt:lpstr>
      <vt:lpstr>Example 4: Inverse Matrix Method (cont.)</vt:lpstr>
      <vt:lpstr>Example 4: Inverse Matrix Method (cont.)</vt:lpstr>
      <vt:lpstr>Example 4: Inverse Matrix Method (cont.)</vt:lpstr>
      <vt:lpstr>Example 4: Inverse Matrix Method (cont.)</vt:lpstr>
      <vt:lpstr>Example 4: Inverse Matrix Method (cont.)</vt:lpstr>
      <vt:lpstr>Example 5: Using the Inverse Matrix Method</vt:lpstr>
      <vt:lpstr>Example 5: Using the Inverse Matrix Method (cont.)</vt:lpstr>
      <vt:lpstr>Example 5: Using the Inverse Matrix Method (cont.)</vt:lpstr>
      <vt:lpstr>Example 5: Using the Inverse Matrix Method (cont.)</vt:lpstr>
      <vt:lpstr>Example 5: Using the Inverse Matrix Method (cont.)</vt:lpstr>
      <vt:lpstr>Example 5: Using the Inverse Matrix Method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Precalculus 3rd Edition</dc:title>
  <dc:creator>Hawkes Learning</dc:creator>
  <cp:lastModifiedBy>Claudia Vance</cp:lastModifiedBy>
  <cp:revision>150</cp:revision>
  <dcterms:created xsi:type="dcterms:W3CDTF">2013-04-26T14:43:13Z</dcterms:created>
  <dcterms:modified xsi:type="dcterms:W3CDTF">2020-07-27T20:00:18Z</dcterms:modified>
</cp:coreProperties>
</file>