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handoutMasterIdLst>
    <p:handoutMasterId r:id="rId38"/>
  </p:handoutMasterIdLst>
  <p:sldIdLst>
    <p:sldId id="256" r:id="rId2"/>
    <p:sldId id="257" r:id="rId3"/>
    <p:sldId id="258" r:id="rId4"/>
    <p:sldId id="264" r:id="rId5"/>
    <p:sldId id="259" r:id="rId6"/>
    <p:sldId id="260" r:id="rId7"/>
    <p:sldId id="263" r:id="rId8"/>
    <p:sldId id="265" r:id="rId9"/>
    <p:sldId id="266" r:id="rId10"/>
    <p:sldId id="304" r:id="rId11"/>
    <p:sldId id="267" r:id="rId12"/>
    <p:sldId id="268" r:id="rId13"/>
    <p:sldId id="269" r:id="rId14"/>
    <p:sldId id="271" r:id="rId15"/>
    <p:sldId id="273" r:id="rId16"/>
    <p:sldId id="274" r:id="rId17"/>
    <p:sldId id="276" r:id="rId18"/>
    <p:sldId id="280" r:id="rId19"/>
    <p:sldId id="281" r:id="rId20"/>
    <p:sldId id="282" r:id="rId21"/>
    <p:sldId id="284" r:id="rId22"/>
    <p:sldId id="286" r:id="rId23"/>
    <p:sldId id="287" r:id="rId24"/>
    <p:sldId id="288" r:id="rId25"/>
    <p:sldId id="289" r:id="rId26"/>
    <p:sldId id="295" r:id="rId27"/>
    <p:sldId id="290" r:id="rId28"/>
    <p:sldId id="293" r:id="rId29"/>
    <p:sldId id="305" r:id="rId30"/>
    <p:sldId id="296" r:id="rId31"/>
    <p:sldId id="297" r:id="rId32"/>
    <p:sldId id="298" r:id="rId33"/>
    <p:sldId id="300" r:id="rId34"/>
    <p:sldId id="301" r:id="rId35"/>
    <p:sldId id="303" r:id="rId36"/>
  </p:sldIdLst>
  <p:sldSz cx="9144000" cy="6858000" type="screen4x3"/>
  <p:notesSz cx="6858000" cy="9144000"/>
  <p:embeddedFontLst>
    <p:embeddedFont>
      <p:font typeface="Calibri" panose="020F0502020204030204" pitchFamily="34" charset="0"/>
      <p:regular r:id="rId39"/>
      <p:bold r:id="rId40"/>
      <p:italic r:id="rId41"/>
      <p:boldItalic r:id="rId42"/>
    </p:embeddedFont>
    <p:embeddedFont>
      <p:font typeface="Cambria Math" panose="02040503050406030204" pitchFamily="18" charset="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 id="1" name="Allison Conger" initials="AC" lastIdx="1" clrIdx="1">
    <p:extLst>
      <p:ext uri="{19B8F6BF-5375-455C-9EA6-DF929625EA0E}">
        <p15:presenceInfo xmlns:p15="http://schemas.microsoft.com/office/powerpoint/2012/main" userId="S::aconger@hawkeslearning.com::ade6c5c3-e633-4050-96d1-34f11caf60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53" autoAdjust="0"/>
    <p:restoredTop sz="94660"/>
  </p:normalViewPr>
  <p:slideViewPr>
    <p:cSldViewPr>
      <p:cViewPr varScale="1">
        <p:scale>
          <a:sx n="105" d="100"/>
          <a:sy n="105" d="100"/>
        </p:scale>
        <p:origin x="120" y="300"/>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8/3/2020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8/3/2020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20.png"/></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ctr"/>
            <a:r>
              <a:t>Sequences and Series</a:t>
            </a:r>
          </a:p>
        </p:txBody>
      </p:sp>
      <p:sp>
        <p:nvSpPr>
          <p:cNvPr id="3" name="Title 2"/>
          <p:cNvSpPr>
            <a:spLocks noGrp="1"/>
          </p:cNvSpPr>
          <p:nvPr>
            <p:ph type="title"/>
          </p:nvPr>
        </p:nvSpPr>
        <p:spPr/>
        <p:txBody>
          <a:bodyPr/>
          <a:lstStyle/>
          <a:p>
            <a:r>
              <a:t>Section 12.1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Recursively Defined Sequences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dirty="0"/>
                  <a:t>​</a:t>
                </a:r>
                <a:r>
                  <a:rPr sz="2800" dirty="0"/>
                  <a:t>The sequence defined by this recursive definition appears to be the same as the first sequence in Example 1, defined explicitly by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sub>
                    </m:sSub>
                    <m:r>
                      <a:rPr>
                        <a:latin typeface="Cambria Math" panose="02040503050406030204" pitchFamily="18" charset="0"/>
                      </a:rPr>
                      <m:t>=5</m:t>
                    </m:r>
                    <m:r>
                      <a:rPr>
                        <a:latin typeface="Cambria Math" panose="02040503050406030204" pitchFamily="18" charset="0"/>
                      </a:rPr>
                      <m:t>𝑛</m:t>
                    </m:r>
                    <m:r>
                      <a:rPr>
                        <a:latin typeface="Cambria Math" panose="02040503050406030204" pitchFamily="18" charset="0"/>
                      </a:rPr>
                      <m:t>−2</m:t>
                    </m:r>
                  </m:oMath>
                </a14:m>
                <a:r>
                  <a:rPr sz="2800" dirty="0"/>
                  <a:t>. This illustrates the fact that a given sequence can often be defined several different ways.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extLst>
      <p:ext uri="{BB962C8B-B14F-4D97-AF65-F5344CB8AC3E}">
        <p14:creationId xmlns:p14="http://schemas.microsoft.com/office/powerpoint/2010/main" val="2458955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Recursively Defined Sequences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rPr dirty="0"/>
                  <a:t>​</a:t>
                </a:r>
                <a:r>
                  <a:rPr sz="2800" dirty="0"/>
                  <a:t>Using the recursive formula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r>
                      <a:rPr>
                        <a:latin typeface="Cambria Math" panose="02040503050406030204" pitchFamily="18" charset="0"/>
                      </a:rPr>
                      <m:t>=2</m:t>
                    </m:r>
                  </m:oMath>
                </a14:m>
                <a:r>
                  <a:rPr sz="2800" dirty="0"/>
                  <a:t> and </a:t>
                </a:r>
                <a:br>
                  <a:rPr lang="en-US" sz="2800" dirty="0"/>
                </a:b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sub>
                    </m:sSub>
                    <m:r>
                      <a:rPr>
                        <a:latin typeface="Cambria Math" panose="02040503050406030204" pitchFamily="18" charset="0"/>
                      </a:rPr>
                      <m:t>=3</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r>
                          <a:rPr>
                            <a:latin typeface="Cambria Math" panose="02040503050406030204" pitchFamily="18" charset="0"/>
                          </a:rPr>
                          <m:t>−1</m:t>
                        </m:r>
                      </m:sub>
                    </m:sSub>
                    <m:r>
                      <a:rPr>
                        <a:latin typeface="Cambria Math" panose="02040503050406030204" pitchFamily="18" charset="0"/>
                      </a:rPr>
                      <m:t>+1</m:t>
                    </m:r>
                  </m:oMath>
                </a14:m>
                <a:r>
                  <a:rPr sz="2800" dirty="0"/>
                  <a:t> for </a:t>
                </a:r>
                <a14:m>
                  <m:oMath xmlns:m="http://schemas.openxmlformats.org/officeDocument/2006/math">
                    <m:r>
                      <a:rPr>
                        <a:latin typeface="Cambria Math" panose="02040503050406030204" pitchFamily="18" charset="0"/>
                      </a:rPr>
                      <m:t>𝑛</m:t>
                    </m:r>
                    <m:r>
                      <a:rPr>
                        <a:latin typeface="Cambria Math" panose="02040503050406030204" pitchFamily="18" charset="0"/>
                      </a:rPr>
                      <m:t>≥2</m:t>
                    </m:r>
                  </m:oMath>
                </a14:m>
                <a:r>
                  <a:rPr sz="2800" dirty="0"/>
                  <a:t>, we obtain</a:t>
                </a:r>
              </a:p>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r>
                        <a:rPr>
                          <a:latin typeface="Cambria Math" panose="02040503050406030204" pitchFamily="18" charset="0"/>
                        </a:rPr>
                        <m:t>=2</m:t>
                      </m:r>
                    </m:oMath>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m:t>
                          </m:r>
                        </m:sub>
                      </m:sSub>
                      <m:r>
                        <a:rPr>
                          <a:latin typeface="Cambria Math" panose="02040503050406030204" pitchFamily="18" charset="0"/>
                        </a:rPr>
                        <m:t>=3</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r>
                        <a:rPr>
                          <a:latin typeface="Cambria Math" panose="02040503050406030204" pitchFamily="18" charset="0"/>
                        </a:rPr>
                        <m:t>+1=3</m:t>
                      </m:r>
                      <m:d>
                        <m:dPr>
                          <m:ctrlPr>
                            <a:rPr i="1">
                              <a:latin typeface="Cambria Math" panose="02040503050406030204" pitchFamily="18" charset="0"/>
                            </a:rPr>
                          </m:ctrlPr>
                        </m:dPr>
                        <m:e>
                          <m:r>
                            <a:rPr>
                              <a:latin typeface="Cambria Math" panose="02040503050406030204" pitchFamily="18" charset="0"/>
                            </a:rPr>
                            <m:t>2</m:t>
                          </m:r>
                        </m:e>
                      </m:d>
                      <m:r>
                        <a:rPr>
                          <a:latin typeface="Cambria Math" panose="02040503050406030204" pitchFamily="18" charset="0"/>
                        </a:rPr>
                        <m:t>+1=7</m:t>
                      </m:r>
                    </m:oMath>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3</m:t>
                          </m:r>
                        </m:sub>
                      </m:sSub>
                      <m:r>
                        <a:rPr>
                          <a:latin typeface="Cambria Math" panose="02040503050406030204" pitchFamily="18" charset="0"/>
                        </a:rPr>
                        <m:t>=3</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m:t>
                          </m:r>
                        </m:sub>
                      </m:sSub>
                      <m:r>
                        <a:rPr>
                          <a:latin typeface="Cambria Math" panose="02040503050406030204" pitchFamily="18" charset="0"/>
                        </a:rPr>
                        <m:t>+1=3</m:t>
                      </m:r>
                      <m:d>
                        <m:dPr>
                          <m:ctrlPr>
                            <a:rPr i="1">
                              <a:latin typeface="Cambria Math" panose="02040503050406030204" pitchFamily="18" charset="0"/>
                            </a:rPr>
                          </m:ctrlPr>
                        </m:dPr>
                        <m:e>
                          <m:r>
                            <a:rPr>
                              <a:latin typeface="Cambria Math" panose="02040503050406030204" pitchFamily="18" charset="0"/>
                            </a:rPr>
                            <m:t>7</m:t>
                          </m:r>
                        </m:e>
                      </m:d>
                      <m:r>
                        <a:rPr>
                          <a:latin typeface="Cambria Math" panose="02040503050406030204" pitchFamily="18" charset="0"/>
                        </a:rPr>
                        <m:t>+1=22</m:t>
                      </m:r>
                    </m:oMath>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4</m:t>
                          </m:r>
                        </m:sub>
                      </m:sSub>
                      <m:r>
                        <a:rPr>
                          <a:latin typeface="Cambria Math" panose="02040503050406030204" pitchFamily="18" charset="0"/>
                        </a:rPr>
                        <m:t>=3</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3</m:t>
                          </m:r>
                        </m:sub>
                      </m:sSub>
                      <m:r>
                        <a:rPr>
                          <a:latin typeface="Cambria Math" panose="02040503050406030204" pitchFamily="18" charset="0"/>
                        </a:rPr>
                        <m:t>+1=3</m:t>
                      </m:r>
                      <m:d>
                        <m:dPr>
                          <m:ctrlPr>
                            <a:rPr i="1">
                              <a:latin typeface="Cambria Math" panose="02040503050406030204" pitchFamily="18" charset="0"/>
                            </a:rPr>
                          </m:ctrlPr>
                        </m:dPr>
                        <m:e>
                          <m:r>
                            <a:rPr>
                              <a:latin typeface="Cambria Math" panose="02040503050406030204" pitchFamily="18" charset="0"/>
                            </a:rPr>
                            <m:t>22</m:t>
                          </m:r>
                        </m:e>
                      </m:d>
                      <m:r>
                        <a:rPr>
                          <a:latin typeface="Cambria Math" panose="02040503050406030204" pitchFamily="18" charset="0"/>
                        </a:rPr>
                        <m:t>+1=67</m:t>
                      </m:r>
                    </m:oMath>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5</m:t>
                          </m:r>
                        </m:sub>
                      </m:sSub>
                      <m:r>
                        <a:rPr>
                          <a:latin typeface="Cambria Math" panose="02040503050406030204" pitchFamily="18" charset="0"/>
                        </a:rPr>
                        <m:t>=3</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4</m:t>
                          </m:r>
                        </m:sub>
                      </m:sSub>
                      <m:r>
                        <a:rPr>
                          <a:latin typeface="Cambria Math" panose="02040503050406030204" pitchFamily="18" charset="0"/>
                        </a:rPr>
                        <m:t>+1=3</m:t>
                      </m:r>
                      <m:d>
                        <m:dPr>
                          <m:ctrlPr>
                            <a:rPr i="1">
                              <a:latin typeface="Cambria Math" panose="02040503050406030204" pitchFamily="18" charset="0"/>
                            </a:rPr>
                          </m:ctrlPr>
                        </m:dPr>
                        <m:e>
                          <m:r>
                            <a:rPr>
                              <a:latin typeface="Cambria Math" panose="02040503050406030204" pitchFamily="18" charset="0"/>
                            </a:rPr>
                            <m:t>67</m:t>
                          </m:r>
                        </m:e>
                      </m:d>
                      <m:r>
                        <a:rPr>
                          <a:latin typeface="Cambria Math" panose="02040503050406030204" pitchFamily="18" charset="0"/>
                        </a:rPr>
                        <m:t>+1=202</m:t>
                      </m:r>
                    </m:oMath>
                  </m:oMathPara>
                </a14:m>
                <a:endParaRPr sz="2800" dirty="0"/>
              </a:p>
              <a:p>
                <a:pPr marL="512064">
                  <a:defRPr sz="2800"/>
                </a:pPr>
                <a:r>
                  <a:rPr dirty="0"/>
                  <a:t>​</a:t>
                </a:r>
                <a:r>
                  <a:rPr sz="2800" dirty="0"/>
                  <a:t>Thus, </a:t>
                </a:r>
                <a:r>
                  <a:rPr lang="en-US" dirty="0"/>
                  <a:t>the first five terms of the sequence are</a:t>
                </a:r>
                <a:r>
                  <a:rPr sz="2800" dirty="0"/>
                  <a:t> </a:t>
                </a:r>
                <a:r>
                  <a:rPr sz="2800" dirty="0">
                    <a:latin typeface="Cambria Math"/>
                  </a:rPr>
                  <a:t>2</a:t>
                </a:r>
                <a:r>
                  <a:rPr sz="2800" dirty="0"/>
                  <a:t>, </a:t>
                </a:r>
                <a:r>
                  <a:rPr sz="2800" dirty="0">
                    <a:latin typeface="Cambria Math"/>
                  </a:rPr>
                  <a:t>7</a:t>
                </a:r>
                <a:r>
                  <a:rPr sz="2800" dirty="0"/>
                  <a:t>, </a:t>
                </a:r>
                <a:r>
                  <a:rPr sz="2800" dirty="0">
                    <a:latin typeface="Cambria Math"/>
                  </a:rPr>
                  <a:t>22</a:t>
                </a:r>
                <a:r>
                  <a:rPr sz="2800" dirty="0"/>
                  <a:t>, </a:t>
                </a:r>
                <a:r>
                  <a:rPr sz="2800" dirty="0">
                    <a:latin typeface="Cambria Math"/>
                  </a:rPr>
                  <a:t>67</a:t>
                </a:r>
                <a:r>
                  <a:rPr sz="2800" dirty="0"/>
                  <a:t>, </a:t>
                </a:r>
                <a:r>
                  <a:rPr sz="2800" dirty="0">
                    <a:latin typeface="Cambria Math"/>
                  </a:rPr>
                  <a:t>202</a:t>
                </a:r>
                <a:r>
                  <a:rPr sz="2800" dirty="0"/>
                  <a:t>, </a:t>
                </a:r>
                <a14:m>
                  <m:oMath xmlns:m="http://schemas.openxmlformats.org/officeDocument/2006/math">
                    <m:r>
                      <a:rPr>
                        <a:latin typeface="Cambria Math" panose="02040503050406030204" pitchFamily="18" charset="0"/>
                      </a:rPr>
                      <m:t>…</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3: Finding the Formula for a Sequence</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Find a possible formula for the general </a:t>
                </a:r>
                <a14:m>
                  <m:oMath xmlns:m="http://schemas.openxmlformats.org/officeDocument/2006/math">
                    <m:r>
                      <a:rPr>
                        <a:latin typeface="Cambria Math" panose="02040503050406030204" pitchFamily="18" charset="0"/>
                      </a:rPr>
                      <m:t>𝑛</m:t>
                    </m:r>
                  </m:oMath>
                </a14:m>
                <a:r>
                  <a:rPr sz="2800" baseline="30000" dirty="0"/>
                  <a:t>th</a:t>
                </a:r>
                <a:r>
                  <a:rPr sz="2800" dirty="0"/>
                  <a:t> term of the sequences that begin as follows.</a:t>
                </a:r>
              </a:p>
              <a:p>
                <a:pPr marL="514350" indent="-514350">
                  <a:buFont typeface="+mj-lt"/>
                  <a:buAutoNum type="alphaLcPeriod"/>
                  <a:defRPr sz="2800"/>
                </a:pPr>
                <a:r>
                  <a:rPr dirty="0"/>
                  <a:t>​</a:t>
                </a:r>
                <a:r>
                  <a:rPr sz="2800" dirty="0"/>
                  <a:t> </a:t>
                </a:r>
                <a14:m>
                  <m:oMath xmlns:m="http://schemas.openxmlformats.org/officeDocument/2006/math">
                    <m:r>
                      <a:rPr>
                        <a:latin typeface="Cambria Math" panose="02040503050406030204" pitchFamily="18" charset="0"/>
                      </a:rPr>
                      <m:t>−3</m:t>
                    </m:r>
                  </m:oMath>
                </a14:m>
                <a:r>
                  <a:rPr sz="2800" dirty="0"/>
                  <a:t>, </a:t>
                </a:r>
                <a:r>
                  <a:rPr sz="2800" dirty="0">
                    <a:latin typeface="Cambria Math"/>
                  </a:rPr>
                  <a:t>9</a:t>
                </a:r>
                <a:r>
                  <a:rPr sz="2800" dirty="0"/>
                  <a:t>, </a:t>
                </a:r>
                <a14:m>
                  <m:oMath xmlns:m="http://schemas.openxmlformats.org/officeDocument/2006/math">
                    <m:r>
                      <a:rPr>
                        <a:latin typeface="Cambria Math" panose="02040503050406030204" pitchFamily="18" charset="0"/>
                      </a:rPr>
                      <m:t>−27</m:t>
                    </m:r>
                  </m:oMath>
                </a14:m>
                <a:r>
                  <a:rPr sz="2800" dirty="0"/>
                  <a:t>, </a:t>
                </a:r>
                <a:r>
                  <a:rPr sz="2800" dirty="0">
                    <a:latin typeface="Cambria Math"/>
                  </a:rPr>
                  <a:t>81</a:t>
                </a:r>
                <a:r>
                  <a:rPr sz="2800" dirty="0"/>
                  <a:t>, </a:t>
                </a:r>
                <a14:m>
                  <m:oMath xmlns:m="http://schemas.openxmlformats.org/officeDocument/2006/math">
                    <m:r>
                      <a:rPr>
                        <a:latin typeface="Cambria Math" panose="02040503050406030204" pitchFamily="18" charset="0"/>
                      </a:rPr>
                      <m:t>−243</m:t>
                    </m:r>
                  </m:oMath>
                </a14:m>
                <a:r>
                  <a:rPr sz="2800" dirty="0"/>
                  <a:t>, </a:t>
                </a:r>
                <a14:m>
                  <m:oMath xmlns:m="http://schemas.openxmlformats.org/officeDocument/2006/math">
                    <m:r>
                      <a:rPr>
                        <a:latin typeface="Cambria Math" panose="02040503050406030204" pitchFamily="18" charset="0"/>
                      </a:rPr>
                      <m:t>…</m:t>
                    </m:r>
                  </m:oMath>
                </a14:m>
                <a:endParaRPr sz="2800" dirty="0"/>
              </a:p>
              <a:p>
                <a:pPr marL="514350" indent="-514350">
                  <a:buFont typeface="+mj-lt"/>
                  <a:buAutoNum type="alphaLcPeriod" startAt="2"/>
                  <a:defRPr sz="2800"/>
                </a:pPr>
                <a:r>
                  <a:rPr dirty="0"/>
                  <a:t>​</a:t>
                </a:r>
                <a:r>
                  <a:rPr sz="2800" dirty="0"/>
                  <a:t> </a:t>
                </a:r>
                <a:r>
                  <a:rPr sz="2800" dirty="0">
                    <a:latin typeface="Cambria Math"/>
                  </a:rPr>
                  <a:t>1</a:t>
                </a:r>
                <a:r>
                  <a:rPr sz="2800" dirty="0"/>
                  <a:t>, </a:t>
                </a:r>
                <a:r>
                  <a:rPr sz="2800" dirty="0">
                    <a:latin typeface="Cambria Math"/>
                  </a:rPr>
                  <a:t>3</a:t>
                </a:r>
                <a:r>
                  <a:rPr sz="2800" dirty="0"/>
                  <a:t>, </a:t>
                </a:r>
                <a:r>
                  <a:rPr sz="2800" dirty="0">
                    <a:latin typeface="Cambria Math"/>
                  </a:rPr>
                  <a:t>6</a:t>
                </a:r>
                <a:r>
                  <a:rPr sz="2800" dirty="0"/>
                  <a:t>, </a:t>
                </a:r>
                <a:r>
                  <a:rPr sz="2800" dirty="0">
                    <a:latin typeface="Cambria Math"/>
                  </a:rPr>
                  <a:t>10</a:t>
                </a:r>
                <a:r>
                  <a:rPr sz="2800" dirty="0"/>
                  <a:t>, </a:t>
                </a:r>
                <a:r>
                  <a:rPr sz="2800" dirty="0">
                    <a:latin typeface="Cambria Math"/>
                  </a:rPr>
                  <a:t>15</a:t>
                </a:r>
                <a:r>
                  <a:rPr sz="2800" dirty="0"/>
                  <a:t>, </a:t>
                </a:r>
                <a14:m>
                  <m:oMath xmlns:m="http://schemas.openxmlformats.org/officeDocument/2006/math">
                    <m:r>
                      <a:rPr>
                        <a:latin typeface="Cambria Math" panose="02040503050406030204" pitchFamily="18" charset="0"/>
                      </a:rPr>
                      <m:t>…</m:t>
                    </m:r>
                  </m:oMath>
                </a14:m>
                <a:endParaRPr sz="28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169A9CD-E0AC-44B2-B6FB-CD0F56E6A1B5}"/>
              </a:ext>
            </a:extLst>
          </p:cNvPr>
          <p:cNvPicPr>
            <a:picLocks noChangeAspect="1"/>
          </p:cNvPicPr>
          <p:nvPr/>
        </p:nvPicPr>
        <p:blipFill rotWithShape="1">
          <a:blip r:embed="rId2"/>
          <a:srcRect l="3846" t="3970" r="3846" b="7198"/>
          <a:stretch/>
        </p:blipFill>
        <p:spPr>
          <a:xfrm>
            <a:off x="2286000" y="4190999"/>
            <a:ext cx="4572000" cy="1752601"/>
          </a:xfrm>
          <a:prstGeom prst="rect">
            <a:avLst/>
          </a:prstGeom>
        </p:spPr>
      </p:pic>
      <p:sp>
        <p:nvSpPr>
          <p:cNvPr id="2" name="Title 1"/>
          <p:cNvSpPr>
            <a:spLocks noGrp="1"/>
          </p:cNvSpPr>
          <p:nvPr>
            <p:ph type="title"/>
          </p:nvPr>
        </p:nvSpPr>
        <p:spPr/>
        <p:txBody>
          <a:bodyPr>
            <a:normAutofit/>
          </a:bodyPr>
          <a:lstStyle/>
          <a:p>
            <a:pPr>
              <a:defRPr sz="3200"/>
            </a:pPr>
            <a:r>
              <a:t>Example 3: Finding the Formula for a Sequence (cont.)</a:t>
            </a:r>
          </a:p>
        </p:txBody>
      </p:sp>
      <p:sp>
        <p:nvSpPr>
          <p:cNvPr id="3" name="Text Placeholder 2"/>
          <p:cNvSpPr>
            <a:spLocks noGrp="1"/>
          </p:cNvSpPr>
          <p:nvPr>
            <p:ph type="body" sz="quarter" idx="10"/>
          </p:nvPr>
        </p:nvSpPr>
        <p:spPr/>
        <p:txBody>
          <a:bodyPr>
            <a:normAutofit/>
          </a:bodyPr>
          <a:lstStyle/>
          <a:p>
            <a:r>
              <a:rPr sz="2800" b="1" dirty="0"/>
              <a:t>Solution</a:t>
            </a:r>
          </a:p>
          <a:p>
            <a:pPr marL="514350" indent="-514350">
              <a:buFont typeface="+mj-lt"/>
              <a:buAutoNum type="alphaLcPeriod"/>
              <a:defRPr sz="2800"/>
            </a:pPr>
            <a:r>
              <a:rPr dirty="0"/>
              <a:t>​</a:t>
            </a:r>
            <a:r>
              <a:rPr sz="2800" dirty="0"/>
              <a:t>There is no general method to find a formula for the terms of a sequence. Observation is usually the best tool. If a formula for a given sequence does not come to mind quickly, it may help to associate each term of the sequence with its place in the sequence, as shown below.</a:t>
            </a:r>
          </a:p>
          <a:p>
            <a:r>
              <a:rPr dirty="0"/>
              <a: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Finding the Formula for a Sequence (cont.)</a:t>
            </a:r>
          </a:p>
        </p:txBody>
      </p:sp>
      <p:sp>
        <p:nvSpPr>
          <p:cNvPr id="3" name="Text Placeholder 2"/>
          <p:cNvSpPr>
            <a:spLocks noGrp="1"/>
          </p:cNvSpPr>
          <p:nvPr>
            <p:ph type="body" sz="quarter" idx="10"/>
          </p:nvPr>
        </p:nvSpPr>
        <p:spPr/>
        <p:txBody>
          <a:bodyPr>
            <a:normAutofit/>
          </a:bodyPr>
          <a:lstStyle/>
          <a:p>
            <a:r>
              <a:t>​</a:t>
            </a:r>
            <a:r>
              <a:rPr sz="2800"/>
              <a:t>If a pattern is still not apparent, try rewriting the terms of the sequence in different ways. In this case, factoring the terms leads to the following.</a:t>
            </a:r>
          </a:p>
          <a:p>
            <a:r>
              <a:t>​</a:t>
            </a:r>
          </a:p>
        </p:txBody>
      </p:sp>
      <p:pic>
        <p:nvPicPr>
          <p:cNvPr id="5" name="Picture 4">
            <a:extLst>
              <a:ext uri="{FF2B5EF4-FFF2-40B4-BE49-F238E27FC236}">
                <a16:creationId xmlns:a16="http://schemas.microsoft.com/office/drawing/2014/main" id="{2602099B-FB3F-4A90-AC65-E72C055A5754}"/>
              </a:ext>
            </a:extLst>
          </p:cNvPr>
          <p:cNvPicPr>
            <a:picLocks noChangeAspect="1"/>
          </p:cNvPicPr>
          <p:nvPr/>
        </p:nvPicPr>
        <p:blipFill>
          <a:blip r:embed="rId2"/>
          <a:stretch>
            <a:fillRect/>
          </a:stretch>
        </p:blipFill>
        <p:spPr>
          <a:xfrm>
            <a:off x="1762476" y="2322344"/>
            <a:ext cx="5619048" cy="2380952"/>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Finding the Formula for a Sequence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dirty="0"/>
                  <a:t>​</a:t>
                </a:r>
                <a:r>
                  <a:rPr sz="2800" dirty="0"/>
                  <a:t>The </a:t>
                </a:r>
                <a14:m>
                  <m:oMath xmlns:m="http://schemas.openxmlformats.org/officeDocument/2006/math">
                    <m:r>
                      <a:rPr>
                        <a:latin typeface="Cambria Math" panose="02040503050406030204" pitchFamily="18" charset="0"/>
                      </a:rPr>
                      <m:t>𝑛</m:t>
                    </m:r>
                  </m:oMath>
                </a14:m>
                <a:r>
                  <a:rPr sz="2800" baseline="30000" dirty="0"/>
                  <a:t>th</a:t>
                </a:r>
                <a:r>
                  <a:rPr sz="2800" dirty="0"/>
                  <a:t> term of the sequence is the </a:t>
                </a:r>
                <a14:m>
                  <m:oMath xmlns:m="http://schemas.openxmlformats.org/officeDocument/2006/math">
                    <m:r>
                      <a:rPr>
                        <a:latin typeface="Cambria Math" panose="02040503050406030204" pitchFamily="18" charset="0"/>
                      </a:rPr>
                      <m:t>𝑛</m:t>
                    </m:r>
                  </m:oMath>
                </a14:m>
                <a:r>
                  <a:rPr sz="2800" baseline="30000" dirty="0"/>
                  <a:t>th</a:t>
                </a:r>
                <a:r>
                  <a:rPr sz="2800" dirty="0"/>
                  <a:t> power of </a:t>
                </a:r>
                <a:r>
                  <a:rPr sz="2800" dirty="0">
                    <a:latin typeface="Cambria Math"/>
                  </a:rPr>
                  <a:t>3</a:t>
                </a:r>
                <a:r>
                  <a:rPr sz="2800" dirty="0"/>
                  <a:t>, multiplied by </a:t>
                </a:r>
                <a14:m>
                  <m:oMath xmlns:m="http://schemas.openxmlformats.org/officeDocument/2006/math">
                    <m:r>
                      <a:rPr>
                        <a:latin typeface="Cambria Math" panose="02040503050406030204" pitchFamily="18" charset="0"/>
                      </a:rPr>
                      <m:t>−1</m:t>
                    </m:r>
                  </m:oMath>
                </a14:m>
                <a:r>
                  <a:rPr sz="2800" dirty="0"/>
                  <a:t> if </a:t>
                </a:r>
                <a14:m>
                  <m:oMath xmlns:m="http://schemas.openxmlformats.org/officeDocument/2006/math">
                    <m:r>
                      <a:rPr>
                        <a:latin typeface="Cambria Math" panose="02040503050406030204" pitchFamily="18" charset="0"/>
                      </a:rPr>
                      <m:t>𝑛</m:t>
                    </m:r>
                  </m:oMath>
                </a14:m>
                <a:r>
                  <a:rPr sz="2800" dirty="0"/>
                  <a:t> is odd. One way to express alternating signs in a sequence is to multiply the </a:t>
                </a:r>
                <a14:m>
                  <m:oMath xmlns:m="http://schemas.openxmlformats.org/officeDocument/2006/math">
                    <m:r>
                      <a:rPr>
                        <a:latin typeface="Cambria Math" panose="02040503050406030204" pitchFamily="18" charset="0"/>
                      </a:rPr>
                      <m:t>𝑛</m:t>
                    </m:r>
                  </m:oMath>
                </a14:m>
                <a:r>
                  <a:rPr sz="2800" baseline="30000" dirty="0"/>
                  <a:t>th</a:t>
                </a:r>
                <a:r>
                  <a:rPr sz="2800" dirty="0"/>
                  <a:t> term by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e>
                        </m:d>
                      </m:e>
                      <m:sup>
                        <m:r>
                          <a:rPr>
                            <a:latin typeface="Cambria Math" panose="02040503050406030204" pitchFamily="18" charset="0"/>
                          </a:rPr>
                          <m:t>𝑛</m:t>
                        </m:r>
                      </m:sup>
                    </m:sSup>
                  </m:oMath>
                </a14:m>
                <a:r>
                  <a:rPr sz="2800" dirty="0"/>
                  <a:t> (if the odd terms are negative) or by </a:t>
                </a:r>
                <a14:m>
                  <m:oMath xmlns:m="http://schemas.openxmlformats.org/officeDocument/2006/math">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e>
                        </m:d>
                      </m:e>
                      <m:sup>
                        <m:r>
                          <a:rPr>
                            <a:latin typeface="Cambria Math" panose="02040503050406030204" pitchFamily="18" charset="0"/>
                          </a:rPr>
                          <m:t>𝑛</m:t>
                        </m:r>
                        <m:r>
                          <a:rPr>
                            <a:latin typeface="Cambria Math" panose="02040503050406030204" pitchFamily="18" charset="0"/>
                          </a:rPr>
                          <m:t>+1</m:t>
                        </m:r>
                      </m:sup>
                    </m:sSup>
                  </m:oMath>
                </a14:m>
                <a:r>
                  <a:rPr sz="2800" dirty="0"/>
                  <a:t> (if the even terms are negative). In this case, a possible formula for the general </a:t>
                </a:r>
                <a14:m>
                  <m:oMath xmlns:m="http://schemas.openxmlformats.org/officeDocument/2006/math">
                    <m:r>
                      <a:rPr>
                        <a:latin typeface="Cambria Math" panose="02040503050406030204" pitchFamily="18" charset="0"/>
                      </a:rPr>
                      <m:t>𝑛</m:t>
                    </m:r>
                  </m:oMath>
                </a14:m>
                <a:r>
                  <a:rPr sz="2800" baseline="30000" dirty="0"/>
                  <a:t>th</a:t>
                </a:r>
                <a:r>
                  <a:rPr sz="2800" dirty="0"/>
                  <a:t> term is </a:t>
                </a:r>
                <a:br>
                  <a:rPr lang="en-US" i="1" dirty="0">
                    <a:latin typeface="Cambria Math" panose="02040503050406030204" pitchFamily="18" charset="0"/>
                  </a:rPr>
                </a:b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sub>
                    </m:sSub>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e>
                        </m:d>
                      </m:e>
                      <m:sup>
                        <m:r>
                          <a:rPr>
                            <a:latin typeface="Cambria Math" panose="02040503050406030204" pitchFamily="18" charset="0"/>
                          </a:rPr>
                          <m:t>𝑛</m:t>
                        </m:r>
                      </m:sup>
                    </m:sSup>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3</m:t>
                            </m:r>
                          </m:e>
                        </m:d>
                      </m:e>
                      <m:sup>
                        <m:r>
                          <a:rPr>
                            <a:latin typeface="Cambria Math" panose="02040503050406030204" pitchFamily="18" charset="0"/>
                          </a:rPr>
                          <m:t>𝑛</m:t>
                        </m:r>
                      </m:sup>
                    </m:sSup>
                  </m:oMath>
                </a14:m>
                <a:r>
                  <a:rPr sz="2800" dirty="0"/>
                  <a:t>, or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sub>
                    </m:sSub>
                    <m:r>
                      <a:rPr>
                        <a:latin typeface="Cambria Math" panose="02040503050406030204" pitchFamily="18" charset="0"/>
                      </a:rPr>
                      <m:t>=</m:t>
                    </m:r>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−3</m:t>
                            </m:r>
                          </m:e>
                        </m:d>
                      </m:e>
                      <m:sup>
                        <m:r>
                          <a:rPr>
                            <a:latin typeface="Cambria Math" panose="02040503050406030204" pitchFamily="18" charset="0"/>
                          </a:rPr>
                          <m:t>𝑛</m:t>
                        </m:r>
                      </m:sup>
                    </m:sSup>
                  </m:oMath>
                </a14:m>
                <a:r>
                  <a:rPr sz="2800" dirty="0"/>
                  <a:t>.</a:t>
                </a:r>
              </a:p>
              <a:p>
                <a:pPr>
                  <a:defRPr sz="2800"/>
                </a:pPr>
                <a:r>
                  <a:rPr dirty="0"/>
                  <a:t>​</a:t>
                </a:r>
                <a:r>
                  <a:rPr sz="2800" dirty="0"/>
                  <a:t>Note that we might also have come up with the recursive formula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r>
                      <a:rPr>
                        <a:latin typeface="Cambria Math" panose="02040503050406030204" pitchFamily="18" charset="0"/>
                      </a:rPr>
                      <m:t>=−3</m:t>
                    </m:r>
                  </m:oMath>
                </a14:m>
                <a:r>
                  <a:rPr sz="2800" dirty="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sub>
                    </m:sSub>
                    <m:r>
                      <a:rPr>
                        <a:latin typeface="Cambria Math" panose="02040503050406030204" pitchFamily="18" charset="0"/>
                      </a:rPr>
                      <m:t>=−3</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r>
                          <a:rPr>
                            <a:latin typeface="Cambria Math" panose="02040503050406030204" pitchFamily="18" charset="0"/>
                          </a:rPr>
                          <m:t>−1</m:t>
                        </m:r>
                      </m:sub>
                    </m:sSub>
                  </m:oMath>
                </a14:m>
                <a:r>
                  <a:rPr sz="2800" dirty="0"/>
                  <a:t> for </a:t>
                </a:r>
                <a:br>
                  <a:rPr lang="en-US" sz="2800" dirty="0"/>
                </a:br>
                <a14:m>
                  <m:oMath xmlns:m="http://schemas.openxmlformats.org/officeDocument/2006/math">
                    <m:r>
                      <a:rPr>
                        <a:latin typeface="Cambria Math" panose="02040503050406030204" pitchFamily="18" charset="0"/>
                      </a:rPr>
                      <m:t>𝑛</m:t>
                    </m:r>
                    <m:r>
                      <a:rPr>
                        <a:latin typeface="Cambria Math" panose="02040503050406030204" pitchFamily="18" charset="0"/>
                      </a:rPr>
                      <m:t>≥2</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595" r="-1778"/>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Finding the Formula for a Sequence (cont.)</a:t>
            </a:r>
          </a:p>
        </p:txBody>
      </p:sp>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t>​</a:t>
            </a:r>
            <a:r>
              <a:rPr sz="2800"/>
              <a:t>Associate each term with its place in the sequence, as follows.</a:t>
            </a:r>
          </a:p>
          <a:p>
            <a:r>
              <a:t>​</a:t>
            </a:r>
          </a:p>
        </p:txBody>
      </p:sp>
      <p:pic>
        <p:nvPicPr>
          <p:cNvPr id="5" name="Picture 4">
            <a:extLst>
              <a:ext uri="{FF2B5EF4-FFF2-40B4-BE49-F238E27FC236}">
                <a16:creationId xmlns:a16="http://schemas.microsoft.com/office/drawing/2014/main" id="{C4B4684C-6418-45DA-9339-E6A558B682A6}"/>
              </a:ext>
            </a:extLst>
          </p:cNvPr>
          <p:cNvPicPr>
            <a:picLocks noChangeAspect="1"/>
          </p:cNvPicPr>
          <p:nvPr/>
        </p:nvPicPr>
        <p:blipFill rotWithShape="1">
          <a:blip r:embed="rId2"/>
          <a:srcRect l="3618" r="5274"/>
          <a:stretch/>
        </p:blipFill>
        <p:spPr>
          <a:xfrm>
            <a:off x="2476500" y="1943687"/>
            <a:ext cx="4191000" cy="235238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3: Finding the Formula for a Sequence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dirty="0"/>
                  <a:t>​</a:t>
                </a:r>
                <a:r>
                  <a:rPr sz="2800" dirty="0"/>
                  <a:t>In this case, factoring the terms does not seem to help in identifying a pattern, but thinking about the difference between successive terms does.</a:t>
                </a:r>
              </a:p>
              <a:p>
                <a:r>
                  <a:rPr dirty="0"/>
                  <a:t>​</a:t>
                </a:r>
                <a:endParaRPr lang="en-US" dirty="0"/>
              </a:p>
              <a:p>
                <a:endParaRPr lang="en-US" dirty="0"/>
              </a:p>
              <a:p>
                <a:endParaRPr lang="en-US" dirty="0"/>
              </a:p>
              <a:p>
                <a:endParaRPr lang="en-US" dirty="0"/>
              </a:p>
              <a:p>
                <a:r>
                  <a:rPr lang="en-US" sz="2800" dirty="0"/>
                  <a:t>This observation leads to the recursive formula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1</m:t>
                    </m:r>
                  </m:oMath>
                </a14:m>
                <a:r>
                  <a:rPr lang="ar-AE" sz="2800" dirty="0"/>
                  <a:t> </a:t>
                </a:r>
                <a:r>
                  <a:rPr lang="en-US" sz="2800" dirty="0"/>
                  <a:t>and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𝑛</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𝑛</m:t>
                        </m:r>
                        <m:r>
                          <a:rPr lang="ar-AE">
                            <a:latin typeface="Cambria Math" panose="02040503050406030204" pitchFamily="18" charset="0"/>
                          </a:rPr>
                          <m:t>−</m:t>
                        </m:r>
                        <m:r>
                          <a:rPr lang="ar-AE">
                            <a:latin typeface="Cambria Math" panose="02040503050406030204" pitchFamily="18" charset="0"/>
                          </a:rPr>
                          <m:t>1</m:t>
                        </m:r>
                      </m:sub>
                    </m:sSub>
                    <m:r>
                      <a:rPr lang="ar-AE">
                        <a:latin typeface="Cambria Math" panose="02040503050406030204" pitchFamily="18" charset="0"/>
                      </a:rPr>
                      <m:t>+</m:t>
                    </m:r>
                    <m:r>
                      <a:rPr lang="ar-AE">
                        <a:latin typeface="Cambria Math" panose="02040503050406030204" pitchFamily="18" charset="0"/>
                      </a:rPr>
                      <m:t>𝑛</m:t>
                    </m:r>
                  </m:oMath>
                </a14:m>
                <a:r>
                  <a:rPr lang="ar-AE" sz="2800" dirty="0"/>
                  <a:t> </a:t>
                </a:r>
                <a:r>
                  <a:rPr lang="en-US" sz="2800" dirty="0"/>
                  <a:t>for </a:t>
                </a:r>
                <a14:m>
                  <m:oMath xmlns:m="http://schemas.openxmlformats.org/officeDocument/2006/math">
                    <m:r>
                      <a:rPr lang="en-US">
                        <a:latin typeface="Cambria Math" panose="02040503050406030204" pitchFamily="18" charset="0"/>
                      </a:rPr>
                      <m:t>𝑛</m:t>
                    </m:r>
                    <m:r>
                      <a:rPr lang="en-US">
                        <a:latin typeface="Cambria Math" panose="02040503050406030204" pitchFamily="18" charset="0"/>
                      </a:rPr>
                      <m:t>≥</m:t>
                    </m:r>
                    <m:r>
                      <a:rPr lang="en-US">
                        <a:latin typeface="Cambria Math" panose="02040503050406030204" pitchFamily="18" charset="0"/>
                      </a:rPr>
                      <m:t>2</m:t>
                    </m:r>
                  </m:oMath>
                </a14:m>
                <a:r>
                  <a:rPr lang="en-US" sz="2800" dirty="0"/>
                  <a:t>.</a:t>
                </a:r>
                <a:endParaRP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370"/>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B79CEB11-E1B2-4579-90CC-762F26964367}"/>
              </a:ext>
            </a:extLst>
          </p:cNvPr>
          <p:cNvPicPr>
            <a:picLocks noChangeAspect="1"/>
          </p:cNvPicPr>
          <p:nvPr/>
        </p:nvPicPr>
        <p:blipFill rotWithShape="1">
          <a:blip r:embed="rId3"/>
          <a:srcRect r="1064"/>
          <a:stretch/>
        </p:blipFill>
        <p:spPr>
          <a:xfrm>
            <a:off x="708785" y="2438400"/>
            <a:ext cx="7726430" cy="172619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Summation Notation</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a:bodyPr>
              <a:lstStyle/>
              <a:p>
                <a:pPr algn="ctr">
                  <a:defRPr sz="2800" b="1"/>
                </a:pPr>
                <a:r>
                  <a:rPr lang="en-US" dirty="0"/>
                  <a:t>Definition</a:t>
                </a:r>
              </a:p>
              <a:p>
                <a:pPr>
                  <a:defRPr sz="2800"/>
                </a:pPr>
                <a:r>
                  <a:rPr lang="en-US" sz="2800" dirty="0"/>
                  <a:t>The sum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1</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2</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𝑛</m:t>
                        </m:r>
                      </m:sub>
                    </m:sSub>
                  </m:oMath>
                </a14:m>
                <a:r>
                  <a:rPr lang="ar-AE" sz="2800" dirty="0"/>
                  <a:t> </a:t>
                </a:r>
                <a:r>
                  <a:rPr lang="en-US" sz="2800" dirty="0"/>
                  <a:t>is expressed in </a:t>
                </a:r>
                <a:r>
                  <a:rPr lang="en-US" sz="2800" b="1" dirty="0"/>
                  <a:t>summation notation</a:t>
                </a:r>
                <a:r>
                  <a:rPr lang="en-US" sz="2800" dirty="0"/>
                  <a:t> as </a:t>
                </a:r>
              </a:p>
              <a:p>
                <a:pPr>
                  <a:defRPr sz="2800"/>
                </a:pPr>
                <a14:m>
                  <m:oMathPara xmlns:m="http://schemas.openxmlformats.org/officeDocument/2006/math">
                    <m:oMathParaPr>
                      <m:jc m:val="centerGroup"/>
                    </m:oMathParaPr>
                    <m:oMath xmlns:m="http://schemas.openxmlformats.org/officeDocument/2006/math">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1</m:t>
                          </m:r>
                        </m:sub>
                        <m:sup>
                          <m:r>
                            <a:rPr lang="ar-AE">
                              <a:latin typeface="Cambria Math" panose="02040503050406030204" pitchFamily="18" charset="0"/>
                            </a:rPr>
                            <m:t>𝑛</m:t>
                          </m:r>
                        </m:sup>
                        <m:e>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𝑖</m:t>
                              </m:r>
                            </m:sub>
                          </m:sSub>
                        </m:e>
                      </m:nary>
                      <m:r>
                        <m:rPr>
                          <m:nor/>
                        </m:rPr>
                        <a:rPr lang="ar-AE" b="0" i="0" smtClean="0">
                          <a:latin typeface="Calibri" panose="020F0502020204030204" pitchFamily="34" charset="0"/>
                          <a:cs typeface="Calibri" panose="020F0502020204030204" pitchFamily="34" charset="0"/>
                        </a:rPr>
                        <m:t>.</m:t>
                      </m:r>
                    </m:oMath>
                  </m:oMathPara>
                </a14:m>
                <a:endParaRPr lang="ar-AE" sz="2800" dirty="0">
                  <a:latin typeface="Calibri" panose="020F0502020204030204" pitchFamily="34" charset="0"/>
                  <a:cs typeface="Calibri" panose="020F0502020204030204" pitchFamily="34" charset="0"/>
                </a:endParaRPr>
              </a:p>
              <a:p>
                <a:pPr>
                  <a:defRPr sz="2800"/>
                </a:pPr>
                <a:r>
                  <a:rPr lang="en-US" sz="2800" dirty="0"/>
                  <a:t>When this notation is used, the letter </a:t>
                </a:r>
                <a14:m>
                  <m:oMath xmlns:m="http://schemas.openxmlformats.org/officeDocument/2006/math">
                    <m:r>
                      <a:rPr lang="en-US">
                        <a:latin typeface="Cambria Math" panose="02040503050406030204" pitchFamily="18" charset="0"/>
                      </a:rPr>
                      <m:t>𝑖</m:t>
                    </m:r>
                  </m:oMath>
                </a14:m>
                <a:r>
                  <a:rPr lang="en-US" sz="2800" dirty="0"/>
                  <a:t> is called the </a:t>
                </a:r>
                <a:r>
                  <a:rPr lang="en-US" sz="2800" b="1" dirty="0"/>
                  <a:t>index of summation</a:t>
                </a:r>
                <a:r>
                  <a:rPr lang="en-US" sz="2800" dirty="0"/>
                  <a:t>, and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𝑖</m:t>
                        </m:r>
                      </m:sub>
                    </m:sSub>
                  </m:oMath>
                </a14:m>
                <a:r>
                  <a:rPr lang="ar-AE" sz="2800" dirty="0"/>
                  <a:t> </a:t>
                </a:r>
                <a:r>
                  <a:rPr lang="en-US" sz="2800" dirty="0"/>
                  <a:t>often appears as the formula for the </a:t>
                </a:r>
                <a14:m>
                  <m:oMath xmlns:m="http://schemas.openxmlformats.org/officeDocument/2006/math">
                    <m:r>
                      <a:rPr lang="en-US" sz="2800" i="1" dirty="0" smtClean="0">
                        <a:latin typeface="Cambria Math" panose="02040503050406030204" pitchFamily="18" charset="0"/>
                      </a:rPr>
                      <m:t>𝑖</m:t>
                    </m:r>
                  </m:oMath>
                </a14:m>
                <a:r>
                  <a:rPr lang="en-US" baseline="30000" dirty="0" err="1"/>
                  <a:t>th</a:t>
                </a:r>
                <a:r>
                  <a:rPr lang="en-US" sz="2800" dirty="0"/>
                  <a:t> term of a sequence. In the sum above, all the terms of the sequence beginning with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1</m:t>
                        </m:r>
                      </m:sub>
                    </m:sSub>
                  </m:oMath>
                </a14:m>
                <a:r>
                  <a:rPr lang="ar-AE" sz="2800" dirty="0"/>
                  <a:t> </a:t>
                </a:r>
                <a:r>
                  <a:rPr lang="en-US" sz="2800" dirty="0"/>
                  <a:t>and ending with </a:t>
                </a: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𝑛</m:t>
                        </m:r>
                      </m:sub>
                    </m:sSub>
                  </m:oMath>
                </a14:m>
                <a:r>
                  <a:rPr lang="ar-AE" sz="2800" dirty="0"/>
                  <a:t> </a:t>
                </a:r>
                <a:r>
                  <a:rPr lang="en-US" sz="2800" dirty="0"/>
                  <a:t>are to be added. The notation can be modified to indicate a different first or last term of the sum.</a:t>
                </a: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1" t="-863" r="-1697" b="-2466"/>
                </a:stretch>
              </a:blipFill>
            </p:spPr>
            <p:txBody>
              <a:bodyPr/>
              <a:lstStyle/>
              <a:p>
                <a:r>
                  <a:rPr lang="en-US">
                    <a:noFill/>
                  </a:rPr>
                  <a:t> </a:t>
                </a:r>
              </a:p>
            </p:txBody>
          </p:sp>
        </mc:Fallback>
      </mc:AlternateContent>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4: Evaluating Sums</a:t>
            </a:r>
          </a:p>
        </p:txBody>
      </p:sp>
      <p:sp>
        <p:nvSpPr>
          <p:cNvPr id="3" name="Text Placeholder 2"/>
          <p:cNvSpPr>
            <a:spLocks noGrp="1"/>
          </p:cNvSpPr>
          <p:nvPr>
            <p:ph type="body" sz="quarter" idx="10"/>
          </p:nvPr>
        </p:nvSpPr>
        <p:spPr/>
        <p:txBody>
          <a:bodyPr>
            <a:normAutofit/>
          </a:bodyPr>
          <a:lstStyle/>
          <a:p>
            <a:r>
              <a:rPr lang="en-US" sz="2800" dirty="0"/>
              <a:t>Rewrite the following sums in expanded form, then evaluate them.</a:t>
            </a:r>
            <a:br>
              <a:rPr lang="en-US" sz="2800" dirty="0"/>
            </a:br>
            <a:endParaRPr lang="en-US" sz="2800" dirty="0"/>
          </a:p>
          <a:p>
            <a:pPr marL="514350" indent="-514350">
              <a:buFont typeface="+mj-lt"/>
              <a:buAutoNum type="alphaLcPeriod"/>
              <a:defRPr sz="2800"/>
            </a:pPr>
            <a:r>
              <a:rPr lang="en-US" dirty="0"/>
              <a:t>​</a:t>
            </a:r>
          </a:p>
          <a:p>
            <a:pPr>
              <a:defRPr sz="2800"/>
            </a:pPr>
            <a:br>
              <a:rPr lang="en-US" dirty="0"/>
            </a:br>
            <a:br>
              <a:rPr lang="ar-AE" dirty="0"/>
            </a:br>
            <a:endParaRPr lang="ar-AE" sz="1300" dirty="0"/>
          </a:p>
          <a:p>
            <a:pPr marL="514350" indent="-514350">
              <a:buFont typeface="+mj-lt"/>
              <a:buAutoNum type="alphaLcPeriod" startAt="2"/>
              <a:defRPr sz="2800"/>
            </a:pPr>
            <a:r>
              <a:rPr lang="ar-AE" dirty="0"/>
              <a:t>​</a:t>
            </a:r>
          </a:p>
        </p:txBody>
      </p:sp>
      <mc:AlternateContent xmlns:mc="http://schemas.openxmlformats.org/markup-compatibility/2006">
        <mc:Choice xmlns:a14="http://schemas.microsoft.com/office/drawing/2010/main" Requires="a14">
          <p:sp>
            <p:nvSpPr>
              <p:cNvPr id="4" name="Text Placeholder 2">
                <a:extLst>
                  <a:ext uri="{FF2B5EF4-FFF2-40B4-BE49-F238E27FC236}">
                    <a16:creationId xmlns:a16="http://schemas.microsoft.com/office/drawing/2014/main" id="{5E07675F-92EC-49B1-84B6-406DA86CC9F3}"/>
                  </a:ext>
                </a:extLst>
              </p:cNvPr>
              <p:cNvSpPr txBox="1">
                <a:spLocks/>
              </p:cNvSpPr>
              <p:nvPr/>
            </p:nvSpPr>
            <p:spPr>
              <a:xfrm>
                <a:off x="914400" y="1990344"/>
                <a:ext cx="1981200" cy="3161713"/>
              </a:xfrm>
              <a:prstGeom prst="rect">
                <a:avLst/>
              </a:prstGeom>
            </p:spPr>
            <p:txBody>
              <a:bodyPr>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sz="2800"/>
                </a:pPr>
                <a14:m>
                  <m:oMathPara xmlns:m="http://schemas.openxmlformats.org/officeDocument/2006/math">
                    <m:oMathParaPr>
                      <m:jc m:val="left"/>
                    </m:oMathParaPr>
                    <m:oMath xmlns:m="http://schemas.openxmlformats.org/officeDocument/2006/math">
                      <m:nary>
                        <m:naryPr>
                          <m:chr m:val="∑"/>
                          <m:limLoc m:val="undOvr"/>
                          <m:ctrlPr>
                            <a:rPr lang="ar-AE" i="1" smtClean="0">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1</m:t>
                          </m:r>
                        </m:sub>
                        <m:sup>
                          <m:r>
                            <a:rPr lang="ar-AE">
                              <a:latin typeface="Cambria Math" panose="02040503050406030204" pitchFamily="18" charset="0"/>
                            </a:rPr>
                            <m:t>4</m:t>
                          </m:r>
                        </m:sup>
                        <m:e>
                          <m:d>
                            <m:dPr>
                              <m:ctrlPr>
                                <a:rPr lang="ar-AE" i="1">
                                  <a:latin typeface="Cambria Math" panose="02040503050406030204" pitchFamily="18" charset="0"/>
                                </a:rPr>
                              </m:ctrlPr>
                            </m:dPr>
                            <m:e>
                              <m:r>
                                <a:rPr lang="ar-AE">
                                  <a:latin typeface="Cambria Math" panose="02040503050406030204" pitchFamily="18" charset="0"/>
                                </a:rPr>
                                <m:t>3</m:t>
                              </m:r>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2</m:t>
                              </m:r>
                            </m:e>
                          </m:d>
                        </m:e>
                      </m:nary>
                    </m:oMath>
                  </m:oMathPara>
                </a14:m>
                <a:br>
                  <a:rPr lang="ar-AE" dirty="0"/>
                </a:br>
                <a:br>
                  <a:rPr lang="ar-AE" sz="1300" dirty="0"/>
                </a:br>
                <a:endParaRPr lang="ar-AE" sz="1300" dirty="0"/>
              </a:p>
              <a:p>
                <a:pPr>
                  <a:defRPr sz="2800"/>
                </a:pPr>
                <a14:m>
                  <m:oMathPara xmlns:m="http://schemas.openxmlformats.org/officeDocument/2006/math">
                    <m:oMathParaPr>
                      <m:jc m:val="left"/>
                    </m:oMathParaPr>
                    <m:oMath xmlns:m="http://schemas.openxmlformats.org/officeDocument/2006/math">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3</m:t>
                          </m:r>
                        </m:sub>
                        <m:sup>
                          <m:r>
                            <a:rPr lang="ar-AE">
                              <a:latin typeface="Cambria Math" panose="02040503050406030204" pitchFamily="18" charset="0"/>
                            </a:rPr>
                            <m:t>5</m:t>
                          </m:r>
                        </m:sup>
                        <m:e>
                          <m:sSup>
                            <m:sSupPr>
                              <m:ctrlPr>
                                <a:rPr lang="ar-AE" i="1">
                                  <a:latin typeface="Cambria Math" panose="02040503050406030204" pitchFamily="18" charset="0"/>
                                </a:rPr>
                              </m:ctrlPr>
                            </m:sSupPr>
                            <m:e>
                              <m:r>
                                <a:rPr lang="ar-AE">
                                  <a:latin typeface="Cambria Math" panose="02040503050406030204" pitchFamily="18" charset="0"/>
                                </a:rPr>
                                <m:t>𝑖</m:t>
                              </m:r>
                            </m:e>
                            <m:sup>
                              <m:r>
                                <a:rPr lang="ar-AE">
                                  <a:latin typeface="Cambria Math" panose="02040503050406030204" pitchFamily="18" charset="0"/>
                                </a:rPr>
                                <m:t>2</m:t>
                              </m:r>
                            </m:sup>
                          </m:sSup>
                        </m:e>
                      </m:nary>
                    </m:oMath>
                  </m:oMathPara>
                </a14:m>
                <a:endParaRPr lang="ar-AE" dirty="0"/>
              </a:p>
            </p:txBody>
          </p:sp>
        </mc:Choice>
        <mc:Fallback>
          <p:sp>
            <p:nvSpPr>
              <p:cNvPr id="4" name="Text Placeholder 2">
                <a:extLst>
                  <a:ext uri="{FF2B5EF4-FFF2-40B4-BE49-F238E27FC236}">
                    <a16:creationId xmlns:a16="http://schemas.microsoft.com/office/drawing/2014/main" id="{5E07675F-92EC-49B1-84B6-406DA86CC9F3}"/>
                  </a:ext>
                </a:extLst>
              </p:cNvPr>
              <p:cNvSpPr txBox="1">
                <a:spLocks noRot="1" noChangeAspect="1" noMove="1" noResize="1" noEditPoints="1" noAdjustHandles="1" noChangeArrowheads="1" noChangeShapeType="1" noTextEdit="1"/>
              </p:cNvSpPr>
              <p:nvPr/>
            </p:nvSpPr>
            <p:spPr>
              <a:xfrm>
                <a:off x="914400" y="1990344"/>
                <a:ext cx="1981200" cy="3161713"/>
              </a:xfrm>
              <a:prstGeom prst="rect">
                <a:avLst/>
              </a:prstGeom>
              <a:blipFill>
                <a:blip r:embed="rId2"/>
                <a:stretch>
                  <a:fillRect/>
                </a:stretch>
              </a:blipFill>
            </p:spPr>
            <p:txBody>
              <a:bodyPr/>
              <a:lstStyle/>
              <a:p>
                <a:r>
                  <a:rPr lang="en-US">
                    <a:noFill/>
                  </a:rPr>
                  <a:t> </a:t>
                </a:r>
              </a:p>
            </p:txBody>
          </p:sp>
        </mc:Fallback>
      </mc:AlternateContent>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Sequences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lnSpcReduction="10000"/>
              </a:bodyPr>
              <a:lstStyle/>
              <a:p>
                <a:pPr algn="ctr">
                  <a:defRPr sz="2800" b="1"/>
                </a:pPr>
                <a:r>
                  <a:rPr dirty="0"/>
                  <a:t>Definition</a:t>
                </a:r>
              </a:p>
              <a:p>
                <a:pPr>
                  <a:defRPr sz="2800"/>
                </a:pPr>
                <a:r>
                  <a:rPr sz="2800" dirty="0"/>
                  <a:t>An </a:t>
                </a:r>
                <a:r>
                  <a:rPr sz="2800" b="1" dirty="0"/>
                  <a:t>infinite sequence</a:t>
                </a:r>
                <a:r>
                  <a:rPr sz="2800" dirty="0"/>
                  <a:t> (or just </a:t>
                </a:r>
                <a:r>
                  <a:rPr sz="2800" b="1" dirty="0"/>
                  <a:t>sequence</a:t>
                </a:r>
                <a:r>
                  <a:rPr sz="2800" dirty="0"/>
                  <a:t>) is a function whose domain is the set of natural numbers </a:t>
                </a:r>
                <a14:m>
                  <m:oMath xmlns:m="http://schemas.openxmlformats.org/officeDocument/2006/math">
                    <m:r>
                      <a:rPr>
                        <a:latin typeface="Cambria Math" panose="02040503050406030204" pitchFamily="18" charset="0"/>
                      </a:rPr>
                      <m:t>{1,2,3,…}</m:t>
                    </m:r>
                  </m:oMath>
                </a14:m>
                <a:r>
                  <a:rPr sz="2800" dirty="0"/>
                  <a:t>. Instead of giving the function a name such as </a:t>
                </a:r>
                <a14:m>
                  <m:oMath xmlns:m="http://schemas.openxmlformats.org/officeDocument/2006/math">
                    <m:r>
                      <a:rPr>
                        <a:latin typeface="Cambria Math" panose="02040503050406030204" pitchFamily="18" charset="0"/>
                      </a:rPr>
                      <m:t>𝑓</m:t>
                    </m:r>
                  </m:oMath>
                </a14:m>
                <a:r>
                  <a:rPr sz="2800" dirty="0"/>
                  <a:t> and referring to the values of the sequence as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1</m:t>
                        </m:r>
                      </m:e>
                    </m:d>
                  </m:oMath>
                </a14:m>
                <a:r>
                  <a:rPr sz="2800" dirty="0"/>
                  <a:t>,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2</m:t>
                        </m:r>
                      </m:e>
                    </m:d>
                  </m:oMath>
                </a14:m>
                <a:r>
                  <a:rPr sz="2800" dirty="0"/>
                  <a:t>, </a:t>
                </a:r>
                <a14:m>
                  <m:oMath xmlns:m="http://schemas.openxmlformats.org/officeDocument/2006/math">
                    <m:r>
                      <a:rPr>
                        <a:latin typeface="Cambria Math" panose="02040503050406030204" pitchFamily="18" charset="0"/>
                      </a:rPr>
                      <m:t>𝑓</m:t>
                    </m:r>
                    <m:r>
                      <a:rPr>
                        <a:latin typeface="Cambria Math" panose="02040503050406030204" pitchFamily="18" charset="0"/>
                      </a:rPr>
                      <m:t>⁡</m:t>
                    </m:r>
                    <m:d>
                      <m:dPr>
                        <m:ctrlPr>
                          <a:rPr i="1">
                            <a:latin typeface="Cambria Math" panose="02040503050406030204" pitchFamily="18" charset="0"/>
                          </a:rPr>
                        </m:ctrlPr>
                      </m:dPr>
                      <m:e>
                        <m:r>
                          <a:rPr>
                            <a:latin typeface="Cambria Math" panose="02040503050406030204" pitchFamily="18" charset="0"/>
                          </a:rPr>
                          <m:t>3</m:t>
                        </m:r>
                      </m:e>
                    </m:d>
                  </m:oMath>
                </a14:m>
                <a:r>
                  <a:rPr sz="2800" dirty="0"/>
                  <a:t>, …, we commonly use subscripts and refer to the </a:t>
                </a:r>
                <a:r>
                  <a:rPr sz="2800" b="1" dirty="0"/>
                  <a:t>terms</a:t>
                </a:r>
                <a:r>
                  <a:rPr sz="2800" dirty="0"/>
                  <a:t> of the sequence as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oMath>
                </a14:m>
                <a:r>
                  <a:rPr sz="2800"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m:t>
                        </m:r>
                      </m:sub>
                    </m:sSub>
                  </m:oMath>
                </a14:m>
                <a:r>
                  <a:rPr sz="2800"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3</m:t>
                        </m:r>
                      </m:sub>
                    </m:sSub>
                  </m:oMath>
                </a14:m>
                <a:r>
                  <a:rPr sz="2800" dirty="0"/>
                  <a:t>, </a:t>
                </a:r>
                <a14:m>
                  <m:oMath xmlns:m="http://schemas.openxmlformats.org/officeDocument/2006/math">
                    <m:r>
                      <a:rPr>
                        <a:latin typeface="Cambria Math" panose="02040503050406030204" pitchFamily="18" charset="0"/>
                      </a:rPr>
                      <m:t>…</m:t>
                    </m:r>
                  </m:oMath>
                </a14:m>
                <a:r>
                  <a:rPr sz="2800" dirty="0"/>
                  <a:t>. In other words,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sub>
                    </m:sSub>
                  </m:oMath>
                </a14:m>
                <a:r>
                  <a:rPr sz="2800" dirty="0"/>
                  <a:t> stands for the </a:t>
                </a:r>
                <a14:m>
                  <m:oMath xmlns:m="http://schemas.openxmlformats.org/officeDocument/2006/math">
                    <m:r>
                      <a:rPr>
                        <a:latin typeface="Cambria Math" panose="02040503050406030204" pitchFamily="18" charset="0"/>
                      </a:rPr>
                      <m:t>𝑛</m:t>
                    </m:r>
                  </m:oMath>
                </a14:m>
                <a:r>
                  <a:rPr sz="2800" baseline="30000" dirty="0"/>
                  <a:t>th</a:t>
                </a:r>
                <a:r>
                  <a:rPr sz="2800" dirty="0"/>
                  <a:t> term in the sequence.</a:t>
                </a:r>
              </a:p>
              <a:p>
                <a:pPr>
                  <a:defRPr sz="2800"/>
                </a:pPr>
                <a:r>
                  <a:rPr sz="2800" b="1" dirty="0"/>
                  <a:t>Finite sequences</a:t>
                </a:r>
                <a:r>
                  <a:rPr sz="2800" dirty="0"/>
                  <a:t> are defined similarly, but the domain of a finite sequence is a set of the form </a:t>
                </a:r>
                <a14:m>
                  <m:oMath xmlns:m="http://schemas.openxmlformats.org/officeDocument/2006/math">
                    <m:r>
                      <a:rPr>
                        <a:latin typeface="Cambria Math" panose="02040503050406030204" pitchFamily="18" charset="0"/>
                      </a:rPr>
                      <m:t>{1,2,3,…,</m:t>
                    </m:r>
                    <m:r>
                      <a:rPr>
                        <a:latin typeface="Cambria Math" panose="02040503050406030204" pitchFamily="18" charset="0"/>
                      </a:rPr>
                      <m:t>𝑘</m:t>
                    </m:r>
                    <m:r>
                      <a:rPr>
                        <a:latin typeface="Cambria Math" panose="02040503050406030204" pitchFamily="18" charset="0"/>
                      </a:rPr>
                      <m:t>}</m:t>
                    </m:r>
                  </m:oMath>
                </a14:m>
                <a:r>
                  <a:rPr sz="2800" dirty="0"/>
                  <a:t> for some positive integer </a:t>
                </a:r>
                <a14:m>
                  <m:oMath xmlns:m="http://schemas.openxmlformats.org/officeDocument/2006/math">
                    <m:r>
                      <a:rPr>
                        <a:latin typeface="Cambria Math" panose="02040503050406030204" pitchFamily="18" charset="0"/>
                      </a:rPr>
                      <m:t>𝑘</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1850" r="-1697"/>
                </a:stretch>
              </a:blipFill>
            </p:spPr>
            <p:txBody>
              <a:bodyPr/>
              <a:lstStyle/>
              <a:p>
                <a:r>
                  <a:rPr lang="en-US">
                    <a:noFill/>
                  </a:rPr>
                  <a:t> </a:t>
                </a:r>
              </a:p>
            </p:txBody>
          </p:sp>
        </mc:Fallback>
      </mc:AlternateContent>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Evaluating Sums (cont.)</a:t>
            </a:r>
          </a:p>
        </p:txBody>
      </p:sp>
      <p:sp>
        <p:nvSpPr>
          <p:cNvPr id="3" name="Text Placeholder 2"/>
          <p:cNvSpPr>
            <a:spLocks noGrp="1"/>
          </p:cNvSpPr>
          <p:nvPr>
            <p:ph type="body" sz="quarter" idx="10"/>
          </p:nvPr>
        </p:nvSpPr>
        <p:spPr/>
        <p:txBody>
          <a:bodyPr>
            <a:normAutofit/>
          </a:bodyPr>
          <a:lstStyle/>
          <a:p>
            <a:r>
              <a:rPr sz="2800" b="1" dirty="0"/>
              <a:t>Solution</a:t>
            </a:r>
            <a:br>
              <a:rPr lang="en-US" sz="2800" b="1" dirty="0"/>
            </a:br>
            <a:endParaRPr sz="2800" b="1" dirty="0"/>
          </a:p>
          <a:p>
            <a:pPr marL="514350" indent="-514350">
              <a:buFont typeface="+mj-lt"/>
              <a:buAutoNum type="alphaLcPeriod"/>
              <a:defRPr sz="2800"/>
            </a:pPr>
            <a:r>
              <a:rPr dirty="0"/>
              <a:t>​</a:t>
            </a:r>
          </a:p>
        </p:txBody>
      </p:sp>
      <mc:AlternateContent xmlns:mc="http://schemas.openxmlformats.org/markup-compatibility/2006">
        <mc:Choice xmlns:a14="http://schemas.microsoft.com/office/drawing/2010/main" Requires="a14">
          <p:graphicFrame>
            <p:nvGraphicFramePr>
              <p:cNvPr id="5" name="Table 5">
                <a:extLst>
                  <a:ext uri="{FF2B5EF4-FFF2-40B4-BE49-F238E27FC236}">
                    <a16:creationId xmlns:a16="http://schemas.microsoft.com/office/drawing/2014/main" id="{08B4E038-BED6-44DD-8665-BDCB14C9AA1D}"/>
                  </a:ext>
                </a:extLst>
              </p:cNvPr>
              <p:cNvGraphicFramePr>
                <a:graphicFrameLocks noGrp="1"/>
              </p:cNvGraphicFramePr>
              <p:nvPr>
                <p:extLst>
                  <p:ext uri="{D42A27DB-BD31-4B8C-83A1-F6EECF244321}">
                    <p14:modId xmlns:p14="http://schemas.microsoft.com/office/powerpoint/2010/main" val="4074825903"/>
                  </p:ext>
                </p:extLst>
              </p:nvPr>
            </p:nvGraphicFramePr>
            <p:xfrm>
              <a:off x="1932432" y="2035749"/>
              <a:ext cx="6906768" cy="1737360"/>
            </p:xfrm>
            <a:graphic>
              <a:graphicData uri="http://schemas.openxmlformats.org/drawingml/2006/table">
                <a:tbl>
                  <a:tblPr firstRow="1" bandRow="1">
                    <a:tableStyleId>{2D5ABB26-0587-4C30-8999-92F81FD0307C}</a:tableStyleId>
                  </a:tblPr>
                  <a:tblGrid>
                    <a:gridCol w="4315968">
                      <a:extLst>
                        <a:ext uri="{9D8B030D-6E8A-4147-A177-3AD203B41FA5}">
                          <a16:colId xmlns:a16="http://schemas.microsoft.com/office/drawing/2014/main" val="807458125"/>
                        </a:ext>
                      </a:extLst>
                    </a:gridCol>
                    <a:gridCol w="2590800">
                      <a:extLst>
                        <a:ext uri="{9D8B030D-6E8A-4147-A177-3AD203B41FA5}">
                          <a16:colId xmlns:a16="http://schemas.microsoft.com/office/drawing/2014/main" val="3237331581"/>
                        </a:ext>
                      </a:extLst>
                    </a:gridCol>
                  </a:tblGrid>
                  <a:tr h="370840">
                    <a:tc>
                      <a:txBody>
                        <a:bodyPr/>
                        <a:lstStyle/>
                        <a:p>
                          <a:pPr/>
                          <a14:m>
                            <m:oMathPara xmlns:m="http://schemas.openxmlformats.org/officeDocument/2006/math">
                              <m:oMathParaPr>
                                <m:jc m:val="centerGroup"/>
                              </m:oMathParaPr>
                              <m:oMath xmlns:m="http://schemas.openxmlformats.org/officeDocument/2006/math">
                                <m:r>
                                  <a:rPr lang="ar-AE" sz="2400" smtClean="0">
                                    <a:latin typeface="Cambria Math" panose="02040503050406030204" pitchFamily="18" charset="0"/>
                                  </a:rPr>
                                  <m:t>=</m:t>
                                </m:r>
                                <m:d>
                                  <m:dPr>
                                    <m:ctrlPr>
                                      <a:rPr lang="ar-AE" sz="2400" i="1">
                                        <a:latin typeface="Cambria Math" panose="02040503050406030204" pitchFamily="18" charset="0"/>
                                      </a:rPr>
                                    </m:ctrlPr>
                                  </m:dPr>
                                  <m:e>
                                    <m:r>
                                      <a:rPr lang="ar-AE" sz="2400">
                                        <a:latin typeface="Cambria Math" panose="02040503050406030204" pitchFamily="18" charset="0"/>
                                      </a:rPr>
                                      <m:t>3</m:t>
                                    </m:r>
                                    <m:r>
                                      <a:rPr lang="ar-AE" sz="2400">
                                        <a:latin typeface="Cambria Math" panose="02040503050406030204" pitchFamily="18" charset="0"/>
                                      </a:rPr>
                                      <m:t>⋅</m:t>
                                    </m:r>
                                    <m:r>
                                      <a:rPr lang="ar-AE" sz="2400">
                                        <a:latin typeface="Cambria Math" panose="02040503050406030204" pitchFamily="18" charset="0"/>
                                      </a:rPr>
                                      <m:t>1</m:t>
                                    </m:r>
                                    <m:r>
                                      <a:rPr lang="ar-AE" sz="2400">
                                        <a:latin typeface="Cambria Math" panose="02040503050406030204" pitchFamily="18" charset="0"/>
                                      </a:rPr>
                                      <m:t>−</m:t>
                                    </m:r>
                                    <m:r>
                                      <a:rPr lang="ar-AE" sz="2400">
                                        <a:latin typeface="Cambria Math" panose="02040503050406030204" pitchFamily="18" charset="0"/>
                                      </a:rPr>
                                      <m:t>2</m:t>
                                    </m:r>
                                  </m:e>
                                </m:d>
                                <m:r>
                                  <a:rPr lang="ar-AE" sz="2400">
                                    <a:latin typeface="Cambria Math" panose="02040503050406030204" pitchFamily="18" charset="0"/>
                                  </a:rPr>
                                  <m:t>+</m:t>
                                </m:r>
                                <m:d>
                                  <m:dPr>
                                    <m:ctrlPr>
                                      <a:rPr lang="ar-AE" sz="2400" i="1">
                                        <a:latin typeface="Cambria Math" panose="02040503050406030204" pitchFamily="18" charset="0"/>
                                      </a:rPr>
                                    </m:ctrlPr>
                                  </m:dPr>
                                  <m:e>
                                    <m:r>
                                      <a:rPr lang="ar-AE" sz="2400">
                                        <a:latin typeface="Cambria Math" panose="02040503050406030204" pitchFamily="18" charset="0"/>
                                      </a:rPr>
                                      <m:t>3</m:t>
                                    </m:r>
                                    <m:r>
                                      <a:rPr lang="ar-AE" sz="2400">
                                        <a:latin typeface="Cambria Math" panose="02040503050406030204" pitchFamily="18" charset="0"/>
                                      </a:rPr>
                                      <m:t>⋅</m:t>
                                    </m:r>
                                    <m:r>
                                      <a:rPr lang="ar-AE" sz="2400">
                                        <a:latin typeface="Cambria Math" panose="02040503050406030204" pitchFamily="18" charset="0"/>
                                      </a:rPr>
                                      <m:t>2</m:t>
                                    </m:r>
                                    <m:r>
                                      <a:rPr lang="ar-AE" sz="2400">
                                        <a:latin typeface="Cambria Math" panose="02040503050406030204" pitchFamily="18" charset="0"/>
                                      </a:rPr>
                                      <m:t>−</m:t>
                                    </m:r>
                                    <m:r>
                                      <a:rPr lang="ar-AE" sz="2400">
                                        <a:latin typeface="Cambria Math" panose="02040503050406030204" pitchFamily="18" charset="0"/>
                                      </a:rPr>
                                      <m:t>2</m:t>
                                    </m:r>
                                  </m:e>
                                </m:d>
                              </m:oMath>
                            </m:oMathPara>
                          </a14:m>
                          <a:endParaRPr lang="en-US" sz="2400" dirty="0"/>
                        </a:p>
                        <a:p>
                          <a:r>
                            <a:rPr lang="en-US" sz="2400" dirty="0"/>
                            <a:t>            </a:t>
                          </a:r>
                          <a14:m>
                            <m:oMath xmlns:m="http://schemas.openxmlformats.org/officeDocument/2006/math">
                              <m:r>
                                <a:rPr lang="ar-AE" sz="2400">
                                  <a:latin typeface="Cambria Math" panose="02040503050406030204" pitchFamily="18" charset="0"/>
                                </a:rPr>
                                <m:t>+</m:t>
                              </m:r>
                              <m:d>
                                <m:dPr>
                                  <m:ctrlPr>
                                    <a:rPr lang="ar-AE" sz="2400" i="1">
                                      <a:latin typeface="Cambria Math" panose="02040503050406030204" pitchFamily="18" charset="0"/>
                                    </a:rPr>
                                  </m:ctrlPr>
                                </m:dPr>
                                <m:e>
                                  <m:r>
                                    <a:rPr lang="ar-AE" sz="2400">
                                      <a:latin typeface="Cambria Math" panose="02040503050406030204" pitchFamily="18" charset="0"/>
                                    </a:rPr>
                                    <m:t>3</m:t>
                                  </m:r>
                                  <m:r>
                                    <a:rPr lang="ar-AE" sz="2400">
                                      <a:latin typeface="Cambria Math" panose="02040503050406030204" pitchFamily="18" charset="0"/>
                                    </a:rPr>
                                    <m:t>⋅</m:t>
                                  </m:r>
                                  <m:r>
                                    <a:rPr lang="ar-AE" sz="2400">
                                      <a:latin typeface="Cambria Math" panose="02040503050406030204" pitchFamily="18" charset="0"/>
                                    </a:rPr>
                                    <m:t>3</m:t>
                                  </m:r>
                                  <m:r>
                                    <a:rPr lang="ar-AE" sz="2400">
                                      <a:latin typeface="Cambria Math" panose="02040503050406030204" pitchFamily="18" charset="0"/>
                                    </a:rPr>
                                    <m:t>−</m:t>
                                  </m:r>
                                  <m:r>
                                    <a:rPr lang="ar-AE" sz="2400">
                                      <a:latin typeface="Cambria Math" panose="02040503050406030204" pitchFamily="18" charset="0"/>
                                    </a:rPr>
                                    <m:t>2</m:t>
                                  </m:r>
                                </m:e>
                              </m:d>
                              <m:r>
                                <a:rPr lang="ar-AE" sz="2400">
                                  <a:latin typeface="Cambria Math" panose="02040503050406030204" pitchFamily="18" charset="0"/>
                                </a:rPr>
                                <m:t>+</m:t>
                              </m:r>
                              <m:d>
                                <m:dPr>
                                  <m:ctrlPr>
                                    <a:rPr lang="ar-AE" sz="2400" i="1">
                                      <a:latin typeface="Cambria Math" panose="02040503050406030204" pitchFamily="18" charset="0"/>
                                    </a:rPr>
                                  </m:ctrlPr>
                                </m:dPr>
                                <m:e>
                                  <m:r>
                                    <a:rPr lang="ar-AE" sz="2400">
                                      <a:latin typeface="Cambria Math" panose="02040503050406030204" pitchFamily="18" charset="0"/>
                                    </a:rPr>
                                    <m:t>3</m:t>
                                  </m:r>
                                  <m:r>
                                    <a:rPr lang="ar-AE" sz="2400">
                                      <a:latin typeface="Cambria Math" panose="02040503050406030204" pitchFamily="18" charset="0"/>
                                    </a:rPr>
                                    <m:t>⋅</m:t>
                                  </m:r>
                                  <m:r>
                                    <a:rPr lang="ar-AE" sz="2400">
                                      <a:latin typeface="Cambria Math" panose="02040503050406030204" pitchFamily="18" charset="0"/>
                                    </a:rPr>
                                    <m:t>4</m:t>
                                  </m:r>
                                  <m:r>
                                    <a:rPr lang="ar-AE" sz="2400">
                                      <a:latin typeface="Cambria Math" panose="02040503050406030204" pitchFamily="18" charset="0"/>
                                    </a:rPr>
                                    <m:t>−</m:t>
                                  </m:r>
                                  <m:r>
                                    <a:rPr lang="ar-AE" sz="2400">
                                      <a:latin typeface="Cambria Math" panose="02040503050406030204" pitchFamily="18" charset="0"/>
                                    </a:rPr>
                                    <m:t>2</m:t>
                                  </m:r>
                                </m:e>
                              </m:d>
                            </m:oMath>
                          </a14:m>
                          <a:r>
                            <a:rPr lang="en-US" sz="2400" dirty="0"/>
                            <a:t>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Replace the index </a:t>
                          </a:r>
                          <a14:m>
                            <m:oMath xmlns:m="http://schemas.openxmlformats.org/officeDocument/2006/math">
                              <m:r>
                                <a:rPr lang="en-US" sz="1800">
                                  <a:latin typeface="Cambria Math" panose="02040503050406030204" pitchFamily="18" charset="0"/>
                                </a:rPr>
                                <m:t>𝑖</m:t>
                              </m:r>
                            </m:oMath>
                          </a14:m>
                          <a:r>
                            <a:rPr lang="en-US" sz="1800" dirty="0"/>
                            <a:t> with the numbers 1 through 4.</a:t>
                          </a:r>
                        </a:p>
                      </a:txBody>
                      <a:tcPr anchor="ctr"/>
                    </a:tc>
                    <a:extLst>
                      <a:ext uri="{0D108BD9-81ED-4DB2-BD59-A6C34878D82A}">
                        <a16:rowId xmlns:a16="http://schemas.microsoft.com/office/drawing/2014/main" val="2095416634"/>
                      </a:ext>
                    </a:extLst>
                  </a:tr>
                  <a:tr h="370840">
                    <a:tc>
                      <a:txBody>
                        <a:bodyPr/>
                        <a:lstStyle/>
                        <a:p>
                          <a:r>
                            <a:rPr lang="en-US" sz="2400" dirty="0"/>
                            <a:t>      </a:t>
                          </a:r>
                          <a14:m>
                            <m:oMath xmlns:m="http://schemas.openxmlformats.org/officeDocument/2006/math">
                              <m:r>
                                <a:rPr lang="en-US" sz="2400" smtClean="0">
                                  <a:latin typeface="Cambria Math" panose="02040503050406030204" pitchFamily="18" charset="0"/>
                                </a:rPr>
                                <m:t>=</m:t>
                              </m:r>
                              <m:r>
                                <a:rPr lang="en-US" sz="2400" smtClean="0">
                                  <a:latin typeface="Cambria Math" panose="02040503050406030204" pitchFamily="18" charset="0"/>
                                </a:rPr>
                                <m:t>1</m:t>
                              </m:r>
                              <m:r>
                                <a:rPr lang="en-US" sz="2400" smtClean="0">
                                  <a:latin typeface="Cambria Math" panose="02040503050406030204" pitchFamily="18" charset="0"/>
                                </a:rPr>
                                <m:t>+</m:t>
                              </m:r>
                              <m:r>
                                <a:rPr lang="en-US" sz="2400" smtClean="0">
                                  <a:latin typeface="Cambria Math" panose="02040503050406030204" pitchFamily="18" charset="0"/>
                                </a:rPr>
                                <m:t>4</m:t>
                              </m:r>
                              <m:r>
                                <a:rPr lang="en-US" sz="2400" smtClean="0">
                                  <a:latin typeface="Cambria Math" panose="02040503050406030204" pitchFamily="18" charset="0"/>
                                </a:rPr>
                                <m:t>+</m:t>
                              </m:r>
                              <m:r>
                                <a:rPr lang="en-US" sz="2400" smtClean="0">
                                  <a:latin typeface="Cambria Math" panose="02040503050406030204" pitchFamily="18" charset="0"/>
                                </a:rPr>
                                <m:t>7</m:t>
                              </m:r>
                              <m:r>
                                <a:rPr lang="en-US" sz="2400" smtClean="0">
                                  <a:latin typeface="Cambria Math" panose="02040503050406030204" pitchFamily="18" charset="0"/>
                                </a:rPr>
                                <m:t>+</m:t>
                              </m:r>
                              <m:r>
                                <a:rPr lang="en-US" sz="2400" smtClean="0">
                                  <a:latin typeface="Cambria Math" panose="02040503050406030204" pitchFamily="18" charset="0"/>
                                </a:rPr>
                                <m:t>10</m:t>
                              </m:r>
                            </m:oMath>
                          </a14:m>
                          <a:r>
                            <a:rPr lang="en-US" sz="2400" dirty="0"/>
                            <a:t> </a:t>
                          </a:r>
                        </a:p>
                      </a:txBody>
                      <a:tcPr anchor="ctr"/>
                    </a:tc>
                    <a:tc>
                      <a:txBody>
                        <a:bodyPr/>
                        <a:lstStyle/>
                        <a:p>
                          <a:endParaRPr lang="en-US" sz="2400" dirty="0"/>
                        </a:p>
                      </a:txBody>
                      <a:tcPr anchor="ctr"/>
                    </a:tc>
                    <a:extLst>
                      <a:ext uri="{0D108BD9-81ED-4DB2-BD59-A6C34878D82A}">
                        <a16:rowId xmlns:a16="http://schemas.microsoft.com/office/drawing/2014/main" val="3352553716"/>
                      </a:ext>
                    </a:extLst>
                  </a:tr>
                  <a:tr h="370840">
                    <a:tc>
                      <a:txBody>
                        <a:bodyPr/>
                        <a:lstStyle/>
                        <a:p>
                          <a14:m>
                            <m:oMath xmlns:m="http://schemas.openxmlformats.org/officeDocument/2006/math">
                              <m:r>
                                <a:rPr lang="en-US" sz="2400" b="0" i="0" smtClean="0">
                                  <a:latin typeface="Cambria Math" panose="02040503050406030204" pitchFamily="18" charset="0"/>
                                </a:rPr>
                                <m:t>      </m:t>
                              </m:r>
                              <m:r>
                                <a:rPr lang="en-US" sz="2400" smtClean="0">
                                  <a:latin typeface="Cambria Math" panose="02040503050406030204" pitchFamily="18" charset="0"/>
                                </a:rPr>
                                <m:t>=</m:t>
                              </m:r>
                              <m:r>
                                <a:rPr lang="en-US" sz="2400" smtClean="0">
                                  <a:latin typeface="Cambria Math" panose="02040503050406030204" pitchFamily="18" charset="0"/>
                                </a:rPr>
                                <m:t>22</m:t>
                              </m:r>
                            </m:oMath>
                          </a14:m>
                          <a:r>
                            <a:rPr lang="en-US" sz="2400" dirty="0"/>
                            <a:t> </a:t>
                          </a:r>
                        </a:p>
                      </a:txBody>
                      <a:tcPr anchor="ctr"/>
                    </a:tc>
                    <a:tc>
                      <a:txBody>
                        <a:bodyPr/>
                        <a:lstStyle/>
                        <a:p>
                          <a:endParaRPr lang="en-US" sz="2400" dirty="0"/>
                        </a:p>
                      </a:txBody>
                      <a:tcPr anchor="ctr"/>
                    </a:tc>
                    <a:extLst>
                      <a:ext uri="{0D108BD9-81ED-4DB2-BD59-A6C34878D82A}">
                        <a16:rowId xmlns:a16="http://schemas.microsoft.com/office/drawing/2014/main" val="1237298969"/>
                      </a:ext>
                    </a:extLst>
                  </a:tr>
                </a:tbl>
              </a:graphicData>
            </a:graphic>
          </p:graphicFrame>
        </mc:Choice>
        <mc:Fallback>
          <p:graphicFrame>
            <p:nvGraphicFramePr>
              <p:cNvPr id="5" name="Table 5">
                <a:extLst>
                  <a:ext uri="{FF2B5EF4-FFF2-40B4-BE49-F238E27FC236}">
                    <a16:creationId xmlns:a16="http://schemas.microsoft.com/office/drawing/2014/main" id="{08B4E038-BED6-44DD-8665-BDCB14C9AA1D}"/>
                  </a:ext>
                </a:extLst>
              </p:cNvPr>
              <p:cNvGraphicFramePr>
                <a:graphicFrameLocks noGrp="1"/>
              </p:cNvGraphicFramePr>
              <p:nvPr>
                <p:extLst>
                  <p:ext uri="{D42A27DB-BD31-4B8C-83A1-F6EECF244321}">
                    <p14:modId xmlns:p14="http://schemas.microsoft.com/office/powerpoint/2010/main" val="4074825903"/>
                  </p:ext>
                </p:extLst>
              </p:nvPr>
            </p:nvGraphicFramePr>
            <p:xfrm>
              <a:off x="1932432" y="2035749"/>
              <a:ext cx="6906768" cy="1737360"/>
            </p:xfrm>
            <a:graphic>
              <a:graphicData uri="http://schemas.openxmlformats.org/drawingml/2006/table">
                <a:tbl>
                  <a:tblPr firstRow="1" bandRow="1">
                    <a:tableStyleId>{2D5ABB26-0587-4C30-8999-92F81FD0307C}</a:tableStyleId>
                  </a:tblPr>
                  <a:tblGrid>
                    <a:gridCol w="4315968">
                      <a:extLst>
                        <a:ext uri="{9D8B030D-6E8A-4147-A177-3AD203B41FA5}">
                          <a16:colId xmlns:a16="http://schemas.microsoft.com/office/drawing/2014/main" val="807458125"/>
                        </a:ext>
                      </a:extLst>
                    </a:gridCol>
                    <a:gridCol w="2590800">
                      <a:extLst>
                        <a:ext uri="{9D8B030D-6E8A-4147-A177-3AD203B41FA5}">
                          <a16:colId xmlns:a16="http://schemas.microsoft.com/office/drawing/2014/main" val="3237331581"/>
                        </a:ext>
                      </a:extLst>
                    </a:gridCol>
                  </a:tblGrid>
                  <a:tr h="822960">
                    <a:tc>
                      <a:txBody>
                        <a:bodyPr/>
                        <a:lstStyle/>
                        <a:p>
                          <a:endParaRPr lang="en-US"/>
                        </a:p>
                      </a:txBody>
                      <a:tcPr anchor="ctr">
                        <a:blipFill>
                          <a:blip r:embed="rId2"/>
                          <a:stretch>
                            <a:fillRect r="-60028" b="-111852"/>
                          </a:stretch>
                        </a:blipFill>
                      </a:tcPr>
                    </a:tc>
                    <a:tc>
                      <a:txBody>
                        <a:bodyPr/>
                        <a:lstStyle/>
                        <a:p>
                          <a:endParaRPr lang="en-US"/>
                        </a:p>
                      </a:txBody>
                      <a:tcPr anchor="ctr">
                        <a:blipFill>
                          <a:blip r:embed="rId2"/>
                          <a:stretch>
                            <a:fillRect l="-166588" b="-111852"/>
                          </a:stretch>
                        </a:blipFill>
                      </a:tcPr>
                    </a:tc>
                    <a:extLst>
                      <a:ext uri="{0D108BD9-81ED-4DB2-BD59-A6C34878D82A}">
                        <a16:rowId xmlns:a16="http://schemas.microsoft.com/office/drawing/2014/main" val="2095416634"/>
                      </a:ext>
                    </a:extLst>
                  </a:tr>
                  <a:tr h="457200">
                    <a:tc>
                      <a:txBody>
                        <a:bodyPr/>
                        <a:lstStyle/>
                        <a:p>
                          <a:endParaRPr lang="en-US"/>
                        </a:p>
                      </a:txBody>
                      <a:tcPr anchor="ctr">
                        <a:blipFill>
                          <a:blip r:embed="rId2"/>
                          <a:stretch>
                            <a:fillRect t="-177632" r="-60028" b="-98684"/>
                          </a:stretch>
                        </a:blipFill>
                      </a:tcPr>
                    </a:tc>
                    <a:tc>
                      <a:txBody>
                        <a:bodyPr/>
                        <a:lstStyle/>
                        <a:p>
                          <a:endParaRPr lang="en-US" sz="2400" dirty="0"/>
                        </a:p>
                      </a:txBody>
                      <a:tcPr anchor="ctr"/>
                    </a:tc>
                    <a:extLst>
                      <a:ext uri="{0D108BD9-81ED-4DB2-BD59-A6C34878D82A}">
                        <a16:rowId xmlns:a16="http://schemas.microsoft.com/office/drawing/2014/main" val="3352553716"/>
                      </a:ext>
                    </a:extLst>
                  </a:tr>
                  <a:tr h="457200">
                    <a:tc>
                      <a:txBody>
                        <a:bodyPr/>
                        <a:lstStyle/>
                        <a:p>
                          <a:endParaRPr lang="en-US"/>
                        </a:p>
                      </a:txBody>
                      <a:tcPr anchor="ctr">
                        <a:blipFill>
                          <a:blip r:embed="rId2"/>
                          <a:stretch>
                            <a:fillRect t="-281333" r="-60028"/>
                          </a:stretch>
                        </a:blipFill>
                      </a:tcPr>
                    </a:tc>
                    <a:tc>
                      <a:txBody>
                        <a:bodyPr/>
                        <a:lstStyle/>
                        <a:p>
                          <a:endParaRPr lang="en-US" sz="2400" dirty="0"/>
                        </a:p>
                      </a:txBody>
                      <a:tcPr anchor="ctr"/>
                    </a:tc>
                    <a:extLst>
                      <a:ext uri="{0D108BD9-81ED-4DB2-BD59-A6C34878D82A}">
                        <a16:rowId xmlns:a16="http://schemas.microsoft.com/office/drawing/2014/main" val="1237298969"/>
                      </a:ext>
                    </a:extLst>
                  </a:tr>
                </a:tbl>
              </a:graphicData>
            </a:graphic>
          </p:graphicFrame>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EBEF276C-9E36-40D8-87F6-4D14F21807F4}"/>
                  </a:ext>
                </a:extLst>
              </p:cNvPr>
              <p:cNvSpPr txBox="1"/>
              <p:nvPr/>
            </p:nvSpPr>
            <p:spPr>
              <a:xfrm>
                <a:off x="533400" y="1676400"/>
                <a:ext cx="2133600" cy="112909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ar-AE" sz="2400" i="1">
                              <a:latin typeface="Cambria Math" panose="02040503050406030204" pitchFamily="18" charset="0"/>
                            </a:rPr>
                          </m:ctrlPr>
                        </m:naryPr>
                        <m:sub>
                          <m:r>
                            <a:rPr lang="ar-AE" sz="2400">
                              <a:latin typeface="Cambria Math" panose="02040503050406030204" pitchFamily="18" charset="0"/>
                            </a:rPr>
                            <m:t>𝑖</m:t>
                          </m:r>
                          <m:r>
                            <a:rPr lang="ar-AE" sz="2400">
                              <a:latin typeface="Cambria Math" panose="02040503050406030204" pitchFamily="18" charset="0"/>
                            </a:rPr>
                            <m:t>=</m:t>
                          </m:r>
                          <m:r>
                            <a:rPr lang="ar-AE" sz="2400">
                              <a:latin typeface="Cambria Math" panose="02040503050406030204" pitchFamily="18" charset="0"/>
                            </a:rPr>
                            <m:t>1</m:t>
                          </m:r>
                        </m:sub>
                        <m:sup>
                          <m:r>
                            <a:rPr lang="ar-AE" sz="2400">
                              <a:latin typeface="Cambria Math" panose="02040503050406030204" pitchFamily="18" charset="0"/>
                            </a:rPr>
                            <m:t>4</m:t>
                          </m:r>
                        </m:sup>
                        <m:e>
                          <m:d>
                            <m:dPr>
                              <m:ctrlPr>
                                <a:rPr lang="ar-AE" sz="2400" i="1">
                                  <a:latin typeface="Cambria Math" panose="02040503050406030204" pitchFamily="18" charset="0"/>
                                </a:rPr>
                              </m:ctrlPr>
                            </m:dPr>
                            <m:e>
                              <m:r>
                                <a:rPr lang="ar-AE" sz="2400">
                                  <a:latin typeface="Cambria Math" panose="02040503050406030204" pitchFamily="18" charset="0"/>
                                </a:rPr>
                                <m:t>3</m:t>
                              </m:r>
                              <m:r>
                                <a:rPr lang="ar-AE" sz="2400">
                                  <a:latin typeface="Cambria Math" panose="02040503050406030204" pitchFamily="18" charset="0"/>
                                </a:rPr>
                                <m:t>𝑖</m:t>
                              </m:r>
                              <m:r>
                                <a:rPr lang="ar-AE" sz="2400">
                                  <a:latin typeface="Cambria Math" panose="02040503050406030204" pitchFamily="18" charset="0"/>
                                </a:rPr>
                                <m:t>−</m:t>
                              </m:r>
                              <m:r>
                                <a:rPr lang="ar-AE" sz="2400">
                                  <a:latin typeface="Cambria Math" panose="02040503050406030204" pitchFamily="18" charset="0"/>
                                </a:rPr>
                                <m:t>2</m:t>
                              </m:r>
                            </m:e>
                          </m:d>
                        </m:e>
                      </m:nary>
                    </m:oMath>
                  </m:oMathPara>
                </a14:m>
                <a:endParaRPr lang="en-US" sz="2400" dirty="0"/>
              </a:p>
            </p:txBody>
          </p:sp>
        </mc:Choice>
        <mc:Fallback>
          <p:sp>
            <p:nvSpPr>
              <p:cNvPr id="7" name="TextBox 6">
                <a:extLst>
                  <a:ext uri="{FF2B5EF4-FFF2-40B4-BE49-F238E27FC236}">
                    <a16:creationId xmlns:a16="http://schemas.microsoft.com/office/drawing/2014/main" id="{EBEF276C-9E36-40D8-87F6-4D14F21807F4}"/>
                  </a:ext>
                </a:extLst>
              </p:cNvPr>
              <p:cNvSpPr txBox="1">
                <a:spLocks noRot="1" noChangeAspect="1" noMove="1" noResize="1" noEditPoints="1" noAdjustHandles="1" noChangeArrowheads="1" noChangeShapeType="1" noTextEdit="1"/>
              </p:cNvSpPr>
              <p:nvPr/>
            </p:nvSpPr>
            <p:spPr>
              <a:xfrm>
                <a:off x="533400" y="1676400"/>
                <a:ext cx="2133600" cy="1129092"/>
              </a:xfrm>
              <a:prstGeom prst="rect">
                <a:avLst/>
              </a:prstGeom>
              <a:blipFill>
                <a:blip r:embed="rId3"/>
                <a:stretch>
                  <a:fillRect/>
                </a:stretch>
              </a:blipFill>
            </p:spPr>
            <p:txBody>
              <a:bodyPr/>
              <a:lstStyle/>
              <a:p>
                <a:r>
                  <a:rPr lang="en-US">
                    <a:noFill/>
                  </a:rPr>
                  <a:t> </a:t>
                </a:r>
              </a:p>
            </p:txBody>
          </p:sp>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4: Evaluating Sums (cont.)</a:t>
            </a:r>
          </a:p>
        </p:txBody>
      </p:sp>
      <p:sp>
        <p:nvSpPr>
          <p:cNvPr id="3" name="Text Placeholder 2"/>
          <p:cNvSpPr>
            <a:spLocks noGrp="1"/>
          </p:cNvSpPr>
          <p:nvPr>
            <p:ph type="body" sz="quarter" idx="10"/>
          </p:nvPr>
        </p:nvSpPr>
        <p:spPr>
          <a:xfrm>
            <a:off x="457200" y="1447800"/>
            <a:ext cx="8229600" cy="4548554"/>
          </a:xfrm>
        </p:spPr>
        <p:txBody>
          <a:bodyPr/>
          <a:lstStyle/>
          <a:p>
            <a:pPr marL="514350" indent="-514350">
              <a:buFont typeface="+mj-lt"/>
              <a:buAutoNum type="alphaLcPeriod" startAt="2"/>
              <a:defRPr sz="2800"/>
            </a:pPr>
            <a:r>
              <a:rPr dirty="0"/>
              <a:t>​</a:t>
            </a:r>
          </a:p>
        </p:txBody>
      </p:sp>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F75FBF62-224D-4D43-8C84-7A676C47C801}"/>
                  </a:ext>
                </a:extLst>
              </p:cNvPr>
              <p:cNvGraphicFramePr>
                <a:graphicFrameLocks/>
              </p:cNvGraphicFramePr>
              <p:nvPr>
                <p:extLst>
                  <p:ext uri="{D42A27DB-BD31-4B8C-83A1-F6EECF244321}">
                    <p14:modId xmlns:p14="http://schemas.microsoft.com/office/powerpoint/2010/main" val="366942707"/>
                  </p:ext>
                </p:extLst>
              </p:nvPr>
            </p:nvGraphicFramePr>
            <p:xfrm>
              <a:off x="1828800" y="1228344"/>
              <a:ext cx="6934200" cy="1964944"/>
            </p:xfrm>
            <a:graphic>
              <a:graphicData uri="http://schemas.openxmlformats.org/drawingml/2006/table">
                <a:tbl>
                  <a:tblPr firstRow="1" bandRow="1">
                    <a:tableStyleId>{2D5ABB26-0587-4C30-8999-92F81FD0307C}</a:tableStyleId>
                  </a:tblPr>
                  <a:tblGrid>
                    <a:gridCol w="28956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928624">
                    <a:tc>
                      <a:txBody>
                        <a:bodyPr/>
                        <a:lstStyle/>
                        <a:p>
                          <a:pPr algn="l">
                            <a:defRPr sz="1800"/>
                          </a:pPr>
                          <a:r>
                            <a:rPr sz="2800" dirty="0"/>
                            <a:t>​</a:t>
                          </a:r>
                          <a14:m>
                            <m:oMath xmlns:m="http://schemas.openxmlformats.org/officeDocument/2006/math">
                              <m:r>
                                <a:rPr sz="2800">
                                  <a:latin typeface="Cambria Math"/>
                                </a:rPr>
                                <m:t>=</m:t>
                              </m:r>
                              <m:sSup>
                                <m:sSupPr>
                                  <m:ctrlPr>
                                    <a:rPr sz="2800" i="1">
                                      <a:latin typeface="Cambria Math" panose="02040503050406030204" pitchFamily="18" charset="0"/>
                                    </a:rPr>
                                  </m:ctrlPr>
                                </m:sSupPr>
                                <m:e>
                                  <m:r>
                                    <a:rPr sz="2800">
                                      <a:latin typeface="Cambria Math"/>
                                    </a:rPr>
                                    <m:t>3</m:t>
                                  </m:r>
                                </m:e>
                                <m:sup>
                                  <m:r>
                                    <a:rPr sz="2800">
                                      <a:latin typeface="Cambria Math"/>
                                    </a:rPr>
                                    <m:t>2</m:t>
                                  </m:r>
                                </m:sup>
                              </m:sSup>
                              <m:r>
                                <a:rPr sz="2800">
                                  <a:latin typeface="Cambria Math"/>
                                </a:rPr>
                                <m:t>+</m:t>
                              </m:r>
                              <m:sSup>
                                <m:sSupPr>
                                  <m:ctrlPr>
                                    <a:rPr sz="2800" i="1">
                                      <a:latin typeface="Cambria Math" panose="02040503050406030204" pitchFamily="18" charset="0"/>
                                    </a:rPr>
                                  </m:ctrlPr>
                                </m:sSupPr>
                                <m:e>
                                  <m:r>
                                    <a:rPr sz="2800">
                                      <a:latin typeface="Cambria Math"/>
                                    </a:rPr>
                                    <m:t>4</m:t>
                                  </m:r>
                                </m:e>
                                <m:sup>
                                  <m:r>
                                    <a:rPr sz="2800">
                                      <a:latin typeface="Cambria Math"/>
                                    </a:rPr>
                                    <m:t>2</m:t>
                                  </m:r>
                                </m:sup>
                              </m:sSup>
                              <m:r>
                                <a:rPr sz="2800">
                                  <a:latin typeface="Cambria Math"/>
                                </a:rPr>
                                <m:t>+</m:t>
                              </m:r>
                              <m:sSup>
                                <m:sSupPr>
                                  <m:ctrlPr>
                                    <a:rPr sz="2800" i="1">
                                      <a:latin typeface="Cambria Math" panose="02040503050406030204" pitchFamily="18" charset="0"/>
                                    </a:rPr>
                                  </m:ctrlPr>
                                </m:sSupPr>
                                <m:e>
                                  <m:r>
                                    <a:rPr sz="2800">
                                      <a:latin typeface="Cambria Math"/>
                                    </a:rPr>
                                    <m:t>5</m:t>
                                  </m:r>
                                </m:e>
                                <m:sup>
                                  <m:r>
                                    <a:rPr sz="2800">
                                      <a:latin typeface="Cambria Math"/>
                                    </a:rPr>
                                    <m:t>2</m:t>
                                  </m:r>
                                </m:sup>
                              </m:sSup>
                            </m:oMath>
                          </a14:m>
                          <a:endParaRPr sz="2800" dirty="0"/>
                        </a:p>
                      </a:txBody>
                      <a:tcPr anchor="ctr"/>
                    </a:tc>
                    <a:tc>
                      <a:txBody>
                        <a:bodyPr/>
                        <a:lstStyle/>
                        <a:p>
                          <a:pPr algn="l">
                            <a:defRPr sz="1100" b="1"/>
                          </a:pPr>
                          <a:r>
                            <a:rPr sz="2400" b="0" dirty="0"/>
                            <a:t>Replace the index </a:t>
                          </a:r>
                          <a14:m>
                            <m:oMath xmlns:m="http://schemas.openxmlformats.org/officeDocument/2006/math">
                              <m:r>
                                <a:rPr sz="2400" b="0" i="1">
                                  <a:latin typeface="Cambria Math"/>
                                </a:rPr>
                                <m:t>𝑖</m:t>
                              </m:r>
                            </m:oMath>
                          </a14:m>
                          <a:r>
                            <a:rPr sz="2400" b="0" dirty="0"/>
                            <a:t> with the numbers </a:t>
                          </a:r>
                          <a:r>
                            <a:rPr sz="2400" b="0" dirty="0">
                              <a:latin typeface="Cambria Math"/>
                            </a:rPr>
                            <a:t>3</a:t>
                          </a:r>
                          <a:r>
                            <a:rPr sz="2400" b="0" dirty="0"/>
                            <a:t>, </a:t>
                          </a:r>
                          <a:r>
                            <a:rPr sz="2400" b="0" dirty="0">
                              <a:latin typeface="Cambria Math"/>
                            </a:rPr>
                            <a:t>4</a:t>
                          </a:r>
                          <a:r>
                            <a:rPr sz="2400" b="0" dirty="0"/>
                            <a:t>, and </a:t>
                          </a:r>
                          <a:r>
                            <a:rPr sz="2400" b="0" dirty="0">
                              <a:latin typeface="Cambria Math"/>
                            </a:rPr>
                            <a:t>5</a:t>
                          </a:r>
                          <a:r>
                            <a:rPr lang="en-US" sz="2400" b="0" dirty="0">
                              <a:latin typeface="+mn-lt"/>
                            </a:rPr>
                            <a:t>.</a:t>
                          </a:r>
                          <a:endParaRPr sz="2400" b="0" dirty="0"/>
                        </a:p>
                      </a:txBody>
                      <a:tcPr anchor="ctr"/>
                    </a:tc>
                    <a:extLst>
                      <a:ext uri="{0D108BD9-81ED-4DB2-BD59-A6C34878D82A}">
                        <a16:rowId xmlns:a16="http://schemas.microsoft.com/office/drawing/2014/main" val="10000"/>
                      </a:ext>
                    </a:extLst>
                  </a:tr>
                  <a:tr h="397903">
                    <a:tc>
                      <a:txBody>
                        <a:bodyPr/>
                        <a:lstStyle/>
                        <a:p>
                          <a:pPr algn="l">
                            <a:defRPr sz="1800"/>
                          </a:pPr>
                          <a14:m>
                            <m:oMathPara xmlns:m="http://schemas.openxmlformats.org/officeDocument/2006/math">
                              <m:oMathParaPr>
                                <m:jc m:val="left"/>
                              </m:oMathParaPr>
                              <m:oMath xmlns:m="http://schemas.openxmlformats.org/officeDocument/2006/math">
                                <m:r>
                                  <a:rPr sz="2800">
                                    <a:latin typeface="Cambria Math"/>
                                  </a:rPr>
                                  <m:t>=9+16+25</m:t>
                                </m:r>
                              </m:oMath>
                            </m:oMathPara>
                          </a14:m>
                          <a:endParaRPr sz="2800" dirty="0"/>
                        </a:p>
                      </a:txBody>
                      <a:tcPr anchor="ctr"/>
                    </a:tc>
                    <a:tc>
                      <a:txBody>
                        <a:bodyPr/>
                        <a:lstStyle/>
                        <a:p>
                          <a:pPr algn="l"/>
                          <a:endParaRPr dirty="0"/>
                        </a:p>
                      </a:txBody>
                      <a:tcPr anchor="ctr"/>
                    </a:tc>
                    <a:extLst>
                      <a:ext uri="{0D108BD9-81ED-4DB2-BD59-A6C34878D82A}">
                        <a16:rowId xmlns:a16="http://schemas.microsoft.com/office/drawing/2014/main" val="10001"/>
                      </a:ext>
                    </a:extLst>
                  </a:tr>
                  <a:tr h="370840">
                    <a:tc>
                      <a:txBody>
                        <a:bodyPr/>
                        <a:lstStyle/>
                        <a:p>
                          <a:pPr algn="l">
                            <a:defRPr sz="1800"/>
                          </a:pPr>
                          <a:r>
                            <a:rPr sz="2800" dirty="0"/>
                            <a:t>​</a:t>
                          </a:r>
                          <a14:m>
                            <m:oMath xmlns:m="http://schemas.openxmlformats.org/officeDocument/2006/math">
                              <m:r>
                                <a:rPr sz="2800">
                                  <a:latin typeface="Cambria Math"/>
                                </a:rPr>
                                <m:t>=50</m:t>
                              </m:r>
                            </m:oMath>
                          </a14:m>
                          <a:endParaRPr sz="2800" dirty="0"/>
                        </a:p>
                      </a:txBody>
                      <a:tcPr anchor="ctr"/>
                    </a:tc>
                    <a:tc>
                      <a:txBody>
                        <a:bodyPr/>
                        <a:lstStyle/>
                        <a:p>
                          <a:pPr algn="l"/>
                          <a:endParaRPr dirty="0"/>
                        </a:p>
                      </a:txBody>
                      <a:tcPr anchor="ctr"/>
                    </a:tc>
                    <a:extLst>
                      <a:ext uri="{0D108BD9-81ED-4DB2-BD59-A6C34878D82A}">
                        <a16:rowId xmlns:a16="http://schemas.microsoft.com/office/drawing/2014/main" val="10002"/>
                      </a:ext>
                    </a:extLst>
                  </a:tr>
                </a:tbl>
              </a:graphicData>
            </a:graphic>
          </p:graphicFrame>
        </mc:Choice>
        <mc:Fallback>
          <p:graphicFrame>
            <p:nvGraphicFramePr>
              <p:cNvPr id="4" name="Table Placeholder 2">
                <a:extLst>
                  <a:ext uri="{FF2B5EF4-FFF2-40B4-BE49-F238E27FC236}">
                    <a16:creationId xmlns:a16="http://schemas.microsoft.com/office/drawing/2014/main" id="{F75FBF62-224D-4D43-8C84-7A676C47C801}"/>
                  </a:ext>
                </a:extLst>
              </p:cNvPr>
              <p:cNvGraphicFramePr>
                <a:graphicFrameLocks/>
              </p:cNvGraphicFramePr>
              <p:nvPr>
                <p:extLst>
                  <p:ext uri="{D42A27DB-BD31-4B8C-83A1-F6EECF244321}">
                    <p14:modId xmlns:p14="http://schemas.microsoft.com/office/powerpoint/2010/main" val="366942707"/>
                  </p:ext>
                </p:extLst>
              </p:nvPr>
            </p:nvGraphicFramePr>
            <p:xfrm>
              <a:off x="1828800" y="1228344"/>
              <a:ext cx="6934200" cy="1964944"/>
            </p:xfrm>
            <a:graphic>
              <a:graphicData uri="http://schemas.openxmlformats.org/drawingml/2006/table">
                <a:tbl>
                  <a:tblPr firstRow="1" bandRow="1">
                    <a:tableStyleId>{2D5ABB26-0587-4C30-8999-92F81FD0307C}</a:tableStyleId>
                  </a:tblPr>
                  <a:tblGrid>
                    <a:gridCol w="28956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928624">
                    <a:tc>
                      <a:txBody>
                        <a:bodyPr/>
                        <a:lstStyle/>
                        <a:p>
                          <a:endParaRPr lang="en-US"/>
                        </a:p>
                      </a:txBody>
                      <a:tcPr anchor="ctr">
                        <a:blipFill>
                          <a:blip r:embed="rId2"/>
                          <a:stretch>
                            <a:fillRect r="-139579" b="-130065"/>
                          </a:stretch>
                        </a:blipFill>
                      </a:tcPr>
                    </a:tc>
                    <a:tc>
                      <a:txBody>
                        <a:bodyPr/>
                        <a:lstStyle/>
                        <a:p>
                          <a:endParaRPr lang="en-US"/>
                        </a:p>
                      </a:txBody>
                      <a:tcPr anchor="ctr">
                        <a:blipFill>
                          <a:blip r:embed="rId2"/>
                          <a:stretch>
                            <a:fillRect l="-71644" b="-130065"/>
                          </a:stretch>
                        </a:blipFill>
                      </a:tcPr>
                    </a:tc>
                    <a:extLst>
                      <a:ext uri="{0D108BD9-81ED-4DB2-BD59-A6C34878D82A}">
                        <a16:rowId xmlns:a16="http://schemas.microsoft.com/office/drawing/2014/main" val="10000"/>
                      </a:ext>
                    </a:extLst>
                  </a:tr>
                  <a:tr h="518160">
                    <a:tc>
                      <a:txBody>
                        <a:bodyPr/>
                        <a:lstStyle/>
                        <a:p>
                          <a:endParaRPr lang="en-US"/>
                        </a:p>
                      </a:txBody>
                      <a:tcPr anchor="ctr">
                        <a:blipFill>
                          <a:blip r:embed="rId2"/>
                          <a:stretch>
                            <a:fillRect t="-180000" r="-139579" b="-134118"/>
                          </a:stretch>
                        </a:blipFill>
                      </a:tcPr>
                    </a:tc>
                    <a:tc>
                      <a:txBody>
                        <a:bodyPr/>
                        <a:lstStyle/>
                        <a:p>
                          <a:pPr algn="l"/>
                          <a:endParaRPr dirty="0"/>
                        </a:p>
                      </a:txBody>
                      <a:tcPr anchor="ctr"/>
                    </a:tc>
                    <a:extLst>
                      <a:ext uri="{0D108BD9-81ED-4DB2-BD59-A6C34878D82A}">
                        <a16:rowId xmlns:a16="http://schemas.microsoft.com/office/drawing/2014/main" val="10001"/>
                      </a:ext>
                    </a:extLst>
                  </a:tr>
                  <a:tr h="518160">
                    <a:tc>
                      <a:txBody>
                        <a:bodyPr/>
                        <a:lstStyle/>
                        <a:p>
                          <a:endParaRPr lang="en-US"/>
                        </a:p>
                      </a:txBody>
                      <a:tcPr anchor="ctr">
                        <a:blipFill>
                          <a:blip r:embed="rId2"/>
                          <a:stretch>
                            <a:fillRect t="-280000" r="-139579" b="-34118"/>
                          </a:stretch>
                        </a:blipFill>
                      </a:tcPr>
                    </a:tc>
                    <a:tc>
                      <a:txBody>
                        <a:bodyPr/>
                        <a:lstStyle/>
                        <a:p>
                          <a:pPr algn="l"/>
                          <a:endParaRPr dirty="0"/>
                        </a:p>
                      </a:txBody>
                      <a:tcPr anchor="ctr"/>
                    </a:tc>
                    <a:extLst>
                      <a:ext uri="{0D108BD9-81ED-4DB2-BD59-A6C34878D82A}">
                        <a16:rowId xmlns:a16="http://schemas.microsoft.com/office/drawing/2014/main" val="10002"/>
                      </a:ext>
                    </a:extLst>
                  </a:tr>
                </a:tbl>
              </a:graphicData>
            </a:graphic>
          </p:graphicFrame>
        </mc:Fallback>
      </mc:AlternateContent>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9A120E3E-0CFD-41FC-9DF4-A2DA096918AE}"/>
                  </a:ext>
                </a:extLst>
              </p:cNvPr>
              <p:cNvSpPr txBox="1"/>
              <p:nvPr/>
            </p:nvSpPr>
            <p:spPr>
              <a:xfrm>
                <a:off x="762000" y="1023191"/>
                <a:ext cx="1295400" cy="13097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nary>
                        <m:naryPr>
                          <m:chr m:val="∑"/>
                          <m:limLoc m:val="undOvr"/>
                          <m:ctrlPr>
                            <a:rPr lang="ar-AE" sz="2800" i="1" smtClean="0">
                              <a:latin typeface="Cambria Math" panose="02040503050406030204" pitchFamily="18" charset="0"/>
                            </a:rPr>
                          </m:ctrlPr>
                        </m:naryPr>
                        <m:sub>
                          <m:r>
                            <a:rPr lang="ar-AE" sz="2800">
                              <a:latin typeface="Cambria Math" panose="02040503050406030204" pitchFamily="18" charset="0"/>
                            </a:rPr>
                            <m:t>𝑖</m:t>
                          </m:r>
                          <m:r>
                            <a:rPr lang="ar-AE" sz="2800">
                              <a:latin typeface="Cambria Math" panose="02040503050406030204" pitchFamily="18" charset="0"/>
                            </a:rPr>
                            <m:t>=</m:t>
                          </m:r>
                          <m:r>
                            <a:rPr lang="en-US" sz="2800" b="0" i="0" smtClean="0">
                              <a:latin typeface="Cambria Math" panose="02040503050406030204" pitchFamily="18" charset="0"/>
                            </a:rPr>
                            <m:t>3</m:t>
                          </m:r>
                        </m:sub>
                        <m:sup>
                          <m:r>
                            <a:rPr lang="en-US" sz="2800" b="0" i="0" smtClean="0">
                              <a:latin typeface="Cambria Math" panose="02040503050406030204" pitchFamily="18" charset="0"/>
                            </a:rPr>
                            <m:t>5</m:t>
                          </m:r>
                        </m:sup>
                        <m:e>
                          <m:sSup>
                            <m:sSupPr>
                              <m:ctrlPr>
                                <a:rPr lang="ar-AE" sz="2800" i="1" smtClean="0">
                                  <a:latin typeface="Cambria Math" panose="02040503050406030204" pitchFamily="18" charset="0"/>
                                </a:rPr>
                              </m:ctrlPr>
                            </m:sSupPr>
                            <m:e>
                              <m:r>
                                <a:rPr lang="en-US" sz="2800" b="0" i="1" smtClean="0">
                                  <a:latin typeface="Cambria Math" panose="02040503050406030204" pitchFamily="18" charset="0"/>
                                </a:rPr>
                                <m:t>𝑖</m:t>
                              </m:r>
                            </m:e>
                            <m:sup>
                              <m:r>
                                <a:rPr lang="en-US" sz="2800" b="0" i="1" smtClean="0">
                                  <a:latin typeface="Cambria Math" panose="02040503050406030204" pitchFamily="18" charset="0"/>
                                </a:rPr>
                                <m:t>2</m:t>
                              </m:r>
                            </m:sup>
                          </m:sSup>
                        </m:e>
                      </m:nary>
                    </m:oMath>
                  </m:oMathPara>
                </a14:m>
                <a:endParaRPr lang="en-US" sz="2800" dirty="0"/>
              </a:p>
            </p:txBody>
          </p:sp>
        </mc:Choice>
        <mc:Fallback>
          <p:sp>
            <p:nvSpPr>
              <p:cNvPr id="6" name="TextBox 5">
                <a:extLst>
                  <a:ext uri="{FF2B5EF4-FFF2-40B4-BE49-F238E27FC236}">
                    <a16:creationId xmlns:a16="http://schemas.microsoft.com/office/drawing/2014/main" id="{9A120E3E-0CFD-41FC-9DF4-A2DA096918AE}"/>
                  </a:ext>
                </a:extLst>
              </p:cNvPr>
              <p:cNvSpPr txBox="1">
                <a:spLocks noRot="1" noChangeAspect="1" noMove="1" noResize="1" noEditPoints="1" noAdjustHandles="1" noChangeArrowheads="1" noChangeShapeType="1" noTextEdit="1"/>
              </p:cNvSpPr>
              <p:nvPr/>
            </p:nvSpPr>
            <p:spPr>
              <a:xfrm>
                <a:off x="762000" y="1023191"/>
                <a:ext cx="1295400" cy="1309782"/>
              </a:xfrm>
              <a:prstGeom prst="rect">
                <a:avLst/>
              </a:prstGeom>
              <a:blipFill>
                <a:blip r:embed="rId3"/>
                <a:stretch>
                  <a:fillRect/>
                </a:stretch>
              </a:blipFill>
            </p:spPr>
            <p:txBody>
              <a:bodyPr/>
              <a:lstStyle/>
              <a:p>
                <a:r>
                  <a:rPr lang="en-US">
                    <a:noFill/>
                  </a:rPr>
                  <a:t> </a:t>
                </a:r>
              </a:p>
            </p:txBody>
          </p:sp>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Properties of Sigma Notation</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77500" lnSpcReduction="20000"/>
              </a:bodyPr>
              <a:lstStyle/>
              <a:p>
                <a:pPr algn="ctr">
                  <a:defRPr sz="2800" b="1"/>
                </a:pPr>
                <a:r>
                  <a:rPr lang="en-US" dirty="0"/>
                  <a:t>Properties</a:t>
                </a:r>
                <a:endParaRPr dirty="0"/>
              </a:p>
              <a:p>
                <a:pPr>
                  <a:defRPr sz="2800"/>
                </a:pPr>
                <a:r>
                  <a:rPr sz="2800" dirty="0"/>
                  <a:t>Let </a:t>
                </a:r>
                <a14:m>
                  <m:oMath xmlns:m="http://schemas.openxmlformats.org/officeDocument/2006/math">
                    <m:d>
                      <m:dPr>
                        <m:begChr m:val="{"/>
                        <m:endChr m:val="}"/>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sub>
                        </m:sSub>
                      </m:e>
                    </m:d>
                  </m:oMath>
                </a14:m>
                <a:r>
                  <a:rPr sz="2800" dirty="0"/>
                  <a:t> and </a:t>
                </a:r>
                <a14:m>
                  <m:oMath xmlns:m="http://schemas.openxmlformats.org/officeDocument/2006/math">
                    <m:d>
                      <m:dPr>
                        <m:begChr m:val="{"/>
                        <m:endChr m:val="}"/>
                        <m:ctrlPr>
                          <a:rPr i="1">
                            <a:latin typeface="Cambria Math" panose="02040503050406030204" pitchFamily="18" charset="0"/>
                          </a:rPr>
                        </m:ctrlPr>
                      </m:dPr>
                      <m:e>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𝑛</m:t>
                            </m:r>
                          </m:sub>
                        </m:sSub>
                      </m:e>
                    </m:d>
                  </m:oMath>
                </a14:m>
                <a:r>
                  <a:rPr sz="2800" dirty="0"/>
                  <a:t> be two sequences, and let </a:t>
                </a:r>
                <a14:m>
                  <m:oMath xmlns:m="http://schemas.openxmlformats.org/officeDocument/2006/math">
                    <m:r>
                      <a:rPr>
                        <a:latin typeface="Cambria Math" panose="02040503050406030204" pitchFamily="18" charset="0"/>
                      </a:rPr>
                      <m:t>𝑐</m:t>
                    </m:r>
                  </m:oMath>
                </a14:m>
                <a:r>
                  <a:rPr sz="2800" dirty="0"/>
                  <a:t> be a constant.</a:t>
                </a:r>
              </a:p>
              <a:p>
                <a:pPr>
                  <a:defRPr sz="2800"/>
                </a:pPr>
                <a14:m>
                  <m:oMathPara xmlns:m="http://schemas.openxmlformats.org/officeDocument/2006/math">
                    <m:oMathParaPr>
                      <m:jc m:val="centerGroup"/>
                    </m:oMathParaPr>
                    <m:oMath xmlns:m="http://schemas.openxmlformats.org/officeDocument/2006/math">
                      <m:nary>
                        <m:naryPr>
                          <m:chr m:val="∑"/>
                          <m:limLoc m:val="undOvr"/>
                          <m:ctrlPr>
                            <a:rPr i="1">
                              <a:latin typeface="Cambria Math" panose="02040503050406030204" pitchFamily="18" charset="0"/>
                            </a:rPr>
                          </m:ctrlPr>
                        </m:naryPr>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1</m:t>
                          </m:r>
                        </m:sub>
                        <m:sup>
                          <m:r>
                            <a:rPr>
                              <a:latin typeface="Cambria Math" panose="02040503050406030204" pitchFamily="18" charset="0"/>
                            </a:rPr>
                            <m:t>𝑛</m:t>
                          </m:r>
                        </m:sup>
                        <m:e>
                          <m:d>
                            <m:dPr>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𝑖</m:t>
                                  </m:r>
                                </m:sub>
                              </m:sSub>
                              <m:r>
                                <a:rPr lang="ar-AE">
                                  <a:latin typeface="Cambria Math" panose="02040503050406030204" pitchFamily="18" charset="0"/>
                                </a:rPr>
                                <m:t>+</m:t>
                              </m:r>
                              <m:sSub>
                                <m:sSubPr>
                                  <m:ctrlPr>
                                    <a:rPr lang="ar-AE" i="1">
                                      <a:latin typeface="Cambria Math" panose="02040503050406030204" pitchFamily="18" charset="0"/>
                                    </a:rPr>
                                  </m:ctrlPr>
                                </m:sSubPr>
                                <m:e>
                                  <m:r>
                                    <a:rPr lang="ar-AE">
                                      <a:latin typeface="Cambria Math" panose="02040503050406030204" pitchFamily="18" charset="0"/>
                                    </a:rPr>
                                    <m:t>𝑏</m:t>
                                  </m:r>
                                </m:e>
                                <m:sub>
                                  <m:r>
                                    <a:rPr lang="ar-AE">
                                      <a:latin typeface="Cambria Math" panose="02040503050406030204" pitchFamily="18" charset="0"/>
                                    </a:rPr>
                                    <m:t>𝑖</m:t>
                                  </m:r>
                                </m:sub>
                              </m:sSub>
                            </m:e>
                          </m:d>
                        </m:e>
                      </m:nary>
                      <m:r>
                        <a:rPr>
                          <a:latin typeface="Cambria Math" panose="02040503050406030204" pitchFamily="18" charset="0"/>
                        </a:rPr>
                        <m:t>=</m:t>
                      </m:r>
                      <m:nary>
                        <m:naryPr>
                          <m:chr m:val="∑"/>
                          <m:limLoc m:val="undOvr"/>
                          <m:ctrlPr>
                            <a:rPr i="1">
                              <a:latin typeface="Cambria Math" panose="02040503050406030204" pitchFamily="18" charset="0"/>
                            </a:rPr>
                          </m:ctrlPr>
                        </m:naryPr>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1</m:t>
                          </m:r>
                        </m:sub>
                        <m:sup>
                          <m:r>
                            <a:rPr>
                              <a:latin typeface="Cambria Math" panose="02040503050406030204" pitchFamily="18" charset="0"/>
                            </a:rPr>
                            <m:t>𝑛</m:t>
                          </m:r>
                        </m:sup>
                        <m:e>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𝑖</m:t>
                              </m:r>
                            </m:sub>
                          </m:sSub>
                        </m:e>
                      </m:nary>
                      <m:r>
                        <a:rPr>
                          <a:latin typeface="Cambria Math" panose="02040503050406030204" pitchFamily="18" charset="0"/>
                        </a:rPr>
                        <m:t>+</m:t>
                      </m:r>
                      <m:nary>
                        <m:naryPr>
                          <m:chr m:val="∑"/>
                          <m:limLoc m:val="undOvr"/>
                          <m:ctrlPr>
                            <a:rPr i="1">
                              <a:latin typeface="Cambria Math" panose="02040503050406030204" pitchFamily="18" charset="0"/>
                            </a:rPr>
                          </m:ctrlPr>
                        </m:naryPr>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1</m:t>
                          </m:r>
                        </m:sub>
                        <m:sup>
                          <m:r>
                            <a:rPr>
                              <a:latin typeface="Cambria Math" panose="02040503050406030204" pitchFamily="18" charset="0"/>
                            </a:rPr>
                            <m:t>𝑛</m:t>
                          </m:r>
                        </m:sup>
                        <m:e>
                          <m:sSub>
                            <m:sSubPr>
                              <m:ctrlPr>
                                <a:rPr lang="ar-AE" i="1">
                                  <a:latin typeface="Cambria Math" panose="02040503050406030204" pitchFamily="18" charset="0"/>
                                </a:rPr>
                              </m:ctrlPr>
                            </m:sSubPr>
                            <m:e>
                              <m:r>
                                <a:rPr lang="ar-AE">
                                  <a:latin typeface="Cambria Math" panose="02040503050406030204" pitchFamily="18" charset="0"/>
                                </a:rPr>
                                <m:t>𝑏</m:t>
                              </m:r>
                            </m:e>
                            <m:sub>
                              <m:r>
                                <a:rPr lang="ar-AE">
                                  <a:latin typeface="Cambria Math" panose="02040503050406030204" pitchFamily="18" charset="0"/>
                                </a:rPr>
                                <m:t>𝑖</m:t>
                              </m:r>
                            </m:sub>
                          </m:sSub>
                        </m:e>
                      </m:nary>
                    </m:oMath>
                  </m:oMathPara>
                </a14:m>
                <a:endParaRPr lang="en-US" sz="2800" dirty="0"/>
              </a:p>
              <a:p>
                <a:pPr algn="ctr">
                  <a:defRPr sz="2800"/>
                </a:pPr>
                <a:r>
                  <a:rPr sz="2800" dirty="0"/>
                  <a:t>(the terms of a sum can be rearranged)</a:t>
                </a:r>
              </a:p>
              <a:p>
                <a:pPr>
                  <a:defRPr sz="2800"/>
                </a:pPr>
                <a14:m>
                  <m:oMathPara xmlns:m="http://schemas.openxmlformats.org/officeDocument/2006/math">
                    <m:oMathParaPr>
                      <m:jc m:val="centerGroup"/>
                    </m:oMathParaPr>
                    <m:oMath xmlns:m="http://schemas.openxmlformats.org/officeDocument/2006/math">
                      <m:nary>
                        <m:naryPr>
                          <m:chr m:val="∑"/>
                          <m:limLoc m:val="undOvr"/>
                          <m:ctrlPr>
                            <a:rPr i="1">
                              <a:latin typeface="Cambria Math" panose="02040503050406030204" pitchFamily="18" charset="0"/>
                            </a:rPr>
                          </m:ctrlPr>
                        </m:naryPr>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1</m:t>
                          </m:r>
                        </m:sub>
                        <m:sup>
                          <m:r>
                            <a:rPr>
                              <a:latin typeface="Cambria Math" panose="02040503050406030204" pitchFamily="18" charset="0"/>
                            </a:rPr>
                            <m:t>𝑛</m:t>
                          </m:r>
                        </m:sup>
                        <m:e>
                          <m:r>
                            <a:rPr lang="ar-AE">
                              <a:latin typeface="Cambria Math" panose="02040503050406030204" pitchFamily="18" charset="0"/>
                            </a:rPr>
                            <m:t>𝑐</m:t>
                          </m:r>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𝑖</m:t>
                              </m:r>
                            </m:sub>
                          </m:sSub>
                        </m:e>
                      </m:nary>
                      <m:r>
                        <a:rPr>
                          <a:latin typeface="Cambria Math" panose="02040503050406030204" pitchFamily="18" charset="0"/>
                        </a:rPr>
                        <m:t>=</m:t>
                      </m:r>
                      <m:r>
                        <a:rPr>
                          <a:latin typeface="Cambria Math" panose="02040503050406030204" pitchFamily="18" charset="0"/>
                        </a:rPr>
                        <m:t>𝑐</m:t>
                      </m:r>
                      <m:nary>
                        <m:naryPr>
                          <m:chr m:val="∑"/>
                          <m:limLoc m:val="undOvr"/>
                          <m:ctrlPr>
                            <a:rPr i="1">
                              <a:latin typeface="Cambria Math" panose="02040503050406030204" pitchFamily="18" charset="0"/>
                            </a:rPr>
                          </m:ctrlPr>
                        </m:naryPr>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1</m:t>
                          </m:r>
                        </m:sub>
                        <m:sup>
                          <m:r>
                            <a:rPr>
                              <a:latin typeface="Cambria Math" panose="02040503050406030204" pitchFamily="18" charset="0"/>
                            </a:rPr>
                            <m:t>𝑛</m:t>
                          </m:r>
                        </m:sup>
                        <m:e>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𝑖</m:t>
                              </m:r>
                            </m:sub>
                          </m:sSub>
                        </m:e>
                      </m:nary>
                    </m:oMath>
                  </m:oMathPara>
                </a14:m>
                <a:endParaRPr lang="en-US" sz="2800" dirty="0"/>
              </a:p>
              <a:p>
                <a:pPr algn="ctr">
                  <a:defRPr sz="2800"/>
                </a:pPr>
                <a:r>
                  <a:rPr sz="2800" dirty="0"/>
                  <a:t>(constants can be factored out of a sum)</a:t>
                </a:r>
              </a:p>
              <a:p>
                <a:pPr algn="ctr">
                  <a:defRPr sz="2800"/>
                </a:pPr>
                <a14:m>
                  <m:oMathPara xmlns:m="http://schemas.openxmlformats.org/officeDocument/2006/math">
                    <m:oMathParaPr>
                      <m:jc m:val="centerGroup"/>
                    </m:oMathParaPr>
                    <m:oMath xmlns:m="http://schemas.openxmlformats.org/officeDocument/2006/math">
                      <m:nary>
                        <m:naryPr>
                          <m:chr m:val="∑"/>
                          <m:limLoc m:val="undOvr"/>
                          <m:ctrlPr>
                            <a:rPr i="1">
                              <a:latin typeface="Cambria Math" panose="02040503050406030204" pitchFamily="18" charset="0"/>
                            </a:rPr>
                          </m:ctrlPr>
                        </m:naryPr>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1</m:t>
                          </m:r>
                        </m:sub>
                        <m:sup>
                          <m:r>
                            <a:rPr>
                              <a:latin typeface="Cambria Math" panose="02040503050406030204" pitchFamily="18" charset="0"/>
                            </a:rPr>
                            <m:t>𝑛</m:t>
                          </m:r>
                        </m:sup>
                        <m:e>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𝑖</m:t>
                              </m:r>
                            </m:sub>
                          </m:sSub>
                        </m:e>
                      </m:nary>
                      <m:r>
                        <a:rPr>
                          <a:latin typeface="Cambria Math" panose="02040503050406030204" pitchFamily="18" charset="0"/>
                        </a:rPr>
                        <m:t>=</m:t>
                      </m:r>
                      <m:nary>
                        <m:naryPr>
                          <m:chr m:val="∑"/>
                          <m:limLoc m:val="undOvr"/>
                          <m:ctrlPr>
                            <a:rPr i="1">
                              <a:latin typeface="Cambria Math" panose="02040503050406030204" pitchFamily="18" charset="0"/>
                            </a:rPr>
                          </m:ctrlPr>
                        </m:naryPr>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1</m:t>
                          </m:r>
                        </m:sub>
                        <m:sup>
                          <m:r>
                            <a:rPr>
                              <a:latin typeface="Cambria Math" panose="02040503050406030204" pitchFamily="18" charset="0"/>
                            </a:rPr>
                            <m:t>𝑘</m:t>
                          </m:r>
                        </m:sup>
                        <m:e>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𝑖</m:t>
                              </m:r>
                            </m:sub>
                          </m:sSub>
                        </m:e>
                      </m:nary>
                      <m:r>
                        <a:rPr>
                          <a:latin typeface="Cambria Math" panose="02040503050406030204" pitchFamily="18" charset="0"/>
                        </a:rPr>
                        <m:t>+</m:t>
                      </m:r>
                      <m:nary>
                        <m:naryPr>
                          <m:chr m:val="∑"/>
                          <m:limLoc m:val="undOvr"/>
                          <m:ctrlPr>
                            <a:rPr i="1">
                              <a:latin typeface="Cambria Math" panose="02040503050406030204" pitchFamily="18" charset="0"/>
                            </a:rPr>
                          </m:ctrlPr>
                        </m:naryPr>
                        <m:sub>
                          <m:r>
                            <a:rPr>
                              <a:latin typeface="Cambria Math" panose="02040503050406030204" pitchFamily="18" charset="0"/>
                            </a:rPr>
                            <m:t>𝑖</m:t>
                          </m:r>
                          <m:r>
                            <a:rPr>
                              <a:latin typeface="Cambria Math" panose="02040503050406030204" pitchFamily="18" charset="0"/>
                            </a:rPr>
                            <m:t>=</m:t>
                          </m:r>
                          <m:r>
                            <a:rPr>
                              <a:latin typeface="Cambria Math" panose="02040503050406030204" pitchFamily="18" charset="0"/>
                            </a:rPr>
                            <m:t>𝑘</m:t>
                          </m:r>
                          <m:r>
                            <a:rPr>
                              <a:latin typeface="Cambria Math" panose="02040503050406030204" pitchFamily="18" charset="0"/>
                            </a:rPr>
                            <m:t>+</m:t>
                          </m:r>
                          <m:r>
                            <a:rPr>
                              <a:latin typeface="Cambria Math" panose="02040503050406030204" pitchFamily="18" charset="0"/>
                            </a:rPr>
                            <m:t>1</m:t>
                          </m:r>
                        </m:sub>
                        <m:sup>
                          <m:r>
                            <a:rPr>
                              <a:latin typeface="Cambria Math" panose="02040503050406030204" pitchFamily="18" charset="0"/>
                            </a:rPr>
                            <m:t>𝑛</m:t>
                          </m:r>
                        </m:sup>
                        <m:e>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𝑖</m:t>
                              </m:r>
                            </m:sub>
                          </m:sSub>
                        </m:e>
                      </m:nary>
                    </m:oMath>
                  </m:oMathPara>
                </a14:m>
                <a:endParaRPr lang="en-US" sz="2800" dirty="0"/>
              </a:p>
              <a:p>
                <a:pPr algn="ctr">
                  <a:defRPr sz="2800"/>
                </a:pPr>
                <a:r>
                  <a:rPr sz="2800" dirty="0"/>
                  <a:t>for any </a:t>
                </a:r>
                <a14:m>
                  <m:oMath xmlns:m="http://schemas.openxmlformats.org/officeDocument/2006/math">
                    <m:r>
                      <a:rPr>
                        <a:latin typeface="Cambria Math" panose="02040503050406030204" pitchFamily="18" charset="0"/>
                      </a:rPr>
                      <m:t>1</m:t>
                    </m:r>
                    <m:r>
                      <a:rPr>
                        <a:latin typeface="Cambria Math" panose="02040503050406030204" pitchFamily="18" charset="0"/>
                      </a:rPr>
                      <m:t>≤</m:t>
                    </m:r>
                    <m:r>
                      <a:rPr>
                        <a:latin typeface="Cambria Math" panose="02040503050406030204" pitchFamily="18" charset="0"/>
                      </a:rPr>
                      <m:t>𝑘</m:t>
                    </m:r>
                    <m:r>
                      <a:rPr>
                        <a:latin typeface="Cambria Math" panose="02040503050406030204" pitchFamily="18" charset="0"/>
                      </a:rPr>
                      <m:t>≤</m:t>
                    </m:r>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m:t>
                    </m:r>
                  </m:oMath>
                </a14:m>
                <a:endParaRPr lang="en-US" sz="2800" dirty="0"/>
              </a:p>
              <a:p>
                <a:pPr algn="ctr">
                  <a:defRPr sz="2800"/>
                </a:pPr>
                <a:r>
                  <a:rPr sz="2800" dirty="0"/>
                  <a:t>(a sum can be broken apart into two smaller sums)</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812" t="-1850" b="-247"/>
                </a:stretch>
              </a:blipFill>
            </p:spPr>
            <p:txBody>
              <a:bodyPr/>
              <a:lstStyle/>
              <a:p>
                <a:r>
                  <a:rPr lang="en-US">
                    <a:noFill/>
                  </a:rPr>
                  <a:t> </a:t>
                </a:r>
              </a:p>
            </p:txBody>
          </p:sp>
        </mc:Fallback>
      </mc:AlternateContent>
      <p:sp>
        <p:nvSpPr>
          <p:cNvPr id="5" name="Text Placeholder 2">
            <a:extLst>
              <a:ext uri="{FF2B5EF4-FFF2-40B4-BE49-F238E27FC236}">
                <a16:creationId xmlns:a16="http://schemas.microsoft.com/office/drawing/2014/main" id="{EA61C931-4E1E-4252-BA0E-1EF8526C111C}"/>
              </a:ext>
            </a:extLst>
          </p:cNvPr>
          <p:cNvSpPr txBox="1">
            <a:spLocks/>
          </p:cNvSpPr>
          <p:nvPr/>
        </p:nvSpPr>
        <p:spPr>
          <a:xfrm>
            <a:off x="1143000" y="1972056"/>
            <a:ext cx="609600" cy="3438144"/>
          </a:xfrm>
          <a:prstGeom prst="rect">
            <a:avLst/>
          </a:prstGeom>
          <a:noFill/>
          <a:ln w="28575">
            <a:noFill/>
          </a:ln>
        </p:spPr>
        <p:txBody>
          <a:bodyPr>
            <a:normAutofit/>
          </a:bodyPr>
          <a:lstStyle>
            <a:lvl1pPr marL="0" indent="0" algn="l" defTabSz="914400" rtl="0" eaLnBrk="1" latinLnBrk="0" hangingPunct="1">
              <a:spcBef>
                <a:spcPct val="20000"/>
              </a:spcBef>
              <a:buFont typeface="Arial" pitchFamily="34" charset="0"/>
              <a:buNone/>
              <a:defRPr sz="28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defRPr sz="2800"/>
            </a:pPr>
            <a:r>
              <a:rPr lang="en-US" sz="2200" dirty="0"/>
              <a:t> </a:t>
            </a:r>
            <a:br>
              <a:rPr lang="en-US" sz="2200" dirty="0"/>
            </a:br>
            <a:br>
              <a:rPr lang="en-US" sz="1200" dirty="0"/>
            </a:br>
            <a:br>
              <a:rPr lang="en-US" sz="2200" dirty="0"/>
            </a:br>
            <a:endParaRPr lang="en-US" sz="2200" dirty="0"/>
          </a:p>
          <a:p>
            <a:pPr marL="514350" indent="-514350">
              <a:buFont typeface="+mj-lt"/>
              <a:buAutoNum type="arabicPeriod" startAt="2"/>
              <a:defRPr sz="2800"/>
            </a:pPr>
            <a:br>
              <a:rPr lang="en-US" sz="2200" dirty="0"/>
            </a:br>
            <a:br>
              <a:rPr lang="en-US" sz="1400" dirty="0"/>
            </a:br>
            <a:r>
              <a:rPr lang="en-US" sz="2200" dirty="0"/>
              <a:t>​</a:t>
            </a:r>
            <a:br>
              <a:rPr lang="en-US" sz="2200" dirty="0"/>
            </a:br>
            <a:endParaRPr lang="en-US" sz="2200" dirty="0"/>
          </a:p>
          <a:p>
            <a:pPr marL="514350" indent="-514350">
              <a:buFont typeface="+mj-lt"/>
              <a:buAutoNum type="arabicPeriod" startAt="3"/>
              <a:defRPr sz="2800"/>
            </a:pPr>
            <a:r>
              <a:rPr lang="en-US" sz="2200" dirty="0"/>
              <a:t>​</a:t>
            </a:r>
            <a:br>
              <a:rPr lang="en-US" sz="2200" dirty="0"/>
            </a:br>
            <a:endParaRPr lang="en-US" sz="2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CAUTION</a:t>
            </a:r>
            <a:r>
              <a:rPr lang="en-US" dirty="0"/>
              <a:t>!</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sz="2800" dirty="0"/>
                  <a:t>There are many statements that look similar to the properties of sigma notation but are not true. For instance, it is not generally true that </a:t>
                </a:r>
                <a:br>
                  <a:rPr lang="en-US" sz="2800" dirty="0"/>
                </a:br>
                <a14:m>
                  <m:oMathPara xmlns:m="http://schemas.openxmlformats.org/officeDocument/2006/math">
                    <m:oMathParaPr>
                      <m:jc m:val="centerGroup"/>
                    </m:oMathParaPr>
                    <m:oMath xmlns:m="http://schemas.openxmlformats.org/officeDocument/2006/math">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1</m:t>
                          </m:r>
                        </m:sub>
                        <m:sup>
                          <m:r>
                            <a:rPr lang="ar-AE">
                              <a:latin typeface="Cambria Math" panose="02040503050406030204" pitchFamily="18" charset="0"/>
                            </a:rPr>
                            <m:t>𝑛</m:t>
                          </m:r>
                        </m:sup>
                        <m:e>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𝑖</m:t>
                              </m:r>
                            </m:sub>
                          </m:sSub>
                          <m:sSub>
                            <m:sSubPr>
                              <m:ctrlPr>
                                <a:rPr lang="ar-AE" i="1">
                                  <a:latin typeface="Cambria Math" panose="02040503050406030204" pitchFamily="18" charset="0"/>
                                </a:rPr>
                              </m:ctrlPr>
                            </m:sSubPr>
                            <m:e>
                              <m:r>
                                <a:rPr lang="ar-AE">
                                  <a:latin typeface="Cambria Math" panose="02040503050406030204" pitchFamily="18" charset="0"/>
                                </a:rPr>
                                <m:t>𝑏</m:t>
                              </m:r>
                            </m:e>
                            <m:sub>
                              <m:r>
                                <a:rPr lang="ar-AE">
                                  <a:latin typeface="Cambria Math" panose="02040503050406030204" pitchFamily="18" charset="0"/>
                                </a:rPr>
                                <m:t>𝑖</m:t>
                              </m:r>
                            </m:sub>
                          </m:sSub>
                        </m:e>
                      </m:nary>
                      <m:r>
                        <a:rPr lang="ar-AE">
                          <a:latin typeface="Cambria Math" panose="02040503050406030204" pitchFamily="18" charset="0"/>
                        </a:rPr>
                        <m:t>=</m:t>
                      </m:r>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1</m:t>
                          </m:r>
                        </m:sub>
                        <m:sup>
                          <m:r>
                            <a:rPr lang="ar-AE">
                              <a:latin typeface="Cambria Math" panose="02040503050406030204" pitchFamily="18" charset="0"/>
                            </a:rPr>
                            <m:t>𝑛</m:t>
                          </m:r>
                        </m:sup>
                        <m:e>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𝑖</m:t>
                              </m:r>
                            </m:sub>
                          </m:sSub>
                        </m:e>
                      </m:nary>
                      <m:r>
                        <a:rPr lang="ar-AE">
                          <a:latin typeface="Cambria Math" panose="02040503050406030204" pitchFamily="18" charset="0"/>
                        </a:rPr>
                        <m:t>⋅</m:t>
                      </m:r>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1</m:t>
                          </m:r>
                        </m:sub>
                        <m:sup>
                          <m:r>
                            <a:rPr lang="ar-AE">
                              <a:latin typeface="Cambria Math" panose="02040503050406030204" pitchFamily="18" charset="0"/>
                            </a:rPr>
                            <m:t>𝑛</m:t>
                          </m:r>
                        </m:sup>
                        <m:e>
                          <m:sSub>
                            <m:sSubPr>
                              <m:ctrlPr>
                                <a:rPr lang="ar-AE" i="1">
                                  <a:latin typeface="Cambria Math" panose="02040503050406030204" pitchFamily="18" charset="0"/>
                                </a:rPr>
                              </m:ctrlPr>
                            </m:sSubPr>
                            <m:e>
                              <m:r>
                                <a:rPr lang="ar-AE">
                                  <a:latin typeface="Cambria Math" panose="02040503050406030204" pitchFamily="18" charset="0"/>
                                </a:rPr>
                                <m:t>𝑏</m:t>
                              </m:r>
                            </m:e>
                            <m:sub>
                              <m:r>
                                <a:rPr lang="ar-AE">
                                  <a:latin typeface="Cambria Math" panose="02040503050406030204" pitchFamily="18" charset="0"/>
                                </a:rPr>
                                <m:t>𝑖</m:t>
                              </m:r>
                            </m:sub>
                          </m:sSub>
                        </m:e>
                      </m:nary>
                      <m:r>
                        <m:rPr>
                          <m:nor/>
                        </m:rPr>
                        <a:rPr lang="ar-AE" b="0" i="0" smtClean="0">
                          <a:latin typeface="Calibri" panose="020F0502020204030204" pitchFamily="34" charset="0"/>
                          <a:cs typeface="Calibri" panose="020F0502020204030204" pitchFamily="34" charset="0"/>
                        </a:rPr>
                        <m:t>.</m:t>
                      </m:r>
                    </m:oMath>
                  </m:oMathPara>
                </a14:m>
                <a:endParaRPr sz="2800" dirty="0">
                  <a:latin typeface="Calibri" panose="020F0502020204030204" pitchFamily="34" charset="0"/>
                  <a:cs typeface="Calibri" panose="020F0502020204030204" pitchFamily="34" charset="0"/>
                </a:endParaRP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a:stretch>
              </a:blipFill>
            </p:spPr>
            <p:txBody>
              <a:bodyPr/>
              <a:lstStyle/>
              <a:p>
                <a:r>
                  <a:rPr lang="en-US">
                    <a:noFill/>
                  </a:rPr>
                  <a:t> </a:t>
                </a:r>
              </a:p>
            </p:txBody>
          </p:sp>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Four Summation Formulas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a:xfrm>
                <a:off x="457200" y="1082078"/>
                <a:ext cx="8229600" cy="4914276"/>
              </a:xfrm>
            </p:spPr>
            <p:txBody>
              <a:bodyPr>
                <a:normAutofit fontScale="92500"/>
              </a:bodyPr>
              <a:lstStyle/>
              <a:p>
                <a:pPr algn="ctr">
                  <a:defRPr sz="2800" b="1"/>
                </a:pPr>
                <a:r>
                  <a:rPr lang="en-US" dirty="0"/>
                  <a:t>Formula</a:t>
                </a:r>
              </a:p>
              <a:p>
                <a:pPr marL="2286000">
                  <a:defRPr sz="2800"/>
                </a:pPr>
                <a14:m>
                  <m:oMathPara xmlns:m="http://schemas.openxmlformats.org/officeDocument/2006/math">
                    <m:oMathParaPr>
                      <m:jc m:val="left"/>
                    </m:oMathParaPr>
                    <m:oMath xmlns:m="http://schemas.openxmlformats.org/officeDocument/2006/math">
                      <m:nary>
                        <m:naryPr>
                          <m:chr m:val="∑"/>
                          <m:ctrlPr>
                            <a:rPr lang="ar-AE"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m:t>
                          </m:r>
                          <m:r>
                            <m:rPr>
                              <m:brk m:alnAt="23"/>
                            </m:rPr>
                            <a:rPr lang="en-US" b="0" i="1" smtClean="0">
                              <a:latin typeface="Cambria Math" panose="02040503050406030204" pitchFamily="18" charset="0"/>
                            </a:rPr>
                            <m:t>1</m:t>
                          </m:r>
                        </m:sub>
                        <m:sup>
                          <m:r>
                            <a:rPr lang="en-US" b="0" i="1" smtClean="0">
                              <a:latin typeface="Cambria Math" panose="02040503050406030204" pitchFamily="18" charset="0"/>
                            </a:rPr>
                            <m:t>𝑛</m:t>
                          </m:r>
                        </m:sup>
                        <m:e>
                          <m:r>
                            <a:rPr lang="ar-AE" b="0" i="1" smtClean="0">
                              <a:latin typeface="Cambria Math" panose="02040503050406030204" pitchFamily="18" charset="0"/>
                            </a:rPr>
                            <m:t>1</m:t>
                          </m:r>
                        </m:e>
                      </m:nary>
                      <m:r>
                        <a:rPr lang="ar-AE">
                          <a:latin typeface="Cambria Math" panose="02040503050406030204" pitchFamily="18" charset="0"/>
                        </a:rPr>
                        <m:t>=</m:t>
                      </m:r>
                      <m:r>
                        <a:rPr lang="ar-AE">
                          <a:latin typeface="Cambria Math" panose="02040503050406030204" pitchFamily="18" charset="0"/>
                        </a:rPr>
                        <m:t>𝑛</m:t>
                      </m:r>
                    </m:oMath>
                  </m:oMathPara>
                </a14:m>
                <a:endParaRPr lang="en-US" dirty="0"/>
              </a:p>
              <a:p>
                <a:pPr marL="2286000">
                  <a:defRPr sz="2800"/>
                </a:pPr>
                <a14:m>
                  <m:oMathPara xmlns:m="http://schemas.openxmlformats.org/officeDocument/2006/math">
                    <m:oMathParaPr>
                      <m:jc m:val="left"/>
                    </m:oMathParaPr>
                    <m:oMath xmlns:m="http://schemas.openxmlformats.org/officeDocument/2006/math">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1</m:t>
                          </m:r>
                        </m:sub>
                        <m:sup>
                          <m:r>
                            <a:rPr lang="ar-AE">
                              <a:latin typeface="Cambria Math" panose="02040503050406030204" pitchFamily="18" charset="0"/>
                            </a:rPr>
                            <m:t>𝑛</m:t>
                          </m:r>
                        </m:sup>
                        <m:e>
                          <m:r>
                            <a:rPr lang="ar-AE">
                              <a:latin typeface="Cambria Math" panose="02040503050406030204" pitchFamily="18" charset="0"/>
                            </a:rPr>
                            <m:t>𝑖</m:t>
                          </m:r>
                        </m:e>
                      </m:nary>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𝑛</m:t>
                          </m:r>
                          <m:d>
                            <m:dPr>
                              <m:ctrlPr>
                                <a:rPr lang="ar-AE" i="1">
                                  <a:latin typeface="Cambria Math" panose="02040503050406030204" pitchFamily="18" charset="0"/>
                                </a:rPr>
                              </m:ctrlPr>
                            </m:dPr>
                            <m:e>
                              <m:r>
                                <a:rPr lang="ar-AE">
                                  <a:latin typeface="Cambria Math" panose="02040503050406030204" pitchFamily="18" charset="0"/>
                                </a:rPr>
                                <m:t>𝑛</m:t>
                              </m:r>
                              <m:r>
                                <a:rPr lang="ar-AE">
                                  <a:latin typeface="Cambria Math" panose="02040503050406030204" pitchFamily="18" charset="0"/>
                                </a:rPr>
                                <m:t>+</m:t>
                              </m:r>
                              <m:r>
                                <a:rPr lang="ar-AE">
                                  <a:latin typeface="Cambria Math" panose="02040503050406030204" pitchFamily="18" charset="0"/>
                                </a:rPr>
                                <m:t>1</m:t>
                              </m:r>
                            </m:e>
                          </m:d>
                        </m:num>
                        <m:den>
                          <m:r>
                            <a:rPr lang="ar-AE">
                              <a:latin typeface="Cambria Math" panose="02040503050406030204" pitchFamily="18" charset="0"/>
                            </a:rPr>
                            <m:t>2</m:t>
                          </m:r>
                        </m:den>
                      </m:f>
                    </m:oMath>
                  </m:oMathPara>
                </a14:m>
                <a:endParaRPr lang="ar-AE" dirty="0"/>
              </a:p>
              <a:p>
                <a:pPr marL="2286000">
                  <a:defRPr sz="2800"/>
                </a:pPr>
                <a14:m>
                  <m:oMathPara xmlns:m="http://schemas.openxmlformats.org/officeDocument/2006/math">
                    <m:oMathParaPr>
                      <m:jc m:val="left"/>
                    </m:oMathParaPr>
                    <m:oMath xmlns:m="http://schemas.openxmlformats.org/officeDocument/2006/math">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1</m:t>
                          </m:r>
                        </m:sub>
                        <m:sup>
                          <m:r>
                            <a:rPr lang="ar-AE">
                              <a:latin typeface="Cambria Math" panose="02040503050406030204" pitchFamily="18" charset="0"/>
                            </a:rPr>
                            <m:t>𝑛</m:t>
                          </m:r>
                        </m:sup>
                        <m:e>
                          <m:sSup>
                            <m:sSupPr>
                              <m:ctrlPr>
                                <a:rPr lang="ar-AE" i="1">
                                  <a:latin typeface="Cambria Math" panose="02040503050406030204" pitchFamily="18" charset="0"/>
                                </a:rPr>
                              </m:ctrlPr>
                            </m:sSupPr>
                            <m:e>
                              <m:r>
                                <a:rPr lang="ar-AE">
                                  <a:latin typeface="Cambria Math" panose="02040503050406030204" pitchFamily="18" charset="0"/>
                                </a:rPr>
                                <m:t>𝑖</m:t>
                              </m:r>
                            </m:e>
                            <m:sup>
                              <m:r>
                                <a:rPr lang="ar-AE">
                                  <a:latin typeface="Cambria Math" panose="02040503050406030204" pitchFamily="18" charset="0"/>
                                </a:rPr>
                                <m:t>2</m:t>
                              </m:r>
                            </m:sup>
                          </m:sSup>
                        </m:e>
                      </m:nary>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𝑛</m:t>
                          </m:r>
                          <m:d>
                            <m:dPr>
                              <m:ctrlPr>
                                <a:rPr lang="ar-AE" i="1">
                                  <a:latin typeface="Cambria Math" panose="02040503050406030204" pitchFamily="18" charset="0"/>
                                </a:rPr>
                              </m:ctrlPr>
                            </m:dPr>
                            <m:e>
                              <m:r>
                                <a:rPr lang="ar-AE">
                                  <a:latin typeface="Cambria Math" panose="02040503050406030204" pitchFamily="18" charset="0"/>
                                </a:rPr>
                                <m:t>𝑛</m:t>
                              </m:r>
                              <m:r>
                                <a:rPr lang="ar-AE">
                                  <a:latin typeface="Cambria Math" panose="02040503050406030204" pitchFamily="18" charset="0"/>
                                </a:rPr>
                                <m:t>+</m:t>
                              </m:r>
                              <m:r>
                                <a:rPr lang="ar-AE">
                                  <a:latin typeface="Cambria Math" panose="02040503050406030204" pitchFamily="18" charset="0"/>
                                </a:rPr>
                                <m:t>1</m:t>
                              </m:r>
                            </m:e>
                          </m:d>
                          <m:d>
                            <m:dPr>
                              <m:ctrlPr>
                                <a:rPr lang="ar-AE" i="1">
                                  <a:latin typeface="Cambria Math" panose="02040503050406030204" pitchFamily="18" charset="0"/>
                                </a:rPr>
                              </m:ctrlPr>
                            </m:dPr>
                            <m:e>
                              <m:r>
                                <a:rPr lang="ar-AE">
                                  <a:latin typeface="Cambria Math" panose="02040503050406030204" pitchFamily="18" charset="0"/>
                                </a:rPr>
                                <m:t>2</m:t>
                              </m:r>
                              <m:r>
                                <a:rPr lang="ar-AE">
                                  <a:latin typeface="Cambria Math" panose="02040503050406030204" pitchFamily="18" charset="0"/>
                                </a:rPr>
                                <m:t>𝑛</m:t>
                              </m:r>
                              <m:r>
                                <a:rPr lang="ar-AE">
                                  <a:latin typeface="Cambria Math" panose="02040503050406030204" pitchFamily="18" charset="0"/>
                                </a:rPr>
                                <m:t>+</m:t>
                              </m:r>
                              <m:r>
                                <a:rPr lang="ar-AE">
                                  <a:latin typeface="Cambria Math" panose="02040503050406030204" pitchFamily="18" charset="0"/>
                                </a:rPr>
                                <m:t>1</m:t>
                              </m:r>
                            </m:e>
                          </m:d>
                        </m:num>
                        <m:den>
                          <m:r>
                            <a:rPr lang="ar-AE">
                              <a:latin typeface="Cambria Math" panose="02040503050406030204" pitchFamily="18" charset="0"/>
                            </a:rPr>
                            <m:t>6</m:t>
                          </m:r>
                        </m:den>
                      </m:f>
                    </m:oMath>
                  </m:oMathPara>
                </a14:m>
                <a:endParaRPr lang="ar-AE" dirty="0"/>
              </a:p>
              <a:p>
                <a:pPr marL="2286000">
                  <a:defRPr sz="2800"/>
                </a:pPr>
                <a14:m>
                  <m:oMathPara xmlns:m="http://schemas.openxmlformats.org/officeDocument/2006/math">
                    <m:oMathParaPr>
                      <m:jc m:val="left"/>
                    </m:oMathParaPr>
                    <m:oMath xmlns:m="http://schemas.openxmlformats.org/officeDocument/2006/math">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1</m:t>
                          </m:r>
                        </m:sub>
                        <m:sup>
                          <m:r>
                            <a:rPr lang="ar-AE">
                              <a:latin typeface="Cambria Math" panose="02040503050406030204" pitchFamily="18" charset="0"/>
                            </a:rPr>
                            <m:t>𝑛</m:t>
                          </m:r>
                        </m:sup>
                        <m:e>
                          <m:sSup>
                            <m:sSupPr>
                              <m:ctrlPr>
                                <a:rPr lang="ar-AE" i="1">
                                  <a:latin typeface="Cambria Math" panose="02040503050406030204" pitchFamily="18" charset="0"/>
                                </a:rPr>
                              </m:ctrlPr>
                            </m:sSupPr>
                            <m:e>
                              <m:r>
                                <a:rPr lang="ar-AE">
                                  <a:latin typeface="Cambria Math" panose="02040503050406030204" pitchFamily="18" charset="0"/>
                                </a:rPr>
                                <m:t>𝑖</m:t>
                              </m:r>
                            </m:e>
                            <m:sup>
                              <m:r>
                                <a:rPr lang="ar-AE">
                                  <a:latin typeface="Cambria Math" panose="02040503050406030204" pitchFamily="18" charset="0"/>
                                </a:rPr>
                                <m:t>3</m:t>
                              </m:r>
                            </m:sup>
                          </m:sSup>
                        </m:e>
                      </m:nary>
                      <m:r>
                        <a:rPr lang="ar-AE">
                          <a:latin typeface="Cambria Math" panose="02040503050406030204" pitchFamily="18" charset="0"/>
                        </a:rPr>
                        <m:t>=</m:t>
                      </m:r>
                      <m:f>
                        <m:fPr>
                          <m:ctrlPr>
                            <a:rPr lang="ar-AE" i="1">
                              <a:latin typeface="Cambria Math" panose="02040503050406030204" pitchFamily="18" charset="0"/>
                            </a:rPr>
                          </m:ctrlPr>
                        </m:fPr>
                        <m:num>
                          <m:sSup>
                            <m:sSupPr>
                              <m:ctrlPr>
                                <a:rPr lang="ar-AE" i="1">
                                  <a:latin typeface="Cambria Math" panose="02040503050406030204" pitchFamily="18" charset="0"/>
                                </a:rPr>
                              </m:ctrlPr>
                            </m:sSupPr>
                            <m:e>
                              <m:r>
                                <a:rPr lang="ar-AE">
                                  <a:latin typeface="Cambria Math" panose="02040503050406030204" pitchFamily="18" charset="0"/>
                                </a:rPr>
                                <m:t>𝑛</m:t>
                              </m:r>
                            </m:e>
                            <m:sup>
                              <m:r>
                                <a:rPr lang="ar-AE">
                                  <a:latin typeface="Cambria Math" panose="02040503050406030204" pitchFamily="18" charset="0"/>
                                </a:rPr>
                                <m:t>2</m:t>
                              </m:r>
                            </m:sup>
                          </m:sSup>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𝑛</m:t>
                                  </m:r>
                                  <m:r>
                                    <a:rPr lang="ar-AE">
                                      <a:latin typeface="Cambria Math" panose="02040503050406030204" pitchFamily="18" charset="0"/>
                                    </a:rPr>
                                    <m:t>+</m:t>
                                  </m:r>
                                  <m:r>
                                    <a:rPr lang="ar-AE">
                                      <a:latin typeface="Cambria Math" panose="02040503050406030204" pitchFamily="18" charset="0"/>
                                    </a:rPr>
                                    <m:t>1</m:t>
                                  </m:r>
                                </m:e>
                              </m:d>
                            </m:e>
                            <m:sup>
                              <m:r>
                                <a:rPr lang="ar-AE">
                                  <a:latin typeface="Cambria Math" panose="02040503050406030204" pitchFamily="18" charset="0"/>
                                </a:rPr>
                                <m:t>2</m:t>
                              </m:r>
                            </m:sup>
                          </m:sSup>
                        </m:num>
                        <m:den>
                          <m:r>
                            <a:rPr lang="ar-AE">
                              <a:latin typeface="Cambria Math" panose="02040503050406030204" pitchFamily="18" charset="0"/>
                            </a:rPr>
                            <m:t>4</m:t>
                          </m:r>
                        </m:den>
                      </m:f>
                    </m:oMath>
                  </m:oMathPara>
                </a14:m>
                <a:endParaRPr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82078"/>
                <a:ext cx="8229600" cy="4914276"/>
              </a:xfrm>
              <a:blipFill>
                <a:blip r:embed="rId2"/>
                <a:stretch>
                  <a:fillRect t="-863"/>
                </a:stretch>
              </a:blipFill>
            </p:spPr>
            <p:txBody>
              <a:bodyPr/>
              <a:lstStyle/>
              <a:p>
                <a:r>
                  <a:rPr lang="en-US">
                    <a:noFill/>
                  </a:rPr>
                  <a:t> </a:t>
                </a:r>
              </a:p>
            </p:txBody>
          </p:sp>
        </mc:Fallback>
      </mc:AlternateContent>
      <p:sp>
        <p:nvSpPr>
          <p:cNvPr id="5" name="Text Placeholder 2">
            <a:extLst>
              <a:ext uri="{FF2B5EF4-FFF2-40B4-BE49-F238E27FC236}">
                <a16:creationId xmlns:a16="http://schemas.microsoft.com/office/drawing/2014/main" id="{0190F896-F23C-458C-A8DF-67BAD7A9B01B}"/>
              </a:ext>
            </a:extLst>
          </p:cNvPr>
          <p:cNvSpPr txBox="1">
            <a:spLocks/>
          </p:cNvSpPr>
          <p:nvPr/>
        </p:nvSpPr>
        <p:spPr>
          <a:xfrm>
            <a:off x="2209800" y="1825790"/>
            <a:ext cx="609600" cy="4041610"/>
          </a:xfrm>
          <a:prstGeom prst="rect">
            <a:avLst/>
          </a:prstGeom>
          <a:noFill/>
          <a:ln w="28575">
            <a:noFill/>
          </a:ln>
        </p:spPr>
        <p:txBody>
          <a:bodyPr>
            <a:noAutofit/>
          </a:bodyPr>
          <a:lstStyle>
            <a:lvl1pPr marL="0" indent="0" algn="l" defTabSz="914400" rtl="0" eaLnBrk="1" latinLnBrk="0" hangingPunct="1">
              <a:spcBef>
                <a:spcPct val="20000"/>
              </a:spcBef>
              <a:buFont typeface="Arial" pitchFamily="34" charset="0"/>
              <a:buNone/>
              <a:defRPr sz="2800" kern="1200">
                <a:solidFill>
                  <a:srgbClr val="00000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mj-lt"/>
              <a:buAutoNum type="arabicPeriod"/>
              <a:defRPr sz="2800"/>
            </a:pPr>
            <a:r>
              <a:rPr lang="en-US" sz="2600" dirty="0"/>
              <a:t> </a:t>
            </a:r>
            <a:br>
              <a:rPr lang="en-US" sz="2600" dirty="0"/>
            </a:br>
            <a:br>
              <a:rPr lang="en-US" sz="1800" dirty="0"/>
            </a:br>
            <a:endParaRPr lang="en-US" sz="2200" dirty="0"/>
          </a:p>
          <a:p>
            <a:pPr marL="514350" indent="-514350">
              <a:buFont typeface="+mj-lt"/>
              <a:buAutoNum type="arabicPeriod"/>
              <a:defRPr sz="2800"/>
            </a:pPr>
            <a:br>
              <a:rPr lang="en-US" sz="2600" dirty="0"/>
            </a:br>
            <a:br>
              <a:rPr lang="en-US" sz="2600" dirty="0"/>
            </a:br>
            <a:endParaRPr lang="en-US" sz="1400" dirty="0"/>
          </a:p>
          <a:p>
            <a:pPr marL="514350" indent="-514350">
              <a:buFont typeface="+mj-lt"/>
              <a:buAutoNum type="arabicPeriod" startAt="3"/>
              <a:defRPr sz="2800"/>
            </a:pPr>
            <a:r>
              <a:rPr lang="en-US" sz="2600" dirty="0"/>
              <a:t>​</a:t>
            </a:r>
            <a:br>
              <a:rPr lang="en-US" sz="2600" dirty="0"/>
            </a:br>
            <a:br>
              <a:rPr lang="en-US" sz="2600" dirty="0"/>
            </a:br>
            <a:endParaRPr lang="en-US" sz="1400" dirty="0"/>
          </a:p>
          <a:p>
            <a:pPr marL="514350" indent="-514350">
              <a:buFont typeface="+mj-lt"/>
              <a:buAutoNum type="arabicPeriod" startAt="3"/>
              <a:defRPr sz="2800"/>
            </a:pPr>
            <a:r>
              <a:rPr lang="en-US" sz="2600" dirty="0"/>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5: Evaluating Sums</a:t>
            </a:r>
          </a:p>
        </p:txBody>
      </p:sp>
      <p:sp>
        <p:nvSpPr>
          <p:cNvPr id="3" name="Text Placeholder 2"/>
          <p:cNvSpPr>
            <a:spLocks noGrp="1"/>
          </p:cNvSpPr>
          <p:nvPr>
            <p:ph type="body" sz="quarter" idx="10"/>
          </p:nvPr>
        </p:nvSpPr>
        <p:spPr/>
        <p:txBody>
          <a:bodyPr>
            <a:normAutofit/>
          </a:bodyPr>
          <a:lstStyle/>
          <a:p>
            <a:r>
              <a:rPr sz="2800" dirty="0"/>
              <a:t>Use the above properties and formulas to evaluate the following sums.</a:t>
            </a:r>
            <a:r>
              <a:rPr lang="en-US" sz="2800" dirty="0"/>
              <a:t> </a:t>
            </a:r>
            <a:br>
              <a:rPr lang="en-US" sz="2800" dirty="0"/>
            </a:br>
            <a:endParaRPr lang="en-US" sz="2800" dirty="0"/>
          </a:p>
          <a:p>
            <a:pPr marL="514350" indent="-514350">
              <a:buFont typeface="+mj-lt"/>
              <a:buAutoNum type="alphaLcPeriod"/>
              <a:defRPr sz="2800"/>
            </a:pPr>
            <a:r>
              <a:rPr lang="en-US" dirty="0"/>
              <a:t>​</a:t>
            </a:r>
          </a:p>
          <a:p>
            <a:pPr>
              <a:defRPr sz="2800"/>
            </a:pPr>
            <a:br>
              <a:rPr lang="en-US" dirty="0"/>
            </a:br>
            <a:br>
              <a:rPr lang="ar-AE" dirty="0"/>
            </a:br>
            <a:endParaRPr lang="ar-AE" sz="1600" dirty="0"/>
          </a:p>
          <a:p>
            <a:pPr marL="514350" indent="-514350">
              <a:buFont typeface="+mj-lt"/>
              <a:buAutoNum type="alphaLcPeriod" startAt="2"/>
              <a:defRPr sz="2800"/>
            </a:pPr>
            <a:r>
              <a:rPr lang="ar-AE" dirty="0"/>
              <a:t>​</a:t>
            </a:r>
          </a:p>
        </p:txBody>
      </p:sp>
      <mc:AlternateContent xmlns:mc="http://schemas.openxmlformats.org/markup-compatibility/2006">
        <mc:Choice xmlns:a14="http://schemas.microsoft.com/office/drawing/2010/main" Requires="a14">
          <p:sp>
            <p:nvSpPr>
              <p:cNvPr id="4" name="Text Placeholder 2">
                <a:extLst>
                  <a:ext uri="{FF2B5EF4-FFF2-40B4-BE49-F238E27FC236}">
                    <a16:creationId xmlns:a16="http://schemas.microsoft.com/office/drawing/2014/main" id="{A6DA4EB2-1FEC-4380-9921-8C98FDFB215D}"/>
                  </a:ext>
                </a:extLst>
              </p:cNvPr>
              <p:cNvSpPr txBox="1">
                <a:spLocks/>
              </p:cNvSpPr>
              <p:nvPr/>
            </p:nvSpPr>
            <p:spPr>
              <a:xfrm>
                <a:off x="914400" y="1990344"/>
                <a:ext cx="1981200" cy="3237913"/>
              </a:xfrm>
              <a:prstGeom prst="rect">
                <a:avLst/>
              </a:prstGeom>
            </p:spPr>
            <p:txBody>
              <a:bodyPr>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sz="2800"/>
                </a:pPr>
                <a14:m>
                  <m:oMathPara xmlns:m="http://schemas.openxmlformats.org/officeDocument/2006/math">
                    <m:oMathParaPr>
                      <m:jc m:val="left"/>
                    </m:oMathParaPr>
                    <m:oMath xmlns:m="http://schemas.openxmlformats.org/officeDocument/2006/math">
                      <m:nary>
                        <m:naryPr>
                          <m:chr m:val="∑"/>
                          <m:limLoc m:val="undOvr"/>
                          <m:ctrlPr>
                            <a:rPr lang="ar-AE" i="1" smtClean="0">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1</m:t>
                          </m:r>
                        </m:sub>
                        <m:sup>
                          <m:r>
                            <a:rPr lang="ar-AE">
                              <a:latin typeface="Cambria Math" panose="02040503050406030204" pitchFamily="18" charset="0"/>
                            </a:rPr>
                            <m:t>9</m:t>
                          </m:r>
                        </m:sup>
                        <m:e>
                          <m:d>
                            <m:dPr>
                              <m:ctrlPr>
                                <a:rPr lang="ar-AE" i="1">
                                  <a:latin typeface="Cambria Math" panose="02040503050406030204" pitchFamily="18" charset="0"/>
                                </a:rPr>
                              </m:ctrlPr>
                            </m:dPr>
                            <m:e>
                              <m:r>
                                <a:rPr lang="ar-AE">
                                  <a:latin typeface="Cambria Math" panose="02040503050406030204" pitchFamily="18" charset="0"/>
                                </a:rPr>
                                <m:t>7</m:t>
                              </m:r>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3</m:t>
                              </m:r>
                            </m:e>
                          </m:d>
                        </m:e>
                      </m:nary>
                    </m:oMath>
                  </m:oMathPara>
                </a14:m>
                <a:endParaRPr lang="ar-AE" dirty="0"/>
              </a:p>
              <a:p>
                <a:pPr>
                  <a:defRPr sz="2800"/>
                </a:pPr>
                <a:endParaRPr lang="ar-AE" dirty="0"/>
              </a:p>
              <a:p>
                <a:pPr>
                  <a:defRPr sz="2800"/>
                </a:pPr>
                <a14:m>
                  <m:oMathPara xmlns:m="http://schemas.openxmlformats.org/officeDocument/2006/math">
                    <m:oMathParaPr>
                      <m:jc m:val="left"/>
                    </m:oMathParaPr>
                    <m:oMath xmlns:m="http://schemas.openxmlformats.org/officeDocument/2006/math">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4</m:t>
                          </m:r>
                        </m:sub>
                        <m:sup>
                          <m:r>
                            <a:rPr lang="ar-AE">
                              <a:latin typeface="Cambria Math" panose="02040503050406030204" pitchFamily="18" charset="0"/>
                            </a:rPr>
                            <m:t>6</m:t>
                          </m:r>
                        </m:sup>
                        <m:e>
                          <m:r>
                            <a:rPr lang="ar-AE">
                              <a:latin typeface="Cambria Math" panose="02040503050406030204" pitchFamily="18" charset="0"/>
                            </a:rPr>
                            <m:t>3</m:t>
                          </m:r>
                          <m:sSup>
                            <m:sSupPr>
                              <m:ctrlPr>
                                <a:rPr lang="ar-AE" i="1">
                                  <a:latin typeface="Cambria Math" panose="02040503050406030204" pitchFamily="18" charset="0"/>
                                </a:rPr>
                              </m:ctrlPr>
                            </m:sSupPr>
                            <m:e>
                              <m:r>
                                <a:rPr lang="ar-AE">
                                  <a:latin typeface="Cambria Math" panose="02040503050406030204" pitchFamily="18" charset="0"/>
                                </a:rPr>
                                <m:t>𝑖</m:t>
                              </m:r>
                            </m:e>
                            <m:sup>
                              <m:r>
                                <a:rPr lang="ar-AE">
                                  <a:latin typeface="Cambria Math" panose="02040503050406030204" pitchFamily="18" charset="0"/>
                                </a:rPr>
                                <m:t>2</m:t>
                              </m:r>
                            </m:sup>
                          </m:sSup>
                        </m:e>
                      </m:nary>
                    </m:oMath>
                  </m:oMathPara>
                </a14:m>
                <a:endParaRPr lang="ar-AE" dirty="0"/>
              </a:p>
            </p:txBody>
          </p:sp>
        </mc:Choice>
        <mc:Fallback>
          <p:sp>
            <p:nvSpPr>
              <p:cNvPr id="4" name="Text Placeholder 2">
                <a:extLst>
                  <a:ext uri="{FF2B5EF4-FFF2-40B4-BE49-F238E27FC236}">
                    <a16:creationId xmlns:a16="http://schemas.microsoft.com/office/drawing/2014/main" id="{A6DA4EB2-1FEC-4380-9921-8C98FDFB215D}"/>
                  </a:ext>
                </a:extLst>
              </p:cNvPr>
              <p:cNvSpPr txBox="1">
                <a:spLocks noRot="1" noChangeAspect="1" noMove="1" noResize="1" noEditPoints="1" noAdjustHandles="1" noChangeArrowheads="1" noChangeShapeType="1" noTextEdit="1"/>
              </p:cNvSpPr>
              <p:nvPr/>
            </p:nvSpPr>
            <p:spPr>
              <a:xfrm>
                <a:off x="914400" y="1990344"/>
                <a:ext cx="1981200" cy="3237913"/>
              </a:xfrm>
              <a:prstGeom prst="rect">
                <a:avLst/>
              </a:prstGeom>
              <a:blipFill>
                <a:blip r:embed="rId2"/>
                <a:stretch>
                  <a:fillRect/>
                </a:stretch>
              </a:blipFill>
            </p:spPr>
            <p:txBody>
              <a:bodyPr/>
              <a:lstStyle/>
              <a:p>
                <a:r>
                  <a:rPr lang="en-US">
                    <a:noFill/>
                  </a:rPr>
                  <a:t> </a:t>
                </a:r>
              </a:p>
            </p:txBody>
          </p:sp>
        </mc:Fallback>
      </mc:AlternateContent>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a:t>A good strategy is to break the sum into the simplest parts possible using the properties of sigma notation, then apply the known formulas.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Evaluating Sums (cont.)</a:t>
            </a:r>
          </a:p>
        </p:txBody>
      </p:sp>
      <p:sp>
        <p:nvSpPr>
          <p:cNvPr id="3" name="Text Placeholder 2"/>
          <p:cNvSpPr>
            <a:spLocks noGrp="1"/>
          </p:cNvSpPr>
          <p:nvPr>
            <p:ph type="body" sz="quarter" idx="10"/>
          </p:nvPr>
        </p:nvSpPr>
        <p:spPr/>
        <p:txBody>
          <a:bodyPr>
            <a:normAutofit/>
          </a:bodyPr>
          <a:lstStyle/>
          <a:p>
            <a:r>
              <a:rPr sz="2800" b="1" dirty="0"/>
              <a:t>Solution</a:t>
            </a:r>
            <a:endParaRPr lang="en-US" sz="2800" b="1" dirty="0"/>
          </a:p>
          <a:p>
            <a:endParaRPr sz="1800" b="1" dirty="0"/>
          </a:p>
          <a:p>
            <a:pPr marL="514350" indent="-514350">
              <a:buFont typeface="+mj-lt"/>
              <a:buAutoNum type="alphaLcPeriod"/>
              <a:defRPr sz="2800"/>
            </a:pPr>
            <a:r>
              <a:rPr dirty="0"/>
              <a:t>​</a:t>
            </a:r>
          </a:p>
        </p:txBody>
      </p:sp>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C569C168-3C60-4C83-8D9B-B3DCB9CE8349}"/>
                  </a:ext>
                </a:extLst>
              </p:cNvPr>
              <p:cNvGraphicFramePr>
                <a:graphicFrameLocks/>
              </p:cNvGraphicFramePr>
              <p:nvPr>
                <p:extLst>
                  <p:ext uri="{D42A27DB-BD31-4B8C-83A1-F6EECF244321}">
                    <p14:modId xmlns:p14="http://schemas.microsoft.com/office/powerpoint/2010/main" val="901753204"/>
                  </p:ext>
                </p:extLst>
              </p:nvPr>
            </p:nvGraphicFramePr>
            <p:xfrm>
              <a:off x="861759" y="1508696"/>
              <a:ext cx="8119695" cy="4367848"/>
            </p:xfrm>
            <a:graphic>
              <a:graphicData uri="http://schemas.openxmlformats.org/drawingml/2006/table">
                <a:tbl>
                  <a:tblPr firstRow="1" bandRow="1">
                    <a:tableStyleId>{2D5ABB26-0587-4C30-8999-92F81FD0307C}</a:tableStyleId>
                  </a:tblPr>
                  <a:tblGrid>
                    <a:gridCol w="1842579">
                      <a:extLst>
                        <a:ext uri="{9D8B030D-6E8A-4147-A177-3AD203B41FA5}">
                          <a16:colId xmlns:a16="http://schemas.microsoft.com/office/drawing/2014/main" val="20000"/>
                        </a:ext>
                      </a:extLst>
                    </a:gridCol>
                    <a:gridCol w="2998343">
                      <a:extLst>
                        <a:ext uri="{9D8B030D-6E8A-4147-A177-3AD203B41FA5}">
                          <a16:colId xmlns:a16="http://schemas.microsoft.com/office/drawing/2014/main" val="20001"/>
                        </a:ext>
                      </a:extLst>
                    </a:gridCol>
                    <a:gridCol w="3278773">
                      <a:extLst>
                        <a:ext uri="{9D8B030D-6E8A-4147-A177-3AD203B41FA5}">
                          <a16:colId xmlns:a16="http://schemas.microsoft.com/office/drawing/2014/main" val="20002"/>
                        </a:ext>
                      </a:extLst>
                    </a:gridCol>
                  </a:tblGrid>
                  <a:tr h="370840">
                    <a:tc>
                      <a:txBody>
                        <a:bodyPr/>
                        <a:lstStyle/>
                        <a:p>
                          <a:pPr algn="l">
                            <a:defRPr sz="1800"/>
                          </a:pPr>
                          <a14:m>
                            <m:oMathPara xmlns:m="http://schemas.openxmlformats.org/officeDocument/2006/math">
                              <m:oMathParaPr>
                                <m:jc m:val="centerGroup"/>
                              </m:oMathParaPr>
                              <m:oMath xmlns:m="http://schemas.openxmlformats.org/officeDocument/2006/math">
                                <m:nary>
                                  <m:naryPr>
                                    <m:chr m:val="∑"/>
                                    <m:limLoc m:val="undOvr"/>
                                    <m:ctrlPr>
                                      <a:rPr sz="2600" i="1">
                                        <a:latin typeface="Cambria Math" panose="02040503050406030204" pitchFamily="18" charset="0"/>
                                      </a:rPr>
                                    </m:ctrlPr>
                                  </m:naryPr>
                                  <m:sub>
                                    <m:r>
                                      <a:rPr sz="2600">
                                        <a:latin typeface="Cambria Math"/>
                                      </a:rPr>
                                      <m:t>𝑖</m:t>
                                    </m:r>
                                    <m:r>
                                      <a:rPr sz="2600">
                                        <a:latin typeface="Cambria Math"/>
                                      </a:rPr>
                                      <m:t>=</m:t>
                                    </m:r>
                                    <m:r>
                                      <a:rPr sz="2600">
                                        <a:latin typeface="Cambria Math"/>
                                      </a:rPr>
                                      <m:t>1</m:t>
                                    </m:r>
                                  </m:sub>
                                  <m:sup>
                                    <m:r>
                                      <a:rPr sz="2600">
                                        <a:latin typeface="Cambria Math"/>
                                      </a:rPr>
                                      <m:t>9</m:t>
                                    </m:r>
                                  </m:sup>
                                  <m:e>
                                    <m:d>
                                      <m:dPr>
                                        <m:ctrlPr>
                                          <a:rPr lang="ar-AE" sz="2600" i="1" smtClean="0">
                                            <a:latin typeface="Cambria Math" panose="02040503050406030204" pitchFamily="18" charset="0"/>
                                          </a:rPr>
                                        </m:ctrlPr>
                                      </m:dPr>
                                      <m:e>
                                        <m:r>
                                          <a:rPr lang="ar-AE" sz="2600">
                                            <a:latin typeface="Cambria Math"/>
                                          </a:rPr>
                                          <m:t>7</m:t>
                                        </m:r>
                                        <m:r>
                                          <a:rPr lang="ar-AE" sz="2600">
                                            <a:latin typeface="Cambria Math"/>
                                          </a:rPr>
                                          <m:t>𝑖</m:t>
                                        </m:r>
                                        <m:r>
                                          <a:rPr lang="ar-AE" sz="2600">
                                            <a:latin typeface="Cambria Math"/>
                                          </a:rPr>
                                          <m:t>−</m:t>
                                        </m:r>
                                        <m:r>
                                          <a:rPr lang="ar-AE" sz="2600">
                                            <a:latin typeface="Cambria Math"/>
                                          </a:rPr>
                                          <m:t>3</m:t>
                                        </m:r>
                                      </m:e>
                                    </m:d>
                                  </m:e>
                                </m:nary>
                              </m:oMath>
                            </m:oMathPara>
                          </a14:m>
                          <a:endParaRPr sz="2600" dirty="0"/>
                        </a:p>
                      </a:txBody>
                      <a:tcPr/>
                    </a:tc>
                    <a:tc>
                      <a:txBody>
                        <a:bodyPr/>
                        <a:lstStyle/>
                        <a:p>
                          <a:pPr algn="l">
                            <a:defRPr sz="1800"/>
                          </a:pPr>
                          <a14:m>
                            <m:oMathPara xmlns:m="http://schemas.openxmlformats.org/officeDocument/2006/math">
                              <m:oMathParaPr>
                                <m:jc m:val="left"/>
                              </m:oMathParaPr>
                              <m:oMath xmlns:m="http://schemas.openxmlformats.org/officeDocument/2006/math">
                                <m:r>
                                  <a:rPr sz="2600">
                                    <a:latin typeface="Cambria Math"/>
                                  </a:rPr>
                                  <m:t>=</m:t>
                                </m:r>
                                <m:nary>
                                  <m:naryPr>
                                    <m:chr m:val="∑"/>
                                    <m:limLoc m:val="undOvr"/>
                                    <m:ctrlPr>
                                      <a:rPr sz="2600" i="1">
                                        <a:latin typeface="Cambria Math" panose="02040503050406030204" pitchFamily="18" charset="0"/>
                                      </a:rPr>
                                    </m:ctrlPr>
                                  </m:naryPr>
                                  <m:sub>
                                    <m:r>
                                      <a:rPr sz="2600">
                                        <a:latin typeface="Cambria Math"/>
                                      </a:rPr>
                                      <m:t>𝑖</m:t>
                                    </m:r>
                                    <m:r>
                                      <a:rPr sz="2600">
                                        <a:latin typeface="Cambria Math"/>
                                      </a:rPr>
                                      <m:t>=</m:t>
                                    </m:r>
                                    <m:r>
                                      <a:rPr sz="2600">
                                        <a:latin typeface="Cambria Math"/>
                                      </a:rPr>
                                      <m:t>1</m:t>
                                    </m:r>
                                  </m:sub>
                                  <m:sup>
                                    <m:r>
                                      <a:rPr sz="2600">
                                        <a:latin typeface="Cambria Math"/>
                                      </a:rPr>
                                      <m:t>9</m:t>
                                    </m:r>
                                  </m:sup>
                                  <m:e>
                                    <m:r>
                                      <a:rPr lang="en-US" sz="2600" smtClean="0">
                                        <a:latin typeface="Cambria Math"/>
                                      </a:rPr>
                                      <m:t>7</m:t>
                                    </m:r>
                                    <m:r>
                                      <a:rPr lang="en-US" sz="2600" smtClean="0">
                                        <a:latin typeface="Cambria Math"/>
                                      </a:rPr>
                                      <m:t>𝑖</m:t>
                                    </m:r>
                                  </m:e>
                                </m:nary>
                                <m:r>
                                  <a:rPr sz="2600">
                                    <a:latin typeface="Cambria Math"/>
                                  </a:rPr>
                                  <m:t>−</m:t>
                                </m:r>
                                <m:nary>
                                  <m:naryPr>
                                    <m:chr m:val="∑"/>
                                    <m:limLoc m:val="undOvr"/>
                                    <m:ctrlPr>
                                      <a:rPr sz="2600" i="1">
                                        <a:latin typeface="Cambria Math" panose="02040503050406030204" pitchFamily="18" charset="0"/>
                                      </a:rPr>
                                    </m:ctrlPr>
                                  </m:naryPr>
                                  <m:sub>
                                    <m:r>
                                      <a:rPr sz="2600">
                                        <a:latin typeface="Cambria Math"/>
                                      </a:rPr>
                                      <m:t>𝑖</m:t>
                                    </m:r>
                                    <m:r>
                                      <a:rPr sz="2600">
                                        <a:latin typeface="Cambria Math"/>
                                      </a:rPr>
                                      <m:t>=</m:t>
                                    </m:r>
                                    <m:r>
                                      <a:rPr sz="2600">
                                        <a:latin typeface="Cambria Math"/>
                                      </a:rPr>
                                      <m:t>1</m:t>
                                    </m:r>
                                  </m:sub>
                                  <m:sup>
                                    <m:r>
                                      <a:rPr sz="2600">
                                        <a:latin typeface="Cambria Math"/>
                                      </a:rPr>
                                      <m:t>9</m:t>
                                    </m:r>
                                  </m:sup>
                                  <m:e>
                                    <m:r>
                                      <a:rPr sz="2600">
                                        <a:latin typeface="Cambria Math"/>
                                      </a:rPr>
                                      <m:t>3</m:t>
                                    </m:r>
                                  </m:e>
                                </m:nary>
                              </m:oMath>
                            </m:oMathPara>
                          </a14:m>
                          <a:endParaRPr sz="2600" dirty="0"/>
                        </a:p>
                      </a:txBody>
                      <a:tcPr/>
                    </a:tc>
                    <a:tc>
                      <a:txBody>
                        <a:bodyPr/>
                        <a:lstStyle/>
                        <a:p>
                          <a:pPr algn="l">
                            <a:defRPr b="1"/>
                          </a:pPr>
                          <a:r>
                            <a:rPr lang="en-US" sz="2000" b="0" dirty="0"/>
                            <a:t>Apply the first property to split the given sum into two sums.</a:t>
                          </a:r>
                          <a:endParaRPr sz="2000" b="0" dirty="0"/>
                        </a:p>
                      </a:txBody>
                      <a:tcPr anchor="ctr"/>
                    </a:tc>
                    <a:extLst>
                      <a:ext uri="{0D108BD9-81ED-4DB2-BD59-A6C34878D82A}">
                        <a16:rowId xmlns:a16="http://schemas.microsoft.com/office/drawing/2014/main" val="10000"/>
                      </a:ext>
                    </a:extLst>
                  </a:tr>
                  <a:tr h="370840">
                    <a:tc>
                      <a:txBody>
                        <a:bodyPr/>
                        <a:lstStyle/>
                        <a:p>
                          <a:pPr algn="l"/>
                          <a:endParaRPr sz="2600" dirty="0"/>
                        </a:p>
                      </a:txBody>
                      <a:tcPr/>
                    </a:tc>
                    <a:tc>
                      <a:txBody>
                        <a:bodyPr/>
                        <a:lstStyle/>
                        <a:p>
                          <a:pPr algn="l">
                            <a:defRPr sz="1800"/>
                          </a:pPr>
                          <a14:m>
                            <m:oMathPara xmlns:m="http://schemas.openxmlformats.org/officeDocument/2006/math">
                              <m:oMathParaPr>
                                <m:jc m:val="left"/>
                              </m:oMathParaPr>
                              <m:oMath xmlns:m="http://schemas.openxmlformats.org/officeDocument/2006/math">
                                <m:r>
                                  <a:rPr sz="2600">
                                    <a:latin typeface="Cambria Math"/>
                                  </a:rPr>
                                  <m:t>=</m:t>
                                </m:r>
                                <m:r>
                                  <a:rPr sz="2600">
                                    <a:latin typeface="Cambria Math"/>
                                  </a:rPr>
                                  <m:t>7</m:t>
                                </m:r>
                                <m:nary>
                                  <m:naryPr>
                                    <m:chr m:val="∑"/>
                                    <m:limLoc m:val="undOvr"/>
                                    <m:ctrlPr>
                                      <a:rPr sz="2600" i="1">
                                        <a:latin typeface="Cambria Math" panose="02040503050406030204" pitchFamily="18" charset="0"/>
                                      </a:rPr>
                                    </m:ctrlPr>
                                  </m:naryPr>
                                  <m:sub>
                                    <m:r>
                                      <a:rPr sz="2600">
                                        <a:latin typeface="Cambria Math"/>
                                      </a:rPr>
                                      <m:t>𝑖</m:t>
                                    </m:r>
                                    <m:r>
                                      <a:rPr sz="2600">
                                        <a:latin typeface="Cambria Math"/>
                                      </a:rPr>
                                      <m:t>=</m:t>
                                    </m:r>
                                    <m:r>
                                      <a:rPr sz="2600">
                                        <a:latin typeface="Cambria Math"/>
                                      </a:rPr>
                                      <m:t>1</m:t>
                                    </m:r>
                                  </m:sub>
                                  <m:sup>
                                    <m:r>
                                      <a:rPr sz="2600">
                                        <a:latin typeface="Cambria Math"/>
                                      </a:rPr>
                                      <m:t>9</m:t>
                                    </m:r>
                                  </m:sup>
                                  <m:e>
                                    <m:r>
                                      <a:rPr sz="2600">
                                        <a:latin typeface="Cambria Math"/>
                                      </a:rPr>
                                      <m:t>𝑖</m:t>
                                    </m:r>
                                  </m:e>
                                </m:nary>
                                <m:r>
                                  <a:rPr sz="2600">
                                    <a:latin typeface="Cambria Math"/>
                                  </a:rPr>
                                  <m:t>−</m:t>
                                </m:r>
                                <m:r>
                                  <a:rPr sz="2600">
                                    <a:latin typeface="Cambria Math"/>
                                  </a:rPr>
                                  <m:t>3</m:t>
                                </m:r>
                                <m:nary>
                                  <m:naryPr>
                                    <m:chr m:val="∑"/>
                                    <m:limLoc m:val="undOvr"/>
                                    <m:ctrlPr>
                                      <a:rPr sz="2600" i="1">
                                        <a:latin typeface="Cambria Math" panose="02040503050406030204" pitchFamily="18" charset="0"/>
                                      </a:rPr>
                                    </m:ctrlPr>
                                  </m:naryPr>
                                  <m:sub>
                                    <m:r>
                                      <a:rPr sz="2600">
                                        <a:latin typeface="Cambria Math"/>
                                      </a:rPr>
                                      <m:t>𝑖</m:t>
                                    </m:r>
                                    <m:r>
                                      <a:rPr sz="2600">
                                        <a:latin typeface="Cambria Math"/>
                                      </a:rPr>
                                      <m:t>=</m:t>
                                    </m:r>
                                    <m:r>
                                      <a:rPr sz="2600">
                                        <a:latin typeface="Cambria Math"/>
                                      </a:rPr>
                                      <m:t>1</m:t>
                                    </m:r>
                                  </m:sub>
                                  <m:sup>
                                    <m:r>
                                      <a:rPr sz="2600">
                                        <a:latin typeface="Cambria Math"/>
                                      </a:rPr>
                                      <m:t>9</m:t>
                                    </m:r>
                                  </m:sup>
                                  <m:e>
                                    <m:r>
                                      <a:rPr sz="2600">
                                        <a:latin typeface="Cambria Math"/>
                                      </a:rPr>
                                      <m:t>1</m:t>
                                    </m:r>
                                  </m:e>
                                </m:nary>
                              </m:oMath>
                            </m:oMathPara>
                          </a14:m>
                          <a:endParaRPr sz="2600" dirty="0"/>
                        </a:p>
                      </a:txBody>
                      <a:tcPr/>
                    </a:tc>
                    <a:tc>
                      <a:txBody>
                        <a:bodyPr/>
                        <a:lstStyle/>
                        <a:p>
                          <a:pPr algn="l">
                            <a:defRPr b="1"/>
                          </a:pPr>
                          <a:r>
                            <a:rPr lang="en-US" sz="2000" b="0" dirty="0"/>
                            <a:t>Apply the second property to factor the constants out of each sum.</a:t>
                          </a:r>
                          <a:endParaRPr sz="2000" b="0" dirty="0"/>
                        </a:p>
                      </a:txBody>
                      <a:tcPr anchor="ctr"/>
                    </a:tc>
                    <a:extLst>
                      <a:ext uri="{0D108BD9-81ED-4DB2-BD59-A6C34878D82A}">
                        <a16:rowId xmlns:a16="http://schemas.microsoft.com/office/drawing/2014/main" val="10001"/>
                      </a:ext>
                    </a:extLst>
                  </a:tr>
                  <a:tr h="370840">
                    <a:tc>
                      <a:txBody>
                        <a:bodyPr/>
                        <a:lstStyle/>
                        <a:p>
                          <a:pPr algn="l"/>
                          <a:endParaRPr sz="2600"/>
                        </a:p>
                      </a:txBody>
                      <a:tcPr/>
                    </a:tc>
                    <a:tc>
                      <a:txBody>
                        <a:bodyPr/>
                        <a:lstStyle/>
                        <a:p>
                          <a:pPr algn="l">
                            <a:defRPr sz="1800"/>
                          </a:pPr>
                          <a14:m>
                            <m:oMathPara xmlns:m="http://schemas.openxmlformats.org/officeDocument/2006/math">
                              <m:oMathParaPr>
                                <m:jc m:val="left"/>
                              </m:oMathParaPr>
                              <m:oMath xmlns:m="http://schemas.openxmlformats.org/officeDocument/2006/math">
                                <m:r>
                                  <a:rPr sz="2600">
                                    <a:latin typeface="Cambria Math"/>
                                  </a:rPr>
                                  <m:t>=</m:t>
                                </m:r>
                                <m:r>
                                  <a:rPr sz="2600">
                                    <a:latin typeface="Cambria Math"/>
                                  </a:rPr>
                                  <m:t>7</m:t>
                                </m:r>
                                <m:d>
                                  <m:dPr>
                                    <m:ctrlPr>
                                      <a:rPr sz="2600" i="1">
                                        <a:latin typeface="Cambria Math" panose="02040503050406030204" pitchFamily="18" charset="0"/>
                                      </a:rPr>
                                    </m:ctrlPr>
                                  </m:dPr>
                                  <m:e>
                                    <m:f>
                                      <m:fPr>
                                        <m:ctrlPr>
                                          <a:rPr sz="2600" i="1">
                                            <a:latin typeface="Cambria Math" panose="02040503050406030204" pitchFamily="18" charset="0"/>
                                          </a:rPr>
                                        </m:ctrlPr>
                                      </m:fPr>
                                      <m:num>
                                        <m:r>
                                          <a:rPr sz="2600">
                                            <a:latin typeface="Cambria Math"/>
                                          </a:rPr>
                                          <m:t>9</m:t>
                                        </m:r>
                                        <m:r>
                                          <a:rPr sz="2600">
                                            <a:latin typeface="Cambria Math"/>
                                          </a:rPr>
                                          <m:t>⋅</m:t>
                                        </m:r>
                                        <m:r>
                                          <a:rPr sz="2600">
                                            <a:latin typeface="Cambria Math"/>
                                          </a:rPr>
                                          <m:t>10</m:t>
                                        </m:r>
                                      </m:num>
                                      <m:den>
                                        <m:r>
                                          <a:rPr sz="2600">
                                            <a:latin typeface="Cambria Math"/>
                                          </a:rPr>
                                          <m:t>2</m:t>
                                        </m:r>
                                      </m:den>
                                    </m:f>
                                  </m:e>
                                </m:d>
                                <m:r>
                                  <a:rPr sz="2600">
                                    <a:latin typeface="Cambria Math"/>
                                  </a:rPr>
                                  <m:t>−</m:t>
                                </m:r>
                                <m:r>
                                  <a:rPr sz="2600">
                                    <a:latin typeface="Cambria Math"/>
                                  </a:rPr>
                                  <m:t>3</m:t>
                                </m:r>
                                <m:r>
                                  <a:rPr sz="2600">
                                    <a:latin typeface="Cambria Math"/>
                                  </a:rPr>
                                  <m:t>⋅</m:t>
                                </m:r>
                                <m:r>
                                  <a:rPr sz="2600">
                                    <a:latin typeface="Cambria Math"/>
                                  </a:rPr>
                                  <m:t>9</m:t>
                                </m:r>
                              </m:oMath>
                            </m:oMathPara>
                          </a14:m>
                          <a:endParaRPr sz="2600" dirty="0"/>
                        </a:p>
                      </a:txBody>
                      <a:tcPr/>
                    </a:tc>
                    <a:tc>
                      <a:txBody>
                        <a:bodyPr/>
                        <a:lstStyle/>
                        <a:p>
                          <a:pPr algn="l">
                            <a:defRPr b="1"/>
                          </a:pPr>
                          <a:r>
                            <a:rPr lang="en-US" sz="2000" b="0" dirty="0"/>
                            <a:t>Use the summation formulas.</a:t>
                          </a:r>
                          <a:endParaRPr sz="2000" b="0" dirty="0"/>
                        </a:p>
                      </a:txBody>
                      <a:tcPr anchor="ctr"/>
                    </a:tc>
                    <a:extLst>
                      <a:ext uri="{0D108BD9-81ED-4DB2-BD59-A6C34878D82A}">
                        <a16:rowId xmlns:a16="http://schemas.microsoft.com/office/drawing/2014/main" val="10002"/>
                      </a:ext>
                    </a:extLst>
                  </a:tr>
                  <a:tr h="370840">
                    <a:tc>
                      <a:txBody>
                        <a:bodyPr/>
                        <a:lstStyle/>
                        <a:p>
                          <a:pPr algn="l"/>
                          <a:endParaRPr sz="2600"/>
                        </a:p>
                      </a:txBody>
                      <a:tcPr/>
                    </a:tc>
                    <a:tc>
                      <a:txBody>
                        <a:bodyPr/>
                        <a:lstStyle/>
                        <a:p>
                          <a:pPr algn="l">
                            <a:defRPr sz="1800"/>
                          </a:pPr>
                          <a:r>
                            <a:rPr sz="2600" dirty="0"/>
                            <a:t>​</a:t>
                          </a:r>
                          <a14:m>
                            <m:oMath xmlns:m="http://schemas.openxmlformats.org/officeDocument/2006/math">
                              <m:r>
                                <a:rPr sz="2600">
                                  <a:latin typeface="Cambria Math"/>
                                </a:rPr>
                                <m:t>=</m:t>
                              </m:r>
                              <m:r>
                                <a:rPr sz="2600">
                                  <a:latin typeface="Cambria Math"/>
                                </a:rPr>
                                <m:t>315</m:t>
                              </m:r>
                              <m:r>
                                <a:rPr sz="2600">
                                  <a:latin typeface="Cambria Math"/>
                                </a:rPr>
                                <m:t>−</m:t>
                              </m:r>
                              <m:r>
                                <a:rPr sz="2600">
                                  <a:latin typeface="Cambria Math"/>
                                </a:rPr>
                                <m:t>27</m:t>
                              </m:r>
                            </m:oMath>
                          </a14:m>
                          <a:endParaRPr sz="2600" dirty="0"/>
                        </a:p>
                      </a:txBody>
                      <a:tcPr/>
                    </a:tc>
                    <a:tc>
                      <a:txBody>
                        <a:bodyPr/>
                        <a:lstStyle/>
                        <a:p>
                          <a:pPr algn="l">
                            <a:defRPr b="1"/>
                          </a:pPr>
                          <a:r>
                            <a:rPr lang="en-US" sz="2000" b="0" dirty="0"/>
                            <a:t>Simplify.</a:t>
                          </a:r>
                          <a:endParaRPr sz="2000" b="0" dirty="0"/>
                        </a:p>
                      </a:txBody>
                      <a:tcPr anchor="ctr"/>
                    </a:tc>
                    <a:extLst>
                      <a:ext uri="{0D108BD9-81ED-4DB2-BD59-A6C34878D82A}">
                        <a16:rowId xmlns:a16="http://schemas.microsoft.com/office/drawing/2014/main" val="10003"/>
                      </a:ext>
                    </a:extLst>
                  </a:tr>
                  <a:tr h="370840">
                    <a:tc>
                      <a:txBody>
                        <a:bodyPr/>
                        <a:lstStyle/>
                        <a:p>
                          <a:pPr algn="l"/>
                          <a:endParaRPr sz="2600"/>
                        </a:p>
                      </a:txBody>
                      <a:tcPr/>
                    </a:tc>
                    <a:tc>
                      <a:txBody>
                        <a:bodyPr/>
                        <a:lstStyle/>
                        <a:p>
                          <a:pPr algn="l">
                            <a:defRPr sz="1800"/>
                          </a:pPr>
                          <a:r>
                            <a:rPr sz="2600" dirty="0"/>
                            <a:t>​</a:t>
                          </a:r>
                          <a14:m>
                            <m:oMath xmlns:m="http://schemas.openxmlformats.org/officeDocument/2006/math">
                              <m:r>
                                <a:rPr sz="2600">
                                  <a:latin typeface="Cambria Math"/>
                                </a:rPr>
                                <m:t>=</m:t>
                              </m:r>
                              <m:r>
                                <a:rPr sz="2600">
                                  <a:latin typeface="Cambria Math"/>
                                </a:rPr>
                                <m:t>288</m:t>
                              </m:r>
                            </m:oMath>
                          </a14:m>
                          <a:endParaRPr sz="2600" dirty="0"/>
                        </a:p>
                      </a:txBody>
                      <a:tcPr/>
                    </a:tc>
                    <a:tc>
                      <a:txBody>
                        <a:bodyPr/>
                        <a:lstStyle/>
                        <a:p>
                          <a:pPr algn="l"/>
                          <a:endParaRPr dirty="0"/>
                        </a:p>
                      </a:txBody>
                      <a:tcPr anchor="ctr"/>
                    </a:tc>
                    <a:extLst>
                      <a:ext uri="{0D108BD9-81ED-4DB2-BD59-A6C34878D82A}">
                        <a16:rowId xmlns:a16="http://schemas.microsoft.com/office/drawing/2014/main" val="10004"/>
                      </a:ext>
                    </a:extLst>
                  </a:tr>
                </a:tbl>
              </a:graphicData>
            </a:graphic>
          </p:graphicFrame>
        </mc:Choice>
        <mc:Fallback>
          <p:graphicFrame>
            <p:nvGraphicFramePr>
              <p:cNvPr id="4" name="Table Placeholder 2">
                <a:extLst>
                  <a:ext uri="{FF2B5EF4-FFF2-40B4-BE49-F238E27FC236}">
                    <a16:creationId xmlns:a16="http://schemas.microsoft.com/office/drawing/2014/main" id="{C569C168-3C60-4C83-8D9B-B3DCB9CE8349}"/>
                  </a:ext>
                </a:extLst>
              </p:cNvPr>
              <p:cNvGraphicFramePr>
                <a:graphicFrameLocks/>
              </p:cNvGraphicFramePr>
              <p:nvPr>
                <p:extLst>
                  <p:ext uri="{D42A27DB-BD31-4B8C-83A1-F6EECF244321}">
                    <p14:modId xmlns:p14="http://schemas.microsoft.com/office/powerpoint/2010/main" val="901753204"/>
                  </p:ext>
                </p:extLst>
              </p:nvPr>
            </p:nvGraphicFramePr>
            <p:xfrm>
              <a:off x="861759" y="1508696"/>
              <a:ext cx="8119695" cy="4367848"/>
            </p:xfrm>
            <a:graphic>
              <a:graphicData uri="http://schemas.openxmlformats.org/drawingml/2006/table">
                <a:tbl>
                  <a:tblPr firstRow="1" bandRow="1">
                    <a:tableStyleId>{2D5ABB26-0587-4C30-8999-92F81FD0307C}</a:tableStyleId>
                  </a:tblPr>
                  <a:tblGrid>
                    <a:gridCol w="1842579">
                      <a:extLst>
                        <a:ext uri="{9D8B030D-6E8A-4147-A177-3AD203B41FA5}">
                          <a16:colId xmlns:a16="http://schemas.microsoft.com/office/drawing/2014/main" val="20000"/>
                        </a:ext>
                      </a:extLst>
                    </a:gridCol>
                    <a:gridCol w="2998343">
                      <a:extLst>
                        <a:ext uri="{9D8B030D-6E8A-4147-A177-3AD203B41FA5}">
                          <a16:colId xmlns:a16="http://schemas.microsoft.com/office/drawing/2014/main" val="20001"/>
                        </a:ext>
                      </a:extLst>
                    </a:gridCol>
                    <a:gridCol w="3278773">
                      <a:extLst>
                        <a:ext uri="{9D8B030D-6E8A-4147-A177-3AD203B41FA5}">
                          <a16:colId xmlns:a16="http://schemas.microsoft.com/office/drawing/2014/main" val="20002"/>
                        </a:ext>
                      </a:extLst>
                    </a:gridCol>
                  </a:tblGrid>
                  <a:tr h="1205357">
                    <a:tc>
                      <a:txBody>
                        <a:bodyPr/>
                        <a:lstStyle/>
                        <a:p>
                          <a:endParaRPr lang="en-US"/>
                        </a:p>
                      </a:txBody>
                      <a:tcPr>
                        <a:blipFill>
                          <a:blip r:embed="rId2"/>
                          <a:stretch>
                            <a:fillRect r="-341391" b="-275253"/>
                          </a:stretch>
                        </a:blipFill>
                      </a:tcPr>
                    </a:tc>
                    <a:tc>
                      <a:txBody>
                        <a:bodyPr/>
                        <a:lstStyle/>
                        <a:p>
                          <a:endParaRPr lang="en-US"/>
                        </a:p>
                      </a:txBody>
                      <a:tcPr>
                        <a:blipFill>
                          <a:blip r:embed="rId2"/>
                          <a:stretch>
                            <a:fillRect l="-61258" r="-109128" b="-275253"/>
                          </a:stretch>
                        </a:blipFill>
                      </a:tcPr>
                    </a:tc>
                    <a:tc>
                      <a:txBody>
                        <a:bodyPr/>
                        <a:lstStyle/>
                        <a:p>
                          <a:pPr algn="l">
                            <a:defRPr b="1"/>
                          </a:pPr>
                          <a:r>
                            <a:rPr lang="en-US" sz="2000" b="0" dirty="0"/>
                            <a:t>Apply the first property to split the given sum into two sums.</a:t>
                          </a:r>
                          <a:endParaRPr sz="2000" b="0" dirty="0"/>
                        </a:p>
                      </a:txBody>
                      <a:tcPr anchor="ctr"/>
                    </a:tc>
                    <a:extLst>
                      <a:ext uri="{0D108BD9-81ED-4DB2-BD59-A6C34878D82A}">
                        <a16:rowId xmlns:a16="http://schemas.microsoft.com/office/drawing/2014/main" val="10000"/>
                      </a:ext>
                    </a:extLst>
                  </a:tr>
                  <a:tr h="1205357">
                    <a:tc>
                      <a:txBody>
                        <a:bodyPr/>
                        <a:lstStyle/>
                        <a:p>
                          <a:pPr algn="l"/>
                          <a:endParaRPr sz="2600" dirty="0"/>
                        </a:p>
                      </a:txBody>
                      <a:tcPr/>
                    </a:tc>
                    <a:tc>
                      <a:txBody>
                        <a:bodyPr/>
                        <a:lstStyle/>
                        <a:p>
                          <a:endParaRPr lang="en-US"/>
                        </a:p>
                      </a:txBody>
                      <a:tcPr>
                        <a:blipFill>
                          <a:blip r:embed="rId2"/>
                          <a:stretch>
                            <a:fillRect l="-61258" t="-100000" r="-109128" b="-175253"/>
                          </a:stretch>
                        </a:blipFill>
                      </a:tcPr>
                    </a:tc>
                    <a:tc>
                      <a:txBody>
                        <a:bodyPr/>
                        <a:lstStyle/>
                        <a:p>
                          <a:pPr algn="l">
                            <a:defRPr b="1"/>
                          </a:pPr>
                          <a:r>
                            <a:rPr lang="en-US" sz="2000" b="0" dirty="0"/>
                            <a:t>Apply the second property to factor the constants out of each sum.</a:t>
                          </a:r>
                          <a:endParaRPr sz="2000" b="0" dirty="0"/>
                        </a:p>
                      </a:txBody>
                      <a:tcPr anchor="ctr"/>
                    </a:tc>
                    <a:extLst>
                      <a:ext uri="{0D108BD9-81ED-4DB2-BD59-A6C34878D82A}">
                        <a16:rowId xmlns:a16="http://schemas.microsoft.com/office/drawing/2014/main" val="10001"/>
                      </a:ext>
                    </a:extLst>
                  </a:tr>
                  <a:tr h="981774">
                    <a:tc>
                      <a:txBody>
                        <a:bodyPr/>
                        <a:lstStyle/>
                        <a:p>
                          <a:pPr algn="l"/>
                          <a:endParaRPr sz="2600"/>
                        </a:p>
                      </a:txBody>
                      <a:tcPr/>
                    </a:tc>
                    <a:tc>
                      <a:txBody>
                        <a:bodyPr/>
                        <a:lstStyle/>
                        <a:p>
                          <a:endParaRPr lang="en-US"/>
                        </a:p>
                      </a:txBody>
                      <a:tcPr>
                        <a:blipFill>
                          <a:blip r:embed="rId2"/>
                          <a:stretch>
                            <a:fillRect l="-61258" t="-245963" r="-109128" b="-115528"/>
                          </a:stretch>
                        </a:blipFill>
                      </a:tcPr>
                    </a:tc>
                    <a:tc>
                      <a:txBody>
                        <a:bodyPr/>
                        <a:lstStyle/>
                        <a:p>
                          <a:pPr algn="l">
                            <a:defRPr b="1"/>
                          </a:pPr>
                          <a:r>
                            <a:rPr lang="en-US" sz="2000" b="0" dirty="0"/>
                            <a:t>Use the summation formulas.</a:t>
                          </a:r>
                          <a:endParaRPr sz="2000" b="0" dirty="0"/>
                        </a:p>
                      </a:txBody>
                      <a:tcPr anchor="ctr"/>
                    </a:tc>
                    <a:extLst>
                      <a:ext uri="{0D108BD9-81ED-4DB2-BD59-A6C34878D82A}">
                        <a16:rowId xmlns:a16="http://schemas.microsoft.com/office/drawing/2014/main" val="10002"/>
                      </a:ext>
                    </a:extLst>
                  </a:tr>
                  <a:tr h="487680">
                    <a:tc>
                      <a:txBody>
                        <a:bodyPr/>
                        <a:lstStyle/>
                        <a:p>
                          <a:pPr algn="l"/>
                          <a:endParaRPr sz="2600"/>
                        </a:p>
                      </a:txBody>
                      <a:tcPr/>
                    </a:tc>
                    <a:tc>
                      <a:txBody>
                        <a:bodyPr/>
                        <a:lstStyle/>
                        <a:p>
                          <a:endParaRPr lang="en-US"/>
                        </a:p>
                      </a:txBody>
                      <a:tcPr>
                        <a:blipFill>
                          <a:blip r:embed="rId2"/>
                          <a:stretch>
                            <a:fillRect l="-61258" t="-696250" r="-109128" b="-132500"/>
                          </a:stretch>
                        </a:blipFill>
                      </a:tcPr>
                    </a:tc>
                    <a:tc>
                      <a:txBody>
                        <a:bodyPr/>
                        <a:lstStyle/>
                        <a:p>
                          <a:pPr algn="l">
                            <a:defRPr b="1"/>
                          </a:pPr>
                          <a:r>
                            <a:rPr lang="en-US" sz="2000" b="0" dirty="0"/>
                            <a:t>Simplify.</a:t>
                          </a:r>
                          <a:endParaRPr sz="2000" b="0" dirty="0"/>
                        </a:p>
                      </a:txBody>
                      <a:tcPr anchor="ctr"/>
                    </a:tc>
                    <a:extLst>
                      <a:ext uri="{0D108BD9-81ED-4DB2-BD59-A6C34878D82A}">
                        <a16:rowId xmlns:a16="http://schemas.microsoft.com/office/drawing/2014/main" val="10003"/>
                      </a:ext>
                    </a:extLst>
                  </a:tr>
                  <a:tr h="487680">
                    <a:tc>
                      <a:txBody>
                        <a:bodyPr/>
                        <a:lstStyle/>
                        <a:p>
                          <a:pPr algn="l"/>
                          <a:endParaRPr sz="2600"/>
                        </a:p>
                      </a:txBody>
                      <a:tcPr/>
                    </a:tc>
                    <a:tc>
                      <a:txBody>
                        <a:bodyPr/>
                        <a:lstStyle/>
                        <a:p>
                          <a:endParaRPr lang="en-US"/>
                        </a:p>
                      </a:txBody>
                      <a:tcPr>
                        <a:blipFill>
                          <a:blip r:embed="rId2"/>
                          <a:stretch>
                            <a:fillRect l="-61258" t="-796250" r="-109128" b="-32500"/>
                          </a:stretch>
                        </a:blipFill>
                      </a:tcPr>
                    </a:tc>
                    <a:tc>
                      <a:txBody>
                        <a:bodyPr/>
                        <a:lstStyle/>
                        <a:p>
                          <a:pPr algn="l"/>
                          <a:endParaRPr dirty="0"/>
                        </a:p>
                      </a:txBody>
                      <a:tcPr anchor="ct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Evaluating Sums (cont.)</a:t>
            </a:r>
          </a:p>
        </p:txBody>
      </p:sp>
      <p:sp>
        <p:nvSpPr>
          <p:cNvPr id="3" name="Text Placeholder 2"/>
          <p:cNvSpPr>
            <a:spLocks noGrp="1"/>
          </p:cNvSpPr>
          <p:nvPr>
            <p:ph type="body" sz="quarter" idx="10"/>
          </p:nvPr>
        </p:nvSpPr>
        <p:spPr/>
        <p:txBody>
          <a:bodyPr/>
          <a:lstStyle/>
          <a:p>
            <a:pPr marL="514350" indent="-514350">
              <a:buFont typeface="+mj-lt"/>
              <a:buAutoNum type="alphaLcPeriod" startAt="2"/>
              <a:defRPr sz="2800"/>
            </a:pPr>
            <a:r>
              <a:t>​</a:t>
            </a:r>
          </a:p>
        </p:txBody>
      </p:sp>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F2F04B8F-5909-40AD-A276-FF6939713972}"/>
                  </a:ext>
                </a:extLst>
              </p:cNvPr>
              <p:cNvGraphicFramePr>
                <a:graphicFrameLocks/>
              </p:cNvGraphicFramePr>
              <p:nvPr>
                <p:extLst>
                  <p:ext uri="{D42A27DB-BD31-4B8C-83A1-F6EECF244321}">
                    <p14:modId xmlns:p14="http://schemas.microsoft.com/office/powerpoint/2010/main" val="3535378935"/>
                  </p:ext>
                </p:extLst>
              </p:nvPr>
            </p:nvGraphicFramePr>
            <p:xfrm>
              <a:off x="838200" y="1105523"/>
              <a:ext cx="8059103" cy="5789424"/>
            </p:xfrm>
            <a:graphic>
              <a:graphicData uri="http://schemas.openxmlformats.org/drawingml/2006/table">
                <a:tbl>
                  <a:tblPr firstRow="1" bandRow="1">
                    <a:tableStyleId>{2D5ABB26-0587-4C30-8999-92F81FD0307C}</a:tableStyleId>
                  </a:tblPr>
                  <a:tblGrid>
                    <a:gridCol w="5087303">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370840">
                    <a:tc>
                      <a:txBody>
                        <a:bodyPr/>
                        <a:lstStyle/>
                        <a:p>
                          <a:pPr algn="l">
                            <a:defRPr sz="1800"/>
                          </a:pPr>
                          <a14:m>
                            <m:oMathPara xmlns:m="http://schemas.openxmlformats.org/officeDocument/2006/math">
                              <m:oMathParaPr>
                                <m:jc m:val="left"/>
                              </m:oMathParaPr>
                              <m:oMath xmlns:m="http://schemas.openxmlformats.org/officeDocument/2006/math">
                                <m:nary>
                                  <m:naryPr>
                                    <m:chr m:val="∑"/>
                                    <m:limLoc m:val="undOvr"/>
                                    <m:ctrlPr>
                                      <a:rPr sz="2400" i="1">
                                        <a:latin typeface="Cambria Math" panose="02040503050406030204" pitchFamily="18" charset="0"/>
                                      </a:rPr>
                                    </m:ctrlPr>
                                  </m:naryPr>
                                  <m:sub>
                                    <m:r>
                                      <a:rPr sz="2400">
                                        <a:latin typeface="Cambria Math"/>
                                      </a:rPr>
                                      <m:t>𝑖</m:t>
                                    </m:r>
                                    <m:r>
                                      <a:rPr sz="2400">
                                        <a:latin typeface="Cambria Math"/>
                                      </a:rPr>
                                      <m:t>=</m:t>
                                    </m:r>
                                    <m:r>
                                      <a:rPr sz="2400">
                                        <a:latin typeface="Cambria Math"/>
                                      </a:rPr>
                                      <m:t>4</m:t>
                                    </m:r>
                                  </m:sub>
                                  <m:sup>
                                    <m:r>
                                      <a:rPr sz="2400">
                                        <a:latin typeface="Cambria Math"/>
                                      </a:rPr>
                                      <m:t>6</m:t>
                                    </m:r>
                                  </m:sup>
                                  <m:e>
                                    <m:r>
                                      <a:rPr lang="ar-AE" sz="2400" smtClean="0">
                                        <a:latin typeface="Cambria Math"/>
                                      </a:rPr>
                                      <m:t>3</m:t>
                                    </m:r>
                                    <m:sSup>
                                      <m:sSupPr>
                                        <m:ctrlPr>
                                          <a:rPr lang="ar-AE" sz="2400" i="1">
                                            <a:latin typeface="Cambria Math" panose="02040503050406030204" pitchFamily="18" charset="0"/>
                                          </a:rPr>
                                        </m:ctrlPr>
                                      </m:sSupPr>
                                      <m:e>
                                        <m:r>
                                          <a:rPr lang="ar-AE" sz="2400">
                                            <a:latin typeface="Cambria Math"/>
                                          </a:rPr>
                                          <m:t>𝑖</m:t>
                                        </m:r>
                                      </m:e>
                                      <m:sup>
                                        <m:r>
                                          <a:rPr lang="ar-AE" sz="2400">
                                            <a:latin typeface="Cambria Math"/>
                                          </a:rPr>
                                          <m:t>2</m:t>
                                        </m:r>
                                      </m:sup>
                                    </m:sSup>
                                  </m:e>
                                </m:nary>
                                <m:r>
                                  <a:rPr sz="2400">
                                    <a:latin typeface="Cambria Math"/>
                                  </a:rPr>
                                  <m:t>=</m:t>
                                </m:r>
                                <m:r>
                                  <a:rPr sz="2400">
                                    <a:latin typeface="Cambria Math"/>
                                  </a:rPr>
                                  <m:t>3</m:t>
                                </m:r>
                                <m:nary>
                                  <m:naryPr>
                                    <m:chr m:val="∑"/>
                                    <m:limLoc m:val="undOvr"/>
                                    <m:ctrlPr>
                                      <a:rPr sz="2400" i="1">
                                        <a:latin typeface="Cambria Math" panose="02040503050406030204" pitchFamily="18" charset="0"/>
                                      </a:rPr>
                                    </m:ctrlPr>
                                  </m:naryPr>
                                  <m:sub>
                                    <m:r>
                                      <a:rPr sz="2400">
                                        <a:latin typeface="Cambria Math"/>
                                      </a:rPr>
                                      <m:t>𝑖</m:t>
                                    </m:r>
                                    <m:r>
                                      <a:rPr sz="2400">
                                        <a:latin typeface="Cambria Math"/>
                                      </a:rPr>
                                      <m:t>=</m:t>
                                    </m:r>
                                    <m:r>
                                      <a:rPr sz="2400">
                                        <a:latin typeface="Cambria Math"/>
                                      </a:rPr>
                                      <m:t>4</m:t>
                                    </m:r>
                                  </m:sub>
                                  <m:sup>
                                    <m:r>
                                      <a:rPr sz="2400">
                                        <a:latin typeface="Cambria Math"/>
                                      </a:rPr>
                                      <m:t>6</m:t>
                                    </m:r>
                                  </m:sup>
                                  <m:e>
                                    <m:sSup>
                                      <m:sSupPr>
                                        <m:ctrlPr>
                                          <a:rPr lang="ar-AE" sz="2400" i="1" smtClean="0">
                                            <a:latin typeface="Cambria Math" panose="02040503050406030204" pitchFamily="18" charset="0"/>
                                          </a:rPr>
                                        </m:ctrlPr>
                                      </m:sSupPr>
                                      <m:e>
                                        <m:r>
                                          <a:rPr lang="ar-AE" sz="2400">
                                            <a:latin typeface="Cambria Math"/>
                                          </a:rPr>
                                          <m:t>𝑖</m:t>
                                        </m:r>
                                      </m:e>
                                      <m:sup>
                                        <m:r>
                                          <a:rPr lang="ar-AE" sz="2400">
                                            <a:latin typeface="Cambria Math"/>
                                          </a:rPr>
                                          <m:t>2</m:t>
                                        </m:r>
                                      </m:sup>
                                    </m:sSup>
                                  </m:e>
                                </m:nary>
                              </m:oMath>
                            </m:oMathPara>
                          </a14:m>
                          <a:endParaRPr sz="2400" dirty="0"/>
                        </a:p>
                      </a:txBody>
                      <a:tcPr anchor="ctr"/>
                    </a:tc>
                    <a:tc>
                      <a:txBody>
                        <a:bodyPr/>
                        <a:lstStyle/>
                        <a:p>
                          <a:pPr algn="l">
                            <a:defRPr b="1"/>
                          </a:pPr>
                          <a:r>
                            <a:rPr sz="2000" b="0" dirty="0"/>
                            <a:t>Use the second property to factor out the </a:t>
                          </a:r>
                          <a:r>
                            <a:rPr sz="2000" b="0" dirty="0">
                              <a:latin typeface="Cambria Math"/>
                            </a:rPr>
                            <a:t>3</a:t>
                          </a:r>
                          <a:r>
                            <a:rPr sz="2000" b="0" dirty="0"/>
                            <a:t>.</a:t>
                          </a:r>
                        </a:p>
                      </a:txBody>
                      <a:tcPr/>
                    </a:tc>
                    <a:extLst>
                      <a:ext uri="{0D108BD9-81ED-4DB2-BD59-A6C34878D82A}">
                        <a16:rowId xmlns:a16="http://schemas.microsoft.com/office/drawing/2014/main" val="10000"/>
                      </a:ext>
                    </a:extLst>
                  </a:tr>
                  <a:tr h="370840">
                    <a:tc>
                      <a:txBody>
                        <a:bodyPr/>
                        <a:lstStyle/>
                        <a:p>
                          <a:pPr algn="l">
                            <a:defRPr sz="1800"/>
                          </a:pPr>
                          <a14:m>
                            <m:oMathPara xmlns:m="http://schemas.openxmlformats.org/officeDocument/2006/math">
                              <m:oMathParaPr>
                                <m:jc m:val="left"/>
                              </m:oMathParaPr>
                              <m:oMath xmlns:m="http://schemas.openxmlformats.org/officeDocument/2006/math">
                                <m:phant>
                                  <m:phantPr>
                                    <m:show m:val="off"/>
                                    <m:ctrlPr>
                                      <a:rPr sz="2400" i="1">
                                        <a:latin typeface="Cambria Math" panose="02040503050406030204" pitchFamily="18" charset="0"/>
                                      </a:rPr>
                                    </m:ctrlPr>
                                  </m:phantPr>
                                  <m:e>
                                    <m:nary>
                                      <m:naryPr>
                                        <m:chr m:val="∑"/>
                                        <m:limLoc m:val="undOvr"/>
                                        <m:ctrlPr>
                                          <a:rPr sz="2400" i="1">
                                            <a:latin typeface="Cambria Math" panose="02040503050406030204" pitchFamily="18" charset="0"/>
                                          </a:rPr>
                                        </m:ctrlPr>
                                      </m:naryPr>
                                      <m:sub>
                                        <m:r>
                                          <a:rPr sz="2400">
                                            <a:latin typeface="Cambria Math"/>
                                          </a:rPr>
                                          <m:t>𝑖</m:t>
                                        </m:r>
                                        <m:r>
                                          <a:rPr sz="2400">
                                            <a:latin typeface="Cambria Math"/>
                                          </a:rPr>
                                          <m:t>=</m:t>
                                        </m:r>
                                        <m:r>
                                          <a:rPr sz="2400">
                                            <a:latin typeface="Cambria Math"/>
                                          </a:rPr>
                                          <m:t>4</m:t>
                                        </m:r>
                                      </m:sub>
                                      <m:sup>
                                        <m:r>
                                          <a:rPr sz="2400">
                                            <a:latin typeface="Cambria Math"/>
                                          </a:rPr>
                                          <m:t>6</m:t>
                                        </m:r>
                                      </m:sup>
                                      <m:e>
                                        <m:r>
                                          <a:rPr lang="ar-AE" sz="2400" smtClean="0">
                                            <a:latin typeface="Cambria Math"/>
                                          </a:rPr>
                                          <m:t>3</m:t>
                                        </m:r>
                                        <m:sSup>
                                          <m:sSupPr>
                                            <m:ctrlPr>
                                              <a:rPr lang="ar-AE" sz="2400" i="1">
                                                <a:latin typeface="Cambria Math" panose="02040503050406030204" pitchFamily="18" charset="0"/>
                                              </a:rPr>
                                            </m:ctrlPr>
                                          </m:sSupPr>
                                          <m:e>
                                            <m:r>
                                              <a:rPr lang="ar-AE" sz="2400">
                                                <a:latin typeface="Cambria Math"/>
                                              </a:rPr>
                                              <m:t>𝑖</m:t>
                                            </m:r>
                                          </m:e>
                                          <m:sup>
                                            <m:r>
                                              <a:rPr lang="ar-AE" sz="2400">
                                                <a:latin typeface="Cambria Math"/>
                                              </a:rPr>
                                              <m:t>2</m:t>
                                            </m:r>
                                          </m:sup>
                                        </m:sSup>
                                      </m:e>
                                    </m:nary>
                                  </m:e>
                                </m:phant>
                                <m:r>
                                  <a:rPr sz="2400">
                                    <a:latin typeface="Cambria Math"/>
                                  </a:rPr>
                                  <m:t>=</m:t>
                                </m:r>
                                <m:r>
                                  <a:rPr sz="2400">
                                    <a:latin typeface="Cambria Math"/>
                                  </a:rPr>
                                  <m:t>3</m:t>
                                </m:r>
                                <m:nary>
                                  <m:naryPr>
                                    <m:chr m:val="∑"/>
                                    <m:limLoc m:val="undOvr"/>
                                    <m:ctrlPr>
                                      <a:rPr sz="2400" i="1">
                                        <a:latin typeface="Cambria Math" panose="02040503050406030204" pitchFamily="18" charset="0"/>
                                      </a:rPr>
                                    </m:ctrlPr>
                                  </m:naryPr>
                                  <m:sub>
                                    <m:r>
                                      <a:rPr sz="2400">
                                        <a:latin typeface="Cambria Math"/>
                                      </a:rPr>
                                      <m:t>𝑖</m:t>
                                    </m:r>
                                    <m:r>
                                      <a:rPr sz="2400">
                                        <a:latin typeface="Cambria Math"/>
                                      </a:rPr>
                                      <m:t>=</m:t>
                                    </m:r>
                                    <m:r>
                                      <a:rPr sz="2400">
                                        <a:latin typeface="Cambria Math"/>
                                      </a:rPr>
                                      <m:t>1</m:t>
                                    </m:r>
                                  </m:sub>
                                  <m:sup>
                                    <m:r>
                                      <a:rPr sz="2400">
                                        <a:latin typeface="Cambria Math"/>
                                      </a:rPr>
                                      <m:t>6</m:t>
                                    </m:r>
                                  </m:sup>
                                  <m:e>
                                    <m:sSup>
                                      <m:sSupPr>
                                        <m:ctrlPr>
                                          <a:rPr lang="ar-AE" sz="2400" i="1" smtClean="0">
                                            <a:latin typeface="Cambria Math" panose="02040503050406030204" pitchFamily="18" charset="0"/>
                                          </a:rPr>
                                        </m:ctrlPr>
                                      </m:sSupPr>
                                      <m:e>
                                        <m:r>
                                          <a:rPr lang="ar-AE" sz="2400">
                                            <a:latin typeface="Cambria Math"/>
                                          </a:rPr>
                                          <m:t>𝑖</m:t>
                                        </m:r>
                                      </m:e>
                                      <m:sup>
                                        <m:r>
                                          <a:rPr lang="ar-AE" sz="2400">
                                            <a:latin typeface="Cambria Math"/>
                                          </a:rPr>
                                          <m:t>2</m:t>
                                        </m:r>
                                      </m:sup>
                                    </m:sSup>
                                  </m:e>
                                </m:nary>
                                <m:r>
                                  <a:rPr sz="2400">
                                    <a:latin typeface="Cambria Math"/>
                                  </a:rPr>
                                  <m:t>−</m:t>
                                </m:r>
                                <m:r>
                                  <a:rPr sz="2400">
                                    <a:latin typeface="Cambria Math"/>
                                  </a:rPr>
                                  <m:t>3</m:t>
                                </m:r>
                                <m:nary>
                                  <m:naryPr>
                                    <m:chr m:val="∑"/>
                                    <m:limLoc m:val="undOvr"/>
                                    <m:ctrlPr>
                                      <a:rPr sz="2400" i="1">
                                        <a:latin typeface="Cambria Math" panose="02040503050406030204" pitchFamily="18" charset="0"/>
                                      </a:rPr>
                                    </m:ctrlPr>
                                  </m:naryPr>
                                  <m:sub>
                                    <m:r>
                                      <a:rPr sz="2400">
                                        <a:latin typeface="Cambria Math"/>
                                      </a:rPr>
                                      <m:t>𝑖</m:t>
                                    </m:r>
                                    <m:r>
                                      <a:rPr sz="2400">
                                        <a:latin typeface="Cambria Math"/>
                                      </a:rPr>
                                      <m:t>=</m:t>
                                    </m:r>
                                    <m:r>
                                      <a:rPr sz="2400">
                                        <a:latin typeface="Cambria Math"/>
                                      </a:rPr>
                                      <m:t>1</m:t>
                                    </m:r>
                                  </m:sub>
                                  <m:sup>
                                    <m:r>
                                      <a:rPr sz="2400">
                                        <a:latin typeface="Cambria Math"/>
                                      </a:rPr>
                                      <m:t>3</m:t>
                                    </m:r>
                                  </m:sup>
                                  <m:e>
                                    <m:sSup>
                                      <m:sSupPr>
                                        <m:ctrlPr>
                                          <a:rPr lang="ar-AE" sz="2400" i="1" smtClean="0">
                                            <a:latin typeface="Cambria Math" panose="02040503050406030204" pitchFamily="18" charset="0"/>
                                          </a:rPr>
                                        </m:ctrlPr>
                                      </m:sSupPr>
                                      <m:e>
                                        <m:r>
                                          <a:rPr lang="ar-AE" sz="2400">
                                            <a:latin typeface="Cambria Math"/>
                                          </a:rPr>
                                          <m:t>𝑖</m:t>
                                        </m:r>
                                      </m:e>
                                      <m:sup>
                                        <m:r>
                                          <a:rPr lang="ar-AE" sz="2400">
                                            <a:latin typeface="Cambria Math"/>
                                          </a:rPr>
                                          <m:t>2</m:t>
                                        </m:r>
                                      </m:sup>
                                    </m:sSup>
                                  </m:e>
                                </m:nary>
                              </m:oMath>
                            </m:oMathPara>
                          </a14:m>
                          <a:endParaRPr sz="2400" dirty="0"/>
                        </a:p>
                      </a:txBody>
                      <a:tcPr anchor="ctr"/>
                    </a:tc>
                    <a:tc>
                      <a:txBody>
                        <a:bodyPr/>
                        <a:lstStyle/>
                        <a:p>
                          <a:pPr algn="l">
                            <a:defRPr sz="1100" b="1"/>
                          </a:pPr>
                          <a:r>
                            <a:rPr sz="2000" b="0" dirty="0"/>
                            <a:t>Apply the third property of sigma notation to obtain two sums that begin with </a:t>
                          </a:r>
                          <a14:m>
                            <m:oMath xmlns:m="http://schemas.openxmlformats.org/officeDocument/2006/math">
                              <m:r>
                                <a:rPr lang="en-US" sz="2000" b="0" i="1" smtClean="0">
                                  <a:latin typeface="Cambria Math"/>
                                </a:rPr>
                                <m:t>𝑖</m:t>
                              </m:r>
                              <m:r>
                                <a:rPr lang="en-US" sz="2000" b="0" smtClean="0">
                                  <a:latin typeface="Cambria Math"/>
                                </a:rPr>
                                <m:t>=</m:t>
                              </m:r>
                              <m:r>
                                <a:rPr lang="en-US" sz="2000" b="0" i="1" smtClean="0">
                                  <a:latin typeface="Cambria Math"/>
                                </a:rPr>
                                <m:t>1</m:t>
                              </m:r>
                            </m:oMath>
                          </a14:m>
                          <a:r>
                            <a:rPr sz="2000" b="0" dirty="0"/>
                            <a:t>.</a:t>
                          </a:r>
                        </a:p>
                      </a:txBody>
                      <a:tcPr/>
                    </a:tc>
                    <a:extLst>
                      <a:ext uri="{0D108BD9-81ED-4DB2-BD59-A6C34878D82A}">
                        <a16:rowId xmlns:a16="http://schemas.microsoft.com/office/drawing/2014/main" val="10001"/>
                      </a:ext>
                    </a:extLst>
                  </a:tr>
                  <a:tr h="370840">
                    <a:tc>
                      <a:txBody>
                        <a:bodyPr/>
                        <a:lstStyle/>
                        <a:p>
                          <a:pPr algn="l">
                            <a:defRPr sz="1800"/>
                          </a:pPr>
                          <a14:m>
                            <m:oMathPara xmlns:m="http://schemas.openxmlformats.org/officeDocument/2006/math">
                              <m:oMathParaPr>
                                <m:jc m:val="centerGroup"/>
                              </m:oMathParaPr>
                              <m:oMath xmlns:m="http://schemas.openxmlformats.org/officeDocument/2006/math">
                                <m:phant>
                                  <m:phantPr>
                                    <m:show m:val="off"/>
                                    <m:ctrlPr>
                                      <a:rPr lang="ar-AE" sz="2400" i="1" smtClean="0">
                                        <a:latin typeface="Cambria Math" panose="02040503050406030204" pitchFamily="18" charset="0"/>
                                      </a:rPr>
                                    </m:ctrlPr>
                                  </m:phantPr>
                                  <m:e>
                                    <m:nary>
                                      <m:naryPr>
                                        <m:chr m:val="∑"/>
                                        <m:limLoc m:val="undOvr"/>
                                        <m:ctrlPr>
                                          <a:rPr lang="ar-AE" sz="2400" i="1">
                                            <a:latin typeface="Cambria Math" panose="02040503050406030204" pitchFamily="18" charset="0"/>
                                          </a:rPr>
                                        </m:ctrlPr>
                                      </m:naryPr>
                                      <m:sub>
                                        <m:r>
                                          <a:rPr lang="ar-AE" sz="2400">
                                            <a:latin typeface="Cambria Math"/>
                                          </a:rPr>
                                          <m:t>𝑖</m:t>
                                        </m:r>
                                        <m:r>
                                          <a:rPr lang="ar-AE" sz="2400">
                                            <a:latin typeface="Cambria Math"/>
                                          </a:rPr>
                                          <m:t>=</m:t>
                                        </m:r>
                                        <m:r>
                                          <a:rPr lang="ar-AE" sz="2400">
                                            <a:latin typeface="Cambria Math"/>
                                          </a:rPr>
                                          <m:t>4</m:t>
                                        </m:r>
                                      </m:sub>
                                      <m:sup>
                                        <m:r>
                                          <a:rPr lang="ar-AE" sz="2400">
                                            <a:latin typeface="Cambria Math"/>
                                          </a:rPr>
                                          <m:t>6</m:t>
                                        </m:r>
                                      </m:sup>
                                      <m:e>
                                        <m:r>
                                          <a:rPr lang="ar-AE" sz="2400" smtClean="0">
                                            <a:latin typeface="Cambria Math"/>
                                          </a:rPr>
                                          <m:t>3</m:t>
                                        </m:r>
                                        <m:sSup>
                                          <m:sSupPr>
                                            <m:ctrlPr>
                                              <a:rPr lang="ar-AE" sz="2400" i="1">
                                                <a:latin typeface="Cambria Math" panose="02040503050406030204" pitchFamily="18" charset="0"/>
                                              </a:rPr>
                                            </m:ctrlPr>
                                          </m:sSupPr>
                                          <m:e>
                                            <m:r>
                                              <a:rPr lang="ar-AE" sz="2400">
                                                <a:latin typeface="Cambria Math"/>
                                              </a:rPr>
                                              <m:t>𝑖</m:t>
                                            </m:r>
                                          </m:e>
                                          <m:sup>
                                            <m:r>
                                              <a:rPr lang="ar-AE" sz="2400">
                                                <a:latin typeface="Cambria Math"/>
                                              </a:rPr>
                                              <m:t>2</m:t>
                                            </m:r>
                                          </m:sup>
                                        </m:sSup>
                                      </m:e>
                                    </m:nary>
                                  </m:e>
                                </m:phant>
                                <m:r>
                                  <a:rPr sz="2400">
                                    <a:latin typeface="Cambria Math"/>
                                  </a:rPr>
                                  <m:t>=</m:t>
                                </m:r>
                                <m:r>
                                  <a:rPr sz="2400">
                                    <a:latin typeface="Cambria Math"/>
                                  </a:rPr>
                                  <m:t>3</m:t>
                                </m:r>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6</m:t>
                                        </m:r>
                                        <m:r>
                                          <a:rPr sz="2400">
                                            <a:latin typeface="Cambria Math"/>
                                          </a:rPr>
                                          <m:t>⋅</m:t>
                                        </m:r>
                                        <m:r>
                                          <a:rPr sz="2400">
                                            <a:latin typeface="Cambria Math"/>
                                          </a:rPr>
                                          <m:t>7</m:t>
                                        </m:r>
                                        <m:r>
                                          <a:rPr sz="2400">
                                            <a:latin typeface="Cambria Math"/>
                                          </a:rPr>
                                          <m:t>⋅</m:t>
                                        </m:r>
                                        <m:r>
                                          <a:rPr sz="2400">
                                            <a:latin typeface="Cambria Math"/>
                                          </a:rPr>
                                          <m:t>13</m:t>
                                        </m:r>
                                      </m:num>
                                      <m:den>
                                        <m:r>
                                          <a:rPr sz="2400">
                                            <a:latin typeface="Cambria Math"/>
                                          </a:rPr>
                                          <m:t>6</m:t>
                                        </m:r>
                                      </m:den>
                                    </m:f>
                                  </m:e>
                                </m:d>
                                <m:r>
                                  <a:rPr sz="2400">
                                    <a:latin typeface="Cambria Math"/>
                                  </a:rPr>
                                  <m:t>−</m:t>
                                </m:r>
                                <m:r>
                                  <a:rPr sz="2400">
                                    <a:latin typeface="Cambria Math"/>
                                  </a:rPr>
                                  <m:t>3</m:t>
                                </m:r>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3</m:t>
                                        </m:r>
                                        <m:r>
                                          <a:rPr sz="2400">
                                            <a:latin typeface="Cambria Math"/>
                                          </a:rPr>
                                          <m:t>⋅</m:t>
                                        </m:r>
                                        <m:r>
                                          <a:rPr sz="2400">
                                            <a:latin typeface="Cambria Math"/>
                                          </a:rPr>
                                          <m:t>4</m:t>
                                        </m:r>
                                        <m:r>
                                          <a:rPr sz="2400">
                                            <a:latin typeface="Cambria Math"/>
                                          </a:rPr>
                                          <m:t>⋅</m:t>
                                        </m:r>
                                        <m:r>
                                          <a:rPr sz="2400">
                                            <a:latin typeface="Cambria Math"/>
                                          </a:rPr>
                                          <m:t>7</m:t>
                                        </m:r>
                                      </m:num>
                                      <m:den>
                                        <m:r>
                                          <a:rPr sz="2400">
                                            <a:latin typeface="Cambria Math"/>
                                          </a:rPr>
                                          <m:t>6</m:t>
                                        </m:r>
                                      </m:den>
                                    </m:f>
                                  </m:e>
                                </m:d>
                              </m:oMath>
                            </m:oMathPara>
                          </a14:m>
                          <a:endParaRPr sz="2400" dirty="0"/>
                        </a:p>
                      </a:txBody>
                      <a:tcPr anchor="ctr"/>
                    </a:tc>
                    <a:tc>
                      <a:txBody>
                        <a:bodyPr/>
                        <a:lstStyle/>
                        <a:p>
                          <a:pPr algn="l">
                            <a:defRPr b="1"/>
                          </a:pPr>
                          <a:r>
                            <a:rPr lang="en-US" sz="2000" b="0" dirty="0"/>
                            <a:t>Use a summation formula.</a:t>
                          </a:r>
                          <a:endParaRPr sz="2000" b="0" dirty="0"/>
                        </a:p>
                      </a:txBody>
                      <a:tcPr/>
                    </a:tc>
                    <a:extLst>
                      <a:ext uri="{0D108BD9-81ED-4DB2-BD59-A6C34878D82A}">
                        <a16:rowId xmlns:a16="http://schemas.microsoft.com/office/drawing/2014/main" val="10002"/>
                      </a:ext>
                    </a:extLst>
                  </a:tr>
                  <a:tr h="0">
                    <a:tc>
                      <a:txBody>
                        <a:bodyPr/>
                        <a:lstStyle/>
                        <a:p>
                          <a:pPr algn="l">
                            <a:defRPr sz="1800"/>
                          </a:pPr>
                          <a14:m>
                            <m:oMathPara xmlns:m="http://schemas.openxmlformats.org/officeDocument/2006/math">
                              <m:oMathParaPr>
                                <m:jc m:val="left"/>
                              </m:oMathParaPr>
                              <m:oMath xmlns:m="http://schemas.openxmlformats.org/officeDocument/2006/math">
                                <m:phant>
                                  <m:phantPr>
                                    <m:show m:val="off"/>
                                    <m:ctrlPr>
                                      <a:rPr lang="ar-AE" sz="2400" i="1" smtClean="0">
                                        <a:latin typeface="Cambria Math" panose="02040503050406030204" pitchFamily="18" charset="0"/>
                                      </a:rPr>
                                    </m:ctrlPr>
                                  </m:phantPr>
                                  <m:e>
                                    <m:nary>
                                      <m:naryPr>
                                        <m:chr m:val="∑"/>
                                        <m:limLoc m:val="undOvr"/>
                                        <m:ctrlPr>
                                          <a:rPr lang="ar-AE" sz="2400" i="1">
                                            <a:latin typeface="Cambria Math" panose="02040503050406030204" pitchFamily="18" charset="0"/>
                                          </a:rPr>
                                        </m:ctrlPr>
                                      </m:naryPr>
                                      <m:sub>
                                        <m:r>
                                          <a:rPr lang="ar-AE" sz="2400">
                                            <a:latin typeface="Cambria Math"/>
                                          </a:rPr>
                                          <m:t>𝑖</m:t>
                                        </m:r>
                                        <m:r>
                                          <a:rPr lang="ar-AE" sz="2400">
                                            <a:latin typeface="Cambria Math"/>
                                          </a:rPr>
                                          <m:t>=</m:t>
                                        </m:r>
                                        <m:r>
                                          <a:rPr lang="ar-AE" sz="2400">
                                            <a:latin typeface="Cambria Math"/>
                                          </a:rPr>
                                          <m:t>4</m:t>
                                        </m:r>
                                      </m:sub>
                                      <m:sup>
                                        <m:r>
                                          <a:rPr lang="ar-AE" sz="2400">
                                            <a:latin typeface="Cambria Math"/>
                                          </a:rPr>
                                          <m:t>6</m:t>
                                        </m:r>
                                      </m:sup>
                                      <m:e>
                                        <m:r>
                                          <a:rPr lang="ar-AE" sz="2400" smtClean="0">
                                            <a:latin typeface="Cambria Math"/>
                                          </a:rPr>
                                          <m:t>3</m:t>
                                        </m:r>
                                        <m:sSup>
                                          <m:sSupPr>
                                            <m:ctrlPr>
                                              <a:rPr lang="ar-AE" sz="2400" i="1">
                                                <a:latin typeface="Cambria Math" panose="02040503050406030204" pitchFamily="18" charset="0"/>
                                              </a:rPr>
                                            </m:ctrlPr>
                                          </m:sSupPr>
                                          <m:e>
                                            <m:r>
                                              <a:rPr lang="ar-AE" sz="2400">
                                                <a:latin typeface="Cambria Math"/>
                                              </a:rPr>
                                              <m:t>𝑖</m:t>
                                            </m:r>
                                          </m:e>
                                          <m:sup>
                                            <m:r>
                                              <a:rPr lang="ar-AE" sz="2400">
                                                <a:latin typeface="Cambria Math"/>
                                              </a:rPr>
                                              <m:t>2</m:t>
                                            </m:r>
                                          </m:sup>
                                        </m:sSup>
                                      </m:e>
                                    </m:nary>
                                  </m:e>
                                </m:phant>
                                <m:r>
                                  <a:rPr sz="2400">
                                    <a:latin typeface="Cambria Math"/>
                                  </a:rPr>
                                  <m:t>=</m:t>
                                </m:r>
                                <m:r>
                                  <a:rPr sz="2400">
                                    <a:latin typeface="Cambria Math"/>
                                  </a:rPr>
                                  <m:t>273</m:t>
                                </m:r>
                                <m:r>
                                  <a:rPr sz="2400">
                                    <a:latin typeface="Cambria Math"/>
                                  </a:rPr>
                                  <m:t>−</m:t>
                                </m:r>
                                <m:r>
                                  <a:rPr sz="2400">
                                    <a:latin typeface="Cambria Math"/>
                                  </a:rPr>
                                  <m:t>42</m:t>
                                </m:r>
                              </m:oMath>
                            </m:oMathPara>
                          </a14:m>
                          <a:endParaRPr sz="2400" dirty="0"/>
                        </a:p>
                      </a:txBody>
                      <a:tcPr anchor="ctr"/>
                    </a:tc>
                    <a:tc>
                      <a:txBody>
                        <a:bodyPr/>
                        <a:lstStyle/>
                        <a:p>
                          <a:pPr algn="l">
                            <a:defRPr b="1"/>
                          </a:pPr>
                          <a:r>
                            <a:rPr lang="en-US" sz="2000" b="0" dirty="0"/>
                            <a:t>Simplify.</a:t>
                          </a:r>
                          <a:endParaRPr sz="2000" b="0" dirty="0"/>
                        </a:p>
                      </a:txBody>
                      <a:tcPr/>
                    </a:tc>
                    <a:extLst>
                      <a:ext uri="{0D108BD9-81ED-4DB2-BD59-A6C34878D82A}">
                        <a16:rowId xmlns:a16="http://schemas.microsoft.com/office/drawing/2014/main" val="10003"/>
                      </a:ext>
                    </a:extLst>
                  </a:tr>
                  <a:tr h="370840">
                    <a:tc>
                      <a:txBody>
                        <a:bodyPr/>
                        <a:lstStyle/>
                        <a:p>
                          <a:pPr algn="l">
                            <a:defRPr sz="1800"/>
                          </a:pPr>
                          <a14:m>
                            <m:oMathPara xmlns:m="http://schemas.openxmlformats.org/officeDocument/2006/math">
                              <m:oMathParaPr>
                                <m:jc m:val="left"/>
                              </m:oMathParaPr>
                              <m:oMath xmlns:m="http://schemas.openxmlformats.org/officeDocument/2006/math">
                                <m:phant>
                                  <m:phantPr>
                                    <m:show m:val="off"/>
                                    <m:ctrlPr>
                                      <a:rPr lang="ar-AE" sz="2400" i="1" smtClean="0">
                                        <a:latin typeface="Cambria Math" panose="02040503050406030204" pitchFamily="18" charset="0"/>
                                      </a:rPr>
                                    </m:ctrlPr>
                                  </m:phantPr>
                                  <m:e>
                                    <m:nary>
                                      <m:naryPr>
                                        <m:chr m:val="∑"/>
                                        <m:limLoc m:val="undOvr"/>
                                        <m:ctrlPr>
                                          <a:rPr lang="ar-AE" sz="2400" i="1">
                                            <a:latin typeface="Cambria Math" panose="02040503050406030204" pitchFamily="18" charset="0"/>
                                          </a:rPr>
                                        </m:ctrlPr>
                                      </m:naryPr>
                                      <m:sub>
                                        <m:r>
                                          <a:rPr lang="ar-AE" sz="2400">
                                            <a:latin typeface="Cambria Math"/>
                                          </a:rPr>
                                          <m:t>𝑖</m:t>
                                        </m:r>
                                        <m:r>
                                          <a:rPr lang="ar-AE" sz="2400">
                                            <a:latin typeface="Cambria Math"/>
                                          </a:rPr>
                                          <m:t>=</m:t>
                                        </m:r>
                                        <m:r>
                                          <a:rPr lang="ar-AE" sz="2400">
                                            <a:latin typeface="Cambria Math"/>
                                          </a:rPr>
                                          <m:t>4</m:t>
                                        </m:r>
                                      </m:sub>
                                      <m:sup>
                                        <m:r>
                                          <a:rPr lang="ar-AE" sz="2400">
                                            <a:latin typeface="Cambria Math"/>
                                          </a:rPr>
                                          <m:t>6</m:t>
                                        </m:r>
                                      </m:sup>
                                      <m:e>
                                        <m:r>
                                          <a:rPr lang="ar-AE" sz="2400" smtClean="0">
                                            <a:latin typeface="Cambria Math"/>
                                          </a:rPr>
                                          <m:t>3</m:t>
                                        </m:r>
                                        <m:sSup>
                                          <m:sSupPr>
                                            <m:ctrlPr>
                                              <a:rPr lang="ar-AE" sz="2400" i="1">
                                                <a:latin typeface="Cambria Math" panose="02040503050406030204" pitchFamily="18" charset="0"/>
                                              </a:rPr>
                                            </m:ctrlPr>
                                          </m:sSupPr>
                                          <m:e>
                                            <m:r>
                                              <a:rPr lang="ar-AE" sz="2400">
                                                <a:latin typeface="Cambria Math"/>
                                              </a:rPr>
                                              <m:t>𝑖</m:t>
                                            </m:r>
                                          </m:e>
                                          <m:sup>
                                            <m:r>
                                              <a:rPr lang="ar-AE" sz="2400">
                                                <a:latin typeface="Cambria Math"/>
                                              </a:rPr>
                                              <m:t>2</m:t>
                                            </m:r>
                                          </m:sup>
                                        </m:sSup>
                                      </m:e>
                                    </m:nary>
                                  </m:e>
                                </m:phant>
                                <m:r>
                                  <a:rPr sz="2400">
                                    <a:latin typeface="Cambria Math"/>
                                  </a:rPr>
                                  <m:t>=</m:t>
                                </m:r>
                                <m:r>
                                  <a:rPr sz="2400">
                                    <a:latin typeface="Cambria Math"/>
                                  </a:rPr>
                                  <m:t>231</m:t>
                                </m:r>
                              </m:oMath>
                            </m:oMathPara>
                          </a14:m>
                          <a:endParaRPr sz="2400" dirty="0"/>
                        </a:p>
                      </a:txBody>
                      <a:tcPr anchor="ctr"/>
                    </a:tc>
                    <a:tc>
                      <a:txBody>
                        <a:bodyPr/>
                        <a:lstStyle/>
                        <a:p>
                          <a:pPr algn="l"/>
                          <a:endParaRPr sz="2000" b="0" dirty="0"/>
                        </a:p>
                      </a:txBody>
                      <a:tcPr/>
                    </a:tc>
                    <a:extLst>
                      <a:ext uri="{0D108BD9-81ED-4DB2-BD59-A6C34878D82A}">
                        <a16:rowId xmlns:a16="http://schemas.microsoft.com/office/drawing/2014/main" val="10004"/>
                      </a:ext>
                    </a:extLst>
                  </a:tr>
                </a:tbl>
              </a:graphicData>
            </a:graphic>
          </p:graphicFrame>
        </mc:Choice>
        <mc:Fallback>
          <p:graphicFrame>
            <p:nvGraphicFramePr>
              <p:cNvPr id="4" name="Table Placeholder 2">
                <a:extLst>
                  <a:ext uri="{FF2B5EF4-FFF2-40B4-BE49-F238E27FC236}">
                    <a16:creationId xmlns:a16="http://schemas.microsoft.com/office/drawing/2014/main" id="{F2F04B8F-5909-40AD-A276-FF6939713972}"/>
                  </a:ext>
                </a:extLst>
              </p:cNvPr>
              <p:cNvGraphicFramePr>
                <a:graphicFrameLocks/>
              </p:cNvGraphicFramePr>
              <p:nvPr>
                <p:extLst>
                  <p:ext uri="{D42A27DB-BD31-4B8C-83A1-F6EECF244321}">
                    <p14:modId xmlns:p14="http://schemas.microsoft.com/office/powerpoint/2010/main" val="3535378935"/>
                  </p:ext>
                </p:extLst>
              </p:nvPr>
            </p:nvGraphicFramePr>
            <p:xfrm>
              <a:off x="838200" y="1105523"/>
              <a:ext cx="8059103" cy="5789424"/>
            </p:xfrm>
            <a:graphic>
              <a:graphicData uri="http://schemas.openxmlformats.org/drawingml/2006/table">
                <a:tbl>
                  <a:tblPr firstRow="1" bandRow="1">
                    <a:tableStyleId>{2D5ABB26-0587-4C30-8999-92F81FD0307C}</a:tableStyleId>
                  </a:tblPr>
                  <a:tblGrid>
                    <a:gridCol w="5087303">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1119696">
                    <a:tc>
                      <a:txBody>
                        <a:bodyPr/>
                        <a:lstStyle/>
                        <a:p>
                          <a:endParaRPr lang="en-US"/>
                        </a:p>
                      </a:txBody>
                      <a:tcPr anchor="ctr">
                        <a:blipFill>
                          <a:blip r:embed="rId2"/>
                          <a:stretch>
                            <a:fillRect t="-2717" r="-58443" b="-416848"/>
                          </a:stretch>
                        </a:blipFill>
                      </a:tcPr>
                    </a:tc>
                    <a:tc>
                      <a:txBody>
                        <a:bodyPr/>
                        <a:lstStyle/>
                        <a:p>
                          <a:pPr algn="l">
                            <a:defRPr b="1"/>
                          </a:pPr>
                          <a:r>
                            <a:rPr sz="2000" b="0" dirty="0"/>
                            <a:t>Use the second property to factor out the </a:t>
                          </a:r>
                          <a:r>
                            <a:rPr sz="2000" b="0" dirty="0">
                              <a:latin typeface="Cambria Math"/>
                            </a:rPr>
                            <a:t>3</a:t>
                          </a:r>
                          <a:r>
                            <a:rPr sz="2000" b="0" dirty="0"/>
                            <a:t>.</a:t>
                          </a:r>
                        </a:p>
                      </a:txBody>
                      <a:tcPr/>
                    </a:tc>
                    <a:extLst>
                      <a:ext uri="{0D108BD9-81ED-4DB2-BD59-A6C34878D82A}">
                        <a16:rowId xmlns:a16="http://schemas.microsoft.com/office/drawing/2014/main" val="10000"/>
                      </a:ext>
                    </a:extLst>
                  </a:tr>
                  <a:tr h="1310640">
                    <a:tc>
                      <a:txBody>
                        <a:bodyPr/>
                        <a:lstStyle/>
                        <a:p>
                          <a:endParaRPr lang="en-US"/>
                        </a:p>
                      </a:txBody>
                      <a:tcPr anchor="ctr">
                        <a:blipFill>
                          <a:blip r:embed="rId2"/>
                          <a:stretch>
                            <a:fillRect t="-87907" r="-58443" b="-256744"/>
                          </a:stretch>
                        </a:blipFill>
                      </a:tcPr>
                    </a:tc>
                    <a:tc>
                      <a:txBody>
                        <a:bodyPr/>
                        <a:lstStyle/>
                        <a:p>
                          <a:endParaRPr lang="en-US"/>
                        </a:p>
                      </a:txBody>
                      <a:tcPr>
                        <a:blipFill>
                          <a:blip r:embed="rId2"/>
                          <a:stretch>
                            <a:fillRect l="-171107" t="-87907" b="-256744"/>
                          </a:stretch>
                        </a:blipFill>
                      </a:tcPr>
                    </a:tc>
                    <a:extLst>
                      <a:ext uri="{0D108BD9-81ED-4DB2-BD59-A6C34878D82A}">
                        <a16:rowId xmlns:a16="http://schemas.microsoft.com/office/drawing/2014/main" val="10001"/>
                      </a:ext>
                    </a:extLst>
                  </a:tr>
                  <a:tr h="1119696">
                    <a:tc>
                      <a:txBody>
                        <a:bodyPr/>
                        <a:lstStyle/>
                        <a:p>
                          <a:endParaRPr lang="en-US"/>
                        </a:p>
                      </a:txBody>
                      <a:tcPr anchor="ctr">
                        <a:blipFill>
                          <a:blip r:embed="rId2"/>
                          <a:stretch>
                            <a:fillRect t="-219565" r="-58443" b="-200000"/>
                          </a:stretch>
                        </a:blipFill>
                      </a:tcPr>
                    </a:tc>
                    <a:tc>
                      <a:txBody>
                        <a:bodyPr/>
                        <a:lstStyle/>
                        <a:p>
                          <a:pPr algn="l">
                            <a:defRPr b="1"/>
                          </a:pPr>
                          <a:r>
                            <a:rPr lang="en-US" sz="2000" b="0" dirty="0"/>
                            <a:t>Use a summation formula.</a:t>
                          </a:r>
                          <a:endParaRPr sz="2000" b="0" dirty="0"/>
                        </a:p>
                      </a:txBody>
                      <a:tcPr/>
                    </a:tc>
                    <a:extLst>
                      <a:ext uri="{0D108BD9-81ED-4DB2-BD59-A6C34878D82A}">
                        <a16:rowId xmlns:a16="http://schemas.microsoft.com/office/drawing/2014/main" val="10002"/>
                      </a:ext>
                    </a:extLst>
                  </a:tr>
                  <a:tr h="1119696">
                    <a:tc>
                      <a:txBody>
                        <a:bodyPr/>
                        <a:lstStyle/>
                        <a:p>
                          <a:endParaRPr lang="en-US"/>
                        </a:p>
                      </a:txBody>
                      <a:tcPr anchor="ctr">
                        <a:blipFill>
                          <a:blip r:embed="rId2"/>
                          <a:stretch>
                            <a:fillRect t="-319565" r="-58443" b="-100000"/>
                          </a:stretch>
                        </a:blipFill>
                      </a:tcPr>
                    </a:tc>
                    <a:tc>
                      <a:txBody>
                        <a:bodyPr/>
                        <a:lstStyle/>
                        <a:p>
                          <a:pPr algn="l">
                            <a:defRPr b="1"/>
                          </a:pPr>
                          <a:r>
                            <a:rPr lang="en-US" sz="2000" b="0" dirty="0"/>
                            <a:t>Simplify.</a:t>
                          </a:r>
                          <a:endParaRPr sz="2000" b="0" dirty="0"/>
                        </a:p>
                      </a:txBody>
                      <a:tcPr/>
                    </a:tc>
                    <a:extLst>
                      <a:ext uri="{0D108BD9-81ED-4DB2-BD59-A6C34878D82A}">
                        <a16:rowId xmlns:a16="http://schemas.microsoft.com/office/drawing/2014/main" val="10003"/>
                      </a:ext>
                    </a:extLst>
                  </a:tr>
                  <a:tr h="1119696">
                    <a:tc>
                      <a:txBody>
                        <a:bodyPr/>
                        <a:lstStyle/>
                        <a:p>
                          <a:endParaRPr lang="en-US"/>
                        </a:p>
                      </a:txBody>
                      <a:tcPr anchor="ctr">
                        <a:blipFill>
                          <a:blip r:embed="rId2"/>
                          <a:stretch>
                            <a:fillRect t="-419565" r="-58443"/>
                          </a:stretch>
                        </a:blipFill>
                      </a:tcPr>
                    </a:tc>
                    <a:tc>
                      <a:txBody>
                        <a:bodyPr/>
                        <a:lstStyle/>
                        <a:p>
                          <a:pPr algn="l"/>
                          <a:endParaRPr sz="2000" b="0" dirty="0"/>
                        </a:p>
                      </a:txBody>
                      <a:tcP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5: Evaluating Sums (cont.)</a:t>
            </a:r>
          </a:p>
        </p:txBody>
      </p:sp>
      <p:sp>
        <p:nvSpPr>
          <p:cNvPr id="3" name="Text Placeholder 2"/>
          <p:cNvSpPr>
            <a:spLocks noGrp="1"/>
          </p:cNvSpPr>
          <p:nvPr>
            <p:ph type="body" sz="quarter" idx="10"/>
          </p:nvPr>
        </p:nvSpPr>
        <p:spPr>
          <a:xfrm>
            <a:off x="457200" y="1371600"/>
            <a:ext cx="8229600" cy="4624754"/>
          </a:xfrm>
        </p:spPr>
        <p:txBody>
          <a:bodyPr/>
          <a:lstStyle/>
          <a:p>
            <a:pPr marL="514350" indent="-514350">
              <a:buFont typeface="+mj-lt"/>
              <a:buAutoNum type="alphaLcPeriod" startAt="2"/>
              <a:defRPr sz="2800"/>
            </a:pPr>
            <a:r>
              <a:rPr dirty="0"/>
              <a:t>​</a:t>
            </a:r>
          </a:p>
        </p:txBody>
      </p:sp>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F2F04B8F-5909-40AD-A276-FF6939713972}"/>
                  </a:ext>
                </a:extLst>
              </p:cNvPr>
              <p:cNvGraphicFramePr>
                <a:graphicFrameLocks/>
              </p:cNvGraphicFramePr>
              <p:nvPr>
                <p:extLst>
                  <p:ext uri="{D42A27DB-BD31-4B8C-83A1-F6EECF244321}">
                    <p14:modId xmlns:p14="http://schemas.microsoft.com/office/powerpoint/2010/main" val="1832137170"/>
                  </p:ext>
                </p:extLst>
              </p:nvPr>
            </p:nvGraphicFramePr>
            <p:xfrm>
              <a:off x="838200" y="1057656"/>
              <a:ext cx="7951280" cy="4257993"/>
            </p:xfrm>
            <a:graphic>
              <a:graphicData uri="http://schemas.openxmlformats.org/drawingml/2006/table">
                <a:tbl>
                  <a:tblPr firstRow="1" bandRow="1">
                    <a:tableStyleId>{2D5ABB26-0587-4C30-8999-92F81FD0307C}</a:tableStyleId>
                  </a:tblPr>
                  <a:tblGrid>
                    <a:gridCol w="1127951">
                      <a:extLst>
                        <a:ext uri="{9D8B030D-6E8A-4147-A177-3AD203B41FA5}">
                          <a16:colId xmlns:a16="http://schemas.microsoft.com/office/drawing/2014/main" val="1949362686"/>
                        </a:ext>
                      </a:extLst>
                    </a:gridCol>
                    <a:gridCol w="4125849">
                      <a:extLst>
                        <a:ext uri="{9D8B030D-6E8A-4147-A177-3AD203B41FA5}">
                          <a16:colId xmlns:a16="http://schemas.microsoft.com/office/drawing/2014/main" val="20000"/>
                        </a:ext>
                      </a:extLst>
                    </a:gridCol>
                    <a:gridCol w="2697480">
                      <a:extLst>
                        <a:ext uri="{9D8B030D-6E8A-4147-A177-3AD203B41FA5}">
                          <a16:colId xmlns:a16="http://schemas.microsoft.com/office/drawing/2014/main" val="20001"/>
                        </a:ext>
                      </a:extLst>
                    </a:gridCol>
                  </a:tblGrid>
                  <a:tr h="370840">
                    <a:tc>
                      <a:txBody>
                        <a:bodyPr/>
                        <a:lstStyle/>
                        <a:p>
                          <a:pPr algn="l">
                            <a:defRPr sz="1800"/>
                          </a:pPr>
                          <a14:m>
                            <m:oMathPara xmlns:m="http://schemas.openxmlformats.org/officeDocument/2006/math">
                              <m:oMathParaPr>
                                <m:jc m:val="right"/>
                              </m:oMathParaPr>
                              <m:oMath xmlns:m="http://schemas.openxmlformats.org/officeDocument/2006/math">
                                <m:nary>
                                  <m:naryPr>
                                    <m:chr m:val="∑"/>
                                    <m:limLoc m:val="undOvr"/>
                                    <m:ctrlPr>
                                      <a:rPr lang="ar-AE" sz="2400" i="1" smtClean="0">
                                        <a:latin typeface="Cambria Math" panose="02040503050406030204" pitchFamily="18" charset="0"/>
                                      </a:rPr>
                                    </m:ctrlPr>
                                  </m:naryPr>
                                  <m:sub>
                                    <m:r>
                                      <a:rPr lang="ar-AE" sz="2400">
                                        <a:latin typeface="Cambria Math"/>
                                      </a:rPr>
                                      <m:t>𝑖</m:t>
                                    </m:r>
                                    <m:r>
                                      <a:rPr lang="ar-AE" sz="2400">
                                        <a:latin typeface="Cambria Math"/>
                                      </a:rPr>
                                      <m:t>=</m:t>
                                    </m:r>
                                    <m:r>
                                      <a:rPr lang="ar-AE" sz="2400">
                                        <a:latin typeface="Cambria Math"/>
                                      </a:rPr>
                                      <m:t>4</m:t>
                                    </m:r>
                                  </m:sub>
                                  <m:sup>
                                    <m:r>
                                      <a:rPr lang="ar-AE" sz="2400">
                                        <a:latin typeface="Cambria Math"/>
                                      </a:rPr>
                                      <m:t>6</m:t>
                                    </m:r>
                                  </m:sup>
                                  <m:e>
                                    <m:r>
                                      <a:rPr lang="ar-AE" sz="2400" smtClean="0">
                                        <a:latin typeface="Cambria Math"/>
                                      </a:rPr>
                                      <m:t>3</m:t>
                                    </m:r>
                                    <m:sSup>
                                      <m:sSupPr>
                                        <m:ctrlPr>
                                          <a:rPr lang="ar-AE" sz="2400" i="1">
                                            <a:latin typeface="Cambria Math" panose="02040503050406030204" pitchFamily="18" charset="0"/>
                                          </a:rPr>
                                        </m:ctrlPr>
                                      </m:sSupPr>
                                      <m:e>
                                        <m:r>
                                          <a:rPr lang="ar-AE" sz="2400">
                                            <a:latin typeface="Cambria Math"/>
                                          </a:rPr>
                                          <m:t>𝑖</m:t>
                                        </m:r>
                                      </m:e>
                                      <m:sup>
                                        <m:r>
                                          <a:rPr lang="ar-AE" sz="2400">
                                            <a:latin typeface="Cambria Math"/>
                                          </a:rPr>
                                          <m:t>2</m:t>
                                        </m:r>
                                      </m:sup>
                                    </m:sSup>
                                  </m:e>
                                </m:nary>
                              </m:oMath>
                            </m:oMathPara>
                          </a14:m>
                          <a:endParaRPr sz="2400" dirty="0"/>
                        </a:p>
                      </a:txBody>
                      <a:tcPr anchor="ctr"/>
                    </a:tc>
                    <a:tc>
                      <a:txBody>
                        <a:bodyPr/>
                        <a:lstStyle/>
                        <a:p>
                          <a:pPr algn="l">
                            <a:defRPr sz="1800"/>
                          </a:pPr>
                          <a14:m>
                            <m:oMathPara xmlns:m="http://schemas.openxmlformats.org/officeDocument/2006/math">
                              <m:oMathParaPr>
                                <m:jc m:val="left"/>
                              </m:oMathParaPr>
                              <m:oMath xmlns:m="http://schemas.openxmlformats.org/officeDocument/2006/math">
                                <m:r>
                                  <a:rPr sz="2400">
                                    <a:latin typeface="Cambria Math"/>
                                  </a:rPr>
                                  <m:t>=</m:t>
                                </m:r>
                                <m:r>
                                  <a:rPr sz="2400">
                                    <a:latin typeface="Cambria Math"/>
                                  </a:rPr>
                                  <m:t>3</m:t>
                                </m:r>
                                <m:nary>
                                  <m:naryPr>
                                    <m:chr m:val="∑"/>
                                    <m:limLoc m:val="undOvr"/>
                                    <m:ctrlPr>
                                      <a:rPr sz="2400" i="1">
                                        <a:latin typeface="Cambria Math" panose="02040503050406030204" pitchFamily="18" charset="0"/>
                                      </a:rPr>
                                    </m:ctrlPr>
                                  </m:naryPr>
                                  <m:sub>
                                    <m:r>
                                      <a:rPr sz="2400">
                                        <a:latin typeface="Cambria Math"/>
                                      </a:rPr>
                                      <m:t>𝑖</m:t>
                                    </m:r>
                                    <m:r>
                                      <a:rPr sz="2400">
                                        <a:latin typeface="Cambria Math"/>
                                      </a:rPr>
                                      <m:t>=</m:t>
                                    </m:r>
                                    <m:r>
                                      <a:rPr sz="2400">
                                        <a:latin typeface="Cambria Math"/>
                                      </a:rPr>
                                      <m:t>4</m:t>
                                    </m:r>
                                  </m:sub>
                                  <m:sup>
                                    <m:r>
                                      <a:rPr sz="2400">
                                        <a:latin typeface="Cambria Math"/>
                                      </a:rPr>
                                      <m:t>6</m:t>
                                    </m:r>
                                  </m:sup>
                                  <m:e>
                                    <m:sSup>
                                      <m:sSupPr>
                                        <m:ctrlPr>
                                          <a:rPr lang="ar-AE" sz="2400" i="1" smtClean="0">
                                            <a:latin typeface="Cambria Math" panose="02040503050406030204" pitchFamily="18" charset="0"/>
                                          </a:rPr>
                                        </m:ctrlPr>
                                      </m:sSupPr>
                                      <m:e>
                                        <m:r>
                                          <a:rPr lang="ar-AE" sz="2400">
                                            <a:latin typeface="Cambria Math"/>
                                          </a:rPr>
                                          <m:t>𝑖</m:t>
                                        </m:r>
                                      </m:e>
                                      <m:sup>
                                        <m:r>
                                          <a:rPr lang="ar-AE" sz="2400">
                                            <a:latin typeface="Cambria Math"/>
                                          </a:rPr>
                                          <m:t>2</m:t>
                                        </m:r>
                                      </m:sup>
                                    </m:sSup>
                                  </m:e>
                                </m:nary>
                              </m:oMath>
                            </m:oMathPara>
                          </a14:m>
                          <a:endParaRPr sz="2400" dirty="0"/>
                        </a:p>
                      </a:txBody>
                      <a:tcPr anchor="ctr"/>
                    </a:tc>
                    <a:tc>
                      <a:txBody>
                        <a:bodyPr/>
                        <a:lstStyle/>
                        <a:p>
                          <a:pPr algn="l">
                            <a:defRPr b="1"/>
                          </a:pPr>
                          <a:r>
                            <a:rPr sz="2000" b="0" dirty="0"/>
                            <a:t>Use the second property to factor out the </a:t>
                          </a:r>
                          <a:r>
                            <a:rPr sz="2000" b="0" dirty="0">
                              <a:latin typeface="Cambria Math"/>
                            </a:rPr>
                            <a:t>3</a:t>
                          </a:r>
                          <a:r>
                            <a:rPr sz="2000" b="0" dirty="0"/>
                            <a:t>.</a:t>
                          </a:r>
                        </a:p>
                      </a:txBody>
                      <a:tcPr anchor="ctr"/>
                    </a:tc>
                    <a:extLst>
                      <a:ext uri="{0D108BD9-81ED-4DB2-BD59-A6C34878D82A}">
                        <a16:rowId xmlns:a16="http://schemas.microsoft.com/office/drawing/2014/main" val="10000"/>
                      </a:ext>
                    </a:extLst>
                  </a:tr>
                  <a:tr h="370840">
                    <a:tc>
                      <a:txBody>
                        <a:bodyPr/>
                        <a:lstStyle/>
                        <a:p>
                          <a:pPr algn="l">
                            <a:defRPr sz="1800"/>
                          </a:pPr>
                          <a:endParaRPr sz="2400" dirty="0"/>
                        </a:p>
                      </a:txBody>
                      <a:tcPr anchor="ctr"/>
                    </a:tc>
                    <a:tc>
                      <a:txBody>
                        <a:bodyPr/>
                        <a:lstStyle/>
                        <a:p>
                          <a:pPr algn="l">
                            <a:defRPr sz="1800"/>
                          </a:pPr>
                          <a14:m>
                            <m:oMathPara xmlns:m="http://schemas.openxmlformats.org/officeDocument/2006/math">
                              <m:oMathParaPr>
                                <m:jc m:val="left"/>
                              </m:oMathParaPr>
                              <m:oMath xmlns:m="http://schemas.openxmlformats.org/officeDocument/2006/math">
                                <m:r>
                                  <a:rPr sz="2400">
                                    <a:latin typeface="Cambria Math"/>
                                  </a:rPr>
                                  <m:t>=</m:t>
                                </m:r>
                                <m:r>
                                  <a:rPr sz="2400">
                                    <a:latin typeface="Cambria Math"/>
                                  </a:rPr>
                                  <m:t>3</m:t>
                                </m:r>
                                <m:nary>
                                  <m:naryPr>
                                    <m:chr m:val="∑"/>
                                    <m:limLoc m:val="undOvr"/>
                                    <m:ctrlPr>
                                      <a:rPr sz="2400" i="1">
                                        <a:latin typeface="Cambria Math" panose="02040503050406030204" pitchFamily="18" charset="0"/>
                                      </a:rPr>
                                    </m:ctrlPr>
                                  </m:naryPr>
                                  <m:sub>
                                    <m:r>
                                      <a:rPr sz="2400">
                                        <a:latin typeface="Cambria Math"/>
                                      </a:rPr>
                                      <m:t>𝑖</m:t>
                                    </m:r>
                                    <m:r>
                                      <a:rPr sz="2400">
                                        <a:latin typeface="Cambria Math"/>
                                      </a:rPr>
                                      <m:t>=</m:t>
                                    </m:r>
                                    <m:r>
                                      <a:rPr sz="2400">
                                        <a:latin typeface="Cambria Math"/>
                                      </a:rPr>
                                      <m:t>1</m:t>
                                    </m:r>
                                  </m:sub>
                                  <m:sup>
                                    <m:r>
                                      <a:rPr sz="2400">
                                        <a:latin typeface="Cambria Math"/>
                                      </a:rPr>
                                      <m:t>6</m:t>
                                    </m:r>
                                  </m:sup>
                                  <m:e>
                                    <m:sSup>
                                      <m:sSupPr>
                                        <m:ctrlPr>
                                          <a:rPr lang="ar-AE" sz="2400" i="1" smtClean="0">
                                            <a:latin typeface="Cambria Math" panose="02040503050406030204" pitchFamily="18" charset="0"/>
                                          </a:rPr>
                                        </m:ctrlPr>
                                      </m:sSupPr>
                                      <m:e>
                                        <m:r>
                                          <a:rPr lang="ar-AE" sz="2400">
                                            <a:latin typeface="Cambria Math"/>
                                          </a:rPr>
                                          <m:t>𝑖</m:t>
                                        </m:r>
                                      </m:e>
                                      <m:sup>
                                        <m:r>
                                          <a:rPr lang="ar-AE" sz="2400">
                                            <a:latin typeface="Cambria Math"/>
                                          </a:rPr>
                                          <m:t>2</m:t>
                                        </m:r>
                                      </m:sup>
                                    </m:sSup>
                                  </m:e>
                                </m:nary>
                                <m:r>
                                  <a:rPr sz="2400">
                                    <a:latin typeface="Cambria Math"/>
                                  </a:rPr>
                                  <m:t>−</m:t>
                                </m:r>
                                <m:r>
                                  <a:rPr sz="2400">
                                    <a:latin typeface="Cambria Math"/>
                                  </a:rPr>
                                  <m:t>3</m:t>
                                </m:r>
                                <m:nary>
                                  <m:naryPr>
                                    <m:chr m:val="∑"/>
                                    <m:limLoc m:val="undOvr"/>
                                    <m:ctrlPr>
                                      <a:rPr sz="2400" i="1">
                                        <a:latin typeface="Cambria Math" panose="02040503050406030204" pitchFamily="18" charset="0"/>
                                      </a:rPr>
                                    </m:ctrlPr>
                                  </m:naryPr>
                                  <m:sub>
                                    <m:r>
                                      <a:rPr sz="2400">
                                        <a:latin typeface="Cambria Math"/>
                                      </a:rPr>
                                      <m:t>𝑖</m:t>
                                    </m:r>
                                    <m:r>
                                      <a:rPr sz="2400">
                                        <a:latin typeface="Cambria Math"/>
                                      </a:rPr>
                                      <m:t>=</m:t>
                                    </m:r>
                                    <m:r>
                                      <a:rPr sz="2400">
                                        <a:latin typeface="Cambria Math"/>
                                      </a:rPr>
                                      <m:t>1</m:t>
                                    </m:r>
                                  </m:sub>
                                  <m:sup>
                                    <m:r>
                                      <a:rPr sz="2400">
                                        <a:latin typeface="Cambria Math"/>
                                      </a:rPr>
                                      <m:t>3</m:t>
                                    </m:r>
                                  </m:sup>
                                  <m:e>
                                    <m:sSup>
                                      <m:sSupPr>
                                        <m:ctrlPr>
                                          <a:rPr lang="ar-AE" sz="2400" i="1" smtClean="0">
                                            <a:latin typeface="Cambria Math" panose="02040503050406030204" pitchFamily="18" charset="0"/>
                                          </a:rPr>
                                        </m:ctrlPr>
                                      </m:sSupPr>
                                      <m:e>
                                        <m:r>
                                          <a:rPr lang="ar-AE" sz="2400">
                                            <a:latin typeface="Cambria Math"/>
                                          </a:rPr>
                                          <m:t>𝑖</m:t>
                                        </m:r>
                                      </m:e>
                                      <m:sup>
                                        <m:r>
                                          <a:rPr lang="ar-AE" sz="2400">
                                            <a:latin typeface="Cambria Math"/>
                                          </a:rPr>
                                          <m:t>2</m:t>
                                        </m:r>
                                      </m:sup>
                                    </m:sSup>
                                  </m:e>
                                </m:nary>
                              </m:oMath>
                            </m:oMathPara>
                          </a14:m>
                          <a:endParaRPr sz="2400" dirty="0"/>
                        </a:p>
                      </a:txBody>
                      <a:tcPr anchor="ctr"/>
                    </a:tc>
                    <a:tc>
                      <a:txBody>
                        <a:bodyPr/>
                        <a:lstStyle/>
                        <a:p>
                          <a:pPr algn="l">
                            <a:defRPr sz="1100" b="1"/>
                          </a:pPr>
                          <a:r>
                            <a:rPr sz="2000" b="0" dirty="0"/>
                            <a:t>Apply the third property of sigma notation to obtain two sums that begin with </a:t>
                          </a:r>
                          <a14:m>
                            <m:oMath xmlns:m="http://schemas.openxmlformats.org/officeDocument/2006/math">
                              <m:r>
                                <a:rPr lang="en-US" sz="2000" b="0" i="1" smtClean="0">
                                  <a:latin typeface="Cambria Math"/>
                                </a:rPr>
                                <m:t>𝑖</m:t>
                              </m:r>
                              <m:r>
                                <a:rPr lang="en-US" sz="2000" b="0" smtClean="0">
                                  <a:latin typeface="Cambria Math"/>
                                </a:rPr>
                                <m:t>=</m:t>
                              </m:r>
                              <m:r>
                                <a:rPr lang="en-US" sz="2000" b="0" i="1" smtClean="0">
                                  <a:latin typeface="Cambria Math"/>
                                </a:rPr>
                                <m:t>1</m:t>
                              </m:r>
                            </m:oMath>
                          </a14:m>
                          <a:r>
                            <a:rPr sz="2000" b="0" dirty="0"/>
                            <a:t>.</a:t>
                          </a:r>
                        </a:p>
                      </a:txBody>
                      <a:tcPr anchor="ctr"/>
                    </a:tc>
                    <a:extLst>
                      <a:ext uri="{0D108BD9-81ED-4DB2-BD59-A6C34878D82A}">
                        <a16:rowId xmlns:a16="http://schemas.microsoft.com/office/drawing/2014/main" val="10001"/>
                      </a:ext>
                    </a:extLst>
                  </a:tr>
                  <a:tr h="370840">
                    <a:tc>
                      <a:txBody>
                        <a:bodyPr/>
                        <a:lstStyle/>
                        <a:p>
                          <a:pPr algn="l">
                            <a:defRPr sz="1800"/>
                          </a:pPr>
                          <a:endParaRPr sz="2400" dirty="0"/>
                        </a:p>
                      </a:txBody>
                      <a:tcPr anchor="ctr"/>
                    </a:tc>
                    <a:tc>
                      <a:txBody>
                        <a:bodyPr/>
                        <a:lstStyle/>
                        <a:p>
                          <a:pPr algn="l">
                            <a:defRPr sz="1800"/>
                          </a:pPr>
                          <a14:m>
                            <m:oMathPara xmlns:m="http://schemas.openxmlformats.org/officeDocument/2006/math">
                              <m:oMathParaPr>
                                <m:jc m:val="left"/>
                              </m:oMathParaPr>
                              <m:oMath xmlns:m="http://schemas.openxmlformats.org/officeDocument/2006/math">
                                <m:r>
                                  <a:rPr sz="2400">
                                    <a:latin typeface="Cambria Math"/>
                                  </a:rPr>
                                  <m:t>=</m:t>
                                </m:r>
                                <m:r>
                                  <a:rPr sz="2400">
                                    <a:latin typeface="Cambria Math"/>
                                  </a:rPr>
                                  <m:t>3</m:t>
                                </m:r>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6</m:t>
                                        </m:r>
                                        <m:r>
                                          <a:rPr sz="2400">
                                            <a:latin typeface="Cambria Math"/>
                                          </a:rPr>
                                          <m:t>⋅</m:t>
                                        </m:r>
                                        <m:r>
                                          <a:rPr sz="2400">
                                            <a:latin typeface="Cambria Math"/>
                                          </a:rPr>
                                          <m:t>7</m:t>
                                        </m:r>
                                        <m:r>
                                          <a:rPr sz="2400">
                                            <a:latin typeface="Cambria Math"/>
                                          </a:rPr>
                                          <m:t>⋅</m:t>
                                        </m:r>
                                        <m:r>
                                          <a:rPr sz="2400">
                                            <a:latin typeface="Cambria Math"/>
                                          </a:rPr>
                                          <m:t>13</m:t>
                                        </m:r>
                                      </m:num>
                                      <m:den>
                                        <m:r>
                                          <a:rPr sz="2400">
                                            <a:latin typeface="Cambria Math"/>
                                          </a:rPr>
                                          <m:t>6</m:t>
                                        </m:r>
                                      </m:den>
                                    </m:f>
                                  </m:e>
                                </m:d>
                                <m:r>
                                  <a:rPr sz="2400">
                                    <a:latin typeface="Cambria Math"/>
                                  </a:rPr>
                                  <m:t>−</m:t>
                                </m:r>
                                <m:r>
                                  <a:rPr sz="2400">
                                    <a:latin typeface="Cambria Math"/>
                                  </a:rPr>
                                  <m:t>3</m:t>
                                </m:r>
                                <m:d>
                                  <m:dPr>
                                    <m:ctrlPr>
                                      <a:rPr sz="2400" i="1">
                                        <a:latin typeface="Cambria Math" panose="02040503050406030204" pitchFamily="18" charset="0"/>
                                      </a:rPr>
                                    </m:ctrlPr>
                                  </m:dPr>
                                  <m:e>
                                    <m:f>
                                      <m:fPr>
                                        <m:ctrlPr>
                                          <a:rPr sz="2400" i="1">
                                            <a:latin typeface="Cambria Math" panose="02040503050406030204" pitchFamily="18" charset="0"/>
                                          </a:rPr>
                                        </m:ctrlPr>
                                      </m:fPr>
                                      <m:num>
                                        <m:r>
                                          <a:rPr sz="2400">
                                            <a:latin typeface="Cambria Math"/>
                                          </a:rPr>
                                          <m:t>3</m:t>
                                        </m:r>
                                        <m:r>
                                          <a:rPr sz="2400">
                                            <a:latin typeface="Cambria Math"/>
                                          </a:rPr>
                                          <m:t>⋅</m:t>
                                        </m:r>
                                        <m:r>
                                          <a:rPr sz="2400">
                                            <a:latin typeface="Cambria Math"/>
                                          </a:rPr>
                                          <m:t>4</m:t>
                                        </m:r>
                                        <m:r>
                                          <a:rPr sz="2400">
                                            <a:latin typeface="Cambria Math"/>
                                          </a:rPr>
                                          <m:t>⋅</m:t>
                                        </m:r>
                                        <m:r>
                                          <a:rPr sz="2400">
                                            <a:latin typeface="Cambria Math"/>
                                          </a:rPr>
                                          <m:t>7</m:t>
                                        </m:r>
                                      </m:num>
                                      <m:den>
                                        <m:r>
                                          <a:rPr sz="2400">
                                            <a:latin typeface="Cambria Math"/>
                                          </a:rPr>
                                          <m:t>6</m:t>
                                        </m:r>
                                      </m:den>
                                    </m:f>
                                  </m:e>
                                </m:d>
                              </m:oMath>
                            </m:oMathPara>
                          </a14:m>
                          <a:endParaRPr sz="2400" dirty="0"/>
                        </a:p>
                      </a:txBody>
                      <a:tcPr anchor="ctr"/>
                    </a:tc>
                    <a:tc>
                      <a:txBody>
                        <a:bodyPr/>
                        <a:lstStyle/>
                        <a:p>
                          <a:pPr algn="l">
                            <a:defRPr b="1"/>
                          </a:pPr>
                          <a:r>
                            <a:rPr lang="en-US" sz="2000" b="0" dirty="0"/>
                            <a:t>Use a summation formula.</a:t>
                          </a:r>
                          <a:endParaRPr sz="2000" b="0" dirty="0"/>
                        </a:p>
                      </a:txBody>
                      <a:tcPr anchor="ctr"/>
                    </a:tc>
                    <a:extLst>
                      <a:ext uri="{0D108BD9-81ED-4DB2-BD59-A6C34878D82A}">
                        <a16:rowId xmlns:a16="http://schemas.microsoft.com/office/drawing/2014/main" val="10002"/>
                      </a:ext>
                    </a:extLst>
                  </a:tr>
                  <a:tr h="0">
                    <a:tc>
                      <a:txBody>
                        <a:bodyPr/>
                        <a:lstStyle/>
                        <a:p>
                          <a:pPr algn="l">
                            <a:defRPr sz="1800"/>
                          </a:pPr>
                          <a:endParaRPr sz="2400" dirty="0"/>
                        </a:p>
                      </a:txBody>
                      <a:tcPr anchor="ctr"/>
                    </a:tc>
                    <a:tc>
                      <a:txBody>
                        <a:bodyPr/>
                        <a:lstStyle/>
                        <a:p>
                          <a:pPr algn="l">
                            <a:defRPr sz="1800"/>
                          </a:pPr>
                          <a14:m>
                            <m:oMathPara xmlns:m="http://schemas.openxmlformats.org/officeDocument/2006/math">
                              <m:oMathParaPr>
                                <m:jc m:val="left"/>
                              </m:oMathParaPr>
                              <m:oMath xmlns:m="http://schemas.openxmlformats.org/officeDocument/2006/math">
                                <m:r>
                                  <a:rPr sz="2400">
                                    <a:latin typeface="Cambria Math"/>
                                  </a:rPr>
                                  <m:t>=</m:t>
                                </m:r>
                                <m:r>
                                  <a:rPr sz="2400">
                                    <a:latin typeface="Cambria Math"/>
                                  </a:rPr>
                                  <m:t>273</m:t>
                                </m:r>
                                <m:r>
                                  <a:rPr sz="2400">
                                    <a:latin typeface="Cambria Math"/>
                                  </a:rPr>
                                  <m:t>−</m:t>
                                </m:r>
                                <m:r>
                                  <a:rPr sz="2400">
                                    <a:latin typeface="Cambria Math"/>
                                  </a:rPr>
                                  <m:t>42</m:t>
                                </m:r>
                              </m:oMath>
                            </m:oMathPara>
                          </a14:m>
                          <a:endParaRPr sz="2400" dirty="0"/>
                        </a:p>
                      </a:txBody>
                      <a:tcPr anchor="ctr"/>
                    </a:tc>
                    <a:tc>
                      <a:txBody>
                        <a:bodyPr/>
                        <a:lstStyle/>
                        <a:p>
                          <a:pPr algn="l">
                            <a:defRPr b="1"/>
                          </a:pPr>
                          <a:r>
                            <a:rPr lang="en-US" sz="2000" b="0" dirty="0"/>
                            <a:t>Simplify.</a:t>
                          </a:r>
                          <a:endParaRPr sz="2000" b="0" dirty="0"/>
                        </a:p>
                      </a:txBody>
                      <a:tcPr anchor="ctr"/>
                    </a:tc>
                    <a:extLst>
                      <a:ext uri="{0D108BD9-81ED-4DB2-BD59-A6C34878D82A}">
                        <a16:rowId xmlns:a16="http://schemas.microsoft.com/office/drawing/2014/main" val="10003"/>
                      </a:ext>
                    </a:extLst>
                  </a:tr>
                  <a:tr h="370840">
                    <a:tc>
                      <a:txBody>
                        <a:bodyPr/>
                        <a:lstStyle/>
                        <a:p>
                          <a:pPr algn="l">
                            <a:defRPr sz="1800"/>
                          </a:pPr>
                          <a:endParaRPr sz="2400" dirty="0"/>
                        </a:p>
                      </a:txBody>
                      <a:tcPr anchor="ctr"/>
                    </a:tc>
                    <a:tc>
                      <a:txBody>
                        <a:bodyPr/>
                        <a:lstStyle/>
                        <a:p>
                          <a:pPr algn="l">
                            <a:defRPr sz="1800"/>
                          </a:pPr>
                          <a14:m>
                            <m:oMathPara xmlns:m="http://schemas.openxmlformats.org/officeDocument/2006/math">
                              <m:oMathParaPr>
                                <m:jc m:val="left"/>
                              </m:oMathParaPr>
                              <m:oMath xmlns:m="http://schemas.openxmlformats.org/officeDocument/2006/math">
                                <m:r>
                                  <a:rPr sz="2400">
                                    <a:latin typeface="Cambria Math"/>
                                  </a:rPr>
                                  <m:t>=</m:t>
                                </m:r>
                                <m:r>
                                  <a:rPr sz="2400">
                                    <a:latin typeface="Cambria Math"/>
                                  </a:rPr>
                                  <m:t>231</m:t>
                                </m:r>
                              </m:oMath>
                            </m:oMathPara>
                          </a14:m>
                          <a:endParaRPr sz="2400" dirty="0"/>
                        </a:p>
                      </a:txBody>
                      <a:tcPr anchor="ctr"/>
                    </a:tc>
                    <a:tc>
                      <a:txBody>
                        <a:bodyPr/>
                        <a:lstStyle/>
                        <a:p>
                          <a:pPr algn="l"/>
                          <a:endParaRPr sz="2000" b="0" dirty="0"/>
                        </a:p>
                      </a:txBody>
                      <a:tcPr/>
                    </a:tc>
                    <a:extLst>
                      <a:ext uri="{0D108BD9-81ED-4DB2-BD59-A6C34878D82A}">
                        <a16:rowId xmlns:a16="http://schemas.microsoft.com/office/drawing/2014/main" val="10004"/>
                      </a:ext>
                    </a:extLst>
                  </a:tr>
                </a:tbl>
              </a:graphicData>
            </a:graphic>
          </p:graphicFrame>
        </mc:Choice>
        <mc:Fallback>
          <p:graphicFrame>
            <p:nvGraphicFramePr>
              <p:cNvPr id="4" name="Table Placeholder 2">
                <a:extLst>
                  <a:ext uri="{FF2B5EF4-FFF2-40B4-BE49-F238E27FC236}">
                    <a16:creationId xmlns:a16="http://schemas.microsoft.com/office/drawing/2014/main" id="{F2F04B8F-5909-40AD-A276-FF6939713972}"/>
                  </a:ext>
                </a:extLst>
              </p:cNvPr>
              <p:cNvGraphicFramePr>
                <a:graphicFrameLocks/>
              </p:cNvGraphicFramePr>
              <p:nvPr>
                <p:extLst>
                  <p:ext uri="{D42A27DB-BD31-4B8C-83A1-F6EECF244321}">
                    <p14:modId xmlns:p14="http://schemas.microsoft.com/office/powerpoint/2010/main" val="1832137170"/>
                  </p:ext>
                </p:extLst>
              </p:nvPr>
            </p:nvGraphicFramePr>
            <p:xfrm>
              <a:off x="838200" y="1057656"/>
              <a:ext cx="7951280" cy="4257993"/>
            </p:xfrm>
            <a:graphic>
              <a:graphicData uri="http://schemas.openxmlformats.org/drawingml/2006/table">
                <a:tbl>
                  <a:tblPr firstRow="1" bandRow="1">
                    <a:tableStyleId>{2D5ABB26-0587-4C30-8999-92F81FD0307C}</a:tableStyleId>
                  </a:tblPr>
                  <a:tblGrid>
                    <a:gridCol w="1127951">
                      <a:extLst>
                        <a:ext uri="{9D8B030D-6E8A-4147-A177-3AD203B41FA5}">
                          <a16:colId xmlns:a16="http://schemas.microsoft.com/office/drawing/2014/main" val="1949362686"/>
                        </a:ext>
                      </a:extLst>
                    </a:gridCol>
                    <a:gridCol w="4125849">
                      <a:extLst>
                        <a:ext uri="{9D8B030D-6E8A-4147-A177-3AD203B41FA5}">
                          <a16:colId xmlns:a16="http://schemas.microsoft.com/office/drawing/2014/main" val="20000"/>
                        </a:ext>
                      </a:extLst>
                    </a:gridCol>
                    <a:gridCol w="2697480">
                      <a:extLst>
                        <a:ext uri="{9D8B030D-6E8A-4147-A177-3AD203B41FA5}">
                          <a16:colId xmlns:a16="http://schemas.microsoft.com/office/drawing/2014/main" val="20001"/>
                        </a:ext>
                      </a:extLst>
                    </a:gridCol>
                  </a:tblGrid>
                  <a:tr h="1119696">
                    <a:tc>
                      <a:txBody>
                        <a:bodyPr/>
                        <a:lstStyle/>
                        <a:p>
                          <a:endParaRPr lang="en-US"/>
                        </a:p>
                      </a:txBody>
                      <a:tcPr anchor="ctr">
                        <a:blipFill>
                          <a:blip r:embed="rId2"/>
                          <a:stretch>
                            <a:fillRect r="-605405" b="-279891"/>
                          </a:stretch>
                        </a:blipFill>
                      </a:tcPr>
                    </a:tc>
                    <a:tc>
                      <a:txBody>
                        <a:bodyPr/>
                        <a:lstStyle/>
                        <a:p>
                          <a:endParaRPr lang="en-US"/>
                        </a:p>
                      </a:txBody>
                      <a:tcPr anchor="ctr">
                        <a:blipFill>
                          <a:blip r:embed="rId2"/>
                          <a:stretch>
                            <a:fillRect l="-27326" r="-65436" b="-279891"/>
                          </a:stretch>
                        </a:blipFill>
                      </a:tcPr>
                    </a:tc>
                    <a:tc>
                      <a:txBody>
                        <a:bodyPr/>
                        <a:lstStyle/>
                        <a:p>
                          <a:pPr algn="l">
                            <a:defRPr b="1"/>
                          </a:pPr>
                          <a:r>
                            <a:rPr sz="2000" b="0" dirty="0"/>
                            <a:t>Use the second property to factor out the </a:t>
                          </a:r>
                          <a:r>
                            <a:rPr sz="2000" b="0" dirty="0">
                              <a:latin typeface="Cambria Math"/>
                            </a:rPr>
                            <a:t>3</a:t>
                          </a:r>
                          <a:r>
                            <a:rPr sz="2000" b="0" dirty="0"/>
                            <a:t>.</a:t>
                          </a:r>
                        </a:p>
                      </a:txBody>
                      <a:tcPr anchor="ctr"/>
                    </a:tc>
                    <a:extLst>
                      <a:ext uri="{0D108BD9-81ED-4DB2-BD59-A6C34878D82A}">
                        <a16:rowId xmlns:a16="http://schemas.microsoft.com/office/drawing/2014/main" val="10000"/>
                      </a:ext>
                    </a:extLst>
                  </a:tr>
                  <a:tr h="1310640">
                    <a:tc>
                      <a:txBody>
                        <a:bodyPr/>
                        <a:lstStyle/>
                        <a:p>
                          <a:pPr algn="l">
                            <a:defRPr sz="1800"/>
                          </a:pPr>
                          <a:endParaRPr sz="2400" dirty="0"/>
                        </a:p>
                      </a:txBody>
                      <a:tcPr anchor="ctr"/>
                    </a:tc>
                    <a:tc>
                      <a:txBody>
                        <a:bodyPr/>
                        <a:lstStyle/>
                        <a:p>
                          <a:endParaRPr lang="en-US"/>
                        </a:p>
                      </a:txBody>
                      <a:tcPr anchor="ctr">
                        <a:blipFill>
                          <a:blip r:embed="rId2"/>
                          <a:stretch>
                            <a:fillRect l="-27326" t="-85581" r="-65436" b="-139535"/>
                          </a:stretch>
                        </a:blipFill>
                      </a:tcPr>
                    </a:tc>
                    <a:tc>
                      <a:txBody>
                        <a:bodyPr/>
                        <a:lstStyle/>
                        <a:p>
                          <a:endParaRPr lang="en-US"/>
                        </a:p>
                      </a:txBody>
                      <a:tcPr anchor="ctr">
                        <a:blipFill>
                          <a:blip r:embed="rId2"/>
                          <a:stretch>
                            <a:fillRect l="-194582" t="-85581" b="-139535"/>
                          </a:stretch>
                        </a:blipFill>
                      </a:tcPr>
                    </a:tc>
                    <a:extLst>
                      <a:ext uri="{0D108BD9-81ED-4DB2-BD59-A6C34878D82A}">
                        <a16:rowId xmlns:a16="http://schemas.microsoft.com/office/drawing/2014/main" val="10001"/>
                      </a:ext>
                    </a:extLst>
                  </a:tr>
                  <a:tr h="913257">
                    <a:tc>
                      <a:txBody>
                        <a:bodyPr/>
                        <a:lstStyle/>
                        <a:p>
                          <a:pPr algn="l">
                            <a:defRPr sz="1800"/>
                          </a:pPr>
                          <a:endParaRPr sz="2400" dirty="0"/>
                        </a:p>
                      </a:txBody>
                      <a:tcPr anchor="ctr"/>
                    </a:tc>
                    <a:tc>
                      <a:txBody>
                        <a:bodyPr/>
                        <a:lstStyle/>
                        <a:p>
                          <a:endParaRPr lang="en-US"/>
                        </a:p>
                      </a:txBody>
                      <a:tcPr anchor="ctr">
                        <a:blipFill>
                          <a:blip r:embed="rId2"/>
                          <a:stretch>
                            <a:fillRect l="-27326" t="-266000" r="-65436" b="-100000"/>
                          </a:stretch>
                        </a:blipFill>
                      </a:tcPr>
                    </a:tc>
                    <a:tc>
                      <a:txBody>
                        <a:bodyPr/>
                        <a:lstStyle/>
                        <a:p>
                          <a:pPr algn="l">
                            <a:defRPr b="1"/>
                          </a:pPr>
                          <a:r>
                            <a:rPr lang="en-US" sz="2000" b="0" dirty="0"/>
                            <a:t>Use a summation formula.</a:t>
                          </a:r>
                          <a:endParaRPr sz="2000" b="0" dirty="0"/>
                        </a:p>
                      </a:txBody>
                      <a:tcPr anchor="ctr"/>
                    </a:tc>
                    <a:extLst>
                      <a:ext uri="{0D108BD9-81ED-4DB2-BD59-A6C34878D82A}">
                        <a16:rowId xmlns:a16="http://schemas.microsoft.com/office/drawing/2014/main" val="10002"/>
                      </a:ext>
                    </a:extLst>
                  </a:tr>
                  <a:tr h="457200">
                    <a:tc>
                      <a:txBody>
                        <a:bodyPr/>
                        <a:lstStyle/>
                        <a:p>
                          <a:pPr algn="l">
                            <a:defRPr sz="1800"/>
                          </a:pPr>
                          <a:endParaRPr sz="2400" dirty="0"/>
                        </a:p>
                      </a:txBody>
                      <a:tcPr anchor="ctr"/>
                    </a:tc>
                    <a:tc>
                      <a:txBody>
                        <a:bodyPr/>
                        <a:lstStyle/>
                        <a:p>
                          <a:endParaRPr lang="en-US"/>
                        </a:p>
                      </a:txBody>
                      <a:tcPr anchor="ctr">
                        <a:blipFill>
                          <a:blip r:embed="rId2"/>
                          <a:stretch>
                            <a:fillRect l="-27326" t="-732000" r="-65436" b="-100000"/>
                          </a:stretch>
                        </a:blipFill>
                      </a:tcPr>
                    </a:tc>
                    <a:tc>
                      <a:txBody>
                        <a:bodyPr/>
                        <a:lstStyle/>
                        <a:p>
                          <a:pPr algn="l">
                            <a:defRPr b="1"/>
                          </a:pPr>
                          <a:r>
                            <a:rPr lang="en-US" sz="2000" b="0" dirty="0"/>
                            <a:t>Simplify.</a:t>
                          </a:r>
                          <a:endParaRPr sz="2000" b="0" dirty="0"/>
                        </a:p>
                      </a:txBody>
                      <a:tcPr anchor="ctr"/>
                    </a:tc>
                    <a:extLst>
                      <a:ext uri="{0D108BD9-81ED-4DB2-BD59-A6C34878D82A}">
                        <a16:rowId xmlns:a16="http://schemas.microsoft.com/office/drawing/2014/main" val="10003"/>
                      </a:ext>
                    </a:extLst>
                  </a:tr>
                  <a:tr h="457200">
                    <a:tc>
                      <a:txBody>
                        <a:bodyPr/>
                        <a:lstStyle/>
                        <a:p>
                          <a:pPr algn="l">
                            <a:defRPr sz="1800"/>
                          </a:pPr>
                          <a:endParaRPr sz="2400" dirty="0"/>
                        </a:p>
                      </a:txBody>
                      <a:tcPr anchor="ctr"/>
                    </a:tc>
                    <a:tc>
                      <a:txBody>
                        <a:bodyPr/>
                        <a:lstStyle/>
                        <a:p>
                          <a:endParaRPr lang="en-US"/>
                        </a:p>
                      </a:txBody>
                      <a:tcPr anchor="ctr">
                        <a:blipFill>
                          <a:blip r:embed="rId2"/>
                          <a:stretch>
                            <a:fillRect l="-27326" t="-832000" r="-65436"/>
                          </a:stretch>
                        </a:blipFill>
                      </a:tcPr>
                    </a:tc>
                    <a:tc>
                      <a:txBody>
                        <a:bodyPr/>
                        <a:lstStyle/>
                        <a:p>
                          <a:pPr algn="l"/>
                          <a:endParaRPr sz="2000" b="0" dirty="0"/>
                        </a:p>
                      </a:txBody>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4005438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1: Sequences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Determine the first five terms of the following sequences.</a:t>
                </a:r>
              </a:p>
              <a:p>
                <a:pPr marL="514350" indent="-514350">
                  <a:buFont typeface="+mj-lt"/>
                  <a:buAutoNum type="alphaLcPeriod"/>
                  <a:defRPr sz="2800"/>
                </a:pPr>
                <a:r>
                  <a:t>​</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sub>
                    </m:sSub>
                    <m:r>
                      <a:rPr>
                        <a:latin typeface="Cambria Math" panose="02040503050406030204" pitchFamily="18" charset="0"/>
                      </a:rPr>
                      <m:t>=5</m:t>
                    </m:r>
                    <m:r>
                      <a:rPr>
                        <a:latin typeface="Cambria Math" panose="02040503050406030204" pitchFamily="18" charset="0"/>
                      </a:rPr>
                      <m:t>𝑛</m:t>
                    </m:r>
                    <m:r>
                      <a:rPr>
                        <a:latin typeface="Cambria Math" panose="02040503050406030204" pitchFamily="18" charset="0"/>
                      </a:rPr>
                      <m:t>−2</m:t>
                    </m:r>
                  </m:oMath>
                </a14:m>
                <a:endParaRPr/>
              </a:p>
              <a:p>
                <a:pPr marL="514350" indent="-514350">
                  <a:buFont typeface="+mj-lt"/>
                  <a:buAutoNum type="alphaLcPeriod" startAt="2"/>
                  <a:defRPr sz="2800"/>
                </a:pPr>
                <a:r>
                  <a:t>​</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𝑏</m:t>
                        </m:r>
                      </m:e>
                      <m:sub>
                        <m:r>
                          <a:rPr>
                            <a:latin typeface="Cambria Math" panose="02040503050406030204" pitchFamily="18" charset="0"/>
                          </a:rPr>
                          <m:t>𝑛</m:t>
                        </m:r>
                      </m:sub>
                    </m:sSub>
                    <m:r>
                      <a:rPr>
                        <a:latin typeface="Cambria Math" panose="02040503050406030204" pitchFamily="18" charset="0"/>
                      </a:rPr>
                      <m:t>=</m:t>
                    </m:r>
                    <m:f>
                      <m:fPr>
                        <m:ctrlPr>
                          <a:rPr i="1">
                            <a:latin typeface="Cambria Math" panose="02040503050406030204" pitchFamily="18" charset="0"/>
                          </a:rPr>
                        </m:ctrlPr>
                      </m:fPr>
                      <m:num>
                        <m:sSup>
                          <m:sSupPr>
                            <m:ctrlPr>
                              <a:rPr i="1">
                                <a:latin typeface="Cambria Math" panose="02040503050406030204" pitchFamily="18" charset="0"/>
                              </a:rPr>
                            </m:ctrlPr>
                          </m:sSupPr>
                          <m:e>
                            <m:d>
                              <m:dPr>
                                <m:ctrlPr>
                                  <a:rPr i="1">
                                    <a:latin typeface="Cambria Math" panose="02040503050406030204" pitchFamily="18" charset="0"/>
                                  </a:rPr>
                                </m:ctrlPr>
                              </m:dPr>
                              <m:e>
                                <m:r>
                                  <a:rPr>
                                    <a:latin typeface="Cambria Math" panose="02040503050406030204" pitchFamily="18" charset="0"/>
                                  </a:rPr>
                                  <m:t>−1</m:t>
                                </m:r>
                              </m:e>
                            </m:d>
                          </m:e>
                          <m:sup>
                            <m:r>
                              <a:rPr>
                                <a:latin typeface="Cambria Math" panose="02040503050406030204" pitchFamily="18" charset="0"/>
                              </a:rPr>
                              <m:t>𝑛</m:t>
                            </m:r>
                          </m:sup>
                        </m:sSup>
                        <m:r>
                          <a:rPr>
                            <a:latin typeface="Cambria Math" panose="02040503050406030204" pitchFamily="18" charset="0"/>
                          </a:rPr>
                          <m:t>+1</m:t>
                        </m:r>
                      </m:num>
                      <m:den>
                        <m:r>
                          <a:rPr>
                            <a:latin typeface="Cambria Math" panose="02040503050406030204" pitchFamily="18" charset="0"/>
                          </a:rPr>
                          <m:t>2</m:t>
                        </m:r>
                      </m:den>
                    </m:f>
                  </m:oMath>
                </a14:m>
                <a:endParaRPr/>
              </a:p>
              <a:p>
                <a:pPr marL="514350" indent="-514350">
                  <a:buFont typeface="+mj-lt"/>
                  <a:buAutoNum type="alphaLcPeriod" startAt="3"/>
                  <a:defRPr sz="2800"/>
                </a:pPr>
                <a:r>
                  <a:t>​</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𝑐</m:t>
                        </m:r>
                      </m:e>
                      <m:sub>
                        <m:r>
                          <a:rPr>
                            <a:latin typeface="Cambria Math" panose="02040503050406030204" pitchFamily="18" charset="0"/>
                          </a:rPr>
                          <m:t>𝑛</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𝑛</m:t>
                        </m:r>
                      </m:num>
                      <m:den>
                        <m:r>
                          <a:rPr>
                            <a:latin typeface="Cambria Math" panose="02040503050406030204" pitchFamily="18" charset="0"/>
                          </a:rPr>
                          <m:t>𝑛</m:t>
                        </m:r>
                        <m:r>
                          <a:rPr>
                            <a:latin typeface="Cambria Math" panose="02040503050406030204" pitchFamily="18" charset="0"/>
                          </a:rPr>
                          <m:t>+1</m:t>
                        </m:r>
                      </m:den>
                    </m:f>
                  </m:oMath>
                </a14:m>
                <a:endParaRP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Partial Sums and Series</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92500" lnSpcReduction="20000"/>
              </a:bodyPr>
              <a:lstStyle/>
              <a:p>
                <a:pPr algn="ctr">
                  <a:defRPr sz="2800" b="1"/>
                </a:pPr>
                <a:r>
                  <a:rPr lang="en-US" dirty="0"/>
                  <a:t>Definition</a:t>
                </a:r>
              </a:p>
              <a:p>
                <a:pPr>
                  <a:defRPr sz="2800"/>
                </a:pPr>
                <a:r>
                  <a:rPr lang="en-US" sz="2800" dirty="0"/>
                  <a:t>Given an infinite sequence </a:t>
                </a:r>
                <a14:m>
                  <m:oMath xmlns:m="http://schemas.openxmlformats.org/officeDocument/2006/math">
                    <m:d>
                      <m:dPr>
                        <m:begChr m:val="{"/>
                        <m:endChr m:val="}"/>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𝑎</m:t>
                            </m:r>
                          </m:e>
                          <m:sub>
                            <m:r>
                              <a:rPr lang="en-US" b="0" i="1" smtClean="0">
                                <a:latin typeface="Cambria Math" panose="02040503050406030204" pitchFamily="18" charset="0"/>
                              </a:rPr>
                              <m:t>𝑛</m:t>
                            </m:r>
                          </m:sub>
                        </m:sSub>
                      </m:e>
                    </m:d>
                  </m:oMath>
                </a14:m>
                <a:r>
                  <a:rPr lang="ar-AE" sz="2800" dirty="0"/>
                  <a:t>, </a:t>
                </a:r>
                <a:r>
                  <a:rPr lang="en-US" sz="2800" dirty="0"/>
                  <a:t>the </a:t>
                </a:r>
                <a14:m>
                  <m:oMath xmlns:m="http://schemas.openxmlformats.org/officeDocument/2006/math">
                    <m:r>
                      <a:rPr lang="en-US" b="1" i="1">
                        <a:latin typeface="Cambria Math" panose="02040503050406030204" pitchFamily="18" charset="0"/>
                      </a:rPr>
                      <m:t>𝒏</m:t>
                    </m:r>
                  </m:oMath>
                </a14:m>
                <a:r>
                  <a:rPr lang="en-US" b="1" baseline="30000" dirty="0"/>
                  <a:t>th</a:t>
                </a:r>
                <a:r>
                  <a:rPr lang="en-US" sz="2800" dirty="0"/>
                  <a:t> </a:t>
                </a:r>
                <a:r>
                  <a:rPr lang="en-US" b="1" dirty="0"/>
                  <a:t>partial sum</a:t>
                </a:r>
                <a:r>
                  <a:rPr lang="en-US" sz="2800" dirty="0"/>
                  <a:t> is</a:t>
                </a:r>
              </a:p>
              <a:p>
                <a:pPr>
                  <a:defRPr sz="2800"/>
                </a:pPr>
                <a14:m>
                  <m:oMathPara xmlns:m="http://schemas.openxmlformats.org/officeDocument/2006/math">
                    <m:oMathParaPr>
                      <m:jc m:val="centerGroup"/>
                    </m:oMathParaPr>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𝑆</m:t>
                          </m:r>
                        </m:e>
                        <m:sub>
                          <m:r>
                            <a:rPr lang="ar-AE">
                              <a:latin typeface="Cambria Math" panose="02040503050406030204" pitchFamily="18" charset="0"/>
                            </a:rPr>
                            <m:t>𝑛</m:t>
                          </m:r>
                        </m:sub>
                      </m:sSub>
                      <m:r>
                        <a:rPr lang="ar-AE">
                          <a:latin typeface="Cambria Math" panose="02040503050406030204" pitchFamily="18" charset="0"/>
                        </a:rPr>
                        <m:t>=</m:t>
                      </m:r>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1</m:t>
                          </m:r>
                        </m:sub>
                        <m:sup>
                          <m:r>
                            <a:rPr lang="ar-AE">
                              <a:latin typeface="Cambria Math" panose="02040503050406030204" pitchFamily="18" charset="0"/>
                            </a:rPr>
                            <m:t>𝑛</m:t>
                          </m:r>
                        </m:sup>
                        <m:e>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𝑖</m:t>
                              </m:r>
                            </m:sub>
                          </m:sSub>
                        </m:e>
                      </m:nary>
                      <m:r>
                        <m:rPr>
                          <m:nor/>
                        </m:rPr>
                        <a:rPr lang="ar-AE" b="0" i="0" smtClean="0">
                          <a:latin typeface="Calibri" panose="020F0502020204030204" pitchFamily="34" charset="0"/>
                          <a:cs typeface="Calibri" panose="020F0502020204030204" pitchFamily="34" charset="0"/>
                        </a:rPr>
                        <m:t>.</m:t>
                      </m:r>
                    </m:oMath>
                  </m:oMathPara>
                </a14:m>
                <a:endParaRPr lang="ar-AE" sz="2800" dirty="0">
                  <a:latin typeface="Calibri" panose="020F0502020204030204" pitchFamily="34" charset="0"/>
                  <a:cs typeface="Calibri" panose="020F0502020204030204" pitchFamily="34" charset="0"/>
                </a:endParaRPr>
              </a:p>
              <a:p>
                <a:pPr>
                  <a:defRPr sz="2800"/>
                </a:pPr>
                <a14:m>
                  <m:oMath xmlns:m="http://schemas.openxmlformats.org/officeDocument/2006/math">
                    <m:sSub>
                      <m:sSubPr>
                        <m:ctrlPr>
                          <a:rPr lang="ar-AE" i="1">
                            <a:latin typeface="Cambria Math" panose="02040503050406030204" pitchFamily="18" charset="0"/>
                          </a:rPr>
                        </m:ctrlPr>
                      </m:sSubPr>
                      <m:e>
                        <m:r>
                          <a:rPr lang="ar-AE">
                            <a:latin typeface="Cambria Math" panose="02040503050406030204" pitchFamily="18" charset="0"/>
                          </a:rPr>
                          <m:t>𝑆</m:t>
                        </m:r>
                      </m:e>
                      <m:sub>
                        <m:r>
                          <a:rPr lang="ar-AE">
                            <a:latin typeface="Cambria Math" panose="02040503050406030204" pitchFamily="18" charset="0"/>
                          </a:rPr>
                          <m:t>𝑛</m:t>
                        </m:r>
                      </m:sub>
                    </m:sSub>
                  </m:oMath>
                </a14:m>
                <a:r>
                  <a:rPr lang="ar-AE" sz="2800" dirty="0"/>
                  <a:t> </a:t>
                </a:r>
                <a:r>
                  <a:rPr lang="en-US" sz="2800" dirty="0"/>
                  <a:t>is an example of a </a:t>
                </a:r>
                <a:r>
                  <a:rPr lang="en-US" sz="2800" b="1" dirty="0"/>
                  <a:t>finite series</a:t>
                </a:r>
                <a:r>
                  <a:rPr lang="en-US" sz="2800" dirty="0"/>
                  <a:t>. </a:t>
                </a:r>
              </a:p>
              <a:p>
                <a:pPr>
                  <a:defRPr sz="2800"/>
                </a:pPr>
                <a:r>
                  <a:rPr lang="en-US" sz="2800" dirty="0"/>
                  <a:t>The </a:t>
                </a:r>
                <a:r>
                  <a:rPr lang="en-US" sz="2800" b="1" dirty="0"/>
                  <a:t>infinite series</a:t>
                </a:r>
                <a:r>
                  <a:rPr lang="en-US" sz="2800" dirty="0"/>
                  <a:t> associated with </a:t>
                </a:r>
                <a14:m>
                  <m:oMath xmlns:m="http://schemas.openxmlformats.org/officeDocument/2006/math">
                    <m:d>
                      <m:dPr>
                        <m:begChr m:val="{"/>
                        <m:endChr m:val="}"/>
                        <m:ctrlPr>
                          <a:rPr lang="ar-AE" i="1">
                            <a:latin typeface="Cambria Math" panose="02040503050406030204" pitchFamily="18" charset="0"/>
                          </a:rPr>
                        </m:ctrlPr>
                      </m:dPr>
                      <m:e>
                        <m:sSub>
                          <m:sSubPr>
                            <m:ctrlPr>
                              <a:rPr lang="ar-AE" i="1">
                                <a:latin typeface="Cambria Math" panose="02040503050406030204" pitchFamily="18" charset="0"/>
                              </a:rPr>
                            </m:ctrlPr>
                          </m:sSubPr>
                          <m:e>
                            <m:r>
                              <a:rPr lang="ar-AE">
                                <a:latin typeface="Cambria Math" panose="02040503050406030204" pitchFamily="18" charset="0"/>
                              </a:rPr>
                              <m:t>𝑎</m:t>
                            </m:r>
                          </m:e>
                          <m:sub>
                            <m:r>
                              <a:rPr lang="en-US" b="0" i="1" smtClean="0">
                                <a:latin typeface="Cambria Math" panose="02040503050406030204" pitchFamily="18" charset="0"/>
                              </a:rPr>
                              <m:t>𝑛</m:t>
                            </m:r>
                          </m:sub>
                        </m:sSub>
                      </m:e>
                    </m:d>
                  </m:oMath>
                </a14:m>
                <a:r>
                  <a:rPr lang="ar-AE" sz="2800" dirty="0"/>
                  <a:t> </a:t>
                </a:r>
                <a:r>
                  <a:rPr lang="en-US" sz="2800" dirty="0"/>
                  <a:t>is the sum </a:t>
                </a:r>
              </a:p>
              <a:p>
                <a:pPr>
                  <a:defRPr sz="2800"/>
                </a:pPr>
                <a14:m>
                  <m:oMathPara xmlns:m="http://schemas.openxmlformats.org/officeDocument/2006/math">
                    <m:oMathParaPr>
                      <m:jc m:val="centerGroup"/>
                    </m:oMathParaPr>
                    <m:oMath xmlns:m="http://schemas.openxmlformats.org/officeDocument/2006/math">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1</m:t>
                          </m:r>
                        </m:sub>
                        <m:sup>
                          <m:r>
                            <a:rPr lang="ar-AE">
                              <a:latin typeface="Cambria Math" panose="02040503050406030204" pitchFamily="18" charset="0"/>
                            </a:rPr>
                            <m:t>∞</m:t>
                          </m:r>
                        </m:sup>
                        <m:e>
                          <m:sSub>
                            <m:sSubPr>
                              <m:ctrlPr>
                                <a:rPr lang="ar-AE" i="1">
                                  <a:latin typeface="Cambria Math" panose="02040503050406030204" pitchFamily="18" charset="0"/>
                                </a:rPr>
                              </m:ctrlPr>
                            </m:sSubPr>
                            <m:e>
                              <m:r>
                                <a:rPr lang="ar-AE">
                                  <a:latin typeface="Cambria Math" panose="02040503050406030204" pitchFamily="18" charset="0"/>
                                </a:rPr>
                                <m:t>𝑎</m:t>
                              </m:r>
                            </m:e>
                            <m:sub>
                              <m:r>
                                <a:rPr lang="ar-AE">
                                  <a:latin typeface="Cambria Math" panose="02040503050406030204" pitchFamily="18" charset="0"/>
                                </a:rPr>
                                <m:t>𝑖</m:t>
                              </m:r>
                            </m:sub>
                          </m:sSub>
                        </m:e>
                      </m:nary>
                      <m:r>
                        <m:rPr>
                          <m:nor/>
                        </m:rPr>
                        <a:rPr lang="en-US" b="0" i="0" smtClean="0">
                          <a:latin typeface="Calibri" panose="020F0502020204030204" pitchFamily="34" charset="0"/>
                          <a:cs typeface="Calibri" panose="020F0502020204030204" pitchFamily="34" charset="0"/>
                        </a:rPr>
                        <m:t>.</m:t>
                      </m:r>
                    </m:oMath>
                  </m:oMathPara>
                </a14:m>
                <a:endParaRPr lang="en-US" sz="2800" dirty="0">
                  <a:latin typeface="Calibri" panose="020F0502020204030204" pitchFamily="34" charset="0"/>
                  <a:cs typeface="Calibri" panose="020F0502020204030204" pitchFamily="34" charset="0"/>
                </a:endParaRPr>
              </a:p>
              <a:p>
                <a:pPr>
                  <a:defRPr sz="2800"/>
                </a:pPr>
                <a:r>
                  <a:rPr lang="en-US" sz="2800" dirty="0"/>
                  <a:t>Note that the adjective </a:t>
                </a:r>
                <a:r>
                  <a:rPr lang="en-US" sz="2800" i="1" dirty="0"/>
                  <a:t>infinite</a:t>
                </a:r>
                <a:r>
                  <a:rPr lang="en-US" sz="2800" dirty="0"/>
                  <a:t> refers to the infinite number of terms that appear in the sum and does not imply that the sum itself is infinite.</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1" t="-2343" r="-1993" b="-493"/>
                </a:stretch>
              </a:blipFill>
            </p:spPr>
            <p:txBody>
              <a:bodyPr/>
              <a:lstStyle/>
              <a:p>
                <a:r>
                  <a:rPr lang="en-US">
                    <a:noFill/>
                  </a:rPr>
                  <a:t> </a:t>
                </a:r>
              </a:p>
            </p:txBody>
          </p:sp>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6: Evaluating Partial Sums and Series</a:t>
            </a:r>
          </a:p>
        </p:txBody>
      </p:sp>
      <p:sp>
        <p:nvSpPr>
          <p:cNvPr id="3" name="Text Placeholder 2"/>
          <p:cNvSpPr>
            <a:spLocks noGrp="1"/>
          </p:cNvSpPr>
          <p:nvPr>
            <p:ph type="body" sz="quarter" idx="10"/>
          </p:nvPr>
        </p:nvSpPr>
        <p:spPr/>
        <p:txBody>
          <a:bodyPr>
            <a:normAutofit/>
          </a:bodyPr>
          <a:lstStyle/>
          <a:p>
            <a:r>
              <a:rPr sz="2800" dirty="0"/>
              <a:t>Examine the partial sums associated with each infinite series to determine if the series converges or diverges.</a:t>
            </a:r>
            <a:r>
              <a:rPr lang="en-US" sz="2800" dirty="0"/>
              <a:t> </a:t>
            </a:r>
            <a:br>
              <a:rPr lang="en-US" sz="2800" dirty="0"/>
            </a:br>
            <a:endParaRPr lang="en-US" sz="2800" dirty="0"/>
          </a:p>
          <a:p>
            <a:pPr marL="514350" indent="-514350">
              <a:buFont typeface="+mj-lt"/>
              <a:buAutoNum type="alphaLcPeriod"/>
              <a:defRPr sz="2800"/>
            </a:pPr>
            <a:r>
              <a:rPr lang="en-US" dirty="0"/>
              <a:t>​</a:t>
            </a:r>
          </a:p>
          <a:p>
            <a:pPr>
              <a:defRPr sz="2800"/>
            </a:pPr>
            <a:br>
              <a:rPr lang="en-US" dirty="0"/>
            </a:br>
            <a:br>
              <a:rPr lang="ar-AE" dirty="0"/>
            </a:br>
            <a:endParaRPr lang="ar-AE" sz="1600" dirty="0"/>
          </a:p>
          <a:p>
            <a:pPr marL="514350" indent="-514350">
              <a:buFont typeface="+mj-lt"/>
              <a:buAutoNum type="alphaLcPeriod" startAt="2"/>
              <a:defRPr sz="2800"/>
            </a:pPr>
            <a:r>
              <a:rPr lang="ar-AE" dirty="0"/>
              <a:t>​</a:t>
            </a:r>
          </a:p>
        </p:txBody>
      </p:sp>
      <mc:AlternateContent xmlns:mc="http://schemas.openxmlformats.org/markup-compatibility/2006">
        <mc:Choice xmlns:a14="http://schemas.microsoft.com/office/drawing/2010/main" Requires="a14">
          <p:sp>
            <p:nvSpPr>
              <p:cNvPr id="4" name="Text Placeholder 2">
                <a:extLst>
                  <a:ext uri="{FF2B5EF4-FFF2-40B4-BE49-F238E27FC236}">
                    <a16:creationId xmlns:a16="http://schemas.microsoft.com/office/drawing/2014/main" id="{E71A154F-3F22-4DB9-B163-8863436511BB}"/>
                  </a:ext>
                </a:extLst>
              </p:cNvPr>
              <p:cNvSpPr txBox="1">
                <a:spLocks/>
              </p:cNvSpPr>
              <p:nvPr/>
            </p:nvSpPr>
            <p:spPr>
              <a:xfrm>
                <a:off x="865632" y="2047319"/>
                <a:ext cx="2590800" cy="3009313"/>
              </a:xfrm>
              <a:prstGeom prst="rect">
                <a:avLst/>
              </a:prstGeom>
            </p:spPr>
            <p:txBody>
              <a:bodyPr>
                <a:normAutofit/>
              </a:bodyPr>
              <a:lstStyle>
                <a:lvl1pPr marL="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14:m>
                  <m:oMathPara xmlns:m="http://schemas.openxmlformats.org/officeDocument/2006/math">
                    <m:oMathParaPr>
                      <m:jc m:val="left"/>
                    </m:oMathParaPr>
                    <m:oMath xmlns:m="http://schemas.openxmlformats.org/officeDocument/2006/math">
                      <m:nary>
                        <m:naryPr>
                          <m:chr m:val="∑"/>
                          <m:limLoc m:val="undOvr"/>
                          <m:ctrlPr>
                            <a:rPr lang="ar-AE" i="1" smtClean="0">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1</m:t>
                          </m:r>
                        </m:sub>
                        <m:sup>
                          <m:r>
                            <a:rPr lang="ar-AE">
                              <a:latin typeface="Cambria Math" panose="02040503050406030204" pitchFamily="18" charset="0"/>
                            </a:rPr>
                            <m:t>∞</m:t>
                          </m:r>
                        </m:sup>
                        <m:e>
                          <m:r>
                            <a:rPr lang="ar-AE">
                              <a:latin typeface="Cambria Math" panose="02040503050406030204" pitchFamily="18" charset="0"/>
                            </a:rPr>
                            <m:t>⁡</m:t>
                          </m:r>
                        </m:e>
                      </m:nary>
                      <m:r>
                        <a:rPr lang="ar-AE">
                          <a:latin typeface="Cambria Math" panose="02040503050406030204" pitchFamily="18" charset="0"/>
                        </a:rPr>
                        <m:t>⁡</m:t>
                      </m:r>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𝑖</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1</m:t>
                              </m:r>
                            </m:den>
                          </m:f>
                        </m:e>
                      </m:d>
                    </m:oMath>
                  </m:oMathPara>
                </a14:m>
                <a:endParaRPr lang="ar-AE" dirty="0"/>
              </a:p>
              <a:p>
                <a:endParaRPr lang="ar-AE" dirty="0"/>
              </a:p>
              <a:p>
                <a:pPr>
                  <a:defRPr sz="2800"/>
                </a:pPr>
                <a14:m>
                  <m:oMathPara xmlns:m="http://schemas.openxmlformats.org/officeDocument/2006/math">
                    <m:oMathParaPr>
                      <m:jc m:val="left"/>
                    </m:oMathParaPr>
                    <m:oMath xmlns:m="http://schemas.openxmlformats.org/officeDocument/2006/math">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1</m:t>
                          </m:r>
                        </m:sub>
                        <m:sup>
                          <m:r>
                            <a:rPr lang="ar-AE">
                              <a:latin typeface="Cambria Math" panose="02040503050406030204" pitchFamily="18" charset="0"/>
                            </a:rPr>
                            <m:t>∞</m:t>
                          </m:r>
                        </m:sup>
                        <m:e>
                          <m:sSup>
                            <m:sSupPr>
                              <m:ctrlPr>
                                <a:rPr lang="ar-AE" i="1">
                                  <a:latin typeface="Cambria Math" panose="02040503050406030204" pitchFamily="18" charset="0"/>
                                </a:rPr>
                              </m:ctrlPr>
                            </m:sSupPr>
                            <m:e>
                              <m:d>
                                <m:dPr>
                                  <m:ctrlPr>
                                    <a:rPr lang="ar-AE" i="1">
                                      <a:latin typeface="Cambria Math" panose="02040503050406030204" pitchFamily="18" charset="0"/>
                                    </a:rPr>
                                  </m:ctrlPr>
                                </m:dPr>
                                <m:e>
                                  <m:r>
                                    <a:rPr lang="ar-AE">
                                      <a:latin typeface="Cambria Math" panose="02040503050406030204" pitchFamily="18" charset="0"/>
                                    </a:rPr>
                                    <m:t>−</m:t>
                                  </m:r>
                                  <m:r>
                                    <a:rPr lang="ar-AE">
                                      <a:latin typeface="Cambria Math" panose="02040503050406030204" pitchFamily="18" charset="0"/>
                                    </a:rPr>
                                    <m:t>1</m:t>
                                  </m:r>
                                </m:e>
                              </m:d>
                            </m:e>
                            <m:sup>
                              <m:r>
                                <a:rPr lang="ar-AE">
                                  <a:latin typeface="Cambria Math" panose="02040503050406030204" pitchFamily="18" charset="0"/>
                                </a:rPr>
                                <m:t>𝑖</m:t>
                              </m:r>
                            </m:sup>
                          </m:sSup>
                        </m:e>
                      </m:nary>
                    </m:oMath>
                  </m:oMathPara>
                </a14:m>
                <a:endParaRPr lang="ar-AE" dirty="0"/>
              </a:p>
            </p:txBody>
          </p:sp>
        </mc:Choice>
        <mc:Fallback>
          <p:sp>
            <p:nvSpPr>
              <p:cNvPr id="4" name="Text Placeholder 2">
                <a:extLst>
                  <a:ext uri="{FF2B5EF4-FFF2-40B4-BE49-F238E27FC236}">
                    <a16:creationId xmlns:a16="http://schemas.microsoft.com/office/drawing/2014/main" id="{E71A154F-3F22-4DB9-B163-8863436511BB}"/>
                  </a:ext>
                </a:extLst>
              </p:cNvPr>
              <p:cNvSpPr txBox="1">
                <a:spLocks noRot="1" noChangeAspect="1" noMove="1" noResize="1" noEditPoints="1" noAdjustHandles="1" noChangeArrowheads="1" noChangeShapeType="1" noTextEdit="1"/>
              </p:cNvSpPr>
              <p:nvPr/>
            </p:nvSpPr>
            <p:spPr>
              <a:xfrm>
                <a:off x="865632" y="2047319"/>
                <a:ext cx="2590800" cy="3009313"/>
              </a:xfrm>
              <a:prstGeom prst="rect">
                <a:avLst/>
              </a:prstGeom>
              <a:blipFill>
                <a:blip r:embed="rId2"/>
                <a:stretch>
                  <a:fillRect/>
                </a:stretch>
              </a:blipFill>
            </p:spPr>
            <p:txBody>
              <a:bodyPr/>
              <a:lstStyle/>
              <a:p>
                <a:r>
                  <a:rPr lang="en-US">
                    <a:noFill/>
                  </a:rPr>
                  <a:t> </a:t>
                </a:r>
              </a:p>
            </p:txBody>
          </p:sp>
        </mc:Fallback>
      </mc:AlternateContent>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Evaluating Partial Sums and Series (cont.)</a:t>
            </a:r>
          </a:p>
        </p:txBody>
      </p:sp>
      <p:sp>
        <p:nvSpPr>
          <p:cNvPr id="3" name="Text Placeholder 2"/>
          <p:cNvSpPr>
            <a:spLocks noGrp="1"/>
          </p:cNvSpPr>
          <p:nvPr>
            <p:ph type="body" sz="quarter" idx="10"/>
          </p:nvPr>
        </p:nvSpPr>
        <p:spPr/>
        <p:txBody>
          <a:bodyPr>
            <a:normAutofit/>
          </a:bodyPr>
          <a:lstStyle/>
          <a:p>
            <a:r>
              <a:rPr sz="2800" b="1"/>
              <a:t>Solution</a:t>
            </a:r>
          </a:p>
          <a:p>
            <a:pPr marL="514350" indent="-514350">
              <a:buFont typeface="+mj-lt"/>
              <a:buAutoNum type="alphaLcPeriod"/>
              <a:defRPr sz="2800"/>
            </a:pPr>
            <a:r>
              <a:t>​</a:t>
            </a:r>
          </a:p>
        </p:txBody>
      </p:sp>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CD0F8A49-C31C-49E2-88B1-C18117BD4D65}"/>
                  </a:ext>
                </a:extLst>
              </p:cNvPr>
              <p:cNvGraphicFramePr>
                <a:graphicFrameLocks/>
              </p:cNvGraphicFramePr>
              <p:nvPr>
                <p:extLst>
                  <p:ext uri="{D42A27DB-BD31-4B8C-83A1-F6EECF244321}">
                    <p14:modId xmlns:p14="http://schemas.microsoft.com/office/powerpoint/2010/main" val="1639857039"/>
                  </p:ext>
                </p:extLst>
              </p:nvPr>
            </p:nvGraphicFramePr>
            <p:xfrm>
              <a:off x="838200" y="1514856"/>
              <a:ext cx="7848600" cy="4461891"/>
            </p:xfrm>
            <a:graphic>
              <a:graphicData uri="http://schemas.openxmlformats.org/drawingml/2006/table">
                <a:tbl>
                  <a:tblPr firstRow="1" bandRow="1">
                    <a:tableStyleId>{2D5ABB26-0587-4C30-8999-92F81FD0307C}</a:tableStyleId>
                  </a:tblPr>
                  <a:tblGrid>
                    <a:gridCol w="41910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370840">
                    <a:tc>
                      <a:txBody>
                        <a:bodyPr/>
                        <a:lstStyle/>
                        <a:p>
                          <a:pPr algn="l">
                            <a:defRPr sz="1800"/>
                          </a:pPr>
                          <a14:m>
                            <m:oMathPara xmlns:m="http://schemas.openxmlformats.org/officeDocument/2006/math">
                              <m:oMathParaPr>
                                <m:jc m:val="left"/>
                              </m:oMathParaPr>
                              <m:oMath xmlns:m="http://schemas.openxmlformats.org/officeDocument/2006/math">
                                <m:sSub>
                                  <m:sSubPr>
                                    <m:ctrlPr>
                                      <a:rPr sz="1800" i="1">
                                        <a:latin typeface="Cambria Math" panose="02040503050406030204" pitchFamily="18" charset="0"/>
                                      </a:rPr>
                                    </m:ctrlPr>
                                  </m:sSubPr>
                                  <m:e>
                                    <m:r>
                                      <a:rPr sz="1800">
                                        <a:latin typeface="Cambria Math"/>
                                      </a:rPr>
                                      <m:t>𝑆</m:t>
                                    </m:r>
                                  </m:e>
                                  <m:sub>
                                    <m:r>
                                      <a:rPr sz="1800">
                                        <a:latin typeface="Cambria Math"/>
                                      </a:rPr>
                                      <m:t>1</m:t>
                                    </m:r>
                                  </m:sub>
                                </m:sSub>
                                <m:r>
                                  <a:rPr sz="1800">
                                    <a:latin typeface="Cambria Math"/>
                                  </a:rPr>
                                  <m:t>=</m:t>
                                </m:r>
                                <m:r>
                                  <a:rPr sz="1800">
                                    <a:latin typeface="Cambria Math"/>
                                  </a:rPr>
                                  <m:t>1</m:t>
                                </m:r>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2</m:t>
                                    </m:r>
                                  </m:den>
                                </m:f>
                                <m:r>
                                  <a:rPr sz="1800">
                                    <a:latin typeface="Cambria Math"/>
                                  </a:rPr>
                                  <m:t>=</m:t>
                                </m:r>
                                <m:r>
                                  <a:rPr sz="1800">
                                    <a:latin typeface="Cambria Math"/>
                                  </a:rPr>
                                  <m:t>1</m:t>
                                </m:r>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1</m:t>
                                    </m:r>
                                    <m:r>
                                      <a:rPr sz="1800">
                                        <a:latin typeface="Cambria Math"/>
                                      </a:rPr>
                                      <m:t>+</m:t>
                                    </m:r>
                                    <m:r>
                                      <a:rPr sz="1800">
                                        <a:latin typeface="Cambria Math"/>
                                      </a:rPr>
                                      <m:t>1</m:t>
                                    </m:r>
                                  </m:den>
                                </m:f>
                              </m:oMath>
                            </m:oMathPara>
                          </a14:m>
                          <a:endParaRPr dirty="0"/>
                        </a:p>
                      </a:txBody>
                      <a:tcPr/>
                    </a:tc>
                    <a:tc>
                      <a:txBody>
                        <a:bodyPr/>
                        <a:lstStyle/>
                        <a:p>
                          <a:pPr algn="l">
                            <a:defRPr b="1"/>
                          </a:pPr>
                          <a:r>
                            <a:rPr lang="en-US" b="0" dirty="0"/>
                            <a:t>Begin by evaluating the first few partial sums.</a:t>
                          </a:r>
                          <a:endParaRPr b="0" dirty="0"/>
                        </a:p>
                      </a:txBody>
                      <a:tcPr/>
                    </a:tc>
                    <a:extLst>
                      <a:ext uri="{0D108BD9-81ED-4DB2-BD59-A6C34878D82A}">
                        <a16:rowId xmlns:a16="http://schemas.microsoft.com/office/drawing/2014/main" val="10000"/>
                      </a:ext>
                    </a:extLst>
                  </a:tr>
                  <a:tr h="370840">
                    <a:tc>
                      <a:txBody>
                        <a:bodyPr/>
                        <a:lstStyle/>
                        <a:p>
                          <a:pPr algn="l">
                            <a:defRPr sz="1800"/>
                          </a:pPr>
                          <a14:m>
                            <m:oMathPara xmlns:m="http://schemas.openxmlformats.org/officeDocument/2006/math">
                              <m:oMathParaPr>
                                <m:jc m:val="left"/>
                              </m:oMathParaPr>
                              <m:oMath xmlns:m="http://schemas.openxmlformats.org/officeDocument/2006/math">
                                <m:sSub>
                                  <m:sSubPr>
                                    <m:ctrlPr>
                                      <a:rPr sz="1800" i="1">
                                        <a:latin typeface="Cambria Math" panose="02040503050406030204" pitchFamily="18" charset="0"/>
                                      </a:rPr>
                                    </m:ctrlPr>
                                  </m:sSubPr>
                                  <m:e>
                                    <m:r>
                                      <a:rPr sz="1800">
                                        <a:latin typeface="Cambria Math"/>
                                      </a:rPr>
                                      <m:t>𝑆</m:t>
                                    </m:r>
                                  </m:e>
                                  <m:sub>
                                    <m:r>
                                      <a:rPr sz="1800">
                                        <a:latin typeface="Cambria Math"/>
                                      </a:rPr>
                                      <m:t>2</m:t>
                                    </m:r>
                                  </m:sub>
                                </m:sSub>
                                <m:r>
                                  <a:rPr sz="1800">
                                    <a:latin typeface="Cambria Math"/>
                                  </a:rPr>
                                  <m:t>=</m:t>
                                </m:r>
                                <m:d>
                                  <m:dPr>
                                    <m:ctrlPr>
                                      <a:rPr sz="1800" i="1">
                                        <a:latin typeface="Cambria Math" panose="02040503050406030204" pitchFamily="18" charset="0"/>
                                      </a:rPr>
                                    </m:ctrlPr>
                                  </m:dPr>
                                  <m:e>
                                    <m:r>
                                      <a:rPr sz="1800">
                                        <a:latin typeface="Cambria Math"/>
                                      </a:rPr>
                                      <m:t>1</m:t>
                                    </m:r>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2</m:t>
                                        </m:r>
                                      </m:den>
                                    </m:f>
                                  </m:e>
                                </m:d>
                                <m:r>
                                  <a:rPr sz="1800">
                                    <a:latin typeface="Cambria Math"/>
                                  </a:rPr>
                                  <m:t>+</m:t>
                                </m:r>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1</m:t>
                                        </m:r>
                                      </m:num>
                                      <m:den>
                                        <m:r>
                                          <a:rPr sz="1800">
                                            <a:latin typeface="Cambria Math"/>
                                          </a:rPr>
                                          <m:t>2</m:t>
                                        </m:r>
                                      </m:den>
                                    </m:f>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3</m:t>
                                        </m:r>
                                      </m:den>
                                    </m:f>
                                  </m:e>
                                </m:d>
                              </m:oMath>
                            </m:oMathPara>
                          </a14:m>
                          <a:endParaRPr dirty="0"/>
                        </a:p>
                      </a:txBody>
                      <a:tcPr/>
                    </a:tc>
                    <a:tc rowSpan="2">
                      <a:txBody>
                        <a:bodyPr/>
                        <a:lstStyle/>
                        <a:p>
                          <a:pPr algn="l">
                            <a:defRPr b="1"/>
                          </a:pPr>
                          <a:r>
                            <a:rPr sz="1800" b="0" dirty="0"/>
                            <a:t>Writing the terms out, we see that all of the terms except the first and last one cancel out. Since the length of the expression collapses down, this is an example of </a:t>
                          </a:r>
                          <a:r>
                            <a:rPr sz="1800" b="0" i="0" dirty="0"/>
                            <a:t>a </a:t>
                          </a:r>
                          <a:r>
                            <a:rPr sz="1800" b="0" i="1" dirty="0"/>
                            <a:t>telescoping series</a:t>
                          </a:r>
                          <a:r>
                            <a:rPr sz="1800" b="0" dirty="0"/>
                            <a:t>.</a:t>
                          </a:r>
                        </a:p>
                      </a:txBody>
                      <a:tcPr/>
                    </a:tc>
                    <a:extLst>
                      <a:ext uri="{0D108BD9-81ED-4DB2-BD59-A6C34878D82A}">
                        <a16:rowId xmlns:a16="http://schemas.microsoft.com/office/drawing/2014/main" val="10001"/>
                      </a:ext>
                    </a:extLst>
                  </a:tr>
                  <a:tr h="370840">
                    <a:tc>
                      <a:txBody>
                        <a:bodyPr/>
                        <a:lstStyle/>
                        <a:p>
                          <a:pPr algn="l"/>
                          <a:r>
                            <a:rPr dirty="0"/>
                            <a:t>​</a:t>
                          </a:r>
                        </a:p>
                      </a:txBody>
                      <a:tcPr/>
                    </a:tc>
                    <a:tc vMerge="1">
                      <a:txBody>
                        <a:bodyPr/>
                        <a:lstStyle/>
                        <a:p>
                          <a:pPr algn="l"/>
                          <a:endParaRPr sz="1800" b="0" dirty="0"/>
                        </a:p>
                      </a:txBody>
                      <a:tcPr/>
                    </a:tc>
                    <a:extLst>
                      <a:ext uri="{0D108BD9-81ED-4DB2-BD59-A6C34878D82A}">
                        <a16:rowId xmlns:a16="http://schemas.microsoft.com/office/drawing/2014/main" val="10002"/>
                      </a:ext>
                    </a:extLst>
                  </a:tr>
                  <a:tr h="370840">
                    <a:tc>
                      <a:txBody>
                        <a:bodyPr/>
                        <a:lstStyle/>
                        <a:p>
                          <a:pPr algn="l">
                            <a:defRPr sz="1800"/>
                          </a:pPr>
                          <a14:m>
                            <m:oMathPara xmlns:m="http://schemas.openxmlformats.org/officeDocument/2006/math">
                              <m:oMathParaPr>
                                <m:jc m:val="left"/>
                              </m:oMathParaPr>
                              <m:oMath xmlns:m="http://schemas.openxmlformats.org/officeDocument/2006/math">
                                <m:sSub>
                                  <m:sSubPr>
                                    <m:ctrlPr>
                                      <a:rPr sz="1800" i="1">
                                        <a:latin typeface="Cambria Math" panose="02040503050406030204" pitchFamily="18" charset="0"/>
                                      </a:rPr>
                                    </m:ctrlPr>
                                  </m:sSubPr>
                                  <m:e>
                                    <m:r>
                                      <a:rPr sz="1800">
                                        <a:latin typeface="Cambria Math"/>
                                      </a:rPr>
                                      <m:t>𝑆</m:t>
                                    </m:r>
                                  </m:e>
                                  <m:sub>
                                    <m:r>
                                      <a:rPr sz="1800">
                                        <a:latin typeface="Cambria Math"/>
                                      </a:rPr>
                                      <m:t>3</m:t>
                                    </m:r>
                                  </m:sub>
                                </m:sSub>
                                <m:r>
                                  <a:rPr sz="1800">
                                    <a:latin typeface="Cambria Math"/>
                                  </a:rPr>
                                  <m:t>=</m:t>
                                </m:r>
                                <m:d>
                                  <m:dPr>
                                    <m:ctrlPr>
                                      <a:rPr sz="1800" i="1">
                                        <a:latin typeface="Cambria Math" panose="02040503050406030204" pitchFamily="18" charset="0"/>
                                      </a:rPr>
                                    </m:ctrlPr>
                                  </m:dPr>
                                  <m:e>
                                    <m:r>
                                      <a:rPr sz="1800">
                                        <a:latin typeface="Cambria Math"/>
                                      </a:rPr>
                                      <m:t>1</m:t>
                                    </m:r>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2</m:t>
                                        </m:r>
                                      </m:den>
                                    </m:f>
                                  </m:e>
                                </m:d>
                                <m:r>
                                  <a:rPr sz="1800">
                                    <a:latin typeface="Cambria Math"/>
                                  </a:rPr>
                                  <m:t>+</m:t>
                                </m:r>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1</m:t>
                                        </m:r>
                                      </m:num>
                                      <m:den>
                                        <m:r>
                                          <a:rPr sz="1800">
                                            <a:latin typeface="Cambria Math"/>
                                          </a:rPr>
                                          <m:t>2</m:t>
                                        </m:r>
                                      </m:den>
                                    </m:f>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3</m:t>
                                        </m:r>
                                      </m:den>
                                    </m:f>
                                  </m:e>
                                </m:d>
                                <m:r>
                                  <a:rPr sz="1800">
                                    <a:latin typeface="Cambria Math"/>
                                  </a:rPr>
                                  <m:t>+</m:t>
                                </m:r>
                                <m:d>
                                  <m:dPr>
                                    <m:ctrlPr>
                                      <a:rPr sz="1800" i="1">
                                        <a:latin typeface="Cambria Math" panose="02040503050406030204" pitchFamily="18" charset="0"/>
                                      </a:rPr>
                                    </m:ctrlPr>
                                  </m:dPr>
                                  <m:e>
                                    <m:f>
                                      <m:fPr>
                                        <m:ctrlPr>
                                          <a:rPr sz="1800" i="1">
                                            <a:latin typeface="Cambria Math" panose="02040503050406030204" pitchFamily="18" charset="0"/>
                                          </a:rPr>
                                        </m:ctrlPr>
                                      </m:fPr>
                                      <m:num>
                                        <m:r>
                                          <a:rPr sz="1800">
                                            <a:latin typeface="Cambria Math"/>
                                          </a:rPr>
                                          <m:t>1</m:t>
                                        </m:r>
                                      </m:num>
                                      <m:den>
                                        <m:r>
                                          <a:rPr sz="1800">
                                            <a:latin typeface="Cambria Math"/>
                                          </a:rPr>
                                          <m:t>3</m:t>
                                        </m:r>
                                      </m:den>
                                    </m:f>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4</m:t>
                                        </m:r>
                                      </m:den>
                                    </m:f>
                                  </m:e>
                                </m:d>
                              </m:oMath>
                            </m:oMathPara>
                          </a14:m>
                          <a:endParaRPr dirty="0"/>
                        </a:p>
                      </a:txBody>
                      <a:tcPr/>
                    </a:tc>
                    <a:tc>
                      <a:txBody>
                        <a:bodyPr/>
                        <a:lstStyle/>
                        <a:p>
                          <a:pPr algn="l"/>
                          <a:endParaRPr sz="1800" b="0" dirty="0"/>
                        </a:p>
                      </a:txBody>
                      <a:tcPr/>
                    </a:tc>
                    <a:extLst>
                      <a:ext uri="{0D108BD9-81ED-4DB2-BD59-A6C34878D82A}">
                        <a16:rowId xmlns:a16="http://schemas.microsoft.com/office/drawing/2014/main" val="10003"/>
                      </a:ext>
                    </a:extLst>
                  </a:tr>
                  <a:tr h="370840">
                    <a:tc>
                      <a:txBody>
                        <a:bodyPr/>
                        <a:lstStyle/>
                        <a:p>
                          <a:pPr algn="l"/>
                          <a:r>
                            <a:rPr dirty="0"/>
                            <a:t>​</a:t>
                          </a:r>
                          <a:endParaRPr lang="en-US" dirty="0"/>
                        </a:p>
                        <a:p>
                          <a:pPr algn="l"/>
                          <a:endParaRPr dirty="0"/>
                        </a:p>
                      </a:txBody>
                      <a:tcPr/>
                    </a:tc>
                    <a:tc>
                      <a:txBody>
                        <a:bodyPr/>
                        <a:lstStyle/>
                        <a:p>
                          <a:pPr algn="l"/>
                          <a:endParaRPr sz="1800" b="0" dirty="0"/>
                        </a:p>
                      </a:txBody>
                      <a:tcPr/>
                    </a:tc>
                    <a:extLst>
                      <a:ext uri="{0D108BD9-81ED-4DB2-BD59-A6C34878D82A}">
                        <a16:rowId xmlns:a16="http://schemas.microsoft.com/office/drawing/2014/main" val="10004"/>
                      </a:ext>
                    </a:extLst>
                  </a:tr>
                  <a:tr h="370840">
                    <a:tc>
                      <a:txBody>
                        <a:bodyPr/>
                        <a:lstStyle/>
                        <a:p>
                          <a:pPr algn="l">
                            <a:defRPr sz="1800"/>
                          </a:pPr>
                          <a:r>
                            <a:rPr dirty="0"/>
                            <a:t>​</a:t>
                          </a:r>
                          <a14:m>
                            <m:oMath xmlns:m="http://schemas.openxmlformats.org/officeDocument/2006/math">
                              <m:phant>
                                <m:phantPr>
                                  <m:show m:val="off"/>
                                  <m:ctrlPr>
                                    <a:rPr sz="1800" i="1">
                                      <a:latin typeface="Cambria Math" panose="02040503050406030204" pitchFamily="18" charset="0"/>
                                    </a:rPr>
                                  </m:ctrlPr>
                                </m:phantPr>
                                <m:e>
                                  <m:sSub>
                                    <m:sSubPr>
                                      <m:ctrlPr>
                                        <a:rPr sz="1800" i="1">
                                          <a:latin typeface="Cambria Math" panose="02040503050406030204" pitchFamily="18" charset="0"/>
                                        </a:rPr>
                                      </m:ctrlPr>
                                    </m:sSubPr>
                                    <m:e>
                                      <m:r>
                                        <a:rPr sz="1800">
                                          <a:latin typeface="Cambria Math"/>
                                        </a:rPr>
                                        <m:t>𝑆</m:t>
                                      </m:r>
                                    </m:e>
                                    <m:sub>
                                      <m:r>
                                        <a:rPr sz="1800">
                                          <a:latin typeface="Cambria Math"/>
                                        </a:rPr>
                                        <m:t>3</m:t>
                                      </m:r>
                                    </m:sub>
                                  </m:sSub>
                                </m:e>
                              </m:phant>
                              <m:r>
                                <a:rPr sz="1800">
                                  <a:latin typeface="Cambria Math"/>
                                </a:rPr>
                                <m:t>⋮</m:t>
                              </m:r>
                            </m:oMath>
                          </a14:m>
                          <a:endParaRPr dirty="0"/>
                        </a:p>
                      </a:txBody>
                      <a:tcPr/>
                    </a:tc>
                    <a:tc>
                      <a:txBody>
                        <a:bodyPr/>
                        <a:lstStyle/>
                        <a:p>
                          <a:pPr algn="l"/>
                          <a:endParaRPr sz="1800" b="0" dirty="0"/>
                        </a:p>
                      </a:txBody>
                      <a:tcPr/>
                    </a:tc>
                    <a:extLst>
                      <a:ext uri="{0D108BD9-81ED-4DB2-BD59-A6C34878D82A}">
                        <a16:rowId xmlns:a16="http://schemas.microsoft.com/office/drawing/2014/main" val="10005"/>
                      </a:ext>
                    </a:extLst>
                  </a:tr>
                  <a:tr h="370840">
                    <a:tc>
                      <a:txBody>
                        <a:bodyPr/>
                        <a:lstStyle/>
                        <a:p>
                          <a:pPr algn="l">
                            <a:defRPr sz="1800"/>
                          </a:pPr>
                          <a14:m>
                            <m:oMathPara xmlns:m="http://schemas.openxmlformats.org/officeDocument/2006/math">
                              <m:oMathParaPr>
                                <m:jc m:val="left"/>
                              </m:oMathParaPr>
                              <m:oMath xmlns:m="http://schemas.openxmlformats.org/officeDocument/2006/math">
                                <m:sSub>
                                  <m:sSubPr>
                                    <m:ctrlPr>
                                      <a:rPr sz="1800" i="1">
                                        <a:latin typeface="Cambria Math" panose="02040503050406030204" pitchFamily="18" charset="0"/>
                                      </a:rPr>
                                    </m:ctrlPr>
                                  </m:sSubPr>
                                  <m:e>
                                    <m:r>
                                      <a:rPr sz="1800">
                                        <a:latin typeface="Cambria Math"/>
                                      </a:rPr>
                                      <m:t>𝑆</m:t>
                                    </m:r>
                                  </m:e>
                                  <m:sub>
                                    <m:r>
                                      <a:rPr sz="1800">
                                        <a:latin typeface="Cambria Math"/>
                                      </a:rPr>
                                      <m:t>𝑛</m:t>
                                    </m:r>
                                  </m:sub>
                                </m:sSub>
                                <m:r>
                                  <a:rPr sz="1800">
                                    <a:latin typeface="Cambria Math"/>
                                  </a:rPr>
                                  <m:t>=</m:t>
                                </m:r>
                                <m:r>
                                  <a:rPr sz="1800">
                                    <a:latin typeface="Cambria Math"/>
                                  </a:rPr>
                                  <m:t>1</m:t>
                                </m:r>
                                <m:r>
                                  <a:rPr sz="1800">
                                    <a:latin typeface="Cambria Math"/>
                                  </a:rPr>
                                  <m:t>−</m:t>
                                </m:r>
                                <m:f>
                                  <m:fPr>
                                    <m:ctrlPr>
                                      <a:rPr sz="1800" i="1">
                                        <a:latin typeface="Cambria Math" panose="02040503050406030204" pitchFamily="18" charset="0"/>
                                      </a:rPr>
                                    </m:ctrlPr>
                                  </m:fPr>
                                  <m:num>
                                    <m:r>
                                      <a:rPr sz="1800">
                                        <a:latin typeface="Cambria Math"/>
                                      </a:rPr>
                                      <m:t>1</m:t>
                                    </m:r>
                                  </m:num>
                                  <m:den>
                                    <m:r>
                                      <a:rPr sz="1800">
                                        <a:latin typeface="Cambria Math"/>
                                      </a:rPr>
                                      <m:t>𝑛</m:t>
                                    </m:r>
                                    <m:r>
                                      <a:rPr sz="1800">
                                        <a:latin typeface="Cambria Math"/>
                                      </a:rPr>
                                      <m:t>+</m:t>
                                    </m:r>
                                    <m:r>
                                      <a:rPr sz="1800">
                                        <a:latin typeface="Cambria Math"/>
                                      </a:rPr>
                                      <m:t>1</m:t>
                                    </m:r>
                                  </m:den>
                                </m:f>
                              </m:oMath>
                            </m:oMathPara>
                          </a14:m>
                          <a:endParaRPr dirty="0"/>
                        </a:p>
                      </a:txBody>
                      <a:tcPr/>
                    </a:tc>
                    <a:tc>
                      <a:txBody>
                        <a:bodyPr/>
                        <a:lstStyle/>
                        <a:p>
                          <a:pPr algn="l">
                            <a:defRPr sz="1100" b="1"/>
                          </a:pPr>
                          <a:r>
                            <a:rPr lang="en-US" sz="1800" b="0" dirty="0"/>
                            <a:t>We can write a formula for the </a:t>
                          </a:r>
                          <a14:m>
                            <m:oMath xmlns:m="http://schemas.openxmlformats.org/officeDocument/2006/math">
                              <m:r>
                                <a:rPr lang="en-US" sz="1800" b="0" i="1" smtClean="0">
                                  <a:latin typeface="Cambria Math" panose="02040503050406030204" pitchFamily="18" charset="0"/>
                                </a:rPr>
                                <m:t>𝑛</m:t>
                              </m:r>
                            </m:oMath>
                          </a14:m>
                          <a:r>
                            <a:rPr lang="en-US" sz="1800" b="0" baseline="30000" dirty="0"/>
                            <a:t>th</a:t>
                          </a:r>
                          <a:r>
                            <a:rPr lang="en-US" sz="1800" b="0" dirty="0"/>
                            <a:t> partial sum by observing the pattern.</a:t>
                          </a:r>
                          <a:endParaRPr sz="1800" b="0" dirty="0"/>
                        </a:p>
                      </a:txBody>
                      <a:tcPr/>
                    </a:tc>
                    <a:extLst>
                      <a:ext uri="{0D108BD9-81ED-4DB2-BD59-A6C34878D82A}">
                        <a16:rowId xmlns:a16="http://schemas.microsoft.com/office/drawing/2014/main" val="10006"/>
                      </a:ext>
                    </a:extLst>
                  </a:tr>
                </a:tbl>
              </a:graphicData>
            </a:graphic>
          </p:graphicFrame>
        </mc:Choice>
        <mc:Fallback>
          <p:graphicFrame>
            <p:nvGraphicFramePr>
              <p:cNvPr id="4" name="Table Placeholder 2">
                <a:extLst>
                  <a:ext uri="{FF2B5EF4-FFF2-40B4-BE49-F238E27FC236}">
                    <a16:creationId xmlns:a16="http://schemas.microsoft.com/office/drawing/2014/main" id="{CD0F8A49-C31C-49E2-88B1-C18117BD4D65}"/>
                  </a:ext>
                </a:extLst>
              </p:cNvPr>
              <p:cNvGraphicFramePr>
                <a:graphicFrameLocks/>
              </p:cNvGraphicFramePr>
              <p:nvPr>
                <p:extLst>
                  <p:ext uri="{D42A27DB-BD31-4B8C-83A1-F6EECF244321}">
                    <p14:modId xmlns:p14="http://schemas.microsoft.com/office/powerpoint/2010/main" val="1639857039"/>
                  </p:ext>
                </p:extLst>
              </p:nvPr>
            </p:nvGraphicFramePr>
            <p:xfrm>
              <a:off x="838200" y="1514856"/>
              <a:ext cx="7848600" cy="4461891"/>
            </p:xfrm>
            <a:graphic>
              <a:graphicData uri="http://schemas.openxmlformats.org/drawingml/2006/table">
                <a:tbl>
                  <a:tblPr firstRow="1" bandRow="1">
                    <a:tableStyleId>{2D5ABB26-0587-4C30-8999-92F81FD0307C}</a:tableStyleId>
                  </a:tblPr>
                  <a:tblGrid>
                    <a:gridCol w="41910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640080">
                    <a:tc>
                      <a:txBody>
                        <a:bodyPr/>
                        <a:lstStyle/>
                        <a:p>
                          <a:endParaRPr lang="en-US"/>
                        </a:p>
                      </a:txBody>
                      <a:tcPr>
                        <a:blipFill>
                          <a:blip r:embed="rId2"/>
                          <a:stretch>
                            <a:fillRect t="-4762" r="-87209" b="-612381"/>
                          </a:stretch>
                        </a:blipFill>
                      </a:tcPr>
                    </a:tc>
                    <a:tc>
                      <a:txBody>
                        <a:bodyPr/>
                        <a:lstStyle/>
                        <a:p>
                          <a:pPr algn="l">
                            <a:defRPr b="1"/>
                          </a:pPr>
                          <a:r>
                            <a:rPr lang="en-US" b="0" dirty="0"/>
                            <a:t>Begin by evaluating the first few partial sums.</a:t>
                          </a:r>
                          <a:endParaRPr b="0" dirty="0"/>
                        </a:p>
                      </a:txBody>
                      <a:tcPr/>
                    </a:tc>
                    <a:extLst>
                      <a:ext uri="{0D108BD9-81ED-4DB2-BD59-A6C34878D82A}">
                        <a16:rowId xmlns:a16="http://schemas.microsoft.com/office/drawing/2014/main" val="10000"/>
                      </a:ext>
                    </a:extLst>
                  </a:tr>
                  <a:tr h="707771">
                    <a:tc>
                      <a:txBody>
                        <a:bodyPr/>
                        <a:lstStyle/>
                        <a:p>
                          <a:endParaRPr lang="en-US"/>
                        </a:p>
                      </a:txBody>
                      <a:tcPr>
                        <a:blipFill>
                          <a:blip r:embed="rId2"/>
                          <a:stretch>
                            <a:fillRect t="-94828" r="-87209" b="-454310"/>
                          </a:stretch>
                        </a:blipFill>
                      </a:tcPr>
                    </a:tc>
                    <a:tc rowSpan="2">
                      <a:txBody>
                        <a:bodyPr/>
                        <a:lstStyle/>
                        <a:p>
                          <a:pPr algn="l">
                            <a:defRPr b="1"/>
                          </a:pPr>
                          <a:r>
                            <a:rPr sz="1800" b="0" dirty="0"/>
                            <a:t>Writing the terms out, we see that all of the terms except the first and last one cancel out. Since the length of the expression collapses down, this is an example of </a:t>
                          </a:r>
                          <a:r>
                            <a:rPr sz="1800" b="0" i="0" dirty="0"/>
                            <a:t>a </a:t>
                          </a:r>
                          <a:r>
                            <a:rPr sz="1800" b="0" i="1" dirty="0"/>
                            <a:t>telescoping series</a:t>
                          </a:r>
                          <a:r>
                            <a:rPr sz="1800" b="0" dirty="0"/>
                            <a:t>.</a:t>
                          </a:r>
                        </a:p>
                      </a:txBody>
                      <a:tcPr/>
                    </a:tc>
                    <a:extLst>
                      <a:ext uri="{0D108BD9-81ED-4DB2-BD59-A6C34878D82A}">
                        <a16:rowId xmlns:a16="http://schemas.microsoft.com/office/drawing/2014/main" val="10001"/>
                      </a:ext>
                    </a:extLst>
                  </a:tr>
                  <a:tr h="755269">
                    <a:tc>
                      <a:txBody>
                        <a:bodyPr/>
                        <a:lstStyle/>
                        <a:p>
                          <a:pPr algn="l"/>
                          <a:r>
                            <a:rPr dirty="0"/>
                            <a:t>​</a:t>
                          </a:r>
                        </a:p>
                      </a:txBody>
                      <a:tcPr/>
                    </a:tc>
                    <a:tc vMerge="1">
                      <a:txBody>
                        <a:bodyPr/>
                        <a:lstStyle/>
                        <a:p>
                          <a:pPr algn="l"/>
                          <a:endParaRPr sz="1800" b="0" dirty="0"/>
                        </a:p>
                      </a:txBody>
                      <a:tcPr/>
                    </a:tc>
                    <a:extLst>
                      <a:ext uri="{0D108BD9-81ED-4DB2-BD59-A6C34878D82A}">
                        <a16:rowId xmlns:a16="http://schemas.microsoft.com/office/drawing/2014/main" val="10002"/>
                      </a:ext>
                    </a:extLst>
                  </a:tr>
                  <a:tr h="707771">
                    <a:tc>
                      <a:txBody>
                        <a:bodyPr/>
                        <a:lstStyle/>
                        <a:p>
                          <a:endParaRPr lang="en-US"/>
                        </a:p>
                      </a:txBody>
                      <a:tcPr>
                        <a:blipFill>
                          <a:blip r:embed="rId2"/>
                          <a:stretch>
                            <a:fillRect t="-302586" r="-87209" b="-246552"/>
                          </a:stretch>
                        </a:blipFill>
                      </a:tcPr>
                    </a:tc>
                    <a:tc>
                      <a:txBody>
                        <a:bodyPr/>
                        <a:lstStyle/>
                        <a:p>
                          <a:pPr algn="l"/>
                          <a:endParaRPr sz="1800" b="0" dirty="0"/>
                        </a:p>
                      </a:txBody>
                      <a:tcPr/>
                    </a:tc>
                    <a:extLst>
                      <a:ext uri="{0D108BD9-81ED-4DB2-BD59-A6C34878D82A}">
                        <a16:rowId xmlns:a16="http://schemas.microsoft.com/office/drawing/2014/main" val="10003"/>
                      </a:ext>
                    </a:extLst>
                  </a:tr>
                  <a:tr h="640080">
                    <a:tc>
                      <a:txBody>
                        <a:bodyPr/>
                        <a:lstStyle/>
                        <a:p>
                          <a:pPr algn="l"/>
                          <a:r>
                            <a:rPr dirty="0"/>
                            <a:t>​</a:t>
                          </a:r>
                          <a:endParaRPr lang="en-US" dirty="0"/>
                        </a:p>
                        <a:p>
                          <a:pPr algn="l"/>
                          <a:endParaRPr dirty="0"/>
                        </a:p>
                      </a:txBody>
                      <a:tcPr/>
                    </a:tc>
                    <a:tc>
                      <a:txBody>
                        <a:bodyPr/>
                        <a:lstStyle/>
                        <a:p>
                          <a:pPr algn="l"/>
                          <a:endParaRPr sz="1800" b="0" dirty="0"/>
                        </a:p>
                      </a:txBody>
                      <a:tcPr/>
                    </a:tc>
                    <a:extLst>
                      <a:ext uri="{0D108BD9-81ED-4DB2-BD59-A6C34878D82A}">
                        <a16:rowId xmlns:a16="http://schemas.microsoft.com/office/drawing/2014/main" val="10004"/>
                      </a:ext>
                    </a:extLst>
                  </a:tr>
                  <a:tr h="370840">
                    <a:tc>
                      <a:txBody>
                        <a:bodyPr/>
                        <a:lstStyle/>
                        <a:p>
                          <a:endParaRPr lang="en-US"/>
                        </a:p>
                      </a:txBody>
                      <a:tcPr>
                        <a:blipFill>
                          <a:blip r:embed="rId2"/>
                          <a:stretch>
                            <a:fillRect t="-937705" r="-87209" b="-196721"/>
                          </a:stretch>
                        </a:blipFill>
                      </a:tcPr>
                    </a:tc>
                    <a:tc>
                      <a:txBody>
                        <a:bodyPr/>
                        <a:lstStyle/>
                        <a:p>
                          <a:pPr algn="l"/>
                          <a:endParaRPr sz="1800" b="0" dirty="0"/>
                        </a:p>
                      </a:txBody>
                      <a:tcPr/>
                    </a:tc>
                    <a:extLst>
                      <a:ext uri="{0D108BD9-81ED-4DB2-BD59-A6C34878D82A}">
                        <a16:rowId xmlns:a16="http://schemas.microsoft.com/office/drawing/2014/main" val="10005"/>
                      </a:ext>
                    </a:extLst>
                  </a:tr>
                  <a:tr h="640080">
                    <a:tc>
                      <a:txBody>
                        <a:bodyPr/>
                        <a:lstStyle/>
                        <a:p>
                          <a:endParaRPr lang="en-US"/>
                        </a:p>
                      </a:txBody>
                      <a:tcPr>
                        <a:blipFill>
                          <a:blip r:embed="rId2"/>
                          <a:stretch>
                            <a:fillRect t="-602857" r="-87209" b="-14286"/>
                          </a:stretch>
                        </a:blipFill>
                      </a:tcPr>
                    </a:tc>
                    <a:tc>
                      <a:txBody>
                        <a:bodyPr/>
                        <a:lstStyle/>
                        <a:p>
                          <a:endParaRPr lang="en-US"/>
                        </a:p>
                      </a:txBody>
                      <a:tcPr>
                        <a:blipFill>
                          <a:blip r:embed="rId2"/>
                          <a:stretch>
                            <a:fillRect l="-114667" t="-602857" b="-14286"/>
                          </a:stretch>
                        </a:blipFill>
                      </a:tcPr>
                    </a:tc>
                    <a:extLst>
                      <a:ext uri="{0D108BD9-81ED-4DB2-BD59-A6C34878D82A}">
                        <a16:rowId xmlns:a16="http://schemas.microsoft.com/office/drawing/2014/main" val="10006"/>
                      </a:ext>
                    </a:extLst>
                  </a:tr>
                </a:tbl>
              </a:graphicData>
            </a:graphic>
          </p:graphicFrame>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1C415511-B50F-46C7-A8E9-83304F9457F1}"/>
                  </a:ext>
                </a:extLst>
              </p:cNvPr>
              <p:cNvSpPr txBox="1"/>
              <p:nvPr/>
            </p:nvSpPr>
            <p:spPr>
              <a:xfrm>
                <a:off x="838200" y="4341147"/>
                <a:ext cx="914400" cy="91440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phant>
                        <m:phantPr>
                          <m:show m:val="off"/>
                          <m:ctrlPr>
                            <a:rPr i="1">
                              <a:latin typeface="Cambria Math" panose="02040503050406030204" pitchFamily="18" charset="0"/>
                            </a:rPr>
                          </m:ctrlPr>
                        </m:phantPr>
                        <m:e>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3</m:t>
                              </m:r>
                            </m:sub>
                          </m:sSub>
                        </m:e>
                      </m:phant>
                      <m:r>
                        <a:rPr>
                          <a:latin typeface="Cambria Math" panose="02040503050406030204" pitchFamily="18" charset="0"/>
                        </a:rPr>
                        <m:t>=</m:t>
                      </m:r>
                      <m:r>
                        <a:rPr>
                          <a:latin typeface="Cambria Math" panose="02040503050406030204" pitchFamily="18" charset="0"/>
                        </a:rPr>
                        <m:t>1</m:t>
                      </m:r>
                      <m:borderBox>
                        <m:borderBoxPr>
                          <m:hideTop m:val="on"/>
                          <m:hideBot m:val="on"/>
                          <m:hideLeft m:val="on"/>
                          <m:hideRight m:val="on"/>
                          <m:strikeBLTR m:val="on"/>
                          <m:ctrlPr>
                            <a:rPr i="1">
                              <a:latin typeface="Cambria Math" panose="02040503050406030204" pitchFamily="18" charset="0"/>
                            </a:rPr>
                          </m:ctrlPr>
                        </m:borderBox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e>
                      </m:borderBox>
                      <m:borderBox>
                        <m:borderBoxPr>
                          <m:hideTop m:val="on"/>
                          <m:hideBot m:val="on"/>
                          <m:hideLeft m:val="on"/>
                          <m:hideRight m:val="on"/>
                          <m:strikeBLTR m:val="on"/>
                          <m:ctrlPr>
                            <a:rPr i="1">
                              <a:latin typeface="Cambria Math" panose="02040503050406030204" pitchFamily="18" charset="0"/>
                            </a:rPr>
                          </m:ctrlPr>
                        </m:borderBox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e>
                      </m:borderBox>
                      <m:borderBox>
                        <m:borderBoxPr>
                          <m:hideTop m:val="on"/>
                          <m:hideBot m:val="on"/>
                          <m:hideLeft m:val="on"/>
                          <m:hideRight m:val="on"/>
                          <m:strikeBLTR m:val="on"/>
                          <m:ctrlPr>
                            <a:rPr i="1">
                              <a:latin typeface="Cambria Math" panose="02040503050406030204" pitchFamily="18" charset="0"/>
                            </a:rPr>
                          </m:ctrlPr>
                        </m:borderBox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3</m:t>
                              </m:r>
                            </m:den>
                          </m:f>
                        </m:e>
                      </m:borderBox>
                      <m:borderBox>
                        <m:borderBoxPr>
                          <m:hideTop m:val="on"/>
                          <m:hideBot m:val="on"/>
                          <m:hideLeft m:val="on"/>
                          <m:hideRight m:val="on"/>
                          <m:strikeBLTR m:val="on"/>
                          <m:ctrlPr>
                            <a:rPr i="1">
                              <a:latin typeface="Cambria Math" panose="02040503050406030204" pitchFamily="18" charset="0"/>
                            </a:rPr>
                          </m:ctrlPr>
                        </m:borderBox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3</m:t>
                              </m:r>
                            </m:den>
                          </m:f>
                        </m:e>
                      </m:borderBox>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4</m:t>
                          </m:r>
                        </m:den>
                      </m:f>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3</m:t>
                          </m:r>
                          <m:r>
                            <a:rPr>
                              <a:latin typeface="Cambria Math" panose="02040503050406030204" pitchFamily="18" charset="0"/>
                            </a:rPr>
                            <m:t>+</m:t>
                          </m:r>
                          <m:r>
                            <a:rPr>
                              <a:latin typeface="Cambria Math" panose="02040503050406030204" pitchFamily="18" charset="0"/>
                            </a:rPr>
                            <m:t>1</m:t>
                          </m:r>
                        </m:den>
                      </m:f>
                    </m:oMath>
                  </m:oMathPara>
                </a14:m>
                <a:endParaRPr dirty="0"/>
              </a:p>
            </p:txBody>
          </p:sp>
        </mc:Choice>
        <mc:Fallback xmlns="">
          <p:sp>
            <p:nvSpPr>
              <p:cNvPr id="5" name="TextBox 4">
                <a:extLst>
                  <a:ext uri="{FF2B5EF4-FFF2-40B4-BE49-F238E27FC236}">
                    <a16:creationId xmlns:a16="http://schemas.microsoft.com/office/drawing/2014/main" id="{1C415511-B50F-46C7-A8E9-83304F9457F1}"/>
                  </a:ext>
                </a:extLst>
              </p:cNvPr>
              <p:cNvSpPr txBox="1">
                <a:spLocks noRot="1" noChangeAspect="1" noMove="1" noResize="1" noEditPoints="1" noAdjustHandles="1" noChangeArrowheads="1" noChangeShapeType="1" noTextEdit="1"/>
              </p:cNvSpPr>
              <p:nvPr/>
            </p:nvSpPr>
            <p:spPr>
              <a:xfrm>
                <a:off x="838200" y="4341147"/>
                <a:ext cx="914400" cy="914400"/>
              </a:xfrm>
              <a:prstGeom prst="rect">
                <a:avLst/>
              </a:prstGeom>
              <a:blipFill>
                <a:blip r:embed="rId3"/>
                <a:stretch>
                  <a:fillRect r="-40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17CDC1D-0C27-489D-9E0F-0FB49D383E55}"/>
                  </a:ext>
                </a:extLst>
              </p:cNvPr>
              <p:cNvSpPr txBox="1"/>
              <p:nvPr/>
            </p:nvSpPr>
            <p:spPr>
              <a:xfrm>
                <a:off x="838200" y="2829560"/>
                <a:ext cx="914400" cy="914400"/>
              </a:xfrm>
              <a:prstGeom prst="rect">
                <a:avLst/>
              </a:prstGeom>
              <a:noFill/>
            </p:spPr>
            <p:txBody>
              <a:bodyPr wrap="none">
                <a:spAutoFit/>
              </a:bodyPr>
              <a:lstStyle/>
              <a:p>
                <a:pPr/>
                <a14:m>
                  <m:oMathPara xmlns:m="http://schemas.openxmlformats.org/officeDocument/2006/math">
                    <m:oMathParaPr>
                      <m:jc m:val="centerGroup"/>
                    </m:oMathParaPr>
                    <m:oMath xmlns:m="http://schemas.openxmlformats.org/officeDocument/2006/math">
                      <m:phant>
                        <m:phantPr>
                          <m:show m:val="off"/>
                          <m:ctrlPr>
                            <a:rPr i="1">
                              <a:latin typeface="Cambria Math" panose="02040503050406030204" pitchFamily="18" charset="0"/>
                            </a:rPr>
                          </m:ctrlPr>
                        </m:phantPr>
                        <m:e>
                          <m:sSub>
                            <m:sSubPr>
                              <m:ctrlPr>
                                <a:rPr i="1">
                                  <a:latin typeface="Cambria Math" panose="02040503050406030204" pitchFamily="18" charset="0"/>
                                </a:rPr>
                              </m:ctrlPr>
                            </m:sSubPr>
                            <m:e>
                              <m:r>
                                <a:rPr>
                                  <a:latin typeface="Cambria Math" panose="02040503050406030204" pitchFamily="18" charset="0"/>
                                </a:rPr>
                                <m:t>𝑆</m:t>
                              </m:r>
                            </m:e>
                            <m:sub>
                              <m:r>
                                <a:rPr>
                                  <a:latin typeface="Cambria Math" panose="02040503050406030204" pitchFamily="18" charset="0"/>
                                </a:rPr>
                                <m:t>2</m:t>
                              </m:r>
                            </m:sub>
                          </m:sSub>
                        </m:e>
                      </m:phant>
                      <m:r>
                        <a:rPr>
                          <a:latin typeface="Cambria Math" panose="02040503050406030204" pitchFamily="18" charset="0"/>
                        </a:rPr>
                        <m:t>=</m:t>
                      </m:r>
                      <m:r>
                        <a:rPr>
                          <a:latin typeface="Cambria Math" panose="02040503050406030204" pitchFamily="18" charset="0"/>
                        </a:rPr>
                        <m:t>1</m:t>
                      </m:r>
                      <m:borderBox>
                        <m:borderBoxPr>
                          <m:hideTop m:val="on"/>
                          <m:hideBot m:val="on"/>
                          <m:hideLeft m:val="on"/>
                          <m:hideRight m:val="on"/>
                          <m:strikeBLTR m:val="on"/>
                          <m:ctrlPr>
                            <a:rPr i="1">
                              <a:latin typeface="Cambria Math" panose="02040503050406030204" pitchFamily="18" charset="0"/>
                            </a:rPr>
                          </m:ctrlPr>
                        </m:borderBox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e>
                      </m:borderBox>
                      <m:borderBox>
                        <m:borderBoxPr>
                          <m:hideTop m:val="on"/>
                          <m:hideBot m:val="on"/>
                          <m:hideLeft m:val="on"/>
                          <m:hideRight m:val="on"/>
                          <m:strikeBLTR m:val="on"/>
                          <m:ctrlPr>
                            <a:rPr i="1">
                              <a:latin typeface="Cambria Math" panose="02040503050406030204" pitchFamily="18" charset="0"/>
                            </a:rPr>
                          </m:ctrlPr>
                        </m:borderBoxPr>
                        <m:e>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e>
                      </m:borderBox>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3</m:t>
                          </m:r>
                        </m:den>
                      </m:f>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3</m:t>
                          </m:r>
                        </m:den>
                      </m:f>
                      <m:r>
                        <a:rPr>
                          <a:latin typeface="Cambria Math" panose="02040503050406030204" pitchFamily="18" charset="0"/>
                        </a:rPr>
                        <m:t>=</m:t>
                      </m:r>
                      <m:r>
                        <a:rPr>
                          <a:latin typeface="Cambria Math" panose="02040503050406030204" pitchFamily="18" charset="0"/>
                        </a:rPr>
                        <m:t>1</m:t>
                      </m:r>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r>
                            <a:rPr>
                              <a:latin typeface="Cambria Math" panose="02040503050406030204" pitchFamily="18" charset="0"/>
                            </a:rPr>
                            <m:t>+</m:t>
                          </m:r>
                          <m:r>
                            <a:rPr>
                              <a:latin typeface="Cambria Math" panose="02040503050406030204" pitchFamily="18" charset="0"/>
                            </a:rPr>
                            <m:t>1</m:t>
                          </m:r>
                        </m:den>
                      </m:f>
                    </m:oMath>
                  </m:oMathPara>
                </a14:m>
                <a:endParaRPr dirty="0"/>
              </a:p>
            </p:txBody>
          </p:sp>
        </mc:Choice>
        <mc:Fallback xmlns="">
          <p:sp>
            <p:nvSpPr>
              <p:cNvPr id="6" name="TextBox 5">
                <a:extLst>
                  <a:ext uri="{FF2B5EF4-FFF2-40B4-BE49-F238E27FC236}">
                    <a16:creationId xmlns:a16="http://schemas.microsoft.com/office/drawing/2014/main" id="{E17CDC1D-0C27-489D-9E0F-0FB49D383E55}"/>
                  </a:ext>
                </a:extLst>
              </p:cNvPr>
              <p:cNvSpPr txBox="1">
                <a:spLocks noRot="1" noChangeAspect="1" noMove="1" noResize="1" noEditPoints="1" noAdjustHandles="1" noChangeArrowheads="1" noChangeShapeType="1" noTextEdit="1"/>
              </p:cNvSpPr>
              <p:nvPr/>
            </p:nvSpPr>
            <p:spPr>
              <a:xfrm>
                <a:off x="838200" y="2829560"/>
                <a:ext cx="914400" cy="914400"/>
              </a:xfrm>
              <a:prstGeom prst="rect">
                <a:avLst/>
              </a:prstGeom>
              <a:blipFill>
                <a:blip r:embed="rId4"/>
                <a:stretch>
                  <a:fillRect r="-326000"/>
                </a:stretch>
              </a:blipFill>
            </p:spPr>
            <p:txBody>
              <a:bodyPr/>
              <a:lstStyle/>
              <a:p>
                <a:r>
                  <a:rPr lang="en-US">
                    <a:noFill/>
                  </a:rPr>
                  <a:t> </a:t>
                </a:r>
              </a:p>
            </p:txBody>
          </p:sp>
        </mc:Fallback>
      </mc:AlternateContent>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Evaluating Partial Sums and Series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a:defRPr sz="2800"/>
                </a:pPr>
                <a:r>
                  <a:rPr lang="en-US" dirty="0"/>
                  <a:t>​</a:t>
                </a:r>
                <a:r>
                  <a:rPr lang="en-US" sz="2800" dirty="0"/>
                  <a:t>The partial sums approach 1 as </a:t>
                </a:r>
                <a14:m>
                  <m:oMath xmlns:m="http://schemas.openxmlformats.org/officeDocument/2006/math">
                    <m:r>
                      <a:rPr lang="en-US">
                        <a:latin typeface="Cambria Math" panose="02040503050406030204" pitchFamily="18" charset="0"/>
                      </a:rPr>
                      <m:t>𝑛</m:t>
                    </m:r>
                  </m:oMath>
                </a14:m>
                <a:r>
                  <a:rPr lang="en-US" sz="2800" dirty="0"/>
                  <a:t> gets larger and larger, therefore the series converges. In fact, </a:t>
                </a:r>
              </a:p>
              <a:p>
                <a:pPr>
                  <a:defRPr sz="2800"/>
                </a:pPr>
                <a14:m>
                  <m:oMathPara xmlns:m="http://schemas.openxmlformats.org/officeDocument/2006/math">
                    <m:oMathParaPr>
                      <m:jc m:val="centerGroup"/>
                    </m:oMathParaPr>
                    <m:oMath xmlns:m="http://schemas.openxmlformats.org/officeDocument/2006/math">
                      <m:nary>
                        <m:naryPr>
                          <m:chr m:val="∑"/>
                          <m:limLoc m:val="undOvr"/>
                          <m:ctrlPr>
                            <a:rPr lang="ar-AE" i="1">
                              <a:latin typeface="Cambria Math" panose="02040503050406030204" pitchFamily="18" charset="0"/>
                            </a:rPr>
                          </m:ctrlPr>
                        </m:naryPr>
                        <m:sub>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1</m:t>
                          </m:r>
                        </m:sub>
                        <m:sup>
                          <m:r>
                            <a:rPr lang="ar-AE">
                              <a:latin typeface="Cambria Math" panose="02040503050406030204" pitchFamily="18" charset="0"/>
                            </a:rPr>
                            <m:t>∞</m:t>
                          </m:r>
                        </m:sup>
                        <m:e>
                          <m:d>
                            <m:dPr>
                              <m:ctrlPr>
                                <a:rPr lang="ar-AE" i="1">
                                  <a:latin typeface="Cambria Math" panose="02040503050406030204" pitchFamily="18" charset="0"/>
                                </a:rPr>
                              </m:ctrlPr>
                            </m:dPr>
                            <m:e>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𝑖</m:t>
                                  </m:r>
                                </m:den>
                              </m:f>
                              <m:r>
                                <a:rPr lang="ar-AE">
                                  <a:latin typeface="Cambria Math" panose="02040503050406030204" pitchFamily="18" charset="0"/>
                                </a:rPr>
                                <m:t>−</m:t>
                              </m:r>
                              <m:f>
                                <m:fPr>
                                  <m:ctrlPr>
                                    <a:rPr lang="ar-AE" i="1">
                                      <a:latin typeface="Cambria Math" panose="02040503050406030204" pitchFamily="18" charset="0"/>
                                    </a:rPr>
                                  </m:ctrlPr>
                                </m:fPr>
                                <m:num>
                                  <m:r>
                                    <a:rPr lang="ar-AE">
                                      <a:latin typeface="Cambria Math" panose="02040503050406030204" pitchFamily="18" charset="0"/>
                                    </a:rPr>
                                    <m:t>1</m:t>
                                  </m:r>
                                </m:num>
                                <m:den>
                                  <m:r>
                                    <a:rPr lang="ar-AE">
                                      <a:latin typeface="Cambria Math" panose="02040503050406030204" pitchFamily="18" charset="0"/>
                                    </a:rPr>
                                    <m:t>𝑖</m:t>
                                  </m:r>
                                  <m:r>
                                    <a:rPr lang="ar-AE">
                                      <a:latin typeface="Cambria Math" panose="02040503050406030204" pitchFamily="18" charset="0"/>
                                    </a:rPr>
                                    <m:t>+</m:t>
                                  </m:r>
                                  <m:r>
                                    <a:rPr lang="ar-AE">
                                      <a:latin typeface="Cambria Math" panose="02040503050406030204" pitchFamily="18" charset="0"/>
                                    </a:rPr>
                                    <m:t>1</m:t>
                                  </m:r>
                                </m:den>
                              </m:f>
                            </m:e>
                          </m:d>
                        </m:e>
                      </m:nary>
                      <m:r>
                        <a:rPr lang="ar-AE" b="0" i="1" smtClean="0">
                          <a:latin typeface="Cambria Math" panose="02040503050406030204" pitchFamily="18" charset="0"/>
                        </a:rPr>
                        <m:t>=</m:t>
                      </m:r>
                      <m:r>
                        <a:rPr lang="en-US" b="0" i="1" smtClean="0">
                          <a:latin typeface="Cambria Math" panose="02040503050406030204" pitchFamily="18" charset="0"/>
                        </a:rPr>
                        <m:t>1</m:t>
                      </m:r>
                      <m:r>
                        <m:rPr>
                          <m:nor/>
                        </m:rPr>
                        <a:rPr lang="en-US" b="0" i="0" smtClean="0">
                          <a:latin typeface="Calibri" panose="020F0502020204030204" pitchFamily="34" charset="0"/>
                          <a:cs typeface="Calibri" panose="020F0502020204030204" pitchFamily="34" charset="0"/>
                        </a:rPr>
                        <m:t>.</m:t>
                      </m:r>
                    </m:oMath>
                  </m:oMathPara>
                </a14:m>
                <a:endParaRPr sz="2800" dirty="0">
                  <a:latin typeface="Calibri" panose="020F0502020204030204" pitchFamily="34" charset="0"/>
                  <a:cs typeface="Calibri" panose="020F0502020204030204" pitchFamily="34" charset="0"/>
                </a:endParaRP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407"/>
                </a:stretch>
              </a:blipFill>
            </p:spPr>
            <p:txBody>
              <a:bodyPr/>
              <a:lstStyle/>
              <a:p>
                <a:r>
                  <a:rPr lang="en-US">
                    <a:noFill/>
                  </a:rPr>
                  <a:t> </a:t>
                </a:r>
              </a:p>
            </p:txBody>
          </p:sp>
        </mc:Fallback>
      </mc:AlternateContent>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Evaluating Partial Sums and Series (cont.)</a:t>
            </a:r>
          </a:p>
        </p:txBody>
      </p:sp>
      <p:sp>
        <p:nvSpPr>
          <p:cNvPr id="3" name="Text Placeholder 2"/>
          <p:cNvSpPr>
            <a:spLocks noGrp="1"/>
          </p:cNvSpPr>
          <p:nvPr>
            <p:ph type="body" sz="quarter" idx="10"/>
          </p:nvPr>
        </p:nvSpPr>
        <p:spPr/>
        <p:txBody>
          <a:bodyPr/>
          <a:lstStyle/>
          <a:p>
            <a:pPr marL="514350" indent="-514350">
              <a:buFont typeface="+mj-lt"/>
              <a:buAutoNum type="alphaLcPeriod" startAt="2"/>
              <a:defRPr sz="2800"/>
            </a:pPr>
            <a:r>
              <a:t>​</a:t>
            </a:r>
          </a:p>
        </p:txBody>
      </p:sp>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3A623CA8-0785-4792-A570-85927924D9C9}"/>
                  </a:ext>
                </a:extLst>
              </p:cNvPr>
              <p:cNvGraphicFramePr>
                <a:graphicFrameLocks/>
              </p:cNvGraphicFramePr>
              <p:nvPr>
                <p:extLst>
                  <p:ext uri="{D42A27DB-BD31-4B8C-83A1-F6EECF244321}">
                    <p14:modId xmlns:p14="http://schemas.microsoft.com/office/powerpoint/2010/main" val="326202055"/>
                  </p:ext>
                </p:extLst>
              </p:nvPr>
            </p:nvGraphicFramePr>
            <p:xfrm>
              <a:off x="838200" y="1075944"/>
              <a:ext cx="8153400" cy="4663440"/>
            </p:xfrm>
            <a:graphic>
              <a:graphicData uri="http://schemas.openxmlformats.org/drawingml/2006/table">
                <a:tbl>
                  <a:tblPr firstRow="1" bandRow="1">
                    <a:tableStyleId>{2D5ABB26-0587-4C30-8999-92F81FD0307C}</a:tableStyleId>
                  </a:tblPr>
                  <a:tblGrid>
                    <a:gridCol w="5176203">
                      <a:extLst>
                        <a:ext uri="{9D8B030D-6E8A-4147-A177-3AD203B41FA5}">
                          <a16:colId xmlns:a16="http://schemas.microsoft.com/office/drawing/2014/main" val="20000"/>
                        </a:ext>
                      </a:extLst>
                    </a:gridCol>
                    <a:gridCol w="2977197">
                      <a:extLst>
                        <a:ext uri="{9D8B030D-6E8A-4147-A177-3AD203B41FA5}">
                          <a16:colId xmlns:a16="http://schemas.microsoft.com/office/drawing/2014/main" val="20001"/>
                        </a:ext>
                      </a:extLst>
                    </a:gridCol>
                  </a:tblGrid>
                  <a:tr h="438075">
                    <a:tc>
                      <a:txBody>
                        <a:bodyPr/>
                        <a:lstStyle/>
                        <a:p>
                          <a:pPr algn="l">
                            <a:defRPr sz="1800"/>
                          </a:pPr>
                          <a:r>
                            <a:rPr sz="2400"/>
                            <a:t>​</a:t>
                          </a:r>
                          <a14:m>
                            <m:oMath xmlns:m="http://schemas.openxmlformats.org/officeDocument/2006/math">
                              <m:sSub>
                                <m:sSubPr>
                                  <m:ctrlPr>
                                    <a:rPr sz="2400" i="1">
                                      <a:latin typeface="Cambria Math" panose="02040503050406030204" pitchFamily="18" charset="0"/>
                                    </a:rPr>
                                  </m:ctrlPr>
                                </m:sSubPr>
                                <m:e>
                                  <m:r>
                                    <a:rPr sz="2400">
                                      <a:latin typeface="Cambria Math"/>
                                    </a:rPr>
                                    <m:t>𝑆</m:t>
                                  </m:r>
                                </m:e>
                                <m:sub>
                                  <m:r>
                                    <a:rPr sz="2400">
                                      <a:latin typeface="Cambria Math"/>
                                    </a:rPr>
                                    <m:t>1</m:t>
                                  </m:r>
                                </m:sub>
                              </m:sSub>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e>
                                  </m:d>
                                </m:e>
                                <m:sup>
                                  <m:r>
                                    <a:rPr sz="2400">
                                      <a:latin typeface="Cambria Math"/>
                                    </a:rPr>
                                    <m:t>1</m:t>
                                  </m:r>
                                </m:sup>
                              </m:sSup>
                              <m:r>
                                <a:rPr sz="2400">
                                  <a:latin typeface="Cambria Math"/>
                                </a:rPr>
                                <m:t>=−1</m:t>
                              </m:r>
                            </m:oMath>
                          </a14:m>
                          <a:endParaRPr sz="2400"/>
                        </a:p>
                      </a:txBody>
                      <a:tcPr/>
                    </a:tc>
                    <a:tc rowSpan="3">
                      <a:txBody>
                        <a:bodyPr/>
                        <a:lstStyle/>
                        <a:p>
                          <a:pPr algn="l">
                            <a:defRPr b="1"/>
                          </a:pPr>
                          <a:r>
                            <a:rPr lang="en-US" sz="2000" b="0" dirty="0"/>
                            <a:t>Again, begin by calculating the first few partial sums to look for a pattern.</a:t>
                          </a:r>
                          <a:endParaRPr sz="2000" b="0" dirty="0"/>
                        </a:p>
                      </a:txBody>
                      <a:tcPr/>
                    </a:tc>
                    <a:extLst>
                      <a:ext uri="{0D108BD9-81ED-4DB2-BD59-A6C34878D82A}">
                        <a16:rowId xmlns:a16="http://schemas.microsoft.com/office/drawing/2014/main" val="10000"/>
                      </a:ext>
                    </a:extLst>
                  </a:tr>
                  <a:tr h="438075">
                    <a:tc>
                      <a:txBody>
                        <a:bodyPr/>
                        <a:lstStyle/>
                        <a:p>
                          <a:pPr algn="l">
                            <a:defRPr sz="1800"/>
                          </a:pPr>
                          <a:r>
                            <a:rPr sz="2400"/>
                            <a:t>​</a:t>
                          </a:r>
                          <a14:m>
                            <m:oMath xmlns:m="http://schemas.openxmlformats.org/officeDocument/2006/math">
                              <m:sSub>
                                <m:sSubPr>
                                  <m:ctrlPr>
                                    <a:rPr sz="2400" i="1">
                                      <a:latin typeface="Cambria Math" panose="02040503050406030204" pitchFamily="18" charset="0"/>
                                    </a:rPr>
                                  </m:ctrlPr>
                                </m:sSubPr>
                                <m:e>
                                  <m:r>
                                    <a:rPr sz="2400">
                                      <a:latin typeface="Cambria Math"/>
                                    </a:rPr>
                                    <m:t>𝑆</m:t>
                                  </m:r>
                                </m:e>
                                <m:sub>
                                  <m:r>
                                    <a:rPr sz="2400">
                                      <a:latin typeface="Cambria Math"/>
                                    </a:rPr>
                                    <m:t>2</m:t>
                                  </m:r>
                                </m:sub>
                              </m:sSub>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e>
                                  </m:d>
                                </m:e>
                                <m:sup>
                                  <m:r>
                                    <a:rPr sz="2400">
                                      <a:latin typeface="Cambria Math"/>
                                    </a:rPr>
                                    <m:t>1</m:t>
                                  </m:r>
                                </m:sup>
                              </m:sSup>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e>
                                  </m:d>
                                </m:e>
                                <m:sup>
                                  <m:r>
                                    <a:rPr sz="2400">
                                      <a:latin typeface="Cambria Math"/>
                                    </a:rPr>
                                    <m:t>2</m:t>
                                  </m:r>
                                </m:sup>
                              </m:sSup>
                            </m:oMath>
                          </a14:m>
                          <a:endParaRPr sz="2400"/>
                        </a:p>
                      </a:txBody>
                      <a:tcPr/>
                    </a:tc>
                    <a:tc vMerge="1">
                      <a:txBody>
                        <a:bodyPr/>
                        <a:lstStyle/>
                        <a:p>
                          <a:pPr algn="l"/>
                          <a:endParaRPr sz="1800" b="0"/>
                        </a:p>
                      </a:txBody>
                      <a:tcPr/>
                    </a:tc>
                    <a:extLst>
                      <a:ext uri="{0D108BD9-81ED-4DB2-BD59-A6C34878D82A}">
                        <a16:rowId xmlns:a16="http://schemas.microsoft.com/office/drawing/2014/main" val="10001"/>
                      </a:ext>
                    </a:extLst>
                  </a:tr>
                  <a:tr h="438075">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sSub>
                                    <m:sSubPr>
                                      <m:ctrlPr>
                                        <a:rPr sz="2400" i="1">
                                          <a:latin typeface="Cambria Math" panose="02040503050406030204" pitchFamily="18" charset="0"/>
                                        </a:rPr>
                                      </m:ctrlPr>
                                    </m:sSubPr>
                                    <m:e>
                                      <m:r>
                                        <a:rPr sz="2400">
                                          <a:latin typeface="Cambria Math"/>
                                        </a:rPr>
                                        <m:t>𝑆</m:t>
                                      </m:r>
                                    </m:e>
                                    <m:sub>
                                      <m:r>
                                        <a:rPr sz="2400">
                                          <a:latin typeface="Cambria Math"/>
                                        </a:rPr>
                                        <m:t>2</m:t>
                                      </m:r>
                                    </m:sub>
                                  </m:sSub>
                                </m:e>
                              </m:phant>
                              <m:r>
                                <a:rPr sz="2400">
                                  <a:latin typeface="Cambria Math"/>
                                </a:rPr>
                                <m:t>=−1+1=0</m:t>
                              </m:r>
                            </m:oMath>
                          </a14:m>
                          <a:endParaRPr sz="2400" dirty="0"/>
                        </a:p>
                      </a:txBody>
                      <a:tcPr/>
                    </a:tc>
                    <a:tc vMerge="1">
                      <a:txBody>
                        <a:bodyPr/>
                        <a:lstStyle/>
                        <a:p>
                          <a:pPr algn="l"/>
                          <a:endParaRPr sz="1800" b="0" dirty="0"/>
                        </a:p>
                      </a:txBody>
                      <a:tcPr/>
                    </a:tc>
                    <a:extLst>
                      <a:ext uri="{0D108BD9-81ED-4DB2-BD59-A6C34878D82A}">
                        <a16:rowId xmlns:a16="http://schemas.microsoft.com/office/drawing/2014/main" val="10002"/>
                      </a:ext>
                    </a:extLst>
                  </a:tr>
                  <a:tr h="438075">
                    <a:tc>
                      <a:txBody>
                        <a:bodyPr/>
                        <a:lstStyle/>
                        <a:p>
                          <a:pPr algn="l">
                            <a:defRPr sz="1800"/>
                          </a:pPr>
                          <a:r>
                            <a:rPr sz="2400" dirty="0"/>
                            <a:t>​</a:t>
                          </a:r>
                          <a14:m>
                            <m:oMath xmlns:m="http://schemas.openxmlformats.org/officeDocument/2006/math">
                              <m:sSub>
                                <m:sSubPr>
                                  <m:ctrlPr>
                                    <a:rPr sz="2400" i="1">
                                      <a:latin typeface="Cambria Math" panose="02040503050406030204" pitchFamily="18" charset="0"/>
                                    </a:rPr>
                                  </m:ctrlPr>
                                </m:sSubPr>
                                <m:e>
                                  <m:r>
                                    <a:rPr sz="2400">
                                      <a:latin typeface="Cambria Math"/>
                                    </a:rPr>
                                    <m:t>𝑆</m:t>
                                  </m:r>
                                </m:e>
                                <m:sub>
                                  <m:r>
                                    <a:rPr sz="2400">
                                      <a:latin typeface="Cambria Math"/>
                                    </a:rPr>
                                    <m:t>3</m:t>
                                  </m:r>
                                </m:sub>
                              </m:sSub>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e>
                                  </m:d>
                                </m:e>
                                <m:sup>
                                  <m:r>
                                    <a:rPr sz="2400">
                                      <a:latin typeface="Cambria Math"/>
                                    </a:rPr>
                                    <m:t>1</m:t>
                                  </m:r>
                                </m:sup>
                              </m:sSup>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e>
                                  </m:d>
                                </m:e>
                                <m:sup>
                                  <m:r>
                                    <a:rPr sz="2400">
                                      <a:latin typeface="Cambria Math"/>
                                    </a:rPr>
                                    <m:t>2</m:t>
                                  </m:r>
                                </m:sup>
                              </m:sSup>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e>
                                  </m:d>
                                </m:e>
                                <m:sup>
                                  <m:r>
                                    <a:rPr sz="2400">
                                      <a:latin typeface="Cambria Math"/>
                                    </a:rPr>
                                    <m:t>3</m:t>
                                  </m:r>
                                </m:sup>
                              </m:sSup>
                            </m:oMath>
                          </a14:m>
                          <a:endParaRPr sz="2400" dirty="0"/>
                        </a:p>
                      </a:txBody>
                      <a:tcPr/>
                    </a:tc>
                    <a:tc>
                      <a:txBody>
                        <a:bodyPr/>
                        <a:lstStyle/>
                        <a:p>
                          <a:pPr algn="l"/>
                          <a:endParaRPr sz="2000" b="0" dirty="0"/>
                        </a:p>
                      </a:txBody>
                      <a:tcPr/>
                    </a:tc>
                    <a:extLst>
                      <a:ext uri="{0D108BD9-81ED-4DB2-BD59-A6C34878D82A}">
                        <a16:rowId xmlns:a16="http://schemas.microsoft.com/office/drawing/2014/main" val="10003"/>
                      </a:ext>
                    </a:extLst>
                  </a:tr>
                  <a:tr h="438075">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sSub>
                                    <m:sSubPr>
                                      <m:ctrlPr>
                                        <a:rPr sz="2400" i="1">
                                          <a:latin typeface="Cambria Math" panose="02040503050406030204" pitchFamily="18" charset="0"/>
                                        </a:rPr>
                                      </m:ctrlPr>
                                    </m:sSubPr>
                                    <m:e>
                                      <m:r>
                                        <a:rPr sz="2400">
                                          <a:latin typeface="Cambria Math"/>
                                        </a:rPr>
                                        <m:t>𝑆</m:t>
                                      </m:r>
                                    </m:e>
                                    <m:sub>
                                      <m:r>
                                        <a:rPr sz="2400">
                                          <a:latin typeface="Cambria Math"/>
                                        </a:rPr>
                                        <m:t>3</m:t>
                                      </m:r>
                                    </m:sub>
                                  </m:sSub>
                                </m:e>
                              </m:phant>
                              <m:r>
                                <a:rPr sz="2400">
                                  <a:latin typeface="Cambria Math"/>
                                </a:rPr>
                                <m:t>=−1+1+</m:t>
                              </m:r>
                              <m:d>
                                <m:dPr>
                                  <m:ctrlPr>
                                    <a:rPr sz="2400" i="1">
                                      <a:latin typeface="Cambria Math" panose="02040503050406030204" pitchFamily="18" charset="0"/>
                                    </a:rPr>
                                  </m:ctrlPr>
                                </m:dPr>
                                <m:e>
                                  <m:r>
                                    <a:rPr sz="2400">
                                      <a:latin typeface="Cambria Math"/>
                                    </a:rPr>
                                    <m:t>−1</m:t>
                                  </m:r>
                                </m:e>
                              </m:d>
                              <m:r>
                                <a:rPr sz="2400">
                                  <a:latin typeface="Cambria Math"/>
                                </a:rPr>
                                <m:t>=−1</m:t>
                              </m:r>
                            </m:oMath>
                          </a14:m>
                          <a:endParaRPr sz="2400" dirty="0"/>
                        </a:p>
                      </a:txBody>
                      <a:tcPr/>
                    </a:tc>
                    <a:tc>
                      <a:txBody>
                        <a:bodyPr/>
                        <a:lstStyle/>
                        <a:p>
                          <a:pPr algn="l"/>
                          <a:endParaRPr sz="2000" b="0" dirty="0"/>
                        </a:p>
                      </a:txBody>
                      <a:tcPr/>
                    </a:tc>
                    <a:extLst>
                      <a:ext uri="{0D108BD9-81ED-4DB2-BD59-A6C34878D82A}">
                        <a16:rowId xmlns:a16="http://schemas.microsoft.com/office/drawing/2014/main" val="10004"/>
                      </a:ext>
                    </a:extLst>
                  </a:tr>
                  <a:tr h="457200">
                    <a:tc>
                      <a:txBody>
                        <a:bodyPr/>
                        <a:lstStyle/>
                        <a:p>
                          <a:pPr algn="l">
                            <a:defRPr sz="1800"/>
                          </a:pPr>
                          <a:r>
                            <a:rPr sz="2400" dirty="0"/>
                            <a:t>​</a:t>
                          </a:r>
                          <a14:m>
                            <m:oMath xmlns:m="http://schemas.openxmlformats.org/officeDocument/2006/math">
                              <m:sSub>
                                <m:sSubPr>
                                  <m:ctrlPr>
                                    <a:rPr sz="2400" i="1">
                                      <a:latin typeface="Cambria Math" panose="02040503050406030204" pitchFamily="18" charset="0"/>
                                    </a:rPr>
                                  </m:ctrlPr>
                                </m:sSubPr>
                                <m:e>
                                  <m:r>
                                    <a:rPr sz="2400">
                                      <a:latin typeface="Cambria Math"/>
                                    </a:rPr>
                                    <m:t>𝑆</m:t>
                                  </m:r>
                                </m:e>
                                <m:sub>
                                  <m:r>
                                    <a:rPr sz="2400">
                                      <a:latin typeface="Cambria Math"/>
                                    </a:rPr>
                                    <m:t>4</m:t>
                                  </m:r>
                                </m:sub>
                              </m:sSub>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e>
                                  </m:d>
                                </m:e>
                                <m:sup>
                                  <m:r>
                                    <a:rPr sz="2400">
                                      <a:latin typeface="Cambria Math"/>
                                    </a:rPr>
                                    <m:t>1</m:t>
                                  </m:r>
                                </m:sup>
                              </m:sSup>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e>
                                  </m:d>
                                </m:e>
                                <m:sup>
                                  <m:r>
                                    <a:rPr sz="2400">
                                      <a:latin typeface="Cambria Math"/>
                                    </a:rPr>
                                    <m:t>2</m:t>
                                  </m:r>
                                </m:sup>
                              </m:sSup>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e>
                                  </m:d>
                                </m:e>
                                <m:sup>
                                  <m:r>
                                    <a:rPr sz="2400">
                                      <a:latin typeface="Cambria Math"/>
                                    </a:rPr>
                                    <m:t>3</m:t>
                                  </m:r>
                                </m:sup>
                              </m:sSup>
                              <m:r>
                                <a:rPr sz="2400">
                                  <a:latin typeface="Cambria Math"/>
                                </a:rPr>
                                <m:t>+</m:t>
                              </m:r>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e>
                                  </m:d>
                                </m:e>
                                <m:sup>
                                  <m:r>
                                    <a:rPr sz="2400">
                                      <a:latin typeface="Cambria Math"/>
                                    </a:rPr>
                                    <m:t>4</m:t>
                                  </m:r>
                                </m:sup>
                              </m:sSup>
                            </m:oMath>
                          </a14:m>
                          <a:endParaRPr sz="2400" dirty="0"/>
                        </a:p>
                      </a:txBody>
                      <a:tcPr/>
                    </a:tc>
                    <a:tc>
                      <a:txBody>
                        <a:bodyPr/>
                        <a:lstStyle/>
                        <a:p>
                          <a:pPr algn="l"/>
                          <a:endParaRPr sz="2000" b="0" dirty="0"/>
                        </a:p>
                      </a:txBody>
                      <a:tcPr/>
                    </a:tc>
                    <a:extLst>
                      <a:ext uri="{0D108BD9-81ED-4DB2-BD59-A6C34878D82A}">
                        <a16:rowId xmlns:a16="http://schemas.microsoft.com/office/drawing/2014/main" val="10005"/>
                      </a:ext>
                    </a:extLst>
                  </a:tr>
                  <a:tr h="438075">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sSub>
                                    <m:sSubPr>
                                      <m:ctrlPr>
                                        <a:rPr sz="2400" i="1">
                                          <a:latin typeface="Cambria Math" panose="02040503050406030204" pitchFamily="18" charset="0"/>
                                        </a:rPr>
                                      </m:ctrlPr>
                                    </m:sSubPr>
                                    <m:e>
                                      <m:r>
                                        <a:rPr sz="2400">
                                          <a:latin typeface="Cambria Math"/>
                                        </a:rPr>
                                        <m:t>𝑆</m:t>
                                      </m:r>
                                    </m:e>
                                    <m:sub>
                                      <m:r>
                                        <a:rPr sz="2400">
                                          <a:latin typeface="Cambria Math"/>
                                        </a:rPr>
                                        <m:t>4</m:t>
                                      </m:r>
                                    </m:sub>
                                  </m:sSub>
                                </m:e>
                              </m:phant>
                              <m:r>
                                <a:rPr sz="2400">
                                  <a:latin typeface="Cambria Math"/>
                                </a:rPr>
                                <m:t>=−1+1+</m:t>
                              </m:r>
                              <m:d>
                                <m:dPr>
                                  <m:ctrlPr>
                                    <a:rPr sz="2400" i="1">
                                      <a:latin typeface="Cambria Math" panose="02040503050406030204" pitchFamily="18" charset="0"/>
                                    </a:rPr>
                                  </m:ctrlPr>
                                </m:dPr>
                                <m:e>
                                  <m:r>
                                    <a:rPr sz="2400">
                                      <a:latin typeface="Cambria Math"/>
                                    </a:rPr>
                                    <m:t>−1</m:t>
                                  </m:r>
                                </m:e>
                              </m:d>
                              <m:r>
                                <a:rPr sz="2400">
                                  <a:latin typeface="Cambria Math"/>
                                </a:rPr>
                                <m:t>+1=0</m:t>
                              </m:r>
                            </m:oMath>
                          </a14:m>
                          <a:endParaRPr sz="2400" dirty="0"/>
                        </a:p>
                      </a:txBody>
                      <a:tcPr/>
                    </a:tc>
                    <a:tc>
                      <a:txBody>
                        <a:bodyPr/>
                        <a:lstStyle/>
                        <a:p>
                          <a:pPr algn="l">
                            <a:defRPr b="1"/>
                          </a:pPr>
                          <a:endParaRPr sz="2000" b="0" dirty="0"/>
                        </a:p>
                      </a:txBody>
                      <a:tcPr/>
                    </a:tc>
                    <a:extLst>
                      <a:ext uri="{0D108BD9-81ED-4DB2-BD59-A6C34878D82A}">
                        <a16:rowId xmlns:a16="http://schemas.microsoft.com/office/drawing/2014/main" val="10006"/>
                      </a:ext>
                    </a:extLst>
                  </a:tr>
                  <a:tr h="438075">
                    <a:tc>
                      <a:txBody>
                        <a:bodyPr/>
                        <a:lstStyle/>
                        <a:p>
                          <a:pPr algn="l">
                            <a:defRPr sz="1800"/>
                          </a:pPr>
                          <a:r>
                            <a:rPr sz="2400" dirty="0"/>
                            <a:t>​</a:t>
                          </a:r>
                          <a14:m>
                            <m:oMath xmlns:m="http://schemas.openxmlformats.org/officeDocument/2006/math">
                              <m:phant>
                                <m:phantPr>
                                  <m:show m:val="off"/>
                                  <m:ctrlPr>
                                    <a:rPr sz="2400" i="1">
                                      <a:latin typeface="Cambria Math" panose="02040503050406030204" pitchFamily="18" charset="0"/>
                                    </a:rPr>
                                  </m:ctrlPr>
                                </m:phantPr>
                                <m:e>
                                  <m:sSub>
                                    <m:sSubPr>
                                      <m:ctrlPr>
                                        <a:rPr sz="2400" i="1">
                                          <a:latin typeface="Cambria Math" panose="02040503050406030204" pitchFamily="18" charset="0"/>
                                        </a:rPr>
                                      </m:ctrlPr>
                                    </m:sSubPr>
                                    <m:e>
                                      <m:r>
                                        <a:rPr sz="2400">
                                          <a:latin typeface="Cambria Math"/>
                                        </a:rPr>
                                        <m:t>𝑆</m:t>
                                      </m:r>
                                    </m:e>
                                    <m:sub>
                                      <m:r>
                                        <a:rPr sz="2400">
                                          <a:latin typeface="Cambria Math"/>
                                        </a:rPr>
                                        <m:t>4</m:t>
                                      </m:r>
                                    </m:sub>
                                  </m:sSub>
                                </m:e>
                              </m:phant>
                              <m:r>
                                <a:rPr sz="2400">
                                  <a:latin typeface="Cambria Math"/>
                                </a:rPr>
                                <m:t>⋮</m:t>
                              </m:r>
                            </m:oMath>
                          </a14:m>
                          <a:endParaRPr sz="2400" dirty="0"/>
                        </a:p>
                      </a:txBody>
                      <a:tcPr/>
                    </a:tc>
                    <a:tc>
                      <a:txBody>
                        <a:bodyPr/>
                        <a:lstStyle/>
                        <a:p>
                          <a:pPr algn="l"/>
                          <a:endParaRPr sz="2000" b="0" dirty="0"/>
                        </a:p>
                      </a:txBody>
                      <a:tcPr/>
                    </a:tc>
                    <a:extLst>
                      <a:ext uri="{0D108BD9-81ED-4DB2-BD59-A6C34878D82A}">
                        <a16:rowId xmlns:a16="http://schemas.microsoft.com/office/drawing/2014/main" val="10007"/>
                      </a:ext>
                    </a:extLst>
                  </a:tr>
                  <a:tr h="869336">
                    <a:tc>
                      <a:txBody>
                        <a:bodyPr/>
                        <a:lstStyle/>
                        <a:p>
                          <a:pPr algn="l">
                            <a:defRPr sz="1800"/>
                          </a:pPr>
                          <a:r>
                            <a:rPr lang="ar-AE" sz="2400" dirty="0"/>
                            <a:t>​</a:t>
                          </a:r>
                          <a14:m>
                            <m:oMath xmlns:m="http://schemas.openxmlformats.org/officeDocument/2006/math">
                              <m:sSub>
                                <m:sSubPr>
                                  <m:ctrlPr>
                                    <a:rPr lang="ar-AE" sz="2400" i="1">
                                      <a:latin typeface="Cambria Math" panose="02040503050406030204" pitchFamily="18" charset="0"/>
                                    </a:rPr>
                                  </m:ctrlPr>
                                </m:sSubPr>
                                <m:e>
                                  <m:r>
                                    <a:rPr lang="ar-AE" sz="2400">
                                      <a:latin typeface="Cambria Math"/>
                                    </a:rPr>
                                    <m:t>𝑆</m:t>
                                  </m:r>
                                </m:e>
                                <m:sub>
                                  <m:r>
                                    <a:rPr lang="ar-AE" sz="2400">
                                      <a:latin typeface="Cambria Math"/>
                                    </a:rPr>
                                    <m:t>𝑛</m:t>
                                  </m:r>
                                </m:sub>
                              </m:sSub>
                              <m:r>
                                <a:rPr lang="ar-AE" sz="2400">
                                  <a:latin typeface="Cambria Math"/>
                                </a:rPr>
                                <m:t>=</m:t>
                              </m:r>
                              <m:d>
                                <m:dPr>
                                  <m:begChr m:val="{"/>
                                  <m:endChr m:val=""/>
                                  <m:ctrlPr>
                                    <a:rPr lang="ar-AE" sz="2400" i="1" smtClean="0">
                                      <a:latin typeface="Cambria Math" panose="02040503050406030204" pitchFamily="18" charset="0"/>
                                    </a:rPr>
                                  </m:ctrlPr>
                                </m:dPr>
                                <m:e>
                                  <m:eqArr>
                                    <m:eqArrPr>
                                      <m:ctrlPr>
                                        <a:rPr lang="ar-AE" sz="2400" i="1" smtClean="0">
                                          <a:latin typeface="Cambria Math" panose="02040503050406030204" pitchFamily="18" charset="0"/>
                                        </a:rPr>
                                      </m:ctrlPr>
                                    </m:eqArrPr>
                                    <m:e>
                                      <m:r>
                                        <a:rPr lang="ar-AE" sz="2400" b="0" i="1" smtClean="0">
                                          <a:latin typeface="Cambria Math" panose="02040503050406030204" pitchFamily="18" charset="0"/>
                                        </a:rPr>
                                        <m:t>−</m:t>
                                      </m:r>
                                      <m:r>
                                        <a:rPr lang="en-US" sz="2400" b="0" i="1" smtClean="0">
                                          <a:latin typeface="Cambria Math" panose="02040503050406030204" pitchFamily="18" charset="0"/>
                                        </a:rPr>
                                        <m:t>1</m:t>
                                      </m:r>
                                      <m:r>
                                        <a:rPr lang="en-US" sz="2400" b="0" i="1" smtClean="0">
                                          <a:latin typeface="Cambria Math" panose="02040503050406030204" pitchFamily="18" charset="0"/>
                                        </a:rPr>
                                        <m:t>   </m:t>
                                      </m:r>
                                      <m:r>
                                        <a:rPr lang="en-US" sz="2400" b="0" i="1" smtClean="0">
                                          <a:latin typeface="Cambria Math" panose="02040503050406030204" pitchFamily="18" charset="0"/>
                                        </a:rPr>
                                        <m:t>    </m:t>
                                      </m:r>
                                      <m:r>
                                        <m:rPr>
                                          <m:sty m:val="p"/>
                                        </m:rPr>
                                        <a:rPr lang="en-US" sz="2400" b="0" i="0" smtClean="0">
                                          <a:latin typeface="Cambria Math" panose="02040503050406030204" pitchFamily="18" charset="0"/>
                                        </a:rPr>
                                        <m:t>if</m:t>
                                      </m:r>
                                      <m:r>
                                        <a:rPr lang="en-US" sz="2400" b="0" i="0" smtClean="0">
                                          <a:latin typeface="Cambria Math" panose="02040503050406030204" pitchFamily="18" charset="0"/>
                                        </a:rPr>
                                        <m:t> </m:t>
                                      </m:r>
                                      <m:r>
                                        <a:rPr lang="en-US" sz="2400" b="0" i="1" smtClean="0">
                                          <a:latin typeface="Cambria Math" panose="02040503050406030204" pitchFamily="18" charset="0"/>
                                        </a:rPr>
                                        <m:t>𝑛</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is</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odd</m:t>
                                      </m:r>
                                    </m:e>
                                    <m:e>
                                      <m:r>
                                        <a:rPr lang="en-US" sz="2400" b="0" i="1" smtClean="0">
                                          <a:latin typeface="Cambria Math" panose="02040503050406030204" pitchFamily="18" charset="0"/>
                                        </a:rPr>
                                        <m:t>  </m:t>
                                      </m:r>
                                      <m:r>
                                        <a:rPr lang="en-US" sz="2400" b="0" i="1" smtClean="0">
                                          <a:latin typeface="Cambria Math" panose="02040503050406030204" pitchFamily="18" charset="0"/>
                                        </a:rPr>
                                        <m:t>0</m:t>
                                      </m:r>
                                      <m:r>
                                        <a:rPr lang="en-US" sz="2400" b="0" i="1" smtClean="0">
                                          <a:latin typeface="Cambria Math" panose="02040503050406030204" pitchFamily="18" charset="0"/>
                                        </a:rPr>
                                        <m:t>    </m:t>
                                      </m:r>
                                      <m:r>
                                        <a:rPr lang="en-US" sz="2400" b="0" i="1" smtClean="0">
                                          <a:latin typeface="Cambria Math" panose="02040503050406030204" pitchFamily="18" charset="0"/>
                                        </a:rPr>
                                        <m:t> </m:t>
                                      </m:r>
                                      <m:r>
                                        <a:rPr lang="en-US" sz="2400" b="0" i="1" smtClean="0">
                                          <a:latin typeface="Cambria Math" panose="02040503050406030204" pitchFamily="18" charset="0"/>
                                        </a:rPr>
                                        <m:t>     </m:t>
                                      </m:r>
                                      <m:r>
                                        <m:rPr>
                                          <m:sty m:val="p"/>
                                        </m:rPr>
                                        <a:rPr lang="en-US" sz="2400" b="0" i="0" smtClean="0">
                                          <a:latin typeface="Cambria Math" panose="02040503050406030204" pitchFamily="18" charset="0"/>
                                        </a:rPr>
                                        <m:t>if</m:t>
                                      </m:r>
                                      <m:r>
                                        <a:rPr lang="en-US" sz="2400" b="0" i="0" smtClean="0">
                                          <a:latin typeface="Cambria Math" panose="02040503050406030204" pitchFamily="18" charset="0"/>
                                        </a:rPr>
                                        <m:t> </m:t>
                                      </m:r>
                                      <m:r>
                                        <a:rPr lang="en-US" sz="2400" b="0" i="1" smtClean="0">
                                          <a:latin typeface="Cambria Math" panose="02040503050406030204" pitchFamily="18" charset="0"/>
                                        </a:rPr>
                                        <m:t>𝑛</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is</m:t>
                                      </m:r>
                                      <m:r>
                                        <a:rPr lang="en-US" sz="2400" b="0" i="0" smtClean="0">
                                          <a:latin typeface="Cambria Math" panose="02040503050406030204" pitchFamily="18" charset="0"/>
                                        </a:rPr>
                                        <m:t> </m:t>
                                      </m:r>
                                      <m:r>
                                        <m:rPr>
                                          <m:sty m:val="p"/>
                                        </m:rPr>
                                        <a:rPr lang="en-US" sz="2400" b="0" i="0" smtClean="0">
                                          <a:latin typeface="Cambria Math" panose="02040503050406030204" pitchFamily="18" charset="0"/>
                                        </a:rPr>
                                        <m:t>even</m:t>
                                      </m:r>
                                    </m:e>
                                  </m:eqArr>
                                </m:e>
                              </m:d>
                            </m:oMath>
                          </a14:m>
                          <a:endParaRPr sz="2400" dirty="0"/>
                        </a:p>
                      </a:txBody>
                      <a:tcPr/>
                    </a:tc>
                    <a:tc>
                      <a:txBody>
                        <a:bodyPr/>
                        <a:lstStyle/>
                        <a:p>
                          <a:pPr algn="l">
                            <a:defRPr b="1"/>
                          </a:pPr>
                          <a:r>
                            <a:rPr lang="en-US" sz="2000" b="0" dirty="0"/>
                            <a:t>A pattern emerges based on whether </a:t>
                          </a:r>
                          <a14:m>
                            <m:oMath xmlns:m="http://schemas.openxmlformats.org/officeDocument/2006/math">
                              <m:r>
                                <a:rPr lang="en-US" sz="2000" b="0" i="1" smtClean="0">
                                  <a:latin typeface="Cambria Math" panose="02040503050406030204" pitchFamily="18" charset="0"/>
                                </a:rPr>
                                <m:t>𝑛</m:t>
                              </m:r>
                            </m:oMath>
                          </a14:m>
                          <a:r>
                            <a:rPr lang="en-US" sz="2000" b="0" dirty="0"/>
                            <a:t> is even or odd.</a:t>
                          </a:r>
                          <a:endParaRPr sz="2000" b="0" dirty="0"/>
                        </a:p>
                      </a:txBody>
                      <a:tcPr/>
                    </a:tc>
                    <a:extLst>
                      <a:ext uri="{0D108BD9-81ED-4DB2-BD59-A6C34878D82A}">
                        <a16:rowId xmlns:a16="http://schemas.microsoft.com/office/drawing/2014/main" val="10008"/>
                      </a:ext>
                    </a:extLst>
                  </a:tr>
                </a:tbl>
              </a:graphicData>
            </a:graphic>
          </p:graphicFrame>
        </mc:Choice>
        <mc:Fallback>
          <p:graphicFrame>
            <p:nvGraphicFramePr>
              <p:cNvPr id="4" name="Table Placeholder 2">
                <a:extLst>
                  <a:ext uri="{FF2B5EF4-FFF2-40B4-BE49-F238E27FC236}">
                    <a16:creationId xmlns:a16="http://schemas.microsoft.com/office/drawing/2014/main" id="{3A623CA8-0785-4792-A570-85927924D9C9}"/>
                  </a:ext>
                </a:extLst>
              </p:cNvPr>
              <p:cNvGraphicFramePr>
                <a:graphicFrameLocks/>
              </p:cNvGraphicFramePr>
              <p:nvPr>
                <p:extLst>
                  <p:ext uri="{D42A27DB-BD31-4B8C-83A1-F6EECF244321}">
                    <p14:modId xmlns:p14="http://schemas.microsoft.com/office/powerpoint/2010/main" val="326202055"/>
                  </p:ext>
                </p:extLst>
              </p:nvPr>
            </p:nvGraphicFramePr>
            <p:xfrm>
              <a:off x="838200" y="1075944"/>
              <a:ext cx="8153400" cy="4663440"/>
            </p:xfrm>
            <a:graphic>
              <a:graphicData uri="http://schemas.openxmlformats.org/drawingml/2006/table">
                <a:tbl>
                  <a:tblPr firstRow="1" bandRow="1">
                    <a:tableStyleId>{2D5ABB26-0587-4C30-8999-92F81FD0307C}</a:tableStyleId>
                  </a:tblPr>
                  <a:tblGrid>
                    <a:gridCol w="5176203">
                      <a:extLst>
                        <a:ext uri="{9D8B030D-6E8A-4147-A177-3AD203B41FA5}">
                          <a16:colId xmlns:a16="http://schemas.microsoft.com/office/drawing/2014/main" val="20000"/>
                        </a:ext>
                      </a:extLst>
                    </a:gridCol>
                    <a:gridCol w="2977197">
                      <a:extLst>
                        <a:ext uri="{9D8B030D-6E8A-4147-A177-3AD203B41FA5}">
                          <a16:colId xmlns:a16="http://schemas.microsoft.com/office/drawing/2014/main" val="20001"/>
                        </a:ext>
                      </a:extLst>
                    </a:gridCol>
                  </a:tblGrid>
                  <a:tr h="457200">
                    <a:tc>
                      <a:txBody>
                        <a:bodyPr/>
                        <a:lstStyle/>
                        <a:p>
                          <a:endParaRPr lang="en-US"/>
                        </a:p>
                      </a:txBody>
                      <a:tcPr>
                        <a:blipFill>
                          <a:blip r:embed="rId2"/>
                          <a:stretch>
                            <a:fillRect t="-9333" r="-57597" b="-944000"/>
                          </a:stretch>
                        </a:blipFill>
                      </a:tcPr>
                    </a:tc>
                    <a:tc rowSpan="3">
                      <a:txBody>
                        <a:bodyPr/>
                        <a:lstStyle/>
                        <a:p>
                          <a:pPr algn="l">
                            <a:defRPr b="1"/>
                          </a:pPr>
                          <a:r>
                            <a:rPr lang="en-US" sz="2000" b="0" dirty="0"/>
                            <a:t>Again, begin by calculating the first few partial sums to look for a pattern.</a:t>
                          </a:r>
                          <a:endParaRPr sz="2000" b="0" dirty="0"/>
                        </a:p>
                      </a:txBody>
                      <a:tcPr/>
                    </a:tc>
                    <a:extLst>
                      <a:ext uri="{0D108BD9-81ED-4DB2-BD59-A6C34878D82A}">
                        <a16:rowId xmlns:a16="http://schemas.microsoft.com/office/drawing/2014/main" val="10000"/>
                      </a:ext>
                    </a:extLst>
                  </a:tr>
                  <a:tr h="457200">
                    <a:tc>
                      <a:txBody>
                        <a:bodyPr/>
                        <a:lstStyle/>
                        <a:p>
                          <a:endParaRPr lang="en-US"/>
                        </a:p>
                      </a:txBody>
                      <a:tcPr>
                        <a:blipFill>
                          <a:blip r:embed="rId2"/>
                          <a:stretch>
                            <a:fillRect t="-109333" r="-57597" b="-844000"/>
                          </a:stretch>
                        </a:blipFill>
                      </a:tcPr>
                    </a:tc>
                    <a:tc vMerge="1">
                      <a:txBody>
                        <a:bodyPr/>
                        <a:lstStyle/>
                        <a:p>
                          <a:pPr algn="l"/>
                          <a:endParaRPr sz="1800" b="0"/>
                        </a:p>
                      </a:txBody>
                      <a:tcPr/>
                    </a:tc>
                    <a:extLst>
                      <a:ext uri="{0D108BD9-81ED-4DB2-BD59-A6C34878D82A}">
                        <a16:rowId xmlns:a16="http://schemas.microsoft.com/office/drawing/2014/main" val="10001"/>
                      </a:ext>
                    </a:extLst>
                  </a:tr>
                  <a:tr h="457200">
                    <a:tc>
                      <a:txBody>
                        <a:bodyPr/>
                        <a:lstStyle/>
                        <a:p>
                          <a:endParaRPr lang="en-US"/>
                        </a:p>
                      </a:txBody>
                      <a:tcPr>
                        <a:blipFill>
                          <a:blip r:embed="rId2"/>
                          <a:stretch>
                            <a:fillRect t="-209333" r="-57597" b="-744000"/>
                          </a:stretch>
                        </a:blipFill>
                      </a:tcPr>
                    </a:tc>
                    <a:tc vMerge="1">
                      <a:txBody>
                        <a:bodyPr/>
                        <a:lstStyle/>
                        <a:p>
                          <a:pPr algn="l"/>
                          <a:endParaRPr sz="1800" b="0" dirty="0"/>
                        </a:p>
                      </a:txBody>
                      <a:tcPr/>
                    </a:tc>
                    <a:extLst>
                      <a:ext uri="{0D108BD9-81ED-4DB2-BD59-A6C34878D82A}">
                        <a16:rowId xmlns:a16="http://schemas.microsoft.com/office/drawing/2014/main" val="10002"/>
                      </a:ext>
                    </a:extLst>
                  </a:tr>
                  <a:tr h="457200">
                    <a:tc>
                      <a:txBody>
                        <a:bodyPr/>
                        <a:lstStyle/>
                        <a:p>
                          <a:endParaRPr lang="en-US"/>
                        </a:p>
                      </a:txBody>
                      <a:tcPr>
                        <a:blipFill>
                          <a:blip r:embed="rId2"/>
                          <a:stretch>
                            <a:fillRect t="-309333" r="-57597" b="-644000"/>
                          </a:stretch>
                        </a:blipFill>
                      </a:tcPr>
                    </a:tc>
                    <a:tc>
                      <a:txBody>
                        <a:bodyPr/>
                        <a:lstStyle/>
                        <a:p>
                          <a:pPr algn="l"/>
                          <a:endParaRPr sz="2000" b="0" dirty="0"/>
                        </a:p>
                      </a:txBody>
                      <a:tcPr/>
                    </a:tc>
                    <a:extLst>
                      <a:ext uri="{0D108BD9-81ED-4DB2-BD59-A6C34878D82A}">
                        <a16:rowId xmlns:a16="http://schemas.microsoft.com/office/drawing/2014/main" val="10003"/>
                      </a:ext>
                    </a:extLst>
                  </a:tr>
                  <a:tr h="457200">
                    <a:tc>
                      <a:txBody>
                        <a:bodyPr/>
                        <a:lstStyle/>
                        <a:p>
                          <a:endParaRPr lang="en-US"/>
                        </a:p>
                      </a:txBody>
                      <a:tcPr>
                        <a:blipFill>
                          <a:blip r:embed="rId2"/>
                          <a:stretch>
                            <a:fillRect t="-409333" r="-57597" b="-544000"/>
                          </a:stretch>
                        </a:blipFill>
                      </a:tcPr>
                    </a:tc>
                    <a:tc>
                      <a:txBody>
                        <a:bodyPr/>
                        <a:lstStyle/>
                        <a:p>
                          <a:pPr algn="l"/>
                          <a:endParaRPr sz="2000" b="0" dirty="0"/>
                        </a:p>
                      </a:txBody>
                      <a:tcPr/>
                    </a:tc>
                    <a:extLst>
                      <a:ext uri="{0D108BD9-81ED-4DB2-BD59-A6C34878D82A}">
                        <a16:rowId xmlns:a16="http://schemas.microsoft.com/office/drawing/2014/main" val="10004"/>
                      </a:ext>
                    </a:extLst>
                  </a:tr>
                  <a:tr h="457200">
                    <a:tc>
                      <a:txBody>
                        <a:bodyPr/>
                        <a:lstStyle/>
                        <a:p>
                          <a:endParaRPr lang="en-US"/>
                        </a:p>
                      </a:txBody>
                      <a:tcPr>
                        <a:blipFill>
                          <a:blip r:embed="rId2"/>
                          <a:stretch>
                            <a:fillRect t="-502632" r="-57597" b="-436842"/>
                          </a:stretch>
                        </a:blipFill>
                      </a:tcPr>
                    </a:tc>
                    <a:tc>
                      <a:txBody>
                        <a:bodyPr/>
                        <a:lstStyle/>
                        <a:p>
                          <a:pPr algn="l"/>
                          <a:endParaRPr sz="2000" b="0" dirty="0"/>
                        </a:p>
                      </a:txBody>
                      <a:tcPr/>
                    </a:tc>
                    <a:extLst>
                      <a:ext uri="{0D108BD9-81ED-4DB2-BD59-A6C34878D82A}">
                        <a16:rowId xmlns:a16="http://schemas.microsoft.com/office/drawing/2014/main" val="10005"/>
                      </a:ext>
                    </a:extLst>
                  </a:tr>
                  <a:tr h="457200">
                    <a:tc>
                      <a:txBody>
                        <a:bodyPr/>
                        <a:lstStyle/>
                        <a:p>
                          <a:endParaRPr lang="en-US"/>
                        </a:p>
                      </a:txBody>
                      <a:tcPr>
                        <a:blipFill>
                          <a:blip r:embed="rId2"/>
                          <a:stretch>
                            <a:fillRect t="-610667" r="-57597" b="-342667"/>
                          </a:stretch>
                        </a:blipFill>
                      </a:tcPr>
                    </a:tc>
                    <a:tc>
                      <a:txBody>
                        <a:bodyPr/>
                        <a:lstStyle/>
                        <a:p>
                          <a:pPr algn="l">
                            <a:defRPr b="1"/>
                          </a:pPr>
                          <a:endParaRPr sz="2000" b="0" dirty="0"/>
                        </a:p>
                      </a:txBody>
                      <a:tcPr/>
                    </a:tc>
                    <a:extLst>
                      <a:ext uri="{0D108BD9-81ED-4DB2-BD59-A6C34878D82A}">
                        <a16:rowId xmlns:a16="http://schemas.microsoft.com/office/drawing/2014/main" val="10006"/>
                      </a:ext>
                    </a:extLst>
                  </a:tr>
                  <a:tr h="457200">
                    <a:tc>
                      <a:txBody>
                        <a:bodyPr/>
                        <a:lstStyle/>
                        <a:p>
                          <a:endParaRPr lang="en-US"/>
                        </a:p>
                      </a:txBody>
                      <a:tcPr>
                        <a:blipFill>
                          <a:blip r:embed="rId2"/>
                          <a:stretch>
                            <a:fillRect t="-710667" r="-57597" b="-242667"/>
                          </a:stretch>
                        </a:blipFill>
                      </a:tcPr>
                    </a:tc>
                    <a:tc>
                      <a:txBody>
                        <a:bodyPr/>
                        <a:lstStyle/>
                        <a:p>
                          <a:pPr algn="l"/>
                          <a:endParaRPr sz="2000" b="0" dirty="0"/>
                        </a:p>
                      </a:txBody>
                      <a:tcPr/>
                    </a:tc>
                    <a:extLst>
                      <a:ext uri="{0D108BD9-81ED-4DB2-BD59-A6C34878D82A}">
                        <a16:rowId xmlns:a16="http://schemas.microsoft.com/office/drawing/2014/main" val="10007"/>
                      </a:ext>
                    </a:extLst>
                  </a:tr>
                  <a:tr h="1005840">
                    <a:tc>
                      <a:txBody>
                        <a:bodyPr/>
                        <a:lstStyle/>
                        <a:p>
                          <a:endParaRPr lang="en-US"/>
                        </a:p>
                      </a:txBody>
                      <a:tcPr>
                        <a:blipFill>
                          <a:blip r:embed="rId2"/>
                          <a:stretch>
                            <a:fillRect t="-368485" r="-57597" b="-10303"/>
                          </a:stretch>
                        </a:blipFill>
                      </a:tcPr>
                    </a:tc>
                    <a:tc>
                      <a:txBody>
                        <a:bodyPr/>
                        <a:lstStyle/>
                        <a:p>
                          <a:endParaRPr lang="en-US"/>
                        </a:p>
                      </a:txBody>
                      <a:tcPr>
                        <a:blipFill>
                          <a:blip r:embed="rId2"/>
                          <a:stretch>
                            <a:fillRect l="-173620" t="-368485" b="-10303"/>
                          </a:stretch>
                        </a:blipFill>
                      </a:tcPr>
                    </a:tc>
                    <a:extLst>
                      <a:ext uri="{0D108BD9-81ED-4DB2-BD59-A6C34878D82A}">
                        <a16:rowId xmlns:a16="http://schemas.microsoft.com/office/drawing/2014/main" val="10008"/>
                      </a:ext>
                    </a:extLst>
                  </a:tr>
                </a:tbl>
              </a:graphicData>
            </a:graphic>
          </p:graphicFrame>
        </mc:Fallback>
      </mc:AlternateContent>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6: Evaluating Partial Sums and Series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t>​</a:t>
                </a:r>
                <a:r>
                  <a:rPr sz="2800"/>
                  <a:t>The partial sums of this series oscillate between </a:t>
                </a:r>
                <a14:m>
                  <m:oMath xmlns:m="http://schemas.openxmlformats.org/officeDocument/2006/math">
                    <m:r>
                      <a:rPr>
                        <a:latin typeface="Cambria Math" panose="02040503050406030204" pitchFamily="18" charset="0"/>
                      </a:rPr>
                      <m:t>−1</m:t>
                    </m:r>
                  </m:oMath>
                </a14:m>
                <a:r>
                  <a:rPr sz="2800"/>
                  <a:t> and </a:t>
                </a:r>
                <a:r>
                  <a:rPr sz="2800">
                    <a:latin typeface="Cambria Math"/>
                  </a:rPr>
                  <a:t>0</a:t>
                </a:r>
                <a:r>
                  <a:rPr sz="2800"/>
                  <a:t> and do not approach a fixed number as </a:t>
                </a:r>
                <a14:m>
                  <m:oMath xmlns:m="http://schemas.openxmlformats.org/officeDocument/2006/math">
                    <m:r>
                      <a:rPr>
                        <a:latin typeface="Cambria Math" panose="02040503050406030204" pitchFamily="18" charset="0"/>
                      </a:rPr>
                      <m:t>𝑛</m:t>
                    </m:r>
                  </m:oMath>
                </a14:m>
                <a:r>
                  <a:rPr sz="2800"/>
                  <a:t> gets large. Therefore, this series diverges.</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a:stretch>
              </a:blipFill>
            </p:spPr>
            <p:txBody>
              <a:bodyPr/>
              <a:lstStyle/>
              <a:p>
                <a:r>
                  <a:rPr lang="en-US">
                    <a:noFill/>
                  </a:rPr>
                  <a:t> </a:t>
                </a:r>
              </a:p>
            </p:txBody>
          </p:sp>
        </mc:Fallback>
      </mc:AlternateContent>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Note:</a:t>
            </a:r>
          </a:p>
        </p:txBody>
      </p:sp>
      <p:sp>
        <p:nvSpPr>
          <p:cNvPr id="3" name="Text Placeholder 2"/>
          <p:cNvSpPr>
            <a:spLocks noGrp="1"/>
          </p:cNvSpPr>
          <p:nvPr>
            <p:ph type="body" sz="quarter" idx="10"/>
          </p:nvPr>
        </p:nvSpPr>
        <p:spPr/>
        <p:txBody>
          <a:bodyPr>
            <a:normAutofit/>
          </a:bodyPr>
          <a:lstStyle/>
          <a:p>
            <a:r>
              <a:rPr sz="2800"/>
              <a:t>Sequences often have distinct patterns. As you write out the terms for each sequence, see if you can predict the next term before calculating it.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Sequences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Autofit/>
              </a:bodyPr>
              <a:lstStyle/>
              <a:p>
                <a:r>
                  <a:rPr b="1" dirty="0"/>
                  <a:t>Solution</a:t>
                </a:r>
              </a:p>
              <a:p>
                <a:pPr marL="514350" indent="-514350">
                  <a:buFont typeface="+mj-lt"/>
                  <a:buAutoNum type="alphaLcPeriod"/>
                  <a:defRPr sz="2800"/>
                </a:pPr>
                <a:r>
                  <a:rPr dirty="0"/>
                  <a:t>​Replacing </a:t>
                </a:r>
                <a14:m>
                  <m:oMath xmlns:m="http://schemas.openxmlformats.org/officeDocument/2006/math">
                    <m:r>
                      <a:rPr>
                        <a:latin typeface="Cambria Math" panose="02040503050406030204" pitchFamily="18" charset="0"/>
                      </a:rPr>
                      <m:t>𝑛</m:t>
                    </m:r>
                  </m:oMath>
                </a14:m>
                <a:r>
                  <a:rPr dirty="0"/>
                  <a:t> in the formula for the general term with the first five positive integers, we obtain</a:t>
                </a:r>
              </a:p>
              <a:p>
                <a:pPr marL="512064" algn="ctr">
                  <a:defRPr sz="2800"/>
                </a:pP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r>
                      <a:rPr>
                        <a:latin typeface="Cambria Math" panose="02040503050406030204" pitchFamily="18" charset="0"/>
                      </a:rPr>
                      <m:t>=5</m:t>
                    </m:r>
                    <m:d>
                      <m:dPr>
                        <m:ctrlPr>
                          <a:rPr i="1">
                            <a:latin typeface="Cambria Math" panose="02040503050406030204" pitchFamily="18" charset="0"/>
                          </a:rPr>
                        </m:ctrlPr>
                      </m:dPr>
                      <m:e>
                        <m:r>
                          <a:rPr>
                            <a:latin typeface="Cambria Math" panose="02040503050406030204" pitchFamily="18" charset="0"/>
                          </a:rPr>
                          <m:t>1</m:t>
                        </m:r>
                      </m:e>
                    </m:d>
                    <m:r>
                      <a:rPr>
                        <a:latin typeface="Cambria Math" panose="02040503050406030204" pitchFamily="18" charset="0"/>
                      </a:rPr>
                      <m:t>−2</m:t>
                    </m:r>
                  </m:oMath>
                </a14:m>
                <a:r>
                  <a:rPr dirty="0"/>
                  <a:t>,</a:t>
                </a:r>
                <a:r>
                  <a:rPr lang="en-US"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m:t>
                        </m:r>
                      </m:sub>
                    </m:sSub>
                    <m:r>
                      <a:rPr>
                        <a:latin typeface="Cambria Math" panose="02040503050406030204" pitchFamily="18" charset="0"/>
                      </a:rPr>
                      <m:t>=5</m:t>
                    </m:r>
                    <m:d>
                      <m:dPr>
                        <m:ctrlPr>
                          <a:rPr i="1">
                            <a:latin typeface="Cambria Math" panose="02040503050406030204" pitchFamily="18" charset="0"/>
                          </a:rPr>
                        </m:ctrlPr>
                      </m:dPr>
                      <m:e>
                        <m:r>
                          <a:rPr>
                            <a:latin typeface="Cambria Math" panose="02040503050406030204" pitchFamily="18" charset="0"/>
                          </a:rPr>
                          <m:t>2</m:t>
                        </m:r>
                      </m:e>
                    </m:d>
                    <m:r>
                      <a:rPr>
                        <a:latin typeface="Cambria Math" panose="02040503050406030204" pitchFamily="18" charset="0"/>
                      </a:rPr>
                      <m:t>−2</m:t>
                    </m:r>
                  </m:oMath>
                </a14:m>
                <a:r>
                  <a:rPr dirty="0"/>
                  <a:t>,</a:t>
                </a:r>
                <a:r>
                  <a:rPr lang="en-US"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3</m:t>
                        </m:r>
                      </m:sub>
                    </m:sSub>
                    <m:r>
                      <a:rPr>
                        <a:latin typeface="Cambria Math" panose="02040503050406030204" pitchFamily="18" charset="0"/>
                      </a:rPr>
                      <m:t>=5</m:t>
                    </m:r>
                    <m:d>
                      <m:dPr>
                        <m:ctrlPr>
                          <a:rPr i="1">
                            <a:latin typeface="Cambria Math" panose="02040503050406030204" pitchFamily="18" charset="0"/>
                          </a:rPr>
                        </m:ctrlPr>
                      </m:dPr>
                      <m:e>
                        <m:r>
                          <a:rPr>
                            <a:latin typeface="Cambria Math" panose="02040503050406030204" pitchFamily="18" charset="0"/>
                          </a:rPr>
                          <m:t>3</m:t>
                        </m:r>
                      </m:e>
                    </m:d>
                    <m:r>
                      <a:rPr>
                        <a:latin typeface="Cambria Math" panose="02040503050406030204" pitchFamily="18" charset="0"/>
                      </a:rPr>
                      <m:t>−2</m:t>
                    </m:r>
                  </m:oMath>
                </a14:m>
                <a:r>
                  <a:rPr dirty="0"/>
                  <a:t>,</a:t>
                </a:r>
                <a:br>
                  <a:rPr lang="en-US" dirty="0"/>
                </a:b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4</m:t>
                        </m:r>
                      </m:sub>
                    </m:sSub>
                    <m:r>
                      <a:rPr>
                        <a:latin typeface="Cambria Math" panose="02040503050406030204" pitchFamily="18" charset="0"/>
                      </a:rPr>
                      <m:t>=5</m:t>
                    </m:r>
                    <m:d>
                      <m:dPr>
                        <m:ctrlPr>
                          <a:rPr i="1">
                            <a:latin typeface="Cambria Math" panose="02040503050406030204" pitchFamily="18" charset="0"/>
                          </a:rPr>
                        </m:ctrlPr>
                      </m:dPr>
                      <m:e>
                        <m:r>
                          <a:rPr>
                            <a:latin typeface="Cambria Math" panose="02040503050406030204" pitchFamily="18" charset="0"/>
                          </a:rPr>
                          <m:t>4</m:t>
                        </m:r>
                      </m:e>
                    </m:d>
                    <m:r>
                      <a:rPr>
                        <a:latin typeface="Cambria Math" panose="02040503050406030204" pitchFamily="18" charset="0"/>
                      </a:rPr>
                      <m:t>−2</m:t>
                    </m:r>
                  </m:oMath>
                </a14:m>
                <a:r>
                  <a:rPr dirty="0"/>
                  <a:t>,</a:t>
                </a:r>
                <a:r>
                  <a:rPr lang="en-US"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5</m:t>
                        </m:r>
                      </m:sub>
                    </m:sSub>
                    <m:r>
                      <a:rPr>
                        <a:latin typeface="Cambria Math" panose="02040503050406030204" pitchFamily="18" charset="0"/>
                      </a:rPr>
                      <m:t>=5</m:t>
                    </m:r>
                    <m:d>
                      <m:dPr>
                        <m:ctrlPr>
                          <a:rPr i="1">
                            <a:latin typeface="Cambria Math" panose="02040503050406030204" pitchFamily="18" charset="0"/>
                          </a:rPr>
                        </m:ctrlPr>
                      </m:dPr>
                      <m:e>
                        <m:r>
                          <a:rPr>
                            <a:latin typeface="Cambria Math" panose="02040503050406030204" pitchFamily="18" charset="0"/>
                          </a:rPr>
                          <m:t>5</m:t>
                        </m:r>
                      </m:e>
                    </m:d>
                    <m:r>
                      <a:rPr>
                        <a:latin typeface="Cambria Math" panose="02040503050406030204" pitchFamily="18" charset="0"/>
                      </a:rPr>
                      <m:t>−2</m:t>
                    </m:r>
                  </m:oMath>
                </a14:m>
                <a:r>
                  <a:rPr dirty="0"/>
                  <a:t>,</a:t>
                </a:r>
              </a:p>
              <a:p>
                <a:pPr marL="512064">
                  <a:defRPr sz="2800"/>
                </a:pPr>
                <a:r>
                  <a:rPr dirty="0"/>
                  <a:t>​so the sequence starts out as </a:t>
                </a:r>
                <a:r>
                  <a:rPr dirty="0">
                    <a:latin typeface="Cambria Math"/>
                  </a:rPr>
                  <a:t>3</a:t>
                </a:r>
                <a:r>
                  <a:rPr dirty="0"/>
                  <a:t>, </a:t>
                </a:r>
                <a:r>
                  <a:rPr dirty="0">
                    <a:latin typeface="Cambria Math"/>
                  </a:rPr>
                  <a:t>8</a:t>
                </a:r>
                <a:r>
                  <a:rPr dirty="0"/>
                  <a:t>, </a:t>
                </a:r>
                <a:r>
                  <a:rPr dirty="0">
                    <a:latin typeface="Cambria Math"/>
                  </a:rPr>
                  <a:t>13</a:t>
                </a:r>
                <a:r>
                  <a:rPr dirty="0"/>
                  <a:t>, </a:t>
                </a:r>
                <a:r>
                  <a:rPr dirty="0">
                    <a:latin typeface="Cambria Math"/>
                  </a:rPr>
                  <a:t>18</a:t>
                </a:r>
                <a:r>
                  <a:rPr dirty="0"/>
                  <a:t>, </a:t>
                </a:r>
                <a:r>
                  <a:rPr dirty="0">
                    <a:latin typeface="Cambria Math"/>
                  </a:rPr>
                  <a:t>23</a:t>
                </a:r>
                <a:r>
                  <a:rPr dirty="0"/>
                  <a:t>, </a:t>
                </a:r>
                <a14:m>
                  <m:oMath xmlns:m="http://schemas.openxmlformats.org/officeDocument/2006/math">
                    <m:r>
                      <a:rPr>
                        <a:latin typeface="Cambria Math" panose="02040503050406030204" pitchFamily="18" charset="0"/>
                      </a:rPr>
                      <m:t>…</m:t>
                    </m:r>
                  </m:oMath>
                </a14:m>
                <a:r>
                  <a:rPr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r="-2296"/>
                </a:stretch>
              </a:blipFill>
            </p:spPr>
            <p:txBody>
              <a:bodyPr/>
              <a:lstStyle/>
              <a:p>
                <a:r>
                  <a:rPr lang="en-US">
                    <a:noFill/>
                  </a:rPr>
                  <a:t> </a:t>
                </a:r>
              </a:p>
            </p:txBody>
          </p:sp>
        </mc:Fallback>
      </mc:AlternateContent>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Sequences (cont.)</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2"/>
                  <a:defRPr sz="2800"/>
                </a:pPr>
                <a:r>
                  <a:t>​</a:t>
                </a:r>
                <a:r>
                  <a:rPr sz="2800"/>
                  <a:t>Again, we replace </a:t>
                </a:r>
                <a14:m>
                  <m:oMath xmlns:m="http://schemas.openxmlformats.org/officeDocument/2006/math">
                    <m:r>
                      <a:rPr>
                        <a:latin typeface="Cambria Math" panose="02040503050406030204" pitchFamily="18" charset="0"/>
                      </a:rPr>
                      <m:t>𝑛</m:t>
                    </m:r>
                  </m:oMath>
                </a14:m>
                <a:r>
                  <a:rPr sz="2800"/>
                  <a:t> with the first five positive integers to determine the first five terms of the sequence.</a:t>
                </a:r>
              </a:p>
              <a:p>
                <a:r>
                  <a: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4" name="Table Placeholder 2">
                <a:extLst>
                  <a:ext uri="{FF2B5EF4-FFF2-40B4-BE49-F238E27FC236}">
                    <a16:creationId xmlns:a16="http://schemas.microsoft.com/office/drawing/2014/main" id="{17453B87-91FB-40E6-9E99-A455759833C0}"/>
                  </a:ext>
                </a:extLst>
              </p:cNvPr>
              <p:cNvGraphicFramePr>
                <a:graphicFrameLocks/>
              </p:cNvGraphicFramePr>
              <p:nvPr>
                <p:extLst>
                  <p:ext uri="{D42A27DB-BD31-4B8C-83A1-F6EECF244321}">
                    <p14:modId xmlns:p14="http://schemas.microsoft.com/office/powerpoint/2010/main" val="1386406378"/>
                  </p:ext>
                </p:extLst>
              </p:nvPr>
            </p:nvGraphicFramePr>
            <p:xfrm>
              <a:off x="990600" y="2362200"/>
              <a:ext cx="7696200" cy="3555937"/>
            </p:xfrm>
            <a:graphic>
              <a:graphicData uri="http://schemas.openxmlformats.org/drawingml/2006/table">
                <a:tbl>
                  <a:tblPr firstRow="1" bandRow="1">
                    <a:tableStyleId>{2D5ABB26-0587-4C30-8999-92F81FD0307C}</a:tableStyleId>
                  </a:tblPr>
                  <a:tblGrid>
                    <a:gridCol w="2921706">
                      <a:extLst>
                        <a:ext uri="{9D8B030D-6E8A-4147-A177-3AD203B41FA5}">
                          <a16:colId xmlns:a16="http://schemas.microsoft.com/office/drawing/2014/main" val="20000"/>
                        </a:ext>
                      </a:extLst>
                    </a:gridCol>
                    <a:gridCol w="4774494">
                      <a:extLst>
                        <a:ext uri="{9D8B030D-6E8A-4147-A177-3AD203B41FA5}">
                          <a16:colId xmlns:a16="http://schemas.microsoft.com/office/drawing/2014/main" val="20001"/>
                        </a:ext>
                      </a:extLst>
                    </a:gridCol>
                  </a:tblGrid>
                  <a:tr h="370840">
                    <a:tc>
                      <a:txBody>
                        <a:bodyPr/>
                        <a:lstStyle/>
                        <a:p>
                          <a:pPr algn="l">
                            <a:defRPr sz="1800"/>
                          </a:pPr>
                          <a:r>
                            <a:rPr sz="2400" dirty="0"/>
                            <a:t>​</a:t>
                          </a:r>
                          <a14:m>
                            <m:oMath xmlns:m="http://schemas.openxmlformats.org/officeDocument/2006/math">
                              <m:sSub>
                                <m:sSubPr>
                                  <m:ctrlPr>
                                    <a:rPr sz="2400" i="1">
                                      <a:latin typeface="Cambria Math" panose="02040503050406030204" pitchFamily="18" charset="0"/>
                                    </a:rPr>
                                  </m:ctrlPr>
                                </m:sSubPr>
                                <m:e>
                                  <m:r>
                                    <a:rPr sz="2400">
                                      <a:latin typeface="Cambria Math"/>
                                    </a:rPr>
                                    <m:t>𝑏</m:t>
                                  </m:r>
                                </m:e>
                                <m:sub>
                                  <m:r>
                                    <a:rPr sz="2400">
                                      <a:latin typeface="Cambria Math"/>
                                    </a:rPr>
                                    <m:t>1</m:t>
                                  </m:r>
                                </m:sub>
                              </m:sSub>
                              <m:r>
                                <a:rPr sz="2400">
                                  <a:latin typeface="Cambria Math"/>
                                </a:rPr>
                                <m:t>=</m:t>
                              </m:r>
                              <m:f>
                                <m:fPr>
                                  <m:ctrlPr>
                                    <a:rPr sz="2400" i="1">
                                      <a:latin typeface="Cambria Math" panose="02040503050406030204" pitchFamily="18" charset="0"/>
                                    </a:rPr>
                                  </m:ctrlPr>
                                </m:fPr>
                                <m:num>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e>
                                      </m:d>
                                    </m:e>
                                    <m:sup>
                                      <m:r>
                                        <a:rPr sz="2400">
                                          <a:latin typeface="Cambria Math"/>
                                        </a:rPr>
                                        <m:t>1</m:t>
                                      </m:r>
                                    </m:sup>
                                  </m:sSup>
                                  <m:r>
                                    <a:rPr sz="2400">
                                      <a:latin typeface="Cambria Math"/>
                                    </a:rPr>
                                    <m:t>+1</m:t>
                                  </m:r>
                                </m:num>
                                <m:den>
                                  <m:r>
                                    <a:rPr sz="2400">
                                      <a:latin typeface="Cambria Math"/>
                                    </a:rPr>
                                    <m:t>2</m:t>
                                  </m:r>
                                </m:den>
                              </m:f>
                              <m:r>
                                <a:rPr sz="2400">
                                  <a:latin typeface="Cambria Math"/>
                                </a:rPr>
                                <m:t>=</m:t>
                              </m:r>
                              <m:f>
                                <m:fPr>
                                  <m:ctrlPr>
                                    <a:rPr sz="2400" i="1">
                                      <a:latin typeface="Cambria Math" panose="02040503050406030204" pitchFamily="18" charset="0"/>
                                    </a:rPr>
                                  </m:ctrlPr>
                                </m:fPr>
                                <m:num>
                                  <m:r>
                                    <a:rPr sz="2400">
                                      <a:latin typeface="Cambria Math"/>
                                    </a:rPr>
                                    <m:t>0</m:t>
                                  </m:r>
                                </m:num>
                                <m:den>
                                  <m:r>
                                    <a:rPr sz="2400">
                                      <a:latin typeface="Cambria Math"/>
                                    </a:rPr>
                                    <m:t>2</m:t>
                                  </m:r>
                                </m:den>
                              </m:f>
                              <m:r>
                                <a:rPr sz="2400">
                                  <a:latin typeface="Cambria Math"/>
                                </a:rPr>
                                <m:t>=0</m:t>
                              </m:r>
                            </m:oMath>
                          </a14:m>
                          <a:endParaRPr sz="2400" dirty="0"/>
                        </a:p>
                      </a:txBody>
                      <a:tcPr anchor="ctr"/>
                    </a:tc>
                    <a:tc>
                      <a:txBody>
                        <a:bodyPr/>
                        <a:lstStyle/>
                        <a:p>
                          <a:pPr algn="l">
                            <a:defRPr sz="1100" b="1"/>
                          </a:pPr>
                          <a:r>
                            <a:rPr sz="1800" b="0" dirty="0"/>
                            <a:t>Note that </a:t>
                          </a:r>
                          <a14:m>
                            <m:oMath xmlns:m="http://schemas.openxmlformats.org/officeDocument/2006/math">
                              <m:sSup>
                                <m:sSupPr>
                                  <m:ctrlPr>
                                    <a:rPr sz="1800" b="0" i="1">
                                      <a:latin typeface="Cambria Math" panose="02040503050406030204" pitchFamily="18" charset="0"/>
                                    </a:rPr>
                                  </m:ctrlPr>
                                </m:sSupPr>
                                <m:e>
                                  <m:d>
                                    <m:dPr>
                                      <m:ctrlPr>
                                        <a:rPr sz="1800" b="0" i="1">
                                          <a:latin typeface="Cambria Math" panose="02040503050406030204" pitchFamily="18" charset="0"/>
                                        </a:rPr>
                                      </m:ctrlPr>
                                    </m:dPr>
                                    <m:e>
                                      <m:r>
                                        <a:rPr lang="en-US" sz="1800" b="0" smtClean="0">
                                          <a:latin typeface="Cambria Math"/>
                                        </a:rPr>
                                        <m:t>−</m:t>
                                      </m:r>
                                      <m:r>
                                        <a:rPr lang="en-US" sz="1800" b="0" i="1" smtClean="0">
                                          <a:latin typeface="Cambria Math"/>
                                        </a:rPr>
                                        <m:t>1</m:t>
                                      </m:r>
                                    </m:e>
                                  </m:d>
                                </m:e>
                                <m:sup>
                                  <m:r>
                                    <a:rPr lang="en-US" sz="1800" b="0" i="1" smtClean="0">
                                      <a:latin typeface="Cambria Math"/>
                                    </a:rPr>
                                    <m:t>𝑛</m:t>
                                  </m:r>
                                </m:sup>
                              </m:sSup>
                            </m:oMath>
                          </a14:m>
                          <a:r>
                            <a:rPr sz="1800" b="0" dirty="0"/>
                            <a:t> is equal to </a:t>
                          </a:r>
                          <a14:m>
                            <m:oMath xmlns:m="http://schemas.openxmlformats.org/officeDocument/2006/math">
                              <m:r>
                                <a:rPr lang="en-US" sz="1800" b="0" smtClean="0">
                                  <a:latin typeface="Cambria Math"/>
                                </a:rPr>
                                <m:t>−</m:t>
                              </m:r>
                              <m:r>
                                <a:rPr lang="en-US" sz="1800" b="0" i="1" smtClean="0">
                                  <a:latin typeface="Cambria Math"/>
                                </a:rPr>
                                <m:t>1</m:t>
                              </m:r>
                            </m:oMath>
                          </a14:m>
                          <a:r>
                            <a:rPr sz="1800" b="0" dirty="0"/>
                            <a:t> if </a:t>
                          </a:r>
                          <a14:m>
                            <m:oMath xmlns:m="http://schemas.openxmlformats.org/officeDocument/2006/math">
                              <m:r>
                                <a:rPr lang="en-US" sz="1800" b="0" i="1" smtClean="0">
                                  <a:latin typeface="Cambria Math"/>
                                </a:rPr>
                                <m:t>𝑛</m:t>
                              </m:r>
                            </m:oMath>
                          </a14:m>
                          <a:r>
                            <a:rPr sz="1800" b="0" dirty="0"/>
                            <a:t> is odd and is equal to </a:t>
                          </a:r>
                          <a:r>
                            <a:rPr sz="1800" b="0" dirty="0">
                              <a:latin typeface="Cambria Math"/>
                            </a:rPr>
                            <a:t>1</a:t>
                          </a:r>
                          <a:r>
                            <a:rPr sz="1800" b="0" dirty="0"/>
                            <a:t> if </a:t>
                          </a:r>
                          <a14:m>
                            <m:oMath xmlns:m="http://schemas.openxmlformats.org/officeDocument/2006/math">
                              <m:r>
                                <a:rPr lang="en-US" sz="1800" b="0" i="1" smtClean="0">
                                  <a:latin typeface="Cambria Math"/>
                                </a:rPr>
                                <m:t>𝑛</m:t>
                              </m:r>
                            </m:oMath>
                          </a14:m>
                          <a:r>
                            <a:rPr sz="1800" b="0" dirty="0"/>
                            <a:t> is even.</a:t>
                          </a:r>
                        </a:p>
                      </a:txBody>
                      <a:tcPr anchor="ctr"/>
                    </a:tc>
                    <a:extLst>
                      <a:ext uri="{0D108BD9-81ED-4DB2-BD59-A6C34878D82A}">
                        <a16:rowId xmlns:a16="http://schemas.microsoft.com/office/drawing/2014/main" val="10000"/>
                      </a:ext>
                    </a:extLst>
                  </a:tr>
                  <a:tr h="370840">
                    <a:tc>
                      <a:txBody>
                        <a:bodyPr/>
                        <a:lstStyle/>
                        <a:p>
                          <a:pPr algn="l">
                            <a:defRPr sz="1800"/>
                          </a:pPr>
                          <a:r>
                            <a:rPr sz="2400" dirty="0"/>
                            <a:t>​</a:t>
                          </a:r>
                          <a14:m>
                            <m:oMath xmlns:m="http://schemas.openxmlformats.org/officeDocument/2006/math">
                              <m:sSub>
                                <m:sSubPr>
                                  <m:ctrlPr>
                                    <a:rPr sz="2400" i="1">
                                      <a:latin typeface="Cambria Math" panose="02040503050406030204" pitchFamily="18" charset="0"/>
                                    </a:rPr>
                                  </m:ctrlPr>
                                </m:sSubPr>
                                <m:e>
                                  <m:r>
                                    <a:rPr sz="2400">
                                      <a:latin typeface="Cambria Math"/>
                                    </a:rPr>
                                    <m:t>𝑏</m:t>
                                  </m:r>
                                </m:e>
                                <m:sub>
                                  <m:r>
                                    <a:rPr sz="2400">
                                      <a:latin typeface="Cambria Math"/>
                                    </a:rPr>
                                    <m:t>2</m:t>
                                  </m:r>
                                </m:sub>
                              </m:sSub>
                              <m:r>
                                <a:rPr sz="2400">
                                  <a:latin typeface="Cambria Math"/>
                                </a:rPr>
                                <m:t>=</m:t>
                              </m:r>
                              <m:f>
                                <m:fPr>
                                  <m:ctrlPr>
                                    <a:rPr sz="2400" i="1">
                                      <a:latin typeface="Cambria Math" panose="02040503050406030204" pitchFamily="18" charset="0"/>
                                    </a:rPr>
                                  </m:ctrlPr>
                                </m:fPr>
                                <m:num>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e>
                                      </m:d>
                                    </m:e>
                                    <m:sup>
                                      <m:r>
                                        <a:rPr sz="2400">
                                          <a:latin typeface="Cambria Math"/>
                                        </a:rPr>
                                        <m:t>2</m:t>
                                      </m:r>
                                    </m:sup>
                                  </m:sSup>
                                  <m:r>
                                    <a:rPr sz="2400">
                                      <a:latin typeface="Cambria Math"/>
                                    </a:rPr>
                                    <m:t>+1</m:t>
                                  </m:r>
                                </m:num>
                                <m:den>
                                  <m:r>
                                    <a:rPr sz="2400">
                                      <a:latin typeface="Cambria Math"/>
                                    </a:rPr>
                                    <m:t>2</m:t>
                                  </m:r>
                                </m:den>
                              </m:f>
                              <m:r>
                                <a:rPr sz="2400">
                                  <a:latin typeface="Cambria Math"/>
                                </a:rPr>
                                <m:t>=</m:t>
                              </m:r>
                              <m:f>
                                <m:fPr>
                                  <m:ctrlPr>
                                    <a:rPr sz="2400" i="1">
                                      <a:latin typeface="Cambria Math" panose="02040503050406030204" pitchFamily="18" charset="0"/>
                                    </a:rPr>
                                  </m:ctrlPr>
                                </m:fPr>
                                <m:num>
                                  <m:r>
                                    <a:rPr sz="2400">
                                      <a:latin typeface="Cambria Math"/>
                                    </a:rPr>
                                    <m:t>2</m:t>
                                  </m:r>
                                </m:num>
                                <m:den>
                                  <m:r>
                                    <a:rPr sz="2400">
                                      <a:latin typeface="Cambria Math"/>
                                    </a:rPr>
                                    <m:t>2</m:t>
                                  </m:r>
                                </m:den>
                              </m:f>
                              <m:r>
                                <a:rPr sz="2400">
                                  <a:latin typeface="Cambria Math"/>
                                </a:rPr>
                                <m:t>=1</m:t>
                              </m:r>
                            </m:oMath>
                          </a14:m>
                          <a:endParaRPr sz="2400" dirty="0"/>
                        </a:p>
                      </a:txBody>
                      <a:tcPr anchor="ctr"/>
                    </a:tc>
                    <a:tc>
                      <a:txBody>
                        <a:bodyPr/>
                        <a:lstStyle/>
                        <a:p>
                          <a:pPr algn="l">
                            <a:defRPr sz="1100" b="1"/>
                          </a:pPr>
                          <a:r>
                            <a:rPr sz="1800" b="0" dirty="0"/>
                            <a:t>When we add </a:t>
                          </a:r>
                          <a:r>
                            <a:rPr sz="1800" b="0" dirty="0">
                              <a:latin typeface="Cambria Math"/>
                            </a:rPr>
                            <a:t>1</a:t>
                          </a:r>
                          <a:r>
                            <a:rPr sz="1800" b="0" dirty="0"/>
                            <a:t> to </a:t>
                          </a:r>
                          <a14:m>
                            <m:oMath xmlns:m="http://schemas.openxmlformats.org/officeDocument/2006/math">
                              <m:sSup>
                                <m:sSupPr>
                                  <m:ctrlPr>
                                    <a:rPr sz="1800" b="0" i="1">
                                      <a:latin typeface="Cambria Math" panose="02040503050406030204" pitchFamily="18" charset="0"/>
                                    </a:rPr>
                                  </m:ctrlPr>
                                </m:sSupPr>
                                <m:e>
                                  <m:d>
                                    <m:dPr>
                                      <m:ctrlPr>
                                        <a:rPr sz="1800" b="0" i="1">
                                          <a:latin typeface="Cambria Math" panose="02040503050406030204" pitchFamily="18" charset="0"/>
                                        </a:rPr>
                                      </m:ctrlPr>
                                    </m:dPr>
                                    <m:e>
                                      <m:r>
                                        <a:rPr lang="en-US" sz="1800" b="0" smtClean="0">
                                          <a:latin typeface="Cambria Math"/>
                                        </a:rPr>
                                        <m:t>−</m:t>
                                      </m:r>
                                      <m:r>
                                        <a:rPr lang="en-US" sz="1800" b="0" i="1" smtClean="0">
                                          <a:latin typeface="Cambria Math"/>
                                        </a:rPr>
                                        <m:t>1</m:t>
                                      </m:r>
                                    </m:e>
                                  </m:d>
                                </m:e>
                                <m:sup>
                                  <m:r>
                                    <a:rPr lang="en-US" sz="1800" b="0" i="1" smtClean="0">
                                      <a:latin typeface="Cambria Math"/>
                                    </a:rPr>
                                    <m:t>𝑛</m:t>
                                  </m:r>
                                </m:sup>
                              </m:sSup>
                            </m:oMath>
                          </a14:m>
                          <a:r>
                            <a:rPr sz="1800" b="0" dirty="0"/>
                            <a:t> and divide the result by </a:t>
                          </a:r>
                          <a:r>
                            <a:rPr sz="1800" b="0" dirty="0">
                              <a:latin typeface="Cambria Math"/>
                            </a:rPr>
                            <a:t>2</a:t>
                          </a:r>
                          <a:r>
                            <a:rPr sz="1800" b="0" dirty="0"/>
                            <a:t>, we obtain either </a:t>
                          </a:r>
                          <a:r>
                            <a:rPr sz="1800" b="0" dirty="0">
                              <a:latin typeface="Cambria Math"/>
                            </a:rPr>
                            <a:t>0</a:t>
                          </a:r>
                          <a:r>
                            <a:rPr sz="1800" b="0" dirty="0"/>
                            <a:t> or </a:t>
                          </a:r>
                          <a:r>
                            <a:rPr sz="1800" b="0" dirty="0">
                              <a:latin typeface="Cambria Math"/>
                            </a:rPr>
                            <a:t>1</a:t>
                          </a:r>
                          <a:r>
                            <a:rPr sz="1800" b="0" dirty="0"/>
                            <a:t>, so the sequence begins </a:t>
                          </a:r>
                          <a:r>
                            <a:rPr sz="1800" b="0" dirty="0">
                              <a:latin typeface="Cambria Math"/>
                            </a:rPr>
                            <a:t>0</a:t>
                          </a:r>
                          <a:r>
                            <a:rPr sz="1800" b="0" dirty="0"/>
                            <a:t>, </a:t>
                          </a:r>
                          <a:r>
                            <a:rPr sz="1800" b="0" dirty="0">
                              <a:latin typeface="Cambria Math"/>
                            </a:rPr>
                            <a:t>1</a:t>
                          </a:r>
                          <a:r>
                            <a:rPr sz="1800" b="0" dirty="0"/>
                            <a:t>, </a:t>
                          </a:r>
                          <a:r>
                            <a:rPr sz="1800" b="0" dirty="0">
                              <a:latin typeface="Cambria Math"/>
                            </a:rPr>
                            <a:t>0</a:t>
                          </a:r>
                          <a:r>
                            <a:rPr sz="1800" b="0" dirty="0"/>
                            <a:t>, </a:t>
                          </a:r>
                          <a:r>
                            <a:rPr sz="1800" b="0" dirty="0">
                              <a:latin typeface="Cambria Math"/>
                            </a:rPr>
                            <a:t>1</a:t>
                          </a:r>
                          <a:r>
                            <a:rPr sz="1800" b="0" dirty="0"/>
                            <a:t>, </a:t>
                          </a:r>
                          <a:r>
                            <a:rPr sz="1800" b="0" dirty="0">
                              <a:latin typeface="Cambria Math"/>
                            </a:rPr>
                            <a:t>0</a:t>
                          </a:r>
                          <a:r>
                            <a:rPr sz="1800" b="0" dirty="0"/>
                            <a:t>, </a:t>
                          </a:r>
                          <a14:m>
                            <m:oMath xmlns:m="http://schemas.openxmlformats.org/officeDocument/2006/math">
                              <m:r>
                                <a:rPr lang="en-US" sz="1800" b="0" smtClean="0">
                                  <a:latin typeface="Cambria Math"/>
                                </a:rPr>
                                <m:t>…</m:t>
                              </m:r>
                            </m:oMath>
                          </a14:m>
                          <a:r>
                            <a:rPr sz="1800" b="0" dirty="0"/>
                            <a:t>.</a:t>
                          </a:r>
                        </a:p>
                      </a:txBody>
                      <a:tcPr anchor="ctr"/>
                    </a:tc>
                    <a:extLst>
                      <a:ext uri="{0D108BD9-81ED-4DB2-BD59-A6C34878D82A}">
                        <a16:rowId xmlns:a16="http://schemas.microsoft.com/office/drawing/2014/main" val="10001"/>
                      </a:ext>
                    </a:extLst>
                  </a:tr>
                  <a:tr h="370840">
                    <a:tc>
                      <a:txBody>
                        <a:bodyPr/>
                        <a:lstStyle/>
                        <a:p>
                          <a:pPr algn="l">
                            <a:defRPr sz="1800"/>
                          </a:pPr>
                          <a:r>
                            <a:rPr sz="2400" dirty="0"/>
                            <a:t>​</a:t>
                          </a:r>
                          <a14:m>
                            <m:oMath xmlns:m="http://schemas.openxmlformats.org/officeDocument/2006/math">
                              <m:sSub>
                                <m:sSubPr>
                                  <m:ctrlPr>
                                    <a:rPr sz="2400" i="1">
                                      <a:latin typeface="Cambria Math" panose="02040503050406030204" pitchFamily="18" charset="0"/>
                                    </a:rPr>
                                  </m:ctrlPr>
                                </m:sSubPr>
                                <m:e>
                                  <m:r>
                                    <a:rPr sz="2400">
                                      <a:latin typeface="Cambria Math"/>
                                    </a:rPr>
                                    <m:t>𝑏</m:t>
                                  </m:r>
                                </m:e>
                                <m:sub>
                                  <m:r>
                                    <a:rPr sz="2400">
                                      <a:latin typeface="Cambria Math"/>
                                    </a:rPr>
                                    <m:t>3</m:t>
                                  </m:r>
                                </m:sub>
                              </m:sSub>
                              <m:r>
                                <a:rPr sz="2400">
                                  <a:latin typeface="Cambria Math"/>
                                </a:rPr>
                                <m:t>=</m:t>
                              </m:r>
                              <m:f>
                                <m:fPr>
                                  <m:ctrlPr>
                                    <a:rPr sz="2400" i="1">
                                      <a:latin typeface="Cambria Math" panose="02040503050406030204" pitchFamily="18" charset="0"/>
                                    </a:rPr>
                                  </m:ctrlPr>
                                </m:fPr>
                                <m:num>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e>
                                      </m:d>
                                    </m:e>
                                    <m:sup>
                                      <m:r>
                                        <a:rPr sz="2400">
                                          <a:latin typeface="Cambria Math"/>
                                        </a:rPr>
                                        <m:t>3</m:t>
                                      </m:r>
                                    </m:sup>
                                  </m:sSup>
                                  <m:r>
                                    <a:rPr sz="2400">
                                      <a:latin typeface="Cambria Math"/>
                                    </a:rPr>
                                    <m:t>+1</m:t>
                                  </m:r>
                                </m:num>
                                <m:den>
                                  <m:r>
                                    <a:rPr sz="2400">
                                      <a:latin typeface="Cambria Math"/>
                                    </a:rPr>
                                    <m:t>2</m:t>
                                  </m:r>
                                </m:den>
                              </m:f>
                              <m:r>
                                <a:rPr sz="2400">
                                  <a:latin typeface="Cambria Math"/>
                                </a:rPr>
                                <m:t>=</m:t>
                              </m:r>
                              <m:f>
                                <m:fPr>
                                  <m:ctrlPr>
                                    <a:rPr sz="2400" i="1">
                                      <a:latin typeface="Cambria Math" panose="02040503050406030204" pitchFamily="18" charset="0"/>
                                    </a:rPr>
                                  </m:ctrlPr>
                                </m:fPr>
                                <m:num>
                                  <m:r>
                                    <a:rPr sz="2400">
                                      <a:latin typeface="Cambria Math"/>
                                    </a:rPr>
                                    <m:t>0</m:t>
                                  </m:r>
                                </m:num>
                                <m:den>
                                  <m:r>
                                    <a:rPr sz="2400">
                                      <a:latin typeface="Cambria Math"/>
                                    </a:rPr>
                                    <m:t>2</m:t>
                                  </m:r>
                                </m:den>
                              </m:f>
                              <m:r>
                                <a:rPr sz="2400">
                                  <a:latin typeface="Cambria Math"/>
                                </a:rPr>
                                <m:t>=0</m:t>
                              </m:r>
                            </m:oMath>
                          </a14:m>
                          <a:endParaRPr sz="2400" dirty="0"/>
                        </a:p>
                      </a:txBody>
                      <a:tcPr anchor="ctr"/>
                    </a:tc>
                    <a:tc>
                      <a:txBody>
                        <a:bodyPr/>
                        <a:lstStyle/>
                        <a:p>
                          <a:pPr algn="l"/>
                          <a:endParaRPr sz="1800" b="0" dirty="0"/>
                        </a:p>
                      </a:txBody>
                      <a:tcPr anchor="ctr"/>
                    </a:tc>
                    <a:extLst>
                      <a:ext uri="{0D108BD9-81ED-4DB2-BD59-A6C34878D82A}">
                        <a16:rowId xmlns:a16="http://schemas.microsoft.com/office/drawing/2014/main" val="10002"/>
                      </a:ext>
                    </a:extLst>
                  </a:tr>
                  <a:tr h="370840">
                    <a:tc>
                      <a:txBody>
                        <a:bodyPr/>
                        <a:lstStyle/>
                        <a:p>
                          <a:pPr algn="l">
                            <a:defRPr sz="1800"/>
                          </a:pPr>
                          <a:r>
                            <a:rPr sz="2400" dirty="0"/>
                            <a:t>​</a:t>
                          </a:r>
                          <a14:m>
                            <m:oMath xmlns:m="http://schemas.openxmlformats.org/officeDocument/2006/math">
                              <m:sSub>
                                <m:sSubPr>
                                  <m:ctrlPr>
                                    <a:rPr sz="2400" i="1">
                                      <a:latin typeface="Cambria Math" panose="02040503050406030204" pitchFamily="18" charset="0"/>
                                    </a:rPr>
                                  </m:ctrlPr>
                                </m:sSubPr>
                                <m:e>
                                  <m:r>
                                    <a:rPr sz="2400">
                                      <a:latin typeface="Cambria Math"/>
                                    </a:rPr>
                                    <m:t>𝑏</m:t>
                                  </m:r>
                                </m:e>
                                <m:sub>
                                  <m:r>
                                    <a:rPr sz="2400">
                                      <a:latin typeface="Cambria Math"/>
                                    </a:rPr>
                                    <m:t>4</m:t>
                                  </m:r>
                                </m:sub>
                              </m:sSub>
                              <m:r>
                                <a:rPr sz="2400">
                                  <a:latin typeface="Cambria Math"/>
                                </a:rPr>
                                <m:t>=</m:t>
                              </m:r>
                              <m:f>
                                <m:fPr>
                                  <m:ctrlPr>
                                    <a:rPr sz="2400" i="1">
                                      <a:latin typeface="Cambria Math" panose="02040503050406030204" pitchFamily="18" charset="0"/>
                                    </a:rPr>
                                  </m:ctrlPr>
                                </m:fPr>
                                <m:num>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e>
                                      </m:d>
                                    </m:e>
                                    <m:sup>
                                      <m:r>
                                        <a:rPr sz="2400">
                                          <a:latin typeface="Cambria Math"/>
                                        </a:rPr>
                                        <m:t>4</m:t>
                                      </m:r>
                                    </m:sup>
                                  </m:sSup>
                                  <m:r>
                                    <a:rPr sz="2400">
                                      <a:latin typeface="Cambria Math"/>
                                    </a:rPr>
                                    <m:t>+1</m:t>
                                  </m:r>
                                </m:num>
                                <m:den>
                                  <m:r>
                                    <a:rPr sz="2400">
                                      <a:latin typeface="Cambria Math"/>
                                    </a:rPr>
                                    <m:t>2</m:t>
                                  </m:r>
                                </m:den>
                              </m:f>
                              <m:r>
                                <a:rPr sz="2400">
                                  <a:latin typeface="Cambria Math"/>
                                </a:rPr>
                                <m:t>=</m:t>
                              </m:r>
                              <m:f>
                                <m:fPr>
                                  <m:ctrlPr>
                                    <a:rPr sz="2400" i="1">
                                      <a:latin typeface="Cambria Math" panose="02040503050406030204" pitchFamily="18" charset="0"/>
                                    </a:rPr>
                                  </m:ctrlPr>
                                </m:fPr>
                                <m:num>
                                  <m:r>
                                    <a:rPr sz="2400">
                                      <a:latin typeface="Cambria Math"/>
                                    </a:rPr>
                                    <m:t>2</m:t>
                                  </m:r>
                                </m:num>
                                <m:den>
                                  <m:r>
                                    <a:rPr sz="2400">
                                      <a:latin typeface="Cambria Math"/>
                                    </a:rPr>
                                    <m:t>2</m:t>
                                  </m:r>
                                </m:den>
                              </m:f>
                              <m:r>
                                <a:rPr sz="2400">
                                  <a:latin typeface="Cambria Math"/>
                                </a:rPr>
                                <m:t>=1</m:t>
                              </m:r>
                            </m:oMath>
                          </a14:m>
                          <a:endParaRPr sz="2400" dirty="0"/>
                        </a:p>
                      </a:txBody>
                      <a:tcPr anchor="ctr"/>
                    </a:tc>
                    <a:tc>
                      <a:txBody>
                        <a:bodyPr/>
                        <a:lstStyle/>
                        <a:p>
                          <a:pPr algn="l"/>
                          <a:endParaRPr sz="1800" b="0" dirty="0"/>
                        </a:p>
                      </a:txBody>
                      <a:tcPr anchor="ctr"/>
                    </a:tc>
                    <a:extLst>
                      <a:ext uri="{0D108BD9-81ED-4DB2-BD59-A6C34878D82A}">
                        <a16:rowId xmlns:a16="http://schemas.microsoft.com/office/drawing/2014/main" val="10003"/>
                      </a:ext>
                    </a:extLst>
                  </a:tr>
                  <a:tr h="370840">
                    <a:tc>
                      <a:txBody>
                        <a:bodyPr/>
                        <a:lstStyle/>
                        <a:p>
                          <a:pPr algn="l">
                            <a:defRPr sz="1800"/>
                          </a:pPr>
                          <a:r>
                            <a:rPr sz="2400" dirty="0"/>
                            <a:t>​</a:t>
                          </a:r>
                          <a14:m>
                            <m:oMath xmlns:m="http://schemas.openxmlformats.org/officeDocument/2006/math">
                              <m:sSub>
                                <m:sSubPr>
                                  <m:ctrlPr>
                                    <a:rPr sz="2400" i="1">
                                      <a:latin typeface="Cambria Math" panose="02040503050406030204" pitchFamily="18" charset="0"/>
                                    </a:rPr>
                                  </m:ctrlPr>
                                </m:sSubPr>
                                <m:e>
                                  <m:r>
                                    <a:rPr sz="2400">
                                      <a:latin typeface="Cambria Math"/>
                                    </a:rPr>
                                    <m:t>𝑏</m:t>
                                  </m:r>
                                </m:e>
                                <m:sub>
                                  <m:r>
                                    <a:rPr sz="2400">
                                      <a:latin typeface="Cambria Math"/>
                                    </a:rPr>
                                    <m:t>5</m:t>
                                  </m:r>
                                </m:sub>
                              </m:sSub>
                              <m:r>
                                <a:rPr sz="2400">
                                  <a:latin typeface="Cambria Math"/>
                                </a:rPr>
                                <m:t>=</m:t>
                              </m:r>
                              <m:f>
                                <m:fPr>
                                  <m:ctrlPr>
                                    <a:rPr sz="2400" i="1">
                                      <a:latin typeface="Cambria Math" panose="02040503050406030204" pitchFamily="18" charset="0"/>
                                    </a:rPr>
                                  </m:ctrlPr>
                                </m:fPr>
                                <m:num>
                                  <m:sSup>
                                    <m:sSupPr>
                                      <m:ctrlPr>
                                        <a:rPr sz="2400" i="1">
                                          <a:latin typeface="Cambria Math" panose="02040503050406030204" pitchFamily="18" charset="0"/>
                                        </a:rPr>
                                      </m:ctrlPr>
                                    </m:sSupPr>
                                    <m:e>
                                      <m:d>
                                        <m:dPr>
                                          <m:ctrlPr>
                                            <a:rPr sz="2400" i="1">
                                              <a:latin typeface="Cambria Math" panose="02040503050406030204" pitchFamily="18" charset="0"/>
                                            </a:rPr>
                                          </m:ctrlPr>
                                        </m:dPr>
                                        <m:e>
                                          <m:r>
                                            <a:rPr sz="2400">
                                              <a:latin typeface="Cambria Math"/>
                                            </a:rPr>
                                            <m:t>−1</m:t>
                                          </m:r>
                                        </m:e>
                                      </m:d>
                                    </m:e>
                                    <m:sup>
                                      <m:r>
                                        <a:rPr sz="2400">
                                          <a:latin typeface="Cambria Math"/>
                                        </a:rPr>
                                        <m:t>5</m:t>
                                      </m:r>
                                    </m:sup>
                                  </m:sSup>
                                  <m:r>
                                    <a:rPr sz="2400">
                                      <a:latin typeface="Cambria Math"/>
                                    </a:rPr>
                                    <m:t>+1</m:t>
                                  </m:r>
                                </m:num>
                                <m:den>
                                  <m:r>
                                    <a:rPr sz="2400">
                                      <a:latin typeface="Cambria Math"/>
                                    </a:rPr>
                                    <m:t>2</m:t>
                                  </m:r>
                                </m:den>
                              </m:f>
                              <m:r>
                                <a:rPr sz="2400">
                                  <a:latin typeface="Cambria Math"/>
                                </a:rPr>
                                <m:t>=</m:t>
                              </m:r>
                              <m:f>
                                <m:fPr>
                                  <m:ctrlPr>
                                    <a:rPr sz="2400" i="1">
                                      <a:latin typeface="Cambria Math" panose="02040503050406030204" pitchFamily="18" charset="0"/>
                                    </a:rPr>
                                  </m:ctrlPr>
                                </m:fPr>
                                <m:num>
                                  <m:r>
                                    <a:rPr sz="2400">
                                      <a:latin typeface="Cambria Math"/>
                                    </a:rPr>
                                    <m:t>0</m:t>
                                  </m:r>
                                </m:num>
                                <m:den>
                                  <m:r>
                                    <a:rPr sz="2400">
                                      <a:latin typeface="Cambria Math"/>
                                    </a:rPr>
                                    <m:t>2</m:t>
                                  </m:r>
                                </m:den>
                              </m:f>
                              <m:r>
                                <a:rPr sz="2400">
                                  <a:latin typeface="Cambria Math"/>
                                </a:rPr>
                                <m:t>=0</m:t>
                              </m:r>
                            </m:oMath>
                          </a14:m>
                          <a:endParaRPr sz="2400" dirty="0"/>
                        </a:p>
                      </a:txBody>
                      <a:tcPr anchor="ctr"/>
                    </a:tc>
                    <a:tc>
                      <a:txBody>
                        <a:bodyPr/>
                        <a:lstStyle/>
                        <a:p>
                          <a:pPr algn="l"/>
                          <a:r>
                            <a:rPr lang="en-US" sz="1800" b="0" dirty="0"/>
                            <a:t>This example illustrates the fact that a given value may appear more than once in a sequence.</a:t>
                          </a:r>
                          <a:endParaRPr sz="1800" b="0" dirty="0"/>
                        </a:p>
                      </a:txBody>
                      <a:tcPr anchor="ctr"/>
                    </a:tc>
                    <a:extLst>
                      <a:ext uri="{0D108BD9-81ED-4DB2-BD59-A6C34878D82A}">
                        <a16:rowId xmlns:a16="http://schemas.microsoft.com/office/drawing/2014/main" val="10004"/>
                      </a:ext>
                    </a:extLst>
                  </a:tr>
                </a:tbl>
              </a:graphicData>
            </a:graphic>
          </p:graphicFrame>
        </mc:Choice>
        <mc:Fallback>
          <p:graphicFrame>
            <p:nvGraphicFramePr>
              <p:cNvPr id="4" name="Table Placeholder 2">
                <a:extLst>
                  <a:ext uri="{FF2B5EF4-FFF2-40B4-BE49-F238E27FC236}">
                    <a16:creationId xmlns:a16="http://schemas.microsoft.com/office/drawing/2014/main" id="{17453B87-91FB-40E6-9E99-A455759833C0}"/>
                  </a:ext>
                </a:extLst>
              </p:cNvPr>
              <p:cNvGraphicFramePr>
                <a:graphicFrameLocks/>
              </p:cNvGraphicFramePr>
              <p:nvPr>
                <p:extLst>
                  <p:ext uri="{D42A27DB-BD31-4B8C-83A1-F6EECF244321}">
                    <p14:modId xmlns:p14="http://schemas.microsoft.com/office/powerpoint/2010/main" val="1386406378"/>
                  </p:ext>
                </p:extLst>
              </p:nvPr>
            </p:nvGraphicFramePr>
            <p:xfrm>
              <a:off x="990600" y="2362200"/>
              <a:ext cx="7696200" cy="3555937"/>
            </p:xfrm>
            <a:graphic>
              <a:graphicData uri="http://schemas.openxmlformats.org/drawingml/2006/table">
                <a:tbl>
                  <a:tblPr firstRow="1" bandRow="1">
                    <a:tableStyleId>{2D5ABB26-0587-4C30-8999-92F81FD0307C}</a:tableStyleId>
                  </a:tblPr>
                  <a:tblGrid>
                    <a:gridCol w="2921706">
                      <a:extLst>
                        <a:ext uri="{9D8B030D-6E8A-4147-A177-3AD203B41FA5}">
                          <a16:colId xmlns:a16="http://schemas.microsoft.com/office/drawing/2014/main" val="20000"/>
                        </a:ext>
                      </a:extLst>
                    </a:gridCol>
                    <a:gridCol w="4774494">
                      <a:extLst>
                        <a:ext uri="{9D8B030D-6E8A-4147-A177-3AD203B41FA5}">
                          <a16:colId xmlns:a16="http://schemas.microsoft.com/office/drawing/2014/main" val="20001"/>
                        </a:ext>
                      </a:extLst>
                    </a:gridCol>
                  </a:tblGrid>
                  <a:tr h="659130">
                    <a:tc>
                      <a:txBody>
                        <a:bodyPr/>
                        <a:lstStyle/>
                        <a:p>
                          <a:endParaRPr lang="en-US"/>
                        </a:p>
                      </a:txBody>
                      <a:tcPr anchor="ctr">
                        <a:blipFill>
                          <a:blip r:embed="rId3"/>
                          <a:stretch>
                            <a:fillRect t="-2778" r="-163674" b="-453704"/>
                          </a:stretch>
                        </a:blipFill>
                      </a:tcPr>
                    </a:tc>
                    <a:tc>
                      <a:txBody>
                        <a:bodyPr/>
                        <a:lstStyle/>
                        <a:p>
                          <a:endParaRPr lang="en-US"/>
                        </a:p>
                      </a:txBody>
                      <a:tcPr anchor="ctr">
                        <a:blipFill>
                          <a:blip r:embed="rId3"/>
                          <a:stretch>
                            <a:fillRect l="-61097" t="-2778" b="-453704"/>
                          </a:stretch>
                        </a:blipFill>
                      </a:tcPr>
                    </a:tc>
                    <a:extLst>
                      <a:ext uri="{0D108BD9-81ED-4DB2-BD59-A6C34878D82A}">
                        <a16:rowId xmlns:a16="http://schemas.microsoft.com/office/drawing/2014/main" val="10000"/>
                      </a:ext>
                    </a:extLst>
                  </a:tr>
                  <a:tr h="914400">
                    <a:tc>
                      <a:txBody>
                        <a:bodyPr/>
                        <a:lstStyle/>
                        <a:p>
                          <a:endParaRPr lang="en-US"/>
                        </a:p>
                      </a:txBody>
                      <a:tcPr anchor="ctr">
                        <a:blipFill>
                          <a:blip r:embed="rId3"/>
                          <a:stretch>
                            <a:fillRect t="-74000" r="-163674" b="-226667"/>
                          </a:stretch>
                        </a:blipFill>
                      </a:tcPr>
                    </a:tc>
                    <a:tc>
                      <a:txBody>
                        <a:bodyPr/>
                        <a:lstStyle/>
                        <a:p>
                          <a:endParaRPr lang="en-US"/>
                        </a:p>
                      </a:txBody>
                      <a:tcPr anchor="ctr">
                        <a:blipFill>
                          <a:blip r:embed="rId3"/>
                          <a:stretch>
                            <a:fillRect l="-61097" t="-74000" b="-226667"/>
                          </a:stretch>
                        </a:blipFill>
                      </a:tcPr>
                    </a:tc>
                    <a:extLst>
                      <a:ext uri="{0D108BD9-81ED-4DB2-BD59-A6C34878D82A}">
                        <a16:rowId xmlns:a16="http://schemas.microsoft.com/office/drawing/2014/main" val="10001"/>
                      </a:ext>
                    </a:extLst>
                  </a:tr>
                  <a:tr h="659956">
                    <a:tc>
                      <a:txBody>
                        <a:bodyPr/>
                        <a:lstStyle/>
                        <a:p>
                          <a:endParaRPr lang="en-US"/>
                        </a:p>
                      </a:txBody>
                      <a:tcPr anchor="ctr">
                        <a:blipFill>
                          <a:blip r:embed="rId3"/>
                          <a:stretch>
                            <a:fillRect t="-239450" r="-163674" b="-211927"/>
                          </a:stretch>
                        </a:blipFill>
                      </a:tcPr>
                    </a:tc>
                    <a:tc>
                      <a:txBody>
                        <a:bodyPr/>
                        <a:lstStyle/>
                        <a:p>
                          <a:pPr algn="l"/>
                          <a:endParaRPr sz="1800" b="0" dirty="0"/>
                        </a:p>
                      </a:txBody>
                      <a:tcPr anchor="ctr"/>
                    </a:tc>
                    <a:extLst>
                      <a:ext uri="{0D108BD9-81ED-4DB2-BD59-A6C34878D82A}">
                        <a16:rowId xmlns:a16="http://schemas.microsoft.com/office/drawing/2014/main" val="10002"/>
                      </a:ext>
                    </a:extLst>
                  </a:tr>
                  <a:tr h="658495">
                    <a:tc>
                      <a:txBody>
                        <a:bodyPr/>
                        <a:lstStyle/>
                        <a:p>
                          <a:endParaRPr lang="en-US"/>
                        </a:p>
                      </a:txBody>
                      <a:tcPr anchor="ctr">
                        <a:blipFill>
                          <a:blip r:embed="rId3"/>
                          <a:stretch>
                            <a:fillRect t="-342593" r="-163674" b="-113889"/>
                          </a:stretch>
                        </a:blipFill>
                      </a:tcPr>
                    </a:tc>
                    <a:tc>
                      <a:txBody>
                        <a:bodyPr/>
                        <a:lstStyle/>
                        <a:p>
                          <a:pPr algn="l"/>
                          <a:endParaRPr sz="1800" b="0" dirty="0"/>
                        </a:p>
                      </a:txBody>
                      <a:tcPr anchor="ctr"/>
                    </a:tc>
                    <a:extLst>
                      <a:ext uri="{0D108BD9-81ED-4DB2-BD59-A6C34878D82A}">
                        <a16:rowId xmlns:a16="http://schemas.microsoft.com/office/drawing/2014/main" val="10003"/>
                      </a:ext>
                    </a:extLst>
                  </a:tr>
                  <a:tr h="663956">
                    <a:tc>
                      <a:txBody>
                        <a:bodyPr/>
                        <a:lstStyle/>
                        <a:p>
                          <a:endParaRPr lang="en-US"/>
                        </a:p>
                      </a:txBody>
                      <a:tcPr anchor="ctr">
                        <a:blipFill>
                          <a:blip r:embed="rId3"/>
                          <a:stretch>
                            <a:fillRect t="-438532" r="-163674" b="-12844"/>
                          </a:stretch>
                        </a:blipFill>
                      </a:tcPr>
                    </a:tc>
                    <a:tc>
                      <a:txBody>
                        <a:bodyPr/>
                        <a:lstStyle/>
                        <a:p>
                          <a:pPr algn="l"/>
                          <a:r>
                            <a:rPr lang="en-US" sz="1800" b="0" dirty="0"/>
                            <a:t>This example illustrates the fact that a given value may appear more than once in a sequence.</a:t>
                          </a:r>
                          <a:endParaRPr sz="1800" b="0" dirty="0"/>
                        </a:p>
                      </a:txBody>
                      <a:tcPr anchor="ctr"/>
                    </a:tc>
                    <a:extLst>
                      <a:ext uri="{0D108BD9-81ED-4DB2-BD59-A6C34878D82A}">
                        <a16:rowId xmlns:a16="http://schemas.microsoft.com/office/drawing/2014/main" val="10004"/>
                      </a:ext>
                    </a:extLst>
                  </a:tr>
                </a:tbl>
              </a:graphicData>
            </a:graphic>
          </p:graphicFrame>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1: Sequences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pPr marL="514350" indent="-514350">
                  <a:buFont typeface="+mj-lt"/>
                  <a:buAutoNum type="alphaLcPeriod" startAt="3"/>
                  <a:defRPr sz="2800"/>
                </a:pPr>
                <a:r>
                  <a:rPr dirty="0"/>
                  <a:t>​</a:t>
                </a:r>
                <a:r>
                  <a:rPr sz="2800" dirty="0"/>
                  <a:t>Replacing </a:t>
                </a:r>
                <a14:m>
                  <m:oMath xmlns:m="http://schemas.openxmlformats.org/officeDocument/2006/math">
                    <m:r>
                      <a:rPr>
                        <a:latin typeface="Cambria Math" panose="02040503050406030204" pitchFamily="18" charset="0"/>
                      </a:rPr>
                      <m:t>𝑛</m:t>
                    </m:r>
                  </m:oMath>
                </a14:m>
                <a:r>
                  <a:rPr sz="2800" dirty="0"/>
                  <a:t> in the formula for the general term with the first five positive integers, we obtain</a:t>
                </a:r>
              </a:p>
              <a:p>
                <a:pPr marL="512064" algn="ctr">
                  <a:defRPr sz="2800"/>
                </a:pP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𝑐</m:t>
                        </m:r>
                      </m:e>
                      <m:sub>
                        <m:r>
                          <a:rPr>
                            <a:latin typeface="Cambria Math" panose="02040503050406030204" pitchFamily="18" charset="0"/>
                          </a:rPr>
                          <m:t>1</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1+1</m:t>
                        </m:r>
                      </m:den>
                    </m:f>
                  </m:oMath>
                </a14:m>
                <a:r>
                  <a:rPr sz="2800" dirty="0"/>
                  <a:t>,</a:t>
                </a:r>
                <a:r>
                  <a:rPr lang="en-US"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𝑐</m:t>
                        </m:r>
                      </m:e>
                      <m:sub>
                        <m:r>
                          <a:rPr>
                            <a:latin typeface="Cambria Math" panose="02040503050406030204" pitchFamily="18" charset="0"/>
                          </a:rPr>
                          <m:t>2</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2+1</m:t>
                        </m:r>
                      </m:den>
                    </m:f>
                  </m:oMath>
                </a14:m>
                <a:r>
                  <a:rPr sz="2800" dirty="0"/>
                  <a:t>,</a:t>
                </a:r>
                <a:r>
                  <a:rPr lang="en-US"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𝑐</m:t>
                        </m:r>
                      </m:e>
                      <m:sub>
                        <m:r>
                          <a:rPr>
                            <a:latin typeface="Cambria Math" panose="02040503050406030204" pitchFamily="18" charset="0"/>
                          </a:rPr>
                          <m:t>3</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3+1</m:t>
                        </m:r>
                      </m:den>
                    </m:f>
                  </m:oMath>
                </a14:m>
                <a:r>
                  <a:rPr sz="2800" dirty="0"/>
                  <a:t>,</a:t>
                </a:r>
                <a:br>
                  <a:rPr lang="en-US" dirty="0"/>
                </a:b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𝑐</m:t>
                        </m:r>
                      </m:e>
                      <m:sub>
                        <m:r>
                          <a:rPr>
                            <a:latin typeface="Cambria Math" panose="02040503050406030204" pitchFamily="18" charset="0"/>
                          </a:rPr>
                          <m:t>4</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4+1</m:t>
                        </m:r>
                      </m:den>
                    </m:f>
                  </m:oMath>
                </a14:m>
                <a:r>
                  <a:rPr sz="2800" dirty="0"/>
                  <a:t>,</a:t>
                </a:r>
                <a:r>
                  <a:rPr lang="en-US" dirty="0"/>
                  <a:t>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𝑐</m:t>
                        </m:r>
                      </m:e>
                      <m:sub>
                        <m:r>
                          <a:rPr>
                            <a:latin typeface="Cambria Math" panose="02040503050406030204" pitchFamily="18" charset="0"/>
                          </a:rPr>
                          <m:t>5</m:t>
                        </m:r>
                      </m:sub>
                    </m:sSub>
                    <m:r>
                      <a:rPr>
                        <a:latin typeface="Cambria Math" panose="02040503050406030204" pitchFamily="18" charset="0"/>
                      </a:rPr>
                      <m:t>=</m:t>
                    </m:r>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5+1</m:t>
                        </m:r>
                      </m:den>
                    </m:f>
                  </m:oMath>
                </a14:m>
                <a:r>
                  <a:rPr sz="2800" dirty="0"/>
                  <a:t>,</a:t>
                </a:r>
              </a:p>
              <a:p>
                <a:pPr marL="512064">
                  <a:defRPr sz="2800"/>
                </a:pPr>
                <a:r>
                  <a:rPr dirty="0"/>
                  <a:t>​</a:t>
                </a:r>
                <a:r>
                  <a:rPr sz="2800" dirty="0"/>
                  <a:t>so the sequence starts out as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1</m:t>
                        </m:r>
                      </m:num>
                      <m:den>
                        <m:r>
                          <a:rPr>
                            <a:latin typeface="Cambria Math" panose="02040503050406030204" pitchFamily="18" charset="0"/>
                          </a:rPr>
                          <m:t>2</m:t>
                        </m:r>
                      </m:den>
                    </m:f>
                  </m:oMath>
                </a14:m>
                <a:r>
                  <a:rPr sz="2800" dirty="0"/>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2</m:t>
                        </m:r>
                      </m:num>
                      <m:den>
                        <m:r>
                          <a:rPr>
                            <a:latin typeface="Cambria Math" panose="02040503050406030204" pitchFamily="18" charset="0"/>
                          </a:rPr>
                          <m:t>3</m:t>
                        </m:r>
                      </m:den>
                    </m:f>
                  </m:oMath>
                </a14:m>
                <a:r>
                  <a:rPr sz="2800" dirty="0"/>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3</m:t>
                        </m:r>
                      </m:num>
                      <m:den>
                        <m:r>
                          <a:rPr>
                            <a:latin typeface="Cambria Math" panose="02040503050406030204" pitchFamily="18" charset="0"/>
                          </a:rPr>
                          <m:t>4</m:t>
                        </m:r>
                      </m:den>
                    </m:f>
                  </m:oMath>
                </a14:m>
                <a:r>
                  <a:rPr sz="2800" dirty="0"/>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4</m:t>
                        </m:r>
                      </m:num>
                      <m:den>
                        <m:r>
                          <a:rPr>
                            <a:latin typeface="Cambria Math" panose="02040503050406030204" pitchFamily="18" charset="0"/>
                          </a:rPr>
                          <m:t>5</m:t>
                        </m:r>
                      </m:den>
                    </m:f>
                  </m:oMath>
                </a14:m>
                <a:r>
                  <a:rPr sz="2800" dirty="0"/>
                  <a:t>, </a:t>
                </a:r>
                <a14:m>
                  <m:oMath xmlns:m="http://schemas.openxmlformats.org/officeDocument/2006/math">
                    <m:f>
                      <m:fPr>
                        <m:ctrlPr>
                          <a:rPr i="1">
                            <a:latin typeface="Cambria Math" panose="02040503050406030204" pitchFamily="18" charset="0"/>
                          </a:rPr>
                        </m:ctrlPr>
                      </m:fPr>
                      <m:num>
                        <m:r>
                          <a:rPr>
                            <a:latin typeface="Cambria Math" panose="02040503050406030204" pitchFamily="18" charset="0"/>
                          </a:rPr>
                          <m:t>5</m:t>
                        </m:r>
                      </m:num>
                      <m:den>
                        <m:r>
                          <a:rPr>
                            <a:latin typeface="Cambria Math" panose="02040503050406030204" pitchFamily="18" charset="0"/>
                          </a:rPr>
                          <m:t>6</m:t>
                        </m:r>
                      </m:den>
                    </m:f>
                  </m:oMath>
                </a14:m>
                <a:r>
                  <a:rPr sz="2800" dirty="0"/>
                  <a:t>, </a:t>
                </a:r>
                <a14:m>
                  <m:oMath xmlns:m="http://schemas.openxmlformats.org/officeDocument/2006/math">
                    <m:r>
                      <a:rPr>
                        <a:latin typeface="Cambria Math" panose="02040503050406030204" pitchFamily="18" charset="0"/>
                      </a:rPr>
                      <m:t>…</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350" r="-2296"/>
                </a:stretch>
              </a:blipFill>
            </p:spPr>
            <p:txBody>
              <a:bodyPr/>
              <a:lstStyle/>
              <a:p>
                <a:r>
                  <a:rPr 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Example 2: Recursively Defined Sequences</a:t>
            </a:r>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r>
                  <a:rPr sz="2800"/>
                  <a:t>Determine the first five terms of the following recursively defined sequences.</a:t>
                </a:r>
              </a:p>
              <a:p>
                <a:pPr marL="514350" indent="-514350">
                  <a:buFont typeface="+mj-lt"/>
                  <a:buAutoNum type="alphaLcPeriod"/>
                  <a:defRPr sz="2800"/>
                </a:pPr>
                <a:r>
                  <a:t>​</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3</m:t>
                    </m:r>
                  </m:oMath>
                </a14:m>
                <a:r>
                  <a:rPr sz="280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5</m:t>
                    </m:r>
                  </m:oMath>
                </a14:m>
                <a:r>
                  <a:rPr sz="2800"/>
                  <a:t> for </a:t>
                </a:r>
                <a14:m>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2</m:t>
                    </m:r>
                  </m:oMath>
                </a14:m>
                <a:endParaRPr sz="2800"/>
              </a:p>
              <a:p>
                <a:pPr marL="514350" indent="-514350">
                  <a:buFont typeface="+mj-lt"/>
                  <a:buAutoNum type="alphaLcPeriod" startAt="2"/>
                  <a:defRPr sz="2800"/>
                </a:pPr>
                <a:r>
                  <a:t>​</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2</m:t>
                    </m:r>
                  </m:oMath>
                </a14:m>
                <a:r>
                  <a:rPr sz="2800"/>
                  <a:t> and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sub>
                    </m:sSub>
                    <m:r>
                      <a:rPr>
                        <a:latin typeface="Cambria Math" panose="02040503050406030204" pitchFamily="18" charset="0"/>
                      </a:rPr>
                      <m:t>=</m:t>
                    </m:r>
                    <m:r>
                      <a:rPr>
                        <a:latin typeface="Cambria Math" panose="02040503050406030204" pitchFamily="18" charset="0"/>
                      </a:rPr>
                      <m:t>3</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1</m:t>
                        </m:r>
                      </m:sub>
                    </m:sSub>
                    <m:r>
                      <a:rPr>
                        <a:latin typeface="Cambria Math" panose="02040503050406030204" pitchFamily="18" charset="0"/>
                      </a:rPr>
                      <m:t>+</m:t>
                    </m:r>
                    <m:r>
                      <a:rPr>
                        <a:latin typeface="Cambria Math" panose="02040503050406030204" pitchFamily="18" charset="0"/>
                      </a:rPr>
                      <m:t>1</m:t>
                    </m:r>
                  </m:oMath>
                </a14:m>
                <a:r>
                  <a:rPr sz="2800"/>
                  <a:t> for </a:t>
                </a:r>
                <a14:m>
                  <m:oMath xmlns:m="http://schemas.openxmlformats.org/officeDocument/2006/math">
                    <m:r>
                      <a:rPr>
                        <a:latin typeface="Cambria Math" panose="02040503050406030204" pitchFamily="18" charset="0"/>
                      </a:rPr>
                      <m:t>𝑛</m:t>
                    </m:r>
                    <m:r>
                      <a:rPr>
                        <a:latin typeface="Cambria Math" panose="02040503050406030204" pitchFamily="18" charset="0"/>
                      </a:rPr>
                      <m:t>≥</m:t>
                    </m:r>
                    <m:r>
                      <a:rPr>
                        <a:latin typeface="Cambria Math" panose="02040503050406030204" pitchFamily="18" charset="0"/>
                      </a:rPr>
                      <m:t>2</m:t>
                    </m:r>
                  </m:oMath>
                </a14:m>
                <a:endParaRPr sz="280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556" t="-1227"/>
                </a:stretch>
              </a:blipFill>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t>Example 2: Recursively Defined Sequences (cont.)</a:t>
            </a:r>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fontScale="85000" lnSpcReduction="20000"/>
              </a:bodyPr>
              <a:lstStyle/>
              <a:p>
                <a:r>
                  <a:rPr sz="2800" b="1" dirty="0"/>
                  <a:t>Solution</a:t>
                </a:r>
              </a:p>
              <a:p>
                <a:pPr marL="514350" indent="-514350">
                  <a:buFont typeface="+mj-lt"/>
                  <a:buAutoNum type="alphaLcPeriod"/>
                  <a:defRPr sz="2800"/>
                </a:pPr>
                <a:r>
                  <a:rPr dirty="0"/>
                  <a:t>​</a:t>
                </a:r>
                <a:r>
                  <a:rPr sz="2800" dirty="0"/>
                  <a:t>We find the first five terms by replacing </a:t>
                </a:r>
                <a14:m>
                  <m:oMath xmlns:m="http://schemas.openxmlformats.org/officeDocument/2006/math">
                    <m:r>
                      <a:rPr>
                        <a:latin typeface="Cambria Math" panose="02040503050406030204" pitchFamily="18" charset="0"/>
                      </a:rPr>
                      <m:t>𝑛</m:t>
                    </m:r>
                  </m:oMath>
                </a14:m>
                <a:r>
                  <a:rPr sz="2800" dirty="0"/>
                  <a:t> with the first five positive integers, just as in Example 1. Note that in using the recursive definition we must determine the elements of the sequence in order; that is, to determine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5</m:t>
                        </m:r>
                      </m:sub>
                    </m:sSub>
                  </m:oMath>
                </a14:m>
                <a:r>
                  <a:rPr sz="2800" dirty="0"/>
                  <a:t>, we need to first know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4</m:t>
                        </m:r>
                      </m:sub>
                    </m:sSub>
                  </m:oMath>
                </a14:m>
                <a:r>
                  <a:rPr sz="2800" dirty="0"/>
                  <a:t>. And to determine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4</m:t>
                        </m:r>
                      </m:sub>
                    </m:sSub>
                  </m:oMath>
                </a14:m>
                <a:r>
                  <a:rPr sz="2800" dirty="0"/>
                  <a:t>, we need to first know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3</m:t>
                        </m:r>
                      </m:sub>
                    </m:sSub>
                  </m:oMath>
                </a14:m>
                <a:r>
                  <a:rPr sz="2800" dirty="0"/>
                  <a:t>, and so on back to </a:t>
                </a:r>
                <a14:m>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oMath>
                </a14:m>
                <a:r>
                  <a:rPr sz="2800" dirty="0"/>
                  <a:t>.</a:t>
                </a:r>
              </a:p>
              <a:p>
                <a:pPr/>
                <a14:m>
                  <m:oMathPara xmlns:m="http://schemas.openxmlformats.org/officeDocument/2006/math">
                    <m:oMathParaPr>
                      <m:jc m:val="centerGroup"/>
                    </m:oMathParaPr>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r>
                        <a:rPr>
                          <a:latin typeface="Cambria Math" panose="02040503050406030204" pitchFamily="18" charset="0"/>
                        </a:rPr>
                        <m:t>=3</m:t>
                      </m:r>
                    </m:oMath>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1</m:t>
                          </m:r>
                        </m:sub>
                      </m:sSub>
                      <m:r>
                        <a:rPr>
                          <a:latin typeface="Cambria Math" panose="02040503050406030204" pitchFamily="18" charset="0"/>
                        </a:rPr>
                        <m:t>+5=3+5=8</m:t>
                      </m:r>
                    </m:oMath>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3</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2</m:t>
                          </m:r>
                        </m:sub>
                      </m:sSub>
                      <m:r>
                        <a:rPr>
                          <a:latin typeface="Cambria Math" panose="02040503050406030204" pitchFamily="18" charset="0"/>
                        </a:rPr>
                        <m:t>+5=8+5=13</m:t>
                      </m:r>
                    </m:oMath>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4</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3</m:t>
                          </m:r>
                        </m:sub>
                      </m:sSub>
                      <m:r>
                        <a:rPr>
                          <a:latin typeface="Cambria Math" panose="02040503050406030204" pitchFamily="18" charset="0"/>
                        </a:rPr>
                        <m:t>+5=13+5=18</m:t>
                      </m:r>
                    </m:oMath>
                    <m:oMath xmlns:m="http://schemas.openxmlformats.org/officeDocument/2006/math">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5</m:t>
                          </m:r>
                        </m:sub>
                      </m:sSub>
                      <m:r>
                        <a:rPr>
                          <a:latin typeface="Cambria Math" panose="02040503050406030204" pitchFamily="18" charset="0"/>
                        </a:rPr>
                        <m:t>=</m:t>
                      </m:r>
                      <m:sSub>
                        <m:sSubPr>
                          <m:ctrlPr>
                            <a:rPr i="1">
                              <a:latin typeface="Cambria Math" panose="02040503050406030204" pitchFamily="18" charset="0"/>
                            </a:rPr>
                          </m:ctrlPr>
                        </m:sSubPr>
                        <m:e>
                          <m:r>
                            <a:rPr>
                              <a:latin typeface="Cambria Math" panose="02040503050406030204" pitchFamily="18" charset="0"/>
                            </a:rPr>
                            <m:t>𝑎</m:t>
                          </m:r>
                        </m:e>
                        <m:sub>
                          <m:r>
                            <a:rPr>
                              <a:latin typeface="Cambria Math" panose="02040503050406030204" pitchFamily="18" charset="0"/>
                            </a:rPr>
                            <m:t>4</m:t>
                          </m:r>
                        </m:sub>
                      </m:sSub>
                      <m:r>
                        <a:rPr>
                          <a:latin typeface="Cambria Math" panose="02040503050406030204" pitchFamily="18" charset="0"/>
                        </a:rPr>
                        <m:t>+5=18+5=23</m:t>
                      </m:r>
                    </m:oMath>
                  </m:oMathPara>
                </a14:m>
                <a:endParaRPr sz="2800" dirty="0"/>
              </a:p>
              <a:p>
                <a:pPr marL="512064">
                  <a:defRPr sz="2800"/>
                </a:pPr>
                <a:r>
                  <a:rPr dirty="0"/>
                  <a:t>​</a:t>
                </a:r>
                <a:r>
                  <a:rPr sz="2800" dirty="0"/>
                  <a:t>Thus, the </a:t>
                </a:r>
                <a:r>
                  <a:rPr lang="en-US" sz="2800" dirty="0"/>
                  <a:t>first five terms of the sequence are</a:t>
                </a:r>
                <a:r>
                  <a:rPr sz="2800" dirty="0"/>
                  <a:t> </a:t>
                </a:r>
                <a:r>
                  <a:rPr sz="2800" dirty="0">
                    <a:latin typeface="Cambria Math"/>
                  </a:rPr>
                  <a:t>3</a:t>
                </a:r>
                <a:r>
                  <a:rPr sz="2800" dirty="0"/>
                  <a:t>, </a:t>
                </a:r>
                <a:r>
                  <a:rPr sz="2800" dirty="0">
                    <a:latin typeface="Cambria Math"/>
                  </a:rPr>
                  <a:t>8</a:t>
                </a:r>
                <a:r>
                  <a:rPr sz="2800" dirty="0"/>
                  <a:t>, </a:t>
                </a:r>
                <a:r>
                  <a:rPr sz="2800" dirty="0">
                    <a:latin typeface="Cambria Math"/>
                  </a:rPr>
                  <a:t>13</a:t>
                </a:r>
                <a:r>
                  <a:rPr sz="2800" dirty="0"/>
                  <a:t>, </a:t>
                </a:r>
                <a:r>
                  <a:rPr sz="2800" dirty="0">
                    <a:latin typeface="Cambria Math"/>
                  </a:rPr>
                  <a:t>18</a:t>
                </a:r>
                <a:r>
                  <a:rPr sz="2800" dirty="0"/>
                  <a:t>, </a:t>
                </a:r>
                <a:r>
                  <a:rPr sz="2800" dirty="0">
                    <a:latin typeface="Cambria Math"/>
                  </a:rPr>
                  <a:t>23</a:t>
                </a:r>
                <a:r>
                  <a:rPr sz="2800" dirty="0"/>
                  <a:t>, </a:t>
                </a:r>
                <a14:m>
                  <m:oMath xmlns:m="http://schemas.openxmlformats.org/officeDocument/2006/math">
                    <m:r>
                      <a:rPr>
                        <a:latin typeface="Cambria Math" panose="02040503050406030204" pitchFamily="18" charset="0"/>
                      </a:rPr>
                      <m:t>…</m:t>
                    </m:r>
                  </m:oMath>
                </a14:m>
                <a:r>
                  <a:rPr sz="2800" dirty="0"/>
                  <a:t>.</a:t>
                </a:r>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85" t="-2331" r="-593"/>
                </a:stretch>
              </a:blipFill>
            </p:spPr>
            <p:txBody>
              <a:bodyPr/>
              <a:lstStyle/>
              <a:p>
                <a:r>
                  <a:rPr lang="en-US">
                    <a:noFill/>
                  </a:rPr>
                  <a:t> </a:t>
                </a:r>
              </a:p>
            </p:txBody>
          </p:sp>
        </mc:Fallback>
      </mc:AlternateContent>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777</TotalTime>
  <Words>2216</Words>
  <Application>Microsoft Office PowerPoint</Application>
  <PresentationFormat>On-screen Show (4:3)</PresentationFormat>
  <Paragraphs>221</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Courier New</vt:lpstr>
      <vt:lpstr>Cambria Math</vt:lpstr>
      <vt:lpstr>Calibri</vt:lpstr>
      <vt:lpstr>Arial</vt:lpstr>
      <vt:lpstr>Office Theme</vt:lpstr>
      <vt:lpstr>Section 12.1</vt:lpstr>
      <vt:lpstr>Sequences</vt:lpstr>
      <vt:lpstr>Example 1: Sequences</vt:lpstr>
      <vt:lpstr>Note:</vt:lpstr>
      <vt:lpstr>Example 1: Sequences (cont.)</vt:lpstr>
      <vt:lpstr>Example 1: Sequences (cont.)</vt:lpstr>
      <vt:lpstr>Example 1: Sequences (cont.)</vt:lpstr>
      <vt:lpstr>Example 2: Recursively Defined Sequences</vt:lpstr>
      <vt:lpstr>Example 2: Recursively Defined Sequences (cont.)</vt:lpstr>
      <vt:lpstr>Example 2: Recursively Defined Sequences (cont.)</vt:lpstr>
      <vt:lpstr>Example 2: Recursively Defined Sequences (cont.)</vt:lpstr>
      <vt:lpstr>Example 3: Finding the Formula for a Sequence</vt:lpstr>
      <vt:lpstr>Example 3: Finding the Formula for a Sequence (cont.)</vt:lpstr>
      <vt:lpstr>Example 3: Finding the Formula for a Sequence (cont.)</vt:lpstr>
      <vt:lpstr>Example 3: Finding the Formula for a Sequence (cont.)</vt:lpstr>
      <vt:lpstr>Example 3: Finding the Formula for a Sequence (cont.)</vt:lpstr>
      <vt:lpstr>Example 3: Finding the Formula for a Sequence (cont.)</vt:lpstr>
      <vt:lpstr>Summation Notation</vt:lpstr>
      <vt:lpstr>Example 4: Evaluating Sums</vt:lpstr>
      <vt:lpstr>Example 4: Evaluating Sums (cont.)</vt:lpstr>
      <vt:lpstr>Example 4: Evaluating Sums (cont.)</vt:lpstr>
      <vt:lpstr>Properties of Sigma Notation</vt:lpstr>
      <vt:lpstr>CAUTION!</vt:lpstr>
      <vt:lpstr>Four Summation Formulas</vt:lpstr>
      <vt:lpstr>Example 5: Evaluating Sums</vt:lpstr>
      <vt:lpstr>Note:</vt:lpstr>
      <vt:lpstr>Example 5: Evaluating Sums (cont.)</vt:lpstr>
      <vt:lpstr>Example 5: Evaluating Sums (cont.)</vt:lpstr>
      <vt:lpstr>Example 5: Evaluating Sums (cont.)</vt:lpstr>
      <vt:lpstr>Partial Sums and Series</vt:lpstr>
      <vt:lpstr>Example 6: Evaluating Partial Sums and Series</vt:lpstr>
      <vt:lpstr>Example 6: Evaluating Partial Sums and Series (cont.)</vt:lpstr>
      <vt:lpstr>Example 6: Evaluating Partial Sums and Series (cont.)</vt:lpstr>
      <vt:lpstr>Example 6: Evaluating Partial Sums and Series (cont.)</vt:lpstr>
      <vt:lpstr>Example 6: Evaluating Partial Sums and Series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Precalculus 3rd Edition</dc:title>
  <dc:creator>Hawkes Learning</dc:creator>
  <cp:lastModifiedBy>Danielle Bess</cp:lastModifiedBy>
  <cp:revision>153</cp:revision>
  <dcterms:created xsi:type="dcterms:W3CDTF">2013-04-26T14:43:13Z</dcterms:created>
  <dcterms:modified xsi:type="dcterms:W3CDTF">2020-08-03T17:21:27Z</dcterms:modified>
</cp:coreProperties>
</file>