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3" r:id="rId8"/>
    <p:sldId id="265" r:id="rId9"/>
    <p:sldId id="268" r:id="rId10"/>
    <p:sldId id="270" r:id="rId11"/>
    <p:sldId id="272" r:id="rId12"/>
    <p:sldId id="273" r:id="rId13"/>
    <p:sldId id="275" r:id="rId14"/>
    <p:sldId id="283" r:id="rId15"/>
    <p:sldId id="284" r:id="rId16"/>
    <p:sldId id="276" r:id="rId17"/>
    <p:sldId id="277" r:id="rId18"/>
    <p:sldId id="285" r:id="rId19"/>
    <p:sldId id="286" r:id="rId20"/>
    <p:sldId id="278" r:id="rId21"/>
    <p:sldId id="279" r:id="rId22"/>
    <p:sldId id="280" r:id="rId23"/>
    <p:sldId id="28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Arithmetic Sequences and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12.2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Substitute back in to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=10+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Modeling Population Growth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 demographer models the population growth of a small town as an arithmetic progression. He knows that the population in 2012 was </a:t>
            </a:r>
            <a:r>
              <a:rPr sz="2800">
                <a:latin typeface="Cambria Math"/>
              </a:rPr>
              <a:t>12,790</a:t>
            </a:r>
            <a:r>
              <a:rPr sz="2800"/>
              <a:t> and that in 2015 the population was </a:t>
            </a:r>
            <a:r>
              <a:rPr sz="2800">
                <a:latin typeface="Cambria Math"/>
              </a:rPr>
              <a:t>13,150</a:t>
            </a:r>
            <a:r>
              <a:rPr sz="2800"/>
              <a:t>. He wants to treat the population in 2010 as the first term of the arithmetic progression. What is the sought-after formula?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F659F-CF25-448D-9004-6CE7E0182D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875" y="1969296"/>
            <a:ext cx="4286250" cy="27622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FB697-AF64-43D9-B5A5-5128FE2E5054}"/>
              </a:ext>
            </a:extLst>
          </p:cNvPr>
          <p:cNvSpPr txBox="1"/>
          <p:nvPr/>
        </p:nvSpPr>
        <p:spPr>
          <a:xfrm>
            <a:off x="457200" y="488870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represents the population in 2010.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represents the population in 2011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 represents the population in 2012.</a:t>
                </a:r>
              </a:p>
              <a:p>
                <a:pPr>
                  <a:defRPr sz="2800"/>
                </a:pPr>
                <a:r>
                  <a:rPr sz="2800" dirty="0"/>
                  <a:t>The known information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=12,790</m:t>
                    </m:r>
                  </m:oMath>
                </a14:m>
                <a:r>
                  <a:rPr sz="2800" dirty="0"/>
                  <a:t> 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=13,150</m:t>
                    </m:r>
                  </m:oMath>
                </a14:m>
                <a:r>
                  <a:rPr sz="2800" dirty="0"/>
                  <a:t> (since the population in 2015 is </a:t>
                </a:r>
                <a:r>
                  <a:rPr sz="2800" dirty="0">
                    <a:latin typeface="Cambria Math"/>
                  </a:rPr>
                  <a:t>13,150</a:t>
                </a:r>
                <a:r>
                  <a:rPr sz="2800" dirty="0"/>
                  <a:t>). 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represent the common difference, the population increases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between 2012 and 2015: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nor/>
                            </m:rPr>
                            <a:rPr/>
                            <m:t>so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=13,150−12,790=360</m:t>
                      </m:r>
                      <m:r>
                        <m:rPr>
                          <m:nor/>
                        </m:rPr>
                        <a:rPr/>
                        <m:t>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so</m:t>
                      </m:r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=120</m:t>
                      </m:r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Now, we can use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=12,790</m:t>
                    </m:r>
                  </m:oMath>
                </a14:m>
                <a:r>
                  <a:rPr sz="2800" dirty="0"/>
                  <a:t>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739607"/>
                  </p:ext>
                </p:extLst>
              </p:nvPr>
            </p:nvGraphicFramePr>
            <p:xfrm>
              <a:off x="1295400" y="2133600"/>
              <a:ext cx="57912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12,790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12,790−240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=12,550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1739607"/>
                  </p:ext>
                </p:extLst>
              </p:nvPr>
            </p:nvGraphicFramePr>
            <p:xfrm>
              <a:off x="1295400" y="2133600"/>
              <a:ext cx="57912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99790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13415" b="-3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99790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1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9979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2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9979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211" t="-3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217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Modeling Population Growth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Putting this information together, we have the desired</a:t>
                </a:r>
                <a:r>
                  <a:rPr lang="en-US" sz="2800" dirty="0"/>
                  <a:t> formula:</a:t>
                </a:r>
                <a:endParaRPr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=12,550+120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=12,430+120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Note that to apply the formula, we need to remember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 corresponds to 2010,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corresponds to 2011, and so on.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04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Partial Sums of 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Melinda, the ten-year-old, knows that her parents plan to increase her weekly allowance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$0.50</m:t>
                    </m:r>
                  </m:oMath>
                </a14:m>
                <a:r>
                  <a:rPr sz="2800"/>
                  <a:t> /week with the start of each new year, and she currently receives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$1.00</m:t>
                    </m:r>
                  </m:oMath>
                </a14:m>
                <a:r>
                  <a:rPr sz="2800"/>
                  <a:t> /week. Assuming that Melinda receives an allowance every week from the current year up through the year she turns 18, what is her total take?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In the current year, Melinda will receive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$1.00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=$52.00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The next year, when Melinda is </a:t>
                </a:r>
                <a:r>
                  <a:rPr sz="2800" dirty="0">
                    <a:latin typeface="Cambria Math"/>
                  </a:rPr>
                  <a:t>11</a:t>
                </a:r>
                <a:r>
                  <a:rPr sz="2800" dirty="0"/>
                  <a:t>, she will receive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$1.50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=$78.00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sum of these two amounts,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$130.00</m:t>
                    </m:r>
                  </m:oMath>
                </a14:m>
                <a:r>
                  <a:rPr sz="2800" dirty="0"/>
                  <a:t>, is her total allowance during her 10</a:t>
                </a:r>
                <a:r>
                  <a:rPr sz="2800" baseline="30000" dirty="0"/>
                  <a:t>th</a:t>
                </a:r>
                <a:r>
                  <a:rPr sz="2800" dirty="0"/>
                  <a:t> and 11</a:t>
                </a:r>
                <a:r>
                  <a:rPr sz="2800" baseline="30000" dirty="0"/>
                  <a:t>th</a:t>
                </a:r>
                <a:r>
                  <a:rPr sz="2800" dirty="0"/>
                  <a:t> years. Extending this reasoning through Melinda's 18</a:t>
                </a:r>
                <a:r>
                  <a:rPr sz="2800" baseline="30000" dirty="0"/>
                  <a:t>th</a:t>
                </a:r>
                <a:r>
                  <a:rPr sz="2800" dirty="0"/>
                  <a:t> year, we make use of the partial sum formula we already derived: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sz="2800" dirty="0"/>
                  <a:t> since her total allowance during the first year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sz="2800" dirty="0"/>
                  <a:t>. Since her weekly allowance increases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sz="2800" dirty="0"/>
                  <a:t> every year, Melinda's yearly allowance increases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$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=$</m:t>
                    </m:r>
                    <m:r>
                      <a:rPr>
                        <a:latin typeface="Cambria Math" panose="02040503050406030204" pitchFamily="18" charset="0"/>
                      </a:rPr>
                      <m:t>26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sz="2800" dirty="0"/>
                  <a:t> each year, so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358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Partial Sums of Arithmetic Sequences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then use the formula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sz="2800" dirty="0"/>
                  <a:t>, since Melinda's 18</a:t>
                </a:r>
                <a:r>
                  <a:rPr sz="2800" baseline="30000" dirty="0"/>
                  <a:t>th</a:t>
                </a:r>
                <a:r>
                  <a:rPr sz="2800" dirty="0"/>
                  <a:t> year will be her 9</a:t>
                </a:r>
                <a:r>
                  <a:rPr sz="2800" baseline="30000" dirty="0"/>
                  <a:t>th</a:t>
                </a:r>
                <a:r>
                  <a:rPr sz="2800" dirty="0"/>
                  <a:t> year of receiving allowance.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=9⋅52+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9−1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⋅9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=468+936=1404</m:t>
                    </m:r>
                  </m:oMath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Melinda will thus receive a total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$1404</m:t>
                    </m:r>
                  </m:oMath>
                </a14:m>
                <a:r>
                  <a:rPr sz="2800" dirty="0"/>
                  <a:t> in allowance money from age 10 through age 18.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34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Arithmetic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/>
                  <a:t> is an </a:t>
                </a:r>
                <a:r>
                  <a:rPr sz="2800" b="1"/>
                  <a:t>arithmetic sequence</a:t>
                </a:r>
                <a:r>
                  <a:rPr sz="2800"/>
                  <a:t> (also called an </a:t>
                </a:r>
                <a:r>
                  <a:rPr sz="2800" b="1"/>
                  <a:t>arithmetic progression</a:t>
                </a:r>
                <a:r>
                  <a:rPr sz="2800"/>
                  <a:t>) if there is a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sz="2800"/>
                  <a:t>.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is called the </a:t>
                </a:r>
                <a:r>
                  <a:rPr sz="2800" b="1"/>
                  <a:t>common difference</a:t>
                </a:r>
                <a:r>
                  <a:rPr sz="2800"/>
                  <a:t> of the sequence.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Partial Sums of Arithmetic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be an arithmetic sequence with common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. The </a:t>
                </a:r>
                <a:r>
                  <a:rPr sz="2800" b="1" dirty="0"/>
                  <a:t>sum of the first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dirty="0"/>
                  <a:t> terms </a:t>
                </a:r>
                <a:r>
                  <a:rPr sz="2800" dirty="0"/>
                  <a:t>(the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partial sum) is given by both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Partial Sums of Arithmetic Sequences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Determine the sum of the first </a:t>
            </a:r>
            <a:r>
              <a:rPr sz="2800">
                <a:latin typeface="Cambria Math"/>
              </a:rPr>
              <a:t>100</a:t>
            </a:r>
            <a:r>
              <a:rPr sz="2800"/>
              <a:t> positive odd integers.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Sums of Arithmetic Sequences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Listing the first few positive odd integers,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7,…</m:t>
                    </m:r>
                  </m:oMath>
                </a14:m>
                <a:r>
                  <a:rPr lang="en-US" sz="2800" dirty="0"/>
                  <a:t>, we can see that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aseline="30000" dirty="0" err="1"/>
                  <a:t>th</a:t>
                </a:r>
                <a:r>
                  <a:rPr lang="en-US" sz="2800" dirty="0"/>
                  <a:t> odd is equal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Thus,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199</m:t>
                    </m:r>
                  </m:oMath>
                </a14:m>
                <a:r>
                  <a:rPr lang="ar-AE" sz="2800" dirty="0"/>
                  <a:t>.</a:t>
                </a:r>
                <a:r>
                  <a:rPr lang="en-US" sz="2800" dirty="0"/>
                  <a:t> </a:t>
                </a:r>
              </a:p>
              <a:p>
                <a:pPr>
                  <a:defRPr sz="2800"/>
                </a:pPr>
                <a:r>
                  <a:rPr lang="en-US" sz="2800" dirty="0"/>
                  <a:t>Given this information, we can use either partial sum formula to find the answer.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Sums of Arithmetic Sequences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Using the first formula,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d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           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10000"/>
                  </a:lnSpc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99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 algn="ctr">
                  <a:lnSpc>
                    <a:spcPct val="11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                          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Using the second formula,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199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9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Term of an Arithmetic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The explicit formula for the </a:t>
                </a:r>
                <a:r>
                  <a:rPr lang="en-US" b="1" dirty="0"/>
                  <a:t>general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𝐭𝐡</m:t>
                        </m:r>
                      </m:sup>
                    </m:sSup>
                  </m:oMath>
                </a14:m>
                <a:r>
                  <a:rPr lang="en-US" b="1" dirty="0"/>
                  <a:t> term of an arithmetic sequence</a:t>
                </a:r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the common difference for the sequence.</a:t>
                </a: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General Term of an Arithmetic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Find the formula for the general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aseline="30000" dirty="0" err="1"/>
                  <a:t>th</a:t>
                </a:r>
                <a:r>
                  <a:rPr lang="en-US" sz="2800" dirty="0"/>
                  <a:t> term of each arithmetic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−3,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12,…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ar-AE" sz="2800" dirty="0"/>
                  <a:t> 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An arithmetic sequence can be defined by two terms, or by one term and the common difference.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, the difference, by calculating the difference between any two consecutive terms.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=2−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dirty="0"/>
                  <a:t> is listed in the sequence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dirty="0"/>
                  <a:t>), we have all the information we need.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6C3FE89-8A60-48C9-BC87-47C649F34C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3890484"/>
                  </p:ext>
                </p:extLst>
              </p:nvPr>
            </p:nvGraphicFramePr>
            <p:xfrm>
              <a:off x="1524000" y="4114800"/>
              <a:ext cx="71628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=−3+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𝑛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6C3FE89-8A60-48C9-BC87-47C649F34C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53890484"/>
                  </p:ext>
                </p:extLst>
              </p:nvPr>
            </p:nvGraphicFramePr>
            <p:xfrm>
              <a:off x="1524000" y="4114800"/>
              <a:ext cx="7162800" cy="15544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9983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588" r="-9983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588" r="-9983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Here, two nonconsecutive terms are given. </a:t>
                </a:r>
                <a:r>
                  <a:rPr sz="2800"/>
                  <a:t>Since </a:t>
                </a:r>
                <a:br>
                  <a:rPr lang="en-US" sz="280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we can use the formula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term to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87C08FA-876A-44C7-958C-F451AB9AF2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2713551"/>
                  </p:ext>
                </p:extLst>
              </p:nvPr>
            </p:nvGraphicFramePr>
            <p:xfrm>
              <a:off x="1524000" y="2895600"/>
              <a:ext cx="7239000" cy="260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30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Write the formula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Substitute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87C08FA-876A-44C7-958C-F451AB9AF27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2713551"/>
                  </p:ext>
                </p:extLst>
              </p:nvPr>
            </p:nvGraphicFramePr>
            <p:xfrm>
              <a:off x="1524000" y="2895600"/>
              <a:ext cx="7239000" cy="26035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3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305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110000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10588" r="-111868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6609" t="-10588" b="-4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1100000" b="-2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81739" r="-111868" b="-21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lang="en-US" sz="2200" b="0" dirty="0"/>
                            <a:t>Substitute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48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83333" r="-1100000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183333" r="-111868" b="-1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83333" r="-1100000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261" t="-283333" r="-111868" b="-12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t>​</a:t>
                </a:r>
                <a:r>
                  <a:rPr sz="2800"/>
                  <a:t>Now, substitute back in to the formula to find the general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term.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F4FE5A5-3F6B-4300-8ED7-594AAD9EB9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3538011"/>
                  </p:ext>
                </p:extLst>
              </p:nvPr>
            </p:nvGraphicFramePr>
            <p:xfrm>
              <a:off x="1219200" y="2362200"/>
              <a:ext cx="7620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7862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853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ar-AE"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ar-AE" sz="280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FF4FE5A5-3F6B-4300-8ED7-594AAD9EB9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83538011"/>
                  </p:ext>
                </p:extLst>
              </p:nvPr>
            </p:nvGraphicFramePr>
            <p:xfrm>
              <a:off x="1219200" y="2362200"/>
              <a:ext cx="7620000" cy="1676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038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578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88537" b="-95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8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4444" r="-8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an Arithmetic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Similarly, we have enough information to use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81BE705-2090-481D-BBAF-526EBB8A35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008014"/>
                  </p:ext>
                </p:extLst>
              </p:nvPr>
            </p:nvGraphicFramePr>
            <p:xfrm>
              <a:off x="1295400" y="2209800"/>
              <a:ext cx="7467600" cy="2514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1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6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97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7−1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−8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−18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81BE705-2090-481D-BBAF-526EBB8A358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36008014"/>
                  </p:ext>
                </p:extLst>
              </p:nvPr>
            </p:nvGraphicFramePr>
            <p:xfrm>
              <a:off x="1295400" y="2209800"/>
              <a:ext cx="7467600" cy="2514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914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63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5977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975439" b="-320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r="-117613" b="-320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9038" r="-975439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99038" r="-117613" b="-217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r>
                            <a:rPr sz="2200" b="0"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0971" r="-975439" b="-1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200971" r="-117613" b="-1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8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00971" r="-975439" b="-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309" t="-300971" r="-117613" b="-19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1248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Cambria Math</vt:lpstr>
      <vt:lpstr>Courier New</vt:lpstr>
      <vt:lpstr>Calibri</vt:lpstr>
      <vt:lpstr>Arial</vt:lpstr>
      <vt:lpstr>Office Theme</vt:lpstr>
      <vt:lpstr>Section 12.2</vt:lpstr>
      <vt:lpstr>Arithmetic Sequences</vt:lpstr>
      <vt:lpstr>General Term of an Arithmetic Sequence</vt:lpstr>
      <vt:lpstr>Example 1: General Term of an Arithmetic Sequence</vt:lpstr>
      <vt:lpstr>Note: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1: General Term of an Arithmetic Sequence (cont.)</vt:lpstr>
      <vt:lpstr>Example 2: Modeling Population Growth</vt:lpstr>
      <vt:lpstr>Example 2: Modeling Population Growth (cont.)</vt:lpstr>
      <vt:lpstr>Example 2: Modeling Population Growth (cont.)</vt:lpstr>
      <vt:lpstr>Example 2: Modeling Population Growth (cont.)</vt:lpstr>
      <vt:lpstr>Example 2: Modeling Population Growth (cont.)</vt:lpstr>
      <vt:lpstr>Example 3: Partial Sums of Arithmetic Sequences</vt:lpstr>
      <vt:lpstr>Example 3: Partial Sums of Arithmetic Sequences (cont.)</vt:lpstr>
      <vt:lpstr>Example 3: Partial Sums of Arithmetic Sequences (cont.)</vt:lpstr>
      <vt:lpstr>Example 3: Partial Sums of Arithmetic Sequences (cont.)</vt:lpstr>
      <vt:lpstr>Partial Sums of Arithmetic Sequences</vt:lpstr>
      <vt:lpstr>Example 4: Partial Sums of Arithmetic Sequences</vt:lpstr>
      <vt:lpstr>Example 4: Partial Sums of Arithmetic Sequences (cont.)</vt:lpstr>
      <vt:lpstr>Example 4: Partial Sums of Arithmetic Sequences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127</cp:revision>
  <dcterms:created xsi:type="dcterms:W3CDTF">2013-04-26T14:43:13Z</dcterms:created>
  <dcterms:modified xsi:type="dcterms:W3CDTF">2020-08-03T18:47:39Z</dcterms:modified>
</cp:coreProperties>
</file>