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82" r:id="rId12"/>
    <p:sldId id="268" r:id="rId13"/>
    <p:sldId id="269" r:id="rId14"/>
    <p:sldId id="270" r:id="rId15"/>
    <p:sldId id="283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7" r:id="rId26"/>
    <p:sldId id="28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Geometric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12.3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Given that the sequence is geometric, we know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162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from this pair of equations by dividing.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sz="2800" dirty="0"/>
                  <a:t> and thus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, 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using one of the </a:t>
                </a:r>
                <a:r>
                  <a:rPr lang="en-US" sz="2800" dirty="0"/>
                  <a:t>previous </a:t>
                </a:r>
                <a:r>
                  <a:rPr sz="2800" dirty="0"/>
                  <a:t>equations.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dirty="0"/>
              </a:p>
              <a:p>
                <a:pPr algn="l">
                  <a:defRPr sz="2800"/>
                </a:pPr>
                <a:r>
                  <a:rPr sz="2800" dirty="0"/>
                  <a:t>So the general term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and we find the fourth term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83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656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64706" b="-1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13415" b="-175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4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4583" r="-2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6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1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geometric sequence with common ratio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and assume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neither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Then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baseline="30000" dirty="0"/>
                  <a:t>th</a:t>
                </a:r>
                <a:r>
                  <a:rPr lang="en-US" sz="2800" b="1" dirty="0"/>
                  <a:t> partial sum of the sequence</a:t>
                </a:r>
                <a:r>
                  <a:rPr lang="en-US" sz="2800" dirty="0"/>
                  <a:t>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Comparing Salary Offers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Marilyn has the option of taking a job with Employer A,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$1250</m:t>
                    </m:r>
                  </m:oMath>
                </a14:m>
                <a:r>
                  <a:rPr sz="2800" dirty="0"/>
                  <a:t>, or Employer B,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3%</m:t>
                    </m:r>
                  </m:oMath>
                </a14:m>
                <a:r>
                  <a:rPr sz="2800" dirty="0"/>
                  <a:t>. Given that the starting salary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$40,000</m:t>
                    </m:r>
                  </m:oMath>
                </a14:m>
                <a:r>
                  <a:rPr sz="2800" dirty="0"/>
                  <a:t> for both, in what year does the accumulated salary paid by Employer B overtake the accumulated salary paid by Employer A?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</a:t>
                </a:r>
                <a:r>
                  <a:rPr lang="en-US" sz="2800" dirty="0"/>
                  <a:t> </a:t>
                </a:r>
                <a:r>
                  <a:rPr sz="2800" dirty="0"/>
                  <a:t>need to compare the partial sums of the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to answer the question. </a:t>
                </a:r>
                <a:r>
                  <a:rPr lang="en-US" sz="2800" dirty="0"/>
                  <a:t>T</a:t>
                </a:r>
                <a:r>
                  <a:rPr sz="2800" dirty="0"/>
                  <a:t>he sequence of yearly salaries paid by Employer A is </a:t>
                </a:r>
                <a:r>
                  <a:rPr lang="en-US" dirty="0"/>
                  <a:t>an arithmetic progression with a common difference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$1250</m:t>
                    </m:r>
                  </m:oMath>
                </a14:m>
                <a:r>
                  <a:rPr lang="en-US" dirty="0"/>
                  <a:t>, </a:t>
                </a:r>
                <a:r>
                  <a:rPr sz="2800" dirty="0"/>
                  <a:t>defined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1250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lang="en-US" sz="2800" dirty="0"/>
                  <a:t>The geometric </a:t>
                </a:r>
                <a:r>
                  <a:rPr sz="2800" dirty="0"/>
                  <a:t>sequence of yearly salaries paid by Employer B is defined by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1.03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denote the sum of the salaries paid by Employer A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be the same for Employer B. Then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40,000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+1250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=40,000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+625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=625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+39,375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 algn="ctr"/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40,000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1−1.03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40,000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0.03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1.03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now use these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as shown in Table 2.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0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ar-AE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lang="en-US"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denote the sum of the salaries paid by Employer A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the same for Employer B. Then</a:t>
                </a:r>
              </a:p>
              <a:p>
                <a:pPr marL="685800" algn="ctr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1250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0">
                  <a:defRPr sz="2800"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375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r-AE" sz="2800" dirty="0"/>
              </a:p>
              <a:p>
                <a:pPr algn="ctr"/>
                <a:r>
                  <a:rPr lang="en-US" sz="2800" dirty="0"/>
                  <a:t>and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21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can now use the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as shown in Table 2.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sz="1800" dirty="0"/>
              </a:p>
              <a:p>
                <a:pPr algn="ctr"/>
                <a:r>
                  <a:rPr lang="en-US" sz="2800" dirty="0"/>
                  <a:t>Table 2: Accumulated Salaries through Year 8</a:t>
                </a:r>
              </a:p>
              <a:p>
                <a:r>
                  <a:rPr sz="2800" dirty="0"/>
                  <a:t>Comparing values in the table indicates that the accumulated salary paid by Employer B overtakes that of Employer A in the seventh year.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06061" r="-187466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209231" r="-1874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Evaluate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This is a partial sum of a geometric sequence, but as it is written the first term and the common ratio of the sequence are not apparent. A good way to begin is to write the sum in expanded form.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lnSpc>
                    <a:spcPct val="110000"/>
                  </a:lnSpc>
                  <a:defRPr sz="2800"/>
                </a:pPr>
                <a:r>
                  <a:rPr sz="2800" dirty="0"/>
                  <a:t>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that the common ratio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there are six terms in the sum,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in the partial sum formula. Putting this all together, we have the following.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 r="-22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geometric sequence</a:t>
                </a:r>
                <a:r>
                  <a:rPr sz="2800" dirty="0"/>
                  <a:t> (also called a </a:t>
                </a:r>
                <a:r>
                  <a:rPr sz="2800" b="1" dirty="0"/>
                  <a:t>geometric progression</a:t>
                </a:r>
                <a:r>
                  <a:rPr sz="2800" dirty="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sz="2800" dirty="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ratio</a:t>
                </a:r>
                <a:r>
                  <a:rPr sz="2800" dirty="0"/>
                  <a:t> of the sequence.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sz="240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sz="240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63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400">
                                        <a:latin typeface="Cambria Math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100000" b="-46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8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859" r="-100000" b="-14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87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5000" r="-100000" b="-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8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Sum of an Infinite Geometric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 infinite geometric series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converges, and the sum of the series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We can use sigma notation with the index beginning at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to write the same series; in this form,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Infinite Geometric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sums of the following series.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</a:p>
          <a:p>
            <a:pPr>
              <a:defRPr sz="2800"/>
            </a:pPr>
            <a:br>
              <a:rPr lang="en-US" dirty="0"/>
            </a:br>
            <a:br>
              <a:rPr lang="ar-AE" dirty="0"/>
            </a:br>
            <a:endParaRPr lang="ar-AE" sz="1400" dirty="0"/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lang="ar-AE" dirty="0"/>
              <a:t>​</a:t>
            </a:r>
          </a:p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identify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we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from the summation formula,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less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magnitude, we can apply the formula.</a:t>
                </a: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𝑆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0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0674" b="-142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75172" r="-9067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It is important to note exactly how a series is written.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 applies directly to two forms of summation notation: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512064">
                  <a:defRPr sz="2800"/>
                </a:pPr>
                <a:r>
                  <a:rPr sz="2800" dirty="0"/>
                  <a:t>or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In this case, the form of the series does</a:t>
                </a:r>
                <a:r>
                  <a:rPr lang="en-US" sz="2800" dirty="0"/>
                  <a:t>n’t</a:t>
                </a:r>
                <a:r>
                  <a:rPr sz="2800" dirty="0"/>
                  <a:t> quite match either of these forms, so we write out the first few terms to identify the first term of the series and the common ratio.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From this, 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Plugging these values in,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explicit formula for the </a:t>
                </a:r>
                <a:r>
                  <a:rPr sz="2800" b="1" dirty="0"/>
                  <a:t>general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sz="2800" b="1" dirty="0"/>
                  <a:t> term of a geometric sequence</a:t>
                </a:r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common ratio for the sequence.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sz="2800" dirty="0"/>
                  <a:t> term of each geometric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use any two consecutive terms to determine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the explicit formula is as follows.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69739" b="-1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3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49" r="-69739" b="-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same process as before,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and can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Applying the formula, we have the following.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Here 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another term. We can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4−1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Write out the explicit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and 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061321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r="-232840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b="-59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5699" r="-1061321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45699" r="-232840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57558" r="-1061321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157558" r="-232840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t="-157558" b="-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989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99324" r="-106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299324" r="-23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to find the explicit formula.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second term of a geometric sequence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sz="2800"/>
                  <a:t> and the fifth term is </a:t>
                </a:r>
                <a:r>
                  <a:rPr sz="2800">
                    <a:latin typeface="Cambria Math"/>
                  </a:rPr>
                  <a:t>162</a:t>
                </a:r>
                <a:r>
                  <a:rPr sz="2800"/>
                  <a:t>, what is the fourth term?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1576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Courier New</vt:lpstr>
      <vt:lpstr>Cambria Math</vt:lpstr>
      <vt:lpstr>Calibri</vt:lpstr>
      <vt:lpstr>Arial</vt:lpstr>
      <vt:lpstr>Office Theme</vt:lpstr>
      <vt:lpstr>Section 12.3</vt:lpstr>
      <vt:lpstr>Geometric Sequences</vt:lpstr>
      <vt:lpstr>General Term of a Geometric Sequence</vt:lpstr>
      <vt:lpstr>Example 1: General Term of a Geometric Sequence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2: General Term of a Geometric Sequence</vt:lpstr>
      <vt:lpstr>Example 2: General Term of a Geometric Sequence (cont.)</vt:lpstr>
      <vt:lpstr>Example 2: General Term of a Geometric Sequence (cont.)</vt:lpstr>
      <vt:lpstr>Partial Sum of a Geometric Sequence</vt:lpstr>
      <vt:lpstr>Example 3: Comparing Salary Offers</vt:lpstr>
      <vt:lpstr>Example 3: Comparing Salary Offers (cont.)</vt:lpstr>
      <vt:lpstr>Example 3: Comparing Salary Offers (cont.)</vt:lpstr>
      <vt:lpstr>Example 3: Comparing Salary Offers (cont.)</vt:lpstr>
      <vt:lpstr>Example 3: Comparing Salary Offers (cont.)</vt:lpstr>
      <vt:lpstr>Example 4: Partial Sum of a Geometric Sequence</vt:lpstr>
      <vt:lpstr>Example 4: Partial Sum of a Geometric Sequence (cont.)</vt:lpstr>
      <vt:lpstr>Example 4: Partial Sum of a Geometric Sequence (cont.)</vt:lpstr>
      <vt:lpstr>Sum of an Infinite Geometric Series</vt:lpstr>
      <vt:lpstr>Example 5: Infinite Geometric Series</vt:lpstr>
      <vt:lpstr>Example 5: Infinite Geometric Series (cont.)</vt:lpstr>
      <vt:lpstr>Example 5: Infinite Geometric Series (cont.)</vt:lpstr>
      <vt:lpstr>Example 5: Infinite Geometric Series (cont.)</vt:lpstr>
      <vt:lpstr>Example 5: Infinite Geometric Series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136</cp:revision>
  <dcterms:created xsi:type="dcterms:W3CDTF">2013-04-26T14:43:13Z</dcterms:created>
  <dcterms:modified xsi:type="dcterms:W3CDTF">2020-08-03T18:43:02Z</dcterms:modified>
</cp:coreProperties>
</file>