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Mathematical Induction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12.4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⋅8−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5+3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5+3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+3⋅5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ar-AE" sz="260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phant>
                                <m:r>
                                  <a:rPr sz="26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600"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sz="260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310" r="-51659" b="-49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217" r="-51659" b="-4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576" t="-105217" b="-40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448" r="-51659" b="-2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448" r="-51659" b="-1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6957" r="-51659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586" r="-51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This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a product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and the integer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so we have shown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, completing the inductive step, and thus the proof.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47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Proof by Mathematical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statement </a:t>
                </a:r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which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The inductive assumption is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Consider the left-hand side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true, we need to demonstrate that </a:t>
                </a:r>
                <a:r>
                  <a:rPr lang="en-US" sz="2800" dirty="0"/>
                  <a:t>this sum </a:t>
                </a:r>
                <a:r>
                  <a:rPr sz="2800" dirty="0"/>
                  <a:t>is equal to the right-hand side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namely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, better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use the inductive assumption to rewrite all but the last term of the left-hand side; some algebraic manipulation then leads to the desired result.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26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ar-AE" sz="22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out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143" b="-10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100143" b="-97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330" r="-100143" b="-6061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4653" r="-100143" b="-482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8454" r="-100143" b="-4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857" t="-348454" b="-4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3878" r="-100143" b="-297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49485" r="-100143" b="-2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9485" r="-100143" b="-1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9485" r="-100143" b="-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This completes the induction step, and thus the entire proof.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Principle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a statement about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 Suppose that the following two conditions hold: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 is true,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dirty="0"/>
                  <a:t>Then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true for every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Proof by Mathematical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b="1" dirty="0"/>
                  <a:t>Basic Step:</a:t>
                </a:r>
                <a:r>
                  <a:rPr lang="en-US" sz="2800" dirty="0"/>
                  <a:t> 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equation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which is clearly true.</a:t>
                </a:r>
              </a:p>
              <a:p>
                <a:pPr>
                  <a:defRPr sz="2800"/>
                </a:pPr>
                <a:r>
                  <a:rPr lang="en-US" sz="2800" b="1" dirty="0"/>
                  <a:t>Induction Step:</a:t>
                </a:r>
                <a:r>
                  <a:rPr lang="en-US" sz="2800" dirty="0"/>
                  <a:t> As always, we begin this step with the assumption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true.</a:t>
                </a:r>
              </a:p>
              <a:p>
                <a:pPr>
                  <a:defRPr sz="2800"/>
                </a:pPr>
                <a:r>
                  <a:rPr lang="en-US" sz="2800" dirty="0"/>
                  <a:t>That is,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We want to prove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true, so we need to show that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To do this, we rewrite the left-hand side using the inductive assumption.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r>
              <a:rPr sz="2800" dirty="0"/>
              <a:t>Since w</a:t>
            </a:r>
            <a:r>
              <a:rPr lang="en-US" sz="2800" dirty="0"/>
              <a:t>e’ve</a:t>
            </a:r>
            <a:r>
              <a:rPr sz="2800" dirty="0"/>
              <a:t> completed the basic step and the induction step, the proof is complete.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34949" b="-41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34949" b="-3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7368" r="-34949" b="-2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333" r="-3494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1333" r="-3494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. Then</a:t>
                </a:r>
                <a:r>
                  <a:rPr lang="en-US" sz="2800" dirty="0"/>
                  <a:t> we have the following.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Begin by writing the left-hand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Use the fact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200" b="0" dirty="0"/>
                            <a:t> implies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Simplify until the right-hand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200" b="0" dirty="0"/>
                            <a:t> </a:t>
                          </a:r>
                          <a:r>
                            <a:rPr lang="en-US" sz="2200" b="0" dirty="0"/>
                            <a:t>is reached.</a:t>
                          </a:r>
                          <a:endParaRPr sz="22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76448" b="-44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10588" b="-44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046" r="-176448" b="-339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465" r="-176448" b="-24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210465" b="-24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053" r="-176448" b="-12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56674" t="-147514" b="-15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20930" r="-176448" b="-325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</a:t>
                </a:r>
                <a:r>
                  <a:rPr lang="en-US" sz="2800" dirty="0"/>
                  <a:t>T</a:t>
                </a:r>
                <a:r>
                  <a:rPr sz="2800" dirty="0"/>
                  <a:t>hen there is some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914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Courier New</vt:lpstr>
      <vt:lpstr>Calibri</vt:lpstr>
      <vt:lpstr>Cambria Math</vt:lpstr>
      <vt:lpstr>Arial</vt:lpstr>
      <vt:lpstr>Office Theme</vt:lpstr>
      <vt:lpstr>Section 12.4</vt:lpstr>
      <vt:lpstr>Principle of Mathematical Induction</vt:lpstr>
      <vt:lpstr>Example 1: Proof by Mathematical Induction</vt:lpstr>
      <vt:lpstr>Example 1: Proof by Mathematical Induction (cont.)</vt:lpstr>
      <vt:lpstr>Example 1: Proof by Mathematical Induction (cont.)</vt:lpstr>
      <vt:lpstr>Example 2: Proof by Mathematical Induction</vt:lpstr>
      <vt:lpstr>Example 2: Proof by Mathematical Induction (cont.)</vt:lpstr>
      <vt:lpstr>Example 3: Proof by Mathematical Induction</vt:lpstr>
      <vt:lpstr>Example 3: Proof by Mathematical Induction (cont.)</vt:lpstr>
      <vt:lpstr>Example 3: Proof by Mathematical Induction (cont.)</vt:lpstr>
      <vt:lpstr>Example 3: Proof by Mathematical Induction (cont.)</vt:lpstr>
      <vt:lpstr>Example 4: Proof by Mathematical Induction</vt:lpstr>
      <vt:lpstr>Example 4: Proof by Mathematical Induction (cont.)</vt:lpstr>
      <vt:lpstr>Example 4: Proof by Mathematical Induction (cont.)</vt:lpstr>
      <vt:lpstr>Example 4: Proof by Mathematical Induction (cont.)</vt:lpstr>
      <vt:lpstr>Example 4: Proof by Mathematical Induction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129</cp:revision>
  <dcterms:created xsi:type="dcterms:W3CDTF">2013-04-26T14:43:13Z</dcterms:created>
  <dcterms:modified xsi:type="dcterms:W3CDTF">2020-08-03T20:17:42Z</dcterms:modified>
</cp:coreProperties>
</file>