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handoutMasterIdLst>
    <p:handoutMasterId r:id="rId43"/>
  </p:handoutMasterIdLst>
  <p:sldIdLst>
    <p:sldId id="256" r:id="rId2"/>
    <p:sldId id="257" r:id="rId3"/>
    <p:sldId id="259" r:id="rId4"/>
    <p:sldId id="258" r:id="rId5"/>
    <p:sldId id="260" r:id="rId6"/>
    <p:sldId id="261" r:id="rId7"/>
    <p:sldId id="262" r:id="rId8"/>
    <p:sldId id="289" r:id="rId9"/>
    <p:sldId id="263" r:id="rId10"/>
    <p:sldId id="264" r:id="rId11"/>
    <p:sldId id="265" r:id="rId12"/>
    <p:sldId id="290" r:id="rId13"/>
    <p:sldId id="266" r:id="rId14"/>
    <p:sldId id="269" r:id="rId15"/>
    <p:sldId id="291" r:id="rId16"/>
    <p:sldId id="292" r:id="rId17"/>
    <p:sldId id="270" r:id="rId18"/>
    <p:sldId id="271" r:id="rId19"/>
    <p:sldId id="299" r:id="rId20"/>
    <p:sldId id="273" r:id="rId21"/>
    <p:sldId id="300" r:id="rId22"/>
    <p:sldId id="274" r:id="rId23"/>
    <p:sldId id="293" r:id="rId24"/>
    <p:sldId id="301" r:id="rId25"/>
    <p:sldId id="276" r:id="rId26"/>
    <p:sldId id="277" r:id="rId27"/>
    <p:sldId id="278" r:id="rId28"/>
    <p:sldId id="294" r:id="rId29"/>
    <p:sldId id="302" r:id="rId30"/>
    <p:sldId id="303" r:id="rId31"/>
    <p:sldId id="280" r:id="rId32"/>
    <p:sldId id="281" r:id="rId33"/>
    <p:sldId id="283" r:id="rId34"/>
    <p:sldId id="284" r:id="rId35"/>
    <p:sldId id="296" r:id="rId36"/>
    <p:sldId id="304" r:id="rId37"/>
    <p:sldId id="286" r:id="rId38"/>
    <p:sldId id="305" r:id="rId39"/>
    <p:sldId id="298" r:id="rId40"/>
    <p:sldId id="287" r:id="rId41"/>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Cambria Math" panose="02040503050406030204" pitchFamily="18"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Rates of Change and Tangents</a:t>
            </a:r>
          </a:p>
        </p:txBody>
      </p:sp>
      <p:sp>
        <p:nvSpPr>
          <p:cNvPr id="3" name="Title 2"/>
          <p:cNvSpPr>
            <a:spLocks noGrp="1"/>
          </p:cNvSpPr>
          <p:nvPr>
            <p:ph type="title"/>
          </p:nvPr>
        </p:nvSpPr>
        <p:spPr/>
        <p:txBody>
          <a:bodyPr/>
          <a:lstStyle/>
          <a:p>
            <a:r>
              <a:t>Section 13.1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Using the Difference Quotient to Determine the Average Rate of Change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Use the difference quotient of the function </a:t>
                </a:r>
                <a:br>
                  <a:rPr lang="en-US" sz="2800" dirty="0"/>
                </a:b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oMath>
                </a14:m>
                <a:r>
                  <a:rPr lang="ar-AE" sz="2800" dirty="0"/>
                  <a:t> </a:t>
                </a:r>
                <a:r>
                  <a:rPr lang="en-US" sz="2800" dirty="0"/>
                  <a:t>at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3</m:t>
                    </m:r>
                  </m:oMath>
                </a14:m>
                <a:r>
                  <a:rPr lang="en-US" sz="2800" dirty="0"/>
                  <a:t> to determine the average rate of change of </a:t>
                </a:r>
                <a14:m>
                  <m:oMath xmlns:m="http://schemas.openxmlformats.org/officeDocument/2006/math">
                    <m:r>
                      <a:rPr lang="en-US">
                        <a:latin typeface="Cambria Math" panose="02040503050406030204" pitchFamily="18" charset="0"/>
                      </a:rPr>
                      <m:t>𝑓</m:t>
                    </m:r>
                  </m:oMath>
                </a14:m>
                <a:r>
                  <a:rPr lang="en-US" sz="2800" dirty="0"/>
                  <a:t> over each of the given intervals.</a:t>
                </a:r>
              </a:p>
              <a:p>
                <a:pPr marL="514350" indent="-514350">
                  <a:buFont typeface="+mj-lt"/>
                  <a:buAutoNum type="alphaLcPeriod"/>
                  <a:defRPr sz="2800"/>
                </a:pPr>
                <a:r>
                  <a:rPr lang="en-US" dirty="0"/>
                  <a:t>​</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3</m:t>
                        </m:r>
                      </m:e>
                    </m:d>
                  </m:oMath>
                </a14:m>
                <a:endParaRPr lang="ar-AE" dirty="0"/>
              </a:p>
              <a:p>
                <a:pPr marL="514350" indent="-514350">
                  <a:buFont typeface="+mj-lt"/>
                  <a:buAutoNum type="alphaLcPeriod" startAt="3"/>
                  <a:defRPr sz="2800"/>
                </a:pPr>
                <a:r>
                  <a:rPr lang="ar-AE" dirty="0"/>
                  <a:t>​</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0001</m:t>
                        </m: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Difference Quotient to Determine the Average Rate of Change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b="1" dirty="0"/>
                  <a:t>Solution</a:t>
                </a:r>
              </a:p>
              <a:p>
                <a:pPr>
                  <a:defRPr sz="2800"/>
                </a:pPr>
                <a:r>
                  <a:rPr lang="en-US" dirty="0"/>
                  <a:t>We’ve already found in Example 1 that the difference quotient of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oMath>
                </a14:m>
                <a:r>
                  <a:rPr lang="ar-AE" dirty="0"/>
                  <a:t> </a:t>
                </a:r>
                <a:r>
                  <a:rPr lang="en-US" dirty="0"/>
                  <a:t>at </a:t>
                </a:r>
                <a14:m>
                  <m:oMath xmlns:m="http://schemas.openxmlformats.org/officeDocument/2006/math">
                    <m:r>
                      <a:rPr lang="en-US">
                        <a:latin typeface="Cambria Math" panose="02040503050406030204" pitchFamily="18" charset="0"/>
                      </a:rPr>
                      <m:t>𝑐</m:t>
                    </m:r>
                  </m:oMath>
                </a14:m>
                <a:r>
                  <a:rPr lang="en-US" dirty="0"/>
                  <a:t> with increment </a:t>
                </a:r>
                <a14:m>
                  <m:oMath xmlns:m="http://schemas.openxmlformats.org/officeDocument/2006/math">
                    <m:r>
                      <a:rPr lang="en-US">
                        <a:latin typeface="Cambria Math" panose="02040503050406030204" pitchFamily="18" charset="0"/>
                      </a:rPr>
                      <m:t>h</m:t>
                    </m:r>
                  </m:oMath>
                </a14:m>
                <a:r>
                  <a:rPr lang="en-US" dirty="0"/>
                  <a:t> is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h</m:t>
                    </m:r>
                    <m:r>
                      <a:rPr lang="en-US">
                        <a:latin typeface="Cambria Math" panose="02040503050406030204" pitchFamily="18" charset="0"/>
                      </a:rPr>
                      <m:t>+</m:t>
                    </m:r>
                    <m:r>
                      <a:rPr lang="en-US">
                        <a:latin typeface="Cambria Math" panose="02040503050406030204" pitchFamily="18" charset="0"/>
                      </a:rPr>
                      <m:t>3</m:t>
                    </m:r>
                  </m:oMath>
                </a14:m>
                <a:r>
                  <a:rPr lang="en-US" dirty="0"/>
                  <a:t>, so we will use this result with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3</m:t>
                    </m:r>
                  </m:oMath>
                </a14:m>
                <a:r>
                  <a:rPr lang="en-US" dirty="0"/>
                  <a:t> and appropriate values of </a:t>
                </a:r>
                <a14:m>
                  <m:oMath xmlns:m="http://schemas.openxmlformats.org/officeDocument/2006/math">
                    <m:r>
                      <a:rPr lang="en-US">
                        <a:latin typeface="Cambria Math" panose="02040503050406030204" pitchFamily="18" charset="0"/>
                      </a:rPr>
                      <m:t>h</m:t>
                    </m:r>
                  </m:oMath>
                </a14:m>
                <a:r>
                  <a:rPr lang="en-US" dirty="0"/>
                  <a:t>.</a:t>
                </a:r>
              </a:p>
              <a:p>
                <a:pPr marL="514350" indent="-514350">
                  <a:buFont typeface="+mj-lt"/>
                  <a:buAutoNum type="alphaLcPeriod"/>
                  <a:defRPr sz="2800"/>
                </a:pPr>
                <a:r>
                  <a:rPr lang="en-US" dirty="0"/>
                  <a:t>​For the interval </a:t>
                </a:r>
                <a14:m>
                  <m:oMath xmlns:m="http://schemas.openxmlformats.org/officeDocument/2006/math">
                    <m:d>
                      <m:dPr>
                        <m:begChr m:val="["/>
                        <m:endChr m:val="]"/>
                        <m:ctrlPr>
                          <a:rPr lang="ar-AE">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3</m:t>
                        </m:r>
                      </m:e>
                    </m:d>
                  </m:oMath>
                </a14:m>
                <a:r>
                  <a:rPr lang="en-US" dirty="0"/>
                  <a:t>, </a:t>
                </a:r>
                <a14:m>
                  <m:oMath xmlns:m="http://schemas.openxmlformats.org/officeDocument/2006/math">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1</m:t>
                    </m:r>
                  </m:oMath>
                </a14:m>
                <a:r>
                  <a:rPr lang="ar-AE" dirty="0"/>
                  <a:t> </a:t>
                </a:r>
                <a:r>
                  <a:rPr lang="en-US" dirty="0"/>
                  <a:t>so</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05BD6EBE-307A-46EF-8896-F03281638CBF}"/>
                  </a:ext>
                </a:extLst>
              </p:cNvPr>
              <p:cNvGraphicFramePr>
                <a:graphicFrameLocks noGrp="1"/>
              </p:cNvGraphicFramePr>
              <p:nvPr>
                <p:extLst>
                  <p:ext uri="{D42A27DB-BD31-4B8C-83A1-F6EECF244321}">
                    <p14:modId xmlns:p14="http://schemas.microsoft.com/office/powerpoint/2010/main" val="3439918376"/>
                  </p:ext>
                </p:extLst>
              </p:nvPr>
            </p:nvGraphicFramePr>
            <p:xfrm>
              <a:off x="1832071" y="3886200"/>
              <a:ext cx="5479859" cy="1554480"/>
            </p:xfrm>
            <a:graphic>
              <a:graphicData uri="http://schemas.openxmlformats.org/drawingml/2006/table">
                <a:tbl>
                  <a:tblPr firstRow="1" bandRow="1">
                    <a:tableStyleId>{2D5ABB26-0587-4C30-8999-92F81FD0307C}</a:tableStyleId>
                  </a:tblPr>
                  <a:tblGrid>
                    <a:gridCol w="2146618">
                      <a:extLst>
                        <a:ext uri="{9D8B030D-6E8A-4147-A177-3AD203B41FA5}">
                          <a16:colId xmlns:a16="http://schemas.microsoft.com/office/drawing/2014/main" val="1383225345"/>
                        </a:ext>
                      </a:extLst>
                    </a:gridCol>
                    <a:gridCol w="3333241">
                      <a:extLst>
                        <a:ext uri="{9D8B030D-6E8A-4147-A177-3AD203B41FA5}">
                          <a16:colId xmlns:a16="http://schemas.microsoft.com/office/drawing/2014/main" val="665655568"/>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r>
                                  <a:rPr lang="en-US" sz="2800" smtClean="0">
                                    <a:latin typeface="Cambria Math" panose="02040503050406030204" pitchFamily="18" charset="0"/>
                                  </a:rPr>
                                  <m:t>𝑐</m:t>
                                </m:r>
                                <m:r>
                                  <a:rPr lang="en-US" sz="2800" smtClean="0">
                                    <a:latin typeface="Cambria Math" panose="02040503050406030204" pitchFamily="18" charset="0"/>
                                  </a:rPr>
                                  <m:t>−</m:t>
                                </m:r>
                                <m:r>
                                  <a:rPr lang="en-US" sz="2800" smtClean="0">
                                    <a:latin typeface="Cambria Math" panose="02040503050406030204" pitchFamily="18" charset="0"/>
                                  </a:rPr>
                                  <m:t>h</m:t>
                                </m:r>
                                <m:r>
                                  <a:rPr lang="en-US" sz="2800" smtClean="0">
                                    <a:latin typeface="Cambria Math" panose="02040503050406030204" pitchFamily="18" charset="0"/>
                                  </a:rPr>
                                  <m:t>+</m:t>
                                </m:r>
                                <m:r>
                                  <a:rPr lang="en-US" sz="2800" smtClean="0">
                                    <a:latin typeface="Cambria Math" panose="02040503050406030204" pitchFamily="18" charset="0"/>
                                  </a:rPr>
                                  <m:t>3</m:t>
                                </m:r>
                              </m:oMath>
                            </m:oMathPara>
                          </a14:m>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d>
                                <m:dPr>
                                  <m:ctrlPr>
                                    <a:rPr lang="ar-AE" sz="2800" i="1">
                                      <a:latin typeface="Cambria Math" panose="02040503050406030204" pitchFamily="18" charset="0"/>
                                    </a:rPr>
                                  </m:ctrlPr>
                                </m:dPr>
                                <m:e>
                                  <m:r>
                                    <a:rPr lang="ar-AE" sz="2800">
                                      <a:latin typeface="Cambria Math" panose="02040503050406030204" pitchFamily="18" charset="0"/>
                                    </a:rPr>
                                    <m:t>3</m:t>
                                  </m:r>
                                </m:e>
                              </m:d>
                              <m:r>
                                <a:rPr lang="ar-AE" sz="2800">
                                  <a:latin typeface="Cambria Math" panose="02040503050406030204" pitchFamily="18" charset="0"/>
                                </a:rPr>
                                <m:t>−</m:t>
                              </m:r>
                              <m:d>
                                <m:dPr>
                                  <m:ctrlPr>
                                    <a:rPr lang="ar-AE" sz="2800" i="1">
                                      <a:latin typeface="Cambria Math" panose="02040503050406030204" pitchFamily="18" charset="0"/>
                                    </a:rPr>
                                  </m:ctrlPr>
                                </m:dPr>
                                <m:e>
                                  <m:r>
                                    <a:rPr lang="en-US" sz="2800" b="0" i="0" smtClean="0">
                                      <a:latin typeface="Cambria Math" panose="02040503050406030204" pitchFamily="18" charset="0"/>
                                    </a:rPr>
                                    <m:t>−</m:t>
                                  </m:r>
                                  <m:r>
                                    <a:rPr lang="ar-AE" sz="2800">
                                      <a:latin typeface="Cambria Math" panose="02040503050406030204" pitchFamily="18" charset="0"/>
                                    </a:rPr>
                                    <m:t>1</m:t>
                                  </m:r>
                                </m:e>
                              </m:d>
                              <m:r>
                                <a:rPr lang="ar-AE" sz="2800">
                                  <a:latin typeface="Cambria Math" panose="02040503050406030204" pitchFamily="18" charset="0"/>
                                </a:rPr>
                                <m:t>+</m:t>
                              </m:r>
                              <m:r>
                                <a:rPr lang="ar-AE" sz="2800">
                                  <a:latin typeface="Cambria Math" panose="02040503050406030204" pitchFamily="18" charset="0"/>
                                </a:rPr>
                                <m:t>3</m:t>
                              </m:r>
                            </m:oMath>
                          </a14:m>
                          <a:r>
                            <a:rPr lang="en-US" sz="2800" dirty="0"/>
                            <a:t> </a:t>
                          </a:r>
                          <a:endParaRPr lang="ar-AE" sz="2800" dirty="0">
                            <a:latin typeface="Cambria Math" panose="02040503050406030204" pitchFamily="18" charset="0"/>
                          </a:endParaRPr>
                        </a:p>
                      </a:txBody>
                      <a:tcPr/>
                    </a:tc>
                    <a:extLst>
                      <a:ext uri="{0D108BD9-81ED-4DB2-BD59-A6C34878D82A}">
                        <a16:rowId xmlns:a16="http://schemas.microsoft.com/office/drawing/2014/main" val="899414483"/>
                      </a:ext>
                    </a:extLst>
                  </a:tr>
                  <a:tr h="37084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r>
                                  <a:rPr lang="ar-AE" sz="2800" smtClean="0">
                                    <a:latin typeface="Cambria Math" panose="02040503050406030204" pitchFamily="18" charset="0"/>
                                  </a:rPr>
                                  <m:t>6</m:t>
                                </m:r>
                                <m:r>
                                  <a:rPr lang="en-US" sz="2800" b="0" i="0" smtClean="0">
                                    <a:latin typeface="Cambria Math" panose="02040503050406030204" pitchFamily="18" charset="0"/>
                                  </a:rPr>
                                  <m:t>+</m:t>
                                </m:r>
                                <m:r>
                                  <a:rPr lang="en-US" sz="2800" b="0" i="0" smtClean="0">
                                    <a:latin typeface="Cambria Math" panose="02040503050406030204" pitchFamily="18" charset="0"/>
                                  </a:rPr>
                                  <m:t>1</m:t>
                                </m:r>
                                <m:r>
                                  <a:rPr lang="en-US" sz="2800" b="0" i="0" smtClean="0">
                                    <a:latin typeface="Cambria Math" panose="02040503050406030204" pitchFamily="18" charset="0"/>
                                  </a:rPr>
                                  <m:t>+</m:t>
                                </m:r>
                                <m:r>
                                  <a:rPr lang="en-US" sz="2800" b="0" i="0" smtClean="0">
                                    <a:latin typeface="Cambria Math" panose="02040503050406030204" pitchFamily="18" charset="0"/>
                                  </a:rPr>
                                  <m:t>3</m:t>
                                </m:r>
                              </m:oMath>
                            </m:oMathPara>
                          </a14:m>
                          <a:endParaRPr lang="en-US" sz="2800" dirty="0">
                            <a:latin typeface="Cambria Math" panose="02040503050406030204" pitchFamily="18" charset="0"/>
                          </a:endParaRPr>
                        </a:p>
                      </a:txBody>
                      <a:tcPr/>
                    </a:tc>
                    <a:extLst>
                      <a:ext uri="{0D108BD9-81ED-4DB2-BD59-A6C34878D82A}">
                        <a16:rowId xmlns:a16="http://schemas.microsoft.com/office/drawing/2014/main" val="2596937496"/>
                      </a:ext>
                    </a:extLst>
                  </a:tr>
                  <a:tr h="37084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0" smtClean="0">
                                  <a:latin typeface="Cambria Math" panose="02040503050406030204" pitchFamily="18" charset="0"/>
                                </a:rPr>
                                <m:t>=−</m:t>
                              </m:r>
                              <m:r>
                                <a:rPr lang="en-US" sz="2800" b="0" i="0" smtClean="0">
                                  <a:latin typeface="Cambria Math" panose="02040503050406030204" pitchFamily="18" charset="0"/>
                                </a:rPr>
                                <m:t>2</m:t>
                              </m:r>
                            </m:oMath>
                          </a14:m>
                          <a:r>
                            <a:rPr lang="en-US" sz="2800" dirty="0">
                              <a:latin typeface="+mn-lt"/>
                            </a:rPr>
                            <a:t>.</a:t>
                          </a:r>
                        </a:p>
                      </a:txBody>
                      <a:tcPr/>
                    </a:tc>
                    <a:extLst>
                      <a:ext uri="{0D108BD9-81ED-4DB2-BD59-A6C34878D82A}">
                        <a16:rowId xmlns:a16="http://schemas.microsoft.com/office/drawing/2014/main" val="2420124110"/>
                      </a:ext>
                    </a:extLst>
                  </a:tr>
                </a:tbl>
              </a:graphicData>
            </a:graphic>
          </p:graphicFrame>
        </mc:Choice>
        <mc:Fallback>
          <p:graphicFrame>
            <p:nvGraphicFramePr>
              <p:cNvPr id="5" name="Table 4">
                <a:extLst>
                  <a:ext uri="{FF2B5EF4-FFF2-40B4-BE49-F238E27FC236}">
                    <a16:creationId xmlns:a16="http://schemas.microsoft.com/office/drawing/2014/main" id="{05BD6EBE-307A-46EF-8896-F03281638CBF}"/>
                  </a:ext>
                </a:extLst>
              </p:cNvPr>
              <p:cNvGraphicFramePr>
                <a:graphicFrameLocks noGrp="1"/>
              </p:cNvGraphicFramePr>
              <p:nvPr>
                <p:extLst>
                  <p:ext uri="{D42A27DB-BD31-4B8C-83A1-F6EECF244321}">
                    <p14:modId xmlns:p14="http://schemas.microsoft.com/office/powerpoint/2010/main" val="3439918376"/>
                  </p:ext>
                </p:extLst>
              </p:nvPr>
            </p:nvGraphicFramePr>
            <p:xfrm>
              <a:off x="1832071" y="3886200"/>
              <a:ext cx="5479859" cy="1554480"/>
            </p:xfrm>
            <a:graphic>
              <a:graphicData uri="http://schemas.openxmlformats.org/drawingml/2006/table">
                <a:tbl>
                  <a:tblPr firstRow="1" bandRow="1">
                    <a:tableStyleId>{2D5ABB26-0587-4C30-8999-92F81FD0307C}</a:tableStyleId>
                  </a:tblPr>
                  <a:tblGrid>
                    <a:gridCol w="2146618">
                      <a:extLst>
                        <a:ext uri="{9D8B030D-6E8A-4147-A177-3AD203B41FA5}">
                          <a16:colId xmlns:a16="http://schemas.microsoft.com/office/drawing/2014/main" val="1383225345"/>
                        </a:ext>
                      </a:extLst>
                    </a:gridCol>
                    <a:gridCol w="3333241">
                      <a:extLst>
                        <a:ext uri="{9D8B030D-6E8A-4147-A177-3AD203B41FA5}">
                          <a16:colId xmlns:a16="http://schemas.microsoft.com/office/drawing/2014/main" val="665655568"/>
                        </a:ext>
                      </a:extLst>
                    </a:gridCol>
                  </a:tblGrid>
                  <a:tr h="518160">
                    <a:tc>
                      <a:txBody>
                        <a:bodyPr/>
                        <a:lstStyle/>
                        <a:p>
                          <a:endParaRPr lang="en-US"/>
                        </a:p>
                      </a:txBody>
                      <a:tcPr>
                        <a:blipFill>
                          <a:blip r:embed="rId3"/>
                          <a:stretch>
                            <a:fillRect r="-154958" b="-234118"/>
                          </a:stretch>
                        </a:blipFill>
                      </a:tcPr>
                    </a:tc>
                    <a:tc>
                      <a:txBody>
                        <a:bodyPr/>
                        <a:lstStyle/>
                        <a:p>
                          <a:endParaRPr lang="en-US"/>
                        </a:p>
                      </a:txBody>
                      <a:tcPr>
                        <a:blipFill>
                          <a:blip r:embed="rId3"/>
                          <a:stretch>
                            <a:fillRect l="-64534" b="-234118"/>
                          </a:stretch>
                        </a:blipFill>
                      </a:tcPr>
                    </a:tc>
                    <a:extLst>
                      <a:ext uri="{0D108BD9-81ED-4DB2-BD59-A6C34878D82A}">
                        <a16:rowId xmlns:a16="http://schemas.microsoft.com/office/drawing/2014/main" val="899414483"/>
                      </a:ext>
                    </a:extLst>
                  </a:tr>
                  <a:tr h="518160">
                    <a:tc>
                      <a:txBody>
                        <a:bodyPr/>
                        <a:lstStyle/>
                        <a:p>
                          <a:endParaRPr lang="en-US" sz="2800"/>
                        </a:p>
                      </a:txBody>
                      <a:tcPr/>
                    </a:tc>
                    <a:tc>
                      <a:txBody>
                        <a:bodyPr/>
                        <a:lstStyle/>
                        <a:p>
                          <a:endParaRPr lang="en-US"/>
                        </a:p>
                      </a:txBody>
                      <a:tcPr>
                        <a:blipFill>
                          <a:blip r:embed="rId3"/>
                          <a:stretch>
                            <a:fillRect l="-64534" t="-98837" b="-131395"/>
                          </a:stretch>
                        </a:blipFill>
                      </a:tcPr>
                    </a:tc>
                    <a:extLst>
                      <a:ext uri="{0D108BD9-81ED-4DB2-BD59-A6C34878D82A}">
                        <a16:rowId xmlns:a16="http://schemas.microsoft.com/office/drawing/2014/main" val="2596937496"/>
                      </a:ext>
                    </a:extLst>
                  </a:tr>
                  <a:tr h="518160">
                    <a:tc>
                      <a:txBody>
                        <a:bodyPr/>
                        <a:lstStyle/>
                        <a:p>
                          <a:endParaRPr lang="en-US" sz="2800"/>
                        </a:p>
                      </a:txBody>
                      <a:tcPr/>
                    </a:tc>
                    <a:tc>
                      <a:txBody>
                        <a:bodyPr/>
                        <a:lstStyle/>
                        <a:p>
                          <a:endParaRPr lang="en-US"/>
                        </a:p>
                      </a:txBody>
                      <a:tcPr>
                        <a:blipFill>
                          <a:blip r:embed="rId3"/>
                          <a:stretch>
                            <a:fillRect l="-64534" t="-201176" b="-32941"/>
                          </a:stretch>
                        </a:blipFill>
                      </a:tcPr>
                    </a:tc>
                    <a:extLst>
                      <a:ext uri="{0D108BD9-81ED-4DB2-BD59-A6C34878D82A}">
                        <a16:rowId xmlns:a16="http://schemas.microsoft.com/office/drawing/2014/main" val="2420124110"/>
                      </a:ext>
                    </a:extLst>
                  </a:tr>
                </a:tbl>
              </a:graphicData>
            </a:graphic>
          </p:graphicFrame>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Using the Difference Quotient to Determine the Average Rate of Change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For the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9</m:t>
                        </m:r>
                        <m:r>
                          <a:rPr lang="en-US">
                            <a:latin typeface="Cambria Math" panose="02040503050406030204" pitchFamily="18" charset="0"/>
                          </a:rPr>
                          <m:t>,</m:t>
                        </m:r>
                        <m:r>
                          <a:rPr lang="en-US">
                            <a:latin typeface="Cambria Math" panose="02040503050406030204" pitchFamily="18" charset="0"/>
                          </a:rPr>
                          <m:t>3</m:t>
                        </m:r>
                      </m:e>
                    </m:d>
                  </m:oMath>
                </a14:m>
                <a:r>
                  <a:rPr lang="en-US" sz="2800" dirty="0"/>
                  <a:t>,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1</m:t>
                    </m:r>
                  </m:oMath>
                </a14:m>
                <a:r>
                  <a:rPr lang="en-US" sz="2800" dirty="0"/>
                  <a:t> so</a:t>
                </a:r>
                <a:br>
                  <a:rPr lang="en-US" sz="2800" dirty="0"/>
                </a:br>
                <a:br>
                  <a:rPr lang="en-US" sz="2800" dirty="0"/>
                </a:br>
                <a:br>
                  <a:rPr lang="en-US" sz="2800" dirty="0"/>
                </a:br>
                <a:endParaRPr lang="en-US" sz="2800" dirty="0"/>
              </a:p>
              <a:p>
                <a:pPr algn="ctr">
                  <a:defRPr sz="2800"/>
                </a:pPr>
                <a:r>
                  <a:rPr lang="en-US" sz="2400" dirty="0"/>
                  <a:t>​</a:t>
                </a:r>
                <a:endParaRPr lang="ar-AE" sz="2400" dirty="0"/>
              </a:p>
              <a:p>
                <a:pPr marL="514350" indent="-514350">
                  <a:buFont typeface="+mj-lt"/>
                  <a:buAutoNum type="alphaLcPeriod" startAt="3"/>
                  <a:defRPr sz="2800"/>
                </a:pPr>
                <a:r>
                  <a:rPr lang="ar-AE" dirty="0"/>
                  <a:t>​</a:t>
                </a:r>
                <a:r>
                  <a:rPr lang="en-US" sz="2800" dirty="0"/>
                  <a:t>For the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0001</m:t>
                        </m:r>
                      </m:e>
                    </m:d>
                  </m:oMath>
                </a14:m>
                <a:r>
                  <a:rPr lang="en-US" sz="2800" dirty="0"/>
                  <a:t>,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0001</m:t>
                    </m:r>
                  </m:oMath>
                </a14:m>
                <a:r>
                  <a:rPr lang="en-US" sz="2800" dirty="0"/>
                  <a:t> so</a:t>
                </a:r>
              </a:p>
              <a:p>
                <a:pPr algn="ctr">
                  <a:defRPr sz="2800"/>
                </a:pPr>
                <a:r>
                  <a:rPr lang="en-US"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7EF077ED-E168-4583-A46D-DAEBCCAA32FC}"/>
                  </a:ext>
                </a:extLst>
              </p:cNvPr>
              <p:cNvGraphicFramePr>
                <a:graphicFrameLocks noGrp="1"/>
              </p:cNvGraphicFramePr>
              <p:nvPr>
                <p:extLst>
                  <p:ext uri="{D42A27DB-BD31-4B8C-83A1-F6EECF244321}">
                    <p14:modId xmlns:p14="http://schemas.microsoft.com/office/powerpoint/2010/main" val="495538865"/>
                  </p:ext>
                </p:extLst>
              </p:nvPr>
            </p:nvGraphicFramePr>
            <p:xfrm>
              <a:off x="1530541" y="3779520"/>
              <a:ext cx="6082919" cy="1554480"/>
            </p:xfrm>
            <a:graphic>
              <a:graphicData uri="http://schemas.openxmlformats.org/drawingml/2006/table">
                <a:tbl>
                  <a:tblPr firstRow="1" bandRow="1">
                    <a:tableStyleId>{2D5ABB26-0587-4C30-8999-92F81FD0307C}</a:tableStyleId>
                  </a:tblPr>
                  <a:tblGrid>
                    <a:gridCol w="2146618">
                      <a:extLst>
                        <a:ext uri="{9D8B030D-6E8A-4147-A177-3AD203B41FA5}">
                          <a16:colId xmlns:a16="http://schemas.microsoft.com/office/drawing/2014/main" val="1383225345"/>
                        </a:ext>
                      </a:extLst>
                    </a:gridCol>
                    <a:gridCol w="3936301">
                      <a:extLst>
                        <a:ext uri="{9D8B030D-6E8A-4147-A177-3AD203B41FA5}">
                          <a16:colId xmlns:a16="http://schemas.microsoft.com/office/drawing/2014/main" val="665655568"/>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r>
                                  <a:rPr lang="en-US" sz="2800" smtClean="0">
                                    <a:latin typeface="Cambria Math" panose="02040503050406030204" pitchFamily="18" charset="0"/>
                                  </a:rPr>
                                  <m:t>𝑐</m:t>
                                </m:r>
                                <m:r>
                                  <a:rPr lang="en-US" sz="2800" smtClean="0">
                                    <a:latin typeface="Cambria Math" panose="02040503050406030204" pitchFamily="18" charset="0"/>
                                  </a:rPr>
                                  <m:t>−</m:t>
                                </m:r>
                                <m:r>
                                  <a:rPr lang="en-US" sz="2800" smtClean="0">
                                    <a:latin typeface="Cambria Math" panose="02040503050406030204" pitchFamily="18" charset="0"/>
                                  </a:rPr>
                                  <m:t>h</m:t>
                                </m:r>
                                <m:r>
                                  <a:rPr lang="en-US" sz="2800" smtClean="0">
                                    <a:latin typeface="Cambria Math" panose="02040503050406030204" pitchFamily="18" charset="0"/>
                                  </a:rPr>
                                  <m:t>+</m:t>
                                </m:r>
                                <m:r>
                                  <a:rPr lang="en-US" sz="2800" smtClean="0">
                                    <a:latin typeface="Cambria Math" panose="02040503050406030204" pitchFamily="18" charset="0"/>
                                  </a:rPr>
                                  <m:t>3</m:t>
                                </m:r>
                              </m:oMath>
                            </m:oMathPara>
                          </a14:m>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d>
                                <m:dPr>
                                  <m:ctrlPr>
                                    <a:rPr lang="ar-AE" sz="2800" i="1">
                                      <a:latin typeface="Cambria Math" panose="02040503050406030204" pitchFamily="18" charset="0"/>
                                    </a:rPr>
                                  </m:ctrlPr>
                                </m:dPr>
                                <m:e>
                                  <m:r>
                                    <a:rPr lang="ar-AE" sz="2800">
                                      <a:latin typeface="Cambria Math" panose="02040503050406030204" pitchFamily="18" charset="0"/>
                                    </a:rPr>
                                    <m:t>3</m:t>
                                  </m:r>
                                </m:e>
                              </m:d>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0</m:t>
                                  </m:r>
                                  <m:r>
                                    <a:rPr lang="ar-AE" sz="2800">
                                      <a:latin typeface="Cambria Math" panose="02040503050406030204" pitchFamily="18" charset="0"/>
                                    </a:rPr>
                                    <m:t>.</m:t>
                                  </m:r>
                                  <m:r>
                                    <a:rPr lang="ar-AE" sz="2800">
                                      <a:latin typeface="Cambria Math" panose="02040503050406030204" pitchFamily="18" charset="0"/>
                                    </a:rPr>
                                    <m:t>0001</m:t>
                                  </m:r>
                                </m:e>
                              </m:d>
                              <m:r>
                                <a:rPr lang="ar-AE" sz="2800">
                                  <a:latin typeface="Cambria Math" panose="02040503050406030204" pitchFamily="18" charset="0"/>
                                </a:rPr>
                                <m:t>+</m:t>
                              </m:r>
                              <m:r>
                                <a:rPr lang="ar-AE" sz="2800">
                                  <a:latin typeface="Cambria Math" panose="02040503050406030204" pitchFamily="18" charset="0"/>
                                </a:rPr>
                                <m:t>3</m:t>
                              </m:r>
                            </m:oMath>
                          </a14:m>
                          <a:r>
                            <a:rPr lang="en-US" sz="2800" dirty="0"/>
                            <a:t> </a:t>
                          </a:r>
                          <a:endParaRPr lang="ar-AE" sz="2800" dirty="0">
                            <a:latin typeface="Cambria Math" panose="02040503050406030204" pitchFamily="18" charset="0"/>
                          </a:endParaRPr>
                        </a:p>
                      </a:txBody>
                      <a:tcPr/>
                    </a:tc>
                    <a:extLst>
                      <a:ext uri="{0D108BD9-81ED-4DB2-BD59-A6C34878D82A}">
                        <a16:rowId xmlns:a16="http://schemas.microsoft.com/office/drawing/2014/main" val="899414483"/>
                      </a:ext>
                    </a:extLst>
                  </a:tr>
                  <a:tr h="37084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ar-AE" sz="2800" smtClean="0">
                                  <a:latin typeface="Cambria Math" panose="02040503050406030204" pitchFamily="18" charset="0"/>
                                </a:rPr>
                                <m:t>=−</m:t>
                              </m:r>
                              <m:r>
                                <a:rPr lang="ar-AE" sz="2800" smtClean="0">
                                  <a:latin typeface="Cambria Math" panose="02040503050406030204" pitchFamily="18" charset="0"/>
                                </a:rPr>
                                <m:t>6</m:t>
                              </m:r>
                              <m:r>
                                <a:rPr lang="ar-AE" sz="2800" smtClean="0">
                                  <a:latin typeface="Cambria Math" panose="02040503050406030204" pitchFamily="18" charset="0"/>
                                </a:rPr>
                                <m:t>−</m:t>
                              </m:r>
                              <m:r>
                                <a:rPr lang="ar-AE" sz="2800" smtClean="0">
                                  <a:latin typeface="Cambria Math" panose="02040503050406030204" pitchFamily="18" charset="0"/>
                                </a:rPr>
                                <m:t>0</m:t>
                              </m:r>
                              <m:r>
                                <a:rPr lang="ar-AE" sz="2800" smtClean="0">
                                  <a:latin typeface="Cambria Math" panose="02040503050406030204" pitchFamily="18" charset="0"/>
                                </a:rPr>
                                <m:t>.</m:t>
                              </m:r>
                              <m:r>
                                <a:rPr lang="ar-AE" sz="2800" smtClean="0">
                                  <a:latin typeface="Cambria Math" panose="02040503050406030204" pitchFamily="18" charset="0"/>
                                </a:rPr>
                                <m:t>0001</m:t>
                              </m:r>
                              <m:r>
                                <a:rPr lang="ar-AE" sz="2800" smtClean="0">
                                  <a:latin typeface="Cambria Math" panose="02040503050406030204" pitchFamily="18" charset="0"/>
                                </a:rPr>
                                <m:t>+</m:t>
                              </m:r>
                              <m:r>
                                <a:rPr lang="ar-AE" sz="2800" smtClean="0">
                                  <a:latin typeface="Cambria Math" panose="02040503050406030204" pitchFamily="18" charset="0"/>
                                </a:rPr>
                                <m:t>3</m:t>
                              </m:r>
                            </m:oMath>
                          </a14:m>
                          <a:r>
                            <a:rPr lang="en-US" sz="2800" dirty="0"/>
                            <a:t> </a:t>
                          </a:r>
                          <a:endParaRPr lang="en-US" sz="2800" dirty="0">
                            <a:latin typeface="Cambria Math" panose="02040503050406030204" pitchFamily="18" charset="0"/>
                          </a:endParaRPr>
                        </a:p>
                      </a:txBody>
                      <a:tcPr/>
                    </a:tc>
                    <a:extLst>
                      <a:ext uri="{0D108BD9-81ED-4DB2-BD59-A6C34878D82A}">
                        <a16:rowId xmlns:a16="http://schemas.microsoft.com/office/drawing/2014/main" val="2596937496"/>
                      </a:ext>
                    </a:extLst>
                  </a:tr>
                  <a:tr h="37084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ar-AE" sz="2800" smtClean="0">
                                  <a:latin typeface="Cambria Math" panose="02040503050406030204" pitchFamily="18" charset="0"/>
                                </a:rPr>
                                <m:t>=−</m:t>
                              </m:r>
                              <m:r>
                                <a:rPr lang="ar-AE" sz="2800" smtClean="0">
                                  <a:latin typeface="Cambria Math" panose="02040503050406030204" pitchFamily="18" charset="0"/>
                                </a:rPr>
                                <m:t>3</m:t>
                              </m:r>
                              <m:r>
                                <a:rPr lang="ar-AE" sz="2800" smtClean="0">
                                  <a:latin typeface="Cambria Math" panose="02040503050406030204" pitchFamily="18" charset="0"/>
                                </a:rPr>
                                <m:t>.</m:t>
                              </m:r>
                              <m:r>
                                <a:rPr lang="ar-AE" sz="2800" smtClean="0">
                                  <a:latin typeface="Cambria Math" panose="02040503050406030204" pitchFamily="18" charset="0"/>
                                </a:rPr>
                                <m:t>0001</m:t>
                              </m:r>
                            </m:oMath>
                          </a14:m>
                          <a:r>
                            <a:rPr lang="ar-AE" sz="2800" dirty="0"/>
                            <a:t>.</a:t>
                          </a:r>
                        </a:p>
                      </a:txBody>
                      <a:tcPr/>
                    </a:tc>
                    <a:extLst>
                      <a:ext uri="{0D108BD9-81ED-4DB2-BD59-A6C34878D82A}">
                        <a16:rowId xmlns:a16="http://schemas.microsoft.com/office/drawing/2014/main" val="1095823564"/>
                      </a:ext>
                    </a:extLst>
                  </a:tr>
                </a:tbl>
              </a:graphicData>
            </a:graphic>
          </p:graphicFrame>
        </mc:Choice>
        <mc:Fallback>
          <p:graphicFrame>
            <p:nvGraphicFramePr>
              <p:cNvPr id="4" name="Table 4">
                <a:extLst>
                  <a:ext uri="{FF2B5EF4-FFF2-40B4-BE49-F238E27FC236}">
                    <a16:creationId xmlns:a16="http://schemas.microsoft.com/office/drawing/2014/main" id="{7EF077ED-E168-4583-A46D-DAEBCCAA32FC}"/>
                  </a:ext>
                </a:extLst>
              </p:cNvPr>
              <p:cNvGraphicFramePr>
                <a:graphicFrameLocks noGrp="1"/>
              </p:cNvGraphicFramePr>
              <p:nvPr>
                <p:extLst>
                  <p:ext uri="{D42A27DB-BD31-4B8C-83A1-F6EECF244321}">
                    <p14:modId xmlns:p14="http://schemas.microsoft.com/office/powerpoint/2010/main" val="495538865"/>
                  </p:ext>
                </p:extLst>
              </p:nvPr>
            </p:nvGraphicFramePr>
            <p:xfrm>
              <a:off x="1530541" y="3779520"/>
              <a:ext cx="6082919" cy="1554480"/>
            </p:xfrm>
            <a:graphic>
              <a:graphicData uri="http://schemas.openxmlformats.org/drawingml/2006/table">
                <a:tbl>
                  <a:tblPr firstRow="1" bandRow="1">
                    <a:tableStyleId>{2D5ABB26-0587-4C30-8999-92F81FD0307C}</a:tableStyleId>
                  </a:tblPr>
                  <a:tblGrid>
                    <a:gridCol w="2146618">
                      <a:extLst>
                        <a:ext uri="{9D8B030D-6E8A-4147-A177-3AD203B41FA5}">
                          <a16:colId xmlns:a16="http://schemas.microsoft.com/office/drawing/2014/main" val="1383225345"/>
                        </a:ext>
                      </a:extLst>
                    </a:gridCol>
                    <a:gridCol w="3936301">
                      <a:extLst>
                        <a:ext uri="{9D8B030D-6E8A-4147-A177-3AD203B41FA5}">
                          <a16:colId xmlns:a16="http://schemas.microsoft.com/office/drawing/2014/main" val="665655568"/>
                        </a:ext>
                      </a:extLst>
                    </a:gridCol>
                  </a:tblGrid>
                  <a:tr h="518160">
                    <a:tc>
                      <a:txBody>
                        <a:bodyPr/>
                        <a:lstStyle/>
                        <a:p>
                          <a:endParaRPr lang="en-US"/>
                        </a:p>
                      </a:txBody>
                      <a:tcPr>
                        <a:blipFill>
                          <a:blip r:embed="rId3"/>
                          <a:stretch>
                            <a:fillRect r="-183523" b="-232941"/>
                          </a:stretch>
                        </a:blipFill>
                      </a:tcPr>
                    </a:tc>
                    <a:tc>
                      <a:txBody>
                        <a:bodyPr/>
                        <a:lstStyle/>
                        <a:p>
                          <a:endParaRPr lang="en-US"/>
                        </a:p>
                      </a:txBody>
                      <a:tcPr>
                        <a:blipFill>
                          <a:blip r:embed="rId3"/>
                          <a:stretch>
                            <a:fillRect l="-54489" b="-232941"/>
                          </a:stretch>
                        </a:blipFill>
                      </a:tcPr>
                    </a:tc>
                    <a:extLst>
                      <a:ext uri="{0D108BD9-81ED-4DB2-BD59-A6C34878D82A}">
                        <a16:rowId xmlns:a16="http://schemas.microsoft.com/office/drawing/2014/main" val="899414483"/>
                      </a:ext>
                    </a:extLst>
                  </a:tr>
                  <a:tr h="518160">
                    <a:tc>
                      <a:txBody>
                        <a:bodyPr/>
                        <a:lstStyle/>
                        <a:p>
                          <a:endParaRPr lang="en-US" sz="2800"/>
                        </a:p>
                      </a:txBody>
                      <a:tcPr/>
                    </a:tc>
                    <a:tc>
                      <a:txBody>
                        <a:bodyPr/>
                        <a:lstStyle/>
                        <a:p>
                          <a:endParaRPr lang="en-US"/>
                        </a:p>
                      </a:txBody>
                      <a:tcPr>
                        <a:blipFill>
                          <a:blip r:embed="rId3"/>
                          <a:stretch>
                            <a:fillRect l="-54489" t="-100000" b="-132941"/>
                          </a:stretch>
                        </a:blipFill>
                      </a:tcPr>
                    </a:tc>
                    <a:extLst>
                      <a:ext uri="{0D108BD9-81ED-4DB2-BD59-A6C34878D82A}">
                        <a16:rowId xmlns:a16="http://schemas.microsoft.com/office/drawing/2014/main" val="2596937496"/>
                      </a:ext>
                    </a:extLst>
                  </a:tr>
                  <a:tr h="518160">
                    <a:tc>
                      <a:txBody>
                        <a:bodyPr/>
                        <a:lstStyle/>
                        <a:p>
                          <a:endParaRPr lang="en-US" sz="2800"/>
                        </a:p>
                      </a:txBody>
                      <a:tcPr/>
                    </a:tc>
                    <a:tc>
                      <a:txBody>
                        <a:bodyPr/>
                        <a:lstStyle/>
                        <a:p>
                          <a:endParaRPr lang="en-US"/>
                        </a:p>
                      </a:txBody>
                      <a:tcPr>
                        <a:blipFill>
                          <a:blip r:embed="rId3"/>
                          <a:stretch>
                            <a:fillRect l="-54489" t="-200000" b="-32941"/>
                          </a:stretch>
                        </a:blipFill>
                      </a:tcPr>
                    </a:tc>
                    <a:extLst>
                      <a:ext uri="{0D108BD9-81ED-4DB2-BD59-A6C34878D82A}">
                        <a16:rowId xmlns:a16="http://schemas.microsoft.com/office/drawing/2014/main" val="1095823564"/>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6" name="Table 4">
                <a:extLst>
                  <a:ext uri="{FF2B5EF4-FFF2-40B4-BE49-F238E27FC236}">
                    <a16:creationId xmlns:a16="http://schemas.microsoft.com/office/drawing/2014/main" id="{40E6280F-1385-43D2-9AEB-E78B8917119E}"/>
                  </a:ext>
                </a:extLst>
              </p:cNvPr>
              <p:cNvGraphicFramePr>
                <a:graphicFrameLocks noGrp="1"/>
              </p:cNvGraphicFramePr>
              <p:nvPr>
                <p:extLst>
                  <p:ext uri="{D42A27DB-BD31-4B8C-83A1-F6EECF244321}">
                    <p14:modId xmlns:p14="http://schemas.microsoft.com/office/powerpoint/2010/main" val="203975975"/>
                  </p:ext>
                </p:extLst>
              </p:nvPr>
            </p:nvGraphicFramePr>
            <p:xfrm>
              <a:off x="1682941" y="1600200"/>
              <a:ext cx="5778119" cy="1554480"/>
            </p:xfrm>
            <a:graphic>
              <a:graphicData uri="http://schemas.openxmlformats.org/drawingml/2006/table">
                <a:tbl>
                  <a:tblPr firstRow="1" bandRow="1">
                    <a:tableStyleId>{2D5ABB26-0587-4C30-8999-92F81FD0307C}</a:tableStyleId>
                  </a:tblPr>
                  <a:tblGrid>
                    <a:gridCol w="2146618">
                      <a:extLst>
                        <a:ext uri="{9D8B030D-6E8A-4147-A177-3AD203B41FA5}">
                          <a16:colId xmlns:a16="http://schemas.microsoft.com/office/drawing/2014/main" val="1383225345"/>
                        </a:ext>
                      </a:extLst>
                    </a:gridCol>
                    <a:gridCol w="3631501">
                      <a:extLst>
                        <a:ext uri="{9D8B030D-6E8A-4147-A177-3AD203B41FA5}">
                          <a16:colId xmlns:a16="http://schemas.microsoft.com/office/drawing/2014/main" val="665655568"/>
                        </a:ext>
                      </a:extLst>
                    </a:gridCol>
                  </a:tblGrid>
                  <a:tr h="370840">
                    <a:tc>
                      <a:txBody>
                        <a:bodyPr/>
                        <a:lstStyle/>
                        <a:p>
                          <a:pPr/>
                          <a14:m>
                            <m:oMathPara xmlns:m="http://schemas.openxmlformats.org/officeDocument/2006/math">
                              <m:oMathParaPr>
                                <m:jc m:val="right"/>
                              </m:oMathParaPr>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r>
                                  <a:rPr lang="en-US" sz="2800" smtClean="0">
                                    <a:latin typeface="Cambria Math" panose="02040503050406030204" pitchFamily="18" charset="0"/>
                                  </a:rPr>
                                  <m:t>𝑐</m:t>
                                </m:r>
                                <m:r>
                                  <a:rPr lang="en-US" sz="2800" smtClean="0">
                                    <a:latin typeface="Cambria Math" panose="02040503050406030204" pitchFamily="18" charset="0"/>
                                  </a:rPr>
                                  <m:t>−</m:t>
                                </m:r>
                                <m:r>
                                  <a:rPr lang="en-US" sz="2800" smtClean="0">
                                    <a:latin typeface="Cambria Math" panose="02040503050406030204" pitchFamily="18" charset="0"/>
                                  </a:rPr>
                                  <m:t>h</m:t>
                                </m:r>
                                <m:r>
                                  <a:rPr lang="en-US" sz="2800" smtClean="0">
                                    <a:latin typeface="Cambria Math" panose="02040503050406030204" pitchFamily="18" charset="0"/>
                                  </a:rPr>
                                  <m:t>+</m:t>
                                </m:r>
                                <m:r>
                                  <a:rPr lang="en-US" sz="2800" smtClean="0">
                                    <a:latin typeface="Cambria Math" panose="02040503050406030204" pitchFamily="18" charset="0"/>
                                  </a:rPr>
                                  <m:t>3</m:t>
                                </m:r>
                              </m:oMath>
                            </m:oMathPara>
                          </a14:m>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2</m:t>
                              </m:r>
                              <m:d>
                                <m:dPr>
                                  <m:ctrlPr>
                                    <a:rPr lang="ar-AE" sz="2800" i="1">
                                      <a:latin typeface="Cambria Math" panose="02040503050406030204" pitchFamily="18" charset="0"/>
                                    </a:rPr>
                                  </m:ctrlPr>
                                </m:dPr>
                                <m:e>
                                  <m:r>
                                    <a:rPr lang="ar-AE" sz="2800">
                                      <a:latin typeface="Cambria Math" panose="02040503050406030204" pitchFamily="18" charset="0"/>
                                    </a:rPr>
                                    <m:t>3</m:t>
                                  </m:r>
                                </m:e>
                              </m:d>
                              <m:r>
                                <a:rPr lang="ar-AE" sz="2800">
                                  <a:latin typeface="Cambria Math" panose="02040503050406030204" pitchFamily="18" charset="0"/>
                                </a:rPr>
                                <m:t>−</m:t>
                              </m:r>
                              <m:d>
                                <m:dPr>
                                  <m:ctrlPr>
                                    <a:rPr lang="ar-AE" sz="2800" i="1">
                                      <a:latin typeface="Cambria Math" panose="02040503050406030204" pitchFamily="18" charset="0"/>
                                    </a:rPr>
                                  </m:ctrlPr>
                                </m:dPr>
                                <m:e>
                                  <m:r>
                                    <a:rPr lang="en-US" sz="2800" b="0" i="0" smtClean="0">
                                      <a:latin typeface="Cambria Math" panose="02040503050406030204" pitchFamily="18" charset="0"/>
                                    </a:rPr>
                                    <m:t>−</m:t>
                                  </m:r>
                                  <m:r>
                                    <a:rPr lang="ar-AE" sz="2800">
                                      <a:latin typeface="Cambria Math" panose="02040503050406030204" pitchFamily="18" charset="0"/>
                                    </a:rPr>
                                    <m:t>0</m:t>
                                  </m:r>
                                  <m:r>
                                    <a:rPr lang="ar-AE" sz="2800">
                                      <a:latin typeface="Cambria Math" panose="02040503050406030204" pitchFamily="18" charset="0"/>
                                    </a:rPr>
                                    <m:t>.</m:t>
                                  </m:r>
                                  <m:r>
                                    <a:rPr lang="ar-AE" sz="2800">
                                      <a:latin typeface="Cambria Math" panose="02040503050406030204" pitchFamily="18" charset="0"/>
                                    </a:rPr>
                                    <m:t>1</m:t>
                                  </m:r>
                                </m:e>
                              </m:d>
                              <m:r>
                                <a:rPr lang="ar-AE" sz="2800">
                                  <a:latin typeface="Cambria Math" panose="02040503050406030204" pitchFamily="18" charset="0"/>
                                </a:rPr>
                                <m:t>+</m:t>
                              </m:r>
                              <m:r>
                                <a:rPr lang="ar-AE" sz="2800">
                                  <a:latin typeface="Cambria Math" panose="02040503050406030204" pitchFamily="18" charset="0"/>
                                </a:rPr>
                                <m:t>3</m:t>
                              </m:r>
                            </m:oMath>
                          </a14:m>
                          <a:r>
                            <a:rPr lang="en-US" sz="2800" dirty="0"/>
                            <a:t> </a:t>
                          </a:r>
                          <a:endParaRPr lang="ar-AE" sz="2800" dirty="0">
                            <a:latin typeface="Cambria Math" panose="02040503050406030204" pitchFamily="18" charset="0"/>
                          </a:endParaRPr>
                        </a:p>
                      </a:txBody>
                      <a:tcPr/>
                    </a:tc>
                    <a:extLst>
                      <a:ext uri="{0D108BD9-81ED-4DB2-BD59-A6C34878D82A}">
                        <a16:rowId xmlns:a16="http://schemas.microsoft.com/office/drawing/2014/main" val="899414483"/>
                      </a:ext>
                    </a:extLst>
                  </a:tr>
                  <a:tr h="37084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r>
                                  <a:rPr lang="ar-AE" sz="2800" smtClean="0">
                                    <a:latin typeface="Cambria Math" panose="02040503050406030204" pitchFamily="18" charset="0"/>
                                  </a:rPr>
                                  <m:t>6</m:t>
                                </m:r>
                                <m:r>
                                  <a:rPr lang="en-US" sz="2800" b="0" i="0" smtClean="0">
                                    <a:latin typeface="Cambria Math" panose="02040503050406030204" pitchFamily="18" charset="0"/>
                                  </a:rPr>
                                  <m:t>+</m:t>
                                </m:r>
                                <m:r>
                                  <a:rPr lang="en-US" sz="2800" b="0" i="0" smtClean="0">
                                    <a:latin typeface="Cambria Math" panose="02040503050406030204" pitchFamily="18" charset="0"/>
                                  </a:rPr>
                                  <m:t>0</m:t>
                                </m:r>
                                <m:r>
                                  <a:rPr lang="en-US" sz="2800" b="0" i="0" smtClean="0">
                                    <a:latin typeface="Cambria Math" panose="02040503050406030204" pitchFamily="18" charset="0"/>
                                  </a:rPr>
                                  <m:t>.</m:t>
                                </m:r>
                                <m:r>
                                  <a:rPr lang="en-US" sz="2800" b="0" i="0" smtClean="0">
                                    <a:latin typeface="Cambria Math" panose="02040503050406030204" pitchFamily="18" charset="0"/>
                                  </a:rPr>
                                  <m:t>1</m:t>
                                </m:r>
                                <m:r>
                                  <a:rPr lang="en-US" sz="2800" b="0" i="0" smtClean="0">
                                    <a:latin typeface="Cambria Math" panose="02040503050406030204" pitchFamily="18" charset="0"/>
                                  </a:rPr>
                                  <m:t>+</m:t>
                                </m:r>
                                <m:r>
                                  <a:rPr lang="en-US" sz="2800" b="0" i="0" smtClean="0">
                                    <a:latin typeface="Cambria Math" panose="02040503050406030204" pitchFamily="18" charset="0"/>
                                  </a:rPr>
                                  <m:t>3</m:t>
                                </m:r>
                              </m:oMath>
                            </m:oMathPara>
                          </a14:m>
                          <a:endParaRPr lang="en-US" sz="2800" dirty="0">
                            <a:latin typeface="Cambria Math" panose="02040503050406030204" pitchFamily="18" charset="0"/>
                          </a:endParaRPr>
                        </a:p>
                      </a:txBody>
                      <a:tcPr/>
                    </a:tc>
                    <a:extLst>
                      <a:ext uri="{0D108BD9-81ED-4DB2-BD59-A6C34878D82A}">
                        <a16:rowId xmlns:a16="http://schemas.microsoft.com/office/drawing/2014/main" val="2596937496"/>
                      </a:ext>
                    </a:extLst>
                  </a:tr>
                  <a:tr h="370840">
                    <a:tc>
                      <a:txBody>
                        <a:bodyPr/>
                        <a:lstStyle/>
                        <a:p>
                          <a:endParaRPr lang="en-US" sz="28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2800" b="0" i="0" smtClean="0">
                                  <a:latin typeface="Cambria Math" panose="02040503050406030204" pitchFamily="18" charset="0"/>
                                </a:rPr>
                                <m:t>=−</m:t>
                              </m:r>
                              <m:r>
                                <a:rPr lang="en-US" sz="2800" b="0" i="0" smtClean="0">
                                  <a:latin typeface="Cambria Math" panose="02040503050406030204" pitchFamily="18" charset="0"/>
                                </a:rPr>
                                <m:t>2</m:t>
                              </m:r>
                              <m:r>
                                <a:rPr lang="en-US" sz="2800" b="0" i="0" smtClean="0">
                                  <a:latin typeface="Cambria Math" panose="02040503050406030204" pitchFamily="18" charset="0"/>
                                </a:rPr>
                                <m:t>.</m:t>
                              </m:r>
                              <m:r>
                                <a:rPr lang="en-US" sz="2800" b="0" i="0" smtClean="0">
                                  <a:latin typeface="Cambria Math" panose="02040503050406030204" pitchFamily="18" charset="0"/>
                                </a:rPr>
                                <m:t>9</m:t>
                              </m:r>
                            </m:oMath>
                          </a14:m>
                          <a:r>
                            <a:rPr lang="en-US" sz="2800" dirty="0">
                              <a:latin typeface="+mn-lt"/>
                            </a:rPr>
                            <a:t>.</a:t>
                          </a:r>
                        </a:p>
                      </a:txBody>
                      <a:tcPr/>
                    </a:tc>
                    <a:extLst>
                      <a:ext uri="{0D108BD9-81ED-4DB2-BD59-A6C34878D82A}">
                        <a16:rowId xmlns:a16="http://schemas.microsoft.com/office/drawing/2014/main" val="2420124110"/>
                      </a:ext>
                    </a:extLst>
                  </a:tr>
                </a:tbl>
              </a:graphicData>
            </a:graphic>
          </p:graphicFrame>
        </mc:Choice>
        <mc:Fallback>
          <p:graphicFrame>
            <p:nvGraphicFramePr>
              <p:cNvPr id="6" name="Table 4">
                <a:extLst>
                  <a:ext uri="{FF2B5EF4-FFF2-40B4-BE49-F238E27FC236}">
                    <a16:creationId xmlns:a16="http://schemas.microsoft.com/office/drawing/2014/main" id="{40E6280F-1385-43D2-9AEB-E78B8917119E}"/>
                  </a:ext>
                </a:extLst>
              </p:cNvPr>
              <p:cNvGraphicFramePr>
                <a:graphicFrameLocks noGrp="1"/>
              </p:cNvGraphicFramePr>
              <p:nvPr>
                <p:extLst>
                  <p:ext uri="{D42A27DB-BD31-4B8C-83A1-F6EECF244321}">
                    <p14:modId xmlns:p14="http://schemas.microsoft.com/office/powerpoint/2010/main" val="203975975"/>
                  </p:ext>
                </p:extLst>
              </p:nvPr>
            </p:nvGraphicFramePr>
            <p:xfrm>
              <a:off x="1682941" y="1600200"/>
              <a:ext cx="5778119" cy="1554480"/>
            </p:xfrm>
            <a:graphic>
              <a:graphicData uri="http://schemas.openxmlformats.org/drawingml/2006/table">
                <a:tbl>
                  <a:tblPr firstRow="1" bandRow="1">
                    <a:tableStyleId>{2D5ABB26-0587-4C30-8999-92F81FD0307C}</a:tableStyleId>
                  </a:tblPr>
                  <a:tblGrid>
                    <a:gridCol w="2146618">
                      <a:extLst>
                        <a:ext uri="{9D8B030D-6E8A-4147-A177-3AD203B41FA5}">
                          <a16:colId xmlns:a16="http://schemas.microsoft.com/office/drawing/2014/main" val="1383225345"/>
                        </a:ext>
                      </a:extLst>
                    </a:gridCol>
                    <a:gridCol w="3631501">
                      <a:extLst>
                        <a:ext uri="{9D8B030D-6E8A-4147-A177-3AD203B41FA5}">
                          <a16:colId xmlns:a16="http://schemas.microsoft.com/office/drawing/2014/main" val="665655568"/>
                        </a:ext>
                      </a:extLst>
                    </a:gridCol>
                  </a:tblGrid>
                  <a:tr h="518160">
                    <a:tc>
                      <a:txBody>
                        <a:bodyPr/>
                        <a:lstStyle/>
                        <a:p>
                          <a:endParaRPr lang="en-US"/>
                        </a:p>
                      </a:txBody>
                      <a:tcPr>
                        <a:blipFill>
                          <a:blip r:embed="rId4"/>
                          <a:stretch>
                            <a:fillRect r="-169318" b="-234118"/>
                          </a:stretch>
                        </a:blipFill>
                      </a:tcPr>
                    </a:tc>
                    <a:tc>
                      <a:txBody>
                        <a:bodyPr/>
                        <a:lstStyle/>
                        <a:p>
                          <a:endParaRPr lang="en-US"/>
                        </a:p>
                      </a:txBody>
                      <a:tcPr>
                        <a:blipFill>
                          <a:blip r:embed="rId4"/>
                          <a:stretch>
                            <a:fillRect l="-59060" b="-234118"/>
                          </a:stretch>
                        </a:blipFill>
                      </a:tcPr>
                    </a:tc>
                    <a:extLst>
                      <a:ext uri="{0D108BD9-81ED-4DB2-BD59-A6C34878D82A}">
                        <a16:rowId xmlns:a16="http://schemas.microsoft.com/office/drawing/2014/main" val="899414483"/>
                      </a:ext>
                    </a:extLst>
                  </a:tr>
                  <a:tr h="518160">
                    <a:tc>
                      <a:txBody>
                        <a:bodyPr/>
                        <a:lstStyle/>
                        <a:p>
                          <a:endParaRPr lang="en-US" sz="2800"/>
                        </a:p>
                      </a:txBody>
                      <a:tcPr/>
                    </a:tc>
                    <a:tc>
                      <a:txBody>
                        <a:bodyPr/>
                        <a:lstStyle/>
                        <a:p>
                          <a:endParaRPr lang="en-US"/>
                        </a:p>
                      </a:txBody>
                      <a:tcPr>
                        <a:blipFill>
                          <a:blip r:embed="rId4"/>
                          <a:stretch>
                            <a:fillRect l="-59060" t="-98837" b="-131395"/>
                          </a:stretch>
                        </a:blipFill>
                      </a:tcPr>
                    </a:tc>
                    <a:extLst>
                      <a:ext uri="{0D108BD9-81ED-4DB2-BD59-A6C34878D82A}">
                        <a16:rowId xmlns:a16="http://schemas.microsoft.com/office/drawing/2014/main" val="2596937496"/>
                      </a:ext>
                    </a:extLst>
                  </a:tr>
                  <a:tr h="518160">
                    <a:tc>
                      <a:txBody>
                        <a:bodyPr/>
                        <a:lstStyle/>
                        <a:p>
                          <a:endParaRPr lang="en-US" sz="2800"/>
                        </a:p>
                      </a:txBody>
                      <a:tcPr/>
                    </a:tc>
                    <a:tc>
                      <a:txBody>
                        <a:bodyPr/>
                        <a:lstStyle/>
                        <a:p>
                          <a:endParaRPr lang="en-US"/>
                        </a:p>
                      </a:txBody>
                      <a:tcPr>
                        <a:blipFill>
                          <a:blip r:embed="rId4"/>
                          <a:stretch>
                            <a:fillRect l="-59060" t="-201176" b="-32941"/>
                          </a:stretch>
                        </a:blipFill>
                      </a:tcPr>
                    </a:tc>
                    <a:extLst>
                      <a:ext uri="{0D108BD9-81ED-4DB2-BD59-A6C34878D82A}">
                        <a16:rowId xmlns:a16="http://schemas.microsoft.com/office/drawing/2014/main" val="2420124110"/>
                      </a:ext>
                    </a:extLst>
                  </a:tr>
                </a:tbl>
              </a:graphicData>
            </a:graphic>
          </p:graphicFrame>
        </mc:Fallback>
      </mc:AlternateContent>
    </p:spTree>
    <p:extLst>
      <p:ext uri="{BB962C8B-B14F-4D97-AF65-F5344CB8AC3E}">
        <p14:creationId xmlns:p14="http://schemas.microsoft.com/office/powerpoint/2010/main" val="232122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Using Average Velocities to Estimate Instantaneous Velocity</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A piece of rock falls into a </a:t>
                </a:r>
                <a:r>
                  <a:rPr sz="2800" dirty="0">
                    <a:latin typeface="Cambria Math"/>
                  </a:rPr>
                  <a:t>256</a:t>
                </a:r>
                <a:r>
                  <a:rPr sz="2800" dirty="0"/>
                  <a:t>-foot-deep canyon from its rim. If we ignore air resistance, its distance below the rim at time </a:t>
                </a:r>
                <a14:m>
                  <m:oMath xmlns:m="http://schemas.openxmlformats.org/officeDocument/2006/math">
                    <m:r>
                      <a:rPr>
                        <a:latin typeface="Cambria Math" panose="02040503050406030204" pitchFamily="18" charset="0"/>
                      </a:rPr>
                      <m:t>𝑡</m:t>
                    </m:r>
                  </m:oMath>
                </a14:m>
                <a:r>
                  <a:rPr sz="2800" dirty="0"/>
                  <a:t> is</a:t>
                </a:r>
                <a:r>
                  <a:rPr lang="en-US"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𝑑</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16</m:t>
                    </m:r>
                    <m:sSup>
                      <m:sSupPr>
                        <m:ctrlPr>
                          <a:rPr i="1">
                            <a:latin typeface="Cambria Math" panose="02040503050406030204" pitchFamily="18" charset="0"/>
                          </a:rPr>
                        </m:ctrlPr>
                      </m:sSupPr>
                      <m:e>
                        <m:r>
                          <a:rPr>
                            <a:latin typeface="Cambria Math" panose="02040503050406030204" pitchFamily="18" charset="0"/>
                          </a:rPr>
                          <m:t>𝑡</m:t>
                        </m:r>
                      </m:e>
                      <m:sup>
                        <m:r>
                          <a:rPr>
                            <a:latin typeface="Cambria Math" panose="02040503050406030204" pitchFamily="18" charset="0"/>
                          </a:rPr>
                          <m:t>2</m:t>
                        </m:r>
                      </m:sup>
                    </m:sSup>
                  </m:oMath>
                </a14:m>
                <a:r>
                  <a:rPr sz="2800" dirty="0"/>
                  <a:t>,</a:t>
                </a:r>
                <a:r>
                  <a:rPr lang="en-US" sz="2800" dirty="0"/>
                  <a:t> </a:t>
                </a:r>
                <a:r>
                  <a:rPr sz="2800" dirty="0"/>
                  <a:t>where </a:t>
                </a:r>
                <a14:m>
                  <m:oMath xmlns:m="http://schemas.openxmlformats.org/officeDocument/2006/math">
                    <m:r>
                      <a:rPr>
                        <a:latin typeface="Cambria Math" panose="02040503050406030204" pitchFamily="18" charset="0"/>
                      </a:rPr>
                      <m:t>𝑑</m:t>
                    </m:r>
                  </m:oMath>
                </a14:m>
                <a:r>
                  <a:rPr sz="2800" dirty="0"/>
                  <a:t> is measured in feet and </a:t>
                </a:r>
                <a14:m>
                  <m:oMath xmlns:m="http://schemas.openxmlformats.org/officeDocument/2006/math">
                    <m:r>
                      <a:rPr>
                        <a:latin typeface="Cambria Math" panose="02040503050406030204" pitchFamily="18" charset="0"/>
                      </a:rPr>
                      <m:t>𝑡</m:t>
                    </m:r>
                  </m:oMath>
                </a14:m>
                <a:r>
                  <a:rPr sz="2800" dirty="0"/>
                  <a:t> is measured in seconds.</a:t>
                </a:r>
                <a:r>
                  <a:rPr lang="en-US" sz="2800" dirty="0"/>
                  <a:t> Estimate</a:t>
                </a:r>
                <a:endParaRPr sz="2800" dirty="0"/>
              </a:p>
              <a:p>
                <a:pPr marL="514350" indent="-514350">
                  <a:buFont typeface="+mj-lt"/>
                  <a:buAutoNum type="alphaLcPeriod"/>
                  <a:defRPr sz="2800"/>
                </a:pPr>
                <a:r>
                  <a:rPr dirty="0"/>
                  <a:t>​</a:t>
                </a:r>
                <a:r>
                  <a:rPr lang="en-US" dirty="0"/>
                  <a:t>t</a:t>
                </a:r>
                <a:r>
                  <a:rPr sz="2800" dirty="0"/>
                  <a:t>he instantaneous velocity of the rock after </a:t>
                </a:r>
                <a:r>
                  <a:rPr sz="2800" dirty="0">
                    <a:latin typeface="Cambria Math"/>
                  </a:rPr>
                  <a:t>2</a:t>
                </a:r>
                <a:r>
                  <a:rPr sz="2800" dirty="0"/>
                  <a:t> seconds</a:t>
                </a:r>
                <a:r>
                  <a:rPr lang="en-US" sz="2800" dirty="0"/>
                  <a:t>,</a:t>
                </a:r>
                <a:endParaRPr sz="2800" dirty="0"/>
              </a:p>
              <a:p>
                <a:pPr marL="514350" indent="-514350">
                  <a:buFont typeface="+mj-lt"/>
                  <a:buAutoNum type="alphaLcPeriod" startAt="2"/>
                  <a:defRPr sz="2800"/>
                </a:pPr>
                <a:r>
                  <a:rPr sz="2800" dirty="0"/>
                  <a:t>the velocity of impact.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lang="en-US" sz="2800" b="1" dirty="0"/>
                  <a:t>Solution</a:t>
                </a:r>
              </a:p>
              <a:p>
                <a:pPr marL="514350" indent="-514350">
                  <a:lnSpc>
                    <a:spcPct val="110000"/>
                  </a:lnSpc>
                  <a:buFont typeface="+mj-lt"/>
                  <a:buAutoNum type="alphaLcPeriod"/>
                  <a:defRPr sz="2800"/>
                </a:pPr>
                <a:r>
                  <a:rPr lang="en-US" dirty="0"/>
                  <a:t>​</a:t>
                </a:r>
                <a:r>
                  <a:rPr lang="en-US" sz="2800" dirty="0"/>
                  <a:t>We will start by calculating the average velocity of the rock from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2</m:t>
                    </m:r>
                  </m:oMath>
                </a14:m>
                <a:r>
                  <a:rPr lang="en-US" sz="2800" dirty="0"/>
                  <a:t> to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3</m:t>
                    </m:r>
                  </m:oMath>
                </a14:m>
                <a:r>
                  <a:rPr lang="en-US" sz="2800" dirty="0"/>
                  <a:t> Note that the elapsed time is </a:t>
                </a:r>
                <a:br>
                  <a:rPr lang="en-US" sz="2800" dirty="0"/>
                </a:b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1</m:t>
                    </m:r>
                  </m:oMath>
                </a14:m>
                <a:r>
                  <a:rPr lang="en-US" sz="2800" dirty="0"/>
                  <a:t>, while the distance traveled is </a:t>
                </a:r>
                <a:br>
                  <a:rPr lang="en-US" sz="2800" dirty="0"/>
                </a:b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a:latin typeface="Cambria Math" panose="02040503050406030204" pitchFamily="18" charset="0"/>
                      </a:rPr>
                      <m:t>𝑑</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3</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e>
                        </m:d>
                      </m:e>
                    </m:func>
                  </m:oMath>
                </a14:m>
                <a:r>
                  <a:rPr lang="en-US" sz="2800" dirty="0"/>
                  <a:t>, so we can set up the following difference quotient to calculate the desired average velocity over the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3</m:t>
                        </m:r>
                      </m:e>
                    </m:d>
                  </m:oMath>
                </a14:m>
                <a:r>
                  <a:rPr lang="en-US" sz="2800" dirty="0"/>
                  <a:t>.</a:t>
                </a:r>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𝑑</m:t>
                          </m:r>
                        </m:num>
                        <m:den>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𝑡</m:t>
                          </m:r>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3</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e>
                              </m:d>
                            </m:e>
                          </m:func>
                        </m:num>
                        <m:den>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
                                <a:rPr lang="ar-AE">
                                  <a:latin typeface="Cambria Math" panose="02040503050406030204" pitchFamily="18" charset="0"/>
                                </a:rPr>
                                <m:t>𝛥</m:t>
                              </m:r>
                              <m:r>
                                <a:rPr lang="ar-AE">
                                  <a:latin typeface="Cambria Math" panose="02040503050406030204" pitchFamily="18" charset="0"/>
                                </a:rPr>
                                <m:t>𝑑</m:t>
                              </m:r>
                            </m:num>
                            <m:den>
                              <m:r>
                                <a:rPr lang="ar-AE">
                                  <a:latin typeface="Cambria Math" panose="02040503050406030204" pitchFamily="18" charset="0"/>
                                </a:rPr>
                                <m:t>𝛥</m:t>
                              </m:r>
                              <m:r>
                                <a:rPr lang="ar-AE">
                                  <a:latin typeface="Cambria Math" panose="02040503050406030204" pitchFamily="18" charset="0"/>
                                </a:rPr>
                                <m:t>𝑡</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16</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3</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num>
                        <m:den>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
                                <a:rPr lang="ar-AE">
                                  <a:latin typeface="Cambria Math" panose="02040503050406030204" pitchFamily="18" charset="0"/>
                                </a:rPr>
                                <m:t>𝛥</m:t>
                              </m:r>
                              <m:r>
                                <a:rPr lang="ar-AE">
                                  <a:latin typeface="Cambria Math" panose="02040503050406030204" pitchFamily="18" charset="0"/>
                                </a:rPr>
                                <m:t>𝑑</m:t>
                              </m:r>
                            </m:num>
                            <m:den>
                              <m:r>
                                <a:rPr lang="ar-AE">
                                  <a:latin typeface="Cambria Math" panose="02040503050406030204" pitchFamily="18" charset="0"/>
                                </a:rPr>
                                <m:t>𝛥</m:t>
                              </m:r>
                              <m:r>
                                <a:rPr lang="ar-AE">
                                  <a:latin typeface="Cambria Math" panose="02040503050406030204" pitchFamily="18" charset="0"/>
                                </a:rPr>
                                <m:t>𝑡</m:t>
                              </m:r>
                            </m:den>
                          </m:f>
                        </m:e>
                      </m:phant>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80</m:t>
                      </m:r>
                      <m:r>
                        <a:rPr lang="ar-AE"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However, this is not expected to be an accurate reflection of the instantaneous velocity at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2</m:t>
                    </m:r>
                  </m:oMath>
                </a14:m>
                <a:r>
                  <a:rPr lang="en-US" sz="2800" dirty="0"/>
                  <a:t>, since the rock is accelerating significantly between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2</m:t>
                    </m:r>
                  </m:oMath>
                </a14:m>
                <a:r>
                  <a:rPr lang="en-US" sz="2800" dirty="0"/>
                  <a:t> and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3</m:t>
                    </m:r>
                  </m:oMath>
                </a14:m>
                <a:r>
                  <a:rPr lang="en-US" sz="2800" dirty="0"/>
                  <a:t>. We obtain a more accurate guess if we work over a much shorter time interval, say the one from </a:t>
                </a:r>
                <a:br>
                  <a:rPr lang="en-US" sz="2800" dirty="0"/>
                </a:b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2</m:t>
                    </m:r>
                  </m:oMath>
                </a14:m>
                <a:r>
                  <a:rPr lang="en-US" sz="2800" dirty="0"/>
                  <a:t> to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𝑑</m:t>
                          </m:r>
                        </m:num>
                        <m:den>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𝑡</m:t>
                          </m:r>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e>
                              </m:d>
                            </m:e>
                          </m:func>
                        </m:num>
                        <m:den>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
                                <a:rPr lang="ar-AE">
                                  <a:latin typeface="Cambria Math" panose="02040503050406030204" pitchFamily="18" charset="0"/>
                                </a:rPr>
                                <m:t>𝛥</m:t>
                              </m:r>
                              <m:r>
                                <a:rPr lang="ar-AE">
                                  <a:latin typeface="Cambria Math" panose="02040503050406030204" pitchFamily="18" charset="0"/>
                                </a:rPr>
                                <m:t>𝑑</m:t>
                              </m:r>
                            </m:num>
                            <m:den>
                              <m:r>
                                <a:rPr lang="ar-AE">
                                  <a:latin typeface="Cambria Math" panose="02040503050406030204" pitchFamily="18" charset="0"/>
                                </a:rPr>
                                <m:t>𝛥</m:t>
                              </m:r>
                              <m:r>
                                <a:rPr lang="ar-AE">
                                  <a:latin typeface="Cambria Math" panose="02040503050406030204" pitchFamily="18" charset="0"/>
                                </a:rPr>
                                <m:t>𝑡</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16</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
                                <a:rPr lang="ar-AE">
                                  <a:latin typeface="Cambria Math" panose="02040503050406030204" pitchFamily="18" charset="0"/>
                                </a:rPr>
                                <m:t>𝛥</m:t>
                              </m:r>
                              <m:r>
                                <a:rPr lang="ar-AE">
                                  <a:latin typeface="Cambria Math" panose="02040503050406030204" pitchFamily="18" charset="0"/>
                                </a:rPr>
                                <m:t>𝑑</m:t>
                              </m:r>
                            </m:num>
                            <m:den>
                              <m:r>
                                <a:rPr lang="ar-AE">
                                  <a:latin typeface="Cambria Math" panose="02040503050406030204" pitchFamily="18" charset="0"/>
                                </a:rPr>
                                <m:t>𝛥</m:t>
                              </m:r>
                              <m:r>
                                <a:rPr lang="ar-AE">
                                  <a:latin typeface="Cambria Math" panose="02040503050406030204" pitchFamily="18" charset="0"/>
                                </a:rPr>
                                <m:t>𝑡</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16</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41</m:t>
                              </m:r>
                            </m:e>
                          </m:d>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4</m:t>
                          </m:r>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r>
                        <a:rPr lang="ar-AE">
                          <a:latin typeface="Cambria Math" panose="02040503050406030204" pitchFamily="18" charset="0"/>
                        </a:rPr>
                        <m:t>65</m:t>
                      </m:r>
                      <m:r>
                        <a:rPr lang="ar-AE">
                          <a:latin typeface="Cambria Math" panose="02040503050406030204" pitchFamily="18" charset="0"/>
                        </a:rPr>
                        <m:t>.</m:t>
                      </m:r>
                      <m:r>
                        <a:rPr lang="ar-AE">
                          <a:latin typeface="Cambria Math" panose="02040503050406030204" pitchFamily="18" charset="0"/>
                        </a:rPr>
                        <m:t>6</m:t>
                      </m:r>
                      <m:r>
                        <a:rPr lang="ar-AE"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1481"/>
                </a:stretch>
              </a:blipFill>
            </p:spPr>
            <p:txBody>
              <a:bodyPr/>
              <a:lstStyle/>
              <a:p>
                <a:r>
                  <a:rPr lang="en-US">
                    <a:noFill/>
                  </a:rPr>
                  <a:t> </a:t>
                </a:r>
              </a:p>
            </p:txBody>
          </p:sp>
        </mc:Fallback>
      </mc:AlternateContent>
    </p:spTree>
    <p:extLst>
      <p:ext uri="{BB962C8B-B14F-4D97-AF65-F5344CB8AC3E}">
        <p14:creationId xmlns:p14="http://schemas.microsoft.com/office/powerpoint/2010/main" val="272215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p:sp>
        <p:nvSpPr>
          <p:cNvPr id="3" name="Text Placeholder 2"/>
          <p:cNvSpPr>
            <a:spLocks noGrp="1"/>
          </p:cNvSpPr>
          <p:nvPr>
            <p:ph type="body" sz="quarter" idx="10"/>
          </p:nvPr>
        </p:nvSpPr>
        <p:spPr/>
        <p:txBody>
          <a:bodyPr>
            <a:normAutofit/>
          </a:bodyPr>
          <a:lstStyle/>
          <a:p>
            <a:r>
              <a:rPr dirty="0"/>
              <a:t>​</a:t>
            </a:r>
            <a:r>
              <a:rPr sz="2800" dirty="0"/>
              <a:t>This is a much better guess, but there is no need to stop here. </a:t>
            </a:r>
            <a:r>
              <a:rPr lang="en-US" sz="2800" dirty="0"/>
              <a:t>T</a:t>
            </a:r>
            <a:r>
              <a:rPr sz="2800" dirty="0"/>
              <a:t>able </a:t>
            </a:r>
            <a:r>
              <a:rPr lang="en-US" sz="2800" dirty="0"/>
              <a:t>1 </a:t>
            </a:r>
            <a:r>
              <a:rPr sz="2800" dirty="0"/>
              <a:t>summarizes the average velocities over time intervals of decreasing lengths, all the way down to a length of </a:t>
            </a:r>
            <a:r>
              <a:rPr sz="2800" dirty="0">
                <a:latin typeface="Cambria Math"/>
              </a:rPr>
              <a:t>0.01</a:t>
            </a:r>
            <a:r>
              <a:rPr sz="2800" dirty="0"/>
              <a:t> seconds.</a:t>
            </a:r>
          </a:p>
          <a:p>
            <a:r>
              <a:rPr dirty="0"/>
              <a:t>​</a:t>
            </a:r>
          </a:p>
        </p:txBody>
      </p:sp>
    </p:spTree>
    <p:extLst>
      <p:ext uri="{BB962C8B-B14F-4D97-AF65-F5344CB8AC3E}">
        <p14:creationId xmlns:p14="http://schemas.microsoft.com/office/powerpoint/2010/main" val="494289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13949277"/>
                  </p:ext>
                </p:extLst>
              </p:nvPr>
            </p:nvGraphicFramePr>
            <p:xfrm>
              <a:off x="457200" y="1018032"/>
              <a:ext cx="8229600" cy="44157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sz="2200" dirty="0"/>
                            <a:t>Time </a:t>
                          </a:r>
                          <a:r>
                            <a:rPr lang="en-US" sz="2200" dirty="0"/>
                            <a:t>I</a:t>
                          </a:r>
                          <a:r>
                            <a:rPr sz="2200" dirty="0"/>
                            <a:t>nterval</a:t>
                          </a:r>
                        </a:p>
                      </a:txBody>
                      <a:tcPr anchor="ctr"/>
                    </a:tc>
                    <a:tc>
                      <a:txBody>
                        <a:bodyPr/>
                        <a:lstStyle/>
                        <a:p>
                          <a:pPr algn="ctr">
                            <a:defRPr sz="1800" b="1"/>
                          </a:pPr>
                          <a:r>
                            <a:rPr sz="2200" dirty="0"/>
                            <a:t>Average </a:t>
                          </a:r>
                          <a:r>
                            <a:rPr lang="en-US" sz="2200" dirty="0"/>
                            <a:t>V</a:t>
                          </a:r>
                          <a:r>
                            <a:rPr sz="2200" dirty="0"/>
                            <a:t>elocity </a:t>
                          </a:r>
                          <a14:m>
                            <m:oMath xmlns:m="http://schemas.openxmlformats.org/officeDocument/2006/math">
                              <m:f>
                                <m:fPr>
                                  <m:ctrlPr>
                                    <a:rPr sz="2200" i="1">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𝚫</m:t>
                                  </m:r>
                                  <m:r>
                                    <a:rPr sz="2200">
                                      <a:latin typeface="Cambria Math"/>
                                    </a:rPr>
                                    <m:t>𝑑</m:t>
                                  </m:r>
                                </m:num>
                                <m:den>
                                  <m:r>
                                    <a:rPr lang="en-US" sz="2200" i="1" smtClean="0">
                                      <a:latin typeface="Cambria Math" panose="02040503050406030204" pitchFamily="18" charset="0"/>
                                      <a:ea typeface="Cambria Math" panose="02040503050406030204" pitchFamily="18" charset="0"/>
                                    </a:rPr>
                                    <m:t>𝚫</m:t>
                                  </m:r>
                                  <m:r>
                                    <a:rPr sz="2200">
                                      <a:latin typeface="Cambria Math"/>
                                    </a:rPr>
                                    <m:t>𝑡</m:t>
                                  </m:r>
                                </m:den>
                              </m:f>
                            </m:oMath>
                          </a14:m>
                          <a:endParaRPr sz="2200" dirty="0"/>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09</m:t>
                                    </m:r>
                                  </m:e>
                                </m:d>
                              </m:oMath>
                            </m:oMathPara>
                          </a14:m>
                          <a:endParaRPr sz="2200" dirty="0"/>
                        </a:p>
                      </a:txBody>
                      <a:tcPr anchor="ctr"/>
                    </a:tc>
                    <a:tc>
                      <a:txBody>
                        <a:bodyPr/>
                        <a:lstStyle/>
                        <a:p>
                          <a:pPr algn="ctr"/>
                          <a:r>
                            <a:rPr sz="2200" dirty="0">
                              <a:latin typeface="Cambria Math"/>
                            </a:rPr>
                            <a:t>65.44</a:t>
                          </a:r>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08</m:t>
                                    </m:r>
                                  </m:e>
                                </m:d>
                              </m:oMath>
                            </m:oMathPara>
                          </a14:m>
                          <a:endParaRPr sz="2200" dirty="0"/>
                        </a:p>
                      </a:txBody>
                      <a:tcPr anchor="ctr"/>
                    </a:tc>
                    <a:tc>
                      <a:txBody>
                        <a:bodyPr/>
                        <a:lstStyle/>
                        <a:p>
                          <a:pPr algn="ctr"/>
                          <a:r>
                            <a:rPr sz="2200" dirty="0">
                              <a:latin typeface="Cambria Math"/>
                            </a:rPr>
                            <a:t>65.28</a:t>
                          </a:r>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07</m:t>
                                    </m:r>
                                  </m:e>
                                </m:d>
                              </m:oMath>
                            </m:oMathPara>
                          </a14:m>
                          <a:endParaRPr sz="2200" dirty="0"/>
                        </a:p>
                      </a:txBody>
                      <a:tcPr anchor="ctr"/>
                    </a:tc>
                    <a:tc>
                      <a:txBody>
                        <a:bodyPr/>
                        <a:lstStyle/>
                        <a:p>
                          <a:pPr algn="ctr"/>
                          <a:r>
                            <a:rPr sz="2200" dirty="0">
                              <a:latin typeface="Cambria Math"/>
                            </a:rPr>
                            <a:t>65.12</a:t>
                          </a:r>
                        </a:p>
                      </a:txBody>
                      <a:tcPr anchor="ct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06</m:t>
                                    </m:r>
                                  </m:e>
                                </m:d>
                              </m:oMath>
                            </m:oMathPara>
                          </a14:m>
                          <a:endParaRPr sz="2200" dirty="0"/>
                        </a:p>
                      </a:txBody>
                      <a:tcPr anchor="ctr"/>
                    </a:tc>
                    <a:tc>
                      <a:txBody>
                        <a:bodyPr/>
                        <a:lstStyle/>
                        <a:p>
                          <a:pPr algn="ctr"/>
                          <a:r>
                            <a:rPr sz="2200" dirty="0">
                              <a:latin typeface="Cambria Math"/>
                            </a:rPr>
                            <a:t>64.96</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05</m:t>
                                    </m:r>
                                  </m:e>
                                </m:d>
                              </m:oMath>
                            </m:oMathPara>
                          </a14:m>
                          <a:endParaRPr sz="2200" dirty="0"/>
                        </a:p>
                      </a:txBody>
                      <a:tcPr anchor="ctr"/>
                    </a:tc>
                    <a:tc>
                      <a:txBody>
                        <a:bodyPr/>
                        <a:lstStyle/>
                        <a:p>
                          <a:pPr algn="ctr"/>
                          <a:r>
                            <a:rPr sz="2200" dirty="0">
                              <a:latin typeface="Cambria Math"/>
                            </a:rPr>
                            <a:t>64.8</a:t>
                          </a:r>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04</m:t>
                                    </m:r>
                                  </m:e>
                                </m:d>
                              </m:oMath>
                            </m:oMathPara>
                          </a14:m>
                          <a:endParaRPr sz="2200" dirty="0"/>
                        </a:p>
                      </a:txBody>
                      <a:tcPr anchor="ctr"/>
                    </a:tc>
                    <a:tc>
                      <a:txBody>
                        <a:bodyPr/>
                        <a:lstStyle/>
                        <a:p>
                          <a:pPr algn="ctr"/>
                          <a:r>
                            <a:rPr sz="2200" dirty="0">
                              <a:latin typeface="Cambria Math"/>
                            </a:rPr>
                            <a:t>64.64</a:t>
                          </a:r>
                        </a:p>
                      </a:txBody>
                      <a:tcPr anchor="ct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03</m:t>
                                    </m:r>
                                  </m:e>
                                </m:d>
                              </m:oMath>
                            </m:oMathPara>
                          </a14:m>
                          <a:endParaRPr sz="2200" dirty="0"/>
                        </a:p>
                      </a:txBody>
                      <a:tcPr anchor="ctr"/>
                    </a:tc>
                    <a:tc>
                      <a:txBody>
                        <a:bodyPr/>
                        <a:lstStyle/>
                        <a:p>
                          <a:pPr algn="ctr"/>
                          <a:r>
                            <a:rPr sz="2200" dirty="0">
                              <a:latin typeface="Cambria Math"/>
                            </a:rPr>
                            <a:t>64.48</a:t>
                          </a:r>
                        </a:p>
                      </a:txBody>
                      <a:tcPr anchor="ctr"/>
                    </a:tc>
                    <a:extLst>
                      <a:ext uri="{0D108BD9-81ED-4DB2-BD59-A6C34878D82A}">
                        <a16:rowId xmlns:a16="http://schemas.microsoft.com/office/drawing/2014/main" val="10008"/>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02</m:t>
                                    </m:r>
                                  </m:e>
                                </m:d>
                              </m:oMath>
                            </m:oMathPara>
                          </a14:m>
                          <a:endParaRPr sz="2200" dirty="0"/>
                        </a:p>
                      </a:txBody>
                      <a:tcPr anchor="ctr"/>
                    </a:tc>
                    <a:tc>
                      <a:txBody>
                        <a:bodyPr/>
                        <a:lstStyle/>
                        <a:p>
                          <a:pPr algn="ctr"/>
                          <a:r>
                            <a:rPr sz="2200" dirty="0">
                              <a:latin typeface="Cambria Math"/>
                            </a:rPr>
                            <a:t>64.32</a:t>
                          </a:r>
                        </a:p>
                      </a:txBody>
                      <a:tcPr anchor="ctr"/>
                    </a:tc>
                    <a:extLst>
                      <a:ext uri="{0D108BD9-81ED-4DB2-BD59-A6C34878D82A}">
                        <a16:rowId xmlns:a16="http://schemas.microsoft.com/office/drawing/2014/main" val="10009"/>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2</m:t>
                                    </m:r>
                                    <m:r>
                                      <a:rPr lang="ar-AE" sz="2200">
                                        <a:latin typeface="Cambria Math"/>
                                      </a:rPr>
                                      <m:t>,</m:t>
                                    </m:r>
                                    <m:r>
                                      <a:rPr lang="ar-AE" sz="2200">
                                        <a:latin typeface="Cambria Math"/>
                                      </a:rPr>
                                      <m:t>2</m:t>
                                    </m:r>
                                    <m:r>
                                      <a:rPr lang="ar-AE" sz="2200">
                                        <a:latin typeface="Cambria Math"/>
                                      </a:rPr>
                                      <m:t>.</m:t>
                                    </m:r>
                                    <m:r>
                                      <a:rPr lang="ar-AE" sz="2200">
                                        <a:latin typeface="Cambria Math"/>
                                      </a:rPr>
                                      <m:t>01</m:t>
                                    </m:r>
                                  </m:e>
                                </m:d>
                              </m:oMath>
                            </m:oMathPara>
                          </a14:m>
                          <a:endParaRPr sz="2200" dirty="0"/>
                        </a:p>
                      </a:txBody>
                      <a:tcPr anchor="ctr"/>
                    </a:tc>
                    <a:tc>
                      <a:txBody>
                        <a:bodyPr/>
                        <a:lstStyle/>
                        <a:p>
                          <a:pPr algn="ctr"/>
                          <a:r>
                            <a:rPr sz="2200" dirty="0">
                              <a:latin typeface="Cambria Math"/>
                            </a:rPr>
                            <a:t>64.16</a:t>
                          </a:r>
                        </a:p>
                      </a:txBody>
                      <a:tcPr anchor="ctr"/>
                    </a:tc>
                    <a:extLst>
                      <a:ext uri="{0D108BD9-81ED-4DB2-BD59-A6C34878D82A}">
                        <a16:rowId xmlns:a16="http://schemas.microsoft.com/office/drawing/2014/main" val="1001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613949277"/>
                  </p:ext>
                </p:extLst>
              </p:nvPr>
            </p:nvGraphicFramePr>
            <p:xfrm>
              <a:off x="457200" y="1018032"/>
              <a:ext cx="8229600" cy="44157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5247">
                    <a:tc>
                      <a:txBody>
                        <a:bodyPr/>
                        <a:lstStyle/>
                        <a:p>
                          <a:pPr algn="ctr">
                            <a:defRPr sz="1800" b="1"/>
                          </a:pPr>
                          <a:r>
                            <a:rPr sz="2200" dirty="0"/>
                            <a:t>Time </a:t>
                          </a:r>
                          <a:r>
                            <a:rPr lang="en-US" sz="2200" dirty="0"/>
                            <a:t>I</a:t>
                          </a:r>
                          <a:r>
                            <a:rPr sz="2200" dirty="0"/>
                            <a:t>nterval</a:t>
                          </a:r>
                        </a:p>
                      </a:txBody>
                      <a:tcPr anchor="ctr"/>
                    </a:tc>
                    <a:tc>
                      <a:txBody>
                        <a:bodyPr/>
                        <a:lstStyle/>
                        <a:p>
                          <a:endParaRPr lang="en-US"/>
                        </a:p>
                      </a:txBody>
                      <a:tcPr anchor="ctr">
                        <a:blipFill>
                          <a:blip r:embed="rId2"/>
                          <a:stretch>
                            <a:fillRect l="-100296" t="-2128" r="-741" b="-692553"/>
                          </a:stretch>
                        </a:blipFill>
                      </a:tcPr>
                    </a:tc>
                    <a:extLst>
                      <a:ext uri="{0D108BD9-81ED-4DB2-BD59-A6C34878D82A}">
                        <a16:rowId xmlns:a16="http://schemas.microsoft.com/office/drawing/2014/main" val="10001"/>
                      </a:ext>
                    </a:extLst>
                  </a:tr>
                  <a:tr h="426720">
                    <a:tc>
                      <a:txBody>
                        <a:bodyPr/>
                        <a:lstStyle/>
                        <a:p>
                          <a:endParaRPr lang="en-US"/>
                        </a:p>
                      </a:txBody>
                      <a:tcPr anchor="ctr">
                        <a:blipFill>
                          <a:blip r:embed="rId2"/>
                          <a:stretch>
                            <a:fillRect l="-296" t="-135211" r="-100741" b="-816901"/>
                          </a:stretch>
                        </a:blipFill>
                      </a:tcPr>
                    </a:tc>
                    <a:tc>
                      <a:txBody>
                        <a:bodyPr/>
                        <a:lstStyle/>
                        <a:p>
                          <a:pPr algn="ctr"/>
                          <a:r>
                            <a:rPr sz="2200" dirty="0">
                              <a:latin typeface="Cambria Math"/>
                            </a:rPr>
                            <a:t>65.44</a:t>
                          </a:r>
                        </a:p>
                      </a:txBody>
                      <a:tcPr anchor="ctr"/>
                    </a:tc>
                    <a:extLst>
                      <a:ext uri="{0D108BD9-81ED-4DB2-BD59-A6C34878D82A}">
                        <a16:rowId xmlns:a16="http://schemas.microsoft.com/office/drawing/2014/main" val="10002"/>
                      </a:ext>
                    </a:extLst>
                  </a:tr>
                  <a:tr h="426720">
                    <a:tc>
                      <a:txBody>
                        <a:bodyPr/>
                        <a:lstStyle/>
                        <a:p>
                          <a:endParaRPr lang="en-US"/>
                        </a:p>
                      </a:txBody>
                      <a:tcPr anchor="ctr">
                        <a:blipFill>
                          <a:blip r:embed="rId2"/>
                          <a:stretch>
                            <a:fillRect l="-296" t="-238571" r="-100741" b="-728571"/>
                          </a:stretch>
                        </a:blipFill>
                      </a:tcPr>
                    </a:tc>
                    <a:tc>
                      <a:txBody>
                        <a:bodyPr/>
                        <a:lstStyle/>
                        <a:p>
                          <a:pPr algn="ctr"/>
                          <a:r>
                            <a:rPr sz="2200" dirty="0">
                              <a:latin typeface="Cambria Math"/>
                            </a:rPr>
                            <a:t>65.28</a:t>
                          </a:r>
                        </a:p>
                      </a:txBody>
                      <a:tcPr anchor="ctr"/>
                    </a:tc>
                    <a:extLst>
                      <a:ext uri="{0D108BD9-81ED-4DB2-BD59-A6C34878D82A}">
                        <a16:rowId xmlns:a16="http://schemas.microsoft.com/office/drawing/2014/main" val="10003"/>
                      </a:ext>
                    </a:extLst>
                  </a:tr>
                  <a:tr h="426720">
                    <a:tc>
                      <a:txBody>
                        <a:bodyPr/>
                        <a:lstStyle/>
                        <a:p>
                          <a:endParaRPr lang="en-US"/>
                        </a:p>
                      </a:txBody>
                      <a:tcPr anchor="ctr">
                        <a:blipFill>
                          <a:blip r:embed="rId2"/>
                          <a:stretch>
                            <a:fillRect l="-296" t="-338571" r="-100741" b="-628571"/>
                          </a:stretch>
                        </a:blipFill>
                      </a:tcPr>
                    </a:tc>
                    <a:tc>
                      <a:txBody>
                        <a:bodyPr/>
                        <a:lstStyle/>
                        <a:p>
                          <a:pPr algn="ctr"/>
                          <a:r>
                            <a:rPr sz="2200" dirty="0">
                              <a:latin typeface="Cambria Math"/>
                            </a:rPr>
                            <a:t>65.12</a:t>
                          </a:r>
                        </a:p>
                      </a:txBody>
                      <a:tcPr anchor="ctr"/>
                    </a:tc>
                    <a:extLst>
                      <a:ext uri="{0D108BD9-81ED-4DB2-BD59-A6C34878D82A}">
                        <a16:rowId xmlns:a16="http://schemas.microsoft.com/office/drawing/2014/main" val="10004"/>
                      </a:ext>
                    </a:extLst>
                  </a:tr>
                  <a:tr h="426720">
                    <a:tc>
                      <a:txBody>
                        <a:bodyPr/>
                        <a:lstStyle/>
                        <a:p>
                          <a:endParaRPr lang="en-US"/>
                        </a:p>
                      </a:txBody>
                      <a:tcPr anchor="ctr">
                        <a:blipFill>
                          <a:blip r:embed="rId2"/>
                          <a:stretch>
                            <a:fillRect l="-296" t="-438571" r="-100741" b="-528571"/>
                          </a:stretch>
                        </a:blipFill>
                      </a:tcPr>
                    </a:tc>
                    <a:tc>
                      <a:txBody>
                        <a:bodyPr/>
                        <a:lstStyle/>
                        <a:p>
                          <a:pPr algn="ctr"/>
                          <a:r>
                            <a:rPr sz="2200" dirty="0">
                              <a:latin typeface="Cambria Math"/>
                            </a:rPr>
                            <a:t>64.96</a:t>
                          </a:r>
                        </a:p>
                      </a:txBody>
                      <a:tcPr anchor="ctr"/>
                    </a:tc>
                    <a:extLst>
                      <a:ext uri="{0D108BD9-81ED-4DB2-BD59-A6C34878D82A}">
                        <a16:rowId xmlns:a16="http://schemas.microsoft.com/office/drawing/2014/main" val="10005"/>
                      </a:ext>
                    </a:extLst>
                  </a:tr>
                  <a:tr h="426720">
                    <a:tc>
                      <a:txBody>
                        <a:bodyPr/>
                        <a:lstStyle/>
                        <a:p>
                          <a:endParaRPr lang="en-US"/>
                        </a:p>
                      </a:txBody>
                      <a:tcPr anchor="ctr">
                        <a:blipFill>
                          <a:blip r:embed="rId2"/>
                          <a:stretch>
                            <a:fillRect l="-296" t="-538571" r="-100741" b="-428571"/>
                          </a:stretch>
                        </a:blipFill>
                      </a:tcPr>
                    </a:tc>
                    <a:tc>
                      <a:txBody>
                        <a:bodyPr/>
                        <a:lstStyle/>
                        <a:p>
                          <a:pPr algn="ctr"/>
                          <a:r>
                            <a:rPr sz="2200" dirty="0">
                              <a:latin typeface="Cambria Math"/>
                            </a:rPr>
                            <a:t>64.8</a:t>
                          </a:r>
                        </a:p>
                      </a:txBody>
                      <a:tcPr anchor="ctr"/>
                    </a:tc>
                    <a:extLst>
                      <a:ext uri="{0D108BD9-81ED-4DB2-BD59-A6C34878D82A}">
                        <a16:rowId xmlns:a16="http://schemas.microsoft.com/office/drawing/2014/main" val="10006"/>
                      </a:ext>
                    </a:extLst>
                  </a:tr>
                  <a:tr h="426720">
                    <a:tc>
                      <a:txBody>
                        <a:bodyPr/>
                        <a:lstStyle/>
                        <a:p>
                          <a:endParaRPr lang="en-US"/>
                        </a:p>
                      </a:txBody>
                      <a:tcPr anchor="ctr">
                        <a:blipFill>
                          <a:blip r:embed="rId2"/>
                          <a:stretch>
                            <a:fillRect l="-296" t="-638571" r="-100741" b="-328571"/>
                          </a:stretch>
                        </a:blipFill>
                      </a:tcPr>
                    </a:tc>
                    <a:tc>
                      <a:txBody>
                        <a:bodyPr/>
                        <a:lstStyle/>
                        <a:p>
                          <a:pPr algn="ctr"/>
                          <a:r>
                            <a:rPr sz="2200" dirty="0">
                              <a:latin typeface="Cambria Math"/>
                            </a:rPr>
                            <a:t>64.64</a:t>
                          </a:r>
                        </a:p>
                      </a:txBody>
                      <a:tcPr anchor="ctr"/>
                    </a:tc>
                    <a:extLst>
                      <a:ext uri="{0D108BD9-81ED-4DB2-BD59-A6C34878D82A}">
                        <a16:rowId xmlns:a16="http://schemas.microsoft.com/office/drawing/2014/main" val="10007"/>
                      </a:ext>
                    </a:extLst>
                  </a:tr>
                  <a:tr h="426720">
                    <a:tc>
                      <a:txBody>
                        <a:bodyPr/>
                        <a:lstStyle/>
                        <a:p>
                          <a:endParaRPr lang="en-US"/>
                        </a:p>
                      </a:txBody>
                      <a:tcPr anchor="ctr">
                        <a:blipFill>
                          <a:blip r:embed="rId2"/>
                          <a:stretch>
                            <a:fillRect l="-296" t="-738571" r="-100741" b="-228571"/>
                          </a:stretch>
                        </a:blipFill>
                      </a:tcPr>
                    </a:tc>
                    <a:tc>
                      <a:txBody>
                        <a:bodyPr/>
                        <a:lstStyle/>
                        <a:p>
                          <a:pPr algn="ctr"/>
                          <a:r>
                            <a:rPr sz="2200" dirty="0">
                              <a:latin typeface="Cambria Math"/>
                            </a:rPr>
                            <a:t>64.48</a:t>
                          </a:r>
                        </a:p>
                      </a:txBody>
                      <a:tcPr anchor="ctr"/>
                    </a:tc>
                    <a:extLst>
                      <a:ext uri="{0D108BD9-81ED-4DB2-BD59-A6C34878D82A}">
                        <a16:rowId xmlns:a16="http://schemas.microsoft.com/office/drawing/2014/main" val="10008"/>
                      </a:ext>
                    </a:extLst>
                  </a:tr>
                  <a:tr h="426720">
                    <a:tc>
                      <a:txBody>
                        <a:bodyPr/>
                        <a:lstStyle/>
                        <a:p>
                          <a:endParaRPr lang="en-US"/>
                        </a:p>
                      </a:txBody>
                      <a:tcPr anchor="ctr">
                        <a:blipFill>
                          <a:blip r:embed="rId2"/>
                          <a:stretch>
                            <a:fillRect l="-296" t="-838571" r="-100741" b="-128571"/>
                          </a:stretch>
                        </a:blipFill>
                      </a:tcPr>
                    </a:tc>
                    <a:tc>
                      <a:txBody>
                        <a:bodyPr/>
                        <a:lstStyle/>
                        <a:p>
                          <a:pPr algn="ctr"/>
                          <a:r>
                            <a:rPr sz="2200" dirty="0">
                              <a:latin typeface="Cambria Math"/>
                            </a:rPr>
                            <a:t>64.32</a:t>
                          </a:r>
                        </a:p>
                      </a:txBody>
                      <a:tcPr anchor="ctr"/>
                    </a:tc>
                    <a:extLst>
                      <a:ext uri="{0D108BD9-81ED-4DB2-BD59-A6C34878D82A}">
                        <a16:rowId xmlns:a16="http://schemas.microsoft.com/office/drawing/2014/main" val="10009"/>
                      </a:ext>
                    </a:extLst>
                  </a:tr>
                  <a:tr h="426720">
                    <a:tc>
                      <a:txBody>
                        <a:bodyPr/>
                        <a:lstStyle/>
                        <a:p>
                          <a:endParaRPr lang="en-US"/>
                        </a:p>
                      </a:txBody>
                      <a:tcPr anchor="ctr">
                        <a:blipFill>
                          <a:blip r:embed="rId2"/>
                          <a:stretch>
                            <a:fillRect l="-296" t="-938571" r="-100741" b="-28571"/>
                          </a:stretch>
                        </a:blipFill>
                      </a:tcPr>
                    </a:tc>
                    <a:tc>
                      <a:txBody>
                        <a:bodyPr/>
                        <a:lstStyle/>
                        <a:p>
                          <a:pPr algn="ctr"/>
                          <a:r>
                            <a:rPr sz="2200" dirty="0">
                              <a:latin typeface="Cambria Math"/>
                            </a:rPr>
                            <a:t>64.16</a:t>
                          </a:r>
                        </a:p>
                      </a:txBody>
                      <a:tcPr anchor="ctr"/>
                    </a:tc>
                    <a:extLst>
                      <a:ext uri="{0D108BD9-81ED-4DB2-BD59-A6C34878D82A}">
                        <a16:rowId xmlns:a16="http://schemas.microsoft.com/office/drawing/2014/main" val="10010"/>
                      </a:ext>
                    </a:extLst>
                  </a:tr>
                </a:tbl>
              </a:graphicData>
            </a:graphic>
          </p:graphicFrame>
        </mc:Fallback>
      </mc:AlternateContent>
      <p:sp>
        <p:nvSpPr>
          <p:cNvPr id="4" name="Text Placeholder 2">
            <a:extLst>
              <a:ext uri="{FF2B5EF4-FFF2-40B4-BE49-F238E27FC236}">
                <a16:creationId xmlns:a16="http://schemas.microsoft.com/office/drawing/2014/main" id="{79151193-DCD8-455E-8582-CB2BE3CBA845}"/>
              </a:ext>
            </a:extLst>
          </p:cNvPr>
          <p:cNvSpPr txBox="1">
            <a:spLocks/>
          </p:cNvSpPr>
          <p:nvPr/>
        </p:nvSpPr>
        <p:spPr>
          <a:xfrm>
            <a:off x="3962400" y="5448887"/>
            <a:ext cx="12192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t>​Table 1</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defRPr sz="2800"/>
                </a:pPr>
                <a:r>
                  <a:rPr lang="en-US" dirty="0"/>
                  <a:t>​</a:t>
                </a:r>
                <a:r>
                  <a:rPr lang="en-US" sz="2800" dirty="0"/>
                  <a:t>Since the velocity numbers in the table seem to be approaching </a:t>
                </a:r>
                <a14:m>
                  <m:oMath xmlns:m="http://schemas.openxmlformats.org/officeDocument/2006/math">
                    <m:r>
                      <a:rPr lang="en-US">
                        <a:latin typeface="Cambria Math" panose="02040503050406030204" pitchFamily="18" charset="0"/>
                      </a:rPr>
                      <m:t>64</m:t>
                    </m:r>
                    <m:r>
                      <a:rPr lang="en-US" b="0" i="0" smtClean="0">
                        <a:latin typeface="Cambria Math" panose="02040503050406030204" pitchFamily="18" charset="0"/>
                      </a:rPr>
                      <m:t> </m:t>
                    </m:r>
                    <m:r>
                      <m:rPr>
                        <m:sty m:val="p"/>
                      </m:rPr>
                      <a:rPr lang="en-US">
                        <a:latin typeface="Cambria Math" panose="02040503050406030204" pitchFamily="18" charset="0"/>
                      </a:rPr>
                      <m:t>ft</m:t>
                    </m:r>
                    <m:r>
                      <a:rPr lang="en-US">
                        <a:latin typeface="Cambria Math" panose="02040503050406030204" pitchFamily="18" charset="0"/>
                      </a:rPr>
                      <m:t>/</m:t>
                    </m:r>
                    <m:r>
                      <m:rPr>
                        <m:sty m:val="p"/>
                      </m:rPr>
                      <a:rPr lang="en-US">
                        <a:latin typeface="Cambria Math" panose="02040503050406030204" pitchFamily="18" charset="0"/>
                      </a:rPr>
                      <m:t>s</m:t>
                    </m:r>
                  </m:oMath>
                </a14:m>
                <a:r>
                  <a:rPr lang="en-US" sz="2800" dirty="0"/>
                  <a:t> as the intervals are becoming shorter, we might guess that number to be the instantaneous velocity of the rock at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=2</m:t>
                    </m:r>
                  </m:oMath>
                </a14:m>
                <a:r>
                  <a:rPr lang="en-US" sz="2800" dirty="0"/>
                  <a:t>. Notice also that in Table 1 all of the intervals have </a:t>
                </a:r>
                <a:r>
                  <a:rPr lang="en-US" sz="2800" dirty="0">
                    <a:latin typeface="Cambria Math"/>
                  </a:rPr>
                  <a:t>2</a:t>
                </a:r>
                <a:r>
                  <a:rPr lang="en-US" sz="2800" dirty="0"/>
                  <a:t> serving as the left endpoint. Intuitively, we expect the same instantaneous velocity to be obtained if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=2</m:t>
                    </m:r>
                  </m:oMath>
                </a14:m>
                <a:r>
                  <a:rPr lang="en-US" sz="2800" dirty="0"/>
                  <a:t> were the right endpoint, or if it were in the interior of each interval, as long as the interval’s length is decreasing and approaching </a:t>
                </a:r>
                <a:r>
                  <a:rPr lang="en-US" sz="2800" dirty="0">
                    <a:latin typeface="Cambria Math"/>
                  </a:rPr>
                  <a:t>0</a:t>
                </a:r>
                <a:r>
                  <a:rPr lang="en-US" sz="2800" dirty="0"/>
                  <a:t>. In our next table, we chose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=2</m:t>
                    </m:r>
                  </m:oMath>
                </a14:m>
                <a:r>
                  <a:rPr lang="en-US" sz="2800" dirty="0"/>
                  <a:t> to be the right endpoint of each time interval.</a:t>
                </a:r>
              </a:p>
              <a:p>
                <a:r>
                  <a:rPr lang="en-US"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237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42880215"/>
                  </p:ext>
                </p:extLst>
              </p:nvPr>
            </p:nvGraphicFramePr>
            <p:xfrm>
              <a:off x="457200" y="1018032"/>
              <a:ext cx="8229600" cy="44157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sz="2200" dirty="0"/>
                            <a:t>Time </a:t>
                          </a:r>
                          <a:r>
                            <a:rPr lang="en-US" sz="2200" dirty="0"/>
                            <a:t>I</a:t>
                          </a:r>
                          <a:r>
                            <a:rPr sz="2200" dirty="0"/>
                            <a:t>nterval</a:t>
                          </a:r>
                        </a:p>
                      </a:txBody>
                      <a:tcPr anchor="ctr"/>
                    </a:tc>
                    <a:tc>
                      <a:txBody>
                        <a:bodyPr/>
                        <a:lstStyle/>
                        <a:p>
                          <a:pPr algn="ctr">
                            <a:defRPr sz="1800" b="1"/>
                          </a:pPr>
                          <a:r>
                            <a:rPr sz="2200" dirty="0"/>
                            <a:t>Average </a:t>
                          </a:r>
                          <a:r>
                            <a:rPr lang="en-US" sz="2200" dirty="0"/>
                            <a:t>V</a:t>
                          </a:r>
                          <a:r>
                            <a:rPr sz="2200" dirty="0"/>
                            <a:t>elocity </a:t>
                          </a:r>
                          <a14:m>
                            <m:oMath xmlns:m="http://schemas.openxmlformats.org/officeDocument/2006/math">
                              <m:f>
                                <m:fPr>
                                  <m:ctrlPr>
                                    <a:rPr sz="2200" i="1">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𝚫</m:t>
                                  </m:r>
                                  <m:r>
                                    <a:rPr sz="2200">
                                      <a:latin typeface="Cambria Math"/>
                                    </a:rPr>
                                    <m:t>𝑑</m:t>
                                  </m:r>
                                </m:num>
                                <m:den>
                                  <m:r>
                                    <a:rPr lang="en-US" sz="2200" i="1" smtClean="0">
                                      <a:latin typeface="Cambria Math" panose="02040503050406030204" pitchFamily="18" charset="0"/>
                                      <a:ea typeface="Cambria Math" panose="02040503050406030204" pitchFamily="18" charset="0"/>
                                    </a:rPr>
                                    <m:t>𝚫</m:t>
                                  </m:r>
                                  <m:r>
                                    <a:rPr sz="2200">
                                      <a:latin typeface="Cambria Math"/>
                                    </a:rPr>
                                    <m:t>𝑡</m:t>
                                  </m:r>
                                </m:den>
                              </m:f>
                            </m:oMath>
                          </a14:m>
                          <a:endParaRPr sz="2200" dirty="0"/>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91</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a:latin typeface="Cambria Math"/>
                            </a:rPr>
                            <a:t>62.56</a:t>
                          </a:r>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92</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dirty="0">
                              <a:latin typeface="Cambria Math"/>
                            </a:rPr>
                            <a:t>62.72</a:t>
                          </a:r>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93</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a:latin typeface="Cambria Math"/>
                            </a:rPr>
                            <a:t>62.88</a:t>
                          </a:r>
                        </a:p>
                      </a:txBody>
                      <a:tcPr anchor="ct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94</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a:latin typeface="Cambria Math"/>
                            </a:rPr>
                            <a:t>63.04</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95</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a:latin typeface="Cambria Math"/>
                            </a:rPr>
                            <a:t>63.2</a:t>
                          </a:r>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96</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a:latin typeface="Cambria Math"/>
                            </a:rPr>
                            <a:t>63.36</a:t>
                          </a:r>
                        </a:p>
                      </a:txBody>
                      <a:tcPr anchor="ct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97</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dirty="0">
                              <a:latin typeface="Cambria Math"/>
                            </a:rPr>
                            <a:t>63.52</a:t>
                          </a:r>
                        </a:p>
                      </a:txBody>
                      <a:tcPr anchor="ctr"/>
                    </a:tc>
                    <a:extLst>
                      <a:ext uri="{0D108BD9-81ED-4DB2-BD59-A6C34878D82A}">
                        <a16:rowId xmlns:a16="http://schemas.microsoft.com/office/drawing/2014/main" val="10008"/>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98</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dirty="0">
                              <a:latin typeface="Cambria Math"/>
                            </a:rPr>
                            <a:t>63.68</a:t>
                          </a:r>
                        </a:p>
                      </a:txBody>
                      <a:tcPr anchor="ctr"/>
                    </a:tc>
                    <a:extLst>
                      <a:ext uri="{0D108BD9-81ED-4DB2-BD59-A6C34878D82A}">
                        <a16:rowId xmlns:a16="http://schemas.microsoft.com/office/drawing/2014/main" val="10009"/>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1</m:t>
                                    </m:r>
                                    <m:r>
                                      <a:rPr lang="ar-AE" sz="2200">
                                        <a:latin typeface="Cambria Math"/>
                                      </a:rPr>
                                      <m:t>.</m:t>
                                    </m:r>
                                    <m:r>
                                      <a:rPr lang="ar-AE" sz="2200">
                                        <a:latin typeface="Cambria Math"/>
                                      </a:rPr>
                                      <m:t>99</m:t>
                                    </m:r>
                                    <m:r>
                                      <a:rPr lang="ar-AE" sz="2200">
                                        <a:latin typeface="Cambria Math"/>
                                      </a:rPr>
                                      <m:t>,</m:t>
                                    </m:r>
                                    <m:r>
                                      <a:rPr lang="ar-AE" sz="2200">
                                        <a:latin typeface="Cambria Math"/>
                                      </a:rPr>
                                      <m:t>2</m:t>
                                    </m:r>
                                  </m:e>
                                </m:d>
                              </m:oMath>
                            </m:oMathPara>
                          </a14:m>
                          <a:endParaRPr sz="2200" dirty="0"/>
                        </a:p>
                      </a:txBody>
                      <a:tcPr anchor="ctr"/>
                    </a:tc>
                    <a:tc>
                      <a:txBody>
                        <a:bodyPr/>
                        <a:lstStyle/>
                        <a:p>
                          <a:pPr algn="ctr"/>
                          <a:r>
                            <a:rPr sz="2200" dirty="0">
                              <a:latin typeface="Cambria Math"/>
                            </a:rPr>
                            <a:t>63.84</a:t>
                          </a:r>
                        </a:p>
                      </a:txBody>
                      <a:tcPr anchor="ctr"/>
                    </a:tc>
                    <a:extLst>
                      <a:ext uri="{0D108BD9-81ED-4DB2-BD59-A6C34878D82A}">
                        <a16:rowId xmlns:a16="http://schemas.microsoft.com/office/drawing/2014/main" val="1001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42880215"/>
                  </p:ext>
                </p:extLst>
              </p:nvPr>
            </p:nvGraphicFramePr>
            <p:xfrm>
              <a:off x="457200" y="1018032"/>
              <a:ext cx="8229600" cy="44157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5247">
                    <a:tc>
                      <a:txBody>
                        <a:bodyPr/>
                        <a:lstStyle/>
                        <a:p>
                          <a:pPr algn="ctr">
                            <a:defRPr sz="1800" b="1"/>
                          </a:pPr>
                          <a:r>
                            <a:rPr sz="2200" dirty="0"/>
                            <a:t>Time </a:t>
                          </a:r>
                          <a:r>
                            <a:rPr lang="en-US" sz="2200" dirty="0"/>
                            <a:t>I</a:t>
                          </a:r>
                          <a:r>
                            <a:rPr sz="2200" dirty="0"/>
                            <a:t>nterval</a:t>
                          </a:r>
                        </a:p>
                      </a:txBody>
                      <a:tcPr anchor="ctr"/>
                    </a:tc>
                    <a:tc>
                      <a:txBody>
                        <a:bodyPr/>
                        <a:lstStyle/>
                        <a:p>
                          <a:endParaRPr lang="en-US"/>
                        </a:p>
                      </a:txBody>
                      <a:tcPr anchor="ctr">
                        <a:blipFill>
                          <a:blip r:embed="rId2"/>
                          <a:stretch>
                            <a:fillRect l="-100296" t="-2128" r="-741" b="-692553"/>
                          </a:stretch>
                        </a:blipFill>
                      </a:tcPr>
                    </a:tc>
                    <a:extLst>
                      <a:ext uri="{0D108BD9-81ED-4DB2-BD59-A6C34878D82A}">
                        <a16:rowId xmlns:a16="http://schemas.microsoft.com/office/drawing/2014/main" val="10001"/>
                      </a:ext>
                    </a:extLst>
                  </a:tr>
                  <a:tr h="426720">
                    <a:tc>
                      <a:txBody>
                        <a:bodyPr/>
                        <a:lstStyle/>
                        <a:p>
                          <a:endParaRPr lang="en-US"/>
                        </a:p>
                      </a:txBody>
                      <a:tcPr anchor="ctr">
                        <a:blipFill>
                          <a:blip r:embed="rId2"/>
                          <a:stretch>
                            <a:fillRect l="-296" t="-135211" r="-100741" b="-816901"/>
                          </a:stretch>
                        </a:blipFill>
                      </a:tcPr>
                    </a:tc>
                    <a:tc>
                      <a:txBody>
                        <a:bodyPr/>
                        <a:lstStyle/>
                        <a:p>
                          <a:pPr algn="ctr"/>
                          <a:r>
                            <a:rPr sz="2200">
                              <a:latin typeface="Cambria Math"/>
                            </a:rPr>
                            <a:t>62.56</a:t>
                          </a:r>
                        </a:p>
                      </a:txBody>
                      <a:tcPr anchor="ctr"/>
                    </a:tc>
                    <a:extLst>
                      <a:ext uri="{0D108BD9-81ED-4DB2-BD59-A6C34878D82A}">
                        <a16:rowId xmlns:a16="http://schemas.microsoft.com/office/drawing/2014/main" val="10002"/>
                      </a:ext>
                    </a:extLst>
                  </a:tr>
                  <a:tr h="426720">
                    <a:tc>
                      <a:txBody>
                        <a:bodyPr/>
                        <a:lstStyle/>
                        <a:p>
                          <a:endParaRPr lang="en-US"/>
                        </a:p>
                      </a:txBody>
                      <a:tcPr anchor="ctr">
                        <a:blipFill>
                          <a:blip r:embed="rId2"/>
                          <a:stretch>
                            <a:fillRect l="-296" t="-238571" r="-100741" b="-728571"/>
                          </a:stretch>
                        </a:blipFill>
                      </a:tcPr>
                    </a:tc>
                    <a:tc>
                      <a:txBody>
                        <a:bodyPr/>
                        <a:lstStyle/>
                        <a:p>
                          <a:pPr algn="ctr"/>
                          <a:r>
                            <a:rPr sz="2200" dirty="0">
                              <a:latin typeface="Cambria Math"/>
                            </a:rPr>
                            <a:t>62.72</a:t>
                          </a:r>
                        </a:p>
                      </a:txBody>
                      <a:tcPr anchor="ctr"/>
                    </a:tc>
                    <a:extLst>
                      <a:ext uri="{0D108BD9-81ED-4DB2-BD59-A6C34878D82A}">
                        <a16:rowId xmlns:a16="http://schemas.microsoft.com/office/drawing/2014/main" val="10003"/>
                      </a:ext>
                    </a:extLst>
                  </a:tr>
                  <a:tr h="426720">
                    <a:tc>
                      <a:txBody>
                        <a:bodyPr/>
                        <a:lstStyle/>
                        <a:p>
                          <a:endParaRPr lang="en-US"/>
                        </a:p>
                      </a:txBody>
                      <a:tcPr anchor="ctr">
                        <a:blipFill>
                          <a:blip r:embed="rId2"/>
                          <a:stretch>
                            <a:fillRect l="-296" t="-338571" r="-100741" b="-628571"/>
                          </a:stretch>
                        </a:blipFill>
                      </a:tcPr>
                    </a:tc>
                    <a:tc>
                      <a:txBody>
                        <a:bodyPr/>
                        <a:lstStyle/>
                        <a:p>
                          <a:pPr algn="ctr"/>
                          <a:r>
                            <a:rPr sz="2200">
                              <a:latin typeface="Cambria Math"/>
                            </a:rPr>
                            <a:t>62.88</a:t>
                          </a:r>
                        </a:p>
                      </a:txBody>
                      <a:tcPr anchor="ctr"/>
                    </a:tc>
                    <a:extLst>
                      <a:ext uri="{0D108BD9-81ED-4DB2-BD59-A6C34878D82A}">
                        <a16:rowId xmlns:a16="http://schemas.microsoft.com/office/drawing/2014/main" val="10004"/>
                      </a:ext>
                    </a:extLst>
                  </a:tr>
                  <a:tr h="426720">
                    <a:tc>
                      <a:txBody>
                        <a:bodyPr/>
                        <a:lstStyle/>
                        <a:p>
                          <a:endParaRPr lang="en-US"/>
                        </a:p>
                      </a:txBody>
                      <a:tcPr anchor="ctr">
                        <a:blipFill>
                          <a:blip r:embed="rId2"/>
                          <a:stretch>
                            <a:fillRect l="-296" t="-438571" r="-100741" b="-528571"/>
                          </a:stretch>
                        </a:blipFill>
                      </a:tcPr>
                    </a:tc>
                    <a:tc>
                      <a:txBody>
                        <a:bodyPr/>
                        <a:lstStyle/>
                        <a:p>
                          <a:pPr algn="ctr"/>
                          <a:r>
                            <a:rPr sz="2200">
                              <a:latin typeface="Cambria Math"/>
                            </a:rPr>
                            <a:t>63.04</a:t>
                          </a:r>
                        </a:p>
                      </a:txBody>
                      <a:tcPr anchor="ctr"/>
                    </a:tc>
                    <a:extLst>
                      <a:ext uri="{0D108BD9-81ED-4DB2-BD59-A6C34878D82A}">
                        <a16:rowId xmlns:a16="http://schemas.microsoft.com/office/drawing/2014/main" val="10005"/>
                      </a:ext>
                    </a:extLst>
                  </a:tr>
                  <a:tr h="426720">
                    <a:tc>
                      <a:txBody>
                        <a:bodyPr/>
                        <a:lstStyle/>
                        <a:p>
                          <a:endParaRPr lang="en-US"/>
                        </a:p>
                      </a:txBody>
                      <a:tcPr anchor="ctr">
                        <a:blipFill>
                          <a:blip r:embed="rId2"/>
                          <a:stretch>
                            <a:fillRect l="-296" t="-538571" r="-100741" b="-428571"/>
                          </a:stretch>
                        </a:blipFill>
                      </a:tcPr>
                    </a:tc>
                    <a:tc>
                      <a:txBody>
                        <a:bodyPr/>
                        <a:lstStyle/>
                        <a:p>
                          <a:pPr algn="ctr"/>
                          <a:r>
                            <a:rPr sz="2200">
                              <a:latin typeface="Cambria Math"/>
                            </a:rPr>
                            <a:t>63.2</a:t>
                          </a:r>
                        </a:p>
                      </a:txBody>
                      <a:tcPr anchor="ctr"/>
                    </a:tc>
                    <a:extLst>
                      <a:ext uri="{0D108BD9-81ED-4DB2-BD59-A6C34878D82A}">
                        <a16:rowId xmlns:a16="http://schemas.microsoft.com/office/drawing/2014/main" val="10006"/>
                      </a:ext>
                    </a:extLst>
                  </a:tr>
                  <a:tr h="426720">
                    <a:tc>
                      <a:txBody>
                        <a:bodyPr/>
                        <a:lstStyle/>
                        <a:p>
                          <a:endParaRPr lang="en-US"/>
                        </a:p>
                      </a:txBody>
                      <a:tcPr anchor="ctr">
                        <a:blipFill>
                          <a:blip r:embed="rId2"/>
                          <a:stretch>
                            <a:fillRect l="-296" t="-638571" r="-100741" b="-328571"/>
                          </a:stretch>
                        </a:blipFill>
                      </a:tcPr>
                    </a:tc>
                    <a:tc>
                      <a:txBody>
                        <a:bodyPr/>
                        <a:lstStyle/>
                        <a:p>
                          <a:pPr algn="ctr"/>
                          <a:r>
                            <a:rPr sz="2200">
                              <a:latin typeface="Cambria Math"/>
                            </a:rPr>
                            <a:t>63.36</a:t>
                          </a:r>
                        </a:p>
                      </a:txBody>
                      <a:tcPr anchor="ctr"/>
                    </a:tc>
                    <a:extLst>
                      <a:ext uri="{0D108BD9-81ED-4DB2-BD59-A6C34878D82A}">
                        <a16:rowId xmlns:a16="http://schemas.microsoft.com/office/drawing/2014/main" val="10007"/>
                      </a:ext>
                    </a:extLst>
                  </a:tr>
                  <a:tr h="426720">
                    <a:tc>
                      <a:txBody>
                        <a:bodyPr/>
                        <a:lstStyle/>
                        <a:p>
                          <a:endParaRPr lang="en-US"/>
                        </a:p>
                      </a:txBody>
                      <a:tcPr anchor="ctr">
                        <a:blipFill>
                          <a:blip r:embed="rId2"/>
                          <a:stretch>
                            <a:fillRect l="-296" t="-738571" r="-100741" b="-228571"/>
                          </a:stretch>
                        </a:blipFill>
                      </a:tcPr>
                    </a:tc>
                    <a:tc>
                      <a:txBody>
                        <a:bodyPr/>
                        <a:lstStyle/>
                        <a:p>
                          <a:pPr algn="ctr"/>
                          <a:r>
                            <a:rPr sz="2200" dirty="0">
                              <a:latin typeface="Cambria Math"/>
                            </a:rPr>
                            <a:t>63.52</a:t>
                          </a:r>
                        </a:p>
                      </a:txBody>
                      <a:tcPr anchor="ctr"/>
                    </a:tc>
                    <a:extLst>
                      <a:ext uri="{0D108BD9-81ED-4DB2-BD59-A6C34878D82A}">
                        <a16:rowId xmlns:a16="http://schemas.microsoft.com/office/drawing/2014/main" val="10008"/>
                      </a:ext>
                    </a:extLst>
                  </a:tr>
                  <a:tr h="426720">
                    <a:tc>
                      <a:txBody>
                        <a:bodyPr/>
                        <a:lstStyle/>
                        <a:p>
                          <a:endParaRPr lang="en-US"/>
                        </a:p>
                      </a:txBody>
                      <a:tcPr anchor="ctr">
                        <a:blipFill>
                          <a:blip r:embed="rId2"/>
                          <a:stretch>
                            <a:fillRect l="-296" t="-838571" r="-100741" b="-128571"/>
                          </a:stretch>
                        </a:blipFill>
                      </a:tcPr>
                    </a:tc>
                    <a:tc>
                      <a:txBody>
                        <a:bodyPr/>
                        <a:lstStyle/>
                        <a:p>
                          <a:pPr algn="ctr"/>
                          <a:r>
                            <a:rPr sz="2200" dirty="0">
                              <a:latin typeface="Cambria Math"/>
                            </a:rPr>
                            <a:t>63.68</a:t>
                          </a:r>
                        </a:p>
                      </a:txBody>
                      <a:tcPr anchor="ctr"/>
                    </a:tc>
                    <a:extLst>
                      <a:ext uri="{0D108BD9-81ED-4DB2-BD59-A6C34878D82A}">
                        <a16:rowId xmlns:a16="http://schemas.microsoft.com/office/drawing/2014/main" val="10009"/>
                      </a:ext>
                    </a:extLst>
                  </a:tr>
                  <a:tr h="426720">
                    <a:tc>
                      <a:txBody>
                        <a:bodyPr/>
                        <a:lstStyle/>
                        <a:p>
                          <a:endParaRPr lang="en-US"/>
                        </a:p>
                      </a:txBody>
                      <a:tcPr anchor="ctr">
                        <a:blipFill>
                          <a:blip r:embed="rId2"/>
                          <a:stretch>
                            <a:fillRect l="-296" t="-938571" r="-100741" b="-28571"/>
                          </a:stretch>
                        </a:blipFill>
                      </a:tcPr>
                    </a:tc>
                    <a:tc>
                      <a:txBody>
                        <a:bodyPr/>
                        <a:lstStyle/>
                        <a:p>
                          <a:pPr algn="ctr"/>
                          <a:r>
                            <a:rPr sz="2200" dirty="0">
                              <a:latin typeface="Cambria Math"/>
                            </a:rPr>
                            <a:t>63.84</a:t>
                          </a:r>
                        </a:p>
                      </a:txBody>
                      <a:tcPr anchor="ctr"/>
                    </a:tc>
                    <a:extLst>
                      <a:ext uri="{0D108BD9-81ED-4DB2-BD59-A6C34878D82A}">
                        <a16:rowId xmlns:a16="http://schemas.microsoft.com/office/drawing/2014/main" val="10010"/>
                      </a:ext>
                    </a:extLst>
                  </a:tr>
                </a:tbl>
              </a:graphicData>
            </a:graphic>
          </p:graphicFrame>
        </mc:Fallback>
      </mc:AlternateContent>
      <p:sp>
        <p:nvSpPr>
          <p:cNvPr id="4" name="Text Placeholder 2">
            <a:extLst>
              <a:ext uri="{FF2B5EF4-FFF2-40B4-BE49-F238E27FC236}">
                <a16:creationId xmlns:a16="http://schemas.microsoft.com/office/drawing/2014/main" id="{79151193-DCD8-455E-8582-CB2BE3CBA845}"/>
              </a:ext>
            </a:extLst>
          </p:cNvPr>
          <p:cNvSpPr txBox="1">
            <a:spLocks/>
          </p:cNvSpPr>
          <p:nvPr/>
        </p:nvSpPr>
        <p:spPr>
          <a:xfrm>
            <a:off x="3962400" y="5448887"/>
            <a:ext cx="12192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​Table 2</a:t>
            </a:r>
          </a:p>
        </p:txBody>
      </p:sp>
    </p:spTree>
    <p:extLst>
      <p:ext uri="{BB962C8B-B14F-4D97-AF65-F5344CB8AC3E}">
        <p14:creationId xmlns:p14="http://schemas.microsoft.com/office/powerpoint/2010/main" val="86849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Difference Quotient and Secant Line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Given a real number </a:t>
                </a:r>
                <a14:m>
                  <m:oMath xmlns:m="http://schemas.openxmlformats.org/officeDocument/2006/math">
                    <m:r>
                      <a:rPr lang="en-US">
                        <a:latin typeface="Cambria Math" panose="02040503050406030204" pitchFamily="18" charset="0"/>
                      </a:rPr>
                      <m:t>𝑐</m:t>
                    </m:r>
                  </m:oMath>
                </a14:m>
                <a:r>
                  <a:rPr lang="en-US" sz="2800" dirty="0"/>
                  <a:t>, a nonzero real number </a:t>
                </a:r>
                <a14:m>
                  <m:oMath xmlns:m="http://schemas.openxmlformats.org/officeDocument/2006/math">
                    <m:r>
                      <a:rPr lang="en-US">
                        <a:latin typeface="Cambria Math" panose="02040503050406030204" pitchFamily="18" charset="0"/>
                      </a:rPr>
                      <m:t>h</m:t>
                    </m:r>
                  </m:oMath>
                </a14:m>
                <a:r>
                  <a:rPr lang="en-US" sz="2800" dirty="0"/>
                  <a:t> (which may be positive or negative), and a function </a:t>
                </a:r>
                <a14:m>
                  <m:oMath xmlns:m="http://schemas.openxmlformats.org/officeDocument/2006/math">
                    <m:r>
                      <a:rPr lang="en-US">
                        <a:latin typeface="Cambria Math" panose="02040503050406030204" pitchFamily="18" charset="0"/>
                      </a:rPr>
                      <m:t>𝑓</m:t>
                    </m:r>
                  </m:oMath>
                </a14:m>
                <a:r>
                  <a:rPr lang="en-US" sz="2800" dirty="0"/>
                  <a:t> defined on an interval containing the points </a:t>
                </a:r>
                <a14:m>
                  <m:oMath xmlns:m="http://schemas.openxmlformats.org/officeDocument/2006/math">
                    <m:r>
                      <a:rPr lang="en-US">
                        <a:latin typeface="Cambria Math" panose="02040503050406030204" pitchFamily="18" charset="0"/>
                      </a:rPr>
                      <m:t>𝑐</m:t>
                    </m:r>
                  </m:oMath>
                </a14:m>
                <a:r>
                  <a:rPr lang="en-US" sz="2800" dirty="0"/>
                  <a:t> 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h</m:t>
                    </m:r>
                  </m:oMath>
                </a14:m>
                <a:r>
                  <a:rPr lang="en-US" sz="2800" dirty="0"/>
                  <a:t>, the </a:t>
                </a:r>
                <a:r>
                  <a:rPr lang="en-US" sz="2800" b="1" dirty="0"/>
                  <a:t>difference quotient of </a:t>
                </a:r>
                <a14:m>
                  <m:oMath xmlns:m="http://schemas.openxmlformats.org/officeDocument/2006/math">
                    <m:r>
                      <a:rPr lang="en-US" b="1" i="1">
                        <a:latin typeface="Cambria Math" panose="02040503050406030204" pitchFamily="18" charset="0"/>
                      </a:rPr>
                      <m:t>𝒇</m:t>
                    </m:r>
                  </m:oMath>
                </a14:m>
                <a:r>
                  <a:rPr lang="en-US" sz="2800" b="1" dirty="0"/>
                  <a:t> at </a:t>
                </a:r>
                <a14:m>
                  <m:oMath xmlns:m="http://schemas.openxmlformats.org/officeDocument/2006/math">
                    <m:r>
                      <a:rPr lang="en-US" b="1" i="1">
                        <a:latin typeface="Cambria Math" panose="02040503050406030204" pitchFamily="18" charset="0"/>
                      </a:rPr>
                      <m:t>𝒄</m:t>
                    </m:r>
                  </m:oMath>
                </a14:m>
                <a:r>
                  <a:rPr lang="en-US" sz="2800" b="1" dirty="0"/>
                  <a:t> with increment </a:t>
                </a:r>
                <a14:m>
                  <m:oMath xmlns:m="http://schemas.openxmlformats.org/officeDocument/2006/math">
                    <m:r>
                      <a:rPr lang="en-US" b="1" i="1">
                        <a:latin typeface="Cambria Math" panose="02040503050406030204" pitchFamily="18" charset="0"/>
                      </a:rPr>
                      <m:t>𝒉</m:t>
                    </m:r>
                  </m:oMath>
                </a14:m>
                <a:r>
                  <a:rPr lang="en-US" sz="2800" dirty="0"/>
                  <a:t> is the ratio</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328"/>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Notice that the average velocities in Table 2 are all less than in Table 1 but are increasing as the time interval is getting shorter, </a:t>
                </a:r>
                <a:r>
                  <a:rPr lang="en-US" dirty="0"/>
                  <a:t>“shrinking” </a:t>
                </a:r>
                <a:r>
                  <a:rPr lang="en-US" sz="2800" dirty="0"/>
                  <a:t>onto the point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=2</m:t>
                    </m:r>
                  </m:oMath>
                </a14:m>
                <a:r>
                  <a:rPr lang="en-US" sz="2800" dirty="0"/>
                  <a:t>. This is precisely what should be expected because of the steady acceleration of the rock. In conclusion, both tables support our guess that the rock’s instantaneous velocity at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=2</m:t>
                    </m:r>
                  </m:oMath>
                </a14:m>
                <a:r>
                  <a:rPr lang="en-US" sz="2800" dirty="0"/>
                  <a:t> is </a:t>
                </a:r>
                <a14:m>
                  <m:oMath xmlns:m="http://schemas.openxmlformats.org/officeDocument/2006/math">
                    <m:r>
                      <a:rPr lang="en-US">
                        <a:latin typeface="Cambria Math" panose="02040503050406030204" pitchFamily="18" charset="0"/>
                      </a:rPr>
                      <m:t>64</m:t>
                    </m:r>
                    <m:r>
                      <a:rPr lang="en-US" b="0" i="0" smtClean="0">
                        <a:latin typeface="Cambria Math" panose="02040503050406030204" pitchFamily="18" charset="0"/>
                      </a:rPr>
                      <m:t> </m:t>
                    </m:r>
                    <m:r>
                      <m:rPr>
                        <m:sty m:val="p"/>
                      </m:rPr>
                      <a:rPr lang="en-US">
                        <a:latin typeface="Cambria Math" panose="02040503050406030204" pitchFamily="18" charset="0"/>
                      </a:rPr>
                      <m:t>ft</m:t>
                    </m:r>
                    <m:r>
                      <a:rPr lang="en-US">
                        <a:latin typeface="Cambria Math" panose="02040503050406030204" pitchFamily="18" charset="0"/>
                      </a:rPr>
                      <m:t>/</m:t>
                    </m:r>
                    <m:r>
                      <m:rPr>
                        <m:sty m:val="p"/>
                      </m:rPr>
                      <a:rPr lang="en-US">
                        <a:latin typeface="Cambria Math" panose="02040503050406030204" pitchFamily="18" charset="0"/>
                      </a:rPr>
                      <m:t>s</m:t>
                    </m:r>
                  </m:oMath>
                </a14:m>
                <a:r>
                  <a:rPr lang="en-US" sz="2800" dirty="0"/>
                  <a:t> downward.</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As a final confirmation, let us calculate the difference quotient over the very short interval </a:t>
                </a:r>
                <a14:m>
                  <m:oMath xmlns:m="http://schemas.openxmlformats.org/officeDocument/2006/math">
                    <m:d>
                      <m:dPr>
                        <m:begChr m:val="["/>
                        <m:endChr m:val="]"/>
                        <m:ctrlPr>
                          <a:rPr lang="en-US">
                            <a:latin typeface="Cambria Math" panose="02040503050406030204" pitchFamily="18" charset="0"/>
                          </a:rPr>
                        </m:ctrlPr>
                      </m:dPr>
                      <m:e>
                        <m:r>
                          <a:rPr lang="en-US">
                            <a:latin typeface="Cambria Math" panose="02040503050406030204" pitchFamily="18" charset="0"/>
                          </a:rPr>
                          <m:t>1.999,2</m:t>
                        </m:r>
                      </m:e>
                    </m:d>
                  </m:oMath>
                </a14:m>
                <a:r>
                  <a:rPr lang="en-US" sz="2800" dirty="0"/>
                  <a:t>.</a:t>
                </a:r>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𝑑</m:t>
                          </m:r>
                        </m:num>
                        <m:den>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𝑡</m:t>
                          </m:r>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2</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𝑑</m:t>
                              </m:r>
                            </m:fName>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999</m:t>
                                  </m:r>
                                </m:e>
                              </m:d>
                            </m:e>
                          </m:func>
                        </m:num>
                        <m:den>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999</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
                                <a:rPr lang="ar-AE">
                                  <a:latin typeface="Cambria Math" panose="02040503050406030204" pitchFamily="18" charset="0"/>
                                </a:rPr>
                                <m:t>𝛥</m:t>
                              </m:r>
                              <m:r>
                                <a:rPr lang="ar-AE">
                                  <a:latin typeface="Cambria Math" panose="02040503050406030204" pitchFamily="18" charset="0"/>
                                </a:rPr>
                                <m:t>𝑑</m:t>
                              </m:r>
                            </m:num>
                            <m:den>
                              <m:r>
                                <a:rPr lang="ar-AE">
                                  <a:latin typeface="Cambria Math" panose="02040503050406030204" pitchFamily="18" charset="0"/>
                                </a:rPr>
                                <m:t>𝛥</m:t>
                              </m:r>
                              <m:r>
                                <a:rPr lang="ar-AE">
                                  <a:latin typeface="Cambria Math" panose="02040503050406030204" pitchFamily="18" charset="0"/>
                                </a:rPr>
                                <m:t>𝑡</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16</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999</m:t>
                                  </m:r>
                                </m:e>
                              </m:d>
                            </m:e>
                            <m:sup>
                              <m:r>
                                <a:rPr lang="ar-AE">
                                  <a:latin typeface="Cambria Math" panose="02040503050406030204" pitchFamily="18" charset="0"/>
                                </a:rPr>
                                <m:t>2</m:t>
                              </m:r>
                            </m:sup>
                          </m:sSup>
                        </m:num>
                        <m:den>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001</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
                                <a:rPr lang="ar-AE">
                                  <a:latin typeface="Cambria Math" panose="02040503050406030204" pitchFamily="18" charset="0"/>
                                </a:rPr>
                                <m:t>𝛥</m:t>
                              </m:r>
                              <m:r>
                                <a:rPr lang="ar-AE">
                                  <a:latin typeface="Cambria Math" panose="02040503050406030204" pitchFamily="18" charset="0"/>
                                </a:rPr>
                                <m:t>𝑑</m:t>
                              </m:r>
                            </m:num>
                            <m:den>
                              <m:r>
                                <a:rPr lang="ar-AE">
                                  <a:latin typeface="Cambria Math" panose="02040503050406030204" pitchFamily="18" charset="0"/>
                                </a:rPr>
                                <m:t>𝛥</m:t>
                              </m:r>
                              <m:r>
                                <a:rPr lang="ar-AE">
                                  <a:latin typeface="Cambria Math" panose="02040503050406030204" pitchFamily="18" charset="0"/>
                                </a:rPr>
                                <m:t>𝑡</m:t>
                              </m:r>
                            </m:den>
                          </m:f>
                        </m:e>
                      </m:phant>
                      <m:r>
                        <a:rPr lang="ar-AE">
                          <a:latin typeface="Cambria Math" panose="02040503050406030204" pitchFamily="18" charset="0"/>
                        </a:rPr>
                        <m:t>=</m:t>
                      </m:r>
                      <m:r>
                        <a:rPr lang="ar-AE">
                          <a:latin typeface="Cambria Math" panose="02040503050406030204" pitchFamily="18" charset="0"/>
                        </a:rPr>
                        <m:t>63</m:t>
                      </m:r>
                      <m:r>
                        <a:rPr lang="ar-AE">
                          <a:latin typeface="Cambria Math" panose="02040503050406030204" pitchFamily="18" charset="0"/>
                        </a:rPr>
                        <m:t>.</m:t>
                      </m:r>
                      <m:r>
                        <a:rPr lang="ar-AE">
                          <a:latin typeface="Cambria Math" panose="02040503050406030204" pitchFamily="18" charset="0"/>
                        </a:rPr>
                        <m:t>984</m:t>
                      </m:r>
                      <m:r>
                        <a:rPr lang="ar-AE"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m:oMathPara>
                </a14:m>
                <a:endParaRPr lang="ar-AE"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020351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marL="514350" indent="-514350">
                  <a:lnSpc>
                    <a:spcPct val="105000"/>
                  </a:lnSpc>
                  <a:buFont typeface="+mj-lt"/>
                  <a:buAutoNum type="alphaLcPeriod" startAt="2"/>
                  <a:defRPr sz="2800"/>
                </a:pPr>
                <a:r>
                  <a:rPr dirty="0"/>
                  <a:t>​</a:t>
                </a:r>
                <a:r>
                  <a:rPr sz="2800" dirty="0"/>
                  <a:t>To estimate the velocity of impact, we first need to find when exactly impact occurs. Being in possession of the position function and knowing that at impact the position of the rock is exactly the depth of </a:t>
                </a:r>
                <a:r>
                  <a:rPr sz="2800" dirty="0">
                    <a:latin typeface="Cambria Math"/>
                  </a:rPr>
                  <a:t>256</a:t>
                </a:r>
                <a:r>
                  <a:rPr sz="2800" dirty="0"/>
                  <a:t> feet, we can find the time of impact by solving</a:t>
                </a:r>
                <a:r>
                  <a:rPr dirty="0"/>
                  <a:t>​</a:t>
                </a:r>
                <a:br>
                  <a:rPr lang="en-US" dirty="0"/>
                </a:br>
                <a:br>
                  <a:rPr lang="en-US" dirty="0"/>
                </a:br>
                <a:br>
                  <a:rPr lang="en-US" dirty="0"/>
                </a:br>
                <a:br>
                  <a:rPr lang="en-US" dirty="0"/>
                </a:br>
                <a:br>
                  <a:rPr lang="en-US" dirty="0"/>
                </a:br>
                <a:r>
                  <a:rPr lang="en-US" sz="2800" dirty="0"/>
                  <a:t>which gives us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4</m:t>
                    </m:r>
                  </m:oMath>
                </a14:m>
                <a:r>
                  <a:rPr lang="en-US" sz="2800" dirty="0"/>
                  <a:t>, since we can safely discard the negative root of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4</m:t>
                    </m:r>
                  </m:oMath>
                </a14:m>
                <a:r>
                  <a:rPr lang="en-US"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840" r="-1185" b="-33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829924524"/>
                  </p:ext>
                </p:extLst>
              </p:nvPr>
            </p:nvGraphicFramePr>
            <p:xfrm>
              <a:off x="3581178" y="3581400"/>
              <a:ext cx="1981644" cy="1499616"/>
            </p:xfrm>
            <a:graphic>
              <a:graphicData uri="http://schemas.openxmlformats.org/drawingml/2006/table">
                <a:tbl>
                  <a:tblPr firstRow="1" bandRow="1">
                    <a:tableStyleId>{2D5ABB26-0587-4C30-8999-92F81FD0307C}</a:tableStyleId>
                  </a:tblPr>
                  <a:tblGrid>
                    <a:gridCol w="873061">
                      <a:extLst>
                        <a:ext uri="{9D8B030D-6E8A-4147-A177-3AD203B41FA5}">
                          <a16:colId xmlns:a16="http://schemas.microsoft.com/office/drawing/2014/main" val="20000"/>
                        </a:ext>
                      </a:extLst>
                    </a:gridCol>
                    <a:gridCol w="1108583">
                      <a:extLst>
                        <a:ext uri="{9D8B030D-6E8A-4147-A177-3AD203B41FA5}">
                          <a16:colId xmlns:a16="http://schemas.microsoft.com/office/drawing/2014/main" val="20001"/>
                        </a:ext>
                      </a:extLst>
                    </a:gridCol>
                  </a:tblGrid>
                  <a:tr h="431800">
                    <a:tc>
                      <a:txBody>
                        <a:bodyPr/>
                        <a:lstStyle/>
                        <a:p>
                          <a:pPr algn="r">
                            <a:defRPr sz="1600"/>
                          </a:pPr>
                          <a:r>
                            <a:rPr sz="2800" dirty="0"/>
                            <a:t>​</a:t>
                          </a:r>
                          <a14:m>
                            <m:oMath xmlns:m="http://schemas.openxmlformats.org/officeDocument/2006/math">
                              <m:r>
                                <a:rPr sz="2800">
                                  <a:latin typeface="Cambria Math"/>
                                </a:rPr>
                                <m:t>𝑑</m:t>
                              </m:r>
                              <m:r>
                                <a:rPr sz="2800">
                                  <a:latin typeface="Cambria Math"/>
                                </a:rPr>
                                <m:t>⁡</m:t>
                              </m:r>
                              <m:d>
                                <m:dPr>
                                  <m:ctrlPr>
                                    <a:rPr sz="2800" i="1">
                                      <a:latin typeface="Cambria Math" panose="02040503050406030204" pitchFamily="18" charset="0"/>
                                    </a:rPr>
                                  </m:ctrlPr>
                                </m:dPr>
                                <m:e>
                                  <m:r>
                                    <a:rPr sz="2800">
                                      <a:latin typeface="Cambria Math"/>
                                    </a:rPr>
                                    <m:t>𝑡</m:t>
                                  </m:r>
                                </m:e>
                              </m:d>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256</m:t>
                              </m:r>
                            </m:oMath>
                          </a14:m>
                          <a:endParaRPr sz="2800" dirty="0"/>
                        </a:p>
                      </a:txBody>
                      <a:tcPr marL="36576" marR="36576" marT="36576" marB="36576" anchor="ctr"/>
                    </a:tc>
                    <a:extLst>
                      <a:ext uri="{0D108BD9-81ED-4DB2-BD59-A6C34878D82A}">
                        <a16:rowId xmlns:a16="http://schemas.microsoft.com/office/drawing/2014/main" val="10000"/>
                      </a:ext>
                    </a:extLst>
                  </a:tr>
                  <a:tr h="431800">
                    <a:tc>
                      <a:txBody>
                        <a:bodyPr/>
                        <a:lstStyle/>
                        <a:p>
                          <a:pPr algn="r">
                            <a:defRPr sz="1600"/>
                          </a:pPr>
                          <a:r>
                            <a:rPr sz="2800"/>
                            <a:t>​</a:t>
                          </a:r>
                          <a14:m>
                            <m:oMath xmlns:m="http://schemas.openxmlformats.org/officeDocument/2006/math">
                              <m:r>
                                <a:rPr sz="2800">
                                  <a:latin typeface="Cambria Math"/>
                                </a:rPr>
                                <m:t>16</m:t>
                              </m:r>
                              <m:sSup>
                                <m:sSupPr>
                                  <m:ctrlPr>
                                    <a:rPr sz="2800" i="1">
                                      <a:latin typeface="Cambria Math" panose="02040503050406030204" pitchFamily="18" charset="0"/>
                                    </a:rPr>
                                  </m:ctrlPr>
                                </m:sSupPr>
                                <m:e>
                                  <m:r>
                                    <a:rPr sz="2800">
                                      <a:latin typeface="Cambria Math"/>
                                    </a:rPr>
                                    <m:t>𝑡</m:t>
                                  </m:r>
                                </m:e>
                                <m:sup>
                                  <m:r>
                                    <a:rPr sz="2800">
                                      <a:latin typeface="Cambria Math"/>
                                    </a:rPr>
                                    <m:t>2</m:t>
                                  </m:r>
                                </m:sup>
                              </m:sSup>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256</m:t>
                              </m:r>
                            </m:oMath>
                          </a14:m>
                          <a:endParaRPr sz="2800" dirty="0"/>
                        </a:p>
                      </a:txBody>
                      <a:tcPr marL="36576" marR="36576" marT="36576" marB="36576" anchor="ctr"/>
                    </a:tc>
                    <a:extLst>
                      <a:ext uri="{0D108BD9-81ED-4DB2-BD59-A6C34878D82A}">
                        <a16:rowId xmlns:a16="http://schemas.microsoft.com/office/drawing/2014/main" val="10001"/>
                      </a:ext>
                    </a:extLst>
                  </a:tr>
                  <a:tr h="431800">
                    <a:tc>
                      <a:txBody>
                        <a:bodyPr/>
                        <a:lstStyle/>
                        <a:p>
                          <a:pPr algn="r">
                            <a:defRPr sz="1600"/>
                          </a:pPr>
                          <a:r>
                            <a:rPr sz="2800" dirty="0"/>
                            <a:t>​</a:t>
                          </a:r>
                          <a14:m>
                            <m:oMath xmlns:m="http://schemas.openxmlformats.org/officeDocument/2006/math">
                              <m:sSup>
                                <m:sSupPr>
                                  <m:ctrlPr>
                                    <a:rPr sz="2800" i="1">
                                      <a:latin typeface="Cambria Math" panose="02040503050406030204" pitchFamily="18" charset="0"/>
                                    </a:rPr>
                                  </m:ctrlPr>
                                </m:sSupPr>
                                <m:e>
                                  <m:r>
                                    <a:rPr sz="2800">
                                      <a:latin typeface="Cambria Math"/>
                                    </a:rPr>
                                    <m:t>𝑡</m:t>
                                  </m:r>
                                </m:e>
                                <m:sup>
                                  <m:r>
                                    <a:rPr sz="2800">
                                      <a:latin typeface="Cambria Math"/>
                                    </a:rPr>
                                    <m:t>2</m:t>
                                  </m:r>
                                </m:sup>
                              </m:sSup>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16</m:t>
                              </m:r>
                              <m:r>
                                <m:rPr>
                                  <m:nor/>
                                </m:rPr>
                                <a:rPr sz="2800">
                                  <a:latin typeface="Cambria Math"/>
                                </a:rPr>
                                <m:t>,</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829924524"/>
                  </p:ext>
                </p:extLst>
              </p:nvPr>
            </p:nvGraphicFramePr>
            <p:xfrm>
              <a:off x="3581178" y="3581400"/>
              <a:ext cx="1981644" cy="1499616"/>
            </p:xfrm>
            <a:graphic>
              <a:graphicData uri="http://schemas.openxmlformats.org/drawingml/2006/table">
                <a:tbl>
                  <a:tblPr firstRow="1" bandRow="1">
                    <a:tableStyleId>{2D5ABB26-0587-4C30-8999-92F81FD0307C}</a:tableStyleId>
                  </a:tblPr>
                  <a:tblGrid>
                    <a:gridCol w="873061">
                      <a:extLst>
                        <a:ext uri="{9D8B030D-6E8A-4147-A177-3AD203B41FA5}">
                          <a16:colId xmlns:a16="http://schemas.microsoft.com/office/drawing/2014/main" val="20000"/>
                        </a:ext>
                      </a:extLst>
                    </a:gridCol>
                    <a:gridCol w="1108583">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126389" b="-237805"/>
                          </a:stretch>
                        </a:blipFill>
                      </a:tcPr>
                    </a:tc>
                    <a:tc>
                      <a:txBody>
                        <a:bodyPr/>
                        <a:lstStyle/>
                        <a:p>
                          <a:endParaRPr lang="en-US"/>
                        </a:p>
                      </a:txBody>
                      <a:tcPr marL="36576" marR="36576" marT="36576" marB="36576" anchor="ctr">
                        <a:blipFill>
                          <a:blip r:embed="rId3"/>
                          <a:stretch>
                            <a:fillRect l="-79121" t="-12195" b="-23780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0843" r="-126389" b="-134940"/>
                          </a:stretch>
                        </a:blipFill>
                      </a:tcPr>
                    </a:tc>
                    <a:tc>
                      <a:txBody>
                        <a:bodyPr/>
                        <a:lstStyle/>
                        <a:p>
                          <a:endParaRPr lang="en-US"/>
                        </a:p>
                      </a:txBody>
                      <a:tcPr marL="36576" marR="36576" marT="36576" marB="36576" anchor="ctr">
                        <a:blipFill>
                          <a:blip r:embed="rId3"/>
                          <a:stretch>
                            <a:fillRect l="-79121" t="-110843" b="-134940"/>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126389" b="-36585"/>
                          </a:stretch>
                        </a:blipFill>
                      </a:tcPr>
                    </a:tc>
                    <a:tc>
                      <a:txBody>
                        <a:bodyPr/>
                        <a:lstStyle/>
                        <a:p>
                          <a:endParaRPr lang="en-US"/>
                        </a:p>
                      </a:txBody>
                      <a:tcPr marL="36576" marR="36576" marT="36576" marB="36576" anchor="ctr">
                        <a:blipFill>
                          <a:blip r:embed="rId3"/>
                          <a:stretch>
                            <a:fillRect l="-79121" t="-213415" b="-36585"/>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lgn="l">
                  <a:defRPr sz="2800"/>
                </a:pPr>
                <a:r>
                  <a:rPr dirty="0"/>
                  <a:t>​​</a:t>
                </a:r>
                <a:r>
                  <a:rPr sz="2800" dirty="0"/>
                  <a:t>To find the velocity of impact, we use the same strategy as in part a. but this time using </a:t>
                </a:r>
                <a14:m>
                  <m:oMath xmlns:m="http://schemas.openxmlformats.org/officeDocument/2006/math">
                    <m:r>
                      <a:rPr>
                        <a:latin typeface="Cambria Math" panose="02040503050406030204" pitchFamily="18" charset="0"/>
                      </a:rPr>
                      <m:t>𝑡</m:t>
                    </m:r>
                    <m:r>
                      <a:rPr>
                        <a:latin typeface="Cambria Math" panose="02040503050406030204" pitchFamily="18" charset="0"/>
                      </a:rPr>
                      <m:t>=4</m:t>
                    </m:r>
                  </m:oMath>
                </a14:m>
                <a:r>
                  <a:rPr sz="2800" dirty="0"/>
                  <a:t> as the right endpoint of our intervals for our difference quotients. </a:t>
                </a:r>
                <a:r>
                  <a:rPr lang="en-US" sz="2800" dirty="0"/>
                  <a:t>T</a:t>
                </a:r>
                <a:r>
                  <a:rPr sz="2800" dirty="0"/>
                  <a:t>able </a:t>
                </a:r>
                <a:r>
                  <a:rPr lang="en-US" sz="2800" dirty="0"/>
                  <a:t>3</a:t>
                </a:r>
                <a:r>
                  <a:rPr sz="2800" dirty="0"/>
                  <a:t> summarizes our calculations.</a:t>
                </a:r>
              </a:p>
              <a:p>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74"/>
                </a:stretch>
              </a:blipFill>
            </p:spPr>
            <p:txBody>
              <a:bodyPr/>
              <a:lstStyle/>
              <a:p>
                <a:r>
                  <a:rPr lang="en-US">
                    <a:noFill/>
                  </a:rPr>
                  <a:t> </a:t>
                </a:r>
              </a:p>
            </p:txBody>
          </p:sp>
        </mc:Fallback>
      </mc:AlternateContent>
    </p:spTree>
    <p:extLst>
      <p:ext uri="{BB962C8B-B14F-4D97-AF65-F5344CB8AC3E}">
        <p14:creationId xmlns:p14="http://schemas.microsoft.com/office/powerpoint/2010/main" val="1836353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014713728"/>
                  </p:ext>
                </p:extLst>
              </p:nvPr>
            </p:nvGraphicFramePr>
            <p:xfrm>
              <a:off x="457200" y="1018032"/>
              <a:ext cx="8229600" cy="44157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sz="2200" dirty="0"/>
                            <a:t>Time </a:t>
                          </a:r>
                          <a:r>
                            <a:rPr lang="en-US" sz="2200" dirty="0"/>
                            <a:t>I</a:t>
                          </a:r>
                          <a:r>
                            <a:rPr sz="2200" dirty="0"/>
                            <a:t>nterval</a:t>
                          </a:r>
                        </a:p>
                      </a:txBody>
                      <a:tcPr anchor="ctr"/>
                    </a:tc>
                    <a:tc>
                      <a:txBody>
                        <a:bodyPr/>
                        <a:lstStyle/>
                        <a:p>
                          <a:pPr algn="ctr">
                            <a:defRPr sz="1800" b="1"/>
                          </a:pPr>
                          <a:r>
                            <a:rPr sz="2200" dirty="0"/>
                            <a:t>Average </a:t>
                          </a:r>
                          <a:r>
                            <a:rPr lang="en-US" sz="2200" dirty="0"/>
                            <a:t>V</a:t>
                          </a:r>
                          <a:r>
                            <a:rPr sz="2200" dirty="0"/>
                            <a:t>elocity </a:t>
                          </a:r>
                          <a14:m>
                            <m:oMath xmlns:m="http://schemas.openxmlformats.org/officeDocument/2006/math">
                              <m:f>
                                <m:fPr>
                                  <m:ctrlPr>
                                    <a:rPr sz="2200" i="1">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𝚫</m:t>
                                  </m:r>
                                  <m:r>
                                    <a:rPr sz="2200">
                                      <a:latin typeface="Cambria Math"/>
                                    </a:rPr>
                                    <m:t>𝑑</m:t>
                                  </m:r>
                                </m:num>
                                <m:den>
                                  <m:r>
                                    <a:rPr lang="en-US" sz="2200" i="1" smtClean="0">
                                      <a:latin typeface="Cambria Math" panose="02040503050406030204" pitchFamily="18" charset="0"/>
                                      <a:ea typeface="Cambria Math" panose="02040503050406030204" pitchFamily="18" charset="0"/>
                                    </a:rPr>
                                    <m:t>𝚫</m:t>
                                  </m:r>
                                  <m:r>
                                    <a:rPr sz="2200">
                                      <a:latin typeface="Cambria Math"/>
                                    </a:rPr>
                                    <m:t>𝑡</m:t>
                                  </m:r>
                                </m:den>
                              </m:f>
                            </m:oMath>
                          </a14:m>
                          <a:endParaRPr sz="2200" dirty="0"/>
                        </a:p>
                      </a:txBody>
                      <a:tcPr anchor="ctr"/>
                    </a:tc>
                    <a:extLst>
                      <a:ext uri="{0D108BD9-81ED-4DB2-BD59-A6C34878D82A}">
                        <a16:rowId xmlns:a16="http://schemas.microsoft.com/office/drawing/2014/main" val="10001"/>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91</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a:latin typeface="Cambria Math"/>
                            </a:rPr>
                            <a:t>126.56</a:t>
                          </a:r>
                        </a:p>
                      </a:txBody>
                      <a:tcPr anchor="ct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92</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a:latin typeface="Cambria Math"/>
                            </a:rPr>
                            <a:t>126.72</a:t>
                          </a:r>
                        </a:p>
                      </a:txBody>
                      <a:tcPr anchor="ctr"/>
                    </a:tc>
                    <a:extLst>
                      <a:ext uri="{0D108BD9-81ED-4DB2-BD59-A6C34878D82A}">
                        <a16:rowId xmlns:a16="http://schemas.microsoft.com/office/drawing/2014/main" val="10003"/>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93</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a:latin typeface="Cambria Math"/>
                            </a:rPr>
                            <a:t>126.88</a:t>
                          </a:r>
                        </a:p>
                      </a:txBody>
                      <a:tcPr anchor="ct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94</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a:latin typeface="Cambria Math"/>
                            </a:rPr>
                            <a:t>127.04</a:t>
                          </a:r>
                        </a:p>
                      </a:txBody>
                      <a:tcPr anchor="ctr"/>
                    </a:tc>
                    <a:extLst>
                      <a:ext uri="{0D108BD9-81ED-4DB2-BD59-A6C34878D82A}">
                        <a16:rowId xmlns:a16="http://schemas.microsoft.com/office/drawing/2014/main" val="10005"/>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95</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dirty="0">
                              <a:latin typeface="Cambria Math"/>
                            </a:rPr>
                            <a:t>127.2</a:t>
                          </a:r>
                        </a:p>
                      </a:txBody>
                      <a:tcPr anchor="ct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96</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dirty="0">
                              <a:latin typeface="Cambria Math"/>
                            </a:rPr>
                            <a:t>127.36</a:t>
                          </a:r>
                        </a:p>
                      </a:txBody>
                      <a:tcPr anchor="ctr"/>
                    </a:tc>
                    <a:extLst>
                      <a:ext uri="{0D108BD9-81ED-4DB2-BD59-A6C34878D82A}">
                        <a16:rowId xmlns:a16="http://schemas.microsoft.com/office/drawing/2014/main" val="10007"/>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97</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dirty="0">
                              <a:latin typeface="Cambria Math"/>
                            </a:rPr>
                            <a:t>127.52</a:t>
                          </a:r>
                        </a:p>
                      </a:txBody>
                      <a:tcPr anchor="ctr"/>
                    </a:tc>
                    <a:extLst>
                      <a:ext uri="{0D108BD9-81ED-4DB2-BD59-A6C34878D82A}">
                        <a16:rowId xmlns:a16="http://schemas.microsoft.com/office/drawing/2014/main" val="10008"/>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98</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dirty="0">
                              <a:latin typeface="Cambria Math"/>
                            </a:rPr>
                            <a:t>127.68</a:t>
                          </a:r>
                        </a:p>
                      </a:txBody>
                      <a:tcPr anchor="ctr"/>
                    </a:tc>
                    <a:extLst>
                      <a:ext uri="{0D108BD9-81ED-4DB2-BD59-A6C34878D82A}">
                        <a16:rowId xmlns:a16="http://schemas.microsoft.com/office/drawing/2014/main" val="10009"/>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d>
                                  <m:dPr>
                                    <m:begChr m:val="["/>
                                    <m:endChr m:val="]"/>
                                    <m:ctrlPr>
                                      <a:rPr lang="ar-AE" sz="2200" smtClean="0">
                                        <a:latin typeface="Cambria Math"/>
                                      </a:rPr>
                                    </m:ctrlPr>
                                  </m:dPr>
                                  <m:e>
                                    <m:r>
                                      <a:rPr lang="ar-AE" sz="2200">
                                        <a:latin typeface="Cambria Math"/>
                                      </a:rPr>
                                      <m:t>3</m:t>
                                    </m:r>
                                    <m:r>
                                      <a:rPr lang="ar-AE" sz="2200">
                                        <a:latin typeface="Cambria Math"/>
                                      </a:rPr>
                                      <m:t>.</m:t>
                                    </m:r>
                                    <m:r>
                                      <a:rPr lang="ar-AE" sz="2200">
                                        <a:latin typeface="Cambria Math"/>
                                      </a:rPr>
                                      <m:t>99</m:t>
                                    </m:r>
                                    <m:r>
                                      <a:rPr lang="ar-AE" sz="2200">
                                        <a:latin typeface="Cambria Math"/>
                                      </a:rPr>
                                      <m:t>,</m:t>
                                    </m:r>
                                    <m:r>
                                      <a:rPr lang="ar-AE" sz="2200">
                                        <a:latin typeface="Cambria Math"/>
                                      </a:rPr>
                                      <m:t>4</m:t>
                                    </m:r>
                                  </m:e>
                                </m:d>
                              </m:oMath>
                            </m:oMathPara>
                          </a14:m>
                          <a:endParaRPr sz="2200" dirty="0"/>
                        </a:p>
                      </a:txBody>
                      <a:tcPr anchor="ctr"/>
                    </a:tc>
                    <a:tc>
                      <a:txBody>
                        <a:bodyPr/>
                        <a:lstStyle/>
                        <a:p>
                          <a:pPr algn="ctr"/>
                          <a:r>
                            <a:rPr sz="2200" dirty="0">
                              <a:latin typeface="Cambria Math"/>
                            </a:rPr>
                            <a:t>127.84</a:t>
                          </a:r>
                        </a:p>
                      </a:txBody>
                      <a:tcPr anchor="ctr"/>
                    </a:tc>
                    <a:extLst>
                      <a:ext uri="{0D108BD9-81ED-4DB2-BD59-A6C34878D82A}">
                        <a16:rowId xmlns:a16="http://schemas.microsoft.com/office/drawing/2014/main" val="10010"/>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014713728"/>
                  </p:ext>
                </p:extLst>
              </p:nvPr>
            </p:nvGraphicFramePr>
            <p:xfrm>
              <a:off x="457200" y="1018032"/>
              <a:ext cx="8229600" cy="4415727"/>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5247">
                    <a:tc>
                      <a:txBody>
                        <a:bodyPr/>
                        <a:lstStyle/>
                        <a:p>
                          <a:pPr algn="ctr">
                            <a:defRPr sz="1800" b="1"/>
                          </a:pPr>
                          <a:r>
                            <a:rPr sz="2200" dirty="0"/>
                            <a:t>Time </a:t>
                          </a:r>
                          <a:r>
                            <a:rPr lang="en-US" sz="2200" dirty="0"/>
                            <a:t>I</a:t>
                          </a:r>
                          <a:r>
                            <a:rPr sz="2200" dirty="0"/>
                            <a:t>nterval</a:t>
                          </a:r>
                        </a:p>
                      </a:txBody>
                      <a:tcPr anchor="ctr"/>
                    </a:tc>
                    <a:tc>
                      <a:txBody>
                        <a:bodyPr/>
                        <a:lstStyle/>
                        <a:p>
                          <a:endParaRPr lang="en-US"/>
                        </a:p>
                      </a:txBody>
                      <a:tcPr anchor="ctr">
                        <a:blipFill>
                          <a:blip r:embed="rId2"/>
                          <a:stretch>
                            <a:fillRect l="-100296" t="-2128" r="-741" b="-692553"/>
                          </a:stretch>
                        </a:blipFill>
                      </a:tcPr>
                    </a:tc>
                    <a:extLst>
                      <a:ext uri="{0D108BD9-81ED-4DB2-BD59-A6C34878D82A}">
                        <a16:rowId xmlns:a16="http://schemas.microsoft.com/office/drawing/2014/main" val="10001"/>
                      </a:ext>
                    </a:extLst>
                  </a:tr>
                  <a:tr h="426720">
                    <a:tc>
                      <a:txBody>
                        <a:bodyPr/>
                        <a:lstStyle/>
                        <a:p>
                          <a:endParaRPr lang="en-US"/>
                        </a:p>
                      </a:txBody>
                      <a:tcPr anchor="ctr">
                        <a:blipFill>
                          <a:blip r:embed="rId2"/>
                          <a:stretch>
                            <a:fillRect l="-296" t="-135211" r="-100741" b="-816901"/>
                          </a:stretch>
                        </a:blipFill>
                      </a:tcPr>
                    </a:tc>
                    <a:tc>
                      <a:txBody>
                        <a:bodyPr/>
                        <a:lstStyle/>
                        <a:p>
                          <a:pPr algn="ctr"/>
                          <a:r>
                            <a:rPr sz="2200">
                              <a:latin typeface="Cambria Math"/>
                            </a:rPr>
                            <a:t>126.56</a:t>
                          </a:r>
                        </a:p>
                      </a:txBody>
                      <a:tcPr anchor="ctr"/>
                    </a:tc>
                    <a:extLst>
                      <a:ext uri="{0D108BD9-81ED-4DB2-BD59-A6C34878D82A}">
                        <a16:rowId xmlns:a16="http://schemas.microsoft.com/office/drawing/2014/main" val="10002"/>
                      </a:ext>
                    </a:extLst>
                  </a:tr>
                  <a:tr h="426720">
                    <a:tc>
                      <a:txBody>
                        <a:bodyPr/>
                        <a:lstStyle/>
                        <a:p>
                          <a:endParaRPr lang="en-US"/>
                        </a:p>
                      </a:txBody>
                      <a:tcPr anchor="ctr">
                        <a:blipFill>
                          <a:blip r:embed="rId2"/>
                          <a:stretch>
                            <a:fillRect l="-296" t="-238571" r="-100741" b="-728571"/>
                          </a:stretch>
                        </a:blipFill>
                      </a:tcPr>
                    </a:tc>
                    <a:tc>
                      <a:txBody>
                        <a:bodyPr/>
                        <a:lstStyle/>
                        <a:p>
                          <a:pPr algn="ctr"/>
                          <a:r>
                            <a:rPr sz="2200">
                              <a:latin typeface="Cambria Math"/>
                            </a:rPr>
                            <a:t>126.72</a:t>
                          </a:r>
                        </a:p>
                      </a:txBody>
                      <a:tcPr anchor="ctr"/>
                    </a:tc>
                    <a:extLst>
                      <a:ext uri="{0D108BD9-81ED-4DB2-BD59-A6C34878D82A}">
                        <a16:rowId xmlns:a16="http://schemas.microsoft.com/office/drawing/2014/main" val="10003"/>
                      </a:ext>
                    </a:extLst>
                  </a:tr>
                  <a:tr h="426720">
                    <a:tc>
                      <a:txBody>
                        <a:bodyPr/>
                        <a:lstStyle/>
                        <a:p>
                          <a:endParaRPr lang="en-US"/>
                        </a:p>
                      </a:txBody>
                      <a:tcPr anchor="ctr">
                        <a:blipFill>
                          <a:blip r:embed="rId2"/>
                          <a:stretch>
                            <a:fillRect l="-296" t="-338571" r="-100741" b="-628571"/>
                          </a:stretch>
                        </a:blipFill>
                      </a:tcPr>
                    </a:tc>
                    <a:tc>
                      <a:txBody>
                        <a:bodyPr/>
                        <a:lstStyle/>
                        <a:p>
                          <a:pPr algn="ctr"/>
                          <a:r>
                            <a:rPr sz="2200">
                              <a:latin typeface="Cambria Math"/>
                            </a:rPr>
                            <a:t>126.88</a:t>
                          </a:r>
                        </a:p>
                      </a:txBody>
                      <a:tcPr anchor="ctr"/>
                    </a:tc>
                    <a:extLst>
                      <a:ext uri="{0D108BD9-81ED-4DB2-BD59-A6C34878D82A}">
                        <a16:rowId xmlns:a16="http://schemas.microsoft.com/office/drawing/2014/main" val="10004"/>
                      </a:ext>
                    </a:extLst>
                  </a:tr>
                  <a:tr h="426720">
                    <a:tc>
                      <a:txBody>
                        <a:bodyPr/>
                        <a:lstStyle/>
                        <a:p>
                          <a:endParaRPr lang="en-US"/>
                        </a:p>
                      </a:txBody>
                      <a:tcPr anchor="ctr">
                        <a:blipFill>
                          <a:blip r:embed="rId2"/>
                          <a:stretch>
                            <a:fillRect l="-296" t="-438571" r="-100741" b="-528571"/>
                          </a:stretch>
                        </a:blipFill>
                      </a:tcPr>
                    </a:tc>
                    <a:tc>
                      <a:txBody>
                        <a:bodyPr/>
                        <a:lstStyle/>
                        <a:p>
                          <a:pPr algn="ctr"/>
                          <a:r>
                            <a:rPr sz="2200">
                              <a:latin typeface="Cambria Math"/>
                            </a:rPr>
                            <a:t>127.04</a:t>
                          </a:r>
                        </a:p>
                      </a:txBody>
                      <a:tcPr anchor="ctr"/>
                    </a:tc>
                    <a:extLst>
                      <a:ext uri="{0D108BD9-81ED-4DB2-BD59-A6C34878D82A}">
                        <a16:rowId xmlns:a16="http://schemas.microsoft.com/office/drawing/2014/main" val="10005"/>
                      </a:ext>
                    </a:extLst>
                  </a:tr>
                  <a:tr h="426720">
                    <a:tc>
                      <a:txBody>
                        <a:bodyPr/>
                        <a:lstStyle/>
                        <a:p>
                          <a:endParaRPr lang="en-US"/>
                        </a:p>
                      </a:txBody>
                      <a:tcPr anchor="ctr">
                        <a:blipFill>
                          <a:blip r:embed="rId2"/>
                          <a:stretch>
                            <a:fillRect l="-296" t="-538571" r="-100741" b="-428571"/>
                          </a:stretch>
                        </a:blipFill>
                      </a:tcPr>
                    </a:tc>
                    <a:tc>
                      <a:txBody>
                        <a:bodyPr/>
                        <a:lstStyle/>
                        <a:p>
                          <a:pPr algn="ctr"/>
                          <a:r>
                            <a:rPr sz="2200" dirty="0">
                              <a:latin typeface="Cambria Math"/>
                            </a:rPr>
                            <a:t>127.2</a:t>
                          </a:r>
                        </a:p>
                      </a:txBody>
                      <a:tcPr anchor="ctr"/>
                    </a:tc>
                    <a:extLst>
                      <a:ext uri="{0D108BD9-81ED-4DB2-BD59-A6C34878D82A}">
                        <a16:rowId xmlns:a16="http://schemas.microsoft.com/office/drawing/2014/main" val="10006"/>
                      </a:ext>
                    </a:extLst>
                  </a:tr>
                  <a:tr h="426720">
                    <a:tc>
                      <a:txBody>
                        <a:bodyPr/>
                        <a:lstStyle/>
                        <a:p>
                          <a:endParaRPr lang="en-US"/>
                        </a:p>
                      </a:txBody>
                      <a:tcPr anchor="ctr">
                        <a:blipFill>
                          <a:blip r:embed="rId2"/>
                          <a:stretch>
                            <a:fillRect l="-296" t="-638571" r="-100741" b="-328571"/>
                          </a:stretch>
                        </a:blipFill>
                      </a:tcPr>
                    </a:tc>
                    <a:tc>
                      <a:txBody>
                        <a:bodyPr/>
                        <a:lstStyle/>
                        <a:p>
                          <a:pPr algn="ctr"/>
                          <a:r>
                            <a:rPr sz="2200" dirty="0">
                              <a:latin typeface="Cambria Math"/>
                            </a:rPr>
                            <a:t>127.36</a:t>
                          </a:r>
                        </a:p>
                      </a:txBody>
                      <a:tcPr anchor="ctr"/>
                    </a:tc>
                    <a:extLst>
                      <a:ext uri="{0D108BD9-81ED-4DB2-BD59-A6C34878D82A}">
                        <a16:rowId xmlns:a16="http://schemas.microsoft.com/office/drawing/2014/main" val="10007"/>
                      </a:ext>
                    </a:extLst>
                  </a:tr>
                  <a:tr h="426720">
                    <a:tc>
                      <a:txBody>
                        <a:bodyPr/>
                        <a:lstStyle/>
                        <a:p>
                          <a:endParaRPr lang="en-US"/>
                        </a:p>
                      </a:txBody>
                      <a:tcPr anchor="ctr">
                        <a:blipFill>
                          <a:blip r:embed="rId2"/>
                          <a:stretch>
                            <a:fillRect l="-296" t="-738571" r="-100741" b="-228571"/>
                          </a:stretch>
                        </a:blipFill>
                      </a:tcPr>
                    </a:tc>
                    <a:tc>
                      <a:txBody>
                        <a:bodyPr/>
                        <a:lstStyle/>
                        <a:p>
                          <a:pPr algn="ctr"/>
                          <a:r>
                            <a:rPr sz="2200" dirty="0">
                              <a:latin typeface="Cambria Math"/>
                            </a:rPr>
                            <a:t>127.52</a:t>
                          </a:r>
                        </a:p>
                      </a:txBody>
                      <a:tcPr anchor="ctr"/>
                    </a:tc>
                    <a:extLst>
                      <a:ext uri="{0D108BD9-81ED-4DB2-BD59-A6C34878D82A}">
                        <a16:rowId xmlns:a16="http://schemas.microsoft.com/office/drawing/2014/main" val="10008"/>
                      </a:ext>
                    </a:extLst>
                  </a:tr>
                  <a:tr h="426720">
                    <a:tc>
                      <a:txBody>
                        <a:bodyPr/>
                        <a:lstStyle/>
                        <a:p>
                          <a:endParaRPr lang="en-US"/>
                        </a:p>
                      </a:txBody>
                      <a:tcPr anchor="ctr">
                        <a:blipFill>
                          <a:blip r:embed="rId2"/>
                          <a:stretch>
                            <a:fillRect l="-296" t="-838571" r="-100741" b="-128571"/>
                          </a:stretch>
                        </a:blipFill>
                      </a:tcPr>
                    </a:tc>
                    <a:tc>
                      <a:txBody>
                        <a:bodyPr/>
                        <a:lstStyle/>
                        <a:p>
                          <a:pPr algn="ctr"/>
                          <a:r>
                            <a:rPr sz="2200" dirty="0">
                              <a:latin typeface="Cambria Math"/>
                            </a:rPr>
                            <a:t>127.68</a:t>
                          </a:r>
                        </a:p>
                      </a:txBody>
                      <a:tcPr anchor="ctr"/>
                    </a:tc>
                    <a:extLst>
                      <a:ext uri="{0D108BD9-81ED-4DB2-BD59-A6C34878D82A}">
                        <a16:rowId xmlns:a16="http://schemas.microsoft.com/office/drawing/2014/main" val="10009"/>
                      </a:ext>
                    </a:extLst>
                  </a:tr>
                  <a:tr h="426720">
                    <a:tc>
                      <a:txBody>
                        <a:bodyPr/>
                        <a:lstStyle/>
                        <a:p>
                          <a:endParaRPr lang="en-US"/>
                        </a:p>
                      </a:txBody>
                      <a:tcPr anchor="ctr">
                        <a:blipFill>
                          <a:blip r:embed="rId2"/>
                          <a:stretch>
                            <a:fillRect l="-296" t="-938571" r="-100741" b="-28571"/>
                          </a:stretch>
                        </a:blipFill>
                      </a:tcPr>
                    </a:tc>
                    <a:tc>
                      <a:txBody>
                        <a:bodyPr/>
                        <a:lstStyle/>
                        <a:p>
                          <a:pPr algn="ctr"/>
                          <a:r>
                            <a:rPr sz="2200" dirty="0">
                              <a:latin typeface="Cambria Math"/>
                            </a:rPr>
                            <a:t>127.84</a:t>
                          </a:r>
                        </a:p>
                      </a:txBody>
                      <a:tcPr anchor="ctr"/>
                    </a:tc>
                    <a:extLst>
                      <a:ext uri="{0D108BD9-81ED-4DB2-BD59-A6C34878D82A}">
                        <a16:rowId xmlns:a16="http://schemas.microsoft.com/office/drawing/2014/main" val="10010"/>
                      </a:ext>
                    </a:extLst>
                  </a:tr>
                </a:tbl>
              </a:graphicData>
            </a:graphic>
          </p:graphicFrame>
        </mc:Fallback>
      </mc:AlternateContent>
      <p:sp>
        <p:nvSpPr>
          <p:cNvPr id="4" name="Text Placeholder 2">
            <a:extLst>
              <a:ext uri="{FF2B5EF4-FFF2-40B4-BE49-F238E27FC236}">
                <a16:creationId xmlns:a16="http://schemas.microsoft.com/office/drawing/2014/main" id="{79151193-DCD8-455E-8582-CB2BE3CBA845}"/>
              </a:ext>
            </a:extLst>
          </p:cNvPr>
          <p:cNvSpPr txBox="1">
            <a:spLocks/>
          </p:cNvSpPr>
          <p:nvPr/>
        </p:nvSpPr>
        <p:spPr>
          <a:xfrm>
            <a:off x="3962400" y="5448887"/>
            <a:ext cx="12192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​Table 3</a:t>
            </a:r>
          </a:p>
        </p:txBody>
      </p:sp>
    </p:spTree>
    <p:extLst>
      <p:ext uri="{BB962C8B-B14F-4D97-AF65-F5344CB8AC3E}">
        <p14:creationId xmlns:p14="http://schemas.microsoft.com/office/powerpoint/2010/main" val="4106624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Using Average Velocities to Estimate Instantaneous Velocity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As before, we examine the table and conclude that the velocity of impact is approximately </a:t>
                </a:r>
                <a14:m>
                  <m:oMath xmlns:m="http://schemas.openxmlformats.org/officeDocument/2006/math">
                    <m:r>
                      <a:rPr lang="en-US">
                        <a:latin typeface="Cambria Math" panose="02040503050406030204" pitchFamily="18" charset="0"/>
                      </a:rPr>
                      <m:t>128</m:t>
                    </m:r>
                    <m:r>
                      <a:rPr lang="en-US" b="0" i="0" smtClean="0">
                        <a:latin typeface="Cambria Math" panose="02040503050406030204" pitchFamily="18" charset="0"/>
                      </a:rPr>
                      <m:t> </m:t>
                    </m:r>
                    <m:r>
                      <m:rPr>
                        <m:sty m:val="p"/>
                      </m:rPr>
                      <a:rPr lang="en-US" b="0" i="0" smtClean="0">
                        <a:latin typeface="Cambria Math" panose="02040503050406030204" pitchFamily="18" charset="0"/>
                      </a:rPr>
                      <m:t>ft</m:t>
                    </m:r>
                    <m:r>
                      <a:rPr lang="en-US" b="0" i="0" smtClean="0">
                        <a:latin typeface="Cambria Math" panose="02040503050406030204" pitchFamily="18" charset="0"/>
                      </a:rPr>
                      <m:t>/</m:t>
                    </m:r>
                    <m:r>
                      <m:rPr>
                        <m:sty m:val="p"/>
                      </m:rPr>
                      <a:rPr lang="en-US" b="0" i="0" smtClean="0">
                        <a:latin typeface="Cambria Math" panose="02040503050406030204" pitchFamily="18" charset="0"/>
                      </a:rPr>
                      <m:t>s</m:t>
                    </m:r>
                  </m:oMath>
                </a14:m>
                <a:r>
                  <a:rPr lang="en-US" sz="2800" dirty="0"/>
                  <a:t> (you may want to further confirm our finding by calculating difference quotients over even shorter time intervals).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Using Difference Quotients to Approximate the Slope of a Tangent Line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Construct difference quotients to approximate the slope of the line tangent to the graph of </a:t>
                </a:r>
              </a:p>
              <a:p>
                <a:pPr algn="ctr">
                  <a:defRPr sz="2800"/>
                </a:pP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8</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𝑥</m:t>
                    </m:r>
                  </m:oMath>
                </a14:m>
                <a:r>
                  <a:rPr lang="ar-AE" sz="2800" dirty="0"/>
                  <a:t> </a:t>
                </a:r>
              </a:p>
              <a:p>
                <a:pPr>
                  <a:defRPr sz="2800"/>
                </a:pPr>
                <a:r>
                  <a:rPr lang="en-US" sz="2800" dirty="0"/>
                  <a:t>at the point </a:t>
                </a:r>
                <a14:m>
                  <m:oMath xmlns:m="http://schemas.openxmlformats.org/officeDocument/2006/math">
                    <m:d>
                      <m:dPr>
                        <m:ctrlPr>
                          <a:rPr lang="ar-AE">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e>
                    </m:d>
                  </m:oMath>
                </a14:m>
                <a:r>
                  <a:rPr lang="ar-AE" sz="2800" dirty="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Difference Quotients to Approximate the Slope of a Tangent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Note that in this problem,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Just as in Example 3, we will construct difference quotients using several </a:t>
                </a:r>
                <a:br>
                  <a:rPr lang="en-US" sz="2800" dirty="0"/>
                </a:br>
                <a14:m>
                  <m:oMath xmlns:m="http://schemas.openxmlformats.org/officeDocument/2006/math">
                    <m:r>
                      <a:rPr>
                        <a:latin typeface="Cambria Math" panose="02040503050406030204" pitchFamily="18" charset="0"/>
                      </a:rPr>
                      <m:t>h</m:t>
                    </m:r>
                  </m:oMath>
                </a14:m>
                <a:r>
                  <a:rPr sz="2800" dirty="0"/>
                  <a:t>-values that are decreasing in magnitude. To start off, letting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1</m:t>
                    </m:r>
                  </m:oMath>
                </a14:m>
                <a:r>
                  <a:rPr sz="2800" dirty="0"/>
                  <a:t> we obtain the following.</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75C073C8-0A4B-4373-A767-257C0E97B75B}"/>
                  </a:ext>
                </a:extLst>
              </p:cNvPr>
              <p:cNvGraphicFramePr>
                <a:graphicFrameLocks noGrp="1"/>
              </p:cNvGraphicFramePr>
              <p:nvPr>
                <p:extLst>
                  <p:ext uri="{D42A27DB-BD31-4B8C-83A1-F6EECF244321}">
                    <p14:modId xmlns:p14="http://schemas.microsoft.com/office/powerpoint/2010/main" val="1196262808"/>
                  </p:ext>
                </p:extLst>
              </p:nvPr>
            </p:nvGraphicFramePr>
            <p:xfrm>
              <a:off x="718122" y="3424646"/>
              <a:ext cx="7707757" cy="2379790"/>
            </p:xfrm>
            <a:graphic>
              <a:graphicData uri="http://schemas.openxmlformats.org/drawingml/2006/table">
                <a:tbl>
                  <a:tblPr firstRow="1" bandRow="1">
                    <a:tableStyleId>{2D5ABB26-0587-4C30-8999-92F81FD0307C}</a:tableStyleId>
                  </a:tblPr>
                  <a:tblGrid>
                    <a:gridCol w="2552700">
                      <a:extLst>
                        <a:ext uri="{9D8B030D-6E8A-4147-A177-3AD203B41FA5}">
                          <a16:colId xmlns:a16="http://schemas.microsoft.com/office/drawing/2014/main" val="2241470743"/>
                        </a:ext>
                      </a:extLst>
                    </a:gridCol>
                    <a:gridCol w="5155057">
                      <a:extLst>
                        <a:ext uri="{9D8B030D-6E8A-4147-A177-3AD203B41FA5}">
                          <a16:colId xmlns:a16="http://schemas.microsoft.com/office/drawing/2014/main" val="3804388236"/>
                        </a:ext>
                      </a:extLst>
                    </a:gridCol>
                  </a:tblGrid>
                  <a:tr h="370840">
                    <a:tc>
                      <a:txBody>
                        <a:bodyPr/>
                        <a:lstStyle/>
                        <a:p>
                          <a:pPr algn="l"/>
                          <a14:m>
                            <m:oMathPara xmlns:m="http://schemas.openxmlformats.org/officeDocument/2006/math">
                              <m:oMathParaPr>
                                <m:jc m:val="centerGroup"/>
                              </m:oMathParaPr>
                              <m:oMath xmlns:m="http://schemas.openxmlformats.org/officeDocument/2006/math">
                                <m:f>
                                  <m:fPr>
                                    <m:ctrlPr>
                                      <a:rPr lang="ar-AE" sz="2800" i="1" smtClean="0">
                                        <a:latin typeface="Cambria Math" panose="02040503050406030204" pitchFamily="18" charset="0"/>
                                      </a:rPr>
                                    </m:ctrlPr>
                                  </m:fPr>
                                  <m:num>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1</m:t>
                                            </m:r>
                                            <m:r>
                                              <a:rPr lang="ar-AE" sz="2800">
                                                <a:latin typeface="Cambria Math" panose="02040503050406030204" pitchFamily="18" charset="0"/>
                                              </a:rPr>
                                              <m:t>+</m:t>
                                            </m:r>
                                            <m:r>
                                              <a:rPr lang="ar-AE" sz="2800">
                                                <a:latin typeface="Cambria Math" panose="02040503050406030204" pitchFamily="18" charset="0"/>
                                              </a:rPr>
                                              <m:t>1</m:t>
                                            </m:r>
                                          </m:e>
                                        </m:d>
                                      </m:e>
                                    </m:func>
                                    <m:r>
                                      <a:rPr lang="ar-AE" sz="2800">
                                        <a:latin typeface="Cambria Math" panose="02040503050406030204" pitchFamily="18" charset="0"/>
                                      </a:rPr>
                                      <m:t>−</m:t>
                                    </m:r>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1</m:t>
                                            </m:r>
                                          </m:e>
                                        </m:d>
                                      </m:e>
                                    </m:func>
                                  </m:num>
                                  <m:den>
                                    <m:r>
                                      <a:rPr lang="ar-AE" sz="2800">
                                        <a:latin typeface="Cambria Math" panose="02040503050406030204" pitchFamily="18" charset="0"/>
                                      </a:rPr>
                                      <m:t>1</m:t>
                                    </m:r>
                                  </m:den>
                                </m:f>
                              </m:oMath>
                            </m:oMathPara>
                          </a14:m>
                          <a:endParaRPr lang="en-US" sz="2800" dirty="0"/>
                        </a:p>
                      </a:txBody>
                      <a:tcPr anchor="ctr"/>
                    </a:tc>
                    <a:tc>
                      <a:txBody>
                        <a:bodyPr/>
                        <a:lstStyle/>
                        <a:p>
                          <a:pPr algn="l"/>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2</m:t>
                                        </m:r>
                                      </m:e>
                                    </m:d>
                                  </m:e>
                                </m:func>
                                <m:r>
                                  <a:rPr lang="ar-AE" sz="2800">
                                    <a:latin typeface="Cambria Math" panose="02040503050406030204" pitchFamily="18" charset="0"/>
                                  </a:rPr>
                                  <m:t>−</m:t>
                                </m:r>
                                <m:func>
                                  <m:funcPr>
                                    <m:ctrlPr>
                                      <a:rPr lang="ar-AE" sz="2800" i="1">
                                        <a:latin typeface="Cambria Math" panose="02040503050406030204" pitchFamily="18" charset="0"/>
                                      </a:rPr>
                                    </m:ctrlPr>
                                  </m:funcPr>
                                  <m:fName>
                                    <m:r>
                                      <a:rPr lang="ar-AE" sz="2800">
                                        <a:latin typeface="Cambria Math" panose="02040503050406030204" pitchFamily="18" charset="0"/>
                                      </a:rPr>
                                      <m:t>𝑓</m:t>
                                    </m:r>
                                  </m:fName>
                                  <m:e>
                                    <m:d>
                                      <m:dPr>
                                        <m:ctrlPr>
                                          <a:rPr lang="ar-AE" sz="2800" i="1">
                                            <a:latin typeface="Cambria Math" panose="02040503050406030204" pitchFamily="18" charset="0"/>
                                          </a:rPr>
                                        </m:ctrlPr>
                                      </m:dPr>
                                      <m:e>
                                        <m:r>
                                          <a:rPr lang="ar-AE" sz="2800">
                                            <a:latin typeface="Cambria Math" panose="02040503050406030204" pitchFamily="18" charset="0"/>
                                          </a:rPr>
                                          <m:t>1</m:t>
                                        </m:r>
                                      </m:e>
                                    </m:d>
                                  </m:e>
                                </m:func>
                              </m:oMath>
                            </m:oMathPara>
                          </a14:m>
                          <a:endParaRPr lang="en-US" sz="2800" dirty="0"/>
                        </a:p>
                      </a:txBody>
                      <a:tcPr anchor="ctr"/>
                    </a:tc>
                    <a:extLst>
                      <a:ext uri="{0D108BD9-81ED-4DB2-BD59-A6C34878D82A}">
                        <a16:rowId xmlns:a16="http://schemas.microsoft.com/office/drawing/2014/main" val="1394672420"/>
                      </a:ext>
                    </a:extLst>
                  </a:tr>
                  <a:tr h="370840">
                    <a:tc>
                      <a:txBody>
                        <a:bodyPr/>
                        <a:lstStyle/>
                        <a:p>
                          <a:pPr algn="l"/>
                          <a:endParaRPr lang="en-US" sz="2800" dirty="0"/>
                        </a:p>
                      </a:txBody>
                      <a:tcPr anchor="ctr"/>
                    </a:tc>
                    <a:tc>
                      <a:txBody>
                        <a:bodyPr/>
                        <a:lstStyle/>
                        <a:p>
                          <a:pPr algn="l"/>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r>
                                  <a:rPr lang="ar-AE" sz="2800" smtClean="0">
                                    <a:latin typeface="Cambria Math" panose="02040503050406030204" pitchFamily="18" charset="0"/>
                                  </a:rPr>
                                  <m:t>0</m:t>
                                </m:r>
                                <m:r>
                                  <a:rPr lang="ar-AE" sz="2800" smtClean="0">
                                    <a:latin typeface="Cambria Math" panose="02040503050406030204" pitchFamily="18" charset="0"/>
                                  </a:rPr>
                                  <m:t>.</m:t>
                                </m:r>
                                <m:r>
                                  <a:rPr lang="ar-AE" sz="2800" smtClean="0">
                                    <a:latin typeface="Cambria Math" panose="02040503050406030204" pitchFamily="18" charset="0"/>
                                  </a:rPr>
                                  <m:t>2</m:t>
                                </m:r>
                                <m:r>
                                  <a:rPr lang="ar-AE" sz="2800" smtClean="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2</m:t>
                                    </m:r>
                                  </m:e>
                                  <m:sup>
                                    <m:r>
                                      <a:rPr lang="ar-AE" sz="2800">
                                        <a:latin typeface="Cambria Math" panose="02040503050406030204" pitchFamily="18" charset="0"/>
                                      </a:rPr>
                                      <m:t>3</m:t>
                                    </m:r>
                                  </m:sup>
                                </m:sSup>
                                <m:r>
                                  <a:rPr lang="ar-AE" sz="2800">
                                    <a:latin typeface="Cambria Math" panose="02040503050406030204" pitchFamily="18" charset="0"/>
                                  </a:rPr>
                                  <m:t>−</m:t>
                                </m:r>
                                <m:r>
                                  <a:rPr lang="ar-AE" sz="2800">
                                    <a:latin typeface="Cambria Math" panose="02040503050406030204" pitchFamily="18" charset="0"/>
                                  </a:rPr>
                                  <m:t>1</m:t>
                                </m:r>
                                <m:r>
                                  <a:rPr lang="ar-AE" sz="2800">
                                    <a:latin typeface="Cambria Math" panose="02040503050406030204" pitchFamily="18" charset="0"/>
                                  </a:rPr>
                                  <m:t>.</m:t>
                                </m:r>
                                <m:r>
                                  <a:rPr lang="ar-AE" sz="2800">
                                    <a:latin typeface="Cambria Math" panose="02040503050406030204" pitchFamily="18" charset="0"/>
                                  </a:rPr>
                                  <m:t>8</m:t>
                                </m:r>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2</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3</m:t>
                                </m:r>
                                <m:r>
                                  <a:rPr lang="ar-AE" sz="2800">
                                    <a:latin typeface="Cambria Math" panose="02040503050406030204" pitchFamily="18" charset="0"/>
                                  </a:rPr>
                                  <m:t>.</m:t>
                                </m:r>
                                <m:r>
                                  <a:rPr lang="ar-AE" sz="2800">
                                    <a:latin typeface="Cambria Math" panose="02040503050406030204" pitchFamily="18" charset="0"/>
                                  </a:rPr>
                                  <m:t>6</m:t>
                                </m:r>
                                <m:r>
                                  <a:rPr lang="ar-AE" sz="2800">
                                    <a:latin typeface="Cambria Math" panose="02040503050406030204" pitchFamily="18" charset="0"/>
                                  </a:rPr>
                                  <m:t>⋅</m:t>
                                </m:r>
                                <m:r>
                                  <a:rPr lang="en-US" sz="2800" b="0" i="0" smtClean="0">
                                    <a:latin typeface="Cambria Math" panose="02040503050406030204" pitchFamily="18" charset="0"/>
                                  </a:rPr>
                                  <m:t>2</m:t>
                                </m:r>
                              </m:oMath>
                            </m:oMathPara>
                          </a14:m>
                          <a:br>
                            <a:rPr lang="en-US" sz="2800" b="0" i="0" dirty="0">
                              <a:latin typeface="Cambria Math" panose="02040503050406030204" pitchFamily="18" charset="0"/>
                            </a:rPr>
                          </a:br>
                          <a:r>
                            <a:rPr lang="en-US" sz="2800" b="0" i="0" dirty="0">
                              <a:latin typeface="Cambria Math" panose="02040503050406030204" pitchFamily="18" charset="0"/>
                            </a:rPr>
                            <a:t>    </a:t>
                          </a:r>
                          <a:r>
                            <a:rPr lang="en-US" sz="2800" b="0" i="0" baseline="0" dirty="0">
                              <a:latin typeface="Cambria Math" panose="02040503050406030204" pitchFamily="18" charset="0"/>
                            </a:rPr>
                            <a:t> </a:t>
                          </a:r>
                          <a14:m>
                            <m:oMath xmlns:m="http://schemas.openxmlformats.org/officeDocument/2006/math">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0</m:t>
                                  </m:r>
                                  <m:r>
                                    <a:rPr lang="ar-AE" sz="2800">
                                      <a:latin typeface="Cambria Math" panose="02040503050406030204" pitchFamily="18" charset="0"/>
                                    </a:rPr>
                                    <m:t>.</m:t>
                                  </m:r>
                                  <m:r>
                                    <a:rPr lang="ar-AE" sz="2800">
                                      <a:latin typeface="Cambria Math" panose="02040503050406030204" pitchFamily="18" charset="0"/>
                                    </a:rPr>
                                    <m:t>2</m:t>
                                  </m:r>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1</m:t>
                                      </m:r>
                                    </m:e>
                                    <m:sup>
                                      <m:r>
                                        <a:rPr lang="ar-AE" sz="2800">
                                          <a:latin typeface="Cambria Math" panose="02040503050406030204" pitchFamily="18" charset="0"/>
                                        </a:rPr>
                                        <m:t>3</m:t>
                                      </m:r>
                                    </m:sup>
                                  </m:sSup>
                                  <m:r>
                                    <a:rPr lang="ar-AE" sz="2800">
                                      <a:latin typeface="Cambria Math" panose="02040503050406030204" pitchFamily="18" charset="0"/>
                                    </a:rPr>
                                    <m:t>−</m:t>
                                  </m:r>
                                  <m:r>
                                    <a:rPr lang="ar-AE" sz="2800">
                                      <a:latin typeface="Cambria Math" panose="02040503050406030204" pitchFamily="18" charset="0"/>
                                    </a:rPr>
                                    <m:t>1</m:t>
                                  </m:r>
                                  <m:r>
                                    <a:rPr lang="ar-AE" sz="2800">
                                      <a:latin typeface="Cambria Math" panose="02040503050406030204" pitchFamily="18" charset="0"/>
                                    </a:rPr>
                                    <m:t>.</m:t>
                                  </m:r>
                                  <m:r>
                                    <a:rPr lang="ar-AE" sz="2800">
                                      <a:latin typeface="Cambria Math" panose="02040503050406030204" pitchFamily="18" charset="0"/>
                                    </a:rPr>
                                    <m:t>8</m:t>
                                  </m:r>
                                  <m:r>
                                    <a:rPr lang="ar-AE" sz="2800">
                                      <a:latin typeface="Cambria Math" panose="02040503050406030204" pitchFamily="18" charset="0"/>
                                    </a:rPr>
                                    <m:t>⋅</m:t>
                                  </m:r>
                                  <m:sSup>
                                    <m:sSupPr>
                                      <m:ctrlPr>
                                        <a:rPr lang="ar-AE" sz="2800" i="1">
                                          <a:latin typeface="Cambria Math" panose="02040503050406030204" pitchFamily="18" charset="0"/>
                                        </a:rPr>
                                      </m:ctrlPr>
                                    </m:sSupPr>
                                    <m:e>
                                      <m:r>
                                        <a:rPr lang="ar-AE" sz="2800">
                                          <a:latin typeface="Cambria Math" panose="02040503050406030204" pitchFamily="18" charset="0"/>
                                        </a:rPr>
                                        <m:t>1</m:t>
                                      </m:r>
                                    </m:e>
                                    <m:sup>
                                      <m:r>
                                        <a:rPr lang="ar-AE" sz="2800">
                                          <a:latin typeface="Cambria Math" panose="02040503050406030204" pitchFamily="18" charset="0"/>
                                        </a:rPr>
                                        <m:t>2</m:t>
                                      </m:r>
                                    </m:sup>
                                  </m:sSup>
                                  <m:r>
                                    <a:rPr lang="ar-AE" sz="2800">
                                      <a:latin typeface="Cambria Math" panose="02040503050406030204" pitchFamily="18" charset="0"/>
                                    </a:rPr>
                                    <m:t>+</m:t>
                                  </m:r>
                                  <m:r>
                                    <a:rPr lang="ar-AE" sz="2800">
                                      <a:latin typeface="Cambria Math" panose="02040503050406030204" pitchFamily="18" charset="0"/>
                                    </a:rPr>
                                    <m:t>3</m:t>
                                  </m:r>
                                  <m:r>
                                    <a:rPr lang="ar-AE" sz="2800">
                                      <a:latin typeface="Cambria Math" panose="02040503050406030204" pitchFamily="18" charset="0"/>
                                    </a:rPr>
                                    <m:t>.</m:t>
                                  </m:r>
                                  <m:r>
                                    <a:rPr lang="ar-AE" sz="2800">
                                      <a:latin typeface="Cambria Math" panose="02040503050406030204" pitchFamily="18" charset="0"/>
                                    </a:rPr>
                                    <m:t>6</m:t>
                                  </m:r>
                                  <m:r>
                                    <a:rPr lang="ar-AE" sz="2800">
                                      <a:latin typeface="Cambria Math" panose="02040503050406030204" pitchFamily="18" charset="0"/>
                                    </a:rPr>
                                    <m:t>⋅</m:t>
                                  </m:r>
                                  <m:r>
                                    <a:rPr lang="ar-AE" sz="2800">
                                      <a:latin typeface="Cambria Math" panose="02040503050406030204" pitchFamily="18" charset="0"/>
                                    </a:rPr>
                                    <m:t>1</m:t>
                                  </m:r>
                                </m:e>
                              </m:d>
                            </m:oMath>
                          </a14:m>
                          <a:endParaRPr lang="en-US" sz="2800" dirty="0"/>
                        </a:p>
                      </a:txBody>
                      <a:tcPr anchor="ctr"/>
                    </a:tc>
                    <a:extLst>
                      <a:ext uri="{0D108BD9-81ED-4DB2-BD59-A6C34878D82A}">
                        <a16:rowId xmlns:a16="http://schemas.microsoft.com/office/drawing/2014/main" val="1060973078"/>
                      </a:ext>
                    </a:extLst>
                  </a:tr>
                  <a:tr h="370840">
                    <a:tc>
                      <a:txBody>
                        <a:bodyPr/>
                        <a:lstStyle/>
                        <a:p>
                          <a:pPr algn="l"/>
                          <a:endParaRPr lang="en-US" sz="2800" dirty="0"/>
                        </a:p>
                      </a:txBody>
                      <a:tcPr anchor="ctr"/>
                    </a:tc>
                    <a:tc>
                      <a:txBody>
                        <a:bodyPr/>
                        <a:lstStyle/>
                        <a:p>
                          <a:pPr algn="l"/>
                          <a14:m>
                            <m:oMathPara xmlns:m="http://schemas.openxmlformats.org/officeDocument/2006/math">
                              <m:oMathParaPr>
                                <m:jc m:val="left"/>
                              </m:oMathParaPr>
                              <m:oMath xmlns:m="http://schemas.openxmlformats.org/officeDocument/2006/math">
                                <m:r>
                                  <a:rPr lang="en-US" sz="2800" smtClean="0">
                                    <a:latin typeface="Cambria Math" panose="02040503050406030204" pitchFamily="18" charset="0"/>
                                  </a:rPr>
                                  <m:t>=−</m:t>
                                </m:r>
                                <m:r>
                                  <a:rPr lang="en-US" sz="2800" smtClean="0">
                                    <a:latin typeface="Cambria Math" panose="02040503050406030204" pitchFamily="18" charset="0"/>
                                  </a:rPr>
                                  <m:t>0</m:t>
                                </m:r>
                                <m:r>
                                  <a:rPr lang="en-US" sz="2800" smtClean="0">
                                    <a:latin typeface="Cambria Math" panose="02040503050406030204" pitchFamily="18" charset="0"/>
                                  </a:rPr>
                                  <m:t>.</m:t>
                                </m:r>
                                <m:r>
                                  <a:rPr lang="en-US" sz="2800" smtClean="0">
                                    <a:latin typeface="Cambria Math" panose="02040503050406030204" pitchFamily="18" charset="0"/>
                                  </a:rPr>
                                  <m:t>4</m:t>
                                </m:r>
                              </m:oMath>
                            </m:oMathPara>
                          </a14:m>
                          <a:endParaRPr lang="en-US" sz="2800" dirty="0"/>
                        </a:p>
                      </a:txBody>
                      <a:tcPr anchor="ctr"/>
                    </a:tc>
                    <a:extLst>
                      <a:ext uri="{0D108BD9-81ED-4DB2-BD59-A6C34878D82A}">
                        <a16:rowId xmlns:a16="http://schemas.microsoft.com/office/drawing/2014/main" val="1511262364"/>
                      </a:ext>
                    </a:extLst>
                  </a:tr>
                </a:tbl>
              </a:graphicData>
            </a:graphic>
          </p:graphicFrame>
        </mc:Choice>
        <mc:Fallback>
          <p:graphicFrame>
            <p:nvGraphicFramePr>
              <p:cNvPr id="4" name="Table 4">
                <a:extLst>
                  <a:ext uri="{FF2B5EF4-FFF2-40B4-BE49-F238E27FC236}">
                    <a16:creationId xmlns:a16="http://schemas.microsoft.com/office/drawing/2014/main" id="{75C073C8-0A4B-4373-A767-257C0E97B75B}"/>
                  </a:ext>
                </a:extLst>
              </p:cNvPr>
              <p:cNvGraphicFramePr>
                <a:graphicFrameLocks noGrp="1"/>
              </p:cNvGraphicFramePr>
              <p:nvPr>
                <p:extLst>
                  <p:ext uri="{D42A27DB-BD31-4B8C-83A1-F6EECF244321}">
                    <p14:modId xmlns:p14="http://schemas.microsoft.com/office/powerpoint/2010/main" val="1196262808"/>
                  </p:ext>
                </p:extLst>
              </p:nvPr>
            </p:nvGraphicFramePr>
            <p:xfrm>
              <a:off x="718122" y="3424646"/>
              <a:ext cx="7707757" cy="2379790"/>
            </p:xfrm>
            <a:graphic>
              <a:graphicData uri="http://schemas.openxmlformats.org/drawingml/2006/table">
                <a:tbl>
                  <a:tblPr firstRow="1" bandRow="1">
                    <a:tableStyleId>{2D5ABB26-0587-4C30-8999-92F81FD0307C}</a:tableStyleId>
                  </a:tblPr>
                  <a:tblGrid>
                    <a:gridCol w="2552700">
                      <a:extLst>
                        <a:ext uri="{9D8B030D-6E8A-4147-A177-3AD203B41FA5}">
                          <a16:colId xmlns:a16="http://schemas.microsoft.com/office/drawing/2014/main" val="2241470743"/>
                        </a:ext>
                      </a:extLst>
                    </a:gridCol>
                    <a:gridCol w="5155057">
                      <a:extLst>
                        <a:ext uri="{9D8B030D-6E8A-4147-A177-3AD203B41FA5}">
                          <a16:colId xmlns:a16="http://schemas.microsoft.com/office/drawing/2014/main" val="3804388236"/>
                        </a:ext>
                      </a:extLst>
                    </a:gridCol>
                  </a:tblGrid>
                  <a:tr h="916750">
                    <a:tc>
                      <a:txBody>
                        <a:bodyPr/>
                        <a:lstStyle/>
                        <a:p>
                          <a:endParaRPr lang="en-US"/>
                        </a:p>
                      </a:txBody>
                      <a:tcPr anchor="ctr">
                        <a:blipFill>
                          <a:blip r:embed="rId3"/>
                          <a:stretch>
                            <a:fillRect r="-202148" b="-159603"/>
                          </a:stretch>
                        </a:blipFill>
                      </a:tcPr>
                    </a:tc>
                    <a:tc>
                      <a:txBody>
                        <a:bodyPr/>
                        <a:lstStyle/>
                        <a:p>
                          <a:endParaRPr lang="en-US"/>
                        </a:p>
                      </a:txBody>
                      <a:tcPr anchor="ctr">
                        <a:blipFill>
                          <a:blip r:embed="rId3"/>
                          <a:stretch>
                            <a:fillRect l="-49469" b="-159603"/>
                          </a:stretch>
                        </a:blipFill>
                      </a:tcPr>
                    </a:tc>
                    <a:extLst>
                      <a:ext uri="{0D108BD9-81ED-4DB2-BD59-A6C34878D82A}">
                        <a16:rowId xmlns:a16="http://schemas.microsoft.com/office/drawing/2014/main" val="1394672420"/>
                      </a:ext>
                    </a:extLst>
                  </a:tr>
                  <a:tr h="944880">
                    <a:tc>
                      <a:txBody>
                        <a:bodyPr/>
                        <a:lstStyle/>
                        <a:p>
                          <a:pPr algn="l"/>
                          <a:endParaRPr lang="en-US" sz="2800" dirty="0"/>
                        </a:p>
                      </a:txBody>
                      <a:tcPr anchor="ctr"/>
                    </a:tc>
                    <a:tc>
                      <a:txBody>
                        <a:bodyPr/>
                        <a:lstStyle/>
                        <a:p>
                          <a:endParaRPr lang="en-US"/>
                        </a:p>
                      </a:txBody>
                      <a:tcPr anchor="ctr">
                        <a:blipFill>
                          <a:blip r:embed="rId3"/>
                          <a:stretch>
                            <a:fillRect l="-49469" t="-96795" b="-54487"/>
                          </a:stretch>
                        </a:blipFill>
                      </a:tcPr>
                    </a:tc>
                    <a:extLst>
                      <a:ext uri="{0D108BD9-81ED-4DB2-BD59-A6C34878D82A}">
                        <a16:rowId xmlns:a16="http://schemas.microsoft.com/office/drawing/2014/main" val="1060973078"/>
                      </a:ext>
                    </a:extLst>
                  </a:tr>
                  <a:tr h="518160">
                    <a:tc>
                      <a:txBody>
                        <a:bodyPr/>
                        <a:lstStyle/>
                        <a:p>
                          <a:pPr algn="l"/>
                          <a:endParaRPr lang="en-US" sz="2800" dirty="0"/>
                        </a:p>
                      </a:txBody>
                      <a:tcPr anchor="ctr"/>
                    </a:tc>
                    <a:tc>
                      <a:txBody>
                        <a:bodyPr/>
                        <a:lstStyle/>
                        <a:p>
                          <a:endParaRPr lang="en-US"/>
                        </a:p>
                      </a:txBody>
                      <a:tcPr anchor="ctr">
                        <a:blipFill>
                          <a:blip r:embed="rId3"/>
                          <a:stretch>
                            <a:fillRect l="-49469" t="-361176"/>
                          </a:stretch>
                        </a:blipFill>
                      </a:tcPr>
                    </a:tc>
                    <a:extLst>
                      <a:ext uri="{0D108BD9-81ED-4DB2-BD59-A6C34878D82A}">
                        <a16:rowId xmlns:a16="http://schemas.microsoft.com/office/drawing/2014/main" val="1511262364"/>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Difference Quotients to Approximate the Slope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9377" y="1034445"/>
                <a:ext cx="8229600" cy="4967067"/>
              </a:xfrm>
            </p:spPr>
            <p:txBody>
              <a:bodyPr>
                <a:normAutofit/>
              </a:bodyPr>
              <a:lstStyle/>
              <a:p>
                <a:pPr>
                  <a:defRPr sz="2800"/>
                </a:pPr>
                <a:r>
                  <a:rPr sz="2800" dirty="0"/>
                  <a:t>This means that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oMath>
                </a14:m>
                <a:r>
                  <a:rPr sz="2800" dirty="0"/>
                  <a:t> is the slope of the secant line corresponding to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1</m:t>
                    </m:r>
                  </m:oMath>
                </a14:m>
                <a:r>
                  <a:rPr sz="2800" dirty="0"/>
                  <a:t>. However, given that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1</m:t>
                    </m:r>
                  </m:oMath>
                </a14:m>
                <a:r>
                  <a:rPr sz="2800" dirty="0"/>
                  <a:t>, our choice of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1</m:t>
                    </m:r>
                  </m:oMath>
                </a14:m>
                <a:r>
                  <a:rPr sz="2800" dirty="0"/>
                  <a:t> means that the </a:t>
                </a:r>
                <a14:m>
                  <m:oMath xmlns:m="http://schemas.openxmlformats.org/officeDocument/2006/math">
                    <m:r>
                      <a:rPr>
                        <a:latin typeface="Cambria Math" panose="02040503050406030204" pitchFamily="18" charset="0"/>
                      </a:rPr>
                      <m:t>𝑥</m:t>
                    </m:r>
                  </m:oMath>
                </a14:m>
                <a:r>
                  <a:rPr sz="2800" dirty="0"/>
                  <a:t>-coordinate of the </a:t>
                </a:r>
                <a:r>
                  <a:rPr lang="en-US" sz="2800" dirty="0"/>
                  <a:t>“</a:t>
                </a:r>
                <a:r>
                  <a:rPr sz="2800" dirty="0"/>
                  <a:t>slightly removed</a:t>
                </a:r>
                <a:r>
                  <a:rPr lang="en-US" dirty="0"/>
                  <a:t>”</a:t>
                </a:r>
                <a:r>
                  <a:rPr sz="2800" dirty="0"/>
                  <a:t> point in this case is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which is a rather big step away from </a:t>
                </a:r>
                <a14:m>
                  <m:oMath xmlns:m="http://schemas.openxmlformats.org/officeDocument/2006/math">
                    <m:r>
                      <a:rPr>
                        <a:latin typeface="Cambria Math" panose="02040503050406030204" pitchFamily="18" charset="0"/>
                      </a:rPr>
                      <m:t>𝑐</m:t>
                    </m:r>
                  </m:oMath>
                </a14:m>
                <a:r>
                  <a:rPr sz="2800" dirty="0"/>
                  <a:t>, so we do</a:t>
                </a:r>
                <a:r>
                  <a:rPr lang="en-US" sz="2800" dirty="0"/>
                  <a:t>n’t</a:t>
                </a:r>
                <a:r>
                  <a:rPr sz="2800" dirty="0"/>
                  <a:t> yet expect the slope of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4</m:t>
                    </m:r>
                  </m:oMath>
                </a14:m>
                <a:r>
                  <a:rPr sz="2800" dirty="0"/>
                  <a:t> to reflect the trend of the graph in any meaningful way.</a:t>
                </a:r>
                <a:endParaRPr sz="22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9377" y="1034445"/>
                <a:ext cx="8229600" cy="4967067"/>
              </a:xfrm>
              <a:blipFill>
                <a:blip r:embed="rId2"/>
                <a:stretch>
                  <a:fillRect l="-1481" t="-1227" r="-2296"/>
                </a:stretch>
              </a:blipFill>
            </p:spPr>
            <p:txBody>
              <a:bodyPr/>
              <a:lstStyle/>
              <a:p>
                <a:r>
                  <a:rPr lang="en-US">
                    <a:noFill/>
                  </a:rPr>
                  <a:t> </a:t>
                </a:r>
              </a:p>
            </p:txBody>
          </p:sp>
        </mc:Fallback>
      </mc:AlternateContent>
    </p:spTree>
    <p:extLst>
      <p:ext uri="{BB962C8B-B14F-4D97-AF65-F5344CB8AC3E}">
        <p14:creationId xmlns:p14="http://schemas.microsoft.com/office/powerpoint/2010/main" val="3632789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Using Difference Quotients to Approximate the Slope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9377" y="1030593"/>
                <a:ext cx="8229600" cy="4967067"/>
              </a:xfrm>
            </p:spPr>
            <p:txBody>
              <a:bodyPr>
                <a:normAutofit/>
              </a:bodyPr>
              <a:lstStyle/>
              <a:p>
                <a:pPr>
                  <a:defRPr sz="2800"/>
                </a:pPr>
                <a:r>
                  <a:rPr sz="2800" dirty="0"/>
                  <a:t>Let us check what happens if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oMath>
                </a14:m>
                <a:r>
                  <a:rPr sz="2800" dirty="0"/>
                  <a:t>.</a:t>
                </a:r>
                <a:endParaRPr lang="en-US" sz="2800" dirty="0"/>
              </a:p>
              <a:p>
                <a:pPr>
                  <a:defRPr sz="2800"/>
                </a:pPr>
                <a:endParaRPr lang="en-US" dirty="0"/>
              </a:p>
              <a:p>
                <a:pPr>
                  <a:defRPr sz="2800"/>
                </a:pPr>
                <a:endParaRPr lang="en-US" sz="2800" dirty="0"/>
              </a:p>
              <a:p>
                <a:pPr>
                  <a:defRPr sz="2800"/>
                </a:pPr>
                <a:endParaRPr lang="en-US" dirty="0"/>
              </a:p>
              <a:p>
                <a:pPr>
                  <a:defRPr sz="2800"/>
                </a:pPr>
                <a:endParaRPr lang="en-US" sz="3600" dirty="0"/>
              </a:p>
              <a:p>
                <a:pPr>
                  <a:defRPr sz="2800"/>
                </a:pPr>
                <a:r>
                  <a:rPr lang="en-US" sz="2800" dirty="0"/>
                  <a:t>This shows us that the associated secant line is now nearly horizontal, and its slope went from negative to positive. Decreasing </a:t>
                </a:r>
                <a14:m>
                  <m:oMath xmlns:m="http://schemas.openxmlformats.org/officeDocument/2006/math">
                    <m:r>
                      <a:rPr lang="en-US">
                        <a:latin typeface="Cambria Math" panose="02040503050406030204" pitchFamily="18" charset="0"/>
                      </a:rPr>
                      <m:t>h</m:t>
                    </m:r>
                  </m:oMath>
                </a14:m>
                <a:r>
                  <a:rPr lang="en-US" sz="2800" dirty="0"/>
                  <a:t> even further, we evaluate several more difference quotients, and Table 4 displays our results.</a:t>
                </a:r>
                <a:endParaRPr lang="en-US"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9377" y="1030593"/>
                <a:ext cx="8229600" cy="4967067"/>
              </a:xfrm>
              <a:blipFill>
                <a:blip r:embed="rId2"/>
                <a:stretch>
                  <a:fillRect l="-1481" t="-1104" r="-2222" b="-28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4">
                <a:extLst>
                  <a:ext uri="{FF2B5EF4-FFF2-40B4-BE49-F238E27FC236}">
                    <a16:creationId xmlns:a16="http://schemas.microsoft.com/office/drawing/2014/main" id="{663C1651-ED36-4E09-9A9B-FF7F57567AD5}"/>
                  </a:ext>
                </a:extLst>
              </p:cNvPr>
              <p:cNvGraphicFramePr>
                <a:graphicFrameLocks noGrp="1"/>
              </p:cNvGraphicFramePr>
              <p:nvPr>
                <p:extLst>
                  <p:ext uri="{D42A27DB-BD31-4B8C-83A1-F6EECF244321}">
                    <p14:modId xmlns:p14="http://schemas.microsoft.com/office/powerpoint/2010/main" val="4010221146"/>
                  </p:ext>
                </p:extLst>
              </p:nvPr>
            </p:nvGraphicFramePr>
            <p:xfrm>
              <a:off x="552292" y="1576197"/>
              <a:ext cx="8039417" cy="2081403"/>
            </p:xfrm>
            <a:graphic>
              <a:graphicData uri="http://schemas.openxmlformats.org/drawingml/2006/table">
                <a:tbl>
                  <a:tblPr firstRow="1" bandRow="1">
                    <a:tableStyleId>{2D5ABB26-0587-4C30-8999-92F81FD0307C}</a:tableStyleId>
                  </a:tblPr>
                  <a:tblGrid>
                    <a:gridCol w="2476817">
                      <a:extLst>
                        <a:ext uri="{9D8B030D-6E8A-4147-A177-3AD203B41FA5}">
                          <a16:colId xmlns:a16="http://schemas.microsoft.com/office/drawing/2014/main" val="166368820"/>
                        </a:ext>
                      </a:extLst>
                    </a:gridCol>
                    <a:gridCol w="5562600">
                      <a:extLst>
                        <a:ext uri="{9D8B030D-6E8A-4147-A177-3AD203B41FA5}">
                          <a16:colId xmlns:a16="http://schemas.microsoft.com/office/drawing/2014/main" val="1898943409"/>
                        </a:ext>
                      </a:extLst>
                    </a:gridCol>
                  </a:tblGrid>
                  <a:tr h="370840">
                    <a:tc>
                      <a:txBody>
                        <a:bodyPr/>
                        <a:lstStyle/>
                        <a:p>
                          <a:pPr/>
                          <a14:m>
                            <m:oMathPara xmlns:m="http://schemas.openxmlformats.org/officeDocument/2006/math">
                              <m:oMathParaPr>
                                <m:jc m:val="right"/>
                              </m:oMathParaPr>
                              <m:oMath xmlns:m="http://schemas.openxmlformats.org/officeDocument/2006/math">
                                <m:f>
                                  <m:fPr>
                                    <m:ctrlPr>
                                      <a:rPr lang="ar-AE" sz="2400" i="1" smtClean="0">
                                        <a:latin typeface="Cambria Math" panose="02040503050406030204" pitchFamily="18" charset="0"/>
                                      </a:rPr>
                                    </m:ctrlPr>
                                  </m:fPr>
                                  <m:num>
                                    <m:func>
                                      <m:funcPr>
                                        <m:ctrlPr>
                                          <a:rPr lang="ar-AE" sz="2400" i="1">
                                            <a:latin typeface="Cambria Math" panose="02040503050406030204" pitchFamily="18" charset="0"/>
                                          </a:rPr>
                                        </m:ctrlPr>
                                      </m:funcPr>
                                      <m:fName>
                                        <m:r>
                                          <a:rPr lang="ar-AE" sz="2400">
                                            <a:latin typeface="Cambria Math" panose="02040503050406030204" pitchFamily="18" charset="0"/>
                                          </a:rPr>
                                          <m:t>𝑓</m:t>
                                        </m:r>
                                      </m:fName>
                                      <m:e>
                                        <m:d>
                                          <m:dPr>
                                            <m:ctrlPr>
                                              <a:rPr lang="ar-AE" sz="2400" i="1">
                                                <a:latin typeface="Cambria Math" panose="02040503050406030204" pitchFamily="18" charset="0"/>
                                              </a:rPr>
                                            </m:ctrlPr>
                                          </m:dPr>
                                          <m:e>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5</m:t>
                                            </m:r>
                                          </m:e>
                                        </m:d>
                                      </m:e>
                                    </m:func>
                                    <m:r>
                                      <a:rPr lang="ar-AE" sz="2400">
                                        <a:latin typeface="Cambria Math" panose="02040503050406030204" pitchFamily="18" charset="0"/>
                                      </a:rPr>
                                      <m:t>−</m:t>
                                    </m:r>
                                    <m:func>
                                      <m:funcPr>
                                        <m:ctrlPr>
                                          <a:rPr lang="ar-AE" sz="2400" i="1">
                                            <a:latin typeface="Cambria Math" panose="02040503050406030204" pitchFamily="18" charset="0"/>
                                          </a:rPr>
                                        </m:ctrlPr>
                                      </m:funcPr>
                                      <m:fName>
                                        <m:r>
                                          <a:rPr lang="ar-AE" sz="2400">
                                            <a:latin typeface="Cambria Math" panose="02040503050406030204" pitchFamily="18" charset="0"/>
                                          </a:rPr>
                                          <m:t>𝑓</m:t>
                                        </m:r>
                                      </m:fName>
                                      <m:e>
                                        <m:d>
                                          <m:dPr>
                                            <m:ctrlPr>
                                              <a:rPr lang="ar-AE" sz="2400" i="1">
                                                <a:latin typeface="Cambria Math" panose="02040503050406030204" pitchFamily="18" charset="0"/>
                                              </a:rPr>
                                            </m:ctrlPr>
                                          </m:dPr>
                                          <m:e>
                                            <m:r>
                                              <a:rPr lang="ar-AE" sz="2400">
                                                <a:latin typeface="Cambria Math" panose="02040503050406030204" pitchFamily="18" charset="0"/>
                                              </a:rPr>
                                              <m:t>1</m:t>
                                            </m:r>
                                          </m:e>
                                        </m:d>
                                      </m:e>
                                    </m:func>
                                  </m:num>
                                  <m:den>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5</m:t>
                                    </m:r>
                                  </m:den>
                                </m:f>
                              </m:oMath>
                            </m:oMathPara>
                          </a14:m>
                          <a:endParaRPr lang="en-US" sz="2400" dirty="0"/>
                        </a:p>
                      </a:txBody>
                      <a:tcPr anchor="ctr"/>
                    </a:tc>
                    <a:tc>
                      <a:txBody>
                        <a:bodyPr/>
                        <a:lstStyle/>
                        <a:p>
                          <a:pPr algn="l"/>
                          <a14:m>
                            <m:oMath xmlns:m="http://schemas.openxmlformats.org/officeDocument/2006/math">
                              <m:r>
                                <a:rPr lang="ar-AE" sz="2400" smtClean="0">
                                  <a:latin typeface="Cambria Math" panose="02040503050406030204" pitchFamily="18" charset="0"/>
                                </a:rPr>
                                <m:t>=</m:t>
                              </m:r>
                              <m:r>
                                <a:rPr lang="ar-AE" sz="2400" smtClean="0">
                                  <a:latin typeface="Cambria Math" panose="02040503050406030204" pitchFamily="18" charset="0"/>
                                </a:rPr>
                                <m:t>2</m:t>
                              </m:r>
                              <m:r>
                                <a:rPr lang="ar-AE" sz="2400" smtClean="0">
                                  <a:latin typeface="Cambria Math" panose="02040503050406030204" pitchFamily="18" charset="0"/>
                                </a:rPr>
                                <m:t>⋅</m:t>
                              </m:r>
                              <m:d>
                                <m:dPr>
                                  <m:begChr m:val="["/>
                                  <m:endChr m:val="]"/>
                                  <m:ctrlPr>
                                    <a:rPr lang="ar-AE" sz="2400" i="1">
                                      <a:latin typeface="Cambria Math" panose="02040503050406030204" pitchFamily="18" charset="0"/>
                                    </a:rPr>
                                  </m:ctrlPr>
                                </m:dPr>
                                <m:e>
                                  <m:func>
                                    <m:funcPr>
                                      <m:ctrlPr>
                                        <a:rPr lang="ar-AE" sz="2400" i="1">
                                          <a:latin typeface="Cambria Math" panose="02040503050406030204" pitchFamily="18" charset="0"/>
                                        </a:rPr>
                                      </m:ctrlPr>
                                    </m:funcPr>
                                    <m:fName>
                                      <m:r>
                                        <a:rPr lang="ar-AE" sz="2400">
                                          <a:latin typeface="Cambria Math" panose="02040503050406030204" pitchFamily="18" charset="0"/>
                                        </a:rPr>
                                        <m:t>𝑓</m:t>
                                      </m:r>
                                    </m:fName>
                                    <m:e>
                                      <m:d>
                                        <m:dPr>
                                          <m:ctrlPr>
                                            <a:rPr lang="ar-AE" sz="2400" i="1">
                                              <a:latin typeface="Cambria Math" panose="02040503050406030204" pitchFamily="18" charset="0"/>
                                            </a:rPr>
                                          </m:ctrlPr>
                                        </m:dPr>
                                        <m:e>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5</m:t>
                                          </m:r>
                                        </m:e>
                                      </m:d>
                                    </m:e>
                                  </m:func>
                                  <m:r>
                                    <a:rPr lang="ar-AE" sz="2400">
                                      <a:latin typeface="Cambria Math" panose="02040503050406030204" pitchFamily="18" charset="0"/>
                                    </a:rPr>
                                    <m:t>−</m:t>
                                  </m:r>
                                  <m:func>
                                    <m:funcPr>
                                      <m:ctrlPr>
                                        <a:rPr lang="ar-AE" sz="2400" i="1">
                                          <a:latin typeface="Cambria Math" panose="02040503050406030204" pitchFamily="18" charset="0"/>
                                        </a:rPr>
                                      </m:ctrlPr>
                                    </m:funcPr>
                                    <m:fName>
                                      <m:r>
                                        <a:rPr lang="ar-AE" sz="2400">
                                          <a:latin typeface="Cambria Math" panose="02040503050406030204" pitchFamily="18" charset="0"/>
                                        </a:rPr>
                                        <m:t>𝑓</m:t>
                                      </m:r>
                                    </m:fName>
                                    <m:e>
                                      <m:d>
                                        <m:dPr>
                                          <m:ctrlPr>
                                            <a:rPr lang="ar-AE" sz="2400" i="1">
                                              <a:latin typeface="Cambria Math" panose="02040503050406030204" pitchFamily="18" charset="0"/>
                                            </a:rPr>
                                          </m:ctrlPr>
                                        </m:dPr>
                                        <m:e>
                                          <m:r>
                                            <a:rPr lang="ar-AE" sz="2400">
                                              <a:latin typeface="Cambria Math" panose="02040503050406030204" pitchFamily="18" charset="0"/>
                                            </a:rPr>
                                            <m:t>1</m:t>
                                          </m:r>
                                        </m:e>
                                      </m:d>
                                    </m:e>
                                  </m:func>
                                </m:e>
                              </m:d>
                            </m:oMath>
                          </a14:m>
                          <a:r>
                            <a:rPr lang="en-US" sz="2400" dirty="0"/>
                            <a:t> </a:t>
                          </a:r>
                        </a:p>
                      </a:txBody>
                      <a:tcPr anchor="ctr"/>
                    </a:tc>
                    <a:extLst>
                      <a:ext uri="{0D108BD9-81ED-4DB2-BD59-A6C34878D82A}">
                        <a16:rowId xmlns:a16="http://schemas.microsoft.com/office/drawing/2014/main" val="3857677871"/>
                      </a:ext>
                    </a:extLst>
                  </a:tr>
                  <a:tr h="370840">
                    <a:tc>
                      <a:txBody>
                        <a:bodyPr/>
                        <a:lstStyle/>
                        <a:p>
                          <a:endParaRPr lang="en-US" sz="2400" dirty="0"/>
                        </a:p>
                      </a:txBody>
                      <a:tcPr anchor="ctr"/>
                    </a:tc>
                    <a:tc>
                      <a:txBody>
                        <a:bodyPr/>
                        <a:lstStyle/>
                        <a:p>
                          <a:pPr algn="l"/>
                          <a14:m>
                            <m:oMathPara xmlns:m="http://schemas.openxmlformats.org/officeDocument/2006/math">
                              <m:oMathParaPr>
                                <m:jc m:val="left"/>
                              </m:oMathParaPr>
                              <m:oMath xmlns:m="http://schemas.openxmlformats.org/officeDocument/2006/math">
                                <m:r>
                                  <a:rPr lang="ar-AE" sz="2400" smtClean="0">
                                    <a:latin typeface="Cambria Math" panose="02040503050406030204" pitchFamily="18" charset="0"/>
                                  </a:rPr>
                                  <m:t>=</m:t>
                                </m:r>
                                <m:r>
                                  <a:rPr lang="ar-AE" sz="2400" smtClean="0">
                                    <a:latin typeface="Cambria Math" panose="02040503050406030204" pitchFamily="18" charset="0"/>
                                  </a:rPr>
                                  <m:t>2</m:t>
                                </m:r>
                                <m:r>
                                  <a:rPr lang="ar-AE" sz="2400" smtClean="0">
                                    <a:latin typeface="Cambria Math" panose="02040503050406030204" pitchFamily="18" charset="0"/>
                                  </a:rPr>
                                  <m:t>⋅[</m:t>
                                </m:r>
                                <m:r>
                                  <a:rPr lang="ar-AE" sz="2400" smtClean="0">
                                    <a:latin typeface="Cambria Math" panose="02040503050406030204" pitchFamily="18" charset="0"/>
                                  </a:rPr>
                                  <m:t>0</m:t>
                                </m:r>
                                <m:r>
                                  <a:rPr lang="ar-AE" sz="2400" smtClean="0">
                                    <a:latin typeface="Cambria Math" panose="02040503050406030204" pitchFamily="18" charset="0"/>
                                  </a:rPr>
                                  <m:t>.</m:t>
                                </m:r>
                                <m:r>
                                  <a:rPr lang="ar-AE" sz="2400" smtClean="0">
                                    <a:latin typeface="Cambria Math" panose="02040503050406030204" pitchFamily="18" charset="0"/>
                                  </a:rPr>
                                  <m:t>2</m:t>
                                </m:r>
                                <m:r>
                                  <a:rPr lang="ar-AE" sz="2400" smtClean="0">
                                    <a:latin typeface="Cambria Math" panose="02040503050406030204" pitchFamily="18" charset="0"/>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5</m:t>
                                        </m:r>
                                      </m:e>
                                    </m:d>
                                  </m:e>
                                  <m:sup>
                                    <m:r>
                                      <a:rPr lang="ar-AE" sz="2400">
                                        <a:latin typeface="Cambria Math" panose="02040503050406030204" pitchFamily="18" charset="0"/>
                                      </a:rPr>
                                      <m:t>3</m:t>
                                    </m:r>
                                  </m:sup>
                                </m:sSup>
                                <m:r>
                                  <a:rPr lang="ar-AE" sz="2400">
                                    <a:latin typeface="Cambria Math" panose="02040503050406030204" pitchFamily="18" charset="0"/>
                                  </a:rPr>
                                  <m:t>−</m:t>
                                </m:r>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8</m:t>
                                </m:r>
                                <m:r>
                                  <a:rPr lang="ar-AE" sz="2400">
                                    <a:latin typeface="Cambria Math" panose="02040503050406030204" pitchFamily="18" charset="0"/>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5</m:t>
                                        </m:r>
                                      </m:e>
                                    </m:d>
                                  </m:e>
                                  <m:sup>
                                    <m:r>
                                      <a:rPr lang="ar-AE" sz="2400">
                                        <a:latin typeface="Cambria Math" panose="02040503050406030204" pitchFamily="18" charset="0"/>
                                      </a:rPr>
                                      <m:t>2</m:t>
                                    </m:r>
                                  </m:sup>
                                </m:sSup>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6</m:t>
                                </m:r>
                                <m:r>
                                  <a:rPr lang="ar-AE" sz="2400">
                                    <a:latin typeface="Cambria Math" panose="02040503050406030204" pitchFamily="18" charset="0"/>
                                  </a:rPr>
                                  <m:t>⋅</m:t>
                                </m:r>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5</m:t>
                                </m:r>
                              </m:oMath>
                            </m:oMathPara>
                          </a14:m>
                          <a:br>
                            <a:rPr lang="en-US" sz="2400" dirty="0"/>
                          </a:br>
                          <a:r>
                            <a:rPr lang="en-US" sz="2400" dirty="0"/>
                            <a:t>            </a:t>
                          </a: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m:t>
                              </m:r>
                              <m:r>
                                <a:rPr lang="en-US" sz="2400" b="0" i="0" smtClean="0">
                                  <a:latin typeface="Cambria Math" panose="02040503050406030204" pitchFamily="18" charset="0"/>
                                </a:rPr>
                                <m:t>2</m:t>
                              </m:r>
                              <m:r>
                                <a:rPr lang="ar-AE" sz="2400" smtClean="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1</m:t>
                                  </m:r>
                                </m:e>
                                <m:sup>
                                  <m:r>
                                    <a:rPr lang="ar-AE" sz="2400">
                                      <a:latin typeface="Cambria Math" panose="02040503050406030204" pitchFamily="18" charset="0"/>
                                    </a:rPr>
                                    <m:t>3</m:t>
                                  </m:r>
                                </m:sup>
                              </m:sSup>
                              <m:r>
                                <a:rPr lang="ar-AE" sz="2400">
                                  <a:latin typeface="Cambria Math" panose="02040503050406030204" pitchFamily="18" charset="0"/>
                                </a:rPr>
                                <m:t>−</m:t>
                              </m:r>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8</m:t>
                              </m:r>
                              <m:r>
                                <a:rPr lang="ar-AE" sz="2400">
                                  <a:latin typeface="Cambria Math" panose="02040503050406030204" pitchFamily="18" charset="0"/>
                                </a:rPr>
                                <m:t>⋅</m:t>
                              </m:r>
                              <m:sSup>
                                <m:sSupPr>
                                  <m:ctrlPr>
                                    <a:rPr lang="ar-AE" sz="2400" i="1">
                                      <a:latin typeface="Cambria Math" panose="02040503050406030204" pitchFamily="18" charset="0"/>
                                    </a:rPr>
                                  </m:ctrlPr>
                                </m:sSupPr>
                                <m:e>
                                  <m:r>
                                    <a:rPr lang="ar-AE" sz="2400">
                                      <a:latin typeface="Cambria Math" panose="02040503050406030204" pitchFamily="18" charset="0"/>
                                    </a:rPr>
                                    <m:t>1</m:t>
                                  </m:r>
                                </m:e>
                                <m:sup>
                                  <m:r>
                                    <a:rPr lang="ar-AE" sz="2400">
                                      <a:latin typeface="Cambria Math" panose="02040503050406030204" pitchFamily="18" charset="0"/>
                                    </a:rPr>
                                    <m:t>2</m:t>
                                  </m:r>
                                </m:sup>
                              </m:sSup>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6</m:t>
                              </m:r>
                              <m:r>
                                <a:rPr lang="ar-AE" sz="2400">
                                  <a:latin typeface="Cambria Math" panose="02040503050406030204" pitchFamily="18" charset="0"/>
                                </a:rPr>
                                <m:t>⋅</m:t>
                              </m:r>
                              <m:r>
                                <a:rPr lang="en-US" sz="2400" b="0" i="0" smtClean="0">
                                  <a:latin typeface="Cambria Math" panose="02040503050406030204" pitchFamily="18" charset="0"/>
                                </a:rPr>
                                <m:t>1</m:t>
                              </m:r>
                              <m:r>
                                <a:rPr lang="en-US" sz="2400" b="0" i="0" smtClean="0">
                                  <a:latin typeface="Cambria Math" panose="02040503050406030204" pitchFamily="18" charset="0"/>
                                </a:rPr>
                                <m:t>)]</m:t>
                              </m:r>
                            </m:oMath>
                          </a14:m>
                          <a:endParaRPr lang="en-US" sz="2400" dirty="0"/>
                        </a:p>
                      </a:txBody>
                      <a:tcPr anchor="ctr"/>
                    </a:tc>
                    <a:extLst>
                      <a:ext uri="{0D108BD9-81ED-4DB2-BD59-A6C34878D82A}">
                        <a16:rowId xmlns:a16="http://schemas.microsoft.com/office/drawing/2014/main" val="1900478915"/>
                      </a:ext>
                    </a:extLst>
                  </a:tr>
                  <a:tr h="341884">
                    <a:tc>
                      <a:txBody>
                        <a:bodyPr/>
                        <a:lstStyle/>
                        <a:p>
                          <a:endParaRPr lang="en-US" sz="2400" dirty="0"/>
                        </a:p>
                      </a:txBody>
                      <a:tcPr anchor="ctr"/>
                    </a:tc>
                    <a:tc>
                      <a:txBody>
                        <a:bodyPr/>
                        <a:lstStyle/>
                        <a:p>
                          <a:pPr algn="l"/>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0</m:t>
                              </m:r>
                              <m:r>
                                <a:rPr lang="en-US" sz="2400" smtClean="0">
                                  <a:latin typeface="Cambria Math" panose="02040503050406030204" pitchFamily="18" charset="0"/>
                                </a:rPr>
                                <m:t>.</m:t>
                              </m:r>
                              <m:r>
                                <a:rPr lang="en-US" sz="2400" smtClean="0">
                                  <a:latin typeface="Cambria Math" panose="02040503050406030204" pitchFamily="18" charset="0"/>
                                </a:rPr>
                                <m:t>05</m:t>
                              </m:r>
                            </m:oMath>
                          </a14:m>
                          <a:r>
                            <a:rPr lang="en-US" sz="2400" dirty="0"/>
                            <a:t> </a:t>
                          </a:r>
                        </a:p>
                      </a:txBody>
                      <a:tcPr anchor="ctr"/>
                    </a:tc>
                    <a:extLst>
                      <a:ext uri="{0D108BD9-81ED-4DB2-BD59-A6C34878D82A}">
                        <a16:rowId xmlns:a16="http://schemas.microsoft.com/office/drawing/2014/main" val="3216292763"/>
                      </a:ext>
                    </a:extLst>
                  </a:tr>
                </a:tbl>
              </a:graphicData>
            </a:graphic>
          </p:graphicFrame>
        </mc:Choice>
        <mc:Fallback>
          <p:graphicFrame>
            <p:nvGraphicFramePr>
              <p:cNvPr id="4" name="Table 4">
                <a:extLst>
                  <a:ext uri="{FF2B5EF4-FFF2-40B4-BE49-F238E27FC236}">
                    <a16:creationId xmlns:a16="http://schemas.microsoft.com/office/drawing/2014/main" id="{663C1651-ED36-4E09-9A9B-FF7F57567AD5}"/>
                  </a:ext>
                </a:extLst>
              </p:cNvPr>
              <p:cNvGraphicFramePr>
                <a:graphicFrameLocks noGrp="1"/>
              </p:cNvGraphicFramePr>
              <p:nvPr>
                <p:extLst>
                  <p:ext uri="{D42A27DB-BD31-4B8C-83A1-F6EECF244321}">
                    <p14:modId xmlns:p14="http://schemas.microsoft.com/office/powerpoint/2010/main" val="4010221146"/>
                  </p:ext>
                </p:extLst>
              </p:nvPr>
            </p:nvGraphicFramePr>
            <p:xfrm>
              <a:off x="552292" y="1576197"/>
              <a:ext cx="8039417" cy="2081403"/>
            </p:xfrm>
            <a:graphic>
              <a:graphicData uri="http://schemas.openxmlformats.org/drawingml/2006/table">
                <a:tbl>
                  <a:tblPr firstRow="1" bandRow="1">
                    <a:tableStyleId>{2D5ABB26-0587-4C30-8999-92F81FD0307C}</a:tableStyleId>
                  </a:tblPr>
                  <a:tblGrid>
                    <a:gridCol w="2476817">
                      <a:extLst>
                        <a:ext uri="{9D8B030D-6E8A-4147-A177-3AD203B41FA5}">
                          <a16:colId xmlns:a16="http://schemas.microsoft.com/office/drawing/2014/main" val="166368820"/>
                        </a:ext>
                      </a:extLst>
                    </a:gridCol>
                    <a:gridCol w="5562600">
                      <a:extLst>
                        <a:ext uri="{9D8B030D-6E8A-4147-A177-3AD203B41FA5}">
                          <a16:colId xmlns:a16="http://schemas.microsoft.com/office/drawing/2014/main" val="1898943409"/>
                        </a:ext>
                      </a:extLst>
                    </a:gridCol>
                  </a:tblGrid>
                  <a:tr h="801243">
                    <a:tc>
                      <a:txBody>
                        <a:bodyPr/>
                        <a:lstStyle/>
                        <a:p>
                          <a:endParaRPr lang="en-US"/>
                        </a:p>
                      </a:txBody>
                      <a:tcPr anchor="ctr">
                        <a:blipFill>
                          <a:blip r:embed="rId3"/>
                          <a:stretch>
                            <a:fillRect r="-224324" b="-159091"/>
                          </a:stretch>
                        </a:blipFill>
                      </a:tcPr>
                    </a:tc>
                    <a:tc>
                      <a:txBody>
                        <a:bodyPr/>
                        <a:lstStyle/>
                        <a:p>
                          <a:endParaRPr lang="en-US"/>
                        </a:p>
                      </a:txBody>
                      <a:tcPr anchor="ctr">
                        <a:blipFill>
                          <a:blip r:embed="rId3"/>
                          <a:stretch>
                            <a:fillRect l="-44578" b="-159091"/>
                          </a:stretch>
                        </a:blipFill>
                      </a:tcPr>
                    </a:tc>
                    <a:extLst>
                      <a:ext uri="{0D108BD9-81ED-4DB2-BD59-A6C34878D82A}">
                        <a16:rowId xmlns:a16="http://schemas.microsoft.com/office/drawing/2014/main" val="3857677871"/>
                      </a:ext>
                    </a:extLst>
                  </a:tr>
                  <a:tr h="822960">
                    <a:tc>
                      <a:txBody>
                        <a:bodyPr/>
                        <a:lstStyle/>
                        <a:p>
                          <a:endParaRPr lang="en-US" sz="2400" dirty="0"/>
                        </a:p>
                      </a:txBody>
                      <a:tcPr anchor="ctr"/>
                    </a:tc>
                    <a:tc>
                      <a:txBody>
                        <a:bodyPr/>
                        <a:lstStyle/>
                        <a:p>
                          <a:endParaRPr lang="en-US"/>
                        </a:p>
                      </a:txBody>
                      <a:tcPr anchor="ctr">
                        <a:blipFill>
                          <a:blip r:embed="rId3"/>
                          <a:stretch>
                            <a:fillRect l="-44578" t="-97778" b="-55556"/>
                          </a:stretch>
                        </a:blipFill>
                      </a:tcPr>
                    </a:tc>
                    <a:extLst>
                      <a:ext uri="{0D108BD9-81ED-4DB2-BD59-A6C34878D82A}">
                        <a16:rowId xmlns:a16="http://schemas.microsoft.com/office/drawing/2014/main" val="1900478915"/>
                      </a:ext>
                    </a:extLst>
                  </a:tr>
                  <a:tr h="457200">
                    <a:tc>
                      <a:txBody>
                        <a:bodyPr/>
                        <a:lstStyle/>
                        <a:p>
                          <a:endParaRPr lang="en-US" sz="2400" dirty="0"/>
                        </a:p>
                      </a:txBody>
                      <a:tcPr anchor="ctr"/>
                    </a:tc>
                    <a:tc>
                      <a:txBody>
                        <a:bodyPr/>
                        <a:lstStyle/>
                        <a:p>
                          <a:endParaRPr lang="en-US"/>
                        </a:p>
                      </a:txBody>
                      <a:tcPr anchor="ctr">
                        <a:blipFill>
                          <a:blip r:embed="rId3"/>
                          <a:stretch>
                            <a:fillRect l="-44578" t="-356000"/>
                          </a:stretch>
                        </a:blipFill>
                      </a:tcPr>
                    </a:tc>
                    <a:extLst>
                      <a:ext uri="{0D108BD9-81ED-4DB2-BD59-A6C34878D82A}">
                        <a16:rowId xmlns:a16="http://schemas.microsoft.com/office/drawing/2014/main" val="3216292763"/>
                      </a:ext>
                    </a:extLst>
                  </a:tr>
                </a:tbl>
              </a:graphicData>
            </a:graphic>
          </p:graphicFrame>
        </mc:Fallback>
      </mc:AlternateContent>
    </p:spTree>
    <p:extLst>
      <p:ext uri="{BB962C8B-B14F-4D97-AF65-F5344CB8AC3E}">
        <p14:creationId xmlns:p14="http://schemas.microsoft.com/office/powerpoint/2010/main" val="25422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Difference Quotient and Secant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r>
                  <a:rPr lang="en-US" sz="2800" dirty="0"/>
                  <a:t>If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oMath>
                </a14:m>
                <a:r>
                  <a:rPr lang="en-US" sz="2800" dirty="0"/>
                  <a:t>, any of the following expressions can be used to represent the average rate of change of </a:t>
                </a:r>
                <a14:m>
                  <m:oMath xmlns:m="http://schemas.openxmlformats.org/officeDocument/2006/math">
                    <m:r>
                      <a:rPr lang="en-US">
                        <a:latin typeface="Cambria Math" panose="02040503050406030204" pitchFamily="18" charset="0"/>
                      </a:rPr>
                      <m:t>𝑓</m:t>
                    </m:r>
                  </m:oMath>
                </a14:m>
                <a:r>
                  <a:rPr lang="en-US" sz="2800" dirty="0"/>
                  <a:t> over the interval with endpoints </a:t>
                </a:r>
                <a14:m>
                  <m:oMath xmlns:m="http://schemas.openxmlformats.org/officeDocument/2006/math">
                    <m:r>
                      <a:rPr lang="en-US">
                        <a:latin typeface="Cambria Math" panose="02040503050406030204" pitchFamily="18" charset="0"/>
                      </a:rPr>
                      <m:t>𝑐</m:t>
                    </m:r>
                  </m:oMath>
                </a14:m>
                <a:r>
                  <a:rPr lang="en-US" sz="2800" dirty="0"/>
                  <a:t> 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h</m:t>
                    </m:r>
                  </m:oMath>
                </a14:m>
                <a:r>
                  <a:rPr lang="en-US" sz="2800" dirty="0"/>
                  <a:t>:</a:t>
                </a:r>
                <a:endParaRPr lang="en-US"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f>
                        <m:fPr>
                          <m:ctrlPr>
                            <a:rPr lang="ar-AE" i="1" smtClean="0">
                              <a:latin typeface="Cambria Math" panose="02040503050406030204" pitchFamily="18" charset="0"/>
                            </a:rPr>
                          </m:ctrlPr>
                        </m:fPr>
                        <m:num>
                          <m:r>
                            <m:rPr>
                              <m:nor/>
                            </m:rPr>
                            <a:rPr lang="en-US"/>
                            <m:t>change</m:t>
                          </m:r>
                          <m:r>
                            <m:rPr>
                              <m:nor/>
                            </m:rPr>
                            <a:rPr lang="en-US"/>
                            <m:t> </m:t>
                          </m:r>
                          <m:r>
                            <m:rPr>
                              <m:nor/>
                            </m:rPr>
                            <a:rPr lang="en-US"/>
                            <m:t>in</m:t>
                          </m:r>
                          <m:r>
                            <a:rPr lang="en-US" b="0" i="0" smtClean="0">
                              <a:latin typeface="Cambria Math" panose="02040503050406030204" pitchFamily="18" charset="0"/>
                            </a:rPr>
                            <m:t> </m:t>
                          </m:r>
                          <m:r>
                            <a:rPr lang="en-US">
                              <a:latin typeface="Cambria Math" panose="02040503050406030204" pitchFamily="18" charset="0"/>
                            </a:rPr>
                            <m:t>𝑓</m:t>
                          </m:r>
                        </m:num>
                        <m:den>
                          <m:r>
                            <m:rPr>
                              <m:nor/>
                            </m:rPr>
                            <a:rPr lang="en-US"/>
                            <m:t>change</m:t>
                          </m:r>
                          <m:r>
                            <m:rPr>
                              <m:nor/>
                            </m:rPr>
                            <a:rPr lang="en-US"/>
                            <m:t> </m:t>
                          </m:r>
                          <m:r>
                            <m:rPr>
                              <m:nor/>
                            </m:rPr>
                            <a:rPr lang="en-US"/>
                            <m:t>in</m:t>
                          </m:r>
                          <m:r>
                            <a:rPr lang="en-US" b="0" i="0" smtClean="0">
                              <a:latin typeface="Cambria Math" panose="02040503050406030204" pitchFamily="18" charset="0"/>
                            </a:rPr>
                            <m:t> </m:t>
                          </m:r>
                          <m:r>
                            <a:rPr lang="en-US">
                              <a:latin typeface="Cambria Math" panose="02040503050406030204" pitchFamily="18" charset="0"/>
                            </a:rPr>
                            <m:t>𝑥</m:t>
                          </m:r>
                        </m:den>
                      </m:f>
                      <m:r>
                        <a:rPr lang="ar-AE">
                          <a:latin typeface="Cambria Math" panose="02040503050406030204" pitchFamily="18" charset="0"/>
                        </a:rPr>
                        <m:t>=</m:t>
                      </m:r>
                      <m:f>
                        <m:fPr>
                          <m:ctrlPr>
                            <a:rPr lang="ar-AE" i="1">
                              <a:latin typeface="Cambria Math" panose="02040503050406030204" pitchFamily="18" charset="0"/>
                            </a:rPr>
                          </m:ctrlPr>
                        </m:fPr>
                        <m:num>
                          <m:r>
                            <m:rPr>
                              <m:nor/>
                            </m:rPr>
                            <a:rPr lang="en-US"/>
                            <m:t>change</m:t>
                          </m:r>
                          <m:r>
                            <m:rPr>
                              <m:nor/>
                            </m:rPr>
                            <a:rPr lang="en-US"/>
                            <m:t> </m:t>
                          </m:r>
                          <m:r>
                            <m:rPr>
                              <m:nor/>
                            </m:rPr>
                            <a:rPr lang="en-US"/>
                            <m:t>in</m:t>
                          </m:r>
                          <m:r>
                            <a:rPr lang="en-US" b="0" i="0" smtClean="0">
                              <a:latin typeface="Cambria Math" panose="02040503050406030204" pitchFamily="18" charset="0"/>
                            </a:rPr>
                            <m:t> </m:t>
                          </m:r>
                          <m:r>
                            <a:rPr lang="en-US">
                              <a:latin typeface="Cambria Math" panose="02040503050406030204" pitchFamily="18" charset="0"/>
                            </a:rPr>
                            <m:t>𝑦</m:t>
                          </m:r>
                        </m:num>
                        <m:den>
                          <m:r>
                            <m:rPr>
                              <m:nor/>
                            </m:rPr>
                            <a:rPr lang="en-US"/>
                            <m:t>change</m:t>
                          </m:r>
                          <m:r>
                            <m:rPr>
                              <m:nor/>
                            </m:rPr>
                            <a:rPr lang="en-US"/>
                            <m:t> </m:t>
                          </m:r>
                          <m:r>
                            <m:rPr>
                              <m:nor/>
                            </m:rPr>
                            <a:rPr lang="en-US"/>
                            <m:t>in</m:t>
                          </m:r>
                          <m:r>
                            <a:rPr lang="en-US" b="0" i="0" smtClean="0">
                              <a:latin typeface="Cambria Math" panose="02040503050406030204" pitchFamily="18" charset="0"/>
                            </a:rPr>
                            <m:t> </m:t>
                          </m:r>
                          <m:r>
                            <a:rPr lang="en-US">
                              <a:latin typeface="Cambria Math" panose="02040503050406030204" pitchFamily="18" charset="0"/>
                            </a:rPr>
                            <m:t>𝑥</m:t>
                          </m:r>
                        </m:den>
                      </m:f>
                      <m:r>
                        <a:rPr lang="ar-AE">
                          <a:latin typeface="Cambria Math" panose="02040503050406030204" pitchFamily="18" charset="0"/>
                        </a:rPr>
                        <m:t>=</m:t>
                      </m:r>
                      <m:f>
                        <m:fPr>
                          <m:ctrlPr>
                            <a:rPr lang="ar-AE"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𝑓</m:t>
                          </m:r>
                        </m:num>
                        <m:den>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𝑥</m:t>
                          </m:r>
                        </m:den>
                      </m:f>
                      <m:r>
                        <a:rPr lang="ar-AE">
                          <a:latin typeface="Cambria Math" panose="02040503050406030204" pitchFamily="18" charset="0"/>
                        </a:rPr>
                        <m:t>=</m:t>
                      </m:r>
                      <m:f>
                        <m:fPr>
                          <m:ctrlPr>
                            <a:rPr lang="ar-AE" i="1">
                              <a:latin typeface="Cambria Math" panose="02040503050406030204" pitchFamily="18" charset="0"/>
                            </a:rPr>
                          </m:ctrlPr>
                        </m:fPr>
                        <m:num>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𝑦</m:t>
                          </m:r>
                        </m:num>
                        <m:den>
                          <m:r>
                            <m:rPr>
                              <m:sty m:val="p"/>
                            </m:rPr>
                            <a:rPr lang="el-GR" i="1" smtClean="0">
                              <a:latin typeface="Cambria Math" panose="02040503050406030204" pitchFamily="18" charset="0"/>
                              <a:ea typeface="Cambria Math" panose="02040503050406030204" pitchFamily="18" charset="0"/>
                            </a:rPr>
                            <m:t>Δ</m:t>
                          </m:r>
                          <m:r>
                            <a:rPr lang="ar-AE">
                              <a:latin typeface="Cambria Math" panose="02040503050406030204" pitchFamily="18" charset="0"/>
                            </a:rPr>
                            <m:t>𝑥</m:t>
                          </m:r>
                        </m:den>
                      </m:f>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r>
                        <m:rPr>
                          <m:nor/>
                        </m:rPr>
                        <a:rPr lang="en-US"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where the Greek letter </a:t>
                </a:r>
                <a14:m>
                  <m:oMath xmlns:m="http://schemas.openxmlformats.org/officeDocument/2006/math">
                    <m:r>
                      <m:rPr>
                        <m:sty m:val="p"/>
                      </m:rPr>
                      <a:rPr lang="el-GR" sz="2800" i="0" dirty="0" smtClean="0">
                        <a:latin typeface="Cambria Math" panose="02040503050406030204" pitchFamily="18" charset="0"/>
                      </a:rPr>
                      <m:t>Δ</m:t>
                    </m:r>
                  </m:oMath>
                </a14:m>
                <a:r>
                  <a:rPr lang="el-GR" sz="2800" dirty="0"/>
                  <a:t> </a:t>
                </a:r>
                <a:r>
                  <a:rPr lang="en-US" sz="2800" dirty="0"/>
                  <a:t>denotes a change in the variable that follows it. The average rate of change of </a:t>
                </a:r>
                <a14:m>
                  <m:oMath xmlns:m="http://schemas.openxmlformats.org/officeDocument/2006/math">
                    <m:r>
                      <a:rPr lang="en-US">
                        <a:latin typeface="Cambria Math" panose="02040503050406030204" pitchFamily="18" charset="0"/>
                      </a:rPr>
                      <m:t>𝑓</m:t>
                    </m:r>
                  </m:oMath>
                </a14:m>
                <a:r>
                  <a:rPr lang="en-US" sz="2800" dirty="0"/>
                  <a:t> over the interval with endpoints </a:t>
                </a:r>
                <a14:m>
                  <m:oMath xmlns:m="http://schemas.openxmlformats.org/officeDocument/2006/math">
                    <m:r>
                      <a:rPr lang="en-US">
                        <a:latin typeface="Cambria Math" panose="02040503050406030204" pitchFamily="18" charset="0"/>
                      </a:rPr>
                      <m:t>𝑐</m:t>
                    </m:r>
                  </m:oMath>
                </a14:m>
                <a:r>
                  <a:rPr lang="en-US" sz="2800" dirty="0"/>
                  <a:t> and </a:t>
                </a:r>
                <a14:m>
                  <m:oMath xmlns:m="http://schemas.openxmlformats.org/officeDocument/2006/math">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h</m:t>
                    </m:r>
                  </m:oMath>
                </a14:m>
                <a:r>
                  <a:rPr lang="en-US" sz="2800" dirty="0"/>
                  <a:t> represents the slope of the </a:t>
                </a:r>
                <a:r>
                  <a:rPr lang="en-US" sz="2800" b="1" dirty="0"/>
                  <a:t>secant line</a:t>
                </a:r>
                <a:r>
                  <a:rPr lang="en-US" sz="2800" dirty="0"/>
                  <a:t> drawn between the points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𝑐</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e>
                        </m:d>
                      </m:e>
                    </m:func>
                    <m:r>
                      <a:rPr lang="ar-AE">
                        <a:latin typeface="Cambria Math" panose="02040503050406030204" pitchFamily="18" charset="0"/>
                      </a:rPr>
                      <m:t>)</m:t>
                    </m:r>
                  </m:oMath>
                </a14:m>
                <a:r>
                  <a:rPr lang="ar-AE" sz="2800" dirty="0"/>
                  <a:t> </a:t>
                </a:r>
                <a:r>
                  <a:rPr lang="en-US" sz="2800" dirty="0"/>
                  <a:t>and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𝑐</m:t>
                    </m:r>
                    <m:r>
                      <a:rPr lang="en-US">
                        <a:latin typeface="Cambria Math" panose="02040503050406030204" pitchFamily="18" charset="0"/>
                      </a:rPr>
                      <m:t>+</m:t>
                    </m:r>
                    <m:r>
                      <a:rPr lang="en-US">
                        <a:latin typeface="Cambria Math" panose="02040503050406030204" pitchFamily="18" charset="0"/>
                      </a:rPr>
                      <m:t>h</m:t>
                    </m:r>
                    <m:r>
                      <a:rPr lang="en-US">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oMath>
                </a14:m>
                <a:r>
                  <a:rPr lang="ar-AE" sz="2800" dirty="0"/>
                  <a:t> </a:t>
                </a:r>
                <a:r>
                  <a:rPr lang="en-US" sz="2800" dirty="0"/>
                  <a:t>on the graph of </a:t>
                </a:r>
                <a14:m>
                  <m:oMath xmlns:m="http://schemas.openxmlformats.org/officeDocument/2006/math">
                    <m:r>
                      <a:rPr lang="en-US">
                        <a:latin typeface="Cambria Math" panose="02040503050406030204" pitchFamily="18" charset="0"/>
                      </a:rPr>
                      <m:t>𝑓</m:t>
                    </m:r>
                  </m:oMath>
                </a14:m>
                <a:r>
                  <a:rPr lang="en-US" sz="2800" dirty="0"/>
                  <a:t>, as shown in Figure 1.</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476"/>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Using Difference Quotients to Approximate the Slope of a Tangent Line (cont.)</a:t>
            </a:r>
            <a:endParaRPr dirty="0"/>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916192106"/>
                  </p:ext>
                </p:extLst>
              </p:nvPr>
            </p:nvGraphicFramePr>
            <p:xfrm>
              <a:off x="457200" y="1645920"/>
              <a:ext cx="8229600" cy="3108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2800">
                                    <a:latin typeface="Cambria Math"/>
                                  </a:rPr>
                                  <m:t>h</m:t>
                                </m:r>
                              </m:oMath>
                            </m:oMathPara>
                          </a14:m>
                          <a:endParaRPr sz="2800"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2800" i="1">
                                        <a:latin typeface="Cambria Math" panose="02040503050406030204" pitchFamily="18" charset="0"/>
                                      </a:rPr>
                                    </m:ctrlPr>
                                  </m:sSubPr>
                                  <m:e>
                                    <m:r>
                                      <a:rPr sz="2800">
                                        <a:latin typeface="Cambria Math"/>
                                      </a:rPr>
                                      <m:t>𝑚</m:t>
                                    </m:r>
                                  </m:e>
                                  <m:sub>
                                    <m:r>
                                      <a:rPr sz="2800">
                                        <a:latin typeface="Cambria Math"/>
                                      </a:rPr>
                                      <m:t>𝑠𝑒𝑐</m:t>
                                    </m:r>
                                  </m:sub>
                                </m:sSub>
                              </m:oMath>
                            </m:oMathPara>
                          </a14:m>
                          <a:endParaRPr sz="2800"/>
                        </a:p>
                      </a:txBody>
                      <a:tcPr/>
                    </a:tc>
                    <a:extLst>
                      <a:ext uri="{0D108BD9-81ED-4DB2-BD59-A6C34878D82A}">
                        <a16:rowId xmlns:a16="http://schemas.microsoft.com/office/drawing/2014/main" val="10001"/>
                      </a:ext>
                    </a:extLst>
                  </a:tr>
                  <a:tr h="370840">
                    <a:tc>
                      <a:txBody>
                        <a:bodyPr/>
                        <a:lstStyle/>
                        <a:p>
                          <a:pPr algn="ctr"/>
                          <a:r>
                            <a:rPr sz="2800" dirty="0">
                              <a:latin typeface="Cambria Math"/>
                            </a:rPr>
                            <a:t>0.3</a:t>
                          </a:r>
                        </a:p>
                      </a:txBody>
                      <a:tcPr/>
                    </a:tc>
                    <a:tc>
                      <a:txBody>
                        <a:bodyPr/>
                        <a:lstStyle/>
                        <a:p>
                          <a:pPr algn="ctr"/>
                          <a:r>
                            <a:rPr sz="2800">
                              <a:latin typeface="Cambria Math"/>
                            </a:rPr>
                            <a:t>0.258</a:t>
                          </a:r>
                        </a:p>
                      </a:txBody>
                      <a:tcPr/>
                    </a:tc>
                    <a:extLst>
                      <a:ext uri="{0D108BD9-81ED-4DB2-BD59-A6C34878D82A}">
                        <a16:rowId xmlns:a16="http://schemas.microsoft.com/office/drawing/2014/main" val="10002"/>
                      </a:ext>
                    </a:extLst>
                  </a:tr>
                  <a:tr h="370840">
                    <a:tc>
                      <a:txBody>
                        <a:bodyPr/>
                        <a:lstStyle/>
                        <a:p>
                          <a:pPr algn="ctr"/>
                          <a:r>
                            <a:rPr sz="2800" dirty="0">
                              <a:latin typeface="Cambria Math"/>
                            </a:rPr>
                            <a:t>0.1</a:t>
                          </a:r>
                        </a:p>
                      </a:txBody>
                      <a:tcPr/>
                    </a:tc>
                    <a:tc>
                      <a:txBody>
                        <a:bodyPr/>
                        <a:lstStyle/>
                        <a:p>
                          <a:pPr algn="ctr"/>
                          <a:r>
                            <a:rPr sz="2800" dirty="0">
                              <a:latin typeface="Cambria Math"/>
                            </a:rPr>
                            <a:t>0.482</a:t>
                          </a:r>
                        </a:p>
                      </a:txBody>
                      <a:tcPr/>
                    </a:tc>
                    <a:extLst>
                      <a:ext uri="{0D108BD9-81ED-4DB2-BD59-A6C34878D82A}">
                        <a16:rowId xmlns:a16="http://schemas.microsoft.com/office/drawing/2014/main" val="10003"/>
                      </a:ext>
                    </a:extLst>
                  </a:tr>
                  <a:tr h="370840">
                    <a:tc>
                      <a:txBody>
                        <a:bodyPr/>
                        <a:lstStyle/>
                        <a:p>
                          <a:pPr algn="ctr"/>
                          <a:r>
                            <a:rPr sz="2800" dirty="0">
                              <a:latin typeface="Cambria Math"/>
                            </a:rPr>
                            <a:t>0.05</a:t>
                          </a:r>
                        </a:p>
                      </a:txBody>
                      <a:tcPr/>
                    </a:tc>
                    <a:tc>
                      <a:txBody>
                        <a:bodyPr/>
                        <a:lstStyle/>
                        <a:p>
                          <a:pPr algn="ctr"/>
                          <a:r>
                            <a:rPr sz="2800" dirty="0">
                              <a:latin typeface="Cambria Math"/>
                            </a:rPr>
                            <a:t>0.5405</a:t>
                          </a:r>
                        </a:p>
                      </a:txBody>
                      <a:tcPr/>
                    </a:tc>
                    <a:extLst>
                      <a:ext uri="{0D108BD9-81ED-4DB2-BD59-A6C34878D82A}">
                        <a16:rowId xmlns:a16="http://schemas.microsoft.com/office/drawing/2014/main" val="10004"/>
                      </a:ext>
                    </a:extLst>
                  </a:tr>
                  <a:tr h="370840">
                    <a:tc>
                      <a:txBody>
                        <a:bodyPr/>
                        <a:lstStyle/>
                        <a:p>
                          <a:pPr algn="ctr"/>
                          <a:r>
                            <a:rPr sz="2800" dirty="0">
                              <a:latin typeface="Cambria Math"/>
                            </a:rPr>
                            <a:t>0.01</a:t>
                          </a:r>
                        </a:p>
                      </a:txBody>
                      <a:tcPr/>
                    </a:tc>
                    <a:tc>
                      <a:txBody>
                        <a:bodyPr/>
                        <a:lstStyle/>
                        <a:p>
                          <a:pPr algn="ctr"/>
                          <a:r>
                            <a:rPr sz="2800" dirty="0">
                              <a:latin typeface="Cambria Math"/>
                            </a:rPr>
                            <a:t>0.58802</a:t>
                          </a:r>
                        </a:p>
                      </a:txBody>
                      <a:tcPr/>
                    </a:tc>
                    <a:extLst>
                      <a:ext uri="{0D108BD9-81ED-4DB2-BD59-A6C34878D82A}">
                        <a16:rowId xmlns:a16="http://schemas.microsoft.com/office/drawing/2014/main" val="10005"/>
                      </a:ext>
                    </a:extLst>
                  </a:tr>
                  <a:tr h="370840">
                    <a:tc>
                      <a:txBody>
                        <a:bodyPr/>
                        <a:lstStyle/>
                        <a:p>
                          <a:pPr algn="ctr"/>
                          <a:r>
                            <a:rPr sz="2800" dirty="0">
                              <a:latin typeface="Cambria Math"/>
                            </a:rPr>
                            <a:t>0.001</a:t>
                          </a:r>
                        </a:p>
                      </a:txBody>
                      <a:tcPr/>
                    </a:tc>
                    <a:tc>
                      <a:txBody>
                        <a:bodyPr/>
                        <a:lstStyle/>
                        <a:p>
                          <a:pPr algn="ctr"/>
                          <a:r>
                            <a:rPr sz="2800" dirty="0">
                              <a:latin typeface="Cambria Math"/>
                            </a:rPr>
                            <a:t>0.59880</a:t>
                          </a:r>
                        </a:p>
                      </a:txBody>
                      <a:tcPr/>
                    </a:tc>
                    <a:extLst>
                      <a:ext uri="{0D108BD9-81ED-4DB2-BD59-A6C34878D82A}">
                        <a16:rowId xmlns:a16="http://schemas.microsoft.com/office/drawing/2014/main" val="10006"/>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916192106"/>
                  </p:ext>
                </p:extLst>
              </p:nvPr>
            </p:nvGraphicFramePr>
            <p:xfrm>
              <a:off x="457200" y="1645920"/>
              <a:ext cx="8229600" cy="31089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60">
                    <a:tc>
                      <a:txBody>
                        <a:bodyPr/>
                        <a:lstStyle/>
                        <a:p>
                          <a:endParaRPr lang="en-US"/>
                        </a:p>
                      </a:txBody>
                      <a:tcPr>
                        <a:blipFill>
                          <a:blip r:embed="rId2"/>
                          <a:stretch>
                            <a:fillRect l="-296" t="-2353" r="-100741" b="-532941"/>
                          </a:stretch>
                        </a:blipFill>
                      </a:tcPr>
                    </a:tc>
                    <a:tc>
                      <a:txBody>
                        <a:bodyPr/>
                        <a:lstStyle/>
                        <a:p>
                          <a:endParaRPr lang="en-US"/>
                        </a:p>
                      </a:txBody>
                      <a:tcPr>
                        <a:blipFill>
                          <a:blip r:embed="rId2"/>
                          <a:stretch>
                            <a:fillRect l="-100296" t="-2353" r="-741" b="-532941"/>
                          </a:stretch>
                        </a:blipFill>
                      </a:tcPr>
                    </a:tc>
                    <a:extLst>
                      <a:ext uri="{0D108BD9-81ED-4DB2-BD59-A6C34878D82A}">
                        <a16:rowId xmlns:a16="http://schemas.microsoft.com/office/drawing/2014/main" val="10001"/>
                      </a:ext>
                    </a:extLst>
                  </a:tr>
                  <a:tr h="518160">
                    <a:tc>
                      <a:txBody>
                        <a:bodyPr/>
                        <a:lstStyle/>
                        <a:p>
                          <a:pPr algn="ctr"/>
                          <a:r>
                            <a:rPr sz="2800" dirty="0">
                              <a:latin typeface="Cambria Math"/>
                            </a:rPr>
                            <a:t>0.3</a:t>
                          </a:r>
                        </a:p>
                      </a:txBody>
                      <a:tcPr/>
                    </a:tc>
                    <a:tc>
                      <a:txBody>
                        <a:bodyPr/>
                        <a:lstStyle/>
                        <a:p>
                          <a:pPr algn="ctr"/>
                          <a:r>
                            <a:rPr sz="2800">
                              <a:latin typeface="Cambria Math"/>
                            </a:rPr>
                            <a:t>0.258</a:t>
                          </a:r>
                        </a:p>
                      </a:txBody>
                      <a:tcPr/>
                    </a:tc>
                    <a:extLst>
                      <a:ext uri="{0D108BD9-81ED-4DB2-BD59-A6C34878D82A}">
                        <a16:rowId xmlns:a16="http://schemas.microsoft.com/office/drawing/2014/main" val="10002"/>
                      </a:ext>
                    </a:extLst>
                  </a:tr>
                  <a:tr h="518160">
                    <a:tc>
                      <a:txBody>
                        <a:bodyPr/>
                        <a:lstStyle/>
                        <a:p>
                          <a:pPr algn="ctr"/>
                          <a:r>
                            <a:rPr sz="2800" dirty="0">
                              <a:latin typeface="Cambria Math"/>
                            </a:rPr>
                            <a:t>0.1</a:t>
                          </a:r>
                        </a:p>
                      </a:txBody>
                      <a:tcPr/>
                    </a:tc>
                    <a:tc>
                      <a:txBody>
                        <a:bodyPr/>
                        <a:lstStyle/>
                        <a:p>
                          <a:pPr algn="ctr"/>
                          <a:r>
                            <a:rPr sz="2800" dirty="0">
                              <a:latin typeface="Cambria Math"/>
                            </a:rPr>
                            <a:t>0.482</a:t>
                          </a:r>
                        </a:p>
                      </a:txBody>
                      <a:tcPr/>
                    </a:tc>
                    <a:extLst>
                      <a:ext uri="{0D108BD9-81ED-4DB2-BD59-A6C34878D82A}">
                        <a16:rowId xmlns:a16="http://schemas.microsoft.com/office/drawing/2014/main" val="10003"/>
                      </a:ext>
                    </a:extLst>
                  </a:tr>
                  <a:tr h="518160">
                    <a:tc>
                      <a:txBody>
                        <a:bodyPr/>
                        <a:lstStyle/>
                        <a:p>
                          <a:pPr algn="ctr"/>
                          <a:r>
                            <a:rPr sz="2800" dirty="0">
                              <a:latin typeface="Cambria Math"/>
                            </a:rPr>
                            <a:t>0.05</a:t>
                          </a:r>
                        </a:p>
                      </a:txBody>
                      <a:tcPr/>
                    </a:tc>
                    <a:tc>
                      <a:txBody>
                        <a:bodyPr/>
                        <a:lstStyle/>
                        <a:p>
                          <a:pPr algn="ctr"/>
                          <a:r>
                            <a:rPr sz="2800" dirty="0">
                              <a:latin typeface="Cambria Math"/>
                            </a:rPr>
                            <a:t>0.5405</a:t>
                          </a:r>
                        </a:p>
                      </a:txBody>
                      <a:tcPr/>
                    </a:tc>
                    <a:extLst>
                      <a:ext uri="{0D108BD9-81ED-4DB2-BD59-A6C34878D82A}">
                        <a16:rowId xmlns:a16="http://schemas.microsoft.com/office/drawing/2014/main" val="10004"/>
                      </a:ext>
                    </a:extLst>
                  </a:tr>
                  <a:tr h="518160">
                    <a:tc>
                      <a:txBody>
                        <a:bodyPr/>
                        <a:lstStyle/>
                        <a:p>
                          <a:pPr algn="ctr"/>
                          <a:r>
                            <a:rPr sz="2800" dirty="0">
                              <a:latin typeface="Cambria Math"/>
                            </a:rPr>
                            <a:t>0.01</a:t>
                          </a:r>
                        </a:p>
                      </a:txBody>
                      <a:tcPr/>
                    </a:tc>
                    <a:tc>
                      <a:txBody>
                        <a:bodyPr/>
                        <a:lstStyle/>
                        <a:p>
                          <a:pPr algn="ctr"/>
                          <a:r>
                            <a:rPr sz="2800" dirty="0">
                              <a:latin typeface="Cambria Math"/>
                            </a:rPr>
                            <a:t>0.58802</a:t>
                          </a:r>
                        </a:p>
                      </a:txBody>
                      <a:tcPr/>
                    </a:tc>
                    <a:extLst>
                      <a:ext uri="{0D108BD9-81ED-4DB2-BD59-A6C34878D82A}">
                        <a16:rowId xmlns:a16="http://schemas.microsoft.com/office/drawing/2014/main" val="10005"/>
                      </a:ext>
                    </a:extLst>
                  </a:tr>
                  <a:tr h="518160">
                    <a:tc>
                      <a:txBody>
                        <a:bodyPr/>
                        <a:lstStyle/>
                        <a:p>
                          <a:pPr algn="ctr"/>
                          <a:r>
                            <a:rPr sz="2800" dirty="0">
                              <a:latin typeface="Cambria Math"/>
                            </a:rPr>
                            <a:t>0.001</a:t>
                          </a:r>
                        </a:p>
                      </a:txBody>
                      <a:tcPr/>
                    </a:tc>
                    <a:tc>
                      <a:txBody>
                        <a:bodyPr/>
                        <a:lstStyle/>
                        <a:p>
                          <a:pPr algn="ctr"/>
                          <a:r>
                            <a:rPr sz="2800" dirty="0">
                              <a:latin typeface="Cambria Math"/>
                            </a:rPr>
                            <a:t>0.59880</a:t>
                          </a:r>
                        </a:p>
                      </a:txBody>
                      <a:tcPr/>
                    </a:tc>
                    <a:extLst>
                      <a:ext uri="{0D108BD9-81ED-4DB2-BD59-A6C34878D82A}">
                        <a16:rowId xmlns:a16="http://schemas.microsoft.com/office/drawing/2014/main" val="10006"/>
                      </a:ext>
                    </a:extLst>
                  </a:tr>
                </a:tbl>
              </a:graphicData>
            </a:graphic>
          </p:graphicFrame>
        </mc:Fallback>
      </mc:AlternateContent>
      <p:sp>
        <p:nvSpPr>
          <p:cNvPr id="4" name="Text Placeholder 2">
            <a:extLst>
              <a:ext uri="{FF2B5EF4-FFF2-40B4-BE49-F238E27FC236}">
                <a16:creationId xmlns:a16="http://schemas.microsoft.com/office/drawing/2014/main" id="{79151193-DCD8-455E-8582-CB2BE3CBA845}"/>
              </a:ext>
            </a:extLst>
          </p:cNvPr>
          <p:cNvSpPr txBox="1">
            <a:spLocks/>
          </p:cNvSpPr>
          <p:nvPr/>
        </p:nvSpPr>
        <p:spPr>
          <a:xfrm>
            <a:off x="3962400" y="4763087"/>
            <a:ext cx="12192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​Table 4</a:t>
            </a:r>
          </a:p>
        </p:txBody>
      </p:sp>
    </p:spTree>
    <p:extLst>
      <p:ext uri="{BB962C8B-B14F-4D97-AF65-F5344CB8AC3E}">
        <p14:creationId xmlns:p14="http://schemas.microsoft.com/office/powerpoint/2010/main" val="4265686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Difference Quotients to Approximate the Slope of a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In the second </a:t>
                </a:r>
                <a:r>
                  <a:rPr lang="en-US" sz="2800" dirty="0"/>
                  <a:t>column of Table 4</a:t>
                </a:r>
                <a:r>
                  <a:rPr sz="2800" dirty="0"/>
                  <a:t>, the slope of the secant associated with each corresponding </a:t>
                </a:r>
                <a14:m>
                  <m:oMath xmlns:m="http://schemas.openxmlformats.org/officeDocument/2006/math">
                    <m:r>
                      <a:rPr>
                        <a:latin typeface="Cambria Math" panose="02040503050406030204" pitchFamily="18" charset="0"/>
                      </a:rPr>
                      <m:t>h</m:t>
                    </m:r>
                  </m:oMath>
                </a14:m>
                <a:r>
                  <a:rPr sz="2800" dirty="0"/>
                  <a:t>-value is denoted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𝑠𝑒𝑐</m:t>
                        </m:r>
                      </m:sub>
                    </m:sSub>
                  </m:oMath>
                </a14:m>
                <a:r>
                  <a:rPr sz="2800" dirty="0"/>
                  <a:t>, and we conclude that the slope of the actual tangent line approaches </a:t>
                </a:r>
                <a14:m>
                  <m:oMath xmlns:m="http://schemas.openxmlformats.org/officeDocument/2006/math">
                    <m:r>
                      <a:rPr>
                        <a:latin typeface="Cambria Math" panose="02040503050406030204" pitchFamily="18" charset="0"/>
                      </a:rPr>
                      <m:t>𝑚</m:t>
                    </m:r>
                    <m:r>
                      <a:rPr>
                        <a:latin typeface="Cambria Math" panose="02040503050406030204" pitchFamily="18" charset="0"/>
                      </a:rPr>
                      <m:t>=0.6</m:t>
                    </m:r>
                  </m:oMath>
                </a14:m>
                <a:r>
                  <a:rPr sz="2800" dirty="0"/>
                  <a:t>. (Later we will learn how to confirm that it actually is equal to </a:t>
                </a:r>
                <a:r>
                  <a:rPr sz="2800" dirty="0">
                    <a:latin typeface="Cambria Math"/>
                  </a:rPr>
                  <a:t>0.6</a:t>
                </a:r>
                <a:r>
                  <a:rPr sz="2800" dirty="0"/>
                  <a:t>.)</a:t>
                </a:r>
              </a:p>
              <a:p>
                <a:pPr>
                  <a:defRPr sz="2800"/>
                </a:pPr>
                <a:r>
                  <a:rPr sz="2800" dirty="0"/>
                  <a:t>Figure </a:t>
                </a:r>
                <a:r>
                  <a:rPr lang="en-US" sz="2800" dirty="0"/>
                  <a:t>5</a:t>
                </a:r>
                <a:r>
                  <a:rPr sz="2800" dirty="0"/>
                  <a:t> shows the graph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the calculated secant lines, as well as the predicted tangent. Note how the secant lines move closer and closer to the tangent as </a:t>
                </a:r>
                <a14:m>
                  <m:oMath xmlns:m="http://schemas.openxmlformats.org/officeDocument/2006/math">
                    <m:r>
                      <a:rPr>
                        <a:latin typeface="Cambria Math" panose="02040503050406030204" pitchFamily="18" charset="0"/>
                      </a:rPr>
                      <m:t>h</m:t>
                    </m:r>
                  </m:oMath>
                </a14:m>
                <a:r>
                  <a:rPr sz="2800" dirty="0"/>
                  <a:t> decreases. Also, the secant line corresponding to </a:t>
                </a:r>
                <a:br>
                  <a:rPr lang="en-US" sz="2800" dirty="0"/>
                </a:br>
                <a14:m>
                  <m:oMath xmlns:m="http://schemas.openxmlformats.org/officeDocument/2006/math">
                    <m:r>
                      <a:rPr>
                        <a:latin typeface="Cambria Math" panose="02040503050406030204" pitchFamily="18" charset="0"/>
                      </a:rPr>
                      <m:t>h</m:t>
                    </m:r>
                    <m:r>
                      <a:rPr>
                        <a:latin typeface="Cambria Math" panose="02040503050406030204" pitchFamily="18" charset="0"/>
                      </a:rPr>
                      <m:t>=0.001</m:t>
                    </m:r>
                  </m:oMath>
                </a14:m>
                <a:r>
                  <a:rPr sz="2800" dirty="0"/>
                  <a:t> is virtually indistinguishable from the tangent line </a:t>
                </a:r>
                <a14:m>
                  <m:oMath xmlns:m="http://schemas.openxmlformats.org/officeDocument/2006/math">
                    <m:r>
                      <a:rPr>
                        <a:latin typeface="Cambria Math" panose="02040503050406030204" pitchFamily="18" charset="0"/>
                      </a:rPr>
                      <m:t>𝐿</m:t>
                    </m:r>
                  </m:oMath>
                </a14:m>
                <a:r>
                  <a:rPr sz="2800" dirty="0"/>
                  <a:t> shown in red.</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444" b="-1595"/>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Using Difference Quotients to Approximate the Slope of a Tangent Line (cont.)</a:t>
            </a:r>
          </a:p>
        </p:txBody>
      </p:sp>
      <p:sp>
        <p:nvSpPr>
          <p:cNvPr id="3" name="TextBox 2">
            <a:extLst>
              <a:ext uri="{FF2B5EF4-FFF2-40B4-BE49-F238E27FC236}">
                <a16:creationId xmlns:a16="http://schemas.microsoft.com/office/drawing/2014/main" id="{78107AA2-313B-4015-94AA-86523F5D35FA}"/>
              </a:ext>
            </a:extLst>
          </p:cNvPr>
          <p:cNvSpPr txBox="1"/>
          <p:nvPr/>
        </p:nvSpPr>
        <p:spPr>
          <a:xfrm>
            <a:off x="419100" y="5527060"/>
            <a:ext cx="8305800" cy="523220"/>
          </a:xfrm>
          <a:prstGeom prst="rect">
            <a:avLst/>
          </a:prstGeom>
          <a:noFill/>
        </p:spPr>
        <p:txBody>
          <a:bodyPr wrap="square" rtlCol="0">
            <a:spAutoFit/>
          </a:bodyPr>
          <a:lstStyle/>
          <a:p>
            <a:pPr algn="ctr"/>
            <a:r>
              <a:rPr lang="en-US" sz="2800" dirty="0"/>
              <a:t>Figure 5</a:t>
            </a:r>
          </a:p>
        </p:txBody>
      </p:sp>
      <p:pic>
        <p:nvPicPr>
          <p:cNvPr id="8" name="Content Placeholder 7">
            <a:extLst>
              <a:ext uri="{FF2B5EF4-FFF2-40B4-BE49-F238E27FC236}">
                <a16:creationId xmlns:a16="http://schemas.microsoft.com/office/drawing/2014/main" id="{02DEBBC2-8D8C-46E7-AD54-BB7019996E4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39368"/>
            <a:ext cx="4572000" cy="45720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Using Difference Quotients to Show </a:t>
            </a:r>
            <a:r>
              <a:rPr lang="en-US" dirty="0"/>
              <a:t>T</a:t>
            </a:r>
            <a:r>
              <a:rPr dirty="0"/>
              <a:t>hat a Point </a:t>
            </a:r>
            <a:r>
              <a:rPr lang="en-US" dirty="0"/>
              <a:t>H</a:t>
            </a:r>
            <a:r>
              <a:rPr dirty="0"/>
              <a:t>as No Tangent Line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Show that the slope of a tangent line of the absolute value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𝑥</m:t>
                        </m:r>
                      </m:e>
                    </m:d>
                  </m:oMath>
                </a14:m>
                <a:r>
                  <a:rPr sz="2800" dirty="0"/>
                  <a:t>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oMath>
                </a14:m>
                <a:r>
                  <a:rPr sz="2800" dirty="0"/>
                  <a:t> ca</a:t>
                </a:r>
                <a:r>
                  <a:rPr lang="en-US" sz="2800" dirty="0"/>
                  <a:t>n’t</a:t>
                </a:r>
                <a:r>
                  <a:rPr sz="2800" dirty="0"/>
                  <a:t> be inferred from a table of difference quotients.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Difference Quotients to Show </a:t>
            </a:r>
            <a:r>
              <a:rPr lang="en-US" dirty="0"/>
              <a:t>That a Point Has </a:t>
            </a:r>
            <a:r>
              <a:rPr dirty="0"/>
              <a:t>No Tangent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In this example, </a:t>
                </a:r>
                <a14:m>
                  <m:oMath xmlns:m="http://schemas.openxmlformats.org/officeDocument/2006/math">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0</m:t>
                    </m:r>
                  </m:oMath>
                </a14:m>
                <a:r>
                  <a:rPr sz="2800" dirty="0"/>
                  <a:t>, so using the formula for the difference quotient with, say,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oMath>
                </a14:m>
                <a:r>
                  <a:rPr sz="2800" dirty="0"/>
                  <a:t> we obtain the following.</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e>
                              </m:d>
                            </m:e>
                          </m:func>
                        </m:num>
                        <m:den>
                          <m:r>
                            <a:rPr>
                              <a:latin typeface="Cambria Math" panose="02040503050406030204" pitchFamily="18" charset="0"/>
                            </a:rPr>
                            <m:t>h</m:t>
                          </m:r>
                        </m:den>
                      </m:f>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0</m:t>
                              </m:r>
                            </m:e>
                          </m:d>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e>
                                  </m:d>
                                </m:e>
                              </m:func>
                            </m:num>
                            <m:den>
                              <m:r>
                                <a:rPr>
                                  <a:latin typeface="Cambria Math" panose="02040503050406030204" pitchFamily="18" charset="0"/>
                                </a:rPr>
                                <m:t>h</m:t>
                              </m:r>
                            </m:den>
                          </m:f>
                        </m:e>
                      </m:phant>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d>
                        </m:num>
                        <m:den>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den>
                      </m:f>
                      <m:r>
                        <a:rPr>
                          <a:latin typeface="Cambria Math" panose="02040503050406030204" pitchFamily="18" charset="0"/>
                        </a:rPr>
                        <m:t>=</m:t>
                      </m:r>
                      <m:r>
                        <a:rPr>
                          <a:latin typeface="Cambria Math" panose="02040503050406030204" pitchFamily="18" charset="0"/>
                        </a:rPr>
                        <m:t>1</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Difference Quotients to Show </a:t>
            </a:r>
            <a:r>
              <a:rPr lang="en-US" dirty="0"/>
              <a:t>T</a:t>
            </a:r>
            <a:r>
              <a:rPr dirty="0"/>
              <a:t>hat a Point </a:t>
            </a:r>
            <a:r>
              <a:rPr lang="en-US" dirty="0"/>
              <a:t>H</a:t>
            </a:r>
            <a:r>
              <a:rPr dirty="0"/>
              <a:t>as No Tangent Line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On the other hand, if </a:t>
                </a:r>
                <a14:m>
                  <m:oMath xmlns:m="http://schemas.openxmlformats.org/officeDocument/2006/math">
                    <m:r>
                      <a:rPr>
                        <a:latin typeface="Cambria Math" panose="02040503050406030204" pitchFamily="18" charset="0"/>
                      </a:rPr>
                      <m:t>h</m:t>
                    </m:r>
                  </m:oMath>
                </a14:m>
                <a:r>
                  <a:rPr sz="2800" dirty="0"/>
                  <a:t> is negative, say </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oMath>
                </a14:m>
                <a:r>
                  <a:rPr sz="2800" dirty="0"/>
                  <a:t>, the difference quotient is as follows.</a:t>
                </a:r>
              </a:p>
              <a:p>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e>
                              </m:d>
                            </m:e>
                          </m:func>
                        </m:num>
                        <m:den>
                          <m:r>
                            <a:rPr>
                              <a:latin typeface="Cambria Math" panose="02040503050406030204" pitchFamily="18" charset="0"/>
                            </a:rPr>
                            <m:t>h</m:t>
                          </m:r>
                        </m:den>
                      </m:f>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0</m:t>
                              </m:r>
                            </m:e>
                          </m:d>
                        </m:num>
                        <m:den>
                          <m:r>
                            <a:rPr>
                              <a:latin typeface="Cambria Math" panose="02040503050406030204" pitchFamily="18" charset="0"/>
                            </a:rPr>
                            <m:t>h</m:t>
                          </m:r>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e>
                                  </m:d>
                                </m:e>
                              </m:func>
                            </m:num>
                            <m:den>
                              <m:r>
                                <a:rPr>
                                  <a:latin typeface="Cambria Math" panose="02040503050406030204" pitchFamily="18" charset="0"/>
                                </a:rPr>
                                <m:t>h</m:t>
                              </m:r>
                            </m:den>
                          </m:f>
                        </m:e>
                      </m:phant>
                      <m:r>
                        <a:rPr>
                          <a:latin typeface="Cambria Math" panose="02040503050406030204" pitchFamily="18" charset="0"/>
                        </a:rPr>
                        <m:t>=</m:t>
                      </m:r>
                      <m:f>
                        <m:fPr>
                          <m:ctrlPr>
                            <a:rPr i="1">
                              <a:latin typeface="Cambria Math" panose="02040503050406030204" pitchFamily="18" charset="0"/>
                            </a:rPr>
                          </m:ctrlPr>
                        </m:fPr>
                        <m:num>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e>
                          </m:d>
                        </m:num>
                        <m:den>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den>
                      </m:f>
                    </m:oMath>
                    <m:oMath xmlns:m="http://schemas.openxmlformats.org/officeDocument/2006/math">
                      <m:phant>
                        <m:phantPr>
                          <m:show m:val="off"/>
                          <m:ctrlPr>
                            <a:rPr i="1">
                              <a:latin typeface="Cambria Math" panose="02040503050406030204" pitchFamily="18" charset="0"/>
                            </a:rPr>
                          </m:ctrlPr>
                        </m:phantPr>
                        <m:e>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r>
                                        <a:rPr>
                                          <a:latin typeface="Cambria Math" panose="02040503050406030204" pitchFamily="18" charset="0"/>
                                        </a:rPr>
                                        <m:t>+</m:t>
                                      </m:r>
                                      <m:r>
                                        <a:rPr>
                                          <a:latin typeface="Cambria Math" panose="02040503050406030204" pitchFamily="18" charset="0"/>
                                        </a:rPr>
                                        <m:t>h</m:t>
                                      </m:r>
                                    </m:e>
                                  </m:d>
                                </m:e>
                              </m:func>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𝑐</m:t>
                                      </m:r>
                                    </m:e>
                                  </m:d>
                                </m:e>
                              </m:func>
                            </m:num>
                            <m:den>
                              <m:r>
                                <a:rPr>
                                  <a:latin typeface="Cambria Math" panose="02040503050406030204" pitchFamily="18" charset="0"/>
                                </a:rPr>
                                <m:t>h</m:t>
                              </m:r>
                            </m:den>
                          </m:f>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num>
                        <m:den>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m:t>
                          </m:r>
                        </m:den>
                      </m:f>
                      <m:r>
                        <a:rPr>
                          <a:latin typeface="Cambria Math" panose="02040503050406030204" pitchFamily="18" charset="0"/>
                        </a:rPr>
                        <m:t>=−</m:t>
                      </m:r>
                      <m:r>
                        <a:rPr>
                          <a:latin typeface="Cambria Math" panose="02040503050406030204" pitchFamily="18" charset="0"/>
                        </a:rPr>
                        <m:t>1</m:t>
                      </m:r>
                    </m:oMath>
                  </m:oMathPara>
                </a14:m>
                <a:endParaRPr sz="2800" dirty="0"/>
              </a:p>
              <a:p>
                <a:pPr>
                  <a:defRPr sz="2800"/>
                </a:pPr>
                <a:r>
                  <a:rPr sz="2800" dirty="0"/>
                  <a:t>In fact, if we construct a table like before, but this time alternating between positive and negative </a:t>
                </a:r>
                <a14:m>
                  <m:oMath xmlns:m="http://schemas.openxmlformats.org/officeDocument/2006/math">
                    <m:r>
                      <a:rPr>
                        <a:latin typeface="Cambria Math" panose="02040503050406030204" pitchFamily="18" charset="0"/>
                      </a:rPr>
                      <m:t>h</m:t>
                    </m:r>
                  </m:oMath>
                </a14:m>
                <a:r>
                  <a:rPr sz="2800" dirty="0"/>
                  <a:t>-values, something curious happens.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extLst>
      <p:ext uri="{BB962C8B-B14F-4D97-AF65-F5344CB8AC3E}">
        <p14:creationId xmlns:p14="http://schemas.microsoft.com/office/powerpoint/2010/main" val="662470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5: Using Difference Quotients to Show That a Point Has No Tangent Line </a:t>
            </a:r>
            <a:r>
              <a:rPr dirty="0"/>
              <a:t>(cont.)</a:t>
            </a:r>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545662554"/>
                  </p:ext>
                </p:extLst>
              </p:nvPr>
            </p:nvGraphicFramePr>
            <p:xfrm>
              <a:off x="457200" y="1402080"/>
              <a:ext cx="8229600" cy="3627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14:m>
                            <m:oMathPara xmlns:m="http://schemas.openxmlformats.org/officeDocument/2006/math">
                              <m:oMathParaPr>
                                <m:jc m:val="centerGroup"/>
                              </m:oMathParaPr>
                              <m:oMath xmlns:m="http://schemas.openxmlformats.org/officeDocument/2006/math">
                                <m:r>
                                  <a:rPr sz="2800">
                                    <a:latin typeface="Cambria Math"/>
                                  </a:rPr>
                                  <m:t>h</m:t>
                                </m:r>
                              </m:oMath>
                            </m:oMathPara>
                          </a14:m>
                          <a:endParaRPr sz="2800" dirty="0"/>
                        </a:p>
                      </a:txBody>
                      <a:tcPr/>
                    </a:tc>
                    <a:tc>
                      <a:txBody>
                        <a:bodyPr/>
                        <a:lstStyle/>
                        <a:p>
                          <a:pPr algn="ctr">
                            <a:defRPr sz="1800" b="1"/>
                          </a:pPr>
                          <a14:m>
                            <m:oMathPara xmlns:m="http://schemas.openxmlformats.org/officeDocument/2006/math">
                              <m:oMathParaPr>
                                <m:jc m:val="centerGroup"/>
                              </m:oMathParaPr>
                              <m:oMath xmlns:m="http://schemas.openxmlformats.org/officeDocument/2006/math">
                                <m:sSub>
                                  <m:sSubPr>
                                    <m:ctrlPr>
                                      <a:rPr sz="2800" i="1">
                                        <a:latin typeface="Cambria Math" panose="02040503050406030204" pitchFamily="18" charset="0"/>
                                      </a:rPr>
                                    </m:ctrlPr>
                                  </m:sSubPr>
                                  <m:e>
                                    <m:r>
                                      <a:rPr sz="2800">
                                        <a:latin typeface="Cambria Math"/>
                                      </a:rPr>
                                      <m:t>𝑚</m:t>
                                    </m:r>
                                  </m:e>
                                  <m:sub>
                                    <m:r>
                                      <a:rPr sz="2800">
                                        <a:latin typeface="Cambria Math"/>
                                      </a:rPr>
                                      <m:t>𝑠𝑒𝑐</m:t>
                                    </m:r>
                                  </m:sub>
                                </m:sSub>
                              </m:oMath>
                            </m:oMathPara>
                          </a14:m>
                          <a:endParaRPr sz="2800"/>
                        </a:p>
                      </a:txBody>
                      <a:tcPr/>
                    </a:tc>
                    <a:extLst>
                      <a:ext uri="{0D108BD9-81ED-4DB2-BD59-A6C34878D82A}">
                        <a16:rowId xmlns:a16="http://schemas.microsoft.com/office/drawing/2014/main" val="10001"/>
                      </a:ext>
                    </a:extLst>
                  </a:tr>
                  <a:tr h="370840">
                    <a:tc>
                      <a:txBody>
                        <a:bodyPr/>
                        <a:lstStyle/>
                        <a:p>
                          <a:pPr algn="ctr"/>
                          <a:r>
                            <a:rPr sz="2800" dirty="0">
                              <a:latin typeface="Cambria Math"/>
                            </a:rPr>
                            <a:t>0.1</a:t>
                          </a:r>
                        </a:p>
                      </a:txBody>
                      <a:tcPr/>
                    </a:tc>
                    <a:tc>
                      <a:txBody>
                        <a:bodyPr/>
                        <a:lstStyle/>
                        <a:p>
                          <a:pPr algn="ctr"/>
                          <a:r>
                            <a:rPr sz="2800">
                              <a:latin typeface="Cambria Math"/>
                            </a:rPr>
                            <a:t>1</a:t>
                          </a:r>
                        </a:p>
                      </a:txBody>
                      <a:tcPr/>
                    </a:tc>
                    <a:extLst>
                      <a:ext uri="{0D108BD9-81ED-4DB2-BD59-A6C34878D82A}">
                        <a16:rowId xmlns:a16="http://schemas.microsoft.com/office/drawing/2014/main" val="10002"/>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−0.1</m:t>
                                </m:r>
                              </m:oMath>
                            </m:oMathPara>
                          </a14:m>
                          <a:endParaRPr sz="2800" dirty="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−1</m:t>
                                </m:r>
                              </m:oMath>
                            </m:oMathPara>
                          </a14:m>
                          <a:endParaRPr sz="2800" dirty="0"/>
                        </a:p>
                      </a:txBody>
                      <a:tcPr/>
                    </a:tc>
                    <a:extLst>
                      <a:ext uri="{0D108BD9-81ED-4DB2-BD59-A6C34878D82A}">
                        <a16:rowId xmlns:a16="http://schemas.microsoft.com/office/drawing/2014/main" val="10003"/>
                      </a:ext>
                    </a:extLst>
                  </a:tr>
                  <a:tr h="370840">
                    <a:tc>
                      <a:txBody>
                        <a:bodyPr/>
                        <a:lstStyle/>
                        <a:p>
                          <a:pPr algn="ctr"/>
                          <a:r>
                            <a:rPr sz="2800" dirty="0">
                              <a:latin typeface="Cambria Math"/>
                            </a:rPr>
                            <a:t>0.5</a:t>
                          </a:r>
                        </a:p>
                      </a:txBody>
                      <a:tcPr/>
                    </a:tc>
                    <a:tc>
                      <a:txBody>
                        <a:bodyPr/>
                        <a:lstStyle/>
                        <a:p>
                          <a:pPr algn="ctr"/>
                          <a:r>
                            <a:rPr sz="2800" dirty="0">
                              <a:latin typeface="Cambria Math"/>
                            </a:rPr>
                            <a:t>1</a:t>
                          </a:r>
                        </a:p>
                      </a:txBody>
                      <a:tcPr/>
                    </a:tc>
                    <a:extLst>
                      <a:ext uri="{0D108BD9-81ED-4DB2-BD59-A6C34878D82A}">
                        <a16:rowId xmlns:a16="http://schemas.microsoft.com/office/drawing/2014/main" val="10004"/>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−0.05</m:t>
                                </m:r>
                              </m:oMath>
                            </m:oMathPara>
                          </a14:m>
                          <a:endParaRPr sz="2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−1</m:t>
                                </m:r>
                              </m:oMath>
                            </m:oMathPara>
                          </a14:m>
                          <a:endParaRPr sz="2800" dirty="0"/>
                        </a:p>
                      </a:txBody>
                      <a:tcPr/>
                    </a:tc>
                    <a:extLst>
                      <a:ext uri="{0D108BD9-81ED-4DB2-BD59-A6C34878D82A}">
                        <a16:rowId xmlns:a16="http://schemas.microsoft.com/office/drawing/2014/main" val="10005"/>
                      </a:ext>
                    </a:extLst>
                  </a:tr>
                  <a:tr h="370840">
                    <a:tc>
                      <a:txBody>
                        <a:bodyPr/>
                        <a:lstStyle/>
                        <a:p>
                          <a:pPr algn="ctr"/>
                          <a:r>
                            <a:rPr sz="2800">
                              <a:latin typeface="Cambria Math"/>
                            </a:rPr>
                            <a:t>0.01</a:t>
                          </a:r>
                        </a:p>
                      </a:txBody>
                      <a:tcPr/>
                    </a:tc>
                    <a:tc>
                      <a:txBody>
                        <a:bodyPr/>
                        <a:lstStyle/>
                        <a:p>
                          <a:pPr algn="ctr"/>
                          <a:r>
                            <a:rPr sz="2800" dirty="0">
                              <a:latin typeface="Cambria Math"/>
                            </a:rPr>
                            <a:t>1</a:t>
                          </a:r>
                        </a:p>
                      </a:txBody>
                      <a:tcPr/>
                    </a:tc>
                    <a:extLst>
                      <a:ext uri="{0D108BD9-81ED-4DB2-BD59-A6C34878D82A}">
                        <a16:rowId xmlns:a16="http://schemas.microsoft.com/office/drawing/2014/main" val="10006"/>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−0.01</m:t>
                                </m:r>
                              </m:oMath>
                            </m:oMathPara>
                          </a14:m>
                          <a:endParaRPr sz="2800"/>
                        </a:p>
                      </a:txBody>
                      <a:tcPr/>
                    </a:tc>
                    <a:tc>
                      <a:txBody>
                        <a:bodyPr/>
                        <a:lstStyle/>
                        <a:p>
                          <a:pPr algn="ctr">
                            <a:defRPr sz="1800"/>
                          </a:pPr>
                          <a14:m>
                            <m:oMathPara xmlns:m="http://schemas.openxmlformats.org/officeDocument/2006/math">
                              <m:oMathParaPr>
                                <m:jc m:val="centerGroup"/>
                              </m:oMathParaPr>
                              <m:oMath xmlns:m="http://schemas.openxmlformats.org/officeDocument/2006/math">
                                <m:r>
                                  <a:rPr sz="2800">
                                    <a:latin typeface="Cambria Math"/>
                                  </a:rPr>
                                  <m:t>−1</m:t>
                                </m:r>
                              </m:oMath>
                            </m:oMathPara>
                          </a14:m>
                          <a:endParaRPr sz="2800" dirty="0"/>
                        </a:p>
                      </a:txBody>
                      <a:tcPr/>
                    </a:tc>
                    <a:extLst>
                      <a:ext uri="{0D108BD9-81ED-4DB2-BD59-A6C34878D82A}">
                        <a16:rowId xmlns:a16="http://schemas.microsoft.com/office/drawing/2014/main" val="10007"/>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545662554"/>
                  </p:ext>
                </p:extLst>
              </p:nvPr>
            </p:nvGraphicFramePr>
            <p:xfrm>
              <a:off x="457200" y="1402080"/>
              <a:ext cx="8229600" cy="36271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18160">
                    <a:tc>
                      <a:txBody>
                        <a:bodyPr/>
                        <a:lstStyle/>
                        <a:p>
                          <a:endParaRPr lang="en-US"/>
                        </a:p>
                      </a:txBody>
                      <a:tcPr>
                        <a:blipFill>
                          <a:blip r:embed="rId2"/>
                          <a:stretch>
                            <a:fillRect l="-296" t="-2353" r="-100741" b="-603529"/>
                          </a:stretch>
                        </a:blipFill>
                      </a:tcPr>
                    </a:tc>
                    <a:tc>
                      <a:txBody>
                        <a:bodyPr/>
                        <a:lstStyle/>
                        <a:p>
                          <a:endParaRPr lang="en-US"/>
                        </a:p>
                      </a:txBody>
                      <a:tcPr>
                        <a:blipFill>
                          <a:blip r:embed="rId2"/>
                          <a:stretch>
                            <a:fillRect l="-100296" t="-2353" r="-741" b="-603529"/>
                          </a:stretch>
                        </a:blipFill>
                      </a:tcPr>
                    </a:tc>
                    <a:extLst>
                      <a:ext uri="{0D108BD9-81ED-4DB2-BD59-A6C34878D82A}">
                        <a16:rowId xmlns:a16="http://schemas.microsoft.com/office/drawing/2014/main" val="10001"/>
                      </a:ext>
                    </a:extLst>
                  </a:tr>
                  <a:tr h="518160">
                    <a:tc>
                      <a:txBody>
                        <a:bodyPr/>
                        <a:lstStyle/>
                        <a:p>
                          <a:pPr algn="ctr"/>
                          <a:r>
                            <a:rPr sz="2800" dirty="0">
                              <a:latin typeface="Cambria Math"/>
                            </a:rPr>
                            <a:t>0.1</a:t>
                          </a:r>
                        </a:p>
                      </a:txBody>
                      <a:tcPr/>
                    </a:tc>
                    <a:tc>
                      <a:txBody>
                        <a:bodyPr/>
                        <a:lstStyle/>
                        <a:p>
                          <a:pPr algn="ctr"/>
                          <a:r>
                            <a:rPr sz="2800">
                              <a:latin typeface="Cambria Math"/>
                            </a:rPr>
                            <a:t>1</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l="-296" t="-202353" r="-100741" b="-403529"/>
                          </a:stretch>
                        </a:blipFill>
                      </a:tcPr>
                    </a:tc>
                    <a:tc>
                      <a:txBody>
                        <a:bodyPr/>
                        <a:lstStyle/>
                        <a:p>
                          <a:endParaRPr lang="en-US"/>
                        </a:p>
                      </a:txBody>
                      <a:tcPr>
                        <a:blipFill>
                          <a:blip r:embed="rId2"/>
                          <a:stretch>
                            <a:fillRect l="-100296" t="-202353" r="-741" b="-403529"/>
                          </a:stretch>
                        </a:blipFill>
                      </a:tcPr>
                    </a:tc>
                    <a:extLst>
                      <a:ext uri="{0D108BD9-81ED-4DB2-BD59-A6C34878D82A}">
                        <a16:rowId xmlns:a16="http://schemas.microsoft.com/office/drawing/2014/main" val="10003"/>
                      </a:ext>
                    </a:extLst>
                  </a:tr>
                  <a:tr h="518160">
                    <a:tc>
                      <a:txBody>
                        <a:bodyPr/>
                        <a:lstStyle/>
                        <a:p>
                          <a:pPr algn="ctr"/>
                          <a:r>
                            <a:rPr sz="2800" dirty="0">
                              <a:latin typeface="Cambria Math"/>
                            </a:rPr>
                            <a:t>0.5</a:t>
                          </a:r>
                        </a:p>
                      </a:txBody>
                      <a:tcPr/>
                    </a:tc>
                    <a:tc>
                      <a:txBody>
                        <a:bodyPr/>
                        <a:lstStyle/>
                        <a:p>
                          <a:pPr algn="ctr"/>
                          <a:r>
                            <a:rPr sz="2800" dirty="0">
                              <a:latin typeface="Cambria Math"/>
                            </a:rPr>
                            <a:t>1</a:t>
                          </a:r>
                        </a:p>
                      </a:txBody>
                      <a:tcPr/>
                    </a:tc>
                    <a:extLst>
                      <a:ext uri="{0D108BD9-81ED-4DB2-BD59-A6C34878D82A}">
                        <a16:rowId xmlns:a16="http://schemas.microsoft.com/office/drawing/2014/main" val="10004"/>
                      </a:ext>
                    </a:extLst>
                  </a:tr>
                  <a:tr h="518160">
                    <a:tc>
                      <a:txBody>
                        <a:bodyPr/>
                        <a:lstStyle/>
                        <a:p>
                          <a:endParaRPr lang="en-US"/>
                        </a:p>
                      </a:txBody>
                      <a:tcPr>
                        <a:blipFill>
                          <a:blip r:embed="rId2"/>
                          <a:stretch>
                            <a:fillRect l="-296" t="-402353" r="-100741" b="-203529"/>
                          </a:stretch>
                        </a:blipFill>
                      </a:tcPr>
                    </a:tc>
                    <a:tc>
                      <a:txBody>
                        <a:bodyPr/>
                        <a:lstStyle/>
                        <a:p>
                          <a:endParaRPr lang="en-US"/>
                        </a:p>
                      </a:txBody>
                      <a:tcPr>
                        <a:blipFill>
                          <a:blip r:embed="rId2"/>
                          <a:stretch>
                            <a:fillRect l="-100296" t="-402353" r="-741" b="-203529"/>
                          </a:stretch>
                        </a:blipFill>
                      </a:tcPr>
                    </a:tc>
                    <a:extLst>
                      <a:ext uri="{0D108BD9-81ED-4DB2-BD59-A6C34878D82A}">
                        <a16:rowId xmlns:a16="http://schemas.microsoft.com/office/drawing/2014/main" val="10005"/>
                      </a:ext>
                    </a:extLst>
                  </a:tr>
                  <a:tr h="518160">
                    <a:tc>
                      <a:txBody>
                        <a:bodyPr/>
                        <a:lstStyle/>
                        <a:p>
                          <a:pPr algn="ctr"/>
                          <a:r>
                            <a:rPr sz="2800">
                              <a:latin typeface="Cambria Math"/>
                            </a:rPr>
                            <a:t>0.01</a:t>
                          </a:r>
                        </a:p>
                      </a:txBody>
                      <a:tcPr/>
                    </a:tc>
                    <a:tc>
                      <a:txBody>
                        <a:bodyPr/>
                        <a:lstStyle/>
                        <a:p>
                          <a:pPr algn="ctr"/>
                          <a:r>
                            <a:rPr sz="2800" dirty="0">
                              <a:latin typeface="Cambria Math"/>
                            </a:rPr>
                            <a:t>1</a:t>
                          </a:r>
                        </a:p>
                      </a:txBody>
                      <a:tcPr/>
                    </a:tc>
                    <a:extLst>
                      <a:ext uri="{0D108BD9-81ED-4DB2-BD59-A6C34878D82A}">
                        <a16:rowId xmlns:a16="http://schemas.microsoft.com/office/drawing/2014/main" val="10006"/>
                      </a:ext>
                    </a:extLst>
                  </a:tr>
                  <a:tr h="518160">
                    <a:tc>
                      <a:txBody>
                        <a:bodyPr/>
                        <a:lstStyle/>
                        <a:p>
                          <a:endParaRPr lang="en-US"/>
                        </a:p>
                      </a:txBody>
                      <a:tcPr>
                        <a:blipFill>
                          <a:blip r:embed="rId2"/>
                          <a:stretch>
                            <a:fillRect l="-296" t="-602353" r="-100741" b="-3529"/>
                          </a:stretch>
                        </a:blipFill>
                      </a:tcPr>
                    </a:tc>
                    <a:tc>
                      <a:txBody>
                        <a:bodyPr/>
                        <a:lstStyle/>
                        <a:p>
                          <a:endParaRPr lang="en-US"/>
                        </a:p>
                      </a:txBody>
                      <a:tcPr>
                        <a:blipFill>
                          <a:blip r:embed="rId2"/>
                          <a:stretch>
                            <a:fillRect l="-100296" t="-602353" r="-741" b="-3529"/>
                          </a:stretch>
                        </a:blipFill>
                      </a:tcPr>
                    </a:tc>
                    <a:extLst>
                      <a:ext uri="{0D108BD9-81ED-4DB2-BD59-A6C34878D82A}">
                        <a16:rowId xmlns:a16="http://schemas.microsoft.com/office/drawing/2014/main" val="10007"/>
                      </a:ext>
                    </a:extLst>
                  </a:tr>
                </a:tbl>
              </a:graphicData>
            </a:graphic>
          </p:graphicFrame>
        </mc:Fallback>
      </mc:AlternateContent>
      <p:sp>
        <p:nvSpPr>
          <p:cNvPr id="4" name="Text Placeholder 2">
            <a:extLst>
              <a:ext uri="{FF2B5EF4-FFF2-40B4-BE49-F238E27FC236}">
                <a16:creationId xmlns:a16="http://schemas.microsoft.com/office/drawing/2014/main" id="{79151193-DCD8-455E-8582-CB2BE3CBA845}"/>
              </a:ext>
            </a:extLst>
          </p:cNvPr>
          <p:cNvSpPr txBox="1">
            <a:spLocks/>
          </p:cNvSpPr>
          <p:nvPr/>
        </p:nvSpPr>
        <p:spPr>
          <a:xfrm>
            <a:off x="3962400" y="5029200"/>
            <a:ext cx="1219200" cy="5709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​Table 5</a:t>
            </a:r>
          </a:p>
        </p:txBody>
      </p:sp>
    </p:spTree>
    <p:extLst>
      <p:ext uri="{BB962C8B-B14F-4D97-AF65-F5344CB8AC3E}">
        <p14:creationId xmlns:p14="http://schemas.microsoft.com/office/powerpoint/2010/main" val="3566251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Difference Quotients to Show </a:t>
            </a:r>
            <a:r>
              <a:rPr lang="en-US" dirty="0"/>
              <a:t>That a Point Has </a:t>
            </a:r>
            <a:r>
              <a:rPr dirty="0"/>
              <a:t>No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First of all, it seems that </a:t>
                </a:r>
                <a14:m>
                  <m:oMath xmlns:m="http://schemas.openxmlformats.org/officeDocument/2006/math">
                    <m:r>
                      <a:rPr lang="en-US">
                        <a:latin typeface="Cambria Math" panose="02040503050406030204" pitchFamily="18" charset="0"/>
                      </a:rPr>
                      <m:t>±1</m:t>
                    </m:r>
                  </m:oMath>
                </a14:m>
                <a:r>
                  <a:rPr lang="en-US" sz="2800" dirty="0"/>
                  <a:t> are the only possible values for the slope of the secant, and second, it seems to be </a:t>
                </a:r>
                <a14:m>
                  <m:oMath xmlns:m="http://schemas.openxmlformats.org/officeDocument/2006/math">
                    <m:r>
                      <a:rPr lang="en-US">
                        <a:latin typeface="Cambria Math" panose="02040503050406030204" pitchFamily="18" charset="0"/>
                      </a:rPr>
                      <m:t>+1</m:t>
                    </m:r>
                  </m:oMath>
                </a14:m>
                <a:r>
                  <a:rPr lang="en-US" sz="2800" dirty="0"/>
                  <a:t> when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&gt;0</m:t>
                    </m:r>
                  </m:oMath>
                </a14:m>
                <a:r>
                  <a:rPr lang="en-US" sz="2800" dirty="0"/>
                  <a:t> and </a:t>
                </a:r>
                <a14:m>
                  <m:oMath xmlns:m="http://schemas.openxmlformats.org/officeDocument/2006/math">
                    <m:r>
                      <a:rPr lang="en-US">
                        <a:latin typeface="Cambria Math" panose="02040503050406030204" pitchFamily="18" charset="0"/>
                      </a:rPr>
                      <m:t>−1</m:t>
                    </m:r>
                  </m:oMath>
                </a14:m>
                <a:r>
                  <a:rPr lang="en-US" sz="2800" dirty="0"/>
                  <a:t> when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&lt;0</m:t>
                    </m:r>
                  </m:oMath>
                </a14:m>
                <a:r>
                  <a:rPr lang="en-US" sz="2800" dirty="0"/>
                  <a:t>. Notice that this is an observation we can prove fairly easily.</a:t>
                </a:r>
              </a:p>
              <a:p>
                <a:pPr>
                  <a:defRPr sz="2800"/>
                </a:pPr>
                <a:r>
                  <a:rPr lang="en-US" sz="2800" dirty="0"/>
                  <a:t>If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&gt;0</m:t>
                    </m:r>
                  </m:oMath>
                </a14:m>
                <a:r>
                  <a:rPr lang="en-US" sz="2800" dirty="0"/>
                  <a:t>, since in this case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h</m:t>
                        </m:r>
                      </m:e>
                    </m:d>
                    <m:r>
                      <a:rPr lang="ar-AE">
                        <a:latin typeface="Cambria Math" panose="02040503050406030204" pitchFamily="18" charset="0"/>
                      </a:rPr>
                      <m:t>=</m:t>
                    </m:r>
                    <m:r>
                      <a:rPr lang="ar-AE">
                        <a:latin typeface="Cambria Math" panose="02040503050406030204" pitchFamily="18" charset="0"/>
                      </a:rPr>
                      <m:t>h</m:t>
                    </m:r>
                  </m:oMath>
                </a14:m>
                <a:r>
                  <a:rPr lang="en-US" sz="2800" dirty="0"/>
                  <a:t>, the difference quotient becomes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h</m:t>
                              </m:r>
                            </m:e>
                          </m:d>
                        </m:num>
                        <m:den>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r>
                                <a:rPr lang="ar-AE">
                                  <a:latin typeface="Cambria Math" panose="02040503050406030204" pitchFamily="18" charset="0"/>
                                </a:rPr>
                                <m:t>h</m:t>
                              </m:r>
                            </m:e>
                          </m:d>
                        </m:num>
                        <m:den>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h</m:t>
                          </m:r>
                        </m:num>
                        <m:den>
                          <m:r>
                            <a:rPr lang="ar-AE">
                              <a:latin typeface="Cambria Math" panose="02040503050406030204" pitchFamily="18" charset="0"/>
                            </a:rPr>
                            <m:t>h</m:t>
                          </m:r>
                        </m:den>
                      </m:f>
                      <m:r>
                        <a:rPr lang="ar-AE">
                          <a:latin typeface="Cambria Math" panose="02040503050406030204" pitchFamily="18" charset="0"/>
                        </a:rPr>
                        <m:t>=</m:t>
                      </m:r>
                      <m:r>
                        <a:rPr lang="ar-AE">
                          <a:latin typeface="Cambria Math" panose="02040503050406030204" pitchFamily="18" charset="0"/>
                        </a:rPr>
                        <m:t>1</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regardless of the value of </a:t>
                </a:r>
                <a14:m>
                  <m:oMath xmlns:m="http://schemas.openxmlformats.org/officeDocument/2006/math">
                    <m:r>
                      <a:rPr lang="en-US">
                        <a:latin typeface="Cambria Math" panose="02040503050406030204" pitchFamily="18" charset="0"/>
                      </a:rPr>
                      <m:t>h</m:t>
                    </m:r>
                  </m:oMath>
                </a14:m>
                <a:r>
                  <a:rPr lang="en-US" sz="2800" dirty="0"/>
                  <a:t>.</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81"/>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Difference Quotients to Show </a:t>
            </a:r>
            <a:r>
              <a:rPr lang="en-US" dirty="0"/>
              <a:t>That a Point Has </a:t>
            </a:r>
            <a:r>
              <a:rPr dirty="0"/>
              <a:t>No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On the other hand, if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&lt;</m:t>
                    </m:r>
                    <m:r>
                      <a:rPr lang="en-US">
                        <a:latin typeface="Cambria Math" panose="02040503050406030204" pitchFamily="18" charset="0"/>
                      </a:rPr>
                      <m:t>0</m:t>
                    </m:r>
                  </m:oMath>
                </a14:m>
                <a:r>
                  <a:rPr lang="en-US" sz="2800" dirty="0"/>
                  <a:t>, then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h</m:t>
                        </m:r>
                      </m:e>
                    </m:d>
                    <m:r>
                      <a:rPr lang="ar-AE">
                        <a:latin typeface="Cambria Math" panose="02040503050406030204" pitchFamily="18" charset="0"/>
                      </a:rPr>
                      <m:t>=−</m:t>
                    </m:r>
                    <m:r>
                      <a:rPr lang="ar-AE">
                        <a:latin typeface="Cambria Math" panose="02040503050406030204" pitchFamily="18" charset="0"/>
                      </a:rPr>
                      <m:t>h</m:t>
                    </m:r>
                  </m:oMath>
                </a14:m>
                <a:r>
                  <a:rPr lang="ar-AE" sz="2800" dirty="0"/>
                  <a:t>, </a:t>
                </a:r>
                <a:r>
                  <a:rPr lang="en-US" sz="2800" dirty="0"/>
                  <a:t>so</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h</m:t>
                              </m:r>
                            </m:e>
                          </m:d>
                        </m:num>
                        <m:den>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r>
                                <a:rPr lang="ar-AE">
                                  <a:latin typeface="Cambria Math" panose="02040503050406030204" pitchFamily="18" charset="0"/>
                                </a:rPr>
                                <m:t>h</m:t>
                              </m:r>
                            </m:e>
                          </m:d>
                        </m:num>
                        <m:den>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h</m:t>
                          </m:r>
                        </m:num>
                        <m:den>
                          <m:r>
                            <a:rPr lang="ar-AE">
                              <a:latin typeface="Cambria Math" panose="02040503050406030204" pitchFamily="18" charset="0"/>
                            </a:rPr>
                            <m:t>h</m:t>
                          </m:r>
                        </m:den>
                      </m:f>
                      <m:r>
                        <a:rPr lang="ar-AE">
                          <a:latin typeface="Cambria Math" panose="02040503050406030204" pitchFamily="18" charset="0"/>
                        </a:rPr>
                        <m:t>=−</m:t>
                      </m:r>
                      <m:r>
                        <a:rPr lang="ar-AE">
                          <a:latin typeface="Cambria Math" panose="02040503050406030204" pitchFamily="18" charset="0"/>
                        </a:rPr>
                        <m:t>1</m:t>
                      </m:r>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and again, </a:t>
                </a:r>
                <a14:m>
                  <m:oMath xmlns:m="http://schemas.openxmlformats.org/officeDocument/2006/math">
                    <m:r>
                      <a:rPr lang="en-US">
                        <a:latin typeface="Cambria Math" panose="02040503050406030204" pitchFamily="18" charset="0"/>
                      </a:rPr>
                      <m:t>h</m:t>
                    </m:r>
                  </m:oMath>
                </a14:m>
                <a:r>
                  <a:rPr lang="en-US" sz="2800" dirty="0"/>
                  <a:t> can be any negative real number.</a:t>
                </a:r>
              </a:p>
              <a:p>
                <a:pPr>
                  <a:defRPr sz="2800"/>
                </a:pPr>
                <a:r>
                  <a:rPr lang="en-US" sz="2800" dirty="0"/>
                  <a:t>Notice that our results indicate that any secant line corresponding to a positive </a:t>
                </a:r>
                <a14:m>
                  <m:oMath xmlns:m="http://schemas.openxmlformats.org/officeDocument/2006/math">
                    <m:r>
                      <a:rPr lang="en-US">
                        <a:latin typeface="Cambria Math" panose="02040503050406030204" pitchFamily="18" charset="0"/>
                      </a:rPr>
                      <m:t>h</m:t>
                    </m:r>
                  </m:oMath>
                </a14:m>
                <a:r>
                  <a:rPr lang="en-US" sz="2800" dirty="0"/>
                  <a:t>-value will coincide with the right branch of the graph, while all secant lines obtained from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&lt;</m:t>
                    </m:r>
                    <m:r>
                      <a:rPr lang="en-US">
                        <a:latin typeface="Cambria Math" panose="02040503050406030204" pitchFamily="18" charset="0"/>
                      </a:rPr>
                      <m:t>0</m:t>
                    </m:r>
                  </m:oMath>
                </a14:m>
                <a:r>
                  <a:rPr lang="en-US" sz="2800" dirty="0"/>
                  <a:t> coincide with the left branch.</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a:stretch>
              </a:blipFill>
            </p:spPr>
            <p:txBody>
              <a:bodyPr/>
              <a:lstStyle/>
              <a:p>
                <a:r>
                  <a:rPr lang="en-US">
                    <a:noFill/>
                  </a:rPr>
                  <a:t> </a:t>
                </a:r>
              </a:p>
            </p:txBody>
          </p:sp>
        </mc:Fallback>
      </mc:AlternateContent>
    </p:spTree>
    <p:extLst>
      <p:ext uri="{BB962C8B-B14F-4D97-AF65-F5344CB8AC3E}">
        <p14:creationId xmlns:p14="http://schemas.microsoft.com/office/powerpoint/2010/main" val="1758412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Difference Quotients to Show </a:t>
            </a:r>
            <a:r>
              <a:rPr lang="en-US" dirty="0"/>
              <a:t>That a Point Has </a:t>
            </a:r>
            <a:r>
              <a:rPr dirty="0"/>
              <a:t>No Tangent Line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What does all this mean? There is no single real number being approached by the difference quotients or slopes as </a:t>
                </a:r>
                <a14:m>
                  <m:oMath xmlns:m="http://schemas.openxmlformats.org/officeDocument/2006/math">
                    <m:r>
                      <a:rPr>
                        <a:latin typeface="Cambria Math" panose="02040503050406030204" pitchFamily="18" charset="0"/>
                      </a:rPr>
                      <m:t>h</m:t>
                    </m:r>
                  </m:oMath>
                </a14:m>
                <a:r>
                  <a:rPr sz="2800" dirty="0"/>
                  <a:t> is getting smaller. Graphically, this means that there is no tangent, no single line that would </a:t>
                </a:r>
                <a:r>
                  <a:rPr lang="en-US" sz="2800" dirty="0"/>
                  <a:t>“</a:t>
                </a:r>
                <a:r>
                  <a:rPr sz="2800" dirty="0"/>
                  <a:t>best capture</a:t>
                </a:r>
                <a:r>
                  <a:rPr lang="en-US" dirty="0"/>
                  <a:t>”</a:t>
                </a:r>
                <a:r>
                  <a:rPr sz="2800" dirty="0"/>
                  <a:t> the trend of the graph, none that would best align itself to the graph of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oMath>
                </a14:m>
                <a:r>
                  <a:rPr sz="2800" dirty="0"/>
                  <a:t>. The graph has a </a:t>
                </a:r>
                <a:r>
                  <a:rPr lang="en-US" sz="2800" dirty="0"/>
                  <a:t>“</a:t>
                </a:r>
                <a:r>
                  <a:rPr sz="2800" dirty="0"/>
                  <a:t>sharp turn</a:t>
                </a:r>
                <a:r>
                  <a:rPr lang="en-US" dirty="0"/>
                  <a:t>”</a:t>
                </a:r>
                <a:r>
                  <a:rPr sz="2800" dirty="0"/>
                  <a:t> there, making it impossible for a tangent line to exist, as shown in Figure </a:t>
                </a:r>
                <a:r>
                  <a:rPr lang="en-US" sz="2800" dirty="0"/>
                  <a:t>6</a:t>
                </a:r>
                <a:r>
                  <a:rPr sz="2800" dirty="0"/>
                  <a:t>. We also express this fact by saying that the graph is </a:t>
                </a:r>
                <a:r>
                  <a:rPr sz="2800"/>
                  <a:t>not </a:t>
                </a:r>
                <a:r>
                  <a:rPr lang="en-US" sz="2800"/>
                  <a:t>“</a:t>
                </a:r>
                <a:r>
                  <a:rPr sz="2800"/>
                  <a:t>smooth</a:t>
                </a:r>
                <a:r>
                  <a:rPr lang="en-US"/>
                  <a:t>”</a:t>
                </a:r>
                <a:r>
                  <a:rPr sz="2800"/>
                  <a:t> </a:t>
                </a:r>
                <a:r>
                  <a:rPr sz="2800" dirty="0"/>
                  <a:t>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extLst>
      <p:ext uri="{BB962C8B-B14F-4D97-AF65-F5344CB8AC3E}">
        <p14:creationId xmlns:p14="http://schemas.microsoft.com/office/powerpoint/2010/main" val="8526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Difference Quotient and Secant Line (cont.)</a:t>
            </a:r>
          </a:p>
        </p:txBody>
      </p:sp>
      <p:pic>
        <p:nvPicPr>
          <p:cNvPr id="5" name="Content Placeholder 4">
            <a:extLst>
              <a:ext uri="{FF2B5EF4-FFF2-40B4-BE49-F238E27FC236}">
                <a16:creationId xmlns:a16="http://schemas.microsoft.com/office/drawing/2014/main" id="{249DADF6-BBB6-47C8-AD2D-FB0C6082111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127124"/>
            <a:ext cx="4572000" cy="4572000"/>
          </a:xfrm>
        </p:spPr>
      </p:pic>
      <p:sp>
        <p:nvSpPr>
          <p:cNvPr id="3" name="TextBox 2">
            <a:extLst>
              <a:ext uri="{FF2B5EF4-FFF2-40B4-BE49-F238E27FC236}">
                <a16:creationId xmlns:a16="http://schemas.microsoft.com/office/drawing/2014/main" id="{36CE78E0-4B1B-4686-856C-CF0DF8CD3857}"/>
              </a:ext>
            </a:extLst>
          </p:cNvPr>
          <p:cNvSpPr txBox="1"/>
          <p:nvPr/>
        </p:nvSpPr>
        <p:spPr>
          <a:xfrm>
            <a:off x="457200" y="5455920"/>
            <a:ext cx="8229600" cy="523220"/>
          </a:xfrm>
          <a:prstGeom prst="rect">
            <a:avLst/>
          </a:prstGeom>
          <a:noFill/>
        </p:spPr>
        <p:txBody>
          <a:bodyPr wrap="square" rtlCol="0">
            <a:spAutoFit/>
          </a:bodyPr>
          <a:lstStyle/>
          <a:p>
            <a:pPr algn="ctr"/>
            <a:r>
              <a:rPr lang="en-US" sz="2800" dirty="0">
                <a:solidFill>
                  <a:srgbClr val="000000"/>
                </a:solidFill>
              </a:rPr>
              <a:t>Figure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Using Difference Quotients to Show </a:t>
            </a:r>
            <a:r>
              <a:rPr lang="en-US" dirty="0"/>
              <a:t>That a Point Has </a:t>
            </a:r>
            <a:r>
              <a:rPr dirty="0"/>
              <a:t>No Tangent Line (cont.)</a:t>
            </a:r>
          </a:p>
        </p:txBody>
      </p:sp>
      <p:pic>
        <p:nvPicPr>
          <p:cNvPr id="10" name="Content Placeholder 9">
            <a:extLst>
              <a:ext uri="{FF2B5EF4-FFF2-40B4-BE49-F238E27FC236}">
                <a16:creationId xmlns:a16="http://schemas.microsoft.com/office/drawing/2014/main" id="{F610DC7C-1628-4EB2-834A-B6C9A39DB23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295400"/>
            <a:ext cx="4953000" cy="4191000"/>
          </a:xfrm>
        </p:spPr>
      </p:pic>
      <p:sp>
        <p:nvSpPr>
          <p:cNvPr id="8" name="TextBox 7">
            <a:extLst>
              <a:ext uri="{FF2B5EF4-FFF2-40B4-BE49-F238E27FC236}">
                <a16:creationId xmlns:a16="http://schemas.microsoft.com/office/drawing/2014/main" id="{50BD37F6-F3BA-4C61-8F60-DEEB66FF6E45}"/>
              </a:ext>
            </a:extLst>
          </p:cNvPr>
          <p:cNvSpPr txBox="1"/>
          <p:nvPr/>
        </p:nvSpPr>
        <p:spPr>
          <a:xfrm>
            <a:off x="419100" y="5527060"/>
            <a:ext cx="83058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Constructing and Simplifying the Difference Quotient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For each given function, construct and simplify the difference quotient at </a:t>
                </a:r>
                <a14:m>
                  <m:oMath xmlns:m="http://schemas.openxmlformats.org/officeDocument/2006/math">
                    <m:r>
                      <a:rPr>
                        <a:latin typeface="Cambria Math" panose="02040503050406030204" pitchFamily="18" charset="0"/>
                      </a:rPr>
                      <m:t>𝑐</m:t>
                    </m:r>
                  </m:oMath>
                </a14:m>
                <a:r>
                  <a:rPr sz="2800"/>
                  <a:t> with increment </a:t>
                </a:r>
                <a14:m>
                  <m:oMath xmlns:m="http://schemas.openxmlformats.org/officeDocument/2006/math">
                    <m:r>
                      <a:rPr>
                        <a:latin typeface="Cambria Math" panose="02040503050406030204" pitchFamily="18" charset="0"/>
                      </a:rPr>
                      <m:t>h</m:t>
                    </m:r>
                  </m:oMath>
                </a14:m>
                <a:r>
                  <a:rPr sz="2800"/>
                  <a:t>.</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𝑥</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𝑠</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𝑥</m:t>
                        </m:r>
                      </m:e>
                    </m:ra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Constructing and Simplifying the Difference Quotient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lnSpc>
                    <a:spcPct val="120000"/>
                  </a:lnSpc>
                </a:pPr>
                <a:r>
                  <a:rPr sz="3000" b="1" dirty="0"/>
                  <a:t>Solution</a:t>
                </a:r>
              </a:p>
              <a:p>
                <a:pPr marL="514350" indent="-514350">
                  <a:lnSpc>
                    <a:spcPct val="120000"/>
                  </a:lnSpc>
                  <a:buFont typeface="+mj-lt"/>
                  <a:buAutoNum type="alphaLcPeriod"/>
                  <a:defRPr sz="2800"/>
                </a:pPr>
                <a:r>
                  <a:rPr sz="3000" dirty="0"/>
                  <a:t>​The difference quotient of the function </a:t>
                </a:r>
                <a14:m>
                  <m:oMath xmlns:m="http://schemas.openxmlformats.org/officeDocument/2006/math">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𝑥</m:t>
                            </m:r>
                          </m:e>
                        </m:d>
                      </m:e>
                    </m:func>
                    <m:r>
                      <a:rPr sz="3000">
                        <a:latin typeface="Cambria Math" panose="02040503050406030204" pitchFamily="18" charset="0"/>
                      </a:rPr>
                      <m:t>=−</m:t>
                    </m:r>
                    <m:sSup>
                      <m:sSupPr>
                        <m:ctrlPr>
                          <a:rPr sz="3000" i="1">
                            <a:latin typeface="Cambria Math" panose="02040503050406030204" pitchFamily="18" charset="0"/>
                          </a:rPr>
                        </m:ctrlPr>
                      </m:sSupPr>
                      <m:e>
                        <m:r>
                          <a:rPr sz="3000">
                            <a:latin typeface="Cambria Math" panose="02040503050406030204" pitchFamily="18" charset="0"/>
                          </a:rPr>
                          <m:t>𝑥</m:t>
                        </m:r>
                      </m:e>
                      <m:sup>
                        <m:r>
                          <a:rPr sz="3000">
                            <a:latin typeface="Cambria Math" panose="02040503050406030204" pitchFamily="18" charset="0"/>
                          </a:rPr>
                          <m:t>2</m:t>
                        </m:r>
                      </m:sup>
                    </m:sSup>
                    <m:r>
                      <a:rPr sz="3000">
                        <a:latin typeface="Cambria Math" panose="02040503050406030204" pitchFamily="18" charset="0"/>
                      </a:rPr>
                      <m:t>+</m:t>
                    </m:r>
                    <m:r>
                      <a:rPr sz="3000">
                        <a:latin typeface="Cambria Math" panose="02040503050406030204" pitchFamily="18" charset="0"/>
                      </a:rPr>
                      <m:t>3</m:t>
                    </m:r>
                    <m:r>
                      <a:rPr sz="3000">
                        <a:latin typeface="Cambria Math" panose="02040503050406030204" pitchFamily="18" charset="0"/>
                      </a:rPr>
                      <m:t>𝑥</m:t>
                    </m:r>
                    <m:r>
                      <a:rPr sz="3000">
                        <a:latin typeface="Cambria Math" panose="02040503050406030204" pitchFamily="18" charset="0"/>
                      </a:rPr>
                      <m:t>+</m:t>
                    </m:r>
                    <m:r>
                      <a:rPr sz="3000">
                        <a:latin typeface="Cambria Math" panose="02040503050406030204" pitchFamily="18" charset="0"/>
                      </a:rPr>
                      <m:t>2</m:t>
                    </m:r>
                  </m:oMath>
                </a14:m>
                <a:r>
                  <a:rPr sz="3000" dirty="0"/>
                  <a:t> at </a:t>
                </a:r>
                <a14:m>
                  <m:oMath xmlns:m="http://schemas.openxmlformats.org/officeDocument/2006/math">
                    <m:r>
                      <a:rPr sz="3000">
                        <a:latin typeface="Cambria Math" panose="02040503050406030204" pitchFamily="18" charset="0"/>
                      </a:rPr>
                      <m:t>𝑐</m:t>
                    </m:r>
                  </m:oMath>
                </a14:m>
                <a:r>
                  <a:rPr sz="3000" dirty="0"/>
                  <a:t> with increment </a:t>
                </a:r>
                <a14:m>
                  <m:oMath xmlns:m="http://schemas.openxmlformats.org/officeDocument/2006/math">
                    <m:r>
                      <a:rPr sz="3000">
                        <a:latin typeface="Cambria Math" panose="02040503050406030204" pitchFamily="18" charset="0"/>
                      </a:rPr>
                      <m:t>h</m:t>
                    </m:r>
                  </m:oMath>
                </a14:m>
                <a:r>
                  <a:rPr sz="3000" dirty="0"/>
                  <a:t> is</a:t>
                </a:r>
              </a:p>
              <a:p>
                <a:pPr>
                  <a:lnSpc>
                    <a:spcPct val="120000"/>
                  </a:lnSpc>
                </a:pPr>
                <a14:m>
                  <m:oMathPara xmlns:m="http://schemas.openxmlformats.org/officeDocument/2006/math">
                    <m:oMathParaPr>
                      <m:jc m:val="centerGroup"/>
                    </m:oMathParaPr>
                    <m:oMath xmlns:m="http://schemas.openxmlformats.org/officeDocument/2006/math">
                      <m:f>
                        <m:fPr>
                          <m:ctrlPr>
                            <a:rPr sz="3000" i="1">
                              <a:latin typeface="Cambria Math" panose="02040503050406030204" pitchFamily="18" charset="0"/>
                            </a:rPr>
                          </m:ctrlPr>
                        </m:fPr>
                        <m:num>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e>
                              </m:d>
                            </m:e>
                          </m:func>
                          <m:r>
                            <a:rPr sz="3000">
                              <a:latin typeface="Cambria Math" panose="02040503050406030204" pitchFamily="18" charset="0"/>
                            </a:rPr>
                            <m:t>−</m:t>
                          </m:r>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e>
                              </m:d>
                            </m:e>
                          </m:func>
                        </m:num>
                        <m:den>
                          <m:r>
                            <a:rPr sz="3000">
                              <a:latin typeface="Cambria Math" panose="02040503050406030204" pitchFamily="18" charset="0"/>
                            </a:rPr>
                            <m:t>h</m:t>
                          </m:r>
                        </m:den>
                      </m:f>
                      <m:r>
                        <a:rPr sz="3000">
                          <a:latin typeface="Cambria Math" panose="02040503050406030204" pitchFamily="18" charset="0"/>
                        </a:rPr>
                        <m:t>=</m:t>
                      </m:r>
                      <m:f>
                        <m:fPr>
                          <m:ctrlPr>
                            <a:rPr sz="3000" i="1">
                              <a:latin typeface="Cambria Math" panose="02040503050406030204" pitchFamily="18" charset="0"/>
                            </a:rPr>
                          </m:ctrlPr>
                        </m:fPr>
                        <m:num>
                          <m:r>
                            <a:rPr sz="3000">
                              <a:latin typeface="Cambria Math" panose="02040503050406030204" pitchFamily="18" charset="0"/>
                            </a:rPr>
                            <m:t>−</m:t>
                          </m:r>
                          <m:sSup>
                            <m:sSupPr>
                              <m:ctrlPr>
                                <a:rPr sz="3000" i="1">
                                  <a:latin typeface="Cambria Math" panose="02040503050406030204" pitchFamily="18" charset="0"/>
                                </a:rPr>
                              </m:ctrlPr>
                            </m:sSupPr>
                            <m:e>
                              <m:d>
                                <m:dPr>
                                  <m:ctrlPr>
                                    <a:rPr sz="3000" i="1">
                                      <a:latin typeface="Cambria Math" panose="02040503050406030204" pitchFamily="18" charset="0"/>
                                    </a:rPr>
                                  </m:ctrlPr>
                                </m:dPr>
                                <m:e>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e>
                              </m:d>
                            </m:e>
                            <m:sup>
                              <m:r>
                                <a:rPr sz="3000">
                                  <a:latin typeface="Cambria Math" panose="02040503050406030204" pitchFamily="18" charset="0"/>
                                </a:rPr>
                                <m:t>2</m:t>
                              </m:r>
                            </m:sup>
                          </m:sSup>
                          <m:r>
                            <a:rPr sz="3000">
                              <a:latin typeface="Cambria Math" panose="02040503050406030204" pitchFamily="18" charset="0"/>
                            </a:rPr>
                            <m:t>+</m:t>
                          </m:r>
                          <m:r>
                            <a:rPr sz="3000">
                              <a:latin typeface="Cambria Math" panose="02040503050406030204" pitchFamily="18" charset="0"/>
                            </a:rPr>
                            <m:t>3</m:t>
                          </m:r>
                          <m:d>
                            <m:dPr>
                              <m:ctrlPr>
                                <a:rPr sz="3000" i="1">
                                  <a:latin typeface="Cambria Math" panose="02040503050406030204" pitchFamily="18" charset="0"/>
                                </a:rPr>
                              </m:ctrlPr>
                            </m:dPr>
                            <m:e>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e>
                          </m:d>
                          <m:r>
                            <a:rPr sz="3000">
                              <a:latin typeface="Cambria Math" panose="02040503050406030204" pitchFamily="18" charset="0"/>
                            </a:rPr>
                            <m:t>+</m:t>
                          </m:r>
                          <m:r>
                            <a:rPr sz="3000">
                              <a:latin typeface="Cambria Math" panose="02040503050406030204" pitchFamily="18" charset="0"/>
                            </a:rPr>
                            <m:t>2</m:t>
                          </m:r>
                          <m:r>
                            <a:rPr sz="3000">
                              <a:latin typeface="Cambria Math" panose="02040503050406030204" pitchFamily="18" charset="0"/>
                            </a:rPr>
                            <m:t>−</m:t>
                          </m:r>
                          <m:d>
                            <m:dPr>
                              <m:ctrlPr>
                                <a:rPr lang="en-US" sz="3000" i="1" smtClean="0">
                                  <a:latin typeface="Cambria Math" panose="02040503050406030204" pitchFamily="18" charset="0"/>
                                </a:rPr>
                              </m:ctrlPr>
                            </m:dPr>
                            <m:e>
                              <m:r>
                                <a:rPr lang="ar-AE" sz="3000">
                                  <a:latin typeface="Cambria Math" panose="02040503050406030204" pitchFamily="18" charset="0"/>
                                </a:rPr>
                                <m:t>−</m:t>
                              </m:r>
                              <m:sSup>
                                <m:sSupPr>
                                  <m:ctrlPr>
                                    <a:rPr lang="ar-AE" sz="3000" i="1">
                                      <a:latin typeface="Cambria Math" panose="02040503050406030204" pitchFamily="18" charset="0"/>
                                    </a:rPr>
                                  </m:ctrlPr>
                                </m:sSupPr>
                                <m:e>
                                  <m:r>
                                    <a:rPr lang="ar-AE" sz="3000">
                                      <a:latin typeface="Cambria Math" panose="02040503050406030204" pitchFamily="18" charset="0"/>
                                    </a:rPr>
                                    <m:t>𝑐</m:t>
                                  </m:r>
                                </m:e>
                                <m:sup>
                                  <m:r>
                                    <a:rPr lang="ar-AE" sz="3000">
                                      <a:latin typeface="Cambria Math" panose="02040503050406030204" pitchFamily="18" charset="0"/>
                                    </a:rPr>
                                    <m:t>2</m:t>
                                  </m:r>
                                </m:sup>
                              </m:sSup>
                              <m:r>
                                <a:rPr lang="ar-AE" sz="3000">
                                  <a:latin typeface="Cambria Math" panose="02040503050406030204" pitchFamily="18" charset="0"/>
                                </a:rPr>
                                <m:t>+</m:t>
                              </m:r>
                              <m:r>
                                <a:rPr lang="ar-AE" sz="3000">
                                  <a:latin typeface="Cambria Math" panose="02040503050406030204" pitchFamily="18" charset="0"/>
                                </a:rPr>
                                <m:t>3</m:t>
                              </m:r>
                              <m:r>
                                <a:rPr lang="ar-AE" sz="3000">
                                  <a:latin typeface="Cambria Math" panose="02040503050406030204" pitchFamily="18" charset="0"/>
                                </a:rPr>
                                <m:t>𝑐</m:t>
                              </m:r>
                              <m:r>
                                <a:rPr lang="ar-AE" sz="3000">
                                  <a:latin typeface="Cambria Math" panose="02040503050406030204" pitchFamily="18" charset="0"/>
                                </a:rPr>
                                <m:t>+</m:t>
                              </m:r>
                              <m:r>
                                <a:rPr lang="ar-AE" sz="3000">
                                  <a:latin typeface="Cambria Math" panose="02040503050406030204" pitchFamily="18" charset="0"/>
                                </a:rPr>
                                <m:t>2</m:t>
                              </m:r>
                            </m:e>
                          </m:d>
                        </m:num>
                        <m:den>
                          <m:r>
                            <a:rPr sz="3000">
                              <a:latin typeface="Cambria Math" panose="02040503050406030204" pitchFamily="18" charset="0"/>
                            </a:rPr>
                            <m:t>h</m:t>
                          </m:r>
                        </m:den>
                      </m:f>
                    </m:oMath>
                    <m:oMath xmlns:m="http://schemas.openxmlformats.org/officeDocument/2006/math">
                      <m:phant>
                        <m:phantPr>
                          <m:show m:val="off"/>
                          <m:ctrlPr>
                            <a:rPr sz="3000" i="1">
                              <a:latin typeface="Cambria Math" panose="02040503050406030204" pitchFamily="18" charset="0"/>
                            </a:rPr>
                          </m:ctrlPr>
                        </m:phantPr>
                        <m:e>
                          <m:f>
                            <m:fPr>
                              <m:ctrlPr>
                                <a:rPr sz="3000" i="1">
                                  <a:latin typeface="Cambria Math" panose="02040503050406030204" pitchFamily="18" charset="0"/>
                                </a:rPr>
                              </m:ctrlPr>
                            </m:fPr>
                            <m:num>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e>
                                  </m:d>
                                </m:e>
                              </m:func>
                              <m:r>
                                <a:rPr sz="3000">
                                  <a:latin typeface="Cambria Math" panose="02040503050406030204" pitchFamily="18" charset="0"/>
                                </a:rPr>
                                <m:t>−</m:t>
                              </m:r>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e>
                                  </m:d>
                                </m:e>
                              </m:func>
                            </m:num>
                            <m:den>
                              <m:r>
                                <a:rPr sz="3000">
                                  <a:latin typeface="Cambria Math" panose="02040503050406030204" pitchFamily="18" charset="0"/>
                                </a:rPr>
                                <m:t>h</m:t>
                              </m:r>
                            </m:den>
                          </m:f>
                        </m:e>
                      </m:phant>
                      <m:r>
                        <a:rPr sz="3000">
                          <a:latin typeface="Cambria Math" panose="02040503050406030204" pitchFamily="18" charset="0"/>
                        </a:rPr>
                        <m:t>=</m:t>
                      </m:r>
                      <m:f>
                        <m:fPr>
                          <m:ctrlPr>
                            <a:rPr sz="3000" i="1">
                              <a:latin typeface="Cambria Math" panose="02040503050406030204" pitchFamily="18" charset="0"/>
                            </a:rPr>
                          </m:ctrlPr>
                        </m:fPr>
                        <m:num>
                          <m:r>
                            <a:rPr sz="3000">
                              <a:latin typeface="Cambria Math" panose="02040503050406030204" pitchFamily="18" charset="0"/>
                            </a:rPr>
                            <m:t>−</m:t>
                          </m:r>
                          <m:sSup>
                            <m:sSupPr>
                              <m:ctrlPr>
                                <a:rPr sz="3000" i="1">
                                  <a:latin typeface="Cambria Math" panose="02040503050406030204" pitchFamily="18" charset="0"/>
                                </a:rPr>
                              </m:ctrlPr>
                            </m:sSupPr>
                            <m:e>
                              <m:r>
                                <a:rPr sz="3000">
                                  <a:latin typeface="Cambria Math" panose="02040503050406030204" pitchFamily="18" charset="0"/>
                                </a:rPr>
                                <m:t>𝑐</m:t>
                              </m:r>
                            </m:e>
                            <m:sup>
                              <m:r>
                                <a:rPr sz="3000">
                                  <a:latin typeface="Cambria Math" panose="02040503050406030204" pitchFamily="18" charset="0"/>
                                </a:rPr>
                                <m:t>2</m:t>
                              </m:r>
                            </m:sup>
                          </m:sSup>
                          <m:r>
                            <a:rPr sz="3000">
                              <a:latin typeface="Cambria Math" panose="02040503050406030204" pitchFamily="18" charset="0"/>
                            </a:rPr>
                            <m:t>−</m:t>
                          </m:r>
                          <m:r>
                            <a:rPr sz="3000">
                              <a:latin typeface="Cambria Math" panose="02040503050406030204" pitchFamily="18" charset="0"/>
                            </a:rPr>
                            <m:t>2</m:t>
                          </m:r>
                          <m:r>
                            <a:rPr sz="3000">
                              <a:latin typeface="Cambria Math" panose="02040503050406030204" pitchFamily="18" charset="0"/>
                            </a:rPr>
                            <m:t>𝑐</m:t>
                          </m:r>
                          <m:r>
                            <a:rPr sz="3000">
                              <a:latin typeface="Cambria Math" panose="02040503050406030204" pitchFamily="18" charset="0"/>
                            </a:rPr>
                            <m:t>h</m:t>
                          </m:r>
                          <m:r>
                            <a:rPr sz="3000">
                              <a:latin typeface="Cambria Math" panose="02040503050406030204" pitchFamily="18" charset="0"/>
                            </a:rPr>
                            <m:t>−</m:t>
                          </m:r>
                          <m:sSup>
                            <m:sSupPr>
                              <m:ctrlPr>
                                <a:rPr sz="3000" i="1">
                                  <a:latin typeface="Cambria Math" panose="02040503050406030204" pitchFamily="18" charset="0"/>
                                </a:rPr>
                              </m:ctrlPr>
                            </m:sSupPr>
                            <m:e>
                              <m:r>
                                <a:rPr sz="3000">
                                  <a:latin typeface="Cambria Math" panose="02040503050406030204" pitchFamily="18" charset="0"/>
                                </a:rPr>
                                <m:t>h</m:t>
                              </m:r>
                            </m:e>
                            <m:sup>
                              <m:r>
                                <a:rPr sz="3000">
                                  <a:latin typeface="Cambria Math" panose="02040503050406030204" pitchFamily="18" charset="0"/>
                                </a:rPr>
                                <m:t>2</m:t>
                              </m:r>
                            </m:sup>
                          </m:sSup>
                          <m:r>
                            <a:rPr sz="3000">
                              <a:latin typeface="Cambria Math" panose="02040503050406030204" pitchFamily="18" charset="0"/>
                            </a:rPr>
                            <m:t>+</m:t>
                          </m:r>
                          <m:r>
                            <a:rPr sz="3000">
                              <a:latin typeface="Cambria Math" panose="02040503050406030204" pitchFamily="18" charset="0"/>
                            </a:rPr>
                            <m:t>3</m:t>
                          </m:r>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3</m:t>
                          </m:r>
                          <m:r>
                            <a:rPr sz="3000">
                              <a:latin typeface="Cambria Math" panose="02040503050406030204" pitchFamily="18" charset="0"/>
                            </a:rPr>
                            <m:t>h</m:t>
                          </m:r>
                          <m:r>
                            <a:rPr sz="3000">
                              <a:latin typeface="Cambria Math" panose="02040503050406030204" pitchFamily="18" charset="0"/>
                            </a:rPr>
                            <m:t>+</m:t>
                          </m:r>
                          <m:r>
                            <a:rPr sz="3000">
                              <a:latin typeface="Cambria Math" panose="02040503050406030204" pitchFamily="18" charset="0"/>
                            </a:rPr>
                            <m:t>2</m:t>
                          </m:r>
                          <m:r>
                            <a:rPr sz="3000">
                              <a:latin typeface="Cambria Math" panose="02040503050406030204" pitchFamily="18" charset="0"/>
                            </a:rPr>
                            <m:t>+</m:t>
                          </m:r>
                          <m:sSup>
                            <m:sSupPr>
                              <m:ctrlPr>
                                <a:rPr sz="3000" i="1">
                                  <a:latin typeface="Cambria Math" panose="02040503050406030204" pitchFamily="18" charset="0"/>
                                </a:rPr>
                              </m:ctrlPr>
                            </m:sSupPr>
                            <m:e>
                              <m:r>
                                <a:rPr sz="3000">
                                  <a:latin typeface="Cambria Math" panose="02040503050406030204" pitchFamily="18" charset="0"/>
                                </a:rPr>
                                <m:t>𝑐</m:t>
                              </m:r>
                            </m:e>
                            <m:sup>
                              <m:r>
                                <a:rPr sz="3000">
                                  <a:latin typeface="Cambria Math" panose="02040503050406030204" pitchFamily="18" charset="0"/>
                                </a:rPr>
                                <m:t>2</m:t>
                              </m:r>
                            </m:sup>
                          </m:sSup>
                          <m:r>
                            <a:rPr sz="3000">
                              <a:latin typeface="Cambria Math" panose="02040503050406030204" pitchFamily="18" charset="0"/>
                            </a:rPr>
                            <m:t>−</m:t>
                          </m:r>
                          <m:r>
                            <a:rPr sz="3000">
                              <a:latin typeface="Cambria Math" panose="02040503050406030204" pitchFamily="18" charset="0"/>
                            </a:rPr>
                            <m:t>3</m:t>
                          </m:r>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2</m:t>
                          </m:r>
                        </m:num>
                        <m:den>
                          <m:r>
                            <a:rPr sz="3000">
                              <a:latin typeface="Cambria Math" panose="02040503050406030204" pitchFamily="18" charset="0"/>
                            </a:rPr>
                            <m:t>h</m:t>
                          </m:r>
                        </m:den>
                      </m:f>
                    </m:oMath>
                    <m:oMath xmlns:m="http://schemas.openxmlformats.org/officeDocument/2006/math">
                      <m:phant>
                        <m:phantPr>
                          <m:show m:val="off"/>
                          <m:ctrlPr>
                            <a:rPr sz="3000" i="1">
                              <a:latin typeface="Cambria Math" panose="02040503050406030204" pitchFamily="18" charset="0"/>
                            </a:rPr>
                          </m:ctrlPr>
                        </m:phantPr>
                        <m:e>
                          <m:f>
                            <m:fPr>
                              <m:ctrlPr>
                                <a:rPr sz="3000" i="1">
                                  <a:latin typeface="Cambria Math" panose="02040503050406030204" pitchFamily="18" charset="0"/>
                                </a:rPr>
                              </m:ctrlPr>
                            </m:fPr>
                            <m:num>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e>
                                  </m:d>
                                </m:e>
                              </m:func>
                              <m:r>
                                <a:rPr sz="3000">
                                  <a:latin typeface="Cambria Math" panose="02040503050406030204" pitchFamily="18" charset="0"/>
                                </a:rPr>
                                <m:t>−</m:t>
                              </m:r>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e>
                                  </m:d>
                                </m:e>
                              </m:func>
                            </m:num>
                            <m:den>
                              <m:r>
                                <a:rPr sz="3000">
                                  <a:latin typeface="Cambria Math" panose="02040503050406030204" pitchFamily="18" charset="0"/>
                                </a:rPr>
                                <m:t>h</m:t>
                              </m:r>
                            </m:den>
                          </m:f>
                        </m:e>
                      </m:phant>
                      <m:r>
                        <a:rPr sz="3000">
                          <a:latin typeface="Cambria Math" panose="02040503050406030204" pitchFamily="18" charset="0"/>
                        </a:rPr>
                        <m:t>=</m:t>
                      </m:r>
                      <m:f>
                        <m:fPr>
                          <m:ctrlPr>
                            <a:rPr sz="3000" i="1">
                              <a:latin typeface="Cambria Math" panose="02040503050406030204" pitchFamily="18" charset="0"/>
                            </a:rPr>
                          </m:ctrlPr>
                        </m:fPr>
                        <m:num>
                          <m:r>
                            <a:rPr sz="3000">
                              <a:latin typeface="Cambria Math" panose="02040503050406030204" pitchFamily="18" charset="0"/>
                            </a:rPr>
                            <m:t>−</m:t>
                          </m:r>
                          <m:r>
                            <a:rPr sz="3000">
                              <a:latin typeface="Cambria Math" panose="02040503050406030204" pitchFamily="18" charset="0"/>
                            </a:rPr>
                            <m:t>2</m:t>
                          </m:r>
                          <m:r>
                            <a:rPr sz="3000">
                              <a:latin typeface="Cambria Math" panose="02040503050406030204" pitchFamily="18" charset="0"/>
                            </a:rPr>
                            <m:t>𝑐</m:t>
                          </m:r>
                          <m:r>
                            <a:rPr sz="3000">
                              <a:latin typeface="Cambria Math" panose="02040503050406030204" pitchFamily="18" charset="0"/>
                            </a:rPr>
                            <m:t>h</m:t>
                          </m:r>
                          <m:r>
                            <a:rPr sz="3000">
                              <a:latin typeface="Cambria Math" panose="02040503050406030204" pitchFamily="18" charset="0"/>
                            </a:rPr>
                            <m:t>−</m:t>
                          </m:r>
                          <m:sSup>
                            <m:sSupPr>
                              <m:ctrlPr>
                                <a:rPr sz="3000" i="1">
                                  <a:latin typeface="Cambria Math" panose="02040503050406030204" pitchFamily="18" charset="0"/>
                                </a:rPr>
                              </m:ctrlPr>
                            </m:sSupPr>
                            <m:e>
                              <m:r>
                                <a:rPr sz="3000">
                                  <a:latin typeface="Cambria Math" panose="02040503050406030204" pitchFamily="18" charset="0"/>
                                </a:rPr>
                                <m:t>h</m:t>
                              </m:r>
                            </m:e>
                            <m:sup>
                              <m:r>
                                <a:rPr sz="3000">
                                  <a:latin typeface="Cambria Math" panose="02040503050406030204" pitchFamily="18" charset="0"/>
                                </a:rPr>
                                <m:t>2</m:t>
                              </m:r>
                            </m:sup>
                          </m:sSup>
                          <m:r>
                            <a:rPr sz="3000">
                              <a:latin typeface="Cambria Math" panose="02040503050406030204" pitchFamily="18" charset="0"/>
                            </a:rPr>
                            <m:t>+</m:t>
                          </m:r>
                          <m:r>
                            <a:rPr sz="3000">
                              <a:latin typeface="Cambria Math" panose="02040503050406030204" pitchFamily="18" charset="0"/>
                            </a:rPr>
                            <m:t>3</m:t>
                          </m:r>
                          <m:r>
                            <a:rPr sz="3000">
                              <a:latin typeface="Cambria Math" panose="02040503050406030204" pitchFamily="18" charset="0"/>
                            </a:rPr>
                            <m:t>h</m:t>
                          </m:r>
                        </m:num>
                        <m:den>
                          <m:r>
                            <a:rPr sz="3000">
                              <a:latin typeface="Cambria Math" panose="02040503050406030204" pitchFamily="18" charset="0"/>
                            </a:rPr>
                            <m:t>h</m:t>
                          </m:r>
                        </m:den>
                      </m:f>
                    </m:oMath>
                    <m:oMath xmlns:m="http://schemas.openxmlformats.org/officeDocument/2006/math">
                      <m:phant>
                        <m:phantPr>
                          <m:show m:val="off"/>
                          <m:ctrlPr>
                            <a:rPr sz="3000" i="1">
                              <a:latin typeface="Cambria Math" panose="02040503050406030204" pitchFamily="18" charset="0"/>
                            </a:rPr>
                          </m:ctrlPr>
                        </m:phantPr>
                        <m:e>
                          <m:f>
                            <m:fPr>
                              <m:ctrlPr>
                                <a:rPr sz="3000" i="1">
                                  <a:latin typeface="Cambria Math" panose="02040503050406030204" pitchFamily="18" charset="0"/>
                                </a:rPr>
                              </m:ctrlPr>
                            </m:fPr>
                            <m:num>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e>
                                  </m:d>
                                </m:e>
                              </m:func>
                              <m:r>
                                <a:rPr sz="3000">
                                  <a:latin typeface="Cambria Math" panose="02040503050406030204" pitchFamily="18" charset="0"/>
                                </a:rPr>
                                <m:t>−</m:t>
                              </m:r>
                              <m:func>
                                <m:funcPr>
                                  <m:ctrlPr>
                                    <a:rPr sz="3000" i="1">
                                      <a:latin typeface="Cambria Math" panose="02040503050406030204" pitchFamily="18" charset="0"/>
                                    </a:rPr>
                                  </m:ctrlPr>
                                </m:funcPr>
                                <m:fName>
                                  <m:r>
                                    <a:rPr sz="3000">
                                      <a:latin typeface="Cambria Math" panose="02040503050406030204" pitchFamily="18" charset="0"/>
                                    </a:rPr>
                                    <m:t>𝑓</m:t>
                                  </m:r>
                                </m:fName>
                                <m:e>
                                  <m:d>
                                    <m:dPr>
                                      <m:ctrlPr>
                                        <a:rPr sz="3000" i="1">
                                          <a:latin typeface="Cambria Math" panose="02040503050406030204" pitchFamily="18" charset="0"/>
                                        </a:rPr>
                                      </m:ctrlPr>
                                    </m:dPr>
                                    <m:e>
                                      <m:r>
                                        <a:rPr sz="3000">
                                          <a:latin typeface="Cambria Math" panose="02040503050406030204" pitchFamily="18" charset="0"/>
                                        </a:rPr>
                                        <m:t>𝑐</m:t>
                                      </m:r>
                                    </m:e>
                                  </m:d>
                                </m:e>
                              </m:func>
                            </m:num>
                            <m:den>
                              <m:r>
                                <a:rPr sz="3000">
                                  <a:latin typeface="Cambria Math" panose="02040503050406030204" pitchFamily="18" charset="0"/>
                                </a:rPr>
                                <m:t>h</m:t>
                              </m:r>
                            </m:den>
                          </m:f>
                        </m:e>
                      </m:phant>
                      <m:r>
                        <a:rPr sz="3000">
                          <a:latin typeface="Cambria Math" panose="02040503050406030204" pitchFamily="18" charset="0"/>
                        </a:rPr>
                        <m:t>=−</m:t>
                      </m:r>
                      <m:r>
                        <a:rPr sz="3000">
                          <a:latin typeface="Cambria Math" panose="02040503050406030204" pitchFamily="18" charset="0"/>
                        </a:rPr>
                        <m:t>2</m:t>
                      </m:r>
                      <m:r>
                        <a:rPr sz="3000">
                          <a:latin typeface="Cambria Math" panose="02040503050406030204" pitchFamily="18" charset="0"/>
                        </a:rPr>
                        <m:t>𝑐</m:t>
                      </m:r>
                      <m:r>
                        <a:rPr sz="3000">
                          <a:latin typeface="Cambria Math" panose="02040503050406030204" pitchFamily="18" charset="0"/>
                        </a:rPr>
                        <m:t>−</m:t>
                      </m:r>
                      <m:r>
                        <a:rPr sz="3000">
                          <a:latin typeface="Cambria Math" panose="02040503050406030204" pitchFamily="18" charset="0"/>
                        </a:rPr>
                        <m:t>h</m:t>
                      </m:r>
                      <m:r>
                        <a:rPr sz="3000">
                          <a:latin typeface="Cambria Math" panose="02040503050406030204" pitchFamily="18" charset="0"/>
                        </a:rPr>
                        <m:t>+</m:t>
                      </m:r>
                      <m:r>
                        <a:rPr sz="3000">
                          <a:latin typeface="Cambria Math" panose="02040503050406030204" pitchFamily="18" charset="0"/>
                        </a:rPr>
                        <m:t>3</m:t>
                      </m:r>
                      <m:r>
                        <m:rPr>
                          <m:nor/>
                        </m:rPr>
                        <a:rPr sz="3000"/>
                        <m:t>.</m:t>
                      </m:r>
                    </m:oMath>
                  </m:oMathPara>
                </a14:m>
                <a:endParaRPr sz="30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982"/>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Constructing and Simplifying the Difference Quotient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difference quotient of the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𝑥</m:t>
                        </m:r>
                      </m:den>
                    </m:f>
                  </m:oMath>
                </a14:m>
                <a:r>
                  <a:rPr lang="ar-AE" sz="2800" dirty="0"/>
                  <a:t> </a:t>
                </a:r>
                <a:br>
                  <a:rPr lang="ar-AE" sz="2800" dirty="0"/>
                </a:br>
                <a:r>
                  <a:rPr lang="en-US" sz="2800" dirty="0"/>
                  <a:t>at </a:t>
                </a:r>
                <a14:m>
                  <m:oMath xmlns:m="http://schemas.openxmlformats.org/officeDocument/2006/math">
                    <m:r>
                      <a:rPr lang="en-US">
                        <a:latin typeface="Cambria Math" panose="02040503050406030204" pitchFamily="18" charset="0"/>
                      </a:rPr>
                      <m:t>𝑐</m:t>
                    </m:r>
                  </m:oMath>
                </a14:m>
                <a:r>
                  <a:rPr lang="en-US" sz="2800" dirty="0"/>
                  <a:t> with increment </a:t>
                </a:r>
                <a14:m>
                  <m:oMath xmlns:m="http://schemas.openxmlformats.org/officeDocument/2006/math">
                    <m:r>
                      <a:rPr lang="en-US">
                        <a:latin typeface="Cambria Math" panose="02040503050406030204" pitchFamily="18" charset="0"/>
                      </a:rPr>
                      <m:t>h</m:t>
                    </m:r>
                  </m:oMath>
                </a14:m>
                <a:r>
                  <a:rPr lang="en-US" sz="2800" dirty="0"/>
                  <a:t> is</a:t>
                </a:r>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𝑐</m:t>
                              </m:r>
                            </m:den>
                          </m:f>
                        </m:num>
                        <m:den>
                          <m:r>
                            <a:rPr lang="ar-AE">
                              <a:latin typeface="Cambria Math" panose="02040503050406030204" pitchFamily="18" charset="0"/>
                            </a:rPr>
                            <m:t>h</m:t>
                          </m:r>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e>
                      </m:phant>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h</m:t>
                              </m:r>
                            </m:den>
                          </m:f>
                        </m:e>
                      </m:d>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𝑐</m:t>
                                  </m:r>
                                </m:num>
                                <m:den>
                                  <m:r>
                                    <a:rPr lang="ar-AE">
                                      <a:latin typeface="Cambria Math" panose="02040503050406030204" pitchFamily="18" charset="0"/>
                                    </a:rPr>
                                    <m:t>𝑐</m:t>
                                  </m:r>
                                </m:den>
                              </m:f>
                            </m:e>
                          </m:d>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num>
                                <m:den>
                                  <m:r>
                                    <a:rPr lang="ar-AE">
                                      <a:latin typeface="Cambria Math" panose="02040503050406030204" pitchFamily="18" charset="0"/>
                                    </a:rPr>
                                    <m:t>𝑐</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num>
                                <m:den>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den>
                              </m:f>
                            </m:e>
                          </m:d>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e>
                      </m:phant>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h</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h</m:t>
                              </m:r>
                            </m:num>
                            <m:den>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𝑐</m:t>
                              </m:r>
                              <m:r>
                                <a:rPr lang="ar-AE">
                                  <a:latin typeface="Cambria Math" panose="02040503050406030204" pitchFamily="18" charset="0"/>
                                </a:rPr>
                                <m:t>h</m:t>
                              </m:r>
                            </m:den>
                          </m:f>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𝑔</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3</m:t>
                          </m:r>
                        </m:num>
                        <m:den>
                          <m:sSup>
                            <m:sSupPr>
                              <m:ctrlPr>
                                <a:rPr lang="ar-AE" i="1">
                                  <a:latin typeface="Cambria Math" panose="02040503050406030204" pitchFamily="18" charset="0"/>
                                </a:rPr>
                              </m:ctrlPr>
                            </m:sSupPr>
                            <m:e>
                              <m:r>
                                <a:rPr lang="ar-AE">
                                  <a:latin typeface="Cambria Math" panose="02040503050406030204" pitchFamily="18" charset="0"/>
                                </a:rPr>
                                <m:t>𝑐</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𝑐</m:t>
                          </m:r>
                          <m:r>
                            <a:rPr lang="ar-AE">
                              <a:latin typeface="Cambria Math" panose="02040503050406030204" pitchFamily="18" charset="0"/>
                            </a:rPr>
                            <m:t>h</m:t>
                          </m:r>
                        </m:den>
                      </m:f>
                      <m:r>
                        <m:rPr>
                          <m:nor/>
                        </m:rPr>
                        <a:rPr lang="ar-AE">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b="-368"/>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Constructing and Simplifying the Difference Quotient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difference quotient of the function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𝑥</m:t>
                        </m:r>
                      </m:e>
                    </m:rad>
                  </m:oMath>
                </a14:m>
                <a:r>
                  <a:rPr lang="ar-AE" sz="2800" dirty="0"/>
                  <a:t> </a:t>
                </a:r>
                <a:r>
                  <a:rPr lang="en-US" sz="2800" dirty="0"/>
                  <a:t>at </a:t>
                </a:r>
                <a14:m>
                  <m:oMath xmlns:m="http://schemas.openxmlformats.org/officeDocument/2006/math">
                    <m:r>
                      <a:rPr lang="en-US">
                        <a:latin typeface="Cambria Math" panose="02040503050406030204" pitchFamily="18" charset="0"/>
                      </a:rPr>
                      <m:t>𝑐</m:t>
                    </m:r>
                  </m:oMath>
                </a14:m>
                <a:r>
                  <a:rPr lang="en-US" sz="2800" dirty="0"/>
                  <a:t> with increment </a:t>
                </a:r>
                <a14:m>
                  <m:oMath xmlns:m="http://schemas.openxmlformats.org/officeDocument/2006/math">
                    <m:r>
                      <a:rPr lang="en-US">
                        <a:latin typeface="Cambria Math" panose="02040503050406030204" pitchFamily="18" charset="0"/>
                      </a:rPr>
                      <m:t>h</m:t>
                    </m:r>
                  </m:oMath>
                </a14:m>
                <a:r>
                  <a:rPr lang="en-US" sz="2800" dirty="0"/>
                  <a:t> is</a:t>
                </a:r>
              </a:p>
              <a:p>
                <a:pPr algn="ctr">
                  <a:defRPr sz="2800"/>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d>
                            </m:e>
                          </m:func>
                          <m:r>
                            <a:rPr lang="ar-AE">
                              <a:latin typeface="Cambria Math" panose="02040503050406030204" pitchFamily="18" charset="0"/>
                            </a:rPr>
                            <m:t>−</m:t>
                          </m:r>
                          <m:func>
                            <m:funcPr>
                              <m:ctrlPr>
                                <a:rPr lang="ar-AE" i="1">
                                  <a:latin typeface="Cambria Math" panose="02040503050406030204" pitchFamily="18" charset="0"/>
                                </a:rPr>
                              </m:ctrlPr>
                            </m:funcPr>
                            <m:fName>
                              <m:r>
                                <a:rPr lang="ar-AE">
                                  <a:latin typeface="Cambria Math" panose="02040503050406030204" pitchFamily="18" charset="0"/>
                                </a:rPr>
                                <m:t>𝑠</m:t>
                              </m:r>
                            </m:fName>
                            <m:e>
                              <m:d>
                                <m:dPr>
                                  <m:ctrlPr>
                                    <a:rPr lang="ar-AE" i="1">
                                      <a:latin typeface="Cambria Math" panose="02040503050406030204" pitchFamily="18" charset="0"/>
                                    </a:rPr>
                                  </m:ctrlPr>
                                </m:dPr>
                                <m:e>
                                  <m:r>
                                    <a:rPr lang="ar-AE">
                                      <a:latin typeface="Cambria Math" panose="02040503050406030204" pitchFamily="18" charset="0"/>
                                    </a:rPr>
                                    <m:t>𝑐</m:t>
                                  </m:r>
                                </m:e>
                              </m:d>
                            </m:e>
                          </m:func>
                        </m:num>
                        <m:den>
                          <m:r>
                            <a:rPr lang="ar-AE">
                              <a:latin typeface="Cambria Math" panose="02040503050406030204" pitchFamily="18" charset="0"/>
                            </a:rPr>
                            <m:t>h</m:t>
                          </m:r>
                        </m:den>
                      </m:f>
                      <m:r>
                        <a:rPr lang="ar-AE">
                          <a:latin typeface="Cambria Math" panose="02040503050406030204" pitchFamily="18" charset="0"/>
                        </a:rPr>
                        <m:t>=</m:t>
                      </m:r>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num>
                        <m:den>
                          <m:r>
                            <a:rPr lang="ar-AE">
                              <a:latin typeface="Cambria Math" panose="02040503050406030204" pitchFamily="18" charset="0"/>
                            </a:rPr>
                            <m:t>h</m:t>
                          </m:r>
                        </m:den>
                      </m:f>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marL="512064"/>
                <a:r>
                  <a:rPr lang="ar-AE" dirty="0"/>
                  <a:t>​</a:t>
                </a:r>
                <a:r>
                  <a:rPr lang="en-US" dirty="0"/>
                  <a:t>​</a:t>
                </a:r>
                <a:r>
                  <a:rPr lang="en-US" sz="2800" dirty="0"/>
                  <a:t>For the moment, this solution is perfectly acceptable. However, we will see later that there is good reason to “rationalize the numerator” and rewrite the expression. We can accomplish this with the following additional steps.</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472" r="-2000"/>
                </a:stretch>
              </a:blipFill>
            </p:spPr>
            <p:txBody>
              <a:bodyPr/>
              <a:lstStyle/>
              <a:p>
                <a:r>
                  <a:rPr lang="en-US">
                    <a:noFill/>
                  </a:rPr>
                  <a:t> </a:t>
                </a:r>
              </a:p>
            </p:txBody>
          </p:sp>
        </mc:Fallback>
      </mc:AlternateContent>
    </p:spTree>
    <p:extLst>
      <p:ext uri="{BB962C8B-B14F-4D97-AF65-F5344CB8AC3E}">
        <p14:creationId xmlns:p14="http://schemas.microsoft.com/office/powerpoint/2010/main" val="316505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Constructing and Simplifying the Difference Quotient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endParaRPr lang="en-US" sz="2800" dirty="0"/>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num>
                        <m:den>
                          <m:r>
                            <a:rPr lang="ar-AE">
                              <a:latin typeface="Cambria Math" panose="02040503050406030204" pitchFamily="18" charset="0"/>
                            </a:rPr>
                            <m:t>h</m:t>
                          </m:r>
                        </m:den>
                      </m:f>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num>
                            <m:den>
                              <m:r>
                                <a:rPr lang="ar-AE">
                                  <a:latin typeface="Cambria Math" panose="02040503050406030204" pitchFamily="18" charset="0"/>
                                </a:rPr>
                                <m:t>h</m:t>
                              </m:r>
                            </m:den>
                          </m:f>
                        </m:e>
                      </m:d>
                      <m:d>
                        <m:dPr>
                          <m:ctrlPr>
                            <a:rPr lang="ar-AE" i="1">
                              <a:latin typeface="Cambria Math" panose="02040503050406030204" pitchFamily="18" charset="0"/>
                            </a:rPr>
                          </m:ctrlPr>
                        </m:dPr>
                        <m:e>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num>
                            <m:den>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den>
                          </m:f>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num>
                            <m:den>
                              <m:r>
                                <a:rPr lang="ar-AE">
                                  <a:latin typeface="Cambria Math" panose="02040503050406030204" pitchFamily="18" charset="0"/>
                                </a:rPr>
                                <m:t>h</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r>
                            <a:rPr lang="ar-AE">
                              <a:latin typeface="Cambria Math" panose="02040503050406030204" pitchFamily="18" charset="0"/>
                            </a:rPr>
                            <m:t>−</m:t>
                          </m:r>
                          <m:r>
                            <a:rPr lang="ar-AE">
                              <a:latin typeface="Cambria Math" panose="02040503050406030204" pitchFamily="18" charset="0"/>
                            </a:rPr>
                            <m:t>𝑐</m:t>
                          </m:r>
                        </m:num>
                        <m:den>
                          <m:r>
                            <a:rPr lang="ar-AE">
                              <a:latin typeface="Cambria Math" panose="02040503050406030204" pitchFamily="18" charset="0"/>
                            </a:rPr>
                            <m:t>h</m:t>
                          </m:r>
                          <m:d>
                            <m:dPr>
                              <m:ctrlPr>
                                <a:rPr lang="ar-AE" i="1">
                                  <a:latin typeface="Cambria Math" panose="02040503050406030204" pitchFamily="18" charset="0"/>
                                </a:rPr>
                              </m:ctrlPr>
                            </m:dPr>
                            <m:e>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e>
                          </m:d>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num>
                            <m:den>
                              <m:r>
                                <a:rPr lang="ar-AE">
                                  <a:latin typeface="Cambria Math" panose="02040503050406030204" pitchFamily="18" charset="0"/>
                                </a:rPr>
                                <m:t>h</m:t>
                              </m:r>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ad>
                            <m:radPr>
                              <m:degHide m:val="on"/>
                              <m:ctrlPr>
                                <a:rPr lang="ar-AE" i="1">
                                  <a:latin typeface="Cambria Math" panose="02040503050406030204" pitchFamily="18" charset="0"/>
                                </a:rPr>
                              </m:ctrlPr>
                            </m:radPr>
                            <m:deg/>
                            <m:e>
                              <m:r>
                                <a:rPr lang="ar-AE">
                                  <a:latin typeface="Cambria Math" panose="02040503050406030204" pitchFamily="18" charset="0"/>
                                </a:rPr>
                                <m:t>𝑐</m:t>
                              </m:r>
                              <m:r>
                                <a:rPr lang="ar-AE">
                                  <a:latin typeface="Cambria Math" panose="02040503050406030204" pitchFamily="18" charset="0"/>
                                </a:rPr>
                                <m:t>+</m:t>
                              </m:r>
                              <m:r>
                                <a:rPr lang="ar-AE">
                                  <a:latin typeface="Cambria Math" panose="02040503050406030204" pitchFamily="18" charset="0"/>
                                </a:rPr>
                                <m:t>h</m:t>
                              </m:r>
                            </m:e>
                          </m:rad>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𝑐</m:t>
                              </m:r>
                            </m:e>
                          </m:rad>
                        </m:den>
                      </m:f>
                    </m:oMath>
                  </m:oMathPara>
                </a14:m>
                <a:endParaRPr lang="ar-AE" sz="28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2736</Words>
  <Application>Microsoft Office PowerPoint</Application>
  <PresentationFormat>On-screen Show (4:3)</PresentationFormat>
  <Paragraphs>241</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Cambria Math</vt:lpstr>
      <vt:lpstr>Courier New</vt:lpstr>
      <vt:lpstr>Calibri</vt:lpstr>
      <vt:lpstr>Arial</vt:lpstr>
      <vt:lpstr>Office Theme</vt:lpstr>
      <vt:lpstr>Section 13.1</vt:lpstr>
      <vt:lpstr>The Difference Quotient and Secant Line</vt:lpstr>
      <vt:lpstr>The Difference Quotient and Secant Line (cont.)</vt:lpstr>
      <vt:lpstr>The Difference Quotient and Secant Line (cont.)</vt:lpstr>
      <vt:lpstr>Example 1: Constructing and Simplifying the Difference Quotient</vt:lpstr>
      <vt:lpstr>Example 1: Constructing and Simplifying the Difference Quotient (cont.)</vt:lpstr>
      <vt:lpstr>Example 1: Constructing and Simplifying the Difference Quotient (cont.)</vt:lpstr>
      <vt:lpstr>Example 1: Constructing and Simplifying the Difference Quotient (cont.)</vt:lpstr>
      <vt:lpstr>Example 1: Constructing and Simplifying the Difference Quotient (cont.)</vt:lpstr>
      <vt:lpstr>Example 2: Using the Difference Quotient to Determine the Average Rate of Change</vt:lpstr>
      <vt:lpstr>Example 2: Using the Difference Quotient to Determine the Average Rate of Change (cont.)</vt:lpstr>
      <vt:lpstr>Example 2: Using the Difference Quotient to Determine the Average Rate of Change (cont.)</vt:lpstr>
      <vt:lpstr>Example 3: Using Average Velocities to Estimate Instantaneous Velocity</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3: Using Average Velocities to Estimate Instantaneous Velocity (cont.)</vt:lpstr>
      <vt:lpstr>Example 4: Using Difference Quotients to Approximate the Slope of a Tangent Line</vt:lpstr>
      <vt:lpstr>Example 4: Using Difference Quotients to Approximate the Slope of a Tangent Line (cont.)</vt:lpstr>
      <vt:lpstr>Example 4: Using Difference Quotients to Approximate the Slope of a Tangent Line (cont.)</vt:lpstr>
      <vt:lpstr>Example 4: Using Difference Quotients to Approximate the Slope of a Tangent Line (cont.)</vt:lpstr>
      <vt:lpstr>Example 4: Using Difference Quotients to Approximate the Slope of a Tangent Line (cont.)</vt:lpstr>
      <vt:lpstr>Example 4: Using Difference Quotients to Approximate the Slope of a Tangent Line (cont.)</vt:lpstr>
      <vt:lpstr>Example 4: Using Difference Quotients to Approximate the Slope of a Tangent Line (cont.)</vt:lpstr>
      <vt:lpstr>Example 5: Using Difference Quotients to Show That a Point Has No Tangent Line</vt:lpstr>
      <vt:lpstr>Example 5: Using Difference Quotients to Show That a Point Has No Tangent Line (cont.)</vt:lpstr>
      <vt:lpstr>Example 5: Using Difference Quotients to Show That a Point Has No Tangent Line (cont.)</vt:lpstr>
      <vt:lpstr>Example 5: Using Difference Quotients to Show That a Point Has No Tangent Line (cont.)</vt:lpstr>
      <vt:lpstr>Example 5: Using Difference Quotients to Show That a Point Has No Tangent Line (cont.)</vt:lpstr>
      <vt:lpstr>Example 5: Using Difference Quotients to Show That a Point Has No Tangent Line (cont.)</vt:lpstr>
      <vt:lpstr>Example 5: Using Difference Quotients to Show That a Point Has No Tangent Line (cont.)</vt:lpstr>
      <vt:lpstr>Example 5: Using Difference Quotients to Show That a Point Has No Tangent Line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150</cp:revision>
  <dcterms:created xsi:type="dcterms:W3CDTF">2013-04-26T14:43:13Z</dcterms:created>
  <dcterms:modified xsi:type="dcterms:W3CDTF">2020-08-04T20:59:48Z</dcterms:modified>
</cp:coreProperties>
</file>