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handoutMasterIdLst>
    <p:handoutMasterId r:id="rId55"/>
  </p:handoutMasterIdLst>
  <p:sldIdLst>
    <p:sldId id="256" r:id="rId2"/>
    <p:sldId id="260" r:id="rId3"/>
    <p:sldId id="259" r:id="rId4"/>
    <p:sldId id="309" r:id="rId5"/>
    <p:sldId id="262" r:id="rId6"/>
    <p:sldId id="261" r:id="rId7"/>
    <p:sldId id="310" r:id="rId8"/>
    <p:sldId id="264" r:id="rId9"/>
    <p:sldId id="263" r:id="rId10"/>
    <p:sldId id="311" r:id="rId11"/>
    <p:sldId id="265" r:id="rId12"/>
    <p:sldId id="266" r:id="rId13"/>
    <p:sldId id="300" r:id="rId14"/>
    <p:sldId id="301" r:id="rId15"/>
    <p:sldId id="267" r:id="rId16"/>
    <p:sldId id="268" r:id="rId17"/>
    <p:sldId id="269" r:id="rId18"/>
    <p:sldId id="270" r:id="rId19"/>
    <p:sldId id="271" r:id="rId20"/>
    <p:sldId id="272" r:id="rId21"/>
    <p:sldId id="273" r:id="rId22"/>
    <p:sldId id="274" r:id="rId23"/>
    <p:sldId id="275" r:id="rId24"/>
    <p:sldId id="277" r:id="rId25"/>
    <p:sldId id="278" r:id="rId26"/>
    <p:sldId id="304" r:id="rId27"/>
    <p:sldId id="302" r:id="rId28"/>
    <p:sldId id="303" r:id="rId29"/>
    <p:sldId id="305" r:id="rId30"/>
    <p:sldId id="279" r:id="rId31"/>
    <p:sldId id="280" r:id="rId32"/>
    <p:sldId id="281" r:id="rId33"/>
    <p:sldId id="283" r:id="rId34"/>
    <p:sldId id="284" r:id="rId35"/>
    <p:sldId id="285" r:id="rId36"/>
    <p:sldId id="306" r:id="rId37"/>
    <p:sldId id="286" r:id="rId38"/>
    <p:sldId id="287" r:id="rId39"/>
    <p:sldId id="288" r:id="rId40"/>
    <p:sldId id="289" r:id="rId41"/>
    <p:sldId id="291" r:id="rId42"/>
    <p:sldId id="290" r:id="rId43"/>
    <p:sldId id="292" r:id="rId44"/>
    <p:sldId id="293" r:id="rId45"/>
    <p:sldId id="294" r:id="rId46"/>
    <p:sldId id="295" r:id="rId47"/>
    <p:sldId id="296" r:id="rId48"/>
    <p:sldId id="297" r:id="rId49"/>
    <p:sldId id="298" r:id="rId50"/>
    <p:sldId id="299" r:id="rId51"/>
    <p:sldId id="307" r:id="rId52"/>
    <p:sldId id="308" r:id="rId53"/>
  </p:sldIdLst>
  <p:sldSz cx="9144000" cy="6858000" type="screen4x3"/>
  <p:notesSz cx="6858000" cy="9144000"/>
  <p:embeddedFontLst>
    <p:embeddedFont>
      <p:font typeface="Calibri" panose="020F0502020204030204" pitchFamily="34" charset="0"/>
      <p:regular r:id="rId56"/>
      <p:bold r:id="rId57"/>
      <p:italic r:id="rId58"/>
      <p:boldItalic r:id="rId59"/>
    </p:embeddedFont>
    <p:embeddedFont>
      <p:font typeface="Cambria Math" panose="02040503050406030204" pitchFamily="18"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94660"/>
  </p:normalViewPr>
  <p:slideViewPr>
    <p:cSldViewPr>
      <p:cViewPr varScale="1">
        <p:scale>
          <a:sx n="86" d="100"/>
          <a:sy n="86" d="100"/>
        </p:scale>
        <p:origin x="1488" y="6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6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svg"/></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Limits in the Plane</a:t>
            </a:r>
          </a:p>
        </p:txBody>
      </p:sp>
      <p:sp>
        <p:nvSpPr>
          <p:cNvPr id="3" name="Title 2"/>
          <p:cNvSpPr>
            <a:spLocks noGrp="1"/>
          </p:cNvSpPr>
          <p:nvPr>
            <p:ph type="title"/>
          </p:nvPr>
        </p:nvSpPr>
        <p:spPr/>
        <p:txBody>
          <a:bodyPr/>
          <a:lstStyle/>
          <a:p>
            <a:r>
              <a:t>Section 13.2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Limits Given Graphs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The empty circle in Figure 3 indicates that one point is "missing" from the graph; that is, the vertical line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doesn't meet the graph at all. However, notice that this still doesn't have any influence on the function values </a:t>
                </a:r>
                <a:r>
                  <a:rPr sz="2800" i="1" dirty="0"/>
                  <a:t>near</a:t>
                </a:r>
                <a:r>
                  <a:rPr sz="2800" dirty="0"/>
                  <a:t>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As before, when </a:t>
                </a:r>
                <a14:m>
                  <m:oMath xmlns:m="http://schemas.openxmlformats.org/officeDocument/2006/math">
                    <m:r>
                      <a:rPr>
                        <a:latin typeface="Cambria Math" panose="02040503050406030204" pitchFamily="18" charset="0"/>
                      </a:rPr>
                      <m:t>𝑥</m:t>
                    </m:r>
                  </m:oMath>
                </a14:m>
                <a:r>
                  <a:rPr sz="2800" dirty="0"/>
                  <a:t> approaches </a:t>
                </a:r>
                <a14:m>
                  <m:oMath xmlns:m="http://schemas.openxmlformats.org/officeDocument/2006/math">
                    <m:r>
                      <a:rPr>
                        <a:latin typeface="Cambria Math" panose="02040503050406030204" pitchFamily="18" charset="0"/>
                      </a:rPr>
                      <m:t>𝑐</m:t>
                    </m:r>
                  </m:oMath>
                </a14:m>
                <a:r>
                  <a:rPr sz="2800" dirty="0"/>
                  <a:t>, but is not equal to </a:t>
                </a:r>
                <a14:m>
                  <m:oMath xmlns:m="http://schemas.openxmlformats.org/officeDocument/2006/math">
                    <m:r>
                      <a:rPr>
                        <a:latin typeface="Cambria Math" panose="02040503050406030204" pitchFamily="18" charset="0"/>
                      </a:rPr>
                      <m:t>𝑐</m:t>
                    </m:r>
                  </m:oMath>
                </a14:m>
                <a:r>
                  <a:rPr sz="2800" dirty="0"/>
                  <a:t>, the function values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𝑓</m:t>
                        </m:r>
                      </m:e>
                    </m:ac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approach </a:t>
                </a:r>
                <a14:m>
                  <m:oMath xmlns:m="http://schemas.openxmlformats.org/officeDocument/2006/math">
                    <m:r>
                      <a:rPr>
                        <a:latin typeface="Cambria Math" panose="02040503050406030204" pitchFamily="18" charset="0"/>
                      </a:rPr>
                      <m:t>𝐿</m:t>
                    </m:r>
                  </m:oMath>
                </a14:m>
                <a:r>
                  <a:rPr sz="2800" dirty="0"/>
                  <a:t>, that is,</a:t>
                </a:r>
              </a:p>
              <a:p>
                <a:pPr algn="ctr">
                  <a:defRPr sz="2800"/>
                </a:pP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fName>
                      <m:e>
                        <m:func>
                          <m:funcPr>
                            <m:ctrlPr>
                              <a:rPr i="1">
                                <a:latin typeface="Cambria Math" panose="02040503050406030204" pitchFamily="18" charset="0"/>
                              </a:rPr>
                            </m:ctrlPr>
                          </m:funcPr>
                          <m:fName>
                            <m:acc>
                              <m:accPr>
                                <m:chr m:val="̃"/>
                                <m:ctrlPr>
                                  <a:rPr i="1">
                                    <a:latin typeface="Cambria Math" panose="02040503050406030204" pitchFamily="18" charset="0"/>
                                  </a:rPr>
                                </m:ctrlPr>
                              </m:accPr>
                              <m:e>
                                <m:r>
                                  <a:rPr>
                                    <a:latin typeface="Cambria Math" panose="02040503050406030204" pitchFamily="18" charset="0"/>
                                  </a:rPr>
                                  <m:t>𝑓</m:t>
                                </m:r>
                              </m:e>
                            </m:acc>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𝐿</m:t>
                    </m:r>
                  </m:oMath>
                </a14:m>
                <a:r>
                  <a:rPr lang="en-US" sz="2800" dirty="0"/>
                  <a:t>.</a:t>
                </a:r>
                <a:endParaRPr sz="2800" dirty="0"/>
              </a:p>
              <a:p>
                <a:pPr>
                  <a:defRPr sz="2800"/>
                </a:pPr>
                <a:endParaRPr lang="en-US" sz="2800" dirty="0"/>
              </a:p>
              <a:p>
                <a:pPr>
                  <a:defRPr sz="2800"/>
                </a:pPr>
                <a:r>
                  <a:rPr sz="2800" dirty="0"/>
                  <a:t>The conclusion to be drawn is that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may exist without the actual function value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dirty="0"/>
                  <a:t> being equal to it or, indeed, even defined.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667"/>
                </a:stretch>
              </a:blipFill>
            </p:spPr>
            <p:txBody>
              <a:bodyPr/>
              <a:lstStyle/>
              <a:p>
                <a:r>
                  <a:rPr lang="en-US">
                    <a:noFill/>
                  </a:rPr>
                  <a:t> </a:t>
                </a:r>
              </a:p>
            </p:txBody>
          </p:sp>
        </mc:Fallback>
      </mc:AlternateContent>
    </p:spTree>
    <p:extLst>
      <p:ext uri="{BB962C8B-B14F-4D97-AF65-F5344CB8AC3E}">
        <p14:creationId xmlns:p14="http://schemas.microsoft.com/office/powerpoint/2010/main" val="210195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Applying Limits to a Paradox</a:t>
            </a:r>
          </a:p>
        </p:txBody>
      </p:sp>
      <p:sp>
        <p:nvSpPr>
          <p:cNvPr id="3" name="Text Placeholder 2"/>
          <p:cNvSpPr>
            <a:spLocks noGrp="1"/>
          </p:cNvSpPr>
          <p:nvPr>
            <p:ph type="body" sz="quarter" idx="10"/>
          </p:nvPr>
        </p:nvSpPr>
        <p:spPr>
          <a:xfrm>
            <a:off x="457200" y="1029287"/>
            <a:ext cx="8305800" cy="4967067"/>
          </a:xfrm>
        </p:spPr>
        <p:txBody>
          <a:bodyPr>
            <a:normAutofit fontScale="92500" lnSpcReduction="10000"/>
          </a:bodyPr>
          <a:lstStyle/>
          <a:p>
            <a:r>
              <a:rPr sz="2800" dirty="0"/>
              <a:t>According to a classic paradox, you can never eat an apple for the following reason. A certain amount of time is needed to consume the first half of the apple, and at that point half the apple remains. Additional time is needed to eat half of the remaining half, which constitutes one-quarter of the original apple. After that, more time is needed to consume half of the remaining quarter, or one-eighth of the apple, and so on. By this reasoning, the process of eating the apple never ends.</a:t>
            </a:r>
          </a:p>
          <a:p>
            <a:r>
              <a:rPr sz="2800" dirty="0"/>
              <a:t>Of course, this runs counter to our experience, so where does the problem lie? If you were challenged by an argument such as the one above, could you provide a mathematically correct resolution of the paradox?</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Applying Limits to a Paradox (cont.)</a:t>
            </a:r>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As we shall see, the concept of limits can help resolve the apparent flaw in the argument. Let us assume that a math student performs the experiment, and holding a stopwatch in her left hand, eats an apple in exactly </a:t>
            </a:r>
            <a:r>
              <a:rPr sz="2800" dirty="0">
                <a:latin typeface="Cambria Math"/>
              </a:rPr>
              <a:t>4</a:t>
            </a:r>
            <a:r>
              <a:rPr sz="2800" dirty="0"/>
              <a:t> minutes. We will make the realistic assumption that the time necessary to eat a certain portion of the apple is directly proportional to its size, and we will monitor the portion of the fruit having been consumed.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Applying Limits to a Paradox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dirty="0"/>
                  <a:t>Proceeding as in the above argument, we first note that half of the apple is gone in the first </a:t>
                </a:r>
                <a:r>
                  <a:rPr sz="2800" dirty="0">
                    <a:latin typeface="Cambria Math"/>
                  </a:rPr>
                  <a:t>2</a:t>
                </a:r>
                <a:r>
                  <a:rPr sz="2800" dirty="0"/>
                  <a:t> minutes. At the end of the third minute, another quarter is gone, so we stand at </a:t>
                </a:r>
                <a:br>
                  <a:rPr lang="en-US" sz="2800" dirty="0"/>
                </a:b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r>
                  <a:rPr sz="2800" dirty="0"/>
                  <a:t> of the apple consumed, with </a:t>
                </a:r>
                <a:r>
                  <a:rPr sz="2800" dirty="0">
                    <a:latin typeface="Cambria Math"/>
                  </a:rPr>
                  <a:t>1</a:t>
                </a:r>
                <a:r>
                  <a:rPr sz="2800" dirty="0"/>
                  <a:t> minute left on the clock. At </a:t>
                </a:r>
                <a:r>
                  <a:rPr sz="2800" dirty="0">
                    <a:latin typeface="Cambria Math"/>
                  </a:rPr>
                  <a:t>3</a:t>
                </a:r>
                <a:r>
                  <a:rPr sz="2800" dirty="0"/>
                  <a:t> and a half minutes,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8</m:t>
                        </m:r>
                      </m:den>
                    </m:f>
                  </m:oMath>
                </a14:m>
                <a:r>
                  <a:rPr sz="2800" dirty="0"/>
                  <a:t> is gone, and at </a:t>
                </a:r>
                <a:r>
                  <a:rPr sz="2800" dirty="0">
                    <a:latin typeface="Cambria Math"/>
                  </a:rPr>
                  <a:t>3</a:t>
                </a:r>
                <a:r>
                  <a:rPr sz="2800" dirty="0"/>
                  <a:t> </a:t>
                </a:r>
                <a:endParaRPr lang="en-US" sz="2800" dirty="0"/>
              </a:p>
              <a:p>
                <a:r>
                  <a:rPr sz="2800" dirty="0"/>
                  <a:t>minutes and </a:t>
                </a:r>
                <a:r>
                  <a:rPr sz="2800" dirty="0">
                    <a:latin typeface="Cambria Math"/>
                  </a:rPr>
                  <a:t>45</a:t>
                </a:r>
                <a:r>
                  <a:rPr sz="2800" dirty="0"/>
                  <a:t> seconds,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15</m:t>
                        </m:r>
                      </m:num>
                      <m:den>
                        <m:r>
                          <a:rPr>
                            <a:latin typeface="Cambria Math" panose="02040503050406030204" pitchFamily="18" charset="0"/>
                          </a:rPr>
                          <m:t>16</m:t>
                        </m:r>
                      </m:den>
                    </m:f>
                  </m:oMath>
                </a14:m>
                <a:r>
                  <a:rPr sz="2800" dirty="0"/>
                  <a:t> is gone. With half of the remaining time left, that is, at </a:t>
                </a:r>
                <a:r>
                  <a:rPr sz="2800" dirty="0">
                    <a:latin typeface="Cambria Math"/>
                  </a:rPr>
                  <a:t>3</a:t>
                </a:r>
                <a:r>
                  <a:rPr sz="2800" dirty="0"/>
                  <a:t> minutes and </a:t>
                </a:r>
                <a:r>
                  <a:rPr sz="2800" dirty="0">
                    <a:latin typeface="Cambria Math"/>
                  </a:rPr>
                  <a:t>52.5</a:t>
                </a:r>
                <a:r>
                  <a:rPr sz="2800" dirty="0"/>
                  <a:t> seconds,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15</m:t>
                        </m:r>
                      </m:num>
                      <m:den>
                        <m:r>
                          <a:rPr>
                            <a:latin typeface="Cambria Math" panose="02040503050406030204" pitchFamily="18" charset="0"/>
                          </a:rPr>
                          <m:t>16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31</m:t>
                        </m:r>
                      </m:num>
                      <m:den>
                        <m:r>
                          <a:rPr>
                            <a:latin typeface="Cambria Math" panose="02040503050406030204" pitchFamily="18" charset="0"/>
                          </a:rPr>
                          <m:t>32</m:t>
                        </m:r>
                      </m:den>
                    </m:f>
                  </m:oMath>
                </a14:m>
                <a:r>
                  <a:rPr sz="2800" dirty="0"/>
                  <a:t> of the apple is gone, and so on. </a:t>
                </a:r>
                <a:endParaRPr lang="en-US" sz="2800" dirty="0"/>
              </a:p>
              <a:p>
                <a:r>
                  <a:rPr sz="2800" dirty="0"/>
                  <a:t>If we examine the fractions we obtain, it is easy to see that they get closer and closer to </a:t>
                </a:r>
                <a:r>
                  <a:rPr sz="2800" dirty="0">
                    <a:latin typeface="Cambria Math"/>
                  </a:rPr>
                  <a:t>1</a:t>
                </a:r>
                <a:r>
                  <a:rPr sz="2800" dirty="0"/>
                  <a:t> as time progresses toward </a:t>
                </a:r>
                <a:r>
                  <a:rPr sz="2800" dirty="0">
                    <a:latin typeface="Cambria Math"/>
                  </a:rPr>
                  <a:t>4</a:t>
                </a:r>
                <a:r>
                  <a:rPr sz="2800" dirty="0"/>
                  <a:t> minutes.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2074" b="-123"/>
                </a:stretch>
              </a:blipFill>
            </p:spPr>
            <p:txBody>
              <a:bodyPr/>
              <a:lstStyle/>
              <a:p>
                <a:r>
                  <a:rPr lang="en-US">
                    <a:noFill/>
                  </a:rPr>
                  <a:t> </a:t>
                </a:r>
              </a:p>
            </p:txBody>
          </p:sp>
        </mc:Fallback>
      </mc:AlternateContent>
    </p:spTree>
    <p:extLst>
      <p:ext uri="{BB962C8B-B14F-4D97-AF65-F5344CB8AC3E}">
        <p14:creationId xmlns:p14="http://schemas.microsoft.com/office/powerpoint/2010/main" val="247492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Applying Limits to a Paradox (cont.)</a:t>
            </a:r>
          </a:p>
        </p:txBody>
      </p:sp>
      <p:sp>
        <p:nvSpPr>
          <p:cNvPr id="3" name="Text Placeholder 2"/>
          <p:cNvSpPr>
            <a:spLocks noGrp="1"/>
          </p:cNvSpPr>
          <p:nvPr>
            <p:ph type="body" sz="quarter" idx="10"/>
          </p:nvPr>
        </p:nvSpPr>
        <p:spPr/>
        <p:txBody>
          <a:bodyPr>
            <a:normAutofit/>
          </a:bodyPr>
          <a:lstStyle/>
          <a:p>
            <a:r>
              <a:rPr sz="2800" dirty="0"/>
              <a:t>Mathematically, we say that the limit of these values is </a:t>
            </a:r>
            <a:r>
              <a:rPr sz="2800" dirty="0">
                <a:latin typeface="Cambria Math"/>
              </a:rPr>
              <a:t>1</a:t>
            </a:r>
            <a:r>
              <a:rPr lang="en-US" dirty="0">
                <a:latin typeface="Cambria Math"/>
              </a:rPr>
              <a:t>;</a:t>
            </a:r>
            <a:r>
              <a:rPr sz="2800" dirty="0"/>
              <a:t> that is, the student indeed ate the entire apple in </a:t>
            </a:r>
            <a:r>
              <a:rPr sz="2800" dirty="0">
                <a:latin typeface="Cambria Math"/>
              </a:rPr>
              <a:t>4</a:t>
            </a:r>
            <a:r>
              <a:rPr sz="2800" dirty="0"/>
              <a:t> minutes, in accordance with what we would expect from our own experience.</a:t>
            </a:r>
          </a:p>
        </p:txBody>
      </p:sp>
    </p:spTree>
    <p:extLst>
      <p:ext uri="{BB962C8B-B14F-4D97-AF65-F5344CB8AC3E}">
        <p14:creationId xmlns:p14="http://schemas.microsoft.com/office/powerpoint/2010/main" val="2446440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Finding One-Sided Limits </a:t>
            </a:r>
            <a:r>
              <a:rPr lang="en-US" dirty="0"/>
              <a:t>n</a:t>
            </a:r>
            <a:r>
              <a:rPr dirty="0"/>
              <a:t>ear Vertical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Use one-sided limit notation to describe the behavior of the following functions near their vertical asymptote(s).</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den>
                    </m:f>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6</m:t>
                        </m:r>
                      </m:den>
                    </m:f>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2</m:t>
                            </m:r>
                          </m:sup>
                        </m:sSup>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One-Sided Limits </a:t>
            </a:r>
            <a:r>
              <a:rPr lang="en-US" dirty="0"/>
              <a:t>n</a:t>
            </a:r>
            <a:r>
              <a:rPr dirty="0"/>
              <a:t>ear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As we can see from the graph in Figure 6, the sole vertical asymptote occurs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a:t>, a fact we can deduce from the formula as well. A further examination of the graph reveals that as </a:t>
                </a:r>
                <a14:m>
                  <m:oMath xmlns:m="http://schemas.openxmlformats.org/officeDocument/2006/math">
                    <m:r>
                      <a:rPr>
                        <a:latin typeface="Cambria Math" panose="02040503050406030204" pitchFamily="18" charset="0"/>
                      </a:rPr>
                      <m:t>𝑥</m:t>
                    </m:r>
                  </m:oMath>
                </a14:m>
                <a:r>
                  <a:rPr sz="2800"/>
                  <a:t> approaches </a:t>
                </a:r>
                <a:r>
                  <a:rPr sz="2800">
                    <a:latin typeface="Cambria Math"/>
                  </a:rPr>
                  <a:t>1</a:t>
                </a:r>
                <a:r>
                  <a:rPr sz="2800"/>
                  <a:t> from the left, the function values increase without bound, a fact we can express as follows:</a:t>
                </a:r>
              </a:p>
              <a:p>
                <a:pPr algn="ctr">
                  <a:defRPr sz="2800"/>
                </a:pPr>
                <a:r>
                  <a:t>​</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m:t>
                                </m:r>
                              </m:e>
                              <m:sup>
                                <m:r>
                                  <a:rPr>
                                    <a:latin typeface="Cambria Math" panose="02040503050406030204" pitchFamily="18" charset="0"/>
                                  </a:rPr>
                                  <m:t>−</m:t>
                                </m:r>
                              </m:sup>
                            </m:sSup>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endParaRP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One-Sided Limits </a:t>
            </a:r>
            <a:r>
              <a:rPr lang="en-US" dirty="0"/>
              <a:t>n</a:t>
            </a:r>
            <a:r>
              <a:rPr dirty="0"/>
              <a:t>ear Vertical Asymptotes (cont.)</a:t>
            </a:r>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EE2E3448-3136-4BC9-8927-67805E5BEF40}"/>
                  </a:ext>
                </a:extLst>
              </p:cNvPr>
              <p:cNvSpPr txBox="1">
                <a:spLocks/>
              </p:cNvSpPr>
              <p:nvPr/>
            </p:nvSpPr>
            <p:spPr>
              <a:xfrm>
                <a:off x="190500" y="5257800"/>
                <a:ext cx="8763000" cy="6471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Figure 6: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𝑥</m:t>
                        </m:r>
                      </m:num>
                      <m:den>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1</m:t>
                        </m:r>
                      </m:den>
                    </m:f>
                  </m:oMath>
                </a14:m>
                <a:endParaRPr lang="en-US" dirty="0"/>
              </a:p>
            </p:txBody>
          </p:sp>
        </mc:Choice>
        <mc:Fallback xmlns="">
          <p:sp>
            <p:nvSpPr>
              <p:cNvPr id="4" name="Text Placeholder 2">
                <a:extLst>
                  <a:ext uri="{FF2B5EF4-FFF2-40B4-BE49-F238E27FC236}">
                    <a16:creationId xmlns:a16="http://schemas.microsoft.com/office/drawing/2014/main" id="{EE2E3448-3136-4BC9-8927-67805E5BEF40}"/>
                  </a:ext>
                </a:extLst>
              </p:cNvPr>
              <p:cNvSpPr txBox="1">
                <a:spLocks noRot="1" noChangeAspect="1" noMove="1" noResize="1" noEditPoints="1" noAdjustHandles="1" noChangeArrowheads="1" noChangeShapeType="1" noTextEdit="1"/>
              </p:cNvSpPr>
              <p:nvPr/>
            </p:nvSpPr>
            <p:spPr>
              <a:xfrm>
                <a:off x="190500" y="5257800"/>
                <a:ext cx="8763000" cy="647113"/>
              </a:xfrm>
              <a:prstGeom prst="rect">
                <a:avLst/>
              </a:prstGeom>
              <a:blipFill>
                <a:blip r:embed="rId4"/>
                <a:stretch>
                  <a:fillRect t="-1887" b="-30189"/>
                </a:stretch>
              </a:blipFill>
            </p:spPr>
            <p:txBody>
              <a:bodyPr/>
              <a:lstStyle/>
              <a:p>
                <a:r>
                  <a:rPr lang="en-US">
                    <a:noFill/>
                  </a:rPr>
                  <a:t> </a:t>
                </a:r>
              </a:p>
            </p:txBody>
          </p:sp>
        </mc:Fallback>
      </mc:AlternateContent>
      <p:pic>
        <p:nvPicPr>
          <p:cNvPr id="8" name="Content Placeholder 7">
            <a:extLst>
              <a:ext uri="{FF2B5EF4-FFF2-40B4-BE49-F238E27FC236}">
                <a16:creationId xmlns:a16="http://schemas.microsoft.com/office/drawing/2014/main" id="{E488B42D-17D1-40B2-AC54-D02BC5618E6E}"/>
              </a:ext>
            </a:extLst>
          </p:cNvPr>
          <p:cNvPicPr>
            <a:picLocks noGrp="1" noChangeAspect="1"/>
          </p:cNvPicPr>
          <p:nvPr>
            <p:ph sz="quarter" idx="1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4624" y="1056041"/>
            <a:ext cx="4374753" cy="437475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One-Sided Limits </a:t>
            </a:r>
            <a:r>
              <a:rPr lang="en-US" dirty="0"/>
              <a:t>n</a:t>
            </a:r>
            <a:r>
              <a:rPr dirty="0"/>
              <a:t>ear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On the other hand, as </a:t>
                </a:r>
                <a14:m>
                  <m:oMath xmlns:m="http://schemas.openxmlformats.org/officeDocument/2006/math">
                    <m:r>
                      <a:rPr>
                        <a:latin typeface="Cambria Math" panose="02040503050406030204" pitchFamily="18" charset="0"/>
                      </a:rPr>
                      <m:t>𝑥</m:t>
                    </m:r>
                  </m:oMath>
                </a14:m>
                <a:r>
                  <a:rPr sz="2800" dirty="0"/>
                  <a:t> approaches </a:t>
                </a:r>
                <a:r>
                  <a:rPr sz="2800" dirty="0">
                    <a:latin typeface="Cambria Math"/>
                  </a:rPr>
                  <a:t>1</a:t>
                </a:r>
                <a:r>
                  <a:rPr sz="2800" dirty="0"/>
                  <a:t> from the right, the function values decrease:</a:t>
                </a:r>
              </a:p>
              <a:p>
                <a:pPr algn="ctr">
                  <a:defRPr sz="2800"/>
                </a:pPr>
                <a:r>
                  <a:rPr dirty="0"/>
                  <a:t>​</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m:t>
                                </m:r>
                              </m:e>
                              <m:sup>
                                <m:r>
                                  <a:rPr>
                                    <a:latin typeface="Cambria Math" panose="02040503050406030204" pitchFamily="18" charset="0"/>
                                  </a:rPr>
                                  <m:t>+</m:t>
                                </m:r>
                              </m:sup>
                            </m:sSup>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One-Sided Limits </a:t>
            </a:r>
            <a:r>
              <a:rPr lang="en-US" dirty="0"/>
              <a:t>n</a:t>
            </a:r>
            <a:r>
              <a:rPr dirty="0"/>
              <a:t>ear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05800" cy="4967067"/>
              </a:xfrm>
            </p:spPr>
            <p:txBody>
              <a:bodyPr>
                <a:normAutofit/>
              </a:bodyPr>
              <a:lstStyle/>
              <a:p>
                <a:pPr marL="514350" indent="-514350">
                  <a:buFont typeface="+mj-lt"/>
                  <a:buAutoNum type="alphaLcPeriod" startAt="2"/>
                  <a:defRPr sz="2800"/>
                </a:pPr>
                <a:r>
                  <a:rPr dirty="0"/>
                  <a:t>​</a:t>
                </a:r>
                <a:r>
                  <a:rPr sz="2800" dirty="0"/>
                  <a:t>As seen from the graph in Figure 7,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has two vertical asymptotes,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a fact we can confirm algebraically by factoring the denominator of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The function values increase without bound as </a:t>
                </a:r>
                <a14:m>
                  <m:oMath xmlns:m="http://schemas.openxmlformats.org/officeDocument/2006/math">
                    <m:r>
                      <a:rPr>
                        <a:latin typeface="Cambria Math" panose="02040503050406030204" pitchFamily="18" charset="0"/>
                      </a:rPr>
                      <m:t>𝑥</m:t>
                    </m:r>
                  </m:oMath>
                </a14:m>
                <a:r>
                  <a:rPr sz="2800" dirty="0"/>
                  <a:t> approaches </a:t>
                </a:r>
                <a14:m>
                  <m:oMath xmlns:m="http://schemas.openxmlformats.org/officeDocument/2006/math">
                    <m:r>
                      <a:rPr>
                        <a:latin typeface="Cambria Math" panose="02040503050406030204" pitchFamily="18" charset="0"/>
                      </a:rPr>
                      <m:t>−</m:t>
                    </m:r>
                    <m:r>
                      <a:rPr>
                        <a:latin typeface="Cambria Math" panose="02040503050406030204" pitchFamily="18" charset="0"/>
                      </a:rPr>
                      <m:t>2</m:t>
                    </m:r>
                  </m:oMath>
                </a14:m>
                <a:r>
                  <a:rPr sz="2800" dirty="0"/>
                  <a:t> from the left and decrease in a similar manner as </a:t>
                </a:r>
                <a14:m>
                  <m:oMath xmlns:m="http://schemas.openxmlformats.org/officeDocument/2006/math">
                    <m:r>
                      <a:rPr>
                        <a:latin typeface="Cambria Math" panose="02040503050406030204" pitchFamily="18" charset="0"/>
                      </a:rPr>
                      <m:t>𝑥</m:t>
                    </m:r>
                  </m:oMath>
                </a14:m>
                <a:r>
                  <a:rPr sz="2800" dirty="0"/>
                  <a:t> approaches </a:t>
                </a:r>
                <a14:m>
                  <m:oMath xmlns:m="http://schemas.openxmlformats.org/officeDocument/2006/math">
                    <m:r>
                      <a:rPr>
                        <a:latin typeface="Cambria Math" panose="02040503050406030204" pitchFamily="18" charset="0"/>
                      </a:rPr>
                      <m:t>−</m:t>
                    </m:r>
                    <m:r>
                      <a:rPr>
                        <a:latin typeface="Cambria Math" panose="02040503050406030204" pitchFamily="18" charset="0"/>
                      </a:rPr>
                      <m:t>2</m:t>
                    </m:r>
                  </m:oMath>
                </a14:m>
                <a:r>
                  <a:rPr sz="2800" dirty="0"/>
                  <a:t> from the right. Therefore, we can write</a:t>
                </a:r>
                <a:endParaRPr lang="en-US" sz="2800" dirty="0"/>
              </a:p>
              <a:p>
                <a:pPr algn="ctr">
                  <a:defRPr sz="2800"/>
                </a:pP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m:t>
                                </m:r>
                              </m:sup>
                            </m:sSup>
                          </m:lim>
                        </m:limLow>
                      </m:fName>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sz="2800" dirty="0"/>
                  <a:t> </a:t>
                </a:r>
                <a:r>
                  <a:rPr lang="en-US" sz="2800" dirty="0"/>
                  <a:t> </a:t>
                </a:r>
                <a:r>
                  <a:rPr sz="2800" dirty="0"/>
                  <a:t>and</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m:t>
                                </m:r>
                              </m:sup>
                            </m:sSup>
                          </m:lim>
                        </m:limLow>
                      </m:fName>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lang="en-US" sz="2800" dirty="0"/>
                  <a:t>.</a:t>
                </a:r>
                <a:endParaRPr sz="28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05800" cy="4967067"/>
              </a:xfrm>
              <a:blipFill>
                <a:blip r:embed="rId2"/>
                <a:stretch>
                  <a:fillRect l="-1541" t="-1350" r="-10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Finding Limits Given Graphs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Suppose the graph shown in Figure 1 is that of the function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One-Sided Limits </a:t>
            </a:r>
            <a:r>
              <a:rPr lang="en-US" dirty="0"/>
              <a:t>n</a:t>
            </a:r>
            <a:r>
              <a:rPr dirty="0"/>
              <a:t>ear Vertical Asymptotes (cont.)</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D2DC703-18A0-4F27-829E-142FC79D6003}"/>
                  </a:ext>
                </a:extLst>
              </p:cNvPr>
              <p:cNvSpPr txBox="1"/>
              <p:nvPr/>
            </p:nvSpPr>
            <p:spPr>
              <a:xfrm>
                <a:off x="152400" y="5208234"/>
                <a:ext cx="8763000" cy="764568"/>
              </a:xfrm>
              <a:prstGeom prst="rect">
                <a:avLst/>
              </a:prstGeom>
              <a:noFill/>
            </p:spPr>
            <p:txBody>
              <a:bodyPr wrap="square" rtlCol="0">
                <a:spAutoFit/>
              </a:bodyPr>
              <a:lstStyle/>
              <a:p>
                <a:pPr algn="ctr"/>
                <a:r>
                  <a:rPr lang="en-US" sz="2800" dirty="0"/>
                  <a:t>Figure 7: </a:t>
                </a:r>
                <a14:m>
                  <m:oMath xmlns:m="http://schemas.openxmlformats.org/officeDocument/2006/math">
                    <m:func>
                      <m:funcPr>
                        <m:ctrlPr>
                          <a:rPr lang="ar-AE" sz="2800" i="1">
                            <a:latin typeface="Cambria Math" panose="02040503050406030204" pitchFamily="18" charset="0"/>
                          </a:rPr>
                        </m:ctrlPr>
                      </m:funcPr>
                      <m:fName>
                        <m:r>
                          <a:rPr lang="ar-AE" sz="2800">
                            <a:latin typeface="Cambria Math" panose="02040503050406030204" pitchFamily="18" charset="0"/>
                          </a:rPr>
                          <m:t>𝑔</m:t>
                        </m:r>
                      </m:fName>
                      <m:e>
                        <m:d>
                          <m:dPr>
                            <m:ctrlPr>
                              <a:rPr lang="ar-AE" sz="2800" i="1">
                                <a:latin typeface="Cambria Math" panose="02040503050406030204" pitchFamily="18" charset="0"/>
                              </a:rPr>
                            </m:ctrlPr>
                          </m:dPr>
                          <m:e>
                            <m:r>
                              <a:rPr lang="ar-AE" sz="2800">
                                <a:latin typeface="Cambria Math" panose="02040503050406030204" pitchFamily="18" charset="0"/>
                              </a:rPr>
                              <m:t>𝑥</m:t>
                            </m:r>
                          </m:e>
                        </m:d>
                      </m:e>
                    </m:func>
                    <m:r>
                      <a:rPr lang="ar-AE" sz="2800">
                        <a:latin typeface="Cambria Math" panose="02040503050406030204" pitchFamily="18" charset="0"/>
                      </a:rPr>
                      <m:t>=</m:t>
                    </m:r>
                    <m:f>
                      <m:fPr>
                        <m:ctrlPr>
                          <a:rPr lang="ar-AE" sz="2800" i="1">
                            <a:latin typeface="Cambria Math" panose="02040503050406030204" pitchFamily="18" charset="0"/>
                          </a:rPr>
                        </m:ctrlPr>
                      </m:fPr>
                      <m:num>
                        <m:sSup>
                          <m:sSupPr>
                            <m:ctrlPr>
                              <a:rPr lang="ar-AE" sz="2800" i="1">
                                <a:latin typeface="Cambria Math" panose="02040503050406030204" pitchFamily="18" charset="0"/>
                              </a:rPr>
                            </m:ctrlPr>
                          </m:sSupPr>
                          <m:e>
                            <m:r>
                              <a:rPr lang="ar-AE" sz="2800">
                                <a:latin typeface="Cambria Math" panose="02040503050406030204" pitchFamily="18" charset="0"/>
                              </a:rPr>
                              <m:t>𝑥</m:t>
                            </m:r>
                          </m:e>
                          <m:sup>
                            <m:r>
                              <a:rPr lang="ar-AE" sz="2800">
                                <a:latin typeface="Cambria Math" panose="02040503050406030204" pitchFamily="18" charset="0"/>
                              </a:rPr>
                              <m:t>2</m:t>
                            </m:r>
                          </m:sup>
                        </m:sSup>
                        <m:r>
                          <a:rPr lang="ar-AE" sz="2800">
                            <a:latin typeface="Cambria Math" panose="02040503050406030204" pitchFamily="18" charset="0"/>
                          </a:rPr>
                          <m:t>+</m:t>
                        </m:r>
                        <m:r>
                          <a:rPr lang="ar-AE" sz="2800">
                            <a:latin typeface="Cambria Math" panose="02040503050406030204" pitchFamily="18" charset="0"/>
                          </a:rPr>
                          <m:t>1</m:t>
                        </m:r>
                      </m:num>
                      <m:den>
                        <m:sSup>
                          <m:sSupPr>
                            <m:ctrlPr>
                              <a:rPr lang="ar-AE" sz="2800" i="1">
                                <a:latin typeface="Cambria Math" panose="02040503050406030204" pitchFamily="18" charset="0"/>
                              </a:rPr>
                            </m:ctrlPr>
                          </m:sSupPr>
                          <m:e>
                            <m:r>
                              <a:rPr lang="ar-AE" sz="2800">
                                <a:latin typeface="Cambria Math" panose="02040503050406030204" pitchFamily="18" charset="0"/>
                              </a:rPr>
                              <m:t>𝑥</m:t>
                            </m:r>
                          </m:e>
                          <m:sup>
                            <m:r>
                              <a:rPr lang="ar-AE" sz="2800">
                                <a:latin typeface="Cambria Math" panose="02040503050406030204" pitchFamily="18" charset="0"/>
                              </a:rPr>
                              <m:t>2</m:t>
                            </m:r>
                          </m:sup>
                        </m:sSup>
                        <m:r>
                          <a:rPr lang="ar-AE" sz="2800">
                            <a:latin typeface="Cambria Math" panose="02040503050406030204" pitchFamily="18" charset="0"/>
                          </a:rPr>
                          <m:t>−</m:t>
                        </m:r>
                        <m:r>
                          <a:rPr lang="ar-AE" sz="2800">
                            <a:latin typeface="Cambria Math" panose="02040503050406030204" pitchFamily="18" charset="0"/>
                          </a:rPr>
                          <m:t>𝑥</m:t>
                        </m:r>
                        <m:r>
                          <a:rPr lang="ar-AE" sz="2800">
                            <a:latin typeface="Cambria Math" panose="02040503050406030204" pitchFamily="18" charset="0"/>
                          </a:rPr>
                          <m:t>−</m:t>
                        </m:r>
                        <m:r>
                          <a:rPr lang="ar-AE" sz="2800">
                            <a:latin typeface="Cambria Math" panose="02040503050406030204" pitchFamily="18" charset="0"/>
                          </a:rPr>
                          <m:t>6</m:t>
                        </m:r>
                      </m:den>
                    </m:f>
                  </m:oMath>
                </a14:m>
                <a:endParaRPr lang="ar-AE" sz="2800" dirty="0"/>
              </a:p>
            </p:txBody>
          </p:sp>
        </mc:Choice>
        <mc:Fallback>
          <p:sp>
            <p:nvSpPr>
              <p:cNvPr id="3" name="TextBox 2">
                <a:extLst>
                  <a:ext uri="{FF2B5EF4-FFF2-40B4-BE49-F238E27FC236}">
                    <a16:creationId xmlns:a16="http://schemas.microsoft.com/office/drawing/2014/main" id="{3D2DC703-18A0-4F27-829E-142FC79D6003}"/>
                  </a:ext>
                </a:extLst>
              </p:cNvPr>
              <p:cNvSpPr txBox="1">
                <a:spLocks noRot="1" noChangeAspect="1" noMove="1" noResize="1" noEditPoints="1" noAdjustHandles="1" noChangeArrowheads="1" noChangeShapeType="1" noTextEdit="1"/>
              </p:cNvSpPr>
              <p:nvPr/>
            </p:nvSpPr>
            <p:spPr>
              <a:xfrm>
                <a:off x="152400" y="5208234"/>
                <a:ext cx="8763000" cy="764568"/>
              </a:xfrm>
              <a:prstGeom prst="rect">
                <a:avLst/>
              </a:prstGeom>
              <a:blipFill>
                <a:blip r:embed="rId2"/>
                <a:stretch>
                  <a:fillRect b="-9524"/>
                </a:stretch>
              </a:blipFill>
            </p:spPr>
            <p:txBody>
              <a:bodyPr/>
              <a:lstStyle/>
              <a:p>
                <a:r>
                  <a:rPr lang="en-US">
                    <a:noFill/>
                  </a:rPr>
                  <a:t> </a:t>
                </a:r>
              </a:p>
            </p:txBody>
          </p:sp>
        </mc:Fallback>
      </mc:AlternateContent>
      <p:pic>
        <p:nvPicPr>
          <p:cNvPr id="8" name="Content Placeholder 7">
            <a:extLst>
              <a:ext uri="{FF2B5EF4-FFF2-40B4-BE49-F238E27FC236}">
                <a16:creationId xmlns:a16="http://schemas.microsoft.com/office/drawing/2014/main" id="{A6877B87-1220-4CAE-A184-41B9628A6569}"/>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8238" y="1082675"/>
            <a:ext cx="4327525" cy="43275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One-Sided Limits </a:t>
            </a:r>
            <a:r>
              <a:rPr lang="en-US" dirty="0"/>
              <a:t>n</a:t>
            </a:r>
            <a:r>
              <a:rPr dirty="0"/>
              <a:t>ear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Examining the graph on both sides of the vertical asymptote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in a similar manner, we conclude that</a:t>
                </a:r>
                <a:endParaRPr lang="en-US" sz="2800" dirty="0"/>
              </a:p>
              <a:p>
                <a:pPr algn="ctr">
                  <a:defRPr sz="2800"/>
                </a:pP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m:t>
                                </m:r>
                              </m:sup>
                            </m:sSup>
                          </m:lim>
                        </m:limLow>
                      </m:fName>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sz="2800" dirty="0"/>
                  <a:t> </a:t>
                </a:r>
                <a:r>
                  <a:rPr lang="en-US" sz="2800" dirty="0"/>
                  <a:t>  </a:t>
                </a:r>
                <a:r>
                  <a:rPr sz="2800" dirty="0"/>
                  <a:t>and</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m:t>
                                </m:r>
                              </m:sup>
                            </m:sSup>
                          </m:lim>
                        </m:limLow>
                      </m:fName>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One-Sided Limits </a:t>
            </a:r>
            <a:r>
              <a:rPr lang="en-US" dirty="0"/>
              <a:t>n</a:t>
            </a:r>
            <a:r>
              <a:rPr dirty="0"/>
              <a:t>ear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Examining the graph of </a:t>
                </a:r>
                <a14:m>
                  <m:oMath xmlns:m="http://schemas.openxmlformats.org/officeDocument/2006/math">
                    <m:r>
                      <a:rPr>
                        <a:latin typeface="Cambria Math" panose="02040503050406030204" pitchFamily="18" charset="0"/>
                      </a:rPr>
                      <m:t>h</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in Figure 8, we see that the behavior is the same on both sides of the vertical asymptote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a:t>; namely, that of the function values increasing without bound as </a:t>
                </a:r>
                <a14:m>
                  <m:oMath xmlns:m="http://schemas.openxmlformats.org/officeDocument/2006/math">
                    <m:r>
                      <a:rPr>
                        <a:latin typeface="Cambria Math" panose="02040503050406030204" pitchFamily="18" charset="0"/>
                      </a:rPr>
                      <m:t>𝑥</m:t>
                    </m:r>
                  </m:oMath>
                </a14:m>
                <a:r>
                  <a:rPr sz="2800"/>
                  <a:t> approaches </a:t>
                </a:r>
                <a:r>
                  <a:rPr sz="2800">
                    <a:latin typeface="Cambria Math"/>
                  </a:rPr>
                  <a:t>1</a:t>
                </a:r>
                <a:r>
                  <a:rPr sz="2800"/>
                  <a:t>. This makes it unnecessary to distinguish between the two one-sided limits in this case; instead, we can simply write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lim>
                        </m:limLow>
                      </m:fName>
                      <m:e>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333"/>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One-Sided Limits </a:t>
            </a:r>
            <a:r>
              <a:rPr lang="en-US" dirty="0"/>
              <a:t>n</a:t>
            </a:r>
            <a:r>
              <a:rPr dirty="0"/>
              <a:t>ear Vertical Asymptotes (cont.)</a:t>
            </a:r>
          </a:p>
        </p:txBody>
      </p:sp>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31219A29-A072-4B9E-A305-721FEAFD0D50}"/>
                  </a:ext>
                </a:extLst>
              </p:cNvPr>
              <p:cNvSpPr txBox="1">
                <a:spLocks/>
              </p:cNvSpPr>
              <p:nvPr/>
            </p:nvSpPr>
            <p:spPr>
              <a:xfrm>
                <a:off x="457200" y="5275556"/>
                <a:ext cx="8229600" cy="73855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2800"/>
                </a:pPr>
                <a:r>
                  <a:rPr lang="en-US" sz="2800" dirty="0"/>
                  <a:t>Figure 8: </a:t>
                </a:r>
                <a14:m>
                  <m:oMath xmlns:m="http://schemas.openxmlformats.org/officeDocument/2006/math">
                    <m:func>
                      <m:funcPr>
                        <m:ctrlPr>
                          <a:rPr lang="ar-AE" sz="2800" i="1">
                            <a:latin typeface="Cambria Math" panose="02040503050406030204" pitchFamily="18" charset="0"/>
                          </a:rPr>
                        </m:ctrlPr>
                      </m:funcPr>
                      <m:fName>
                        <m:r>
                          <a:rPr lang="ar-AE" sz="2800">
                            <a:latin typeface="Cambria Math" panose="02040503050406030204" pitchFamily="18" charset="0"/>
                          </a:rPr>
                          <m:t>h</m:t>
                        </m:r>
                      </m:fName>
                      <m:e>
                        <m:d>
                          <m:dPr>
                            <m:ctrlPr>
                              <a:rPr lang="ar-AE" sz="2800" i="1">
                                <a:latin typeface="Cambria Math" panose="02040503050406030204" pitchFamily="18" charset="0"/>
                              </a:rPr>
                            </m:ctrlPr>
                          </m:dPr>
                          <m:e>
                            <m:r>
                              <a:rPr lang="ar-AE" sz="2800">
                                <a:latin typeface="Cambria Math" panose="02040503050406030204" pitchFamily="18" charset="0"/>
                              </a:rPr>
                              <m:t>𝑥</m:t>
                            </m:r>
                          </m:e>
                        </m:d>
                      </m:e>
                    </m:func>
                    <m:r>
                      <a:rPr lang="ar-AE" sz="2800">
                        <a:latin typeface="Cambria Math" panose="02040503050406030204" pitchFamily="18" charset="0"/>
                      </a:rPr>
                      <m:t>=</m:t>
                    </m:r>
                    <m:f>
                      <m:fPr>
                        <m:ctrlPr>
                          <a:rPr lang="ar-AE" sz="2800" i="1">
                            <a:latin typeface="Cambria Math" panose="02040503050406030204" pitchFamily="18" charset="0"/>
                          </a:rPr>
                        </m:ctrlPr>
                      </m:fPr>
                      <m:num>
                        <m:r>
                          <a:rPr lang="ar-AE" sz="2800">
                            <a:latin typeface="Cambria Math" panose="02040503050406030204" pitchFamily="18" charset="0"/>
                          </a:rPr>
                          <m:t>1</m:t>
                        </m:r>
                      </m:num>
                      <m:den>
                        <m:sSup>
                          <m:sSupPr>
                            <m:ctrlPr>
                              <a:rPr lang="ar-AE" sz="2800" i="1">
                                <a:latin typeface="Cambria Math" panose="02040503050406030204" pitchFamily="18" charset="0"/>
                              </a:rPr>
                            </m:ctrlPr>
                          </m:sSupPr>
                          <m:e>
                            <m:d>
                              <m:dPr>
                                <m:ctrlPr>
                                  <a:rPr lang="ar-AE" sz="2800" i="1">
                                    <a:latin typeface="Cambria Math" panose="02040503050406030204" pitchFamily="18" charset="0"/>
                                  </a:rPr>
                                </m:ctrlPr>
                              </m:dPr>
                              <m:e>
                                <m:r>
                                  <a:rPr lang="ar-AE" sz="2800">
                                    <a:latin typeface="Cambria Math" panose="02040503050406030204" pitchFamily="18" charset="0"/>
                                  </a:rPr>
                                  <m:t>𝑥</m:t>
                                </m:r>
                                <m:r>
                                  <a:rPr lang="ar-AE" sz="2800">
                                    <a:latin typeface="Cambria Math" panose="02040503050406030204" pitchFamily="18" charset="0"/>
                                  </a:rPr>
                                  <m:t>−</m:t>
                                </m:r>
                                <m:r>
                                  <a:rPr lang="ar-AE" sz="2800">
                                    <a:latin typeface="Cambria Math" panose="02040503050406030204" pitchFamily="18" charset="0"/>
                                  </a:rPr>
                                  <m:t>1</m:t>
                                </m:r>
                              </m:e>
                            </m:d>
                          </m:e>
                          <m:sup>
                            <m:r>
                              <a:rPr lang="ar-AE" sz="2800">
                                <a:latin typeface="Cambria Math" panose="02040503050406030204" pitchFamily="18" charset="0"/>
                              </a:rPr>
                              <m:t>2</m:t>
                            </m:r>
                          </m:sup>
                        </m:sSup>
                      </m:den>
                    </m:f>
                  </m:oMath>
                </a14:m>
                <a:endParaRPr lang="ar-AE" sz="2800" dirty="0"/>
              </a:p>
            </p:txBody>
          </p:sp>
        </mc:Choice>
        <mc:Fallback>
          <p:sp>
            <p:nvSpPr>
              <p:cNvPr id="4" name="Text Placeholder 2">
                <a:extLst>
                  <a:ext uri="{FF2B5EF4-FFF2-40B4-BE49-F238E27FC236}">
                    <a16:creationId xmlns:a16="http://schemas.microsoft.com/office/drawing/2014/main" id="{31219A29-A072-4B9E-A305-721FEAFD0D50}"/>
                  </a:ext>
                </a:extLst>
              </p:cNvPr>
              <p:cNvSpPr txBox="1">
                <a:spLocks noRot="1" noChangeAspect="1" noMove="1" noResize="1" noEditPoints="1" noAdjustHandles="1" noChangeArrowheads="1" noChangeShapeType="1" noTextEdit="1"/>
              </p:cNvSpPr>
              <p:nvPr/>
            </p:nvSpPr>
            <p:spPr>
              <a:xfrm>
                <a:off x="457200" y="5275556"/>
                <a:ext cx="8229600" cy="738554"/>
              </a:xfrm>
              <a:prstGeom prst="rect">
                <a:avLst/>
              </a:prstGeom>
              <a:blipFill>
                <a:blip r:embed="rId2"/>
                <a:stretch>
                  <a:fillRect t="-1639"/>
                </a:stretch>
              </a:blipFill>
            </p:spPr>
            <p:txBody>
              <a:bodyPr/>
              <a:lstStyle/>
              <a:p>
                <a:r>
                  <a:rPr lang="en-US">
                    <a:noFill/>
                  </a:rPr>
                  <a:t> </a:t>
                </a:r>
              </a:p>
            </p:txBody>
          </p:sp>
        </mc:Fallback>
      </mc:AlternateContent>
      <p:pic>
        <p:nvPicPr>
          <p:cNvPr id="8" name="Content Placeholder 7">
            <a:extLst>
              <a:ext uri="{FF2B5EF4-FFF2-40B4-BE49-F238E27FC236}">
                <a16:creationId xmlns:a16="http://schemas.microsoft.com/office/drawing/2014/main" id="{E111197D-9BA7-4E84-A13D-A339893885BB}"/>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8238" y="1082675"/>
            <a:ext cx="4327525" cy="432752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Finding One-Sided Limits </a:t>
            </a:r>
            <a:r>
              <a:rPr lang="en-US" dirty="0"/>
              <a:t>n</a:t>
            </a:r>
            <a:r>
              <a:rPr dirty="0"/>
              <a:t>ear Vertical Asymptotes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Deduce the one-sided infinite limits of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𝑥</m:t>
                        </m:r>
                      </m:den>
                    </m:f>
                  </m:oMath>
                </a14:m>
                <a:r>
                  <a:rPr lang="ar-AE" sz="2800" dirty="0"/>
                  <a:t> </a:t>
                </a:r>
                <a:r>
                  <a:rPr lang="en-US" sz="2800" dirty="0"/>
                  <a:t>at its vertical asymptote without graphing the function.</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Finding One-Sided Limits </a:t>
            </a:r>
            <a:r>
              <a:rPr lang="en-US" dirty="0"/>
              <a:t>n</a:t>
            </a:r>
            <a:r>
              <a:rPr dirty="0"/>
              <a:t>ear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dirty="0"/>
                  <a:t>Solution</a:t>
                </a:r>
              </a:p>
              <a:p>
                <a:pPr>
                  <a:defRPr sz="2800"/>
                </a:pPr>
                <a:r>
                  <a:rPr sz="2800" dirty="0"/>
                  <a:t>We see from the formula that the sole vertical asymptote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occurs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(which is where the denominator is </a:t>
                </a:r>
                <a:r>
                  <a:rPr sz="2800" dirty="0">
                    <a:latin typeface="Cambria Math"/>
                  </a:rPr>
                  <a:t>0</a:t>
                </a:r>
                <a:r>
                  <a:rPr sz="2800" dirty="0"/>
                  <a:t>). We will examine the two one-sided limits separately. Let us assume first that </a:t>
                </a:r>
                <a14:m>
                  <m:oMath xmlns:m="http://schemas.openxmlformats.org/officeDocument/2006/math">
                    <m:r>
                      <a:rPr>
                        <a:latin typeface="Cambria Math" panose="02040503050406030204" pitchFamily="18" charset="0"/>
                      </a:rPr>
                      <m:t>𝑥</m:t>
                    </m:r>
                  </m:oMath>
                </a14:m>
                <a:r>
                  <a:rPr sz="2800" dirty="0"/>
                  <a:t> is approaching </a:t>
                </a:r>
                <a:r>
                  <a:rPr sz="2800" dirty="0">
                    <a:latin typeface="Cambria Math"/>
                  </a:rPr>
                  <a:t>3</a:t>
                </a:r>
                <a:r>
                  <a:rPr sz="2800" dirty="0"/>
                  <a:t> from the left. This means that the </a:t>
                </a:r>
                <a14:m>
                  <m:oMath xmlns:m="http://schemas.openxmlformats.org/officeDocument/2006/math">
                    <m:r>
                      <a:rPr>
                        <a:latin typeface="Cambria Math" panose="02040503050406030204" pitchFamily="18" charset="0"/>
                      </a:rPr>
                      <m:t>𝑥</m:t>
                    </m:r>
                  </m:oMath>
                </a14:m>
                <a:r>
                  <a:rPr sz="2800" dirty="0"/>
                  <a:t>-values are moving closer and closer to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through values less than </a:t>
                </a:r>
                <a:r>
                  <a:rPr sz="2800" dirty="0">
                    <a:latin typeface="Cambria Math"/>
                  </a:rPr>
                  <a:t>3</a:t>
                </a:r>
                <a:r>
                  <a:rPr sz="2800" dirty="0"/>
                  <a:t> (though approaching it in magnitude). For example, when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99</m:t>
                    </m:r>
                  </m:oMath>
                </a14:m>
                <a:r>
                  <a:rPr sz="2800" dirty="0"/>
                  <a: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99</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99</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99</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01</m:t>
                          </m:r>
                        </m:den>
                      </m:f>
                      <m:r>
                        <a:rPr>
                          <a:latin typeface="Cambria Math" panose="02040503050406030204" pitchFamily="18" charset="0"/>
                        </a:rPr>
                        <m:t>=</m:t>
                      </m:r>
                      <m:r>
                        <a:rPr>
                          <a:latin typeface="Cambria Math" panose="02040503050406030204" pitchFamily="18" charset="0"/>
                        </a:rPr>
                        <m:t>100</m:t>
                      </m:r>
                      <m:r>
                        <m:rPr>
                          <m:nor/>
                        </m:rPr>
                        <a:rPr/>
                        <m:t>.</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926"/>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Finding One-Sided Limits </a:t>
            </a:r>
            <a:r>
              <a:rPr lang="en-US" dirty="0"/>
              <a:t>n</a:t>
            </a:r>
            <a:r>
              <a:rPr dirty="0"/>
              <a:t>ear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67067"/>
              </a:xfrm>
            </p:spPr>
            <p:txBody>
              <a:bodyPr>
                <a:normAutofit/>
              </a:bodyPr>
              <a:lstStyle/>
              <a:p>
                <a:pPr>
                  <a:defRPr sz="2800"/>
                </a:pPr>
                <a:r>
                  <a:rPr sz="2800" dirty="0"/>
                  <a:t>Throughout this process of </a:t>
                </a:r>
                <a14:m>
                  <m:oMath xmlns:m="http://schemas.openxmlformats.org/officeDocument/2006/math">
                    <m:r>
                      <a:rPr>
                        <a:latin typeface="Cambria Math" panose="02040503050406030204" pitchFamily="18" charset="0"/>
                      </a:rPr>
                      <m:t>𝑥</m:t>
                    </m:r>
                  </m:oMath>
                </a14:m>
                <a:r>
                  <a:rPr sz="2800" dirty="0"/>
                  <a:t> approaching </a:t>
                </a:r>
                <a:r>
                  <a:rPr sz="2800" dirty="0">
                    <a:latin typeface="Cambria Math"/>
                  </a:rPr>
                  <a:t>3</a:t>
                </a:r>
                <a:r>
                  <a:rPr sz="2800" dirty="0"/>
                  <a: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stays positive, but its denominator decreases; thus the function values themselves increase in magnitude.</a:t>
                </a:r>
              </a:p>
              <a:p>
                <a:r>
                  <a:rPr sz="2800" dirty="0"/>
                  <a:t>A couple of easy calculations underscore this observation:</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999</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999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001</m:t>
                        </m:r>
                      </m:den>
                    </m:f>
                    <m:r>
                      <a:rPr>
                        <a:latin typeface="Cambria Math" panose="02040503050406030204" pitchFamily="18" charset="0"/>
                      </a:rPr>
                      <m:t>=</m:t>
                    </m:r>
                    <m:r>
                      <a:rPr>
                        <a:latin typeface="Cambria Math" panose="02040503050406030204" pitchFamily="18" charset="0"/>
                      </a:rPr>
                      <m:t>1000</m:t>
                    </m:r>
                  </m:oMath>
                </a14:m>
                <a:r>
                  <a:rPr sz="2800" dirty="0"/>
                  <a:t>,</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9999</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9999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0001</m:t>
                        </m:r>
                      </m:den>
                    </m:f>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000</m:t>
                    </m:r>
                  </m:oMath>
                </a14:m>
                <a:r>
                  <a:rPr sz="2800" dirty="0"/>
                  <a:t>,</a:t>
                </a:r>
              </a:p>
              <a:p>
                <a:pPr>
                  <a:defRPr sz="2800"/>
                </a:pPr>
                <a:r>
                  <a:rPr sz="2800" dirty="0"/>
                  <a:t>and so on</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1481" t="-1595" r="-1407"/>
                </a:stretch>
              </a:blipFill>
            </p:spPr>
            <p:txBody>
              <a:bodyPr/>
              <a:lstStyle/>
              <a:p>
                <a:r>
                  <a:rPr lang="en-US">
                    <a:noFill/>
                  </a:rPr>
                  <a:t> </a:t>
                </a:r>
              </a:p>
            </p:txBody>
          </p:sp>
        </mc:Fallback>
      </mc:AlternateContent>
    </p:spTree>
    <p:extLst>
      <p:ext uri="{BB962C8B-B14F-4D97-AF65-F5344CB8AC3E}">
        <p14:creationId xmlns:p14="http://schemas.microsoft.com/office/powerpoint/2010/main" val="3802959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Finding One-Sided Limits </a:t>
            </a:r>
            <a:r>
              <a:rPr lang="en-US" dirty="0"/>
              <a:t>n</a:t>
            </a:r>
            <a:r>
              <a:rPr dirty="0"/>
              <a:t>ear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dirty="0"/>
                  <a:t>The closer </a:t>
                </a:r>
                <a14:m>
                  <m:oMath xmlns:m="http://schemas.openxmlformats.org/officeDocument/2006/math">
                    <m:r>
                      <a:rPr>
                        <a:latin typeface="Cambria Math" panose="02040503050406030204" pitchFamily="18" charset="0"/>
                      </a:rPr>
                      <m:t>𝑥</m:t>
                    </m:r>
                  </m:oMath>
                </a14:m>
                <a:r>
                  <a:rPr sz="2800" dirty="0"/>
                  <a:t> is to </a:t>
                </a:r>
                <a:r>
                  <a:rPr sz="2800" dirty="0">
                    <a:latin typeface="Cambria Math"/>
                  </a:rPr>
                  <a:t>3</a:t>
                </a:r>
                <a:r>
                  <a:rPr sz="2800" dirty="0"/>
                  <a:t>, the greater the function value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in magnitude (remember, </a:t>
                </a:r>
                <a14:m>
                  <m:oMath xmlns:m="http://schemas.openxmlformats.org/officeDocument/2006/math">
                    <m:r>
                      <a:rPr>
                        <a:latin typeface="Cambria Math" panose="02040503050406030204" pitchFamily="18" charset="0"/>
                      </a:rPr>
                      <m:t>𝑥</m:t>
                    </m:r>
                  </m:oMath>
                </a14:m>
                <a:r>
                  <a:rPr sz="2800" dirty="0"/>
                  <a:t> never actually reaches the value of </a:t>
                </a:r>
                <a:r>
                  <a:rPr sz="2800" dirty="0">
                    <a:latin typeface="Cambria Math"/>
                  </a:rPr>
                  <a:t>3</a:t>
                </a:r>
                <a:r>
                  <a:rPr sz="2800" dirty="0"/>
                  <a:t>).</a:t>
                </a:r>
              </a:p>
              <a:p>
                <a:r>
                  <a:rPr sz="2800" dirty="0"/>
                  <a:t>We can now summarize our observations by writing</a:t>
                </a:r>
              </a:p>
              <a:p>
                <a:pPr algn="ctr">
                  <a:defRPr sz="2800"/>
                </a:pP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m:t>
                                </m:r>
                              </m:sup>
                            </m:sSup>
                          </m:lim>
                        </m:limLow>
                      </m:fName>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𝑥</m:t>
                            </m:r>
                          </m:den>
                        </m:f>
                      </m:e>
                    </m:func>
                    <m:r>
                      <a:rPr>
                        <a:latin typeface="Cambria Math" panose="02040503050406030204" pitchFamily="18" charset="0"/>
                      </a:rPr>
                      <m:t>=</m:t>
                    </m:r>
                    <m:r>
                      <a:rPr>
                        <a:latin typeface="Cambria Math" panose="02040503050406030204" pitchFamily="18" charset="0"/>
                      </a:rPr>
                      <m:t>∞</m:t>
                    </m:r>
                  </m:oMath>
                </a14:m>
                <a:r>
                  <a:rPr lang="en-US" sz="2800" dirty="0"/>
                  <a:t>.</a:t>
                </a:r>
                <a:endParaRPr sz="2800" dirty="0"/>
              </a:p>
              <a:p>
                <a:pPr>
                  <a:defRPr sz="2800"/>
                </a:pPr>
                <a:endParaRPr lang="en-US" sz="2800" dirty="0"/>
              </a:p>
              <a:p>
                <a:pPr>
                  <a:defRPr sz="2800"/>
                </a:pPr>
                <a:r>
                  <a:rPr sz="2800" dirty="0"/>
                  <a:t>If, on the other hand, </a:t>
                </a:r>
                <a14:m>
                  <m:oMath xmlns:m="http://schemas.openxmlformats.org/officeDocument/2006/math">
                    <m:r>
                      <a:rPr>
                        <a:latin typeface="Cambria Math" panose="02040503050406030204" pitchFamily="18" charset="0"/>
                      </a:rPr>
                      <m:t>𝑥</m:t>
                    </m:r>
                  </m:oMath>
                </a14:m>
                <a:r>
                  <a:rPr sz="2800" dirty="0"/>
                  <a:t> approaches </a:t>
                </a:r>
                <a:r>
                  <a:rPr sz="2800" dirty="0">
                    <a:latin typeface="Cambria Math"/>
                  </a:rPr>
                  <a:t>3</a:t>
                </a:r>
                <a:r>
                  <a:rPr sz="2800" dirty="0"/>
                  <a:t> from the right, the denominator and thus the function value becomes negative. As an example,</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01</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01</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01</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01</m:t>
                          </m:r>
                        </m:den>
                      </m:f>
                      <m:r>
                        <a:rPr>
                          <a:latin typeface="Cambria Math" panose="02040503050406030204" pitchFamily="18" charset="0"/>
                        </a:rPr>
                        <m:t>=−</m:t>
                      </m:r>
                      <m:r>
                        <a:rPr>
                          <a:latin typeface="Cambria Math" panose="02040503050406030204" pitchFamily="18" charset="0"/>
                        </a:rPr>
                        <m:t>100</m:t>
                      </m:r>
                      <m:r>
                        <m:rPr>
                          <m:nor/>
                        </m:rPr>
                        <a:rPr/>
                        <m:t>.</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822" r="-1926"/>
                </a:stretch>
              </a:blipFill>
            </p:spPr>
            <p:txBody>
              <a:bodyPr/>
              <a:lstStyle/>
              <a:p>
                <a:r>
                  <a:rPr lang="en-US">
                    <a:noFill/>
                  </a:rPr>
                  <a:t> </a:t>
                </a:r>
              </a:p>
            </p:txBody>
          </p:sp>
        </mc:Fallback>
      </mc:AlternateContent>
    </p:spTree>
    <p:extLst>
      <p:ext uri="{BB962C8B-B14F-4D97-AF65-F5344CB8AC3E}">
        <p14:creationId xmlns:p14="http://schemas.microsoft.com/office/powerpoint/2010/main" val="546854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Finding One-Sided Limits </a:t>
            </a:r>
            <a:r>
              <a:rPr lang="en-US" dirty="0"/>
              <a:t>n</a:t>
            </a:r>
            <a:r>
              <a:rPr dirty="0"/>
              <a:t>ear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It is still true that the closer </a:t>
                </a:r>
                <a14:m>
                  <m:oMath xmlns:m="http://schemas.openxmlformats.org/officeDocument/2006/math">
                    <m:r>
                      <a:rPr>
                        <a:latin typeface="Cambria Math" panose="02040503050406030204" pitchFamily="18" charset="0"/>
                      </a:rPr>
                      <m:t>𝑥</m:t>
                    </m:r>
                  </m:oMath>
                </a14:m>
                <a:r>
                  <a:rPr sz="2800" dirty="0"/>
                  <a:t> is to </a:t>
                </a:r>
                <a:r>
                  <a:rPr sz="2800" dirty="0">
                    <a:latin typeface="Cambria Math"/>
                  </a:rPr>
                  <a:t>3</a:t>
                </a:r>
                <a:r>
                  <a:rPr sz="2800" dirty="0"/>
                  <a:t>, the greater the function values are in magnitude, but this time, they are all negative. For example, as you can easily check,</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001</m:t>
                            </m:r>
                          </m:e>
                        </m:d>
                      </m:e>
                    </m:func>
                    <m:r>
                      <a:rPr>
                        <a:latin typeface="Cambria Math" panose="02040503050406030204" pitchFamily="18" charset="0"/>
                      </a:rPr>
                      <m:t>=−</m:t>
                    </m:r>
                    <m:r>
                      <a:rPr>
                        <a:latin typeface="Cambria Math" panose="02040503050406030204" pitchFamily="18" charset="0"/>
                      </a:rPr>
                      <m:t>1000</m:t>
                    </m:r>
                  </m:oMath>
                </a14:m>
                <a:r>
                  <a:rPr sz="2800" dirty="0"/>
                  <a:t>,</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0001</m:t>
                            </m:r>
                          </m:e>
                        </m:d>
                      </m:e>
                    </m:func>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000</m:t>
                    </m:r>
                  </m:oMath>
                </a14:m>
                <a:r>
                  <a:rPr sz="2800" dirty="0"/>
                  <a:t>,</a:t>
                </a:r>
              </a:p>
              <a:p>
                <a:r>
                  <a:rPr sz="2800" dirty="0"/>
                  <a:t>and so on. As before, we can express this by writing</a:t>
                </a:r>
              </a:p>
              <a:p>
                <a:pPr algn="ctr">
                  <a:defRPr sz="2800"/>
                </a:pP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m:t>
                                </m:r>
                              </m:sup>
                            </m:sSup>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extLst>
      <p:ext uri="{BB962C8B-B14F-4D97-AF65-F5344CB8AC3E}">
        <p14:creationId xmlns:p14="http://schemas.microsoft.com/office/powerpoint/2010/main" val="2752474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Finding One-Sided Limits </a:t>
            </a:r>
            <a:r>
              <a:rPr lang="en-US" dirty="0"/>
              <a:t>n</a:t>
            </a:r>
            <a:r>
              <a:rPr dirty="0"/>
              <a:t>ear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can briefly summarize the above as follows: the presence of a vertical asymptote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indicates that the values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increase or decrease without bound near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a:t>
                </a:r>
              </a:p>
              <a:p>
                <a:pPr>
                  <a:defRPr sz="2800"/>
                </a:pPr>
                <a:r>
                  <a:rPr sz="2800" dirty="0"/>
                  <a:t>In general, these tendencies may or may not be different on the two sides of the asymptote, that is, for </a:t>
                </a:r>
                <a14:m>
                  <m:oMath xmlns:m="http://schemas.openxmlformats.org/officeDocument/2006/math">
                    <m:r>
                      <a:rPr>
                        <a:latin typeface="Cambria Math" panose="02040503050406030204" pitchFamily="18" charset="0"/>
                      </a:rPr>
                      <m:t>𝑥</m:t>
                    </m:r>
                    <m:r>
                      <a:rPr>
                        <a:latin typeface="Cambria Math" panose="02040503050406030204" pitchFamily="18" charset="0"/>
                      </a:rPr>
                      <m:t>&lt;</m:t>
                    </m:r>
                    <m:r>
                      <a:rPr>
                        <a:latin typeface="Cambria Math" panose="02040503050406030204" pitchFamily="18" charset="0"/>
                      </a:rPr>
                      <m:t>3</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&gt;</m:t>
                    </m:r>
                    <m:r>
                      <a:rPr>
                        <a:latin typeface="Cambria Math" panose="02040503050406030204" pitchFamily="18" charset="0"/>
                      </a:rPr>
                      <m:t>3</m:t>
                    </m:r>
                  </m:oMath>
                </a14:m>
                <a:r>
                  <a:rPr sz="2800" dirty="0"/>
                  <a:t>, respectively. We were, however, able to find out whether the respective one-sided limits were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sz="2800" dirty="0"/>
                  <a:t> or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sz="2800" dirty="0"/>
                  <a:t> from the sign of the expression as </a:t>
                </a:r>
                <a14:m>
                  <m:oMath xmlns:m="http://schemas.openxmlformats.org/officeDocument/2006/math">
                    <m:r>
                      <a:rPr>
                        <a:latin typeface="Cambria Math" panose="02040503050406030204" pitchFamily="18" charset="0"/>
                      </a:rPr>
                      <m:t>𝑥</m:t>
                    </m:r>
                  </m:oMath>
                </a14:m>
                <a:r>
                  <a:rPr sz="2800" dirty="0"/>
                  <a:t> approached </a:t>
                </a:r>
                <a:r>
                  <a:rPr sz="2800" dirty="0">
                    <a:latin typeface="Cambria Math"/>
                  </a:rPr>
                  <a:t>3</a:t>
                </a:r>
                <a:r>
                  <a:rPr sz="2800" dirty="0"/>
                  <a:t> from a fixed side, even though a graph was not readily available.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b="-1595"/>
                </a:stretch>
              </a:blipFill>
            </p:spPr>
            <p:txBody>
              <a:bodyPr/>
              <a:lstStyle/>
              <a:p>
                <a:r>
                  <a:rPr lang="en-US">
                    <a:noFill/>
                  </a:rPr>
                  <a:t> </a:t>
                </a:r>
              </a:p>
            </p:txBody>
          </p:sp>
        </mc:Fallback>
      </mc:AlternateContent>
    </p:spTree>
    <p:extLst>
      <p:ext uri="{BB962C8B-B14F-4D97-AF65-F5344CB8AC3E}">
        <p14:creationId xmlns:p14="http://schemas.microsoft.com/office/powerpoint/2010/main" val="420172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Limits Given Graphs (cont.)</a:t>
            </a:r>
          </a:p>
        </p:txBody>
      </p:sp>
      <p:sp>
        <p:nvSpPr>
          <p:cNvPr id="4" name="Text Placeholder 2">
            <a:extLst>
              <a:ext uri="{FF2B5EF4-FFF2-40B4-BE49-F238E27FC236}">
                <a16:creationId xmlns:a16="http://schemas.microsoft.com/office/drawing/2014/main" id="{0D09E15E-B8DD-421E-B5DB-3C01ACC277CB}"/>
              </a:ext>
            </a:extLst>
          </p:cNvPr>
          <p:cNvSpPr txBox="1">
            <a:spLocks/>
          </p:cNvSpPr>
          <p:nvPr/>
        </p:nvSpPr>
        <p:spPr>
          <a:xfrm>
            <a:off x="152400" y="5448887"/>
            <a:ext cx="8763000" cy="6471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Figure 1</a:t>
            </a:r>
          </a:p>
        </p:txBody>
      </p:sp>
      <p:pic>
        <p:nvPicPr>
          <p:cNvPr id="8" name="Content Placeholder 7">
            <a:extLst>
              <a:ext uri="{FF2B5EF4-FFF2-40B4-BE49-F238E27FC236}">
                <a16:creationId xmlns:a16="http://schemas.microsoft.com/office/drawing/2014/main" id="{C93C9507-A4B8-43FD-859E-52CDFA18C85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1720" y="1082674"/>
            <a:ext cx="4480560" cy="448056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Vertical Asymptote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We say that a function </a:t>
                </a:r>
                <a14:m>
                  <m:oMath xmlns:m="http://schemas.openxmlformats.org/officeDocument/2006/math">
                    <m:r>
                      <a:rPr>
                        <a:latin typeface="Cambria Math" panose="02040503050406030204" pitchFamily="18" charset="0"/>
                      </a:rPr>
                      <m:t>𝑓</m:t>
                    </m:r>
                  </m:oMath>
                </a14:m>
                <a:r>
                  <a:rPr sz="2800" dirty="0"/>
                  <a:t> has a </a:t>
                </a:r>
                <a:r>
                  <a:rPr sz="2800" b="1" dirty="0"/>
                  <a:t>vertical asymptote</a:t>
                </a:r>
                <a:r>
                  <a:rPr sz="2800" dirty="0"/>
                  <a:t> at the point </a:t>
                </a:r>
                <a14:m>
                  <m:oMath xmlns:m="http://schemas.openxmlformats.org/officeDocument/2006/math">
                    <m:r>
                      <a:rPr>
                        <a:latin typeface="Cambria Math" panose="02040503050406030204" pitchFamily="18" charset="0"/>
                      </a:rPr>
                      <m:t>𝑐</m:t>
                    </m:r>
                  </m:oMath>
                </a14:m>
                <a:r>
                  <a:rPr sz="2800" dirty="0"/>
                  <a:t> if at least one of the following statements holds:</a:t>
                </a:r>
              </a:p>
              <a:p>
                <a:pPr algn="ctr">
                  <a:lnSpc>
                    <a:spcPct val="150000"/>
                  </a:lnSpc>
                  <a:defRPr sz="2800"/>
                </a:pP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m:t>
                                </m:r>
                              </m:sup>
                            </m:sSup>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lang="en-US" sz="2800" dirty="0"/>
                  <a:t>   </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m:t>
                                </m:r>
                              </m:sup>
                            </m:sSup>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lang="en-US" sz="2800" dirty="0"/>
                  <a:t>   </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endParaRPr lang="en-US" sz="2800" dirty="0"/>
              </a:p>
              <a:p>
                <a:pPr algn="ctr">
                  <a:lnSpc>
                    <a:spcPct val="150000"/>
                  </a:lnSpc>
                  <a:defRPr sz="2800"/>
                </a:pP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m:t>
                                </m:r>
                              </m:sup>
                            </m:sSup>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lang="en-US" sz="2800" dirty="0"/>
                  <a:t>  </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m:t>
                                </m:r>
                              </m:sup>
                            </m:sSup>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lang="en-US"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Finding One-Sided Limits Given Graphs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the graph of the function </a:t>
                </a:r>
                <a14:m>
                  <m:oMath xmlns:m="http://schemas.openxmlformats.org/officeDocument/2006/math">
                    <m:r>
                      <a:rPr>
                        <a:latin typeface="Cambria Math" panose="02040503050406030204" pitchFamily="18" charset="0"/>
                      </a:rPr>
                      <m:t>h</m:t>
                    </m:r>
                  </m:oMath>
                </a14:m>
                <a:r>
                  <a:rPr sz="2800" dirty="0"/>
                  <a:t> in Figure 9 to decide whether the given one-sided limits exist. For those that do, find their values.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F3E1D65-896C-45D6-9268-1A6912FF72AE}"/>
                  </a:ext>
                </a:extLst>
              </p:cNvPr>
              <p:cNvSpPr txBox="1"/>
              <p:nvPr/>
            </p:nvSpPr>
            <p:spPr>
              <a:xfrm>
                <a:off x="533400" y="2414439"/>
                <a:ext cx="4572000" cy="3493649"/>
              </a:xfrm>
              <a:prstGeom prst="rect">
                <a:avLst/>
              </a:prstGeom>
              <a:noFill/>
            </p:spPr>
            <p:txBody>
              <a:bodyPr wrap="square">
                <a:spAutoFit/>
              </a:bodyPr>
              <a:lstStyle/>
              <a:p>
                <a:pPr marL="514350" indent="-514350">
                  <a:buFont typeface="+mj-lt"/>
                  <a:buAutoNum type="alphaLcPeriod"/>
                  <a:defRPr sz="2800"/>
                </a:pPr>
                <a:r>
                  <a:rPr lang="ar-AE" dirty="0"/>
                  <a:t>​</a:t>
                </a:r>
                <a14:m>
                  <m:oMath xmlns:m="http://schemas.openxmlformats.org/officeDocument/2006/math">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𝑥</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0</m:t>
                            </m:r>
                          </m:e>
                          <m:sup>
                            <m:r>
                              <a:rPr lang="ar-AE">
                                <a:latin typeface="Cambria Math" panose="02040503050406030204" pitchFamily="18" charset="0"/>
                              </a:rPr>
                              <m:t>+</m:t>
                            </m:r>
                          </m:sup>
                        </m:sSup>
                      </m:lim>
                    </m:limLow>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𝑥</m:t>
                            </m:r>
                          </m:e>
                        </m:d>
                      </m:e>
                    </m:func>
                  </m:oMath>
                </a14:m>
                <a:endParaRPr lang="ar-AE" dirty="0"/>
              </a:p>
              <a:p>
                <a:pPr marL="514350" indent="-514350">
                  <a:buFont typeface="+mj-lt"/>
                  <a:buAutoNum type="alphaLcPeriod" startAt="2"/>
                  <a:defRPr sz="2800"/>
                </a:pPr>
                <a:r>
                  <a:rPr lang="ar-AE" dirty="0"/>
                  <a:t>​</a:t>
                </a:r>
                <a14:m>
                  <m:oMath xmlns:m="http://schemas.openxmlformats.org/officeDocument/2006/math">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𝑥</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m:t>
                            </m:r>
                          </m:sup>
                        </m:sSup>
                      </m:lim>
                    </m:limLow>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𝑥</m:t>
                            </m:r>
                          </m:e>
                        </m:d>
                      </m:e>
                    </m:func>
                  </m:oMath>
                </a14:m>
                <a:endParaRPr lang="ar-AE" dirty="0"/>
              </a:p>
              <a:p>
                <a:pPr marL="514350" indent="-514350">
                  <a:buFont typeface="+mj-lt"/>
                  <a:buAutoNum type="alphaLcPeriod" startAt="3"/>
                  <a:defRPr sz="2800"/>
                </a:pPr>
                <a:r>
                  <a:rPr lang="ar-AE" dirty="0"/>
                  <a:t>​</a:t>
                </a:r>
                <a14:m>
                  <m:oMath xmlns:m="http://schemas.openxmlformats.org/officeDocument/2006/math">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𝑥</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m:t>
                            </m:r>
                          </m:sup>
                        </m:sSup>
                      </m:lim>
                    </m:limLow>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𝑥</m:t>
                            </m:r>
                          </m:e>
                        </m:d>
                      </m:e>
                    </m:func>
                  </m:oMath>
                </a14:m>
                <a:endParaRPr lang="ar-AE" dirty="0"/>
              </a:p>
              <a:p>
                <a:pPr marL="514350" indent="-514350">
                  <a:buFont typeface="+mj-lt"/>
                  <a:buAutoNum type="alphaLcPeriod" startAt="4"/>
                  <a:defRPr sz="2800"/>
                </a:pPr>
                <a:r>
                  <a:rPr lang="ar-AE" dirty="0"/>
                  <a:t>​</a:t>
                </a:r>
                <a14:m>
                  <m:oMath xmlns:m="http://schemas.openxmlformats.org/officeDocument/2006/math">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𝑥</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5</m:t>
                            </m:r>
                          </m:e>
                          <m:sup>
                            <m:r>
                              <a:rPr lang="ar-AE">
                                <a:latin typeface="Cambria Math" panose="02040503050406030204" pitchFamily="18" charset="0"/>
                              </a:rPr>
                              <m:t>−</m:t>
                            </m:r>
                          </m:sup>
                        </m:sSup>
                      </m:lim>
                    </m:limLow>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𝑥</m:t>
                            </m:r>
                          </m:e>
                        </m:d>
                      </m:e>
                    </m:func>
                  </m:oMath>
                </a14:m>
                <a:endParaRPr lang="ar-AE" dirty="0"/>
              </a:p>
              <a:p>
                <a:pPr marL="514350" indent="-514350">
                  <a:buFont typeface="+mj-lt"/>
                  <a:buAutoNum type="alphaLcPeriod" startAt="5"/>
                  <a:defRPr sz="2800"/>
                </a:pPr>
                <a:r>
                  <a:rPr lang="ar-AE" dirty="0"/>
                  <a:t>​</a:t>
                </a:r>
                <a14:m>
                  <m:oMath xmlns:m="http://schemas.openxmlformats.org/officeDocument/2006/math">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𝑥</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5</m:t>
                            </m:r>
                          </m:e>
                          <m:sup>
                            <m:r>
                              <a:rPr lang="ar-AE">
                                <a:latin typeface="Cambria Math" panose="02040503050406030204" pitchFamily="18" charset="0"/>
                              </a:rPr>
                              <m:t>+</m:t>
                            </m:r>
                          </m:sup>
                        </m:sSup>
                      </m:lim>
                    </m:limLow>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𝑥</m:t>
                            </m:r>
                          </m:e>
                        </m:d>
                      </m:e>
                    </m:func>
                  </m:oMath>
                </a14:m>
                <a:endParaRPr lang="ar-AE" dirty="0"/>
              </a:p>
              <a:p>
                <a:pPr marL="514350" indent="-514350">
                  <a:buFont typeface="+mj-lt"/>
                  <a:buAutoNum type="alphaLcPeriod" startAt="6"/>
                  <a:defRPr sz="2800"/>
                </a:pPr>
                <a:r>
                  <a:rPr lang="ar-AE" dirty="0"/>
                  <a:t>​</a:t>
                </a:r>
                <a14:m>
                  <m:oMath xmlns:m="http://schemas.openxmlformats.org/officeDocument/2006/math">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𝑥</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3</m:t>
                            </m:r>
                          </m:e>
                          <m:sup>
                            <m:r>
                              <a:rPr lang="ar-AE">
                                <a:latin typeface="Cambria Math" panose="02040503050406030204" pitchFamily="18" charset="0"/>
                              </a:rPr>
                              <m:t>−</m:t>
                            </m:r>
                          </m:sup>
                        </m:sSup>
                      </m:lim>
                    </m:limLow>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𝑥</m:t>
                            </m:r>
                          </m:e>
                        </m:d>
                      </m:e>
                    </m:func>
                  </m:oMath>
                </a14:m>
                <a:endParaRPr lang="ar-AE" dirty="0"/>
              </a:p>
            </p:txBody>
          </p:sp>
        </mc:Choice>
        <mc:Fallback>
          <p:sp>
            <p:nvSpPr>
              <p:cNvPr id="7" name="TextBox 6">
                <a:extLst>
                  <a:ext uri="{FF2B5EF4-FFF2-40B4-BE49-F238E27FC236}">
                    <a16:creationId xmlns:a16="http://schemas.microsoft.com/office/drawing/2014/main" id="{1F3E1D65-896C-45D6-9268-1A6912FF72AE}"/>
                  </a:ext>
                </a:extLst>
              </p:cNvPr>
              <p:cNvSpPr txBox="1">
                <a:spLocks noRot="1" noChangeAspect="1" noMove="1" noResize="1" noEditPoints="1" noAdjustHandles="1" noChangeArrowheads="1" noChangeShapeType="1" noTextEdit="1"/>
              </p:cNvSpPr>
              <p:nvPr/>
            </p:nvSpPr>
            <p:spPr>
              <a:xfrm>
                <a:off x="533400" y="2414439"/>
                <a:ext cx="4572000" cy="3493649"/>
              </a:xfrm>
              <a:prstGeom prst="rect">
                <a:avLst/>
              </a:prstGeom>
              <a:blipFill>
                <a:blip r:embed="rId3"/>
                <a:stretch>
                  <a:fillRect l="-2800" t="-1745" b="-698"/>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One-Sided Limits Given Graphs (cont.)</a:t>
            </a:r>
          </a:p>
        </p:txBody>
      </p:sp>
      <p:sp>
        <p:nvSpPr>
          <p:cNvPr id="3" name="TextBox 2">
            <a:extLst>
              <a:ext uri="{FF2B5EF4-FFF2-40B4-BE49-F238E27FC236}">
                <a16:creationId xmlns:a16="http://schemas.microsoft.com/office/drawing/2014/main" id="{53479250-62F6-4C61-A91C-B5EE29AE64F7}"/>
              </a:ext>
            </a:extLst>
          </p:cNvPr>
          <p:cNvSpPr txBox="1"/>
          <p:nvPr/>
        </p:nvSpPr>
        <p:spPr>
          <a:xfrm>
            <a:off x="304800" y="5496580"/>
            <a:ext cx="8610600" cy="523220"/>
          </a:xfrm>
          <a:prstGeom prst="rect">
            <a:avLst/>
          </a:prstGeom>
          <a:noFill/>
        </p:spPr>
        <p:txBody>
          <a:bodyPr wrap="square" rtlCol="0">
            <a:spAutoFit/>
          </a:bodyPr>
          <a:lstStyle/>
          <a:p>
            <a:pPr algn="ctr"/>
            <a:r>
              <a:rPr lang="en-US" sz="2800" dirty="0"/>
              <a:t>Figure 9</a:t>
            </a:r>
          </a:p>
        </p:txBody>
      </p:sp>
      <p:pic>
        <p:nvPicPr>
          <p:cNvPr id="16" name="Content Placeholder 15">
            <a:extLst>
              <a:ext uri="{FF2B5EF4-FFF2-40B4-BE49-F238E27FC236}">
                <a16:creationId xmlns:a16="http://schemas.microsoft.com/office/drawing/2014/main" id="{8474B116-E121-49C3-AED9-29FFAE8B926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0847" y="1082675"/>
            <a:ext cx="4482307" cy="4482307"/>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One-Sided Limits Given Graphs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305800" cy="4967067"/>
              </a:xfrm>
            </p:spPr>
            <p:txBody>
              <a:bodyPr>
                <a:normAutofit lnSpcReduction="10000"/>
              </a:bodyPr>
              <a:lstStyle/>
              <a:p>
                <a:r>
                  <a:rPr sz="2800" b="1" dirty="0"/>
                  <a:t>Solution</a:t>
                </a:r>
              </a:p>
              <a:p>
                <a:pPr marL="514350" indent="-514350">
                  <a:buFont typeface="+mj-lt"/>
                  <a:buAutoNum type="alphaLcPeriod"/>
                  <a:defRPr sz="2800"/>
                </a:pPr>
                <a:r>
                  <a:rPr dirty="0"/>
                  <a:t>​</a:t>
                </a:r>
                <a:r>
                  <a:rPr sz="2800" dirty="0"/>
                  <a:t>We see from the graph that </a:t>
                </a:r>
                <a14:m>
                  <m:oMath xmlns:m="http://schemas.openxmlformats.org/officeDocument/2006/math">
                    <m:r>
                      <a:rPr>
                        <a:latin typeface="Cambria Math" panose="02040503050406030204" pitchFamily="18" charset="0"/>
                      </a:rPr>
                      <m:t>h</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oscillates wildly between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dirty="0"/>
                  <a:t> on the right-hand side of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Moreover, the closer </a:t>
                </a:r>
                <a14:m>
                  <m:oMath xmlns:m="http://schemas.openxmlformats.org/officeDocument/2006/math">
                    <m:r>
                      <a:rPr>
                        <a:latin typeface="Cambria Math" panose="02040503050406030204" pitchFamily="18" charset="0"/>
                      </a:rPr>
                      <m:t>𝑥</m:t>
                    </m:r>
                  </m:oMath>
                </a14:m>
                <a:r>
                  <a:rPr sz="2800" dirty="0"/>
                  <a:t> moves to </a:t>
                </a:r>
                <a:r>
                  <a:rPr sz="2800" dirty="0">
                    <a:latin typeface="Cambria Math"/>
                  </a:rPr>
                  <a:t>0</a:t>
                </a:r>
                <a:r>
                  <a:rPr sz="2800" dirty="0"/>
                  <a:t>, the more oscillations we have; in fact, there are infinitely many oscillations near </a:t>
                </a:r>
                <a:r>
                  <a:rPr sz="2800" dirty="0">
                    <a:latin typeface="Cambria Math"/>
                  </a:rPr>
                  <a:t>0</a:t>
                </a:r>
                <a:r>
                  <a:rPr sz="2800" dirty="0"/>
                  <a:t>. (Our technology is incapable of graphing infinitely many waves, which is the reason why we see a "shaded rectangle" immediately to the right of the </a:t>
                </a:r>
                <a14:m>
                  <m:oMath xmlns:m="http://schemas.openxmlformats.org/officeDocument/2006/math">
                    <m:r>
                      <a:rPr>
                        <a:latin typeface="Cambria Math" panose="02040503050406030204" pitchFamily="18" charset="0"/>
                      </a:rPr>
                      <m:t>𝑦</m:t>
                    </m:r>
                  </m:oMath>
                </a14:m>
                <a:r>
                  <a:rPr sz="2800" dirty="0"/>
                  <a:t>-axis.) Therefore, there is no single value being approached by the values of </a:t>
                </a:r>
                <a14:m>
                  <m:oMath xmlns:m="http://schemas.openxmlformats.org/officeDocument/2006/math">
                    <m:r>
                      <a:rPr>
                        <a:latin typeface="Cambria Math" panose="02040503050406030204" pitchFamily="18" charset="0"/>
                      </a:rPr>
                      <m:t>h</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so we conclude that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m:t>
                            </m:r>
                          </m:sup>
                        </m:sSup>
                      </m:lim>
                    </m:limLow>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does not exist.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05800" cy="4967067"/>
              </a:xfrm>
              <a:blipFill>
                <a:blip r:embed="rId2"/>
                <a:stretch>
                  <a:fillRect l="-1541" t="-2086" r="-954" b="-2331"/>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One-Sided Limits Given Graphs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As </a:t>
                </a:r>
                <a14:m>
                  <m:oMath xmlns:m="http://schemas.openxmlformats.org/officeDocument/2006/math">
                    <m:r>
                      <a:rPr lang="en-US">
                        <a:latin typeface="Cambria Math" panose="02040503050406030204" pitchFamily="18" charset="0"/>
                      </a:rPr>
                      <m:t>𝑥</m:t>
                    </m:r>
                  </m:oMath>
                </a14:m>
                <a:r>
                  <a:rPr lang="en-US" sz="2800" dirty="0"/>
                  <a:t> approaches </a:t>
                </a:r>
                <a:r>
                  <a:rPr lang="en-US" sz="2800" dirty="0">
                    <a:latin typeface="Cambria Math"/>
                  </a:rPr>
                  <a:t>2</a:t>
                </a:r>
                <a:r>
                  <a:rPr lang="en-US" sz="2800" dirty="0"/>
                  <a:t> from the left, the function values are approaching </a:t>
                </a:r>
                <a:r>
                  <a:rPr lang="en-US" sz="2800" dirty="0">
                    <a:latin typeface="Cambria Math"/>
                  </a:rPr>
                  <a:t>1</a:t>
                </a:r>
                <a:r>
                  <a:rPr lang="en-US" sz="2800" dirty="0"/>
                  <a:t>, so we conclude</a:t>
                </a:r>
              </a:p>
              <a:p>
                <a:pPr algn="ctr">
                  <a:defRPr sz="2800"/>
                </a:pPr>
                <a:r>
                  <a:rPr lang="en-US" dirty="0"/>
                  <a:t>​</a:t>
                </a:r>
                <a:r>
                  <a:rPr lang="en-US" sz="2800" dirty="0"/>
                  <a:t> </a:t>
                </a:r>
                <a14:m>
                  <m:oMath xmlns:m="http://schemas.openxmlformats.org/officeDocument/2006/math">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𝑥</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m:t>
                                </m:r>
                              </m:sup>
                            </m:sSup>
                          </m:lim>
                        </m:limLow>
                      </m:fName>
                      <m:e>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𝑥</m:t>
                                </m:r>
                              </m:e>
                            </m:d>
                          </m:e>
                        </m:func>
                      </m:e>
                    </m:func>
                    <m:r>
                      <a:rPr lang="ar-AE">
                        <a:latin typeface="Cambria Math" panose="02040503050406030204" pitchFamily="18" charset="0"/>
                      </a:rPr>
                      <m:t>=</m:t>
                    </m:r>
                    <m:r>
                      <a:rPr lang="ar-AE">
                        <a:latin typeface="Cambria Math" panose="02040503050406030204" pitchFamily="18" charset="0"/>
                      </a:rPr>
                      <m:t>1</m:t>
                    </m:r>
                  </m:oMath>
                </a14:m>
                <a:r>
                  <a:rPr lang="ar-AE" sz="2800" dirty="0"/>
                  <a:t>.</a:t>
                </a:r>
              </a:p>
              <a:p>
                <a:pPr marL="457200" lvl="1" indent="0">
                  <a:buNone/>
                  <a:defRPr sz="2800"/>
                </a:pPr>
                <a:r>
                  <a:rPr lang="en-US" dirty="0"/>
                  <a:t>Notice, however, that the actual function value is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2</m:t>
                            </m:r>
                          </m:e>
                        </m:d>
                      </m:e>
                    </m:func>
                    <m:r>
                      <a:rPr lang="ar-AE">
                        <a:latin typeface="Cambria Math" panose="02040503050406030204" pitchFamily="18" charset="0"/>
                      </a:rPr>
                      <m:t>=</m:t>
                    </m:r>
                    <m:r>
                      <a:rPr lang="en-US" b="0" i="0" smtClean="0">
                        <a:latin typeface="Cambria Math" panose="02040503050406030204" pitchFamily="18" charset="0"/>
                      </a:rPr>
                      <m:t>2</m:t>
                    </m:r>
                  </m:oMath>
                </a14:m>
                <a:r>
                  <a:rPr lang="en-US" dirty="0"/>
                  <a:t>.</a:t>
                </a:r>
                <a:r>
                  <a:rPr lang="ar-AE" dirty="0"/>
                  <a:t> </a:t>
                </a:r>
                <a:r>
                  <a:rPr lang="en-US" dirty="0"/>
                  <a:t>In general, we cannot expect the limit of a function at </a:t>
                </a:r>
                <a14:m>
                  <m:oMath xmlns:m="http://schemas.openxmlformats.org/officeDocument/2006/math">
                    <m:r>
                      <a:rPr lang="en-US">
                        <a:latin typeface="Cambria Math" panose="02040503050406030204" pitchFamily="18" charset="0"/>
                      </a:rPr>
                      <m:t>𝑐</m:t>
                    </m:r>
                  </m:oMath>
                </a14:m>
                <a:r>
                  <a:rPr lang="en-US" dirty="0"/>
                  <a:t> to always equal the function value at </a:t>
                </a:r>
                <a14:m>
                  <m:oMath xmlns:m="http://schemas.openxmlformats.org/officeDocument/2006/math">
                    <m:r>
                      <a:rPr lang="en-US">
                        <a:latin typeface="Cambria Math" panose="02040503050406030204" pitchFamily="18" charset="0"/>
                      </a:rPr>
                      <m:t>𝑐</m:t>
                    </m:r>
                  </m:oMath>
                </a14:m>
                <a:r>
                  <a:rPr lang="en-US" dirty="0"/>
                  <a:t>. In other words, as we previously observed in Example 1, what a function does </a:t>
                </a:r>
                <a:r>
                  <a:rPr lang="en-US" i="1" dirty="0"/>
                  <a:t>near </a:t>
                </a:r>
                <a14:m>
                  <m:oMath xmlns:m="http://schemas.openxmlformats.org/officeDocument/2006/math">
                    <m:r>
                      <a:rPr lang="en-US" b="0" i="1" smtClean="0">
                        <a:latin typeface="Cambria Math" panose="02040503050406030204" pitchFamily="18" charset="0"/>
                      </a:rPr>
                      <m:t>𝑐</m:t>
                    </m:r>
                  </m:oMath>
                </a14:m>
                <a:r>
                  <a:rPr lang="en-US" i="1" dirty="0"/>
                  <a:t> </a:t>
                </a:r>
                <a:r>
                  <a:rPr lang="en-US" dirty="0"/>
                  <a:t>may not be the same as what it does </a:t>
                </a:r>
                <a:r>
                  <a:rPr lang="en-US" i="1" dirty="0"/>
                  <a:t>at </a:t>
                </a:r>
                <a14:m>
                  <m:oMath xmlns:m="http://schemas.openxmlformats.org/officeDocument/2006/math">
                    <m:r>
                      <a:rPr lang="en-US" i="1">
                        <a:latin typeface="Cambria Math" panose="02040503050406030204" pitchFamily="18" charset="0"/>
                      </a:rPr>
                      <m:t>𝑐</m:t>
                    </m:r>
                  </m:oMath>
                </a14:m>
                <a:r>
                  <a:rPr lang="en-US"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r="-2000"/>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One-Sided Limits Given Graphs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Examining the tendency of the function values as </a:t>
                </a:r>
                <a14:m>
                  <m:oMath xmlns:m="http://schemas.openxmlformats.org/officeDocument/2006/math">
                    <m:r>
                      <a:rPr>
                        <a:latin typeface="Cambria Math" panose="02040503050406030204" pitchFamily="18" charset="0"/>
                      </a:rPr>
                      <m:t>𝑥</m:t>
                    </m:r>
                  </m:oMath>
                </a14:m>
                <a:r>
                  <a:rPr sz="2800" dirty="0"/>
                  <a:t> approaches </a:t>
                </a:r>
                <a:r>
                  <a:rPr sz="2800" dirty="0">
                    <a:latin typeface="Cambria Math"/>
                  </a:rPr>
                  <a:t>2</a:t>
                </a:r>
                <a:r>
                  <a:rPr sz="2800" dirty="0"/>
                  <a:t> from the right, we see that</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m:t>
                                </m:r>
                              </m:sup>
                            </m:sSup>
                          </m:lim>
                        </m:limLow>
                      </m:fName>
                      <m:e>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m:t>
                    </m:r>
                    <m:r>
                      <a:rPr>
                        <a:latin typeface="Cambria Math" panose="02040503050406030204" pitchFamily="18" charset="0"/>
                      </a:rPr>
                      <m:t>2</m:t>
                    </m:r>
                  </m:oMath>
                </a14:m>
                <a:r>
                  <a:rPr sz="2800" dirty="0"/>
                  <a:t>.</a:t>
                </a:r>
              </a:p>
              <a:p>
                <a:pPr marL="457200" lvl="1" indent="0">
                  <a:buNone/>
                </a:pPr>
                <a:r>
                  <a:rPr dirty="0"/>
                  <a:t>In other words, the one-sided limit and the function value agree in this case.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85"/>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One-Sided Limits Given Graphs (cont.)</a:t>
            </a:r>
          </a:p>
        </p:txBody>
      </p:sp>
      <p:sp>
        <p:nvSpPr>
          <p:cNvPr id="3" name="Text Placeholder 2"/>
          <p:cNvSpPr>
            <a:spLocks noGrp="1"/>
          </p:cNvSpPr>
          <p:nvPr>
            <p:ph type="body" sz="quarter" idx="10"/>
          </p:nvPr>
        </p:nvSpPr>
        <p:spPr/>
        <p:txBody>
          <a:bodyPr>
            <a:normAutofit/>
          </a:bodyPr>
          <a:lstStyle/>
          <a:p>
            <a:pPr>
              <a:defRPr sz="2800"/>
            </a:pPr>
            <a:r>
              <a:rPr lang="en-US" dirty="0"/>
              <a:t>d-e.</a:t>
            </a:r>
            <a:endParaRPr sz="28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9830DC-D6A6-4DFE-90B5-52756DF66E85}"/>
                  </a:ext>
                </a:extLst>
              </p:cNvPr>
              <p:cNvSpPr txBox="1"/>
              <p:nvPr/>
            </p:nvSpPr>
            <p:spPr>
              <a:xfrm>
                <a:off x="1066800" y="1041757"/>
                <a:ext cx="7620000" cy="2234843"/>
              </a:xfrm>
              <a:prstGeom prst="rect">
                <a:avLst/>
              </a:prstGeom>
              <a:noFill/>
            </p:spPr>
            <p:txBody>
              <a:bodyPr wrap="square" rtlCol="0">
                <a:spAutoFit/>
              </a:bodyPr>
              <a:lstStyle/>
              <a:p>
                <a:pPr>
                  <a:defRPr sz="2800"/>
                </a:pPr>
                <a:r>
                  <a:rPr lang="en-US" dirty="0"/>
                  <a:t>The graph shows that the function values </a:t>
                </a:r>
                <a14:m>
                  <m:oMath xmlns:m="http://schemas.openxmlformats.org/officeDocument/2006/math">
                    <m:r>
                      <a:rPr lang="en-US">
                        <a:latin typeface="Cambria Math" panose="02040503050406030204" pitchFamily="18" charset="0"/>
                      </a:rPr>
                      <m:t>h</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dirty="0"/>
                  <a:t> </a:t>
                </a:r>
                <a:r>
                  <a:rPr lang="en-US" dirty="0"/>
                  <a:t>approach </a:t>
                </a:r>
                <a:r>
                  <a:rPr lang="en-US" dirty="0">
                    <a:latin typeface="Cambria Math"/>
                  </a:rPr>
                  <a:t>3</a:t>
                </a:r>
                <a:r>
                  <a:rPr lang="en-US" dirty="0"/>
                  <a:t> as </a:t>
                </a:r>
                <a14:m>
                  <m:oMath xmlns:m="http://schemas.openxmlformats.org/officeDocument/2006/math">
                    <m:r>
                      <a:rPr lang="en-US">
                        <a:latin typeface="Cambria Math" panose="02040503050406030204" pitchFamily="18" charset="0"/>
                      </a:rPr>
                      <m:t>𝑥</m:t>
                    </m:r>
                  </m:oMath>
                </a14:m>
                <a:r>
                  <a:rPr lang="en-US" dirty="0"/>
                  <a:t> approaches </a:t>
                </a:r>
                <a:r>
                  <a:rPr lang="en-US" dirty="0">
                    <a:latin typeface="Cambria Math"/>
                  </a:rPr>
                  <a:t>2.5</a:t>
                </a:r>
                <a:r>
                  <a:rPr lang="en-US" dirty="0"/>
                  <a:t> from either direction, so we can write</a:t>
                </a:r>
              </a:p>
              <a:p>
                <a:pPr algn="ctr">
                  <a:defRPr sz="2800"/>
                </a:pPr>
                <a:r>
                  <a:rPr lang="en-US" dirty="0"/>
                  <a:t>​ </a:t>
                </a:r>
                <a14:m>
                  <m:oMath xmlns:m="http://schemas.openxmlformats.org/officeDocument/2006/math">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𝑥</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5</m:t>
                                </m:r>
                              </m:e>
                              <m:sup>
                                <m:r>
                                  <a:rPr lang="ar-AE">
                                    <a:latin typeface="Cambria Math" panose="02040503050406030204" pitchFamily="18" charset="0"/>
                                  </a:rPr>
                                  <m:t>−</m:t>
                                </m:r>
                              </m:sup>
                            </m:sSup>
                          </m:lim>
                        </m:limLow>
                      </m:fName>
                      <m:e>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𝑥</m:t>
                                </m:r>
                              </m:e>
                            </m:d>
                          </m:e>
                        </m:func>
                      </m:e>
                    </m:func>
                    <m:r>
                      <a:rPr lang="ar-AE">
                        <a:latin typeface="Cambria Math" panose="02040503050406030204" pitchFamily="18" charset="0"/>
                      </a:rPr>
                      <m:t>=</m:t>
                    </m:r>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lim</m:t>
                            </m:r>
                          </m:e>
                          <m:lim>
                            <m:r>
                              <a:rPr lang="ar-AE">
                                <a:latin typeface="Cambria Math" panose="02040503050406030204" pitchFamily="18" charset="0"/>
                              </a:rPr>
                              <m:t>𝑥</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5</m:t>
                                </m:r>
                              </m:e>
                              <m:sup>
                                <m:r>
                                  <a:rPr lang="ar-AE">
                                    <a:latin typeface="Cambria Math" panose="02040503050406030204" pitchFamily="18" charset="0"/>
                                  </a:rPr>
                                  <m:t>+</m:t>
                                </m:r>
                              </m:sup>
                            </m:sSup>
                          </m:lim>
                        </m:limLow>
                      </m:fName>
                      <m:e>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𝑥</m:t>
                                </m:r>
                              </m:e>
                            </m:d>
                          </m:e>
                        </m:func>
                      </m:e>
                    </m:func>
                    <m:r>
                      <a:rPr lang="ar-AE">
                        <a:latin typeface="Cambria Math" panose="02040503050406030204" pitchFamily="18" charset="0"/>
                      </a:rPr>
                      <m:t>=</m:t>
                    </m:r>
                    <m:r>
                      <a:rPr lang="ar-AE">
                        <a:latin typeface="Cambria Math" panose="02040503050406030204" pitchFamily="18" charset="0"/>
                      </a:rPr>
                      <m:t>3</m:t>
                    </m:r>
                  </m:oMath>
                </a14:m>
                <a:r>
                  <a:rPr lang="ar-AE" dirty="0"/>
                  <a:t>.</a:t>
                </a:r>
              </a:p>
              <a:p>
                <a:endParaRPr lang="en-US" dirty="0"/>
              </a:p>
            </p:txBody>
          </p:sp>
        </mc:Choice>
        <mc:Fallback xmlns="">
          <p:sp>
            <p:nvSpPr>
              <p:cNvPr id="4" name="TextBox 3">
                <a:extLst>
                  <a:ext uri="{FF2B5EF4-FFF2-40B4-BE49-F238E27FC236}">
                    <a16:creationId xmlns:a16="http://schemas.microsoft.com/office/drawing/2014/main" id="{629830DC-D6A6-4DFE-90B5-52756DF66E85}"/>
                  </a:ext>
                </a:extLst>
              </p:cNvPr>
              <p:cNvSpPr txBox="1">
                <a:spLocks noRot="1" noChangeAspect="1" noMove="1" noResize="1" noEditPoints="1" noAdjustHandles="1" noChangeArrowheads="1" noChangeShapeType="1" noTextEdit="1"/>
              </p:cNvSpPr>
              <p:nvPr/>
            </p:nvSpPr>
            <p:spPr>
              <a:xfrm>
                <a:off x="1066800" y="1041757"/>
                <a:ext cx="7620000" cy="2234843"/>
              </a:xfrm>
              <a:prstGeom prst="rect">
                <a:avLst/>
              </a:prstGeom>
              <a:blipFill>
                <a:blip r:embed="rId2"/>
                <a:stretch>
                  <a:fillRect l="-1600" t="-3542"/>
                </a:stretch>
              </a:blipFill>
            </p:spPr>
            <p:txBody>
              <a:bodyPr/>
              <a:lstStyle/>
              <a:p>
                <a:r>
                  <a:rPr lang="en-US">
                    <a:noFill/>
                  </a:rPr>
                  <a:t> </a:t>
                </a:r>
              </a:p>
            </p:txBody>
          </p:sp>
        </mc:Fallback>
      </mc:AlternateContent>
    </p:spTree>
    <p:extLst>
      <p:ext uri="{BB962C8B-B14F-4D97-AF65-F5344CB8AC3E}">
        <p14:creationId xmlns:p14="http://schemas.microsoft.com/office/powerpoint/2010/main" val="2174022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One-Sided Limits Given Graphs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Notice that just like in Example 1, since both one-sided limits exist and are equal, we conclude that the </a:t>
                </a:r>
                <a:r>
                  <a:rPr sz="2800" i="1" dirty="0"/>
                  <a:t>two-sided</a:t>
                </a:r>
                <a:r>
                  <a:rPr sz="2800" dirty="0"/>
                  <a:t> limit exists at </a:t>
                </a:r>
                <a:r>
                  <a:rPr sz="2800" dirty="0">
                    <a:latin typeface="Cambria Math"/>
                  </a:rPr>
                  <a:t>2.5</a:t>
                </a:r>
                <a:r>
                  <a:rPr sz="2800" dirty="0"/>
                  <a:t>, and</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lim>
                        </m:limLow>
                      </m:fName>
                      <m:e>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3</m:t>
                    </m:r>
                  </m:oMath>
                </a14:m>
                <a:r>
                  <a:rPr sz="2800" dirty="0"/>
                  <a:t>.</a:t>
                </a:r>
              </a:p>
              <a:p>
                <a:pPr>
                  <a:defRPr sz="2800"/>
                </a:pPr>
                <a:r>
                  <a:rPr dirty="0"/>
                  <a:t>​</a:t>
                </a:r>
                <a:r>
                  <a:rPr sz="2800" dirty="0"/>
                  <a:t>The last important observation we wish to make here is that the function value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oMath>
                </a14:m>
                <a:r>
                  <a:rPr sz="2800" dirty="0"/>
                  <a:t> differs from the limit, so once again</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lim>
                        </m:limLow>
                      </m:fName>
                      <m:e>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e>
                        </m:d>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One-Sided Limits Given Graphs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6"/>
                  <a:defRPr sz="2800"/>
                </a:pPr>
                <a:r>
                  <a:t>​</a:t>
                </a:r>
                <a:r>
                  <a:rPr sz="2800"/>
                  <a:t>Because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a:t> is a vertical asymptote,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m:t>
                            </m:r>
                          </m:sup>
                        </m:sSup>
                      </m:lim>
                    </m:limLow>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a:t> does not exist, but we can write</a:t>
                </a:r>
              </a:p>
              <a:p>
                <a:pPr algn="ctr">
                  <a:defRPr sz="2800"/>
                </a:pPr>
                <a:r>
                  <a:t>​</a:t>
                </a:r>
                <a:r>
                  <a:rPr sz="280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m:t>
                                </m:r>
                              </m:sup>
                            </m:sSup>
                          </m:lim>
                        </m:limLow>
                      </m:fName>
                      <m:e>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Horizontal Asymptote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We say that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𝐿</m:t>
                    </m:r>
                  </m:oMath>
                </a14:m>
                <a:r>
                  <a:rPr sz="2800" dirty="0"/>
                  <a:t> is a </a:t>
                </a:r>
                <a:r>
                  <a:rPr sz="2800" b="1" dirty="0"/>
                  <a:t>horizontal asymptote</a:t>
                </a:r>
                <a:r>
                  <a:rPr sz="2800" dirty="0"/>
                  <a:t> for the function </a:t>
                </a:r>
                <a14:m>
                  <m:oMath xmlns:m="http://schemas.openxmlformats.org/officeDocument/2006/math">
                    <m:r>
                      <a:rPr>
                        <a:latin typeface="Cambria Math" panose="02040503050406030204" pitchFamily="18" charset="0"/>
                      </a:rPr>
                      <m:t>𝑓</m:t>
                    </m:r>
                  </m:oMath>
                </a14:m>
                <a:r>
                  <a:rPr sz="2800" dirty="0"/>
                  <a:t> if either of the following statements is true.</a:t>
                </a:r>
              </a:p>
              <a:p>
                <a:pPr algn="ctr">
                  <a:defRPr sz="2800"/>
                </a:pP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𝐿</m:t>
                    </m:r>
                  </m:oMath>
                </a14:m>
                <a:r>
                  <a:rPr sz="2800" dirty="0"/>
                  <a:t> </a:t>
                </a:r>
                <a:r>
                  <a:rPr lang="en-US" sz="2800" dirty="0"/>
                  <a:t> </a:t>
                </a:r>
                <a:r>
                  <a:rPr sz="2800" dirty="0"/>
                  <a:t>or</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𝐿</m:t>
                    </m:r>
                  </m:oMath>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Finding Limits Given Graphs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Using your previous experience with graphs of functions, it is reasonable to conclude that the function value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is </a:t>
                </a:r>
                <a14:m>
                  <m:oMath xmlns:m="http://schemas.openxmlformats.org/officeDocument/2006/math">
                    <m:r>
                      <a:rPr>
                        <a:latin typeface="Cambria Math" panose="02040503050406030204" pitchFamily="18" charset="0"/>
                      </a:rPr>
                      <m:t>𝐿</m:t>
                    </m:r>
                  </m:oMath>
                </a14:m>
                <a:r>
                  <a:rPr sz="2800" dirty="0"/>
                  <a:t>, that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𝑐</m:t>
                            </m:r>
                          </m:e>
                        </m:d>
                      </m:e>
                    </m:func>
                    <m:r>
                      <a:rPr>
                        <a:latin typeface="Cambria Math" panose="02040503050406030204" pitchFamily="18" charset="0"/>
                      </a:rPr>
                      <m:t>=</m:t>
                    </m:r>
                    <m:r>
                      <a:rPr>
                        <a:latin typeface="Cambria Math" panose="02040503050406030204" pitchFamily="18" charset="0"/>
                      </a:rPr>
                      <m:t>𝐿</m:t>
                    </m:r>
                  </m:oMath>
                </a14:m>
                <a:r>
                  <a:rPr sz="2800" dirty="0"/>
                  <a:t>. Also, since the graph is a nice, smooth, unbroken curve, we expect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to be close to </a:t>
                </a:r>
                <a14:m>
                  <m:oMath xmlns:m="http://schemas.openxmlformats.org/officeDocument/2006/math">
                    <m:r>
                      <a:rPr>
                        <a:latin typeface="Cambria Math" panose="02040503050406030204" pitchFamily="18" charset="0"/>
                      </a:rPr>
                      <m:t>𝐿</m:t>
                    </m:r>
                  </m:oMath>
                </a14:m>
                <a:r>
                  <a:rPr sz="2800" dirty="0"/>
                  <a:t> if </a:t>
                </a:r>
                <a14:m>
                  <m:oMath xmlns:m="http://schemas.openxmlformats.org/officeDocument/2006/math">
                    <m:r>
                      <a:rPr>
                        <a:latin typeface="Cambria Math" panose="02040503050406030204" pitchFamily="18" charset="0"/>
                      </a:rPr>
                      <m:t>𝑥</m:t>
                    </m:r>
                  </m:oMath>
                </a14:m>
                <a:r>
                  <a:rPr sz="2800" dirty="0"/>
                  <a:t> is close to </a:t>
                </a:r>
                <a14:m>
                  <m:oMath xmlns:m="http://schemas.openxmlformats.org/officeDocument/2006/math">
                    <m:r>
                      <a:rPr>
                        <a:latin typeface="Cambria Math" panose="02040503050406030204" pitchFamily="18" charset="0"/>
                      </a:rPr>
                      <m:t>𝑐</m:t>
                    </m:r>
                  </m:oMath>
                </a14:m>
                <a:r>
                  <a:rPr sz="2800" dirty="0"/>
                  <a:t>. In other words, as </a:t>
                </a:r>
                <a14:m>
                  <m:oMath xmlns:m="http://schemas.openxmlformats.org/officeDocument/2006/math">
                    <m:r>
                      <a:rPr>
                        <a:latin typeface="Cambria Math" panose="02040503050406030204" pitchFamily="18" charset="0"/>
                      </a:rPr>
                      <m:t>𝑥</m:t>
                    </m:r>
                  </m:oMath>
                </a14:m>
                <a:r>
                  <a:rPr sz="2800" dirty="0"/>
                  <a:t> approaches </a:t>
                </a:r>
                <a14:m>
                  <m:oMath xmlns:m="http://schemas.openxmlformats.org/officeDocument/2006/math">
                    <m:r>
                      <a:rPr>
                        <a:latin typeface="Cambria Math" panose="02040503050406030204" pitchFamily="18" charset="0"/>
                      </a:rPr>
                      <m:t>𝑐</m:t>
                    </m:r>
                  </m:oMath>
                </a14:m>
                <a:r>
                  <a:rPr sz="2800" dirty="0"/>
                  <a:t> from either side along the </a:t>
                </a:r>
                <a14:m>
                  <m:oMath xmlns:m="http://schemas.openxmlformats.org/officeDocument/2006/math">
                    <m:r>
                      <a:rPr>
                        <a:latin typeface="Cambria Math" panose="02040503050406030204" pitchFamily="18" charset="0"/>
                      </a:rPr>
                      <m:t>𝑥</m:t>
                    </m:r>
                  </m:oMath>
                </a14:m>
                <a:r>
                  <a:rPr sz="2800" dirty="0"/>
                  <a:t>-axis,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will be approaching </a:t>
                </a:r>
                <a14:m>
                  <m:oMath xmlns:m="http://schemas.openxmlformats.org/officeDocument/2006/math">
                    <m:r>
                      <a:rPr>
                        <a:latin typeface="Cambria Math" panose="02040503050406030204" pitchFamily="18" charset="0"/>
                      </a:rPr>
                      <m:t>𝐿</m:t>
                    </m:r>
                  </m:oMath>
                </a14:m>
                <a:r>
                  <a:rPr sz="2800" dirty="0"/>
                  <a:t>, a fact we can confirm visually. As before, we can express this by writing</a:t>
                </a:r>
              </a:p>
              <a:p>
                <a:pPr algn="ctr">
                  <a:defRPr sz="2800"/>
                </a:pPr>
                <a:r>
                  <a:rPr sz="2800" dirty="0"/>
                  <a:t>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r>
                      <a:rPr>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𝐿</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US">
                    <a:noFill/>
                  </a:rPr>
                  <a:t> </a:t>
                </a:r>
              </a:p>
            </p:txBody>
          </p:sp>
        </mc:Fallback>
      </mc:AlternateContent>
    </p:spTree>
    <p:extLst>
      <p:ext uri="{BB962C8B-B14F-4D97-AF65-F5344CB8AC3E}">
        <p14:creationId xmlns:p14="http://schemas.microsoft.com/office/powerpoint/2010/main" val="2559430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Limits at Infinity to Identify Horizontal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Identify the horizontal asymptotes of the following functions using their graphs shown in Figures 11 and 12, respectively.</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𝜋</m:t>
                        </m:r>
                      </m:den>
                    </m:f>
                    <m:func>
                      <m:funcPr>
                        <m:ctrlPr>
                          <a:rPr i="1">
                            <a:latin typeface="Cambria Math" panose="02040503050406030204" pitchFamily="18" charset="0"/>
                          </a:rPr>
                        </m:ctrlPr>
                      </m:funcPr>
                      <m:fName>
                        <m:r>
                          <m:rPr>
                            <m:sty m:val="p"/>
                          </m:rPr>
                          <a:rPr>
                            <a:latin typeface="Cambria Math" panose="02040503050406030204" pitchFamily="18" charset="0"/>
                          </a:rPr>
                          <m:t>arctan</m:t>
                        </m:r>
                      </m:fName>
                      <m:e>
                        <m:r>
                          <a:rPr>
                            <a:latin typeface="Cambria Math" panose="02040503050406030204" pitchFamily="18" charset="0"/>
                          </a:rPr>
                          <m:t>𝑥</m:t>
                        </m:r>
                      </m:e>
                    </m:func>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𝑥</m:t>
                        </m:r>
                      </m:sup>
                    </m:sSup>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𝑥</m:t>
                            </m:r>
                          </m:e>
                        </m:d>
                      </m:e>
                    </m:func>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Limits at Infinity to Identify Horizontal Asymptotes (cont.)</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6C173DF-AFFB-4CC4-BCAE-71803D140E72}"/>
                  </a:ext>
                </a:extLst>
              </p:cNvPr>
              <p:cNvSpPr txBox="1"/>
              <p:nvPr/>
            </p:nvSpPr>
            <p:spPr>
              <a:xfrm>
                <a:off x="457200" y="5314580"/>
                <a:ext cx="8229601" cy="702115"/>
              </a:xfrm>
              <a:prstGeom prst="rect">
                <a:avLst/>
              </a:prstGeom>
              <a:noFill/>
            </p:spPr>
            <p:txBody>
              <a:bodyPr wrap="square" rtlCol="0">
                <a:spAutoFit/>
              </a:bodyPr>
              <a:lstStyle/>
              <a:p>
                <a:pPr algn="ctr"/>
                <a:r>
                  <a:rPr lang="en-US" sz="2800" dirty="0"/>
                  <a:t>Figure 11: </a:t>
                </a:r>
                <a14:m>
                  <m:oMath xmlns:m="http://schemas.openxmlformats.org/officeDocument/2006/math">
                    <m:func>
                      <m:funcPr>
                        <m:ctrlPr>
                          <a:rPr lang="ar-AE" sz="2800" i="1">
                            <a:latin typeface="Cambria Math" panose="02040503050406030204" pitchFamily="18" charset="0"/>
                          </a:rPr>
                        </m:ctrlPr>
                      </m:funcPr>
                      <m:fName>
                        <m:r>
                          <a:rPr lang="ar-AE" sz="2800">
                            <a:latin typeface="Cambria Math" panose="02040503050406030204" pitchFamily="18" charset="0"/>
                          </a:rPr>
                          <m:t>𝑓</m:t>
                        </m:r>
                      </m:fName>
                      <m:e>
                        <m:d>
                          <m:dPr>
                            <m:ctrlPr>
                              <a:rPr lang="ar-AE" sz="2800" i="1">
                                <a:latin typeface="Cambria Math" panose="02040503050406030204" pitchFamily="18" charset="0"/>
                              </a:rPr>
                            </m:ctrlPr>
                          </m:dPr>
                          <m:e>
                            <m:r>
                              <a:rPr lang="ar-AE" sz="2800">
                                <a:latin typeface="Cambria Math" panose="02040503050406030204" pitchFamily="18" charset="0"/>
                              </a:rPr>
                              <m:t>𝑥</m:t>
                            </m:r>
                          </m:e>
                        </m:d>
                      </m:e>
                    </m:func>
                    <m:r>
                      <a:rPr lang="ar-AE" sz="2800">
                        <a:latin typeface="Cambria Math" panose="02040503050406030204" pitchFamily="18" charset="0"/>
                      </a:rPr>
                      <m:t>=</m:t>
                    </m:r>
                    <m:f>
                      <m:fPr>
                        <m:ctrlPr>
                          <a:rPr lang="ar-AE" sz="2800" i="1">
                            <a:latin typeface="Cambria Math" panose="02040503050406030204" pitchFamily="18" charset="0"/>
                          </a:rPr>
                        </m:ctrlPr>
                      </m:fPr>
                      <m:num>
                        <m:r>
                          <a:rPr lang="ar-AE" sz="2800">
                            <a:latin typeface="Cambria Math" panose="02040503050406030204" pitchFamily="18" charset="0"/>
                          </a:rPr>
                          <m:t>4</m:t>
                        </m:r>
                      </m:num>
                      <m:den>
                        <m:r>
                          <a:rPr lang="ar-AE" sz="2800">
                            <a:latin typeface="Cambria Math" panose="02040503050406030204" pitchFamily="18" charset="0"/>
                          </a:rPr>
                          <m:t>𝜋</m:t>
                        </m:r>
                      </m:den>
                    </m:f>
                    <m:func>
                      <m:funcPr>
                        <m:ctrlPr>
                          <a:rPr lang="ar-AE" sz="2800" i="1">
                            <a:latin typeface="Cambria Math" panose="02040503050406030204" pitchFamily="18" charset="0"/>
                          </a:rPr>
                        </m:ctrlPr>
                      </m:funcPr>
                      <m:fName>
                        <m:r>
                          <m:rPr>
                            <m:sty m:val="p"/>
                          </m:rPr>
                          <a:rPr lang="en-US" sz="2800">
                            <a:latin typeface="Cambria Math" panose="02040503050406030204" pitchFamily="18" charset="0"/>
                          </a:rPr>
                          <m:t>arctan</m:t>
                        </m:r>
                      </m:fName>
                      <m:e>
                        <m:r>
                          <a:rPr lang="ar-AE" sz="2800">
                            <a:latin typeface="Cambria Math" panose="02040503050406030204" pitchFamily="18" charset="0"/>
                          </a:rPr>
                          <m:t>𝑥</m:t>
                        </m:r>
                      </m:e>
                    </m:func>
                  </m:oMath>
                </a14:m>
                <a:endParaRPr lang="ar-AE" sz="2800" dirty="0"/>
              </a:p>
            </p:txBody>
          </p:sp>
        </mc:Choice>
        <mc:Fallback>
          <p:sp>
            <p:nvSpPr>
              <p:cNvPr id="3" name="TextBox 2">
                <a:extLst>
                  <a:ext uri="{FF2B5EF4-FFF2-40B4-BE49-F238E27FC236}">
                    <a16:creationId xmlns:a16="http://schemas.microsoft.com/office/drawing/2014/main" id="{C6C173DF-AFFB-4CC4-BCAE-71803D140E72}"/>
                  </a:ext>
                </a:extLst>
              </p:cNvPr>
              <p:cNvSpPr txBox="1">
                <a:spLocks noRot="1" noChangeAspect="1" noMove="1" noResize="1" noEditPoints="1" noAdjustHandles="1" noChangeArrowheads="1" noChangeShapeType="1" noTextEdit="1"/>
              </p:cNvSpPr>
              <p:nvPr/>
            </p:nvSpPr>
            <p:spPr>
              <a:xfrm>
                <a:off x="457200" y="5314580"/>
                <a:ext cx="8229601" cy="702115"/>
              </a:xfrm>
              <a:prstGeom prst="rect">
                <a:avLst/>
              </a:prstGeom>
              <a:blipFill>
                <a:blip r:embed="rId2"/>
                <a:stretch>
                  <a:fillRect b="-11304"/>
                </a:stretch>
              </a:blipFill>
            </p:spPr>
            <p:txBody>
              <a:bodyPr/>
              <a:lstStyle/>
              <a:p>
                <a:r>
                  <a:rPr lang="en-US">
                    <a:noFill/>
                  </a:rPr>
                  <a:t> </a:t>
                </a:r>
              </a:p>
            </p:txBody>
          </p:sp>
        </mc:Fallback>
      </mc:AlternateContent>
      <p:pic>
        <p:nvPicPr>
          <p:cNvPr id="16" name="Content Placeholder 15">
            <a:extLst>
              <a:ext uri="{FF2B5EF4-FFF2-40B4-BE49-F238E27FC236}">
                <a16:creationId xmlns:a16="http://schemas.microsoft.com/office/drawing/2014/main" id="{029FC02C-26BB-4D24-B043-098C689C6189}"/>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5573" y="1046528"/>
            <a:ext cx="4412854" cy="4412854"/>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Limits at Infinity to Identify Horizontal Asymptotes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As shown by the graph in Figure 11, the values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approach the value of </a:t>
                </a:r>
                <a:r>
                  <a:rPr sz="2800" dirty="0">
                    <a:latin typeface="Cambria Math"/>
                  </a:rPr>
                  <a:t>2</a:t>
                </a:r>
                <a:r>
                  <a:rPr sz="2800" dirty="0"/>
                  <a:t> as </a:t>
                </a:r>
                <a14:m>
                  <m:oMath xmlns:m="http://schemas.openxmlformats.org/officeDocument/2006/math">
                    <m:r>
                      <a:rPr>
                        <a:latin typeface="Cambria Math" panose="02040503050406030204" pitchFamily="18" charset="0"/>
                      </a:rPr>
                      <m:t>𝑥</m:t>
                    </m:r>
                  </m:oMath>
                </a14:m>
                <a:r>
                  <a:rPr sz="2800" dirty="0"/>
                  <a:t> increases without bound, and they will be as close to </a:t>
                </a:r>
                <a:r>
                  <a:rPr sz="2800" dirty="0">
                    <a:latin typeface="Cambria Math"/>
                  </a:rPr>
                  <a:t>2</a:t>
                </a:r>
                <a:r>
                  <a:rPr sz="2800" dirty="0"/>
                  <a:t> as we wish if we make sure </a:t>
                </a:r>
                <a14:m>
                  <m:oMath xmlns:m="http://schemas.openxmlformats.org/officeDocument/2006/math">
                    <m:r>
                      <a:rPr>
                        <a:latin typeface="Cambria Math" panose="02040503050406030204" pitchFamily="18" charset="0"/>
                      </a:rPr>
                      <m:t>𝑥</m:t>
                    </m:r>
                  </m:oMath>
                </a14:m>
                <a:r>
                  <a:rPr sz="2800" dirty="0"/>
                  <a:t> is large enough. In other words, we can write</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2</m:t>
                    </m:r>
                  </m:oMath>
                </a14:m>
                <a:endParaRPr sz="2800" dirty="0"/>
              </a:p>
              <a:p>
                <a:pPr marL="457200" lvl="1" indent="0">
                  <a:buNone/>
                  <a:defRPr sz="2800"/>
                </a:pPr>
                <a:r>
                  <a:rPr dirty="0"/>
                  <a:t>and conclude that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2</m:t>
                    </m:r>
                  </m:oMath>
                </a14:m>
                <a:r>
                  <a:rPr dirty="0"/>
                  <a:t> is a horizontal asymptote for </a:t>
                </a:r>
                <a14:m>
                  <m:oMath xmlns:m="http://schemas.openxmlformats.org/officeDocument/2006/math">
                    <m:r>
                      <a:rPr>
                        <a:latin typeface="Cambria Math" panose="02040503050406030204" pitchFamily="18" charset="0"/>
                      </a:rPr>
                      <m:t>𝑓</m:t>
                    </m:r>
                  </m:oMath>
                </a14:m>
                <a:r>
                  <a:rPr dirty="0"/>
                  <a: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222" b="-1227"/>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Limits at Infinity to Identify Horizontal Asymptotes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dirty="0"/>
                  <a:t>​</a:t>
                </a:r>
                <a:r>
                  <a:rPr sz="2800" dirty="0"/>
                  <a:t>Similarly, we conclude that</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2</m:t>
                    </m:r>
                  </m:oMath>
                </a14:m>
                <a:r>
                  <a:rPr lang="en-US" sz="2800" dirty="0"/>
                  <a:t>,</a:t>
                </a:r>
                <a:endParaRPr sz="2800" dirty="0"/>
              </a:p>
              <a:p>
                <a:pPr>
                  <a:defRPr sz="2800"/>
                </a:pPr>
                <a:r>
                  <a:rPr dirty="0"/>
                  <a:t>​</a:t>
                </a:r>
                <a:r>
                  <a:rPr sz="2800" dirty="0"/>
                  <a:t>and thus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2</m:t>
                    </m:r>
                  </m:oMath>
                </a14:m>
                <a:r>
                  <a:rPr sz="2800" dirty="0"/>
                  <a:t> is another horizontal asymptote for </a:t>
                </a:r>
                <a14:m>
                  <m:oMath xmlns:m="http://schemas.openxmlformats.org/officeDocument/2006/math">
                    <m:r>
                      <a:rPr>
                        <a:latin typeface="Cambria Math" panose="02040503050406030204" pitchFamily="18" charset="0"/>
                      </a:rPr>
                      <m:t>𝑓</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Limits at Infinity to Identify Horizontal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The graph of </a:t>
                </a:r>
                <a14:m>
                  <m:oMath xmlns:m="http://schemas.openxmlformats.org/officeDocument/2006/math">
                    <m:r>
                      <a:rPr>
                        <a:latin typeface="Cambria Math" panose="02040503050406030204" pitchFamily="18" charset="0"/>
                      </a:rPr>
                      <m:t>𝑔</m:t>
                    </m:r>
                  </m:oMath>
                </a14:m>
                <a:r>
                  <a:rPr sz="2800"/>
                  <a:t>, though oscillating, is approaching the </a:t>
                </a:r>
                <a14:m>
                  <m:oMath xmlns:m="http://schemas.openxmlformats.org/officeDocument/2006/math">
                    <m:r>
                      <a:rPr>
                        <a:latin typeface="Cambria Math" panose="02040503050406030204" pitchFamily="18" charset="0"/>
                      </a:rPr>
                      <m:t>𝑥</m:t>
                    </m:r>
                  </m:oMath>
                </a14:m>
                <a:r>
                  <a:rPr sz="2800"/>
                  <a:t>-axis more and more as </a:t>
                </a:r>
                <a14:m>
                  <m:oMath xmlns:m="http://schemas.openxmlformats.org/officeDocument/2006/math">
                    <m:r>
                      <a:rPr>
                        <a:latin typeface="Cambria Math" panose="02040503050406030204" pitchFamily="18" charset="0"/>
                      </a:rPr>
                      <m:t>𝑥</m:t>
                    </m:r>
                  </m:oMath>
                </a14:m>
                <a:r>
                  <a:rPr sz="2800"/>
                  <a:t> increases (see Figure 12).</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852"/>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Limits at Infinity to Identify Horizontal Asymptotes (cont.)</a:t>
            </a:r>
          </a:p>
        </p:txBody>
      </p:sp>
      <p:pic>
        <p:nvPicPr>
          <p:cNvPr id="5" name="Content Placeholder 4">
            <a:extLst>
              <a:ext uri="{FF2B5EF4-FFF2-40B4-BE49-F238E27FC236}">
                <a16:creationId xmlns:a16="http://schemas.microsoft.com/office/drawing/2014/main" id="{2F9B878F-5B1D-4339-A782-657C1269209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6"/>
            <a:ext cx="4849813" cy="4431040"/>
          </a:xfr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EE2FF23-5DE0-4F80-97FF-6E4F7E13DE44}"/>
                  </a:ext>
                </a:extLst>
              </p:cNvPr>
              <p:cNvSpPr txBox="1"/>
              <p:nvPr/>
            </p:nvSpPr>
            <p:spPr>
              <a:xfrm>
                <a:off x="457200" y="5486400"/>
                <a:ext cx="8229600" cy="523220"/>
              </a:xfrm>
              <a:prstGeom prst="rect">
                <a:avLst/>
              </a:prstGeom>
              <a:noFill/>
            </p:spPr>
            <p:txBody>
              <a:bodyPr wrap="square" rtlCol="0">
                <a:spAutoFit/>
              </a:bodyPr>
              <a:lstStyle/>
              <a:p>
                <a:pPr algn="ctr"/>
                <a:r>
                  <a:rPr lang="en-US" sz="2800" dirty="0"/>
                  <a:t>Figure 12: </a:t>
                </a:r>
                <a14:m>
                  <m:oMath xmlns:m="http://schemas.openxmlformats.org/officeDocument/2006/math">
                    <m:func>
                      <m:funcPr>
                        <m:ctrlPr>
                          <a:rPr lang="ar-AE" sz="2800" i="1">
                            <a:latin typeface="Cambria Math" panose="02040503050406030204" pitchFamily="18" charset="0"/>
                          </a:rPr>
                        </m:ctrlPr>
                      </m:funcPr>
                      <m:fName>
                        <m:r>
                          <a:rPr lang="ar-AE" sz="2800">
                            <a:latin typeface="Cambria Math" panose="02040503050406030204" pitchFamily="18" charset="0"/>
                          </a:rPr>
                          <m:t>𝑔</m:t>
                        </m:r>
                      </m:fName>
                      <m:e>
                        <m:d>
                          <m:dPr>
                            <m:ctrlPr>
                              <a:rPr lang="ar-AE" sz="2800" i="1">
                                <a:latin typeface="Cambria Math" panose="02040503050406030204" pitchFamily="18" charset="0"/>
                              </a:rPr>
                            </m:ctrlPr>
                          </m:dPr>
                          <m:e>
                            <m:r>
                              <a:rPr lang="ar-AE" sz="2800">
                                <a:latin typeface="Cambria Math" panose="02040503050406030204" pitchFamily="18" charset="0"/>
                              </a:rPr>
                              <m:t>𝑥</m:t>
                            </m:r>
                          </m:e>
                        </m:d>
                      </m:e>
                    </m:func>
                    <m:r>
                      <a:rPr lang="ar-AE" sz="2800">
                        <a:latin typeface="Cambria Math" panose="02040503050406030204" pitchFamily="18" charset="0"/>
                      </a:rPr>
                      <m:t>=</m:t>
                    </m:r>
                    <m:sSup>
                      <m:sSupPr>
                        <m:ctrlPr>
                          <a:rPr lang="ar-AE" sz="2800" i="1">
                            <a:latin typeface="Cambria Math" panose="02040503050406030204" pitchFamily="18" charset="0"/>
                          </a:rPr>
                        </m:ctrlPr>
                      </m:sSupPr>
                      <m:e>
                        <m:r>
                          <a:rPr lang="ar-AE" sz="2800">
                            <a:latin typeface="Cambria Math" panose="02040503050406030204" pitchFamily="18" charset="0"/>
                          </a:rPr>
                          <m:t>𝑒</m:t>
                        </m:r>
                      </m:e>
                      <m:sup>
                        <m:r>
                          <a:rPr lang="ar-AE" sz="2800">
                            <a:latin typeface="Cambria Math" panose="02040503050406030204" pitchFamily="18" charset="0"/>
                          </a:rPr>
                          <m:t>−</m:t>
                        </m:r>
                        <m:r>
                          <a:rPr lang="ar-AE" sz="2800">
                            <a:latin typeface="Cambria Math" panose="02040503050406030204" pitchFamily="18" charset="0"/>
                          </a:rPr>
                          <m:t>𝑥</m:t>
                        </m:r>
                      </m:sup>
                    </m:sSup>
                    <m:func>
                      <m:funcPr>
                        <m:ctrlPr>
                          <a:rPr lang="ar-AE" sz="2800" i="1">
                            <a:latin typeface="Cambria Math" panose="02040503050406030204" pitchFamily="18" charset="0"/>
                          </a:rPr>
                        </m:ctrlPr>
                      </m:funcPr>
                      <m:fName>
                        <m:r>
                          <m:rPr>
                            <m:sty m:val="p"/>
                          </m:rPr>
                          <a:rPr lang="en-US" sz="2800">
                            <a:latin typeface="Cambria Math" panose="02040503050406030204" pitchFamily="18" charset="0"/>
                          </a:rPr>
                          <m:t>cos</m:t>
                        </m:r>
                      </m:fName>
                      <m:e>
                        <m:d>
                          <m:dPr>
                            <m:ctrlPr>
                              <a:rPr lang="ar-AE" sz="2800" i="1">
                                <a:latin typeface="Cambria Math" panose="02040503050406030204" pitchFamily="18" charset="0"/>
                              </a:rPr>
                            </m:ctrlPr>
                          </m:dPr>
                          <m:e>
                            <m:r>
                              <a:rPr lang="ar-AE" sz="2800">
                                <a:latin typeface="Cambria Math" panose="02040503050406030204" pitchFamily="18" charset="0"/>
                              </a:rPr>
                              <m:t>5</m:t>
                            </m:r>
                            <m:r>
                              <a:rPr lang="ar-AE" sz="2800">
                                <a:latin typeface="Cambria Math" panose="02040503050406030204" pitchFamily="18" charset="0"/>
                              </a:rPr>
                              <m:t>𝑥</m:t>
                            </m:r>
                          </m:e>
                        </m:d>
                      </m:e>
                    </m:func>
                  </m:oMath>
                </a14:m>
                <a:endParaRPr lang="en-US" sz="2800" dirty="0"/>
              </a:p>
            </p:txBody>
          </p:sp>
        </mc:Choice>
        <mc:Fallback xmlns="">
          <p:sp>
            <p:nvSpPr>
              <p:cNvPr id="3" name="TextBox 2">
                <a:extLst>
                  <a:ext uri="{FF2B5EF4-FFF2-40B4-BE49-F238E27FC236}">
                    <a16:creationId xmlns:a16="http://schemas.microsoft.com/office/drawing/2014/main" id="{FEE2FF23-5DE0-4F80-97FF-6E4F7E13DE44}"/>
                  </a:ext>
                </a:extLst>
              </p:cNvPr>
              <p:cNvSpPr txBox="1">
                <a:spLocks noRot="1" noChangeAspect="1" noMove="1" noResize="1" noEditPoints="1" noAdjustHandles="1" noChangeArrowheads="1" noChangeShapeType="1" noTextEdit="1"/>
              </p:cNvSpPr>
              <p:nvPr/>
            </p:nvSpPr>
            <p:spPr>
              <a:xfrm>
                <a:off x="457200" y="5486400"/>
                <a:ext cx="8229600" cy="523220"/>
              </a:xfrm>
              <a:prstGeom prst="rect">
                <a:avLst/>
              </a:prstGeom>
              <a:blipFill>
                <a:blip r:embed="rId4"/>
                <a:stretch>
                  <a:fillRect t="-10465" b="-32558"/>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Limits at Infinity to Identify Horizontal Asymptotes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In other words, as we will soon be able to prove, the function values of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will be as small in absolute value as we wish, if we merely choose </a:t>
                </a:r>
                <a14:m>
                  <m:oMath xmlns:m="http://schemas.openxmlformats.org/officeDocument/2006/math">
                    <m:r>
                      <a:rPr>
                        <a:latin typeface="Cambria Math" panose="02040503050406030204" pitchFamily="18" charset="0"/>
                      </a:rPr>
                      <m:t>𝑥</m:t>
                    </m:r>
                  </m:oMath>
                </a14:m>
                <a:r>
                  <a:rPr sz="2800" dirty="0"/>
                  <a:t> large enough. This is precisely what we need to conclude that the </a:t>
                </a:r>
                <a:br>
                  <a:rPr lang="en-US" sz="2800" dirty="0"/>
                </a:br>
                <a14:m>
                  <m:oMath xmlns:m="http://schemas.openxmlformats.org/officeDocument/2006/math">
                    <m:r>
                      <a:rPr>
                        <a:latin typeface="Cambria Math" panose="02040503050406030204" pitchFamily="18" charset="0"/>
                      </a:rPr>
                      <m:t>𝑥</m:t>
                    </m:r>
                  </m:oMath>
                </a14:m>
                <a:r>
                  <a:rPr sz="2800" dirty="0"/>
                  <a:t>-axis or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sz="2800" dirty="0"/>
                  <a:t> is a horizontal asymptote for </a:t>
                </a:r>
                <a14:m>
                  <m:oMath xmlns:m="http://schemas.openxmlformats.org/officeDocument/2006/math">
                    <m:r>
                      <a:rPr>
                        <a:latin typeface="Cambria Math" panose="02040503050406030204" pitchFamily="18" charset="0"/>
                      </a:rPr>
                      <m:t>𝑔</m:t>
                    </m:r>
                  </m:oMath>
                </a14:m>
                <a:r>
                  <a:rPr sz="2800" dirty="0"/>
                  <a:t>. Using limit notation, this means</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Name>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0</m:t>
                    </m:r>
                  </m:oMath>
                </a14:m>
                <a:r>
                  <a:rPr sz="2800" dirty="0"/>
                  <a:t>.</a:t>
                </a:r>
              </a:p>
              <a:p>
                <a:pPr>
                  <a:defRPr sz="2800"/>
                </a:pPr>
                <a:r>
                  <a:rPr dirty="0"/>
                  <a:t>​</a:t>
                </a:r>
                <a:r>
                  <a:rPr sz="2800" dirty="0"/>
                  <a:t>As a final remark, since the cosine factor causes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to oscillate, the graph actually crosses its horizontal asymptote infinitely often.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Using Limit Notation to Describe Unbounded Behavior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Decide whether the given functions increase or decrease without bound as </a:t>
                </a:r>
                <a14:m>
                  <m:oMath xmlns:m="http://schemas.openxmlformats.org/officeDocument/2006/math">
                    <m:r>
                      <a:rPr>
                        <a:latin typeface="Cambria Math" panose="02040503050406030204" pitchFamily="18" charset="0"/>
                      </a:rPr>
                      <m:t>𝑥</m:t>
                    </m:r>
                  </m:oMath>
                </a14:m>
                <a:r>
                  <a:rPr sz="2800"/>
                  <a:t> goes to </a:t>
                </a:r>
                <a14:m>
                  <m:oMath xmlns:m="http://schemas.openxmlformats.org/officeDocument/2006/math">
                    <m:r>
                      <a:rPr>
                        <a:latin typeface="Cambria Math" panose="02040503050406030204" pitchFamily="18" charset="0"/>
                      </a:rPr>
                      <m:t>∞</m:t>
                    </m:r>
                  </m:oMath>
                </a14:m>
                <a:r>
                  <a:rPr sz="2800"/>
                  <a:t> and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sz="2800"/>
                  <a:t>. Use limit notation to express your conclusion.</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7</m:t>
                    </m:r>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3</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Limit Notation to Describe Unbounded Behavior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marL="514350" indent="-514350">
                  <a:buFont typeface="+mj-lt"/>
                  <a:buAutoNum type="alphaLcPeriod"/>
                  <a:defRPr sz="2800"/>
                </a:pPr>
                <a:r>
                  <a:rPr dirty="0"/>
                  <a:t>​</a:t>
                </a:r>
                <a:r>
                  <a:rPr sz="2800" dirty="0"/>
                  <a:t>First, we will examine the function values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as </a:t>
                </a:r>
                <a14:m>
                  <m:oMath xmlns:m="http://schemas.openxmlformats.org/officeDocument/2006/math">
                    <m:r>
                      <a:rPr>
                        <a:latin typeface="Cambria Math" panose="02040503050406030204" pitchFamily="18" charset="0"/>
                      </a:rPr>
                      <m:t>𝑥</m:t>
                    </m:r>
                  </m:oMath>
                </a14:m>
                <a:r>
                  <a:rPr sz="2800" dirty="0"/>
                  <a:t> goes to </a:t>
                </a:r>
                <a14:m>
                  <m:oMath xmlns:m="http://schemas.openxmlformats.org/officeDocument/2006/math">
                    <m:r>
                      <a:rPr>
                        <a:latin typeface="Cambria Math" panose="02040503050406030204" pitchFamily="18" charset="0"/>
                      </a:rPr>
                      <m:t>∞</m:t>
                    </m:r>
                  </m:oMath>
                </a14:m>
                <a:r>
                  <a:rPr sz="2800" dirty="0"/>
                  <a:t>. Our first observation is that for any positive real number </a:t>
                </a:r>
                <a14:m>
                  <m:oMath xmlns:m="http://schemas.openxmlformats.org/officeDocument/2006/math">
                    <m:r>
                      <a:rPr>
                        <a:latin typeface="Cambria Math" panose="02040503050406030204" pitchFamily="18" charset="0"/>
                      </a:rPr>
                      <m:t>𝑥</m:t>
                    </m:r>
                  </m:oMath>
                </a14:m>
                <a:r>
                  <a:rPr sz="2800" dirty="0"/>
                  <a:t>, if </a:t>
                </a:r>
                <a14:m>
                  <m:oMath xmlns:m="http://schemas.openxmlformats.org/officeDocument/2006/math">
                    <m:r>
                      <a:rPr>
                        <a:latin typeface="Cambria Math" panose="02040503050406030204" pitchFamily="18" charset="0"/>
                      </a:rPr>
                      <m:t>𝑥</m:t>
                    </m:r>
                    <m:r>
                      <a:rPr>
                        <a:latin typeface="Cambria Math" panose="02040503050406030204" pitchFamily="18" charset="0"/>
                      </a:rPr>
                      <m:t>&gt;</m:t>
                    </m:r>
                    <m:r>
                      <a:rPr>
                        <a:latin typeface="Cambria Math" panose="02040503050406030204" pitchFamily="18" charset="0"/>
                      </a:rPr>
                      <m:t>1</m:t>
                    </m:r>
                  </m:oMath>
                </a14:m>
                <a:r>
                  <a:rPr sz="2800" dirty="0"/>
                  <a:t>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&gt;</m:t>
                    </m:r>
                    <m:r>
                      <a:rPr>
                        <a:latin typeface="Cambria Math" panose="02040503050406030204" pitchFamily="18" charset="0"/>
                      </a:rPr>
                      <m:t>𝑥</m:t>
                    </m:r>
                  </m:oMath>
                </a14:m>
                <a:r>
                  <a:rPr sz="2800" dirty="0"/>
                  <a:t>, so if </a:t>
                </a:r>
                <a14:m>
                  <m:oMath xmlns:m="http://schemas.openxmlformats.org/officeDocument/2006/math">
                    <m:r>
                      <a:rPr>
                        <a:latin typeface="Cambria Math" panose="02040503050406030204" pitchFamily="18" charset="0"/>
                      </a:rPr>
                      <m:t>𝑥</m:t>
                    </m:r>
                  </m:oMath>
                </a14:m>
                <a:r>
                  <a:rPr sz="2800" dirty="0"/>
                  <a:t> tends to </a:t>
                </a:r>
                <a14:m>
                  <m:oMath xmlns:m="http://schemas.openxmlformats.org/officeDocument/2006/math">
                    <m:r>
                      <a:rPr>
                        <a:latin typeface="Cambria Math" panose="02040503050406030204" pitchFamily="18" charset="0"/>
                      </a:rPr>
                      <m:t>∞</m:t>
                    </m:r>
                  </m:oMath>
                </a14:m>
                <a:r>
                  <a:rPr sz="2800" dirty="0"/>
                  <a:t>,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will certainly grow in magnitude, without bound. Therefore,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will </a:t>
                </a:r>
                <a:r>
                  <a:rPr sz="2800" i="1" dirty="0"/>
                  <a:t>decrease</a:t>
                </a:r>
                <a:r>
                  <a:rPr sz="2800" dirty="0"/>
                  <a:t> without bound as </a:t>
                </a:r>
                <a14:m>
                  <m:oMath xmlns:m="http://schemas.openxmlformats.org/officeDocument/2006/math">
                    <m:r>
                      <a:rPr>
                        <a:latin typeface="Cambria Math" panose="02040503050406030204" pitchFamily="18" charset="0"/>
                      </a:rPr>
                      <m:t>𝑥</m:t>
                    </m:r>
                  </m:oMath>
                </a14:m>
                <a:r>
                  <a:rPr sz="2800" dirty="0"/>
                  <a:t> tends to </a:t>
                </a:r>
                <a14:m>
                  <m:oMath xmlns:m="http://schemas.openxmlformats.org/officeDocument/2006/math">
                    <m:r>
                      <a:rPr>
                        <a:latin typeface="Cambria Math" panose="02040503050406030204" pitchFamily="18" charset="0"/>
                      </a:rPr>
                      <m:t>∞</m:t>
                    </m:r>
                  </m:oMath>
                </a14:m>
                <a:r>
                  <a:rPr sz="2800" dirty="0"/>
                  <a:t>. Using limit notation,</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sz="2800" dirty="0"/>
                  <a:t>.</a:t>
                </a:r>
              </a:p>
              <a:p>
                <a:pPr marL="457200" lvl="1" indent="0">
                  <a:buNone/>
                  <a:defRPr sz="2800"/>
                </a:pPr>
                <a:r>
                  <a:rPr dirty="0"/>
                  <a:t>Next, let us assume </a:t>
                </a:r>
                <a14:m>
                  <m:oMath xmlns:m="http://schemas.openxmlformats.org/officeDocument/2006/math">
                    <m:r>
                      <a:rPr>
                        <a:latin typeface="Cambria Math" panose="02040503050406030204" pitchFamily="18" charset="0"/>
                      </a:rPr>
                      <m:t>𝑥</m:t>
                    </m:r>
                  </m:oMath>
                </a14:m>
                <a:r>
                  <a:rPr dirty="0"/>
                  <a:t> goes to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dirty="0"/>
                  <a:t>. Like before,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dirty="0"/>
                  <a:t> will grow without bound, and since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dirty="0"/>
                  <a:t> is positive for any nonzero </a:t>
                </a:r>
                <a14:m>
                  <m:oMath xmlns:m="http://schemas.openxmlformats.org/officeDocument/2006/math">
                    <m:r>
                      <a:rPr>
                        <a:latin typeface="Cambria Math" panose="02040503050406030204" pitchFamily="18" charset="0"/>
                      </a:rPr>
                      <m:t>𝑥</m:t>
                    </m:r>
                  </m:oMath>
                </a14:m>
                <a:r>
                  <a:rPr dirty="0"/>
                  <a:t>, we conclude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dirty="0"/>
                  <a:t> again decreases without bound. Thus,</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Name>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111"/>
                </a:stretch>
              </a:blipFill>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Limit Notation to Describe Unbounded Behavior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We again let </a:t>
                </a:r>
                <a14:m>
                  <m:oMath xmlns:m="http://schemas.openxmlformats.org/officeDocument/2006/math">
                    <m:r>
                      <a:rPr>
                        <a:latin typeface="Cambria Math" panose="02040503050406030204" pitchFamily="18" charset="0"/>
                      </a:rPr>
                      <m:t>𝑥</m:t>
                    </m:r>
                  </m:oMath>
                </a14:m>
                <a:r>
                  <a:rPr sz="2800" dirty="0"/>
                  <a:t> go to </a:t>
                </a:r>
                <a14:m>
                  <m:oMath xmlns:m="http://schemas.openxmlformats.org/officeDocument/2006/math">
                    <m:r>
                      <a:rPr>
                        <a:latin typeface="Cambria Math" panose="02040503050406030204" pitchFamily="18" charset="0"/>
                      </a:rPr>
                      <m:t>∞</m:t>
                    </m:r>
                  </m:oMath>
                </a14:m>
                <a:r>
                  <a:rPr sz="2800" dirty="0"/>
                  <a:t> first. Then by an argument similar to the one given in part a.,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oMath>
                </a14:m>
                <a:r>
                  <a:rPr sz="2800" dirty="0"/>
                  <a:t> grows without bound. This tendency is not influenced by subtracting </a:t>
                </a:r>
                <a:r>
                  <a:rPr sz="2800" dirty="0">
                    <a:latin typeface="Cambria Math"/>
                  </a:rPr>
                  <a:t>7</a:t>
                </a:r>
                <a:r>
                  <a:rPr sz="2800" dirty="0"/>
                  <a:t> from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oMath>
                </a14:m>
                <a:r>
                  <a:rPr sz="2800" dirty="0"/>
                  <a:t>, so</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Name>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sz="2800" dirty="0"/>
                  <a:t>.</a:t>
                </a:r>
              </a:p>
              <a:p>
                <a:pPr marL="457200" lvl="1" indent="0">
                  <a:buNone/>
                  <a:defRPr sz="2800"/>
                </a:pPr>
                <a:r>
                  <a:rPr dirty="0"/>
                  <a:t>If on the other hand, </a:t>
                </a:r>
                <a14:m>
                  <m:oMath xmlns:m="http://schemas.openxmlformats.org/officeDocument/2006/math">
                    <m:r>
                      <a:rPr>
                        <a:latin typeface="Cambria Math" panose="02040503050406030204" pitchFamily="18" charset="0"/>
                      </a:rPr>
                      <m:t>𝑥</m:t>
                    </m:r>
                  </m:oMath>
                </a14:m>
                <a:r>
                  <a:rPr dirty="0"/>
                  <a:t> goes to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7</m:t>
                    </m:r>
                  </m:oMath>
                </a14:m>
                <a:r>
                  <a:rPr dirty="0"/>
                  <a:t> will decrease without bound, since the cube of a negative number is negative. Thus we conclude that</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Name>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556"/>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Limits Given Graphs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Next, suppose we redefine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dirty="0"/>
                  <a:t> to be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𝐿</m:t>
                        </m:r>
                      </m:num>
                      <m:den>
                        <m:r>
                          <a:rPr>
                            <a:latin typeface="Cambria Math" panose="02040503050406030204" pitchFamily="18" charset="0"/>
                          </a:rPr>
                          <m:t>2</m:t>
                        </m:r>
                      </m:den>
                    </m:f>
                  </m:oMath>
                </a14:m>
                <a:r>
                  <a:rPr sz="2800" dirty="0"/>
                  <a:t> (or some other number), but do not change anything else about </a:t>
                </a:r>
                <a14:m>
                  <m:oMath xmlns:m="http://schemas.openxmlformats.org/officeDocument/2006/math">
                    <m:r>
                      <a:rPr>
                        <a:latin typeface="Cambria Math" panose="02040503050406030204" pitchFamily="18" charset="0"/>
                      </a:rPr>
                      <m:t>𝑓</m:t>
                    </m:r>
                  </m:oMath>
                </a14:m>
                <a:r>
                  <a:rPr sz="2800" dirty="0"/>
                  <a:t> (let's call the resulting function </a:t>
                </a:r>
                <a14:m>
                  <m:oMath xmlns:m="http://schemas.openxmlformats.org/officeDocument/2006/math">
                    <m:acc>
                      <m:accPr>
                        <m:chr m:val="ˆ"/>
                        <m:ctrlPr>
                          <a:rPr i="1">
                            <a:latin typeface="Cambria Math" panose="02040503050406030204" pitchFamily="18" charset="0"/>
                          </a:rPr>
                        </m:ctrlPr>
                      </m:accPr>
                      <m:e>
                        <m:r>
                          <a:rPr>
                            <a:latin typeface="Cambria Math" panose="02040503050406030204" pitchFamily="18" charset="0"/>
                          </a:rPr>
                          <m:t>𝑓</m:t>
                        </m:r>
                      </m:e>
                    </m:acc>
                    <m:r>
                      <a:rPr>
                        <a:latin typeface="Cambria Math" panose="02040503050406030204" pitchFamily="18" charset="0"/>
                      </a:rPr>
                      <m:t>)</m:t>
                    </m:r>
                  </m:oMath>
                </a14:m>
                <a:r>
                  <a:rPr sz="2800" dirty="0"/>
                  <a:t>. Graphically, this means that the point </a:t>
                </a:r>
                <a14:m>
                  <m:oMath xmlns:m="http://schemas.openxmlformats.org/officeDocument/2006/math">
                    <m:r>
                      <a:rPr>
                        <a:latin typeface="Cambria Math" panose="02040503050406030204" pitchFamily="18" charset="0"/>
                      </a:rPr>
                      <m:t>(</m:t>
                    </m:r>
                    <m:r>
                      <a:rPr>
                        <a:latin typeface="Cambria Math" panose="02040503050406030204" pitchFamily="18" charset="0"/>
                      </a:rPr>
                      <m:t>𝑐</m:t>
                    </m:r>
                    <m:r>
                      <a:rPr>
                        <a:latin typeface="Cambria Math" panose="02040503050406030204" pitchFamily="18" charset="0"/>
                      </a:rPr>
                      <m:t>,</m:t>
                    </m:r>
                    <m:func>
                      <m:funcPr>
                        <m:ctrlPr>
                          <a:rPr i="1">
                            <a:latin typeface="Cambria Math" panose="02040503050406030204" pitchFamily="18" charset="0"/>
                          </a:rPr>
                        </m:ctrlPr>
                      </m:funcPr>
                      <m:fName>
                        <m:acc>
                          <m:accPr>
                            <m:chr m:val="ˆ"/>
                            <m:ctrlPr>
                              <a:rPr i="1">
                                <a:latin typeface="Cambria Math" panose="02040503050406030204" pitchFamily="18" charset="0"/>
                              </a:rPr>
                            </m:ctrlPr>
                          </m:accPr>
                          <m:e>
                            <m:r>
                              <a:rPr>
                                <a:latin typeface="Cambria Math" panose="02040503050406030204" pitchFamily="18" charset="0"/>
                              </a:rPr>
                              <m:t>𝑓</m:t>
                            </m:r>
                          </m:e>
                        </m:acc>
                      </m:fName>
                      <m:e>
                        <m:d>
                          <m:dPr>
                            <m:ctrlPr>
                              <a:rPr i="1">
                                <a:latin typeface="Cambria Math" panose="02040503050406030204" pitchFamily="18" charset="0"/>
                              </a:rPr>
                            </m:ctrlPr>
                          </m:dPr>
                          <m:e>
                            <m:r>
                              <a:rPr>
                                <a:latin typeface="Cambria Math" panose="02040503050406030204" pitchFamily="18" charset="0"/>
                              </a:rPr>
                              <m:t>𝑐</m:t>
                            </m:r>
                          </m:e>
                        </m:d>
                      </m:e>
                    </m:func>
                    <m:r>
                      <a:rPr>
                        <a:latin typeface="Cambria Math" panose="02040503050406030204" pitchFamily="18" charset="0"/>
                      </a:rPr>
                      <m:t>)</m:t>
                    </m:r>
                  </m:oMath>
                </a14:m>
                <a:r>
                  <a:rPr sz="2800" dirty="0"/>
                  <a:t> "jumps out" of the graph, and moves down to the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𝐿</m:t>
                        </m:r>
                      </m:num>
                      <m:den>
                        <m:r>
                          <a:rPr>
                            <a:latin typeface="Cambria Math" panose="02040503050406030204" pitchFamily="18" charset="0"/>
                          </a:rPr>
                          <m:t>2</m:t>
                        </m:r>
                      </m:den>
                    </m:f>
                  </m:oMath>
                </a14:m>
                <a:r>
                  <a:rPr sz="2800" dirty="0"/>
                  <a:t> level, as shown in Figure 2.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815"/>
                </a:stretch>
              </a:blipFill>
            </p:spPr>
            <p:txBody>
              <a:bodyPr/>
              <a:lstStyle/>
              <a:p>
                <a:r>
                  <a:rPr 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Limit Notation to Describe Unbounded Behavior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As for the function </a:t>
                </a:r>
                <a14:m>
                  <m:oMath xmlns:m="http://schemas.openxmlformats.org/officeDocument/2006/math">
                    <m:r>
                      <a:rPr>
                        <a:latin typeface="Cambria Math" panose="02040503050406030204" pitchFamily="18" charset="0"/>
                      </a:rPr>
                      <m:t>h</m:t>
                    </m:r>
                  </m:oMath>
                </a14:m>
                <a:r>
                  <a:rPr sz="2800" dirty="0"/>
                  <a:t>, we will first argue that its values grow without bound as </a:t>
                </a:r>
                <a14:m>
                  <m:oMath xmlns:m="http://schemas.openxmlformats.org/officeDocument/2006/math">
                    <m:r>
                      <a:rPr>
                        <a:latin typeface="Cambria Math" panose="02040503050406030204" pitchFamily="18" charset="0"/>
                      </a:rPr>
                      <m:t>𝑥</m:t>
                    </m:r>
                  </m:oMath>
                </a14:m>
                <a:r>
                  <a:rPr sz="2800" dirty="0"/>
                  <a:t> tends toward </a:t>
                </a:r>
                <a14:m>
                  <m:oMath xmlns:m="http://schemas.openxmlformats.org/officeDocument/2006/math">
                    <m:r>
                      <a:rPr>
                        <a:latin typeface="Cambria Math" panose="02040503050406030204" pitchFamily="18" charset="0"/>
                      </a:rPr>
                      <m:t>∞</m:t>
                    </m:r>
                  </m:oMath>
                </a14:m>
                <a:r>
                  <a:rPr sz="2800" dirty="0"/>
                  <a:t>. The reasoning is as follows. It is clear that the first term,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oMath>
                </a14:m>
                <a:r>
                  <a:rPr lang="en-US" sz="2800" dirty="0"/>
                  <a:t>,</a:t>
                </a:r>
                <a:r>
                  <a:rPr sz="2800" dirty="0"/>
                  <a:t> increases without bound as </a:t>
                </a:r>
                <a14:m>
                  <m:oMath xmlns:m="http://schemas.openxmlformats.org/officeDocument/2006/math">
                    <m:r>
                      <a:rPr>
                        <a:latin typeface="Cambria Math" panose="02040503050406030204" pitchFamily="18" charset="0"/>
                      </a:rPr>
                      <m:t>𝑥</m:t>
                    </m:r>
                  </m:oMath>
                </a14:m>
                <a:r>
                  <a:rPr sz="2800" dirty="0"/>
                  <a:t> goes to </a:t>
                </a:r>
                <a14:m>
                  <m:oMath xmlns:m="http://schemas.openxmlformats.org/officeDocument/2006/math">
                    <m:r>
                      <a:rPr>
                        <a:latin typeface="Cambria Math" panose="02040503050406030204" pitchFamily="18" charset="0"/>
                      </a:rPr>
                      <m:t>∞</m:t>
                    </m:r>
                  </m:oMath>
                </a14:m>
                <a:r>
                  <a:rPr sz="2800" dirty="0"/>
                  <a:t>. And as </a:t>
                </a:r>
                <a14:m>
                  <m:oMath xmlns:m="http://schemas.openxmlformats.org/officeDocument/2006/math">
                    <m:r>
                      <a:rPr>
                        <a:latin typeface="Cambria Math" panose="02040503050406030204" pitchFamily="18" charset="0"/>
                      </a:rPr>
                      <m:t>𝑥</m:t>
                    </m:r>
                  </m:oMath>
                </a14:m>
                <a:r>
                  <a:rPr sz="2800" dirty="0"/>
                  <a:t> grows, the fifth-degree term increases so much faster than the quadratic term that their difference,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still increases.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Limit Notation to Describe Unbounded Behavior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As an illustration, when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a:t>
                </a:r>
                <a:r>
                  <a:rPr lang="en-US" sz="2800" dirty="0"/>
                  <a:t>we have</a:t>
                </a:r>
                <a:r>
                  <a:rPr lang="en-US" i="1" dirty="0">
                    <a:latin typeface="Cambria Math" panose="02040503050406030204" pitchFamily="18" charset="0"/>
                  </a:rPr>
                  <a:t> </a:t>
                </a:r>
              </a:p>
              <a:p>
                <a:pPr algn="ctr">
                  <a:defRPr sz="2800"/>
                </a:pP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9</m:t>
                    </m:r>
                    <m:r>
                      <a:rPr>
                        <a:latin typeface="Cambria Math" panose="02040503050406030204" pitchFamily="18" charset="0"/>
                      </a:rPr>
                      <m:t>=</m:t>
                    </m:r>
                    <m:r>
                      <a:rPr>
                        <a:latin typeface="Cambria Math" panose="02040503050406030204" pitchFamily="18" charset="0"/>
                      </a:rPr>
                      <m:t>243</m:t>
                    </m:r>
                    <m:r>
                      <a:rPr>
                        <a:latin typeface="Cambria Math" panose="02040503050406030204" pitchFamily="18" charset="0"/>
                      </a:rPr>
                      <m:t>−</m:t>
                    </m:r>
                    <m:r>
                      <a:rPr>
                        <a:latin typeface="Cambria Math" panose="02040503050406030204" pitchFamily="18" charset="0"/>
                      </a:rPr>
                      <m:t>54</m:t>
                    </m:r>
                    <m:r>
                      <a:rPr>
                        <a:latin typeface="Cambria Math" panose="02040503050406030204" pitchFamily="18" charset="0"/>
                      </a:rPr>
                      <m:t>=</m:t>
                    </m:r>
                    <m:r>
                      <a:rPr>
                        <a:latin typeface="Cambria Math" panose="02040503050406030204" pitchFamily="18" charset="0"/>
                      </a:rPr>
                      <m:t>189</m:t>
                    </m:r>
                  </m:oMath>
                </a14:m>
                <a:r>
                  <a:rPr sz="2800" dirty="0"/>
                  <a:t>, </a:t>
                </a:r>
                <a:endParaRPr lang="en-US" dirty="0"/>
              </a:p>
              <a:p>
                <a:pPr>
                  <a:defRPr sz="2800"/>
                </a:pPr>
                <a:r>
                  <a:rPr sz="2800" dirty="0"/>
                  <a:t>but when, say,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10</m:t>
                    </m:r>
                  </m:oMath>
                </a14:m>
                <a:r>
                  <a:rPr sz="2800" dirty="0"/>
                  <a:t>, we have </a:t>
                </a:r>
                <a:br>
                  <a:rPr lang="en-US" i="1" dirty="0">
                    <a:latin typeface="Cambria Math" panose="02040503050406030204" pitchFamily="18" charset="0"/>
                  </a:rPr>
                </a:br>
                <a14:m>
                  <m:oMath xmlns:m="http://schemas.openxmlformats.org/officeDocument/2006/math">
                    <m:sSup>
                      <m:sSupPr>
                        <m:ctrlPr>
                          <a:rPr sz="2700" i="1">
                            <a:latin typeface="Cambria Math" panose="02040503050406030204" pitchFamily="18" charset="0"/>
                          </a:rPr>
                        </m:ctrlPr>
                      </m:sSupPr>
                      <m:e>
                        <m:r>
                          <a:rPr sz="2700">
                            <a:latin typeface="Cambria Math" panose="02040503050406030204" pitchFamily="18" charset="0"/>
                          </a:rPr>
                          <m:t>𝑥</m:t>
                        </m:r>
                      </m:e>
                      <m:sup>
                        <m:r>
                          <a:rPr sz="2700">
                            <a:latin typeface="Cambria Math" panose="02040503050406030204" pitchFamily="18" charset="0"/>
                          </a:rPr>
                          <m:t>5</m:t>
                        </m:r>
                      </m:sup>
                    </m:sSup>
                    <m:r>
                      <a:rPr sz="2700">
                        <a:latin typeface="Cambria Math" panose="02040503050406030204" pitchFamily="18" charset="0"/>
                      </a:rPr>
                      <m:t>−</m:t>
                    </m:r>
                    <m:r>
                      <a:rPr sz="2700">
                        <a:latin typeface="Cambria Math" panose="02040503050406030204" pitchFamily="18" charset="0"/>
                      </a:rPr>
                      <m:t>6</m:t>
                    </m:r>
                    <m:sSup>
                      <m:sSupPr>
                        <m:ctrlPr>
                          <a:rPr sz="2700" i="1">
                            <a:latin typeface="Cambria Math" panose="02040503050406030204" pitchFamily="18" charset="0"/>
                          </a:rPr>
                        </m:ctrlPr>
                      </m:sSupPr>
                      <m:e>
                        <m:r>
                          <a:rPr sz="2700">
                            <a:latin typeface="Cambria Math" panose="02040503050406030204" pitchFamily="18" charset="0"/>
                          </a:rPr>
                          <m:t>𝑥</m:t>
                        </m:r>
                      </m:e>
                      <m:sup>
                        <m:r>
                          <a:rPr sz="2700">
                            <a:latin typeface="Cambria Math" panose="02040503050406030204" pitchFamily="18" charset="0"/>
                          </a:rPr>
                          <m:t>2</m:t>
                        </m:r>
                      </m:sup>
                    </m:sSup>
                    <m:r>
                      <a:rPr sz="2700">
                        <a:latin typeface="Cambria Math" panose="02040503050406030204" pitchFamily="18" charset="0"/>
                      </a:rPr>
                      <m:t>=</m:t>
                    </m:r>
                    <m:sSup>
                      <m:sSupPr>
                        <m:ctrlPr>
                          <a:rPr sz="2700" i="1">
                            <a:latin typeface="Cambria Math" panose="02040503050406030204" pitchFamily="18" charset="0"/>
                          </a:rPr>
                        </m:ctrlPr>
                      </m:sSupPr>
                      <m:e>
                        <m:r>
                          <a:rPr sz="2700">
                            <a:latin typeface="Cambria Math" panose="02040503050406030204" pitchFamily="18" charset="0"/>
                          </a:rPr>
                          <m:t>10</m:t>
                        </m:r>
                      </m:e>
                      <m:sup>
                        <m:r>
                          <a:rPr sz="2700">
                            <a:latin typeface="Cambria Math" panose="02040503050406030204" pitchFamily="18" charset="0"/>
                          </a:rPr>
                          <m:t>5</m:t>
                        </m:r>
                      </m:sup>
                    </m:sSup>
                    <m:r>
                      <a:rPr sz="2700">
                        <a:latin typeface="Cambria Math" panose="02040503050406030204" pitchFamily="18" charset="0"/>
                      </a:rPr>
                      <m:t>−</m:t>
                    </m:r>
                    <m:r>
                      <a:rPr sz="2700">
                        <a:latin typeface="Cambria Math" panose="02040503050406030204" pitchFamily="18" charset="0"/>
                      </a:rPr>
                      <m:t>6</m:t>
                    </m:r>
                    <m:r>
                      <a:rPr sz="2700">
                        <a:latin typeface="Cambria Math" panose="02040503050406030204" pitchFamily="18" charset="0"/>
                      </a:rPr>
                      <m:t>⋅</m:t>
                    </m:r>
                    <m:sSup>
                      <m:sSupPr>
                        <m:ctrlPr>
                          <a:rPr sz="2700" i="1">
                            <a:latin typeface="Cambria Math" panose="02040503050406030204" pitchFamily="18" charset="0"/>
                          </a:rPr>
                        </m:ctrlPr>
                      </m:sSupPr>
                      <m:e>
                        <m:r>
                          <a:rPr sz="2700">
                            <a:latin typeface="Cambria Math" panose="02040503050406030204" pitchFamily="18" charset="0"/>
                          </a:rPr>
                          <m:t>10</m:t>
                        </m:r>
                      </m:e>
                      <m:sup>
                        <m:r>
                          <a:rPr sz="2700">
                            <a:latin typeface="Cambria Math" panose="02040503050406030204" pitchFamily="18" charset="0"/>
                          </a:rPr>
                          <m:t>2</m:t>
                        </m:r>
                      </m:sup>
                    </m:sSup>
                    <m:r>
                      <a:rPr sz="2700">
                        <a:latin typeface="Cambria Math" panose="02040503050406030204" pitchFamily="18" charset="0"/>
                      </a:rPr>
                      <m:t>=</m:t>
                    </m:r>
                    <m:r>
                      <a:rPr sz="2700">
                        <a:latin typeface="Cambria Math" panose="02040503050406030204" pitchFamily="18" charset="0"/>
                      </a:rPr>
                      <m:t>100</m:t>
                    </m:r>
                    <m:r>
                      <a:rPr sz="2700">
                        <a:latin typeface="Cambria Math" panose="02040503050406030204" pitchFamily="18" charset="0"/>
                      </a:rPr>
                      <m:t>,</m:t>
                    </m:r>
                    <m:r>
                      <a:rPr sz="2700">
                        <a:latin typeface="Cambria Math" panose="02040503050406030204" pitchFamily="18" charset="0"/>
                      </a:rPr>
                      <m:t>000</m:t>
                    </m:r>
                    <m:r>
                      <a:rPr sz="2700">
                        <a:latin typeface="Cambria Math" panose="02040503050406030204" pitchFamily="18" charset="0"/>
                      </a:rPr>
                      <m:t>−</m:t>
                    </m:r>
                    <m:r>
                      <a:rPr sz="2700">
                        <a:latin typeface="Cambria Math" panose="02040503050406030204" pitchFamily="18" charset="0"/>
                      </a:rPr>
                      <m:t>600</m:t>
                    </m:r>
                    <m:r>
                      <a:rPr sz="2700">
                        <a:latin typeface="Cambria Math" panose="02040503050406030204" pitchFamily="18" charset="0"/>
                      </a:rPr>
                      <m:t>=</m:t>
                    </m:r>
                    <m:r>
                      <a:rPr sz="2700">
                        <a:latin typeface="Cambria Math" panose="02040503050406030204" pitchFamily="18" charset="0"/>
                      </a:rPr>
                      <m:t>99</m:t>
                    </m:r>
                    <m:r>
                      <a:rPr sz="2700">
                        <a:latin typeface="Cambria Math" panose="02040503050406030204" pitchFamily="18" charset="0"/>
                      </a:rPr>
                      <m:t>,</m:t>
                    </m:r>
                    <m:r>
                      <a:rPr sz="2700">
                        <a:latin typeface="Cambria Math" panose="02040503050406030204" pitchFamily="18" charset="0"/>
                      </a:rPr>
                      <m:t>400</m:t>
                    </m:r>
                  </m:oMath>
                </a14:m>
                <a:r>
                  <a:rPr sz="2800" dirty="0"/>
                  <a:t>. </a:t>
                </a:r>
                <a:endParaRPr lang="en-US" sz="2800" dirty="0"/>
              </a:p>
              <a:p>
                <a:pPr>
                  <a:defRPr sz="2800"/>
                </a:pPr>
                <a:r>
                  <a:rPr sz="2800" dirty="0"/>
                  <a:t>Adding </a:t>
                </a:r>
                <a:r>
                  <a:rPr sz="2800" dirty="0">
                    <a:latin typeface="Cambria Math"/>
                  </a:rPr>
                  <a:t>3</a:t>
                </a:r>
                <a:r>
                  <a:rPr sz="2800" dirty="0"/>
                  <a:t> to the previous expression (or adding or subtracting any constant, for that matter) will not change the increasing tendency of the function values, so we conclude that</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Name>
                      <m:e>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extLst>
      <p:ext uri="{BB962C8B-B14F-4D97-AF65-F5344CB8AC3E}">
        <p14:creationId xmlns:p14="http://schemas.microsoft.com/office/powerpoint/2010/main" val="3818484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Limit Notation to Describe Unbounded Behavior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We can argue in a similar fashion in the case of </a:t>
                </a:r>
                <a14:m>
                  <m:oMath xmlns:m="http://schemas.openxmlformats.org/officeDocument/2006/math">
                    <m:r>
                      <a:rPr>
                        <a:latin typeface="Cambria Math" panose="02040503050406030204" pitchFamily="18" charset="0"/>
                      </a:rPr>
                      <m:t>𝑥</m:t>
                    </m:r>
                  </m:oMath>
                </a14:m>
                <a:r>
                  <a:rPr sz="2800" dirty="0"/>
                  <a:t> going to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sz="2800" dirty="0"/>
                  <a:t>, but since the fifth power of a negative number is negative,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oMath>
                </a14:m>
                <a:r>
                  <a:rPr sz="2800" dirty="0"/>
                  <a:t> </a:t>
                </a:r>
                <a:r>
                  <a:rPr sz="2800" i="1" dirty="0"/>
                  <a:t>decreases </a:t>
                </a:r>
                <a:r>
                  <a:rPr sz="2800" dirty="0"/>
                  <a:t>without bound in this case. This time, however, subtracting </a:t>
                </a:r>
                <a14:m>
                  <m:oMath xmlns:m="http://schemas.openxmlformats.org/officeDocument/2006/math">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only helps (but like before, the quadratic term would not be able to change the process, even if we added it to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oMath>
                </a14:m>
                <a:r>
                  <a:rPr sz="2800" dirty="0"/>
                  <a:t>). Again, the constant term is immaterial from the perspective of the tendency of the function values, so we conclude that</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Name>
                      <m:e>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extLst>
      <p:ext uri="{BB962C8B-B14F-4D97-AF65-F5344CB8AC3E}">
        <p14:creationId xmlns:p14="http://schemas.microsoft.com/office/powerpoint/2010/main" val="152612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Limits Given Graphs (cont.)</a:t>
            </a:r>
          </a:p>
        </p:txBody>
      </p:sp>
      <p:sp>
        <p:nvSpPr>
          <p:cNvPr id="4" name="Text Placeholder 2">
            <a:extLst>
              <a:ext uri="{FF2B5EF4-FFF2-40B4-BE49-F238E27FC236}">
                <a16:creationId xmlns:a16="http://schemas.microsoft.com/office/drawing/2014/main" id="{6556BAA3-797E-40B9-9D00-7D34ED79EB37}"/>
              </a:ext>
            </a:extLst>
          </p:cNvPr>
          <p:cNvSpPr txBox="1">
            <a:spLocks/>
          </p:cNvSpPr>
          <p:nvPr/>
        </p:nvSpPr>
        <p:spPr>
          <a:xfrm>
            <a:off x="152400" y="5448887"/>
            <a:ext cx="8763000" cy="6471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Figure 2</a:t>
            </a:r>
          </a:p>
        </p:txBody>
      </p:sp>
      <p:pic>
        <p:nvPicPr>
          <p:cNvPr id="8" name="Content Placeholder 7">
            <a:extLst>
              <a:ext uri="{FF2B5EF4-FFF2-40B4-BE49-F238E27FC236}">
                <a16:creationId xmlns:a16="http://schemas.microsoft.com/office/drawing/2014/main" id="{462E232A-0F82-4145-B7E7-18441FF1CB7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0847" y="1082675"/>
            <a:ext cx="4482307" cy="448230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Limits Given Graphs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In other words, by redefining a single function value, we have relocated </a:t>
                </a:r>
                <a:r>
                  <a:rPr sz="2800" i="1" dirty="0"/>
                  <a:t>one point </a:t>
                </a:r>
                <a14:m>
                  <m:oMath xmlns:m="http://schemas.openxmlformats.org/officeDocument/2006/math">
                    <m:r>
                      <a:rPr>
                        <a:latin typeface="Cambria Math" panose="02040503050406030204" pitchFamily="18" charset="0"/>
                      </a:rPr>
                      <m:t>(</m:t>
                    </m:r>
                    <m:r>
                      <a:rPr>
                        <a:latin typeface="Cambria Math" panose="02040503050406030204" pitchFamily="18" charset="0"/>
                      </a:rPr>
                      <m:t>𝑐</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𝑐</m:t>
                            </m:r>
                          </m:e>
                        </m:d>
                      </m:e>
                    </m:func>
                    <m:r>
                      <a:rPr>
                        <a:latin typeface="Cambria Math" panose="02040503050406030204" pitchFamily="18" charset="0"/>
                      </a:rPr>
                      <m:t>)</m:t>
                    </m:r>
                  </m:oMath>
                </a14:m>
                <a:r>
                  <a:rPr sz="2800" dirty="0"/>
                  <a:t> from the graph of </a:t>
                </a:r>
                <a14:m>
                  <m:oMath xmlns:m="http://schemas.openxmlformats.org/officeDocument/2006/math">
                    <m:r>
                      <a:rPr>
                        <a:latin typeface="Cambria Math" panose="02040503050406030204" pitchFamily="18" charset="0"/>
                      </a:rPr>
                      <m:t>𝑓</m:t>
                    </m:r>
                  </m:oMath>
                </a14:m>
                <a:r>
                  <a:rPr sz="2800" dirty="0"/>
                  <a:t>, but we haven't changed a bit the behavior of the function </a:t>
                </a:r>
                <a:r>
                  <a:rPr sz="2800" i="1" dirty="0"/>
                  <a:t>near</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𝑐</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𝑐</m:t>
                            </m:r>
                          </m:e>
                        </m:d>
                      </m:e>
                    </m:func>
                    <m:r>
                      <a:rPr>
                        <a:latin typeface="Cambria Math" panose="02040503050406030204" pitchFamily="18" charset="0"/>
                      </a:rPr>
                      <m:t>)</m:t>
                    </m:r>
                  </m:oMath>
                </a14:m>
                <a:r>
                  <a:rPr sz="2800" dirty="0"/>
                  <a:t>. If </a:t>
                </a:r>
                <a14:m>
                  <m:oMath xmlns:m="http://schemas.openxmlformats.org/officeDocument/2006/math">
                    <m:r>
                      <a:rPr>
                        <a:latin typeface="Cambria Math" panose="02040503050406030204" pitchFamily="18" charset="0"/>
                      </a:rPr>
                      <m:t>𝑥</m:t>
                    </m:r>
                  </m:oMath>
                </a14:m>
                <a:r>
                  <a:rPr sz="2800" dirty="0"/>
                  <a:t> takes on values closer and closer to </a:t>
                </a:r>
                <a14:m>
                  <m:oMath xmlns:m="http://schemas.openxmlformats.org/officeDocument/2006/math">
                    <m:r>
                      <a:rPr>
                        <a:latin typeface="Cambria Math" panose="02040503050406030204" pitchFamily="18" charset="0"/>
                      </a:rPr>
                      <m:t>𝑐</m:t>
                    </m:r>
                  </m:oMath>
                </a14:m>
                <a:r>
                  <a:rPr sz="2800" dirty="0"/>
                  <a:t>, but not equal to </a:t>
                </a:r>
                <a14:m>
                  <m:oMath xmlns:m="http://schemas.openxmlformats.org/officeDocument/2006/math">
                    <m:r>
                      <a:rPr>
                        <a:latin typeface="Cambria Math" panose="02040503050406030204" pitchFamily="18" charset="0"/>
                      </a:rPr>
                      <m:t>𝑐</m:t>
                    </m:r>
                  </m:oMath>
                </a14:m>
                <a:r>
                  <a:rPr sz="2800" dirty="0"/>
                  <a:t>, the function value </a:t>
                </a:r>
                <a14:m>
                  <m:oMath xmlns:m="http://schemas.openxmlformats.org/officeDocument/2006/math">
                    <m:acc>
                      <m:accPr>
                        <m:chr m:val="ˆ"/>
                        <m:ctrlPr>
                          <a:rPr i="1">
                            <a:latin typeface="Cambria Math" panose="02040503050406030204" pitchFamily="18" charset="0"/>
                          </a:rPr>
                        </m:ctrlPr>
                      </m:accPr>
                      <m:e>
                        <m:r>
                          <a:rPr>
                            <a:latin typeface="Cambria Math" panose="02040503050406030204" pitchFamily="18" charset="0"/>
                          </a:rPr>
                          <m:t>𝑓</m:t>
                        </m:r>
                      </m:e>
                    </m:ac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will still move closer and closer to </a:t>
                </a:r>
                <a14:m>
                  <m:oMath xmlns:m="http://schemas.openxmlformats.org/officeDocument/2006/math">
                    <m:r>
                      <a:rPr>
                        <a:latin typeface="Cambria Math" panose="02040503050406030204" pitchFamily="18" charset="0"/>
                      </a:rPr>
                      <m:t>𝐿</m:t>
                    </m:r>
                  </m:oMath>
                </a14:m>
                <a:r>
                  <a:rPr sz="2800" dirty="0"/>
                  <a:t>, which is the second coordinate of the empty circle (i.e., its altitude over the </a:t>
                </a:r>
                <a14:m>
                  <m:oMath xmlns:m="http://schemas.openxmlformats.org/officeDocument/2006/math">
                    <m:r>
                      <a:rPr>
                        <a:latin typeface="Cambria Math" panose="02040503050406030204" pitchFamily="18" charset="0"/>
                      </a:rPr>
                      <m:t>𝑥</m:t>
                    </m:r>
                  </m:oMath>
                </a14:m>
                <a:r>
                  <a:rPr sz="2800" dirty="0"/>
                  <a:t>-axis). In other words, we can still write</a:t>
                </a:r>
              </a:p>
              <a:p>
                <a:pPr algn="ctr">
                  <a:defRPr sz="2800"/>
                </a:pPr>
                <a14:m>
                  <m:oMath xmlns:m="http://schemas.openxmlformats.org/officeDocument/2006/math">
                    <m:func>
                      <m:funcPr>
                        <m:ctrlPr>
                          <a:rPr i="1">
                            <a:latin typeface="Cambria Math" panose="02040503050406030204" pitchFamily="18" charset="0"/>
                          </a:rPr>
                        </m:ctrlPr>
                      </m:funcPr>
                      <m:fNa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lim>
                        </m:limLow>
                      </m:fName>
                      <m:e>
                        <m:func>
                          <m:funcPr>
                            <m:ctrlPr>
                              <a:rPr i="1">
                                <a:latin typeface="Cambria Math" panose="02040503050406030204" pitchFamily="18" charset="0"/>
                              </a:rPr>
                            </m:ctrlPr>
                          </m:funcPr>
                          <m:fName>
                            <m:acc>
                              <m:accPr>
                                <m:chr m:val="ˆ"/>
                                <m:ctrlPr>
                                  <a:rPr i="1">
                                    <a:latin typeface="Cambria Math" panose="02040503050406030204" pitchFamily="18" charset="0"/>
                                  </a:rPr>
                                </m:ctrlPr>
                              </m:accPr>
                              <m:e>
                                <m:r>
                                  <a:rPr>
                                    <a:latin typeface="Cambria Math" panose="02040503050406030204" pitchFamily="18" charset="0"/>
                                  </a:rPr>
                                  <m:t>𝑓</m:t>
                                </m:r>
                              </m:e>
                            </m:acc>
                          </m:fName>
                          <m:e>
                            <m:d>
                              <m:dPr>
                                <m:ctrlPr>
                                  <a:rPr i="1">
                                    <a:latin typeface="Cambria Math" panose="02040503050406030204" pitchFamily="18" charset="0"/>
                                  </a:rPr>
                                </m:ctrlPr>
                              </m:dPr>
                              <m:e>
                                <m:r>
                                  <a:rPr>
                                    <a:latin typeface="Cambria Math" panose="02040503050406030204" pitchFamily="18" charset="0"/>
                                  </a:rPr>
                                  <m:t>𝑥</m:t>
                                </m:r>
                              </m:e>
                            </m:d>
                          </m:e>
                        </m:func>
                      </m:e>
                    </m:func>
                    <m:r>
                      <a:rPr>
                        <a:latin typeface="Cambria Math" panose="02040503050406030204" pitchFamily="18" charset="0"/>
                      </a:rPr>
                      <m:t>=</m:t>
                    </m:r>
                    <m:r>
                      <a:rPr>
                        <a:latin typeface="Cambria Math" panose="02040503050406030204" pitchFamily="18" charset="0"/>
                      </a:rPr>
                      <m:t>𝐿</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52369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Limits Given Graphs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67067"/>
              </a:xfrm>
            </p:spPr>
            <p:txBody>
              <a:bodyPr>
                <a:normAutofit/>
              </a:bodyPr>
              <a:lstStyle/>
              <a:p>
                <a:pPr>
                  <a:defRPr sz="2800"/>
                </a:pPr>
                <a:r>
                  <a:rPr sz="2800" dirty="0"/>
                  <a:t>Finally, we will consider one last scenario. Suppose that we delete the function value corresponding to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altogether, thus making the function undefined at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We will call the resulting function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𝑓</m:t>
                        </m:r>
                      </m:e>
                    </m:acc>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1481" t="-1227" r="-1556"/>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Limits Given Graphs (cont.)</a:t>
            </a:r>
          </a:p>
        </p:txBody>
      </p:sp>
      <p:sp>
        <p:nvSpPr>
          <p:cNvPr id="4" name="Text Placeholder 2">
            <a:extLst>
              <a:ext uri="{FF2B5EF4-FFF2-40B4-BE49-F238E27FC236}">
                <a16:creationId xmlns:a16="http://schemas.microsoft.com/office/drawing/2014/main" id="{D6D4785E-1EF6-470A-94CF-627EBEC802B0}"/>
              </a:ext>
            </a:extLst>
          </p:cNvPr>
          <p:cNvSpPr txBox="1">
            <a:spLocks/>
          </p:cNvSpPr>
          <p:nvPr/>
        </p:nvSpPr>
        <p:spPr>
          <a:xfrm>
            <a:off x="152400" y="5448887"/>
            <a:ext cx="8763000" cy="6471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Figure 3</a:t>
            </a:r>
          </a:p>
        </p:txBody>
      </p:sp>
      <p:pic>
        <p:nvPicPr>
          <p:cNvPr id="5" name="Content Placeholder 4">
            <a:extLst>
              <a:ext uri="{FF2B5EF4-FFF2-40B4-BE49-F238E27FC236}">
                <a16:creationId xmlns:a16="http://schemas.microsoft.com/office/drawing/2014/main" id="{EA5EF6B9-2C90-4628-8D13-CFB6EAB4D2E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0847" y="1082675"/>
            <a:ext cx="4482307" cy="4482307"/>
          </a:xfr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3539</Words>
  <Application>Microsoft Office PowerPoint</Application>
  <PresentationFormat>On-screen Show (4:3)</PresentationFormat>
  <Paragraphs>188</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Calibri</vt:lpstr>
      <vt:lpstr>Arial</vt:lpstr>
      <vt:lpstr>Cambria Math</vt:lpstr>
      <vt:lpstr>Courier New</vt:lpstr>
      <vt:lpstr>Office Theme</vt:lpstr>
      <vt:lpstr>Section 13.2</vt:lpstr>
      <vt:lpstr>Example 1: Finding Limits Given Graphs</vt:lpstr>
      <vt:lpstr>Example 1: Finding Limits Given Graphs (cont.)</vt:lpstr>
      <vt:lpstr>Example 1: Finding Limits Given Graphs (cont.)</vt:lpstr>
      <vt:lpstr>Example 1: Finding Limits Given Graphs (cont.)</vt:lpstr>
      <vt:lpstr>Example 1: Finding Limits Given Graphs (cont.)</vt:lpstr>
      <vt:lpstr>Example 1: Finding Limits Given Graphs (cont.)</vt:lpstr>
      <vt:lpstr>Example 1: Finding Limits Given Graphs (cont.)</vt:lpstr>
      <vt:lpstr>Example 1: Finding Limits Given Graphs (cont.)</vt:lpstr>
      <vt:lpstr>Example 1: Finding Limits Given Graphs (cont.)</vt:lpstr>
      <vt:lpstr>Example 2: Applying Limits to a Paradox</vt:lpstr>
      <vt:lpstr>Example 2: Applying Limits to a Paradox (cont.)</vt:lpstr>
      <vt:lpstr>Example 2: Applying Limits to a Paradox (cont.)</vt:lpstr>
      <vt:lpstr>Example 2: Applying Limits to a Paradox (cont.)</vt:lpstr>
      <vt:lpstr>Example 3: Finding One-Sided Limits near Vertical Asymptotes</vt:lpstr>
      <vt:lpstr>Example 3: Finding One-Sided Limits near Vertical Asymptotes (cont.)</vt:lpstr>
      <vt:lpstr>Example 3: Finding One-Sided Limits near Vertical Asymptotes (cont.)</vt:lpstr>
      <vt:lpstr>Example 3: Finding One-Sided Limits near Vertical Asymptotes (cont.)</vt:lpstr>
      <vt:lpstr>Example 3: Finding One-Sided Limits near Vertical Asymptotes (cont.)</vt:lpstr>
      <vt:lpstr>Example 3: Finding One-Sided Limits near Vertical Asymptotes (cont.)</vt:lpstr>
      <vt:lpstr>Example 3: Finding One-Sided Limits near Vertical Asymptotes (cont.)</vt:lpstr>
      <vt:lpstr>Example 3: Finding One-Sided Limits near Vertical Asymptotes (cont.)</vt:lpstr>
      <vt:lpstr>Example 3: Finding One-Sided Limits near Vertical Asymptotes (cont.)</vt:lpstr>
      <vt:lpstr>Example 4: Finding One-Sided Limits near Vertical Asymptotes</vt:lpstr>
      <vt:lpstr>Example 4: Finding One-Sided Limits near Vertical Asymptotes (cont.)</vt:lpstr>
      <vt:lpstr>Example 4: Finding One-Sided Limits near Vertical Asymptotes (cont.)</vt:lpstr>
      <vt:lpstr>Example 4: Finding One-Sided Limits near Vertical Asymptotes (cont.)</vt:lpstr>
      <vt:lpstr>Example 4: Finding One-Sided Limits near Vertical Asymptotes (cont.)</vt:lpstr>
      <vt:lpstr>Example 4: Finding One-Sided Limits near Vertical Asymptotes (cont.)</vt:lpstr>
      <vt:lpstr>Vertical Asymptote</vt:lpstr>
      <vt:lpstr>Example 5: Finding One-Sided Limits Given Graphs</vt:lpstr>
      <vt:lpstr>Example 5: Finding One-Sided Limits Given Graphs (cont.)</vt:lpstr>
      <vt:lpstr>Example 5: Finding One-Sided Limits Given Graphs (cont.)</vt:lpstr>
      <vt:lpstr>Example 5: Finding One-Sided Limits Given Graphs (cont.)</vt:lpstr>
      <vt:lpstr>Example 5: Finding One-Sided Limits Given Graphs (cont.)</vt:lpstr>
      <vt:lpstr>Example 5: Finding One-Sided Limits Given Graphs (cont.)</vt:lpstr>
      <vt:lpstr>Example 5: Finding One-Sided Limits Given Graphs (cont.)</vt:lpstr>
      <vt:lpstr>Example 5: Finding One-Sided Limits Given Graphs (cont.)</vt:lpstr>
      <vt:lpstr>Horizontal Asymptote</vt:lpstr>
      <vt:lpstr>Example 6: Using Limits at Infinity to Identify Horizontal Asymptotes</vt:lpstr>
      <vt:lpstr>Example 6: Using Limits at Infinity to Identify Horizontal Asymptotes (cont.)</vt:lpstr>
      <vt:lpstr>Example 6: Using Limits at Infinity to Identify Horizontal Asymptotes (cont.)</vt:lpstr>
      <vt:lpstr>Example 6: Using Limits at Infinity to Identify Horizontal Asymptotes (cont.)</vt:lpstr>
      <vt:lpstr>Example 6: Using Limits at Infinity to Identify Horizontal Asymptotes (cont.)</vt:lpstr>
      <vt:lpstr>Example 6: Using Limits at Infinity to Identify Horizontal Asymptotes (cont.)</vt:lpstr>
      <vt:lpstr>Example 6: Using Limits at Infinity to Identify Horizontal Asymptotes (cont.)</vt:lpstr>
      <vt:lpstr>Example 7: Using Limit Notation to Describe Unbounded Behavior</vt:lpstr>
      <vt:lpstr>Example 7: Using Limit Notation to Describe Unbounded Behavior (cont.)</vt:lpstr>
      <vt:lpstr>Example 7: Using Limit Notation to Describe Unbounded Behavior (cont.)</vt:lpstr>
      <vt:lpstr>Example 7: Using Limit Notation to Describe Unbounded Behavior (cont.)</vt:lpstr>
      <vt:lpstr>Example 7: Using Limit Notation to Describe Unbounded Behavior (cont.)</vt:lpstr>
      <vt:lpstr>Example 7: Using Limit Notation to Describe Unbounded Behavior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148</cp:revision>
  <dcterms:created xsi:type="dcterms:W3CDTF">2013-04-26T14:43:13Z</dcterms:created>
  <dcterms:modified xsi:type="dcterms:W3CDTF">2020-08-05T17:49:50Z</dcterms:modified>
</cp:coreProperties>
</file>