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8" r:id="rId11"/>
    <p:sldId id="269" r:id="rId12"/>
    <p:sldId id="271" r:id="rId13"/>
    <p:sldId id="272" r:id="rId14"/>
    <p:sldId id="273" r:id="rId15"/>
    <p:sldId id="274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96" r:id="rId26"/>
    <p:sldId id="297" r:id="rId27"/>
    <p:sldId id="286" r:id="rId28"/>
    <p:sldId id="288" r:id="rId29"/>
    <p:sldId id="289" r:id="rId30"/>
    <p:sldId id="298" r:id="rId31"/>
    <p:sldId id="290" r:id="rId32"/>
    <p:sldId id="291" r:id="rId33"/>
    <p:sldId id="299" r:id="rId34"/>
    <p:sldId id="292" r:id="rId35"/>
    <p:sldId id="293" r:id="rId36"/>
    <p:sldId id="300" r:id="rId37"/>
    <p:sldId id="294" r:id="rId38"/>
    <p:sldId id="295" r:id="rId39"/>
    <p:sldId id="301" r:id="rId40"/>
    <p:sldId id="302" r:id="rId41"/>
    <p:sldId id="307" r:id="rId42"/>
    <p:sldId id="308" r:id="rId43"/>
    <p:sldId id="304" r:id="rId44"/>
    <p:sldId id="305" r:id="rId45"/>
    <p:sldId id="306" r:id="rId4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mbria Math" panose="02040503050406030204" pitchFamily="18" charset="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2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105" d="100"/>
          <a:sy n="105" d="100"/>
        </p:scale>
        <p:origin x="120" y="3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The Mathematical Definition of Limit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13.3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Using Graphs to </a:t>
                </a:r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dirty="0"/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:r>
                  <a:rPr sz="2800"/>
                  <a:t>Again, a visual inspection reveals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 will require a much smaller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sz="2800"/>
                  <a:t>;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 (or any smaller number) works well (see Figure 5).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Using Graphs to </a:t>
                </a:r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dirty="0"/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35E3CF-35F5-4138-A0E5-84DCAA70BC5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0" y="1046098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AC6034-BE64-429C-82D5-E7B2DEB2A340}"/>
              </a:ext>
            </a:extLst>
          </p:cNvPr>
          <p:cNvSpPr txBox="1"/>
          <p:nvPr/>
        </p:nvSpPr>
        <p:spPr>
          <a:xfrm>
            <a:off x="457200" y="55351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Using Graphs to Determine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2800" dirty="0"/>
                  <a:t>Consider the following function.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/>
                                <m:t>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/>
                                <m:t>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The </a:t>
                </a:r>
                <a:r>
                  <a:rPr lang="en-US" dirty="0"/>
                  <a:t>open</a:t>
                </a:r>
                <a:r>
                  <a:rPr lang="en-US" sz="2800" dirty="0"/>
                  <a:t> and </a:t>
                </a:r>
                <a:r>
                  <a:rPr lang="en-US" dirty="0"/>
                  <a:t>closed</a:t>
                </a:r>
                <a:r>
                  <a:rPr lang="en-US" sz="2800" dirty="0"/>
                  <a:t> circles in the graph in Figure 6 reflect the fact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has been redefined 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800" dirty="0"/>
                  <a:t>: the coordinates of the </a:t>
                </a:r>
                <a:r>
                  <a:rPr lang="en-US" dirty="0"/>
                  <a:t>“hole” </a:t>
                </a:r>
                <a:r>
                  <a:rPr lang="en-US" sz="2800" dirty="0"/>
                  <a:t>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d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343</m:t>
                        </m:r>
                      </m:e>
                    </m:d>
                  </m:oMath>
                </a14:m>
                <a:r>
                  <a:rPr lang="en-US" sz="2800" dirty="0"/>
                  <a:t>, while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In addition, we can also learn from Figure 6 that there is a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corresponding 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 such that if we choose any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from the interval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the corresponding value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will fall within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343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Graphs to Determine Limits (cont.)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42605E-6108-449B-9F6F-1D29C6750823}"/>
              </a:ext>
            </a:extLst>
          </p:cNvPr>
          <p:cNvSpPr txBox="1"/>
          <p:nvPr/>
        </p:nvSpPr>
        <p:spPr>
          <a:xfrm>
            <a:off x="457200" y="55351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6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8C723B1-1565-4CC1-A6BD-37295888D2C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0238"/>
            <a:ext cx="4572000" cy="4572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Graphs to Determine Limits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Figures 7, 8, and 9 are illustrations of the existence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sz="2800" dirty="0"/>
                  <a:t>-values corresponding to smaller and smaller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’s.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Graphs to Determine Limits (cont.)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0ED3C-0E8B-4A13-A611-72427BB10FE3}"/>
              </a:ext>
            </a:extLst>
          </p:cNvPr>
          <p:cNvSpPr txBox="1"/>
          <p:nvPr/>
        </p:nvSpPr>
        <p:spPr>
          <a:xfrm>
            <a:off x="457200" y="55351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7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DF967B3-F502-4ADE-AA1C-2AA442EC96A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0238"/>
            <a:ext cx="4572000" cy="4572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Graphs to Determine Limits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75DCA3-9DA8-49E9-B4D8-10D6A8D7F31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6578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0A676B-2F01-4EBE-BC89-8CA79F73515D}"/>
              </a:ext>
            </a:extLst>
          </p:cNvPr>
          <p:cNvSpPr txBox="1"/>
          <p:nvPr/>
        </p:nvSpPr>
        <p:spPr>
          <a:xfrm>
            <a:off x="457200" y="55351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Graphs to Determine Limits (cont.)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3BBE07-5159-474F-A14F-F155B8EF126B}"/>
              </a:ext>
            </a:extLst>
          </p:cNvPr>
          <p:cNvSpPr txBox="1"/>
          <p:nvPr/>
        </p:nvSpPr>
        <p:spPr>
          <a:xfrm>
            <a:off x="457200" y="55351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9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E8A64E1-E0F1-4344-B6E7-21DC77F6D30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0238"/>
            <a:ext cx="4572000" cy="4572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Graphs to Determine Limits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sz="2800" dirty="0"/>
                  <a:t>From these illustrations, it is at least visually clear that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343</m:t>
                    </m:r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even though the function value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 In other words,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≠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;</m:t>
                      </m:r>
                    </m:oMath>
                  </m:oMathPara>
                </a14:m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 sz="2800"/>
                </a:pPr>
                <a:r>
                  <a:rPr sz="2800" dirty="0"/>
                  <a:t>the limit and the function value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sz="2800" dirty="0"/>
                  <a:t> are not equal. More is actually true: we could define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sz="2800" dirty="0"/>
                  <a:t> to be </a:t>
                </a:r>
                <a:r>
                  <a:rPr sz="2800" i="1" dirty="0"/>
                  <a:t>any</a:t>
                </a:r>
                <a:r>
                  <a:rPr sz="2800" dirty="0"/>
                  <a:t> real number, without affecting the limit. In general, the function value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 dirty="0"/>
                  <a:t> and the limit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are entirely independent of each other</a:t>
                </a:r>
                <a:r>
                  <a:rPr lang="en-US" sz="2800" dirty="0"/>
                  <a:t>;</a:t>
                </a:r>
                <a:r>
                  <a:rPr sz="2800" dirty="0"/>
                  <a:t> that is, the existence and/or value of one does not affect that of the other.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Limits from the Left (Left-Hand Limits)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be a function defined on an open interval whose right endpoint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. We say that the </a:t>
                </a:r>
                <a:r>
                  <a:rPr sz="2800" b="1" dirty="0"/>
                  <a:t>limit of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b="1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sz="2800" b="1" dirty="0"/>
                  <a:t> as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sz="2800" b="1" dirty="0"/>
                  <a:t> approaches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sz="2800" b="1" dirty="0"/>
                  <a:t> from the left is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sz="2800" dirty="0"/>
                  <a:t>, and write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sz="2800" dirty="0"/>
                  <a:t> if for every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there is a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sz="2800" dirty="0"/>
                  <a:t> whenever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satisfies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Formal Definition of Limit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be a function defined on an open interval containing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, except possibly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itself. We say that the </a:t>
                </a:r>
                <a:r>
                  <a:rPr sz="2800" b="1" dirty="0"/>
                  <a:t>limit of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b="1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sz="2800" b="1" dirty="0"/>
                  <a:t> as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sz="2800" b="1" dirty="0"/>
                  <a:t> approaches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sz="2800" b="1" dirty="0"/>
                  <a:t> is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sz="2800" dirty="0"/>
                  <a:t>, and write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sz="2800" dirty="0"/>
                  <a:t>, if for every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there is a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sz="2800" dirty="0"/>
                  <a:t> whenever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satisfies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Limits from the Right (Right-Hand Limits)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be a function defined on an open interval whose left endpoint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. We say that the </a:t>
                </a:r>
                <a:r>
                  <a:rPr sz="2800" b="1" dirty="0"/>
                  <a:t>limit of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b="1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sz="2800" b="1" dirty="0"/>
                  <a:t> as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sz="2800" b="1" dirty="0"/>
                  <a:t> approaches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sz="2800" b="1" dirty="0"/>
                  <a:t> from the right is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sz="2800" dirty="0"/>
                  <a:t>, and write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sz="2800" dirty="0"/>
                  <a:t> if for every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there is a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sz="2800" dirty="0"/>
                  <a:t> whenever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satisfies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Infinite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be a function defined on an open interval containing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, except possibly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itself. We say that the </a:t>
                </a:r>
                <a:r>
                  <a:rPr sz="2800" b="1" dirty="0"/>
                  <a:t>limit of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b="1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sz="2800" b="1" dirty="0"/>
                  <a:t> as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sz="2800" b="1" dirty="0"/>
                  <a:t> approaches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sz="2800" b="1" dirty="0"/>
                  <a:t> is positive infinity</a:t>
                </a:r>
                <a:r>
                  <a:rPr sz="2800" dirty="0"/>
                  <a:t>, and write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, if for every positive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sz="2800" dirty="0"/>
                  <a:t> there is a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sz="2800" dirty="0"/>
                  <a:t> whenever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satisfies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Similarly, we say that the </a:t>
                </a:r>
                <a:r>
                  <a:rPr sz="2800" b="1" dirty="0"/>
                  <a:t>limit of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b="1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sz="2800" b="1" dirty="0"/>
                  <a:t> as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sz="2800" b="1" dirty="0"/>
                  <a:t> approaches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sz="2800" b="1" dirty="0"/>
                  <a:t> is negative infinity</a:t>
                </a:r>
                <a:r>
                  <a:rPr sz="2800" dirty="0"/>
                  <a:t>, and write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, if for every negative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sz="2800" dirty="0"/>
                  <a:t> there is a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such that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sz="2800" dirty="0"/>
                  <a:t> whenever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satisfies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sz="2800" dirty="0"/>
                  <a:t>. </a:t>
                </a:r>
                <a:r>
                  <a:rPr sz="2800" b="1" dirty="0"/>
                  <a:t>Infinite one-sided limits</a:t>
                </a:r>
                <a:r>
                  <a:rPr sz="2800" dirty="0"/>
                  <a:t> are defined in a manner analogous to finite one-sided limits.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2343" r="-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Limits at Infinity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be a function defined on some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sz="2800" dirty="0"/>
                  <a:t> We say the </a:t>
                </a:r>
                <a:r>
                  <a:rPr sz="2800" b="1" dirty="0"/>
                  <a:t>limit of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sz="2800" b="1" dirty="0"/>
                  <a:t> at infinity is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sz="2800" dirty="0"/>
                  <a:t>, and write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, </a:t>
                </a:r>
                <a:r>
                  <a:rPr sz="2800" dirty="0"/>
                  <a:t>if for every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there is a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sz="28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Similarly, for a function defined on some interval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we say the </a:t>
                </a:r>
                <a:r>
                  <a:rPr sz="2800" b="1" dirty="0"/>
                  <a:t>limit of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sz="2800" b="1" dirty="0"/>
                  <a:t> at negative infinity is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sz="2800" dirty="0"/>
                  <a:t>, and write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, </a:t>
                </a:r>
                <a:r>
                  <a:rPr sz="2800" dirty="0"/>
                  <a:t>if for every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there is a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sz="28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sz="2800" dirty="0"/>
                  <a:t> for all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697" b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Example 3: Using the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i="1" dirty="0"/>
                  <a:t>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dirty="0"/>
                  <a:t> Definition of Limit to Prove a Limit Exists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r="-519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Use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 definition of limit to prove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ar-A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3: Using the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i="1" dirty="0"/>
                  <a:t>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</a:t>
                </a:r>
                <a:r>
                  <a:rPr dirty="0"/>
                  <a:t>Definition of Limit to Prove a Limit Exists (cont.)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r="-519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Suppose 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is given. We need to find 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such that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/>
                      <m:t> </m:t>
                    </m:r>
                    <m:r>
                      <a:rPr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/>
                      <m:t> 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Notice that this latter inequality is equivalent to the following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 </m:t>
                      </m:r>
                      <m:d>
                        <m:dPr>
                          <m:begChr m:val="|"/>
                          <m:endChr m:val="|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𝜀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phant>
                      <m:r>
                        <a:rPr lang="en-US" i="1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 </m:t>
                      </m:r>
                      <m:d>
                        <m:dPr>
                          <m:begChr m:val="|"/>
                          <m:endChr m:val="|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𝜀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phant>
                      <m:r>
                        <a:rPr lang="en-US" i="1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𝜀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phant>
                      <m:r>
                        <a:rPr lang="en-US" i="1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 </m:t>
                      </m:r>
                      <m:d>
                        <m:dPr>
                          <m:begChr m:val="|"/>
                          <m:endChr m:val="|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3: Using the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i="1" dirty="0"/>
                  <a:t>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</a:t>
                </a:r>
                <a:r>
                  <a:rPr dirty="0"/>
                  <a:t>Definition of Limit to Prove a Limit Exists (cont.)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r="-519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Reading the chain of equivalent inequalities from the bottom up, this means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(or any smaller number) works. In other words, given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if we choose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&lt;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implies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ar-AE" i="1" dirty="0">
                  <a:latin typeface="Cambria Math" panose="02040503050406030204" pitchFamily="18" charset="0"/>
                </a:endParaRP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&lt;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𝛿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,</a:t>
                </a:r>
                <a:endParaRPr lang="ar-AE" sz="2800" dirty="0"/>
              </a:p>
              <a:p>
                <a:r>
                  <a:rPr lang="en-US" sz="2800" dirty="0"/>
                  <a:t>just as we needed to show.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620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3: Using the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i="1" dirty="0"/>
                  <a:t>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</a:t>
                </a:r>
                <a:r>
                  <a:rPr dirty="0"/>
                  <a:t>Definition of Limit to Prove a Limit Exists (cont.)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r="-519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What all this means is that if a skeptic were to challenge you with a small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of his or her choosing, you could always respond, for each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sz="2800" dirty="0"/>
                  <a:t>, by picking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: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is chosen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is guaranteed to fall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sz="2800" dirty="0"/>
                  <a:t>. For example, given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05</m:t>
                    </m:r>
                  </m:oMath>
                </a14:m>
                <a:r>
                  <a:rPr sz="2800" dirty="0"/>
                  <a:t>. For the reason </a:t>
                </a:r>
                <a:r>
                  <a:rPr lang="en-US" sz="2800" dirty="0"/>
                  <a:t>that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needs to be twice as close to </a:t>
                </a:r>
                <a:r>
                  <a:rPr sz="2800" dirty="0">
                    <a:latin typeface="Cambria Math"/>
                  </a:rPr>
                  <a:t>3</a:t>
                </a:r>
                <a:r>
                  <a:rPr sz="2800" dirty="0"/>
                  <a:t> as the skepti</a:t>
                </a:r>
                <a:r>
                  <a:rPr lang="en-US" sz="2800" dirty="0"/>
                  <a:t>c’s</a:t>
                </a:r>
                <a:r>
                  <a:rPr sz="2800" dirty="0"/>
                  <a:t> challenge, examine the graph in Figure 13, and note that the slope of the line is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1227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762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3: Using the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i="1" dirty="0"/>
                  <a:t>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</a:t>
                </a:r>
                <a:r>
                  <a:rPr dirty="0"/>
                  <a:t>Definition of Limit to Prove a Limit Exists (cont.)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r="-519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0C7B33-8179-4C59-B743-6539FAE885A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0" y="1055242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1A3FD8-A39A-405D-99D9-A4BE609B420A}"/>
              </a:ext>
            </a:extLst>
          </p:cNvPr>
          <p:cNvSpPr txBox="1"/>
          <p:nvPr/>
        </p:nvSpPr>
        <p:spPr>
          <a:xfrm>
            <a:off x="457200" y="55351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13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Example 4: Using the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i="1" dirty="0"/>
                  <a:t>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</a:t>
                </a:r>
                <a:r>
                  <a:rPr dirty="0"/>
                  <a:t>Definition of Limit to Prove a Limit Exists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r="-519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Use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sz="2800" dirty="0"/>
                  <a:t>-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sz="2800" dirty="0"/>
                  <a:t> definition of limit to prove that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4: Using the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i="1" dirty="0"/>
                  <a:t>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</a:t>
                </a:r>
                <a:r>
                  <a:rPr dirty="0"/>
                  <a:t>Definition of Limit to Prove a Limit Exists (cont.)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r="-519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Again, supposing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is given, we need to find 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such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 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Our first observation is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Next, we will agree to choose 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while also making sure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  <a:r>
                  <a:rPr lang="en-US" dirty="0"/>
                  <a:t> Note that we can do this, since once a successful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chosen, any smaller number works just fine.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1227" r="-1778" b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Example 1: Using Graphs to Estimate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dirty="0"/>
                  <a:t>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i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In our first example, we will use the graph of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 to estimate the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sz="2800" dirty="0"/>
                  <a:t> corresponding</a:t>
                </a:r>
                <a:r>
                  <a:rPr lang="en-US" sz="2800" dirty="0"/>
                  <a:t> to</a:t>
                </a:r>
                <a:endParaRPr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</a:t>
                </a:r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,</a:t>
                </a:r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dirty="0"/>
                  <a:t>, and</a:t>
                </a:r>
                <a:endParaRPr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22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4: Using the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i="1" dirty="0"/>
                  <a:t>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</a:t>
                </a:r>
                <a:r>
                  <a:rPr dirty="0"/>
                  <a:t>Definition of Limit to Prove a Limit Exists (cont.)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r="-519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&lt;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translates into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, which implies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we have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&lt;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thus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&lt;</m:t>
                    </m:r>
                    <m:r>
                      <a:rPr lang="ar-AE">
                        <a:latin typeface="Cambria Math" panose="02040503050406030204" pitchFamily="18" charset="0"/>
                      </a:rPr>
                      <m:t>9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ar-AE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So for the given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be chosen so that it is less than the smaller of the numbers </a:t>
                </a:r>
                <a:r>
                  <a:rPr lang="en-US" sz="2800" dirty="0">
                    <a:latin typeface="Cambria Math"/>
                  </a:rPr>
                  <a:t>1</a:t>
                </a:r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ar-AE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Then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&lt;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ar-AE" sz="2800" dirty="0"/>
                  <a:t>,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ar-AE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ar-AE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6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ar-AE" sz="2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 sz="26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sz="260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d>
                      <m:r>
                        <a:rPr lang="ar-AE" sz="26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ar-AE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26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 sz="26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 sz="260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ar-AE" sz="260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ar-AE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26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 sz="26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sz="260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ar-AE" sz="26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9</m:t>
                      </m:r>
                      <m:d>
                        <m:dPr>
                          <m:begChr m:val="|"/>
                          <m:endChr m:val="|"/>
                          <m:ctrlPr>
                            <a:rPr lang="ar-AE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26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 sz="26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sz="260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ar-AE" sz="26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ar-AE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600"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ar-AE" sz="260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ar-AE" sz="2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𝜀</m:t>
                      </m:r>
                      <m:r>
                        <m:rPr>
                          <m:nor/>
                        </m:rPr>
                        <a:rPr lang="ar-AE" sz="2600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,</m:t>
                      </m:r>
                    </m:oMath>
                  </m:oMathPara>
                </a14:m>
                <a:endParaRPr lang="ar-AE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/>
                  <a:t>this latter inequality finishing our proof.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1595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561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Example 5: Using the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i="1" dirty="0"/>
                  <a:t>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</a:t>
                </a:r>
                <a:r>
                  <a:rPr dirty="0"/>
                  <a:t>Definition of Limit to Prove a Limit Exists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r="-519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Use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 definition of limit to prove that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ar-AE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5: Using the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i="1" dirty="0"/>
                  <a:t>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</a:t>
                </a:r>
                <a:r>
                  <a:rPr dirty="0"/>
                  <a:t>Definition of Limit to Prove a Limit Exists (cont.)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r="-519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As before,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be given. We need to find a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sz="2800" dirty="0"/>
                  <a:t> such that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 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Notice that 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sz="2800" dirty="0"/>
                  <a:t>, this latter inequality is equivalent to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 </m:t>
                      </m:r>
                      <m:d>
                        <m:dPr>
                          <m:begChr m:val="|"/>
                          <m:endChr m:val="|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𝜀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phant>
                      <m:r>
                        <a:rPr lang="en-US" i="1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 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𝜀</m:t>
                      </m:r>
                      <m:r>
                        <m:rPr>
                          <m:nor/>
                        </m:rPr>
                        <a:rPr/>
                        <m:t>,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 is nonnegative.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33" t="-2454" b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5: Using the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i="1" dirty="0"/>
                  <a:t>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</a:t>
                </a:r>
                <a:r>
                  <a:rPr dirty="0"/>
                  <a:t>Definition of Limit to Prove a Limit Exists (cont.)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r="-519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sz="3100" dirty="0"/>
                  <a:t>Also observe that if we choose </a:t>
                </a:r>
                <a14:m>
                  <m:oMath xmlns:m="http://schemas.openxmlformats.org/officeDocument/2006/math">
                    <m:r>
                      <a:rPr lang="en-US" sz="310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100" dirty="0"/>
                  <a:t> large enough so that </a:t>
                </a:r>
                <a:br>
                  <a:rPr lang="en-US" sz="31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ar-AE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1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ar-AE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310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ar-AE" sz="31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ar-AE" sz="3100">
                        <a:latin typeface="Cambria Math" panose="02040503050406030204" pitchFamily="18" charset="0"/>
                      </a:rPr>
                      <m:t>&lt;</m:t>
                    </m:r>
                    <m:r>
                      <a:rPr lang="ar-AE" sz="310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3100" dirty="0"/>
                  <a:t>, then </a:t>
                </a:r>
                <a14:m>
                  <m:oMath xmlns:m="http://schemas.openxmlformats.org/officeDocument/2006/math">
                    <m:r>
                      <a:rPr lang="en-US" sz="31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100" dirty="0"/>
                  <a:t> will imply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1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ar-AE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31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sz="31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ar-AE" sz="310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ar-AE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1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ar-AE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310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ar-AE" sz="31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ar-AE" sz="3100">
                        <a:latin typeface="Cambria Math" panose="02040503050406030204" pitchFamily="18" charset="0"/>
                      </a:rPr>
                      <m:t>&lt;</m:t>
                    </m:r>
                    <m:r>
                      <a:rPr lang="ar-AE" sz="310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3100" dirty="0"/>
                  <a:t>. The above choice is always possible, by simply making sure </a:t>
                </a:r>
                <a14:m>
                  <m:oMath xmlns:m="http://schemas.openxmlformats.org/officeDocument/2006/math">
                    <m:r>
                      <a:rPr lang="en-US" sz="310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ar-AE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1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AE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 sz="310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rad>
                      </m:den>
                    </m:f>
                  </m:oMath>
                </a14:m>
                <a:r>
                  <a:rPr lang="ar-AE" sz="3100" dirty="0"/>
                  <a:t>.</a:t>
                </a:r>
              </a:p>
              <a:p>
                <a:pPr>
                  <a:defRPr sz="2800"/>
                </a:pPr>
                <a:r>
                  <a:rPr lang="en-US" sz="3100" dirty="0"/>
                  <a:t>We can summarize our observations as follows. For a given </a:t>
                </a:r>
                <a14:m>
                  <m:oMath xmlns:m="http://schemas.openxmlformats.org/officeDocument/2006/math">
                    <m:r>
                      <a:rPr lang="en-US" sz="310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100" dirty="0"/>
                  <a:t>, choose and fix a positive number </a:t>
                </a:r>
                <a14:m>
                  <m:oMath xmlns:m="http://schemas.openxmlformats.org/officeDocument/2006/math">
                    <m:r>
                      <a:rPr lang="en-US" sz="310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100" dirty="0"/>
                  <a:t> satisfying </a:t>
                </a:r>
                <a:br>
                  <a:rPr lang="en-US" sz="3100" dirty="0"/>
                </a:br>
                <a14:m>
                  <m:oMath xmlns:m="http://schemas.openxmlformats.org/officeDocument/2006/math">
                    <m:r>
                      <a:rPr lang="en-US" sz="310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ar-AE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1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AE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 sz="310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100" dirty="0"/>
                  <a:t>. Then if </a:t>
                </a:r>
                <a14:m>
                  <m:oMath xmlns:m="http://schemas.openxmlformats.org/officeDocument/2006/math">
                    <m:r>
                      <a:rPr lang="en-US" sz="31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100" dirty="0"/>
                  <a:t>,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ar-AE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ar-AE" sz="27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sz="27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ar-AE" sz="27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ar-AE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27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7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ar-AE" sz="27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sz="27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ar-AE" sz="27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ar-AE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7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ar-AE" sz="27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7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ar-AE" sz="270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ar-AE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7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ar-AE" sz="270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ar-AE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7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sz="2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ar-AE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7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ar-AE" sz="2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ar-AE" sz="2700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ar-AE" sz="27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7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ar-AE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 sz="270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</m:den>
                      </m:f>
                      <m:r>
                        <a:rPr lang="ar-AE" sz="27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700">
                          <a:latin typeface="Cambria Math" panose="02040503050406030204" pitchFamily="18" charset="0"/>
                        </a:rPr>
                        <m:t>𝜀</m:t>
                      </m:r>
                      <m:r>
                        <m:rPr>
                          <m:nor/>
                        </m:rPr>
                        <a:rPr lang="ar-AE" sz="2700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,</m:t>
                      </m:r>
                    </m:oMath>
                  </m:oMathPara>
                </a14:m>
                <a:endParaRPr lang="ar-AE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3100" dirty="0"/>
                  <a:t>and this latter chain of inequalities finishes our argument.</a:t>
                </a:r>
                <a:endParaRPr sz="31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33" t="-1840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833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Proving a Limit Does Not Exist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Prove that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ar-AE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Proving a Limit Does Not Exist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For an arbitrary, but fixed, positive number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, we need to exhibit a number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&gt;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whenever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satisfies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&lt;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ar-AE" sz="2800" dirty="0"/>
                  <a:t>. </a:t>
                </a:r>
                <a:r>
                  <a:rPr lang="en-US" sz="2800" dirty="0"/>
                  <a:t>To that end, let us assume that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is fixed, and choose 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small enough so that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ar-AE" sz="2800" dirty="0"/>
                  <a:t>. </a:t>
                </a:r>
                <a:r>
                  <a:rPr lang="en-US" sz="2800" dirty="0"/>
                  <a:t>Note that this is possible; for example,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rad>
                      </m:den>
                    </m:f>
                  </m:oMath>
                </a14:m>
                <a:r>
                  <a:rPr lang="ar-AE" sz="2800" dirty="0"/>
                  <a:t> (</a:t>
                </a:r>
                <a:r>
                  <a:rPr lang="en-US" sz="2800" dirty="0"/>
                  <a:t>or any smaller number) works: 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&lt;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then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nor/>
                        </m:rPr>
                        <a:rPr lang="ar-AE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,</m:t>
                      </m:r>
                    </m:oMath>
                  </m:oMathPara>
                </a14:m>
                <a:endParaRPr lang="ar-AE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/>
                  <a:t>which is precisely the inequality we wanted.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1840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Proving a Limit Does Not Exist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As a final remark, we wish to emphasize that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sz="2800" dirty="0"/>
                  <a:t>actually does not exist, 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 is not a number. What is happening is that the limit fails to exist because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sz="2800" dirty="0"/>
                  <a:t> grows without bound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approaches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. We have established this using techniques as in the previous examples, and expressed the same fact using limit notation and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 symbol.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8088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Proving a Limit Does Not Exist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Prove that for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 does not exist by showing that the function does not satisfy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sz="2800"/>
                  <a:t>-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sz="2800"/>
                  <a:t> definition for any possible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sz="2800"/>
                  <a:t>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Proving a Limit Does Not Exist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will first need to think carefully about what it means for the definition to </a:t>
                </a:r>
                <a:r>
                  <a:rPr sz="2800" i="1" dirty="0"/>
                  <a:t>fail</a:t>
                </a:r>
                <a:r>
                  <a:rPr sz="2800" dirty="0"/>
                  <a:t>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 This will happen precisely when no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sz="2800" dirty="0"/>
                  <a:t> works as the limit of the function at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, in other words,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can move closer to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 than </a:t>
                </a:r>
                <a:r>
                  <a:rPr sz="2800" i="1" dirty="0"/>
                  <a:t>any</a:t>
                </a:r>
                <a:r>
                  <a:rPr sz="2800" dirty="0"/>
                  <a:t> given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without the corresponding function values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approaching any number. 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Proving a Limit Does Not Exist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You can think about this, too, as a challenge game. Suppose a skeptic challenges you with a very small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sz="2800" dirty="0"/>
                  <a:t>, and you are able to show that the function values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, corresponding to nonzero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-values </a:t>
                </a:r>
                <a:br>
                  <a:rPr lang="en-US" sz="2800" dirty="0"/>
                </a:br>
                <a:r>
                  <a:rPr sz="2800" dirty="0"/>
                  <a:t>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sz="2800" dirty="0"/>
                  <a:t>, do not approach any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sz="2800" dirty="0"/>
                  <a:t>. If you are always able to respond to the challenge, no matter how small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becomes, you will have proved that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does not exist. This is exactly what we endeavor to do in this example.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936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Using Graphs to </a:t>
                </a:r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dirty="0"/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lang="en-US" sz="2800" dirty="0"/>
                  <a:t>F</a:t>
                </a:r>
                <a:r>
                  <a:rPr sz="2800" dirty="0"/>
                  <a:t>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the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sz="2800" dirty="0"/>
                  <a:t> is dictated by where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sz="2800" dirty="0"/>
                  <a:t> intersects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(see Figure 2). If, for example, we choose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65</m:t>
                    </m:r>
                  </m:oMath>
                </a14:m>
                <a:r>
                  <a:rPr sz="2800" dirty="0"/>
                  <a:t>, we can ensure that for any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will fall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227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Proving a Limit Does Not Exist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Suppose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is given. Recall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∈</m:t>
                    </m:r>
                    <m:r>
                      <a:rPr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sz="2800" dirty="0"/>
                  <a:t>. Choose and fix a big enough positive integer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 such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sz="2800" dirty="0"/>
                  <a:t> (since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sz="2800" dirty="0"/>
                  <a:t> is already fixed, you can achieve this by merely choosing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 big enough).</a:t>
                </a:r>
                <a:r>
                  <a:rPr lang="en-US" sz="2800" dirty="0"/>
                  <a:t> </a:t>
                </a:r>
                <a:r>
                  <a:rPr lang="en-US" dirty="0"/>
                  <a:t>Next, we will use the real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ar-AE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ar-AE" dirty="0"/>
                  <a:t> </a:t>
                </a:r>
                <a:r>
                  <a:rPr lang="en-US" dirty="0"/>
                  <a:t>as follows. Note that both are less than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in magnitude, but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7301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Proving a Limit Does Not Exist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ar-AE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,</m:t>
                      </m:r>
                    </m:oMath>
                  </m:oMathPara>
                </a14:m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183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Proving a Limit Does Not Exist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while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/>
                        <m:t>.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789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Proving a Limit Does Not Exist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sz="2800" dirty="0"/>
                  <a:t>What this means is that we were able to 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-values less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sz="2800" dirty="0"/>
                  <a:t> in magnitude, namely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, for which the corresponding function values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sz="2800" dirty="0"/>
                  <a:t> are a full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 units apart. More importantly, we can do the same, no matter how small 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is specified. Thus the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cannot be approaching any limit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sz="2800" dirty="0"/>
                  <a:t> at all.</a:t>
                </a:r>
              </a:p>
              <a:p>
                <a:pPr>
                  <a:defRPr sz="2800"/>
                </a:pPr>
                <a:r>
                  <a:rPr sz="2800" dirty="0"/>
                  <a:t>To put our argument on a more precise footing, we will show that the definition for the existence of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fails, by showing that there is 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for which no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exists to satisfy the definition.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865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Proving a Limit Does Not Exist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Let us pick, say,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and suppose that there is a 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such that for some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sz="2800" dirty="0"/>
                  <a:t>,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whenever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sz="2800" dirty="0"/>
                  <a:t>. Then proceed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as above. Since both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sz="2800" dirty="0"/>
                  <a:t>, by assumption we have first of all the inequality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What this means is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sz="2800" dirty="0"/>
                  <a:t> is less than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unit away from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; in particular,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sz="2800" dirty="0"/>
                  <a:t> is positive.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0860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Proving a Limit Does Not Exist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On the other hand, because of the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, we also have the inequality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;</a:t>
                </a:r>
              </a:p>
              <a:p>
                <a:pPr>
                  <a:defRPr sz="2800"/>
                </a:pPr>
                <a:r>
                  <a:rPr sz="2800" dirty="0"/>
                  <a:t>in other words,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sz="2800" dirty="0"/>
                  <a:t> is less than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unit from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and therefore is negative.</a:t>
                </a:r>
              </a:p>
              <a:p>
                <a:pPr>
                  <a:defRPr sz="2800"/>
                </a:pPr>
                <a:r>
                  <a:rPr sz="2800" dirty="0"/>
                  <a:t>Since such a number does not exist,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cannot exist either.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470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Using Graphs to </a:t>
                </a:r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dirty="0"/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B75CDDB-4823-4A66-BA22-821D778B4FB6}"/>
              </a:ext>
            </a:extLst>
          </p:cNvPr>
          <p:cNvSpPr txBox="1"/>
          <p:nvPr/>
        </p:nvSpPr>
        <p:spPr>
          <a:xfrm>
            <a:off x="457200" y="55351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C3AAAFE-ECD0-40B7-BF2D-BFCFD5DC2E0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0" y="1039368"/>
            <a:ext cx="4572000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Using Graphs to </a:t>
                </a:r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dirty="0"/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As for the case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, using the illustration in Figure 3, it is clear that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falls between, say, </a:t>
                </a:r>
                <a:r>
                  <a:rPr sz="2800" dirty="0">
                    <a:latin typeface="Cambria Math"/>
                  </a:rPr>
                  <a:t>0.1</a:t>
                </a:r>
                <a:r>
                  <a:rPr sz="2800" dirty="0"/>
                  <a:t> and </a:t>
                </a:r>
                <a:r>
                  <a:rPr sz="2800" dirty="0">
                    <a:latin typeface="Cambria Math"/>
                  </a:rPr>
                  <a:t>0.9</a:t>
                </a:r>
                <a:r>
                  <a:rPr sz="2800" dirty="0"/>
                  <a:t>,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sz="2800" dirty="0"/>
                  <a:t>. Thus 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 dirty="0"/>
                  <a:t> (or any smaller number) is a good choice.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Using Graphs to </a:t>
                </a:r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dirty="0"/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BF37EE-C9AB-4371-A0C3-8FE7671C4E8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0" y="1046098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742354-EB05-43EE-88D2-0E8A270A0BDD}"/>
              </a:ext>
            </a:extLst>
          </p:cNvPr>
          <p:cNvSpPr txBox="1"/>
          <p:nvPr/>
        </p:nvSpPr>
        <p:spPr>
          <a:xfrm>
            <a:off x="457200" y="55351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Using Graphs to </a:t>
                </a:r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dirty="0"/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As before, visually inspecting the graph in Figure 4 leads to the conclusion that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𝜀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sz="2800"/>
                  <a:t>, the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/>
                  <a:t> (or any smaller number) is a good choice, since </a:t>
                </a:r>
                <a:r>
                  <a:rPr sz="2800">
                    <a:latin typeface="Cambria Math"/>
                  </a:rPr>
                  <a:t>0.2</a:t>
                </a:r>
                <a:r>
                  <a:rPr sz="2800"/>
                  <a:t> is less than the distance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/>
                  <a:t> and either of the green vertical lines.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Using Graphs to </a:t>
                </a:r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dirty="0"/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01FEF7C-C4FB-4D0D-BDE3-966CE800B66D}"/>
              </a:ext>
            </a:extLst>
          </p:cNvPr>
          <p:cNvSpPr txBox="1"/>
          <p:nvPr/>
        </p:nvSpPr>
        <p:spPr>
          <a:xfrm>
            <a:off x="457200" y="55351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4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7E61176-2125-49E0-B062-85F426B7C3F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0" y="1046099"/>
            <a:ext cx="4572000" cy="4572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3030</Words>
  <Application>Microsoft Office PowerPoint</Application>
  <PresentationFormat>On-screen Show (4:3)</PresentationFormat>
  <Paragraphs>155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Cambria Math</vt:lpstr>
      <vt:lpstr>Courier New</vt:lpstr>
      <vt:lpstr>Calibri</vt:lpstr>
      <vt:lpstr>Arial</vt:lpstr>
      <vt:lpstr>Office Theme</vt:lpstr>
      <vt:lpstr>Section 13.3</vt:lpstr>
      <vt:lpstr>Formal Definition of Limit</vt:lpstr>
      <vt:lpstr>Example 1: Using Graphs to Estimate δ Given ε</vt:lpstr>
      <vt:lpstr>Example 1: Using Graphs to Estimate δ Given ε (cont.)</vt:lpstr>
      <vt:lpstr>Example 1: Using Graphs to Estimate δ Given ε (cont.)</vt:lpstr>
      <vt:lpstr>Example 1: Using Graphs to Estimate δ Given ε (cont.)</vt:lpstr>
      <vt:lpstr>Example 1: Using Graphs to Estimate δ Given ε (cont.)</vt:lpstr>
      <vt:lpstr>Example 1: Using Graphs to Estimate δ Given ε (cont.)</vt:lpstr>
      <vt:lpstr>Example 1: Using Graphs to Estimate δ Given ε (cont.)</vt:lpstr>
      <vt:lpstr>Example 1: Using Graphs to Estimate δ Given ε (cont.)</vt:lpstr>
      <vt:lpstr>Example 1: Using Graphs to Estimate δ Given ε (cont.)</vt:lpstr>
      <vt:lpstr>Example 2: Using Graphs to Determine Limits</vt:lpstr>
      <vt:lpstr>Example 2: Using Graphs to Determine Limits (cont.)</vt:lpstr>
      <vt:lpstr>Example 2: Using Graphs to Determine Limits (cont.)</vt:lpstr>
      <vt:lpstr>Example 2: Using Graphs to Determine Limits (cont.)</vt:lpstr>
      <vt:lpstr>Example 2: Using Graphs to Determine Limits (cont.)</vt:lpstr>
      <vt:lpstr>Example 2: Using Graphs to Determine Limits (cont.)</vt:lpstr>
      <vt:lpstr>Example 2: Using Graphs to Determine Limits (cont.)</vt:lpstr>
      <vt:lpstr>Limits from the Left (Left-Hand Limits)</vt:lpstr>
      <vt:lpstr>Limits from the Right (Right-Hand Limits)</vt:lpstr>
      <vt:lpstr>Infinite Limits</vt:lpstr>
      <vt:lpstr>Limits at Infinity</vt:lpstr>
      <vt:lpstr>Example 3: Using the ε-δ Definition of Limit to Prove a Limit Exists</vt:lpstr>
      <vt:lpstr>Example 3: Using the ε-δ Definition of Limit to Prove a Limit Exists (cont.)</vt:lpstr>
      <vt:lpstr>Example 3: Using the ε-δ Definition of Limit to Prove a Limit Exists (cont.)</vt:lpstr>
      <vt:lpstr>Example 3: Using the ε-δ Definition of Limit to Prove a Limit Exists (cont.)</vt:lpstr>
      <vt:lpstr>Example 3: Using the ε-δ Definition of Limit to Prove a Limit Exists (cont.)</vt:lpstr>
      <vt:lpstr>Example 4: Using the ε-δ Definition of Limit to Prove a Limit Exists</vt:lpstr>
      <vt:lpstr>Example 4: Using the ε-δ Definition of Limit to Prove a Limit Exists (cont.)</vt:lpstr>
      <vt:lpstr>Example 4: Using the ε-δ Definition of Limit to Prove a Limit Exists (cont.)</vt:lpstr>
      <vt:lpstr>Example 5: Using the ε-δ Definition of Limit to Prove a Limit Exists</vt:lpstr>
      <vt:lpstr>Example 5: Using the ε-δ Definition of Limit to Prove a Limit Exists (cont.)</vt:lpstr>
      <vt:lpstr>Example 5: Using the ε-δ Definition of Limit to Prove a Limit Exists (cont.)</vt:lpstr>
      <vt:lpstr>Example 6: Proving a Limit Does Not Exist</vt:lpstr>
      <vt:lpstr>Example 6: Proving a Limit Does Not Exist (cont.)</vt:lpstr>
      <vt:lpstr>Example 6: Proving a Limit Does Not Exist (cont.)</vt:lpstr>
      <vt:lpstr>Example 7: Proving a Limit Does Not Exist</vt:lpstr>
      <vt:lpstr>Example 7: Proving a Limit Does Not Exist (cont.)</vt:lpstr>
      <vt:lpstr>Example 7: Proving a Limit Does Not Exist (cont.)</vt:lpstr>
      <vt:lpstr>Example 7: Proving a Limit Does Not Exist (cont.)</vt:lpstr>
      <vt:lpstr>Example 7: Proving a Limit Does Not Exist (cont.)</vt:lpstr>
      <vt:lpstr>Example 7: Proving a Limit Does Not Exist (cont.)</vt:lpstr>
      <vt:lpstr>Example 7: Proving a Limit Does Not Exist (cont.)</vt:lpstr>
      <vt:lpstr>Example 7: Proving a Limit Does Not Exist (cont.)</vt:lpstr>
      <vt:lpstr>Example 7: Proving a Limit Does Not Exist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Danielle Bess</cp:lastModifiedBy>
  <cp:revision>155</cp:revision>
  <dcterms:created xsi:type="dcterms:W3CDTF">2013-04-26T14:43:13Z</dcterms:created>
  <dcterms:modified xsi:type="dcterms:W3CDTF">2020-08-05T18:33:19Z</dcterms:modified>
</cp:coreProperties>
</file>