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9" r:id="rId4"/>
    <p:sldId id="263" r:id="rId5"/>
    <p:sldId id="264" r:id="rId6"/>
    <p:sldId id="266" r:id="rId7"/>
    <p:sldId id="267" r:id="rId8"/>
    <p:sldId id="268" r:id="rId9"/>
    <p:sldId id="301" r:id="rId10"/>
    <p:sldId id="302" r:id="rId11"/>
    <p:sldId id="269" r:id="rId12"/>
    <p:sldId id="270" r:id="rId13"/>
    <p:sldId id="271" r:id="rId14"/>
    <p:sldId id="303" r:id="rId15"/>
    <p:sldId id="304" r:id="rId16"/>
    <p:sldId id="272" r:id="rId17"/>
    <p:sldId id="273" r:id="rId18"/>
    <p:sldId id="274" r:id="rId19"/>
    <p:sldId id="275" r:id="rId20"/>
    <p:sldId id="276" r:id="rId21"/>
    <p:sldId id="30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6" r:id="rId34"/>
    <p:sldId id="307" r:id="rId35"/>
    <p:sldId id="288" r:id="rId36"/>
    <p:sldId id="291" r:id="rId37"/>
    <p:sldId id="292" r:id="rId38"/>
    <p:sldId id="308" r:id="rId39"/>
    <p:sldId id="293" r:id="rId40"/>
    <p:sldId id="294" r:id="rId41"/>
    <p:sldId id="295" r:id="rId42"/>
    <p:sldId id="296" r:id="rId43"/>
    <p:sldId id="297" r:id="rId44"/>
    <p:sldId id="299" r:id="rId45"/>
    <p:sldId id="309" r:id="rId46"/>
    <p:sldId id="298" r:id="rId47"/>
    <p:sldId id="300" r:id="rId4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7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Determining Limits of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13.4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Graphs and Limit Laws to Determine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​​</a:t>
                </a:r>
                <a:r>
                  <a:rPr sz="2800" dirty="0"/>
                  <a:t>Notice from our findings that something interesting is actually going on here. Even though the two-sided limits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do not exist individually, the one-sided limits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exist and agree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What this means is that the limit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at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actually exists.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58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Graphs and Limit Laws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Using the Product Law for one-sided limits, we obtain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while,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.</a:t>
                </a:r>
                <a:r>
                  <a:rPr lang="ar-AE" dirty="0"/>
                  <a:t>​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Since the one-sided limits of the product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are unequal, we conclude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does not exist.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Limit Laws to Determine Limits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Determine whether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exists. 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Limit Laws to Determine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will first examine the behavior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near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approaches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from the left, then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we have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for all negative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-values.</a:t>
                </a:r>
              </a:p>
              <a:p>
                <a:r>
                  <a:rPr sz="2800" dirty="0"/>
                  <a:t>Therefore,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Limit Laws to Determine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On the other hand, for all positive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so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</a:t>
                </a:r>
              </a:p>
              <a:p>
                <a:r>
                  <a:rPr sz="2800" dirty="0"/>
                  <a:t>thus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Since the one-sided limits are unequal,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does not exist.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908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Limit Laws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sz="2800" dirty="0"/>
                  <a:t>Consequently, the Product Law is not applicable, but since it does apply to one-sided limits, we can proceed to examine those separately. Recalling the well-known fact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we obtain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</a:t>
                </a:r>
                <a:r>
                  <a:rPr sz="2800" dirty="0"/>
                  <a:t> </a:t>
                </a:r>
                <a:endParaRPr lang="en-US" sz="2800" dirty="0"/>
              </a:p>
              <a:p>
                <a:r>
                  <a:rPr sz="2800" dirty="0"/>
                  <a:t>while</a:t>
                </a:r>
              </a:p>
              <a:p>
                <a:pPr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Thus</a:t>
                </a:r>
                <a:r>
                  <a:rPr lang="en-US" sz="2800" dirty="0"/>
                  <a:t>,</a:t>
                </a:r>
                <a:r>
                  <a:rPr sz="2800" dirty="0"/>
                  <a:t> we conclude that the two-sided limit,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, does not exist.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309" t="-1840" r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369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Positive Integer Power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function for which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exists, and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 be a fixed positive integer.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lim>
                                </m:limLow>
                              </m:fName>
                              <m:e>
                                <m:func>
                                  <m:func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Polynomial Substitution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be a polynomial function.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𝑝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Rational Function Substitution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sz="2800" dirty="0"/>
                  <a:t> be polynomial functions. Then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𝑞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𝑝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𝑞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Using Limit Laws to Determine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Find the following limits.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Basic Limit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be two functions such that both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exist, and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be a fixed real number. Then the following laws hold.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Limit Laws to Determine Limits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sz="2800" dirty="0"/>
              <a:t>First using the Sum and Difference Laws, we obtain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dirty="0"/>
              <a:t>where in the last step we used the Constant Multiple Law.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B0F31A4-F900-4092-B305-8840EFB47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8829240"/>
                  </p:ext>
                </p:extLst>
              </p:nvPr>
            </p:nvGraphicFramePr>
            <p:xfrm>
              <a:off x="762000" y="2057400"/>
              <a:ext cx="8077200" cy="17236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78528">
                      <a:extLst>
                        <a:ext uri="{9D8B030D-6E8A-4147-A177-3AD203B41FA5}">
                          <a16:colId xmlns:a16="http://schemas.microsoft.com/office/drawing/2014/main" val="1402354574"/>
                        </a:ext>
                      </a:extLst>
                    </a:gridCol>
                    <a:gridCol w="4898672">
                      <a:extLst>
                        <a:ext uri="{9D8B030D-6E8A-4147-A177-3AD203B41FA5}">
                          <a16:colId xmlns:a16="http://schemas.microsoft.com/office/drawing/2014/main" val="1965187216"/>
                        </a:ext>
                      </a:extLst>
                    </a:gridCol>
                  </a:tblGrid>
                  <a:tr h="11084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ar-AE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ar-AE" sz="26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ar-AE" sz="260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ar-AE" sz="26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6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ar-AE" sz="2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60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ar-AE" sz="26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ar-AE" sz="26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6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sSup>
                                          <m:sSupPr>
                                            <m:ctrlPr>
                                              <a:rPr lang="ar-AE" sz="2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ar-AE" sz="260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ar-AE" sz="26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ar-AE" sz="26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6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ar-AE" sz="26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ar-AE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6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ar-AE" sz="26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ar-AE" sz="2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sSup>
                                        <m:sSupPr>
                                          <m:ctrlPr>
                                            <a:rPr lang="ar-AE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6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ar-AE" sz="26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ar-AE" sz="2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lang="en-US" sz="26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197197"/>
                      </a:ext>
                    </a:extLst>
                  </a:tr>
                  <a:tr h="602938">
                    <a:tc>
                      <a:txBody>
                        <a:bodyPr/>
                        <a:lstStyle/>
                        <a:p>
                          <a:endParaRPr lang="en-US"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ar-AE" sz="26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60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6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ar-AE" sz="26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ar-AE" sz="2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func>
                                <m:func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26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ar-AE" sz="26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ar-AE" sz="2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600" dirty="0"/>
                            <a:t> </a:t>
                          </a:r>
                          <a:endParaRPr lang="ar-AE" sz="2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23397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B0F31A4-F900-4092-B305-8840EFB47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8829240"/>
                  </p:ext>
                </p:extLst>
              </p:nvPr>
            </p:nvGraphicFramePr>
            <p:xfrm>
              <a:off x="762000" y="2057400"/>
              <a:ext cx="8077200" cy="17236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78528">
                      <a:extLst>
                        <a:ext uri="{9D8B030D-6E8A-4147-A177-3AD203B41FA5}">
                          <a16:colId xmlns:a16="http://schemas.microsoft.com/office/drawing/2014/main" val="1402354574"/>
                        </a:ext>
                      </a:extLst>
                    </a:gridCol>
                    <a:gridCol w="4898672">
                      <a:extLst>
                        <a:ext uri="{9D8B030D-6E8A-4147-A177-3AD203B41FA5}">
                          <a16:colId xmlns:a16="http://schemas.microsoft.com/office/drawing/2014/main" val="1965187216"/>
                        </a:ext>
                      </a:extLst>
                    </a:gridCol>
                  </a:tblGrid>
                  <a:tr h="11084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54319" b="-55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801" b="-551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197197"/>
                      </a:ext>
                    </a:extLst>
                  </a:tr>
                  <a:tr h="615188">
                    <a:tc>
                      <a:txBody>
                        <a:bodyPr/>
                        <a:lstStyle/>
                        <a:p>
                          <a:endParaRPr lang="en-US"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801" t="-181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233972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Limit Laws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Next, the Positive Integer Power Law is applied.</a:t>
                </a:r>
              </a:p>
              <a:p>
                <a:pPr algn="ctr">
                  <a:lnSpc>
                    <a:spcPct val="150000"/>
                  </a:lnSpc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ar-AE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ar-AE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br>
                  <a:rPr lang="ar-AE" sz="2400" dirty="0">
                    <a:latin typeface="Cambria Math" panose="02040503050406030204" pitchFamily="18" charset="0"/>
                  </a:rPr>
                </a:br>
                <a:r>
                  <a:rPr lang="en-US" sz="2400" dirty="0">
                    <a:latin typeface="Cambria Math" panose="02040503050406030204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Notice that our repeated application of the various rules eventually led us to finding the limit by simply substituting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into the polynomial. This is exactly what the Polynomial Substitution Law allows us to do; so henceforth we don’t even have to go through the above, somewhat lengthy, process when finding the limits of polynomials.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543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Limit Laws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In this case, we will simply use the Polynomial Substitution Law.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limLow>
                          <m:limLow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→−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Limit Laws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Notice that our third limit is that of a rational function. Since both the numerator and denominator are polynomials, we can apply the Quotient Law combined with a repeated application of the Polynomial Substitution Law as follows</a:t>
                </a:r>
                <a:r>
                  <a:rPr lang="en-US" dirty="0"/>
                  <a:t>.</a:t>
                </a:r>
                <a:endParaRPr sz="2800" dirty="0"/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Notice, however, that what we did was in effect substituting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dirty="0"/>
                  <a:t> into the given rational function. This is exactly what the Rational Function Substitution Law says we can always do unless the process results in a </a:t>
                </a:r>
                <a:r>
                  <a:rPr dirty="0">
                    <a:latin typeface="Cambria Math"/>
                  </a:rPr>
                  <a:t>0</a:t>
                </a:r>
                <a:r>
                  <a:rPr dirty="0"/>
                  <a:t> denominator.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Limit Laws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This time, we will simply refer to the Rational Function Substitution Law.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endParaRPr lang="en-US" dirty="0"/>
              </a:p>
              <a:p>
                <a:pPr>
                  <a:defRPr sz="2800"/>
                </a:pPr>
                <a:r>
                  <a:rPr sz="2800" dirty="0"/>
                  <a:t>In summary, we wish to emphasize that when evaluating limits of a polynomial or rational function, our theorems allow for the calculation to be reduced to a simple matter of evaluating the function at the limit point. The only exception is for those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-values that cause the denominator of a given rational limit to equal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 r="-2000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Positive Integer Root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function for which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exists, and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be a fixed positive integer.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rad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with the assumption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nonnegative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even.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Rational Power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function for which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exists, and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be fixed nonzero integers with no common factor.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lim>
                                </m:limLow>
                              </m:fName>
                              <m:e>
                                <m:func>
                                  <m:func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with the assumption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nonnegative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even.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Using Limit Laws to Determine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Use the Rational Power Law to evaluate the following limits.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Limit Laws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First of all, we claim that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,</a:t>
                </a:r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limLow>
                      <m:limLow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exists. In fact, by direct substitution we have the following.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ar-AE" dirty="0"/>
              </a:p>
              <a:p>
                <a:pPr marL="457200" lvl="1" indent="0">
                  <a:buNone/>
                </a:pPr>
                <a:r>
                  <a:rPr lang="en-US" dirty="0"/>
                  <a:t>It follows that the Rational Power Law applies.</a:t>
                </a:r>
              </a:p>
              <a:p>
                <a:pPr algn="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ar-A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ar-AE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ar-A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ar-AE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Limit Laws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To start us off, notice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sz="2800" dirty="0"/>
                  <a:t>, a fact easily verified by direct substitution. Also</a:t>
                </a:r>
                <a:r>
                  <a:rPr lang="en-US" sz="2800" dirty="0"/>
                  <a:t>,</a:t>
                </a:r>
                <a:r>
                  <a:rPr sz="2800" dirty="0"/>
                  <a:t> since the above limit is positive and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sz="2800" dirty="0"/>
                  <a:t>,</a:t>
                </a:r>
              </a:p>
              <a:p>
                <a:pPr marL="457200" lvl="1" indent="0">
                  <a:buNone/>
                </a:pPr>
                <a:r>
                  <a:rPr dirty="0"/>
                  <a:t>the Rational Power Law applies.</a:t>
                </a:r>
              </a:p>
              <a:p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104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D3D6895-9A01-4EA4-8733-CD0DD7D6B0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10821"/>
                  </p:ext>
                </p:extLst>
              </p:nvPr>
            </p:nvGraphicFramePr>
            <p:xfrm>
              <a:off x="457200" y="3886200"/>
              <a:ext cx="8458200" cy="1447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49500">
                      <a:extLst>
                        <a:ext uri="{9D8B030D-6E8A-4147-A177-3AD203B41FA5}">
                          <a16:colId xmlns:a16="http://schemas.microsoft.com/office/drawing/2014/main" val="297900810"/>
                        </a:ext>
                      </a:extLst>
                    </a:gridCol>
                    <a:gridCol w="2506133">
                      <a:extLst>
                        <a:ext uri="{9D8B030D-6E8A-4147-A177-3AD203B41FA5}">
                          <a16:colId xmlns:a16="http://schemas.microsoft.com/office/drawing/2014/main" val="4226944453"/>
                        </a:ext>
                      </a:extLst>
                    </a:gridCol>
                    <a:gridCol w="2688167">
                      <a:extLst>
                        <a:ext uri="{9D8B030D-6E8A-4147-A177-3AD203B41FA5}">
                          <a16:colId xmlns:a16="http://schemas.microsoft.com/office/drawing/2014/main" val="3794712877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912139821"/>
                        </a:ext>
                      </a:extLst>
                    </a:gridCol>
                  </a:tblGrid>
                  <a:tr h="841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ar-AE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900">
                                            <a:latin typeface="Cambria Math" panose="020405030504060302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ar-AE" sz="19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ar-AE" sz="1900">
                                            <a:latin typeface="Cambria Math" panose="02040503050406030204" pitchFamily="18" charset="0"/>
                                          </a:rPr>
                                          <m:t>→</m:t>
                                        </m:r>
                                        <m:r>
                                          <a:rPr lang="ar-AE" sz="19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lim>
                                    </m:limLow>
                                  </m:fName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ar-AE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ar-AE" sz="1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ar-AE" sz="19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ar-AE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ar-AE" sz="190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ar-AE" sz="1900"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ar-AE" sz="190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ar-AE" sz="190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ar-AE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ar-AE" sz="190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ar-AE" sz="190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ar-AE" sz="190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ar-AE" sz="190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ar-AE" sz="19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e>
                                </m:func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ar-AE" sz="19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ar-AE" sz="19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900"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19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1900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19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ar-AE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ar-AE" sz="19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ar-AE" sz="190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ar-AE" sz="1900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  <m:r>
                                            <a:rPr lang="ar-AE" sz="190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ar-AE" sz="19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ar-AE" sz="19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ar-AE" sz="190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ar-AE" sz="190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ar-AE" sz="190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ar-AE" sz="190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ar-AE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AE" sz="19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ar-AE" sz="19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func>
                            </m:oMath>
                          </a14:m>
                          <a:r>
                            <a:rPr lang="en-US" sz="19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19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ar-AE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ar-AE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ar-AE" sz="1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limLow>
                                              <m:limLowPr>
                                                <m:ctrlPr>
                                                  <a:rPr lang="ar-AE" sz="19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limLow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900">
                                                    <a:latin typeface="Cambria Math" panose="02040503050406030204" pitchFamily="18" charset="0"/>
                                                  </a:rPr>
                                                  <m:t>lim</m:t>
                                                </m:r>
                                              </m:e>
                                              <m:lim>
                                                <m:r>
                                                  <a:rPr lang="ar-AE" sz="190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ar-AE" sz="1900"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ar-AE" sz="190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lim>
                                            </m:limLow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ar-AE" sz="19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ar-AE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ar-AE" sz="190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ar-AE" sz="1900"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ar-AE" sz="190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ar-AE" sz="190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ar-AE" sz="19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ar-AE" sz="190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ar-AE" sz="190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ar-AE" sz="190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ar-AE" sz="190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ar-AE" sz="1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ar-AE" sz="19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ar-AE" sz="19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ar-AE" sz="19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AE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19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ar-AE" sz="19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sz="19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6831643"/>
                      </a:ext>
                    </a:extLst>
                  </a:tr>
                  <a:tr h="606600">
                    <a:tc>
                      <a:txBody>
                        <a:bodyPr/>
                        <a:lstStyle/>
                        <a:p>
                          <a:endParaRPr lang="en-US" sz="1900" dirty="0"/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ar-AE" sz="19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ar-AE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ar-AE" sz="1900">
                                              <a:latin typeface="Cambria Math" panose="02040503050406030204" pitchFamily="18" charset="0"/>
                                            </a:rPr>
                                            <m:t>28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ar-AE" sz="19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9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ar-AE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ar-AE" sz="1900"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ar-AE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ar-AE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ar-AE" sz="1900"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ad>
                                <m:radPr>
                                  <m:degHide m:val="on"/>
                                  <m:ctrlPr>
                                    <a:rPr lang="ar-AE" sz="19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  <m:rad>
                                <m:radPr>
                                  <m:degHide m:val="on"/>
                                  <m:ctrlPr>
                                    <a:rPr lang="ar-AE" sz="19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1900" dirty="0"/>
                            <a:t> 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7866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D3D6895-9A01-4EA4-8733-CD0DD7D6B0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10821"/>
                  </p:ext>
                </p:extLst>
              </p:nvPr>
            </p:nvGraphicFramePr>
            <p:xfrm>
              <a:off x="457200" y="3886200"/>
              <a:ext cx="8458200" cy="1447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49500">
                      <a:extLst>
                        <a:ext uri="{9D8B030D-6E8A-4147-A177-3AD203B41FA5}">
                          <a16:colId xmlns:a16="http://schemas.microsoft.com/office/drawing/2014/main" val="297900810"/>
                        </a:ext>
                      </a:extLst>
                    </a:gridCol>
                    <a:gridCol w="2506133">
                      <a:extLst>
                        <a:ext uri="{9D8B030D-6E8A-4147-A177-3AD203B41FA5}">
                          <a16:colId xmlns:a16="http://schemas.microsoft.com/office/drawing/2014/main" val="4226944453"/>
                        </a:ext>
                      </a:extLst>
                    </a:gridCol>
                    <a:gridCol w="2688167">
                      <a:extLst>
                        <a:ext uri="{9D8B030D-6E8A-4147-A177-3AD203B41FA5}">
                          <a16:colId xmlns:a16="http://schemas.microsoft.com/office/drawing/2014/main" val="3794712877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912139821"/>
                        </a:ext>
                      </a:extLst>
                    </a:gridCol>
                  </a:tblGrid>
                  <a:tr h="841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259585" b="-72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3917" r="-143796" b="-72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0726" r="-34014" b="-72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25333" b="-724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831643"/>
                      </a:ext>
                    </a:extLst>
                  </a:tr>
                  <a:tr h="606600">
                    <a:tc>
                      <a:txBody>
                        <a:bodyPr/>
                        <a:lstStyle/>
                        <a:p>
                          <a:endParaRPr lang="en-US" sz="1900" dirty="0"/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523" t="-138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78661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Basic Limit Laws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58EA10D-5CB5-425E-8A82-558FEBEF568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2381019"/>
                  </p:ext>
                </p:extLst>
              </p:nvPr>
            </p:nvGraphicFramePr>
            <p:xfrm>
              <a:off x="457200" y="1105522"/>
              <a:ext cx="8229600" cy="476187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9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01673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Sum Law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lang="ar-AE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lim>
                              </m:limLow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ar-AE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ar-AE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  <m:r>
                                <a:rPr lang="ar-AE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ar-AE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oMath>
                          </a14:m>
                          <a:r>
                            <a:rPr lang="ar-AE" sz="24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1673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Difference Law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lang="ar-AE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lim>
                              </m:limLow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ar-AE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ar-AE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  <m:r>
                                <a:rPr lang="ar-AE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ar-AE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oMath>
                          </a14:m>
                          <a:r>
                            <a:rPr lang="ar-AE" sz="24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62418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400">
                              <a:solidFill>
                                <a:srgbClr val="000000"/>
                              </a:solidFill>
                            </a:rPr>
                            <a:t>Constant Multiple Law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lang="ar-AE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lim>
                              </m:limLow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ar-AE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unc>
                                <m:funcPr>
                                  <m:ctrlPr>
                                    <a:rPr lang="ar-AE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oMath>
                          </a14:m>
                          <a:r>
                            <a:rPr lang="ar-AE" sz="24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01673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400">
                              <a:solidFill>
                                <a:srgbClr val="000000"/>
                              </a:solidFill>
                            </a:rPr>
                            <a:t>Product Law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lang="ar-AE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ar-AE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lim>
                              </m:limLow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ar-AE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ar-AE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  <m:r>
                                <a:rPr lang="ar-AE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ar-AE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oMath>
                          </a14:m>
                          <a:r>
                            <a:rPr lang="ar-AE" sz="24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194439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Quotient Law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4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lim>
                                  </m:limLow>
                                </m:fName>
                                <m:e>
                                  <m:f>
                                    <m:f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 sz="24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 sz="24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den>
                                  </m:f>
                                </m:e>
                              </m:func>
                              <m:r>
                                <a:rPr lang="ar-AE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lim</m:t>
                                          </m:r>
                                        </m:e>
                                        <m:lim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 sz="24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lim</m:t>
                                          </m:r>
                                        </m:e>
                                        <m:lim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 sz="24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den>
                              </m:f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, provided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ar-AE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AE" sz="24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4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  <m:r>
                                <a:rPr lang="ar-AE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ar-AE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ar-AE" sz="24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58EA10D-5CB5-425E-8A82-558FEBEF568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2381019"/>
                  </p:ext>
                </p:extLst>
              </p:nvPr>
            </p:nvGraphicFramePr>
            <p:xfrm>
              <a:off x="457200" y="1105522"/>
              <a:ext cx="8229600" cy="476187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9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01673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Sum Law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105" b="-492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1673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Difference Law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105" t="-100763" b="-3961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62418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400">
                              <a:solidFill>
                                <a:srgbClr val="000000"/>
                              </a:solidFill>
                            </a:rPr>
                            <a:t>Constant Multiple Law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105" t="-137696" b="-1717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01673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400">
                              <a:solidFill>
                                <a:srgbClr val="000000"/>
                              </a:solidFill>
                            </a:rPr>
                            <a:t>Product Law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105" t="-343939" b="-1484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194439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Quotient Law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105" t="-298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Limit Laws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and since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the Rational Power Law once again applies.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ar-AE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rad>
                      </m:e>
                    </m:func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ar-AE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ar-AE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ar-AE" sz="24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func>
                                      <m:func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f>
                          <m:f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r-AE" sz="240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Using Algebraic Techniques to Determine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Using Algebraic Techniques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First of all we note that we cannot use direct substitution to evaluate this limit, for the denominator equals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. In fact,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not even defined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. However, as far as the limit is concerned, that is not a problem at all (recall that the existence and/or value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lim>
                    </m:limLow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have no bearing on each other). The limit not only exists, but finding it is surprisingly easy, using a bit of algebra.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Using Algebraic Techniques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A few very important remarks are in order. First of all, canceling the factor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legitimate, since even though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approaching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, it never is actually equal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throughout the limit process, so we have not divided by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. Second,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actually different 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. 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710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Using Algebraic Techniques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In fact, they agree everywhere but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; at which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undefined, but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 (see Figure 2). However, the behaviors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are identical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approaches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, and therefore, so are their limits. (Examining the chain of equalities above, note that we never actually stated the equality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but merely the fact that their limits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were equal.)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455" t="-1227" r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278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Using Algebraic Techniques to Determine Limits (cont.)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0189F-D7D1-45B0-8611-F66E58E492FD}"/>
              </a:ext>
            </a:extLst>
          </p:cNvPr>
          <p:cNvSpPr txBox="1"/>
          <p:nvPr/>
        </p:nvSpPr>
        <p:spPr>
          <a:xfrm>
            <a:off x="442452" y="54203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A72B80-9008-4F2C-883E-F94C435A1F8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1057275"/>
            <a:ext cx="4011875" cy="4200525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DC98AF0-5384-49E0-9503-B2FCE9148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8406" y="1057275"/>
            <a:ext cx="4270794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Using Algebraic Techniques to Determine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algebra to evaluate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Using Algebraic Techniques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trick with a limit such as this is to use the "conjugate product rule"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 If we multiply both the numerator and denominator by the "conjugate" of the expression containing the radical (in this case,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sz="2800" dirty="0"/>
                  <a:t>), we obtain the following.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Using Algebraic Techniques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ar-AE" sz="29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sz="29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9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9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 sz="29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9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ar-AE" sz="2900"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ar-AE" sz="2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ar-AE" sz="29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ar-AE" sz="2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ar-AE" sz="2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ar-AE" sz="29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ar-AE" sz="29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9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ar-AE" sz="29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ar-AE" sz="29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ar-AE" sz="29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sz="29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ar-AE" sz="29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ar-AE" sz="2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29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29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9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ar-AE" sz="2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ar-AE" sz="29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29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9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9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ar-AE" sz="29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9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ar-AE" sz="29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sz="29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ar-AE" sz="29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9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ar-AE" sz="29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9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ar-AE" sz="2900"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ar-AE" sz="2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9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 sz="29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 sz="29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ar-AE" sz="29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 sz="290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d>
                              <m:dPr>
                                <m:ctrlPr>
                                  <a:rPr lang="ar-AE" sz="2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29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29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9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ar-AE" sz="2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ar-AE" sz="29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ar-AE" sz="29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9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9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ar-AE" sz="29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9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sz="29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:r>
                  <a:rPr lang="en-US" b="0" i="0" dirty="0">
                    <a:latin typeface="Cambria Math" panose="02040503050406030204" pitchFamily="18" charset="0"/>
                  </a:rPr>
                  <a:t> </a:t>
                </a:r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ar-AE" dirty="0"/>
              </a:p>
              <a:p>
                <a:endParaRPr lang="ar-AE" sz="2400" dirty="0"/>
              </a:p>
              <a:p>
                <a:r>
                  <a:rPr lang="en-US" sz="3400" dirty="0"/>
                  <a:t>As in the previous example, the cancellation was legitimate, and even though in the process we did change the function, we did not change the value of the limit.</a:t>
                </a:r>
                <a:endParaRPr sz="34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331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Using Algebraic Techniques to Determine Limits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Using Graphs and Limit Laws to Determine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the functions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 graphed in Figure 1, determine if the following limits exist. If a particular limit exists, evaluate it. If not, give reasons why it fails to exist.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Using Algebraic Techniques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will take an algebraic approach very similar to the previous examples, but keeping in mind the fact that in the current problem, the variable is denoted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, rather than the usual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 This, however, should not cause any difficulties.</a:t>
                </a: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limLow>
                            <m:limLow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Again, canceling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is legitimate,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never actually assumes the value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 r="-593" b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Squeeze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some open interval containing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, except possibly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itself, and if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 as well.</a:t>
                </a:r>
              </a:p>
              <a:p>
                <a:pPr>
                  <a:defRPr sz="2800"/>
                </a:pPr>
                <a:r>
                  <a:rPr sz="2800" dirty="0"/>
                  <a:t>The statement also holds for limits at infinity, that is,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8: Using the Squeeze Theorem to Determine Limits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Use the Squeeze Theorem to prove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ar-A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ar-AE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ar-AE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455" r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Using the Squeeze Theorem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As a first observation, we recall that the sine value of any angle is never greater than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or less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; that is, we have the well-known inequalities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for any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sz="2800" dirty="0"/>
                  <a:t>. This certainly means that for any nonzero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choosing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,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a fact you have seen before. Multiplying all sides of this chain of inequalities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, we obtain</a:t>
                </a:r>
                <a:r>
                  <a:rPr lang="en-US" sz="2800" dirty="0"/>
                  <a:t> the following.</a:t>
                </a:r>
                <a:endParaRPr sz="2800" dirty="0"/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Using the Squeeze Theorem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In words, we can say that while the sine function oscillates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sz="2800" dirty="0"/>
                  <a:t> will oscillate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.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The previous inequality coupled with the fact that </a:t>
                </a:r>
                <a:endParaRPr lang="en-US" sz="2800" dirty="0"/>
              </a:p>
              <a:p>
                <a:pPr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means that the functions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satisfy the hypotheses of the Squeeze Theorem. 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Using the Squeeze Theorem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Thus</a:t>
                </a:r>
                <a:r>
                  <a:rPr lang="en-US" sz="2800" dirty="0"/>
                  <a:t>,</a:t>
                </a:r>
                <a:r>
                  <a:rPr sz="2800" dirty="0"/>
                  <a:t> we can simply invoke the theorem, which ensures that the claim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sz="2800" dirty="0"/>
              </a:p>
              <a:p>
                <a:r>
                  <a:rPr sz="2800" dirty="0"/>
                  <a:t>is now proven.</a:t>
                </a:r>
              </a:p>
              <a:p>
                <a:pPr>
                  <a:defRPr sz="2800"/>
                </a:pPr>
                <a:r>
                  <a:rPr sz="2800" dirty="0"/>
                  <a:t>Figure 4 shows the Squeeze Theorem at work. Notice how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"squeezed between"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near the origin.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054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Using the Squeeze Theorem to Determine Limits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BB79CA-45CF-4544-9D25-9DD9FF7B0AC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0301" y="1082675"/>
            <a:ext cx="4503397" cy="44799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B0FF1B-470D-4A24-9F54-7290FC449E7F}"/>
              </a:ext>
            </a:extLst>
          </p:cNvPr>
          <p:cNvSpPr txBox="1"/>
          <p:nvPr/>
        </p:nvSpPr>
        <p:spPr>
          <a:xfrm>
            <a:off x="304800" y="5410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Upper Bound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some open interval containing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, except possibly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itself, and if the limits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both exist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, then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Graphs and Limit Laws to Determine Limits (cont.)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0F934-C95D-48A1-B474-8F18627F0244}"/>
              </a:ext>
            </a:extLst>
          </p:cNvPr>
          <p:cNvSpPr txBox="1"/>
          <p:nvPr/>
        </p:nvSpPr>
        <p:spPr>
          <a:xfrm>
            <a:off x="457200" y="552321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A6259E-93BD-4979-A5B4-B669CD8DA99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73798"/>
            <a:ext cx="4572000" cy="46599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Graphs and Limit Laws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As we can see from the figure, the limits of both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exist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. In case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we note once again that the actual function value at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has no bearing on the value of the limit.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 </a:t>
                </a:r>
                <a:r>
                  <a:rPr sz="2800" dirty="0"/>
                  <a:t>and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sz="2800" dirty="0"/>
              </a:p>
              <a:p>
                <a:pPr marL="457200" lvl="1" indent="0">
                  <a:buNone/>
                </a:pPr>
                <a:r>
                  <a:rPr dirty="0"/>
                  <a:t>Now we evaluate the limit using the Product Law.</a:t>
                </a:r>
                <a:endParaRPr lang="en-US" dirty="0"/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Graphs and Limit Laws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Here we are going to use the Sum Law and the Constant Multiple Law.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ar-AE"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Graphs and Limit Laws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We will first examine the behavior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near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 It is clear from the graph that both one-sided limits exist, but they don't agree; thus the two-sided limit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cannot exist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In fact,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while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</a:t>
                </a:r>
                <a:r>
                  <a:rPr sz="2800" dirty="0"/>
                  <a:t> and so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does not exist.</a:t>
                </a:r>
              </a:p>
              <a:p>
                <a:pPr marL="457200" lvl="1" indent="0">
                  <a:buNone/>
                  <a:defRPr sz="2800"/>
                </a:pPr>
                <a:r>
                  <a:rPr dirty="0"/>
                  <a:t>Similarly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dirty="0"/>
                  <a:t> while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,</a:t>
                </a:r>
                <a:r>
                  <a:rPr dirty="0"/>
                  <a:t> and thus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dirty="0"/>
                  <a:t> cannot exist.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Graphs and Limit Laws to Determine Limits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In words, since the one-sided limits are unequal, the two-sided limit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cannot exist at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 However, the limit laws do apply to one-sided limits, so we can determine those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algn="ctr">
                  <a:lnSpc>
                    <a:spcPct val="150000"/>
                  </a:lnSpc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sz="2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26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26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sz="2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sz="260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sz="2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r>
                      <a:rPr sz="2600">
                        <a:latin typeface="Cambria Math" panose="02040503050406030204" pitchFamily="18" charset="0"/>
                      </a:rPr>
                      <m:t>4</m:t>
                    </m:r>
                    <m:r>
                      <a:rPr sz="2600">
                        <a:latin typeface="Cambria Math" panose="02040503050406030204" pitchFamily="18" charset="0"/>
                      </a:rPr>
                      <m:t>−</m:t>
                    </m:r>
                    <m:r>
                      <a:rPr sz="2600">
                        <a:latin typeface="Cambria Math" panose="02040503050406030204" pitchFamily="18" charset="0"/>
                      </a:rPr>
                      <m:t>0</m:t>
                    </m:r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r>
                      <a:rPr sz="26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sz="2600" dirty="0"/>
              </a:p>
              <a:p>
                <a:pPr algn="ctr">
                  <a:lnSpc>
                    <a:spcPct val="150000"/>
                  </a:lnSpc>
                  <a:defRPr sz="2800"/>
                </a:pPr>
                <a:r>
                  <a:rPr sz="26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sz="2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26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26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sz="2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sz="260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sz="2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26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r>
                      <a:rPr sz="2600">
                        <a:latin typeface="Cambria Math" panose="02040503050406030204" pitchFamily="18" charset="0"/>
                      </a:rPr>
                      <m:t>5</m:t>
                    </m:r>
                    <m:r>
                      <a:rPr sz="2600">
                        <a:latin typeface="Cambria Math" panose="02040503050406030204" pitchFamily="18" charset="0"/>
                      </a:rPr>
                      <m:t>−</m:t>
                    </m:r>
                    <m:r>
                      <a:rPr sz="2600">
                        <a:latin typeface="Cambria Math" panose="02040503050406030204" pitchFamily="18" charset="0"/>
                      </a:rPr>
                      <m:t>1</m:t>
                    </m:r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r>
                      <a:rPr sz="26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sz="2600" dirty="0"/>
              </a:p>
              <a:p>
                <a:pPr>
                  <a:defRPr sz="2800"/>
                </a:pPr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109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2700</Words>
  <Application>Microsoft Office PowerPoint</Application>
  <PresentationFormat>On-screen Show (4:3)</PresentationFormat>
  <Paragraphs>212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Calibri</vt:lpstr>
      <vt:lpstr>Arial</vt:lpstr>
      <vt:lpstr>Cambria Math</vt:lpstr>
      <vt:lpstr>Courier New</vt:lpstr>
      <vt:lpstr>Office Theme</vt:lpstr>
      <vt:lpstr>Section 13.4</vt:lpstr>
      <vt:lpstr>Basic Limit Laws</vt:lpstr>
      <vt:lpstr>Basic Limit Laws (cont.)</vt:lpstr>
      <vt:lpstr>Example 1: Using Graphs and Limit Laws to Determine Limits</vt:lpstr>
      <vt:lpstr>Example 1: Using Graphs and Limit Laws to Determine Limits (cont.)</vt:lpstr>
      <vt:lpstr>Example 1: Using Graphs and Limit Laws to Determine Limits (cont.)</vt:lpstr>
      <vt:lpstr>Example 1: Using Graphs and Limit Laws to Determine Limits (cont.)</vt:lpstr>
      <vt:lpstr>Example 1: Using Graphs and Limit Laws to Determine Limits (cont.)</vt:lpstr>
      <vt:lpstr>Example 1: Using Graphs and Limit Laws to Determine Limits (cont.)</vt:lpstr>
      <vt:lpstr>Example 1: Using Graphs and Limit Laws to Determine Limits (cont.)</vt:lpstr>
      <vt:lpstr>Example 1: Using Graphs and Limit Laws to Determine Limits (cont.)</vt:lpstr>
      <vt:lpstr>Example 2: Using Limit Laws to Determine Limits</vt:lpstr>
      <vt:lpstr>Example 2: Using Limit Laws to Determine Limits (cont.)</vt:lpstr>
      <vt:lpstr>Example 2: Using Limit Laws to Determine Limits (cont.)</vt:lpstr>
      <vt:lpstr>Example 2: Using Limit Laws to Determine Limits (cont.)</vt:lpstr>
      <vt:lpstr>Positive Integer Power Law</vt:lpstr>
      <vt:lpstr>Polynomial Substitution Law</vt:lpstr>
      <vt:lpstr>Rational Function Substitution Law</vt:lpstr>
      <vt:lpstr>Example 3: Using Limit Laws to Determine Limits</vt:lpstr>
      <vt:lpstr>Example 3: Using Limit Laws to Determine Limits (cont.)</vt:lpstr>
      <vt:lpstr>Example 3: Using Limit Laws to Determine Limits (cont.)</vt:lpstr>
      <vt:lpstr>Example 3: Using Limit Laws to Determine Limits (cont.)</vt:lpstr>
      <vt:lpstr>Example 3: Using Limit Laws to Determine Limits (cont.)</vt:lpstr>
      <vt:lpstr>Example 3: Using Limit Laws to Determine Limits (cont.)</vt:lpstr>
      <vt:lpstr>Positive Integer Root Law</vt:lpstr>
      <vt:lpstr>Rational Power Law</vt:lpstr>
      <vt:lpstr>Example 4: Using Limit Laws to Determine Limits</vt:lpstr>
      <vt:lpstr>Example 4: Using Limit Laws to Determine Limits (cont.)</vt:lpstr>
      <vt:lpstr>Example 4: Using Limit Laws to Determine Limits (cont.)</vt:lpstr>
      <vt:lpstr>Example 4: Using Limit Laws to Determine Limits (cont.)</vt:lpstr>
      <vt:lpstr>Example 5: Using Algebraic Techniques to Determine Limits</vt:lpstr>
      <vt:lpstr>Example 5: Using Algebraic Techniques to Determine Limits (cont.)</vt:lpstr>
      <vt:lpstr>Example 5: Using Algebraic Techniques to Determine Limits (cont.)</vt:lpstr>
      <vt:lpstr>Example 5: Using Algebraic Techniques to Determine Limits (cont.)</vt:lpstr>
      <vt:lpstr>Example 5: Using Algebraic Techniques to Determine Limits (cont.)</vt:lpstr>
      <vt:lpstr>Example 6: Using Algebraic Techniques to Determine Limits</vt:lpstr>
      <vt:lpstr>Example 6: Using Algebraic Techniques to Determine Limits (cont.)</vt:lpstr>
      <vt:lpstr>Example 6: Using Algebraic Techniques to Determine Limits (cont.)</vt:lpstr>
      <vt:lpstr>Example 7: Using Algebraic Techniques to Determine Limits</vt:lpstr>
      <vt:lpstr>Example 7: Using Algebraic Techniques to Determine Limits (cont.)</vt:lpstr>
      <vt:lpstr>The Squeeze Theorem</vt:lpstr>
      <vt:lpstr>Example 8: Using the Squeeze Theorem to Determine Limits</vt:lpstr>
      <vt:lpstr>Example 8: Using the Squeeze Theorem to Determine Limits (cont.)</vt:lpstr>
      <vt:lpstr>Example 8: Using the Squeeze Theorem to Determine Limits (cont.)</vt:lpstr>
      <vt:lpstr>Example 8: Using the Squeeze Theorem to Determine Limits (cont.)</vt:lpstr>
      <vt:lpstr>Example 8: Using the Squeeze Theorem to Determine Limits (cont.)</vt:lpstr>
      <vt:lpstr>Upper Bound Theorem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150</cp:revision>
  <dcterms:created xsi:type="dcterms:W3CDTF">2013-04-26T14:43:13Z</dcterms:created>
  <dcterms:modified xsi:type="dcterms:W3CDTF">2020-08-05T21:17:29Z</dcterms:modified>
</cp:coreProperties>
</file>