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handoutMasterIdLst>
    <p:handoutMasterId r:id="rId74"/>
  </p:handoutMasterIdLst>
  <p:sldIdLst>
    <p:sldId id="256" r:id="rId2"/>
    <p:sldId id="257" r:id="rId3"/>
    <p:sldId id="334" r:id="rId4"/>
    <p:sldId id="258" r:id="rId5"/>
    <p:sldId id="259" r:id="rId6"/>
    <p:sldId id="261" r:id="rId7"/>
    <p:sldId id="314" r:id="rId8"/>
    <p:sldId id="315" r:id="rId9"/>
    <p:sldId id="316" r:id="rId10"/>
    <p:sldId id="317" r:id="rId11"/>
    <p:sldId id="262" r:id="rId12"/>
    <p:sldId id="263" r:id="rId13"/>
    <p:sldId id="318" r:id="rId14"/>
    <p:sldId id="264" r:id="rId15"/>
    <p:sldId id="265" r:id="rId16"/>
    <p:sldId id="266" r:id="rId17"/>
    <p:sldId id="267" r:id="rId18"/>
    <p:sldId id="269" r:id="rId19"/>
    <p:sldId id="270" r:id="rId20"/>
    <p:sldId id="272" r:id="rId21"/>
    <p:sldId id="273" r:id="rId22"/>
    <p:sldId id="319" r:id="rId23"/>
    <p:sldId id="274" r:id="rId24"/>
    <p:sldId id="275" r:id="rId25"/>
    <p:sldId id="276" r:id="rId26"/>
    <p:sldId id="277" r:id="rId27"/>
    <p:sldId id="278" r:id="rId28"/>
    <p:sldId id="335" r:id="rId29"/>
    <p:sldId id="279" r:id="rId30"/>
    <p:sldId id="322" r:id="rId31"/>
    <p:sldId id="320" r:id="rId32"/>
    <p:sldId id="323" r:id="rId33"/>
    <p:sldId id="324" r:id="rId34"/>
    <p:sldId id="280" r:id="rId35"/>
    <p:sldId id="286" r:id="rId36"/>
    <p:sldId id="325" r:id="rId37"/>
    <p:sldId id="287" r:id="rId38"/>
    <p:sldId id="289" r:id="rId39"/>
    <p:sldId id="290" r:id="rId40"/>
    <p:sldId id="292" r:id="rId41"/>
    <p:sldId id="293" r:id="rId42"/>
    <p:sldId id="294" r:id="rId43"/>
    <p:sldId id="326" r:id="rId44"/>
    <p:sldId id="295" r:id="rId45"/>
    <p:sldId id="296" r:id="rId46"/>
    <p:sldId id="328" r:id="rId47"/>
    <p:sldId id="327" r:id="rId48"/>
    <p:sldId id="297" r:id="rId49"/>
    <p:sldId id="298" r:id="rId50"/>
    <p:sldId id="300" r:id="rId51"/>
    <p:sldId id="301" r:id="rId52"/>
    <p:sldId id="302" r:id="rId53"/>
    <p:sldId id="303" r:id="rId54"/>
    <p:sldId id="329" r:id="rId55"/>
    <p:sldId id="336" r:id="rId56"/>
    <p:sldId id="304" r:id="rId57"/>
    <p:sldId id="305" r:id="rId58"/>
    <p:sldId id="306" r:id="rId59"/>
    <p:sldId id="337" r:id="rId60"/>
    <p:sldId id="338" r:id="rId61"/>
    <p:sldId id="307" r:id="rId62"/>
    <p:sldId id="308" r:id="rId63"/>
    <p:sldId id="331" r:id="rId64"/>
    <p:sldId id="339" r:id="rId65"/>
    <p:sldId id="330" r:id="rId66"/>
    <p:sldId id="310" r:id="rId67"/>
    <p:sldId id="311" r:id="rId68"/>
    <p:sldId id="312" r:id="rId69"/>
    <p:sldId id="332" r:id="rId70"/>
    <p:sldId id="333" r:id="rId71"/>
    <p:sldId id="313" r:id="rId72"/>
  </p:sldIdLst>
  <p:sldSz cx="9144000" cy="6858000" type="screen4x3"/>
  <p:notesSz cx="6858000" cy="9144000"/>
  <p:embeddedFontLst>
    <p:embeddedFont>
      <p:font typeface="Calibri" panose="020F0502020204030204" pitchFamily="34" charset="0"/>
      <p:regular r:id="rId75"/>
      <p:bold r:id="rId76"/>
      <p:italic r:id="rId77"/>
      <p:boldItalic r:id="rId78"/>
    </p:embeddedFont>
    <p:embeddedFont>
      <p:font typeface="Cambria Math" panose="02040503050406030204" pitchFamily="18"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6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1.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Continuity</a:t>
            </a:r>
          </a:p>
        </p:txBody>
      </p:sp>
      <p:sp>
        <p:nvSpPr>
          <p:cNvPr id="3" name="Title 2"/>
          <p:cNvSpPr>
            <a:spLocks noGrp="1"/>
          </p:cNvSpPr>
          <p:nvPr>
            <p:ph type="title"/>
          </p:nvPr>
        </p:nvSpPr>
        <p:spPr/>
        <p:txBody>
          <a:bodyPr/>
          <a:lstStyle/>
          <a:p>
            <a:r>
              <a:t>Section 13.5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Lastly, we note that </a:t>
                </a:r>
                <a14:m>
                  <m:oMath xmlns:m="http://schemas.openxmlformats.org/officeDocument/2006/math">
                    <m:r>
                      <a:rPr lang="en-US">
                        <a:latin typeface="Cambria Math" panose="02040503050406030204" pitchFamily="18" charset="0"/>
                      </a:rPr>
                      <m:t>𝑓</m:t>
                    </m:r>
                  </m:oMath>
                </a14:m>
                <a:r>
                  <a:rPr lang="en-US" sz="2800" dirty="0"/>
                  <a:t> is certainly discontinuous everywhere outside of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e>
                    </m:d>
                  </m:oMath>
                </a14:m>
                <a:r>
                  <a:rPr lang="en-US" sz="2800" dirty="0"/>
                  <a:t>, for it is undefined at those points (again, criterion </a:t>
                </a:r>
                <a:r>
                  <a:rPr lang="en-US" sz="2800" dirty="0">
                    <a:latin typeface="Cambria Math"/>
                  </a:rPr>
                  <a:t>1</a:t>
                </a:r>
                <a:r>
                  <a:rPr lang="en-US" sz="2800" dirty="0"/>
                  <a:t> fails). Thus, we can summarize the points of discontinuity of </a:t>
                </a:r>
                <a14:m>
                  <m:oMath xmlns:m="http://schemas.openxmlformats.org/officeDocument/2006/math">
                    <m:r>
                      <a:rPr lang="en-US">
                        <a:latin typeface="Cambria Math" panose="02040503050406030204" pitchFamily="18" charset="0"/>
                      </a:rPr>
                      <m:t>𝑓</m:t>
                    </m:r>
                  </m:oMath>
                </a14:m>
                <a:r>
                  <a:rPr lang="en-US" sz="2800" dirty="0"/>
                  <a:t> as follows.</a:t>
                </a:r>
              </a:p>
              <a:p>
                <a:pPr algn="ctr">
                  <a:defRPr sz="2800"/>
                </a:pPr>
                <a14:m>
                  <m:oMathPara xmlns:m="http://schemas.openxmlformats.org/officeDocument/2006/math">
                    <m:oMathParaPr>
                      <m:jc m:val="centerGroup"/>
                    </m:oMathParaPr>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m:t>
                          </m:r>
                        </m:e>
                      </m:d>
                    </m:oMath>
                  </m:oMathPara>
                </a14:m>
                <a:endParaRPr lang="ar-AE" sz="2800" dirty="0"/>
              </a:p>
              <a:p>
                <a:r>
                  <a:rPr lang="en-US" sz="2800" dirty="0"/>
                  <a:t>Be sure you understand the use of different types of grouping symbols here.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16663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Points of Discontinuity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Identify and examine the discontinuities of the following functions.</a:t>
                </a:r>
              </a:p>
              <a:p>
                <a:pPr marL="514350" indent="-514350">
                  <a:buFont typeface="+mj-lt"/>
                  <a:buAutoNum type="alphaLcPeriod"/>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den>
                    </m:f>
                  </m:oMath>
                </a14:m>
                <a:endParaRPr lang="ar-AE" dirty="0"/>
              </a:p>
              <a:p>
                <a:pPr marL="514350" indent="-514350">
                  <a:buFont typeface="+mj-lt"/>
                  <a:buAutoNum type="alphaLcPeriod" startAt="2"/>
                  <a:defRPr sz="2800"/>
                </a:pPr>
                <a:r>
                  <a:rPr lang="ar-AE"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den>
                    </m:f>
                  </m:oMath>
                </a14:m>
                <a:endParaRPr lang="ar-AE" dirty="0"/>
              </a:p>
              <a:p>
                <a:pPr marL="514350" indent="-514350">
                  <a:buFont typeface="+mj-lt"/>
                  <a:buAutoNum type="alphaLcPeriod" startAt="3"/>
                  <a:defRPr sz="2800"/>
                </a:pPr>
                <a:r>
                  <a:rPr lang="ar-AE"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smtClean="0">
                                <a:latin typeface="Cambria Math" panose="02040503050406030204" pitchFamily="18" charset="0"/>
                              </a:rPr>
                            </m:ctrlPr>
                          </m:dPr>
                          <m:e>
                            <m:f>
                              <m:fPr>
                                <m:ctrlPr>
                                  <a:rPr lang="ar-AE" i="1" smtClean="0">
                                    <a:latin typeface="Cambria Math" panose="02040503050406030204" pitchFamily="18" charset="0"/>
                                  </a:rPr>
                                </m:ctrlPr>
                              </m:fPr>
                              <m:num>
                                <m:r>
                                  <a:rPr lang="ar-AE" b="0" i="1" smtClean="0">
                                    <a:latin typeface="Cambria Math" panose="02040503050406030204" pitchFamily="18" charset="0"/>
                                  </a:rPr>
                                  <m:t>1</m:t>
                                </m:r>
                              </m:num>
                              <m:den>
                                <m:r>
                                  <a:rPr lang="en-US" b="0" i="1" smtClean="0">
                                    <a:latin typeface="Cambria Math" panose="02040503050406030204" pitchFamily="18" charset="0"/>
                                  </a:rPr>
                                  <m:t>𝑥</m:t>
                                </m:r>
                              </m:den>
                            </m:f>
                          </m:e>
                        </m:d>
                      </m:e>
                    </m:func>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function </a:t>
                </a:r>
                <a14:m>
                  <m:oMath xmlns:m="http://schemas.openxmlformats.org/officeDocument/2006/math">
                    <m:r>
                      <a:rPr>
                        <a:latin typeface="Cambria Math" panose="02040503050406030204" pitchFamily="18" charset="0"/>
                      </a:rPr>
                      <m:t>𝑓</m:t>
                    </m:r>
                  </m:oMath>
                </a14:m>
                <a:r>
                  <a:rPr sz="2800" dirty="0"/>
                  <a:t> is a rational function, and as such it possesses the Direct Substitution Property and thus is continuous at any point where the denominator is nonzero; that is,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continuous at every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The point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is a point of discontinuity since </a:t>
                </a:r>
                <a14:m>
                  <m:oMath xmlns:m="http://schemas.openxmlformats.org/officeDocument/2006/math">
                    <m:r>
                      <a:rPr>
                        <a:latin typeface="Cambria Math" panose="02040503050406030204" pitchFamily="18" charset="0"/>
                      </a:rPr>
                      <m:t>𝑓</m:t>
                    </m:r>
                  </m:oMath>
                </a14:m>
                <a:r>
                  <a:rPr sz="2800" dirty="0"/>
                  <a:t> is not defined there; however, using a bit of algebra we can actually say more.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r="-140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Since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fName>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den>
                        </m:f>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fName>
                      <m:e>
                        <m:f>
                          <m:fPr>
                            <m:ctrlPr>
                              <a:rPr i="1">
                                <a:latin typeface="Cambria Math" panose="02040503050406030204" pitchFamily="18" charset="0"/>
                              </a:rPr>
                            </m:ctrlPr>
                          </m:fPr>
                          <m:num>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num>
                          <m:den>
                            <m:r>
                              <a:rPr>
                                <a:latin typeface="Cambria Math" panose="02040503050406030204" pitchFamily="18" charset="0"/>
                              </a:rPr>
                              <m:t>𝑥</m:t>
                            </m:r>
                          </m:den>
                        </m:f>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1</m:t>
                    </m:r>
                  </m:oMath>
                </a14:m>
                <a:r>
                  <a:rPr sz="2800" dirty="0"/>
                  <a:t>,</a:t>
                </a:r>
              </a:p>
              <a:p>
                <a:pPr>
                  <a:defRPr sz="2800"/>
                </a:pPr>
                <a:r>
                  <a:rPr dirty="0"/>
                  <a:t>​</a:t>
                </a:r>
                <a:r>
                  <a:rPr sz="2800" dirty="0"/>
                  <a:t>our conclusion is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actually exists, and that the graph of </a:t>
                </a:r>
                <a14:m>
                  <m:oMath xmlns:m="http://schemas.openxmlformats.org/officeDocument/2006/math">
                    <m:r>
                      <a:rPr>
                        <a:latin typeface="Cambria Math" panose="02040503050406030204" pitchFamily="18" charset="0"/>
                      </a:rPr>
                      <m:t>𝑓</m:t>
                    </m:r>
                  </m:oMath>
                </a14:m>
                <a:r>
                  <a:rPr sz="2800" dirty="0"/>
                  <a:t> agrees with that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except for the point corresponding to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where </a:t>
                </a:r>
                <a14:m>
                  <m:oMath xmlns:m="http://schemas.openxmlformats.org/officeDocument/2006/math">
                    <m:r>
                      <a:rPr>
                        <a:latin typeface="Cambria Math" panose="02040503050406030204" pitchFamily="18" charset="0"/>
                      </a:rPr>
                      <m:t>𝑓</m:t>
                    </m:r>
                  </m:oMath>
                </a14:m>
                <a:r>
                  <a:rPr sz="2800" dirty="0"/>
                  <a:t> is undefined. In other words, you can think of the discontinuity of </a:t>
                </a:r>
                <a14:m>
                  <m:oMath xmlns:m="http://schemas.openxmlformats.org/officeDocument/2006/math">
                    <m:r>
                      <a:rPr>
                        <a:latin typeface="Cambria Math" panose="02040503050406030204" pitchFamily="18" charset="0"/>
                      </a:rPr>
                      <m:t>𝑓</m:t>
                    </m:r>
                  </m:oMath>
                </a14:m>
                <a:r>
                  <a:rPr sz="2800" dirty="0"/>
                  <a:t> arising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as one caused by a single point </a:t>
                </a:r>
                <a:r>
                  <a:rPr lang="en-US" sz="2800" dirty="0"/>
                  <a:t>“</a:t>
                </a:r>
                <a:r>
                  <a:rPr sz="2800" dirty="0"/>
                  <a:t>missing</a:t>
                </a:r>
                <a:r>
                  <a:rPr lang="en-US" dirty="0"/>
                  <a:t>”</a:t>
                </a:r>
                <a:r>
                  <a:rPr sz="2800" dirty="0"/>
                  <a:t> from the graph, that is, the graph being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a:t>
                </a:r>
                <a:r>
                  <a:rPr lang="en-US" sz="2800" dirty="0"/>
                  <a:t>“</a:t>
                </a:r>
                <a:r>
                  <a:rPr sz="2800" dirty="0"/>
                  <a:t>punctured</a:t>
                </a:r>
                <a:r>
                  <a:rPr lang="en-US" dirty="0"/>
                  <a:t>”</a:t>
                </a:r>
                <a:r>
                  <a:rPr sz="2800" dirty="0"/>
                  <a:t>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as shown in Figure 2.</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2148"/>
                </a:stretch>
              </a:blipFill>
            </p:spPr>
            <p:txBody>
              <a:bodyPr/>
              <a:lstStyle/>
              <a:p>
                <a:r>
                  <a:rPr lang="en-US">
                    <a:noFill/>
                  </a:rPr>
                  <a:t> </a:t>
                </a:r>
              </a:p>
            </p:txBody>
          </p:sp>
        </mc:Fallback>
      </mc:AlternateContent>
    </p:spTree>
    <p:extLst>
      <p:ext uri="{BB962C8B-B14F-4D97-AF65-F5344CB8AC3E}">
        <p14:creationId xmlns:p14="http://schemas.microsoft.com/office/powerpoint/2010/main" val="6733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p:sp>
        <p:nvSpPr>
          <p:cNvPr id="3" name="TextBox 2">
            <a:extLst>
              <a:ext uri="{FF2B5EF4-FFF2-40B4-BE49-F238E27FC236}">
                <a16:creationId xmlns:a16="http://schemas.microsoft.com/office/drawing/2014/main" id="{E26C4D36-CB85-485A-807C-FA106F2E2A5C}"/>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2</a:t>
            </a:r>
          </a:p>
        </p:txBody>
      </p:sp>
      <p:pic>
        <p:nvPicPr>
          <p:cNvPr id="10" name="Content Placeholder 9">
            <a:extLst>
              <a:ext uri="{FF2B5EF4-FFF2-40B4-BE49-F238E27FC236}">
                <a16:creationId xmlns:a16="http://schemas.microsoft.com/office/drawing/2014/main" id="{11D8CA1A-E623-4C3C-874D-686864F6DBD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This is another example of a discontinuity that can be removed; the definition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1</m:t>
                    </m:r>
                  </m:oMath>
                </a14:m>
                <a:r>
                  <a:rPr sz="2800" dirty="0"/>
                  <a:t> will make </a:t>
                </a:r>
                <a14:m>
                  <m:oMath xmlns:m="http://schemas.openxmlformats.org/officeDocument/2006/math">
                    <m:r>
                      <a:rPr>
                        <a:latin typeface="Cambria Math" panose="02040503050406030204" pitchFamily="18" charset="0"/>
                      </a:rPr>
                      <m:t>𝑓</m:t>
                    </m:r>
                  </m:oMath>
                </a14:m>
                <a:r>
                  <a:rPr sz="2800" dirty="0"/>
                  <a:t> continuous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Note that </a:t>
                </a:r>
                <a14:m>
                  <m:oMath xmlns:m="http://schemas.openxmlformats.org/officeDocument/2006/math">
                    <m:r>
                      <a:rPr>
                        <a:latin typeface="Cambria Math" panose="02040503050406030204" pitchFamily="18" charset="0"/>
                      </a:rPr>
                      <m:t>𝑔</m:t>
                    </m:r>
                  </m:oMath>
                </a14:m>
                <a:r>
                  <a:rPr sz="2800" dirty="0"/>
                  <a:t> is undefined and has a vertical asymptote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moreover,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 (see Figure 3). We can argue, as we did in part a., that </a:t>
                </a:r>
                <a14:m>
                  <m:oMath xmlns:m="http://schemas.openxmlformats.org/officeDocument/2006/math">
                    <m:r>
                      <a:rPr>
                        <a:latin typeface="Cambria Math" panose="02040503050406030204" pitchFamily="18" charset="0"/>
                      </a:rPr>
                      <m:t>𝑔</m:t>
                    </m:r>
                  </m:oMath>
                </a14:m>
                <a:r>
                  <a:rPr sz="2800" dirty="0"/>
                  <a:t> is continuous at every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everywhere on its domain. The discontinuity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however, is very different from that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in part a., since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does</a:t>
                </a:r>
                <a:r>
                  <a:rPr lang="en-US" sz="2800" dirty="0"/>
                  <a:t>n’t</a:t>
                </a:r>
                <a:r>
                  <a:rPr sz="2800" dirty="0"/>
                  <a:t> exist by virtue of the function values approaching infinity. In other words, no definition will make </a:t>
                </a:r>
                <a14:m>
                  <m:oMath xmlns:m="http://schemas.openxmlformats.org/officeDocument/2006/math">
                    <m:r>
                      <a:rPr>
                        <a:latin typeface="Cambria Math" panose="02040503050406030204" pitchFamily="18" charset="0"/>
                      </a:rPr>
                      <m:t>𝑔</m:t>
                    </m:r>
                  </m:oMath>
                </a14:m>
                <a:r>
                  <a:rPr sz="2800" dirty="0"/>
                  <a:t> continuous at </a:t>
                </a:r>
                <a:r>
                  <a:rPr sz="2800" dirty="0">
                    <a:latin typeface="Cambria Math"/>
                  </a:rPr>
                  <a:t>0</a:t>
                </a:r>
                <a:r>
                  <a:rPr sz="2800" dirty="0"/>
                  <a:t>. This type of discontinuity is called an </a:t>
                </a:r>
                <a:r>
                  <a:rPr sz="2800" i="1" dirty="0"/>
                  <a:t>infinite discontinuity</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p:sp>
        <p:nvSpPr>
          <p:cNvPr id="3" name="TextBox 2">
            <a:extLst>
              <a:ext uri="{FF2B5EF4-FFF2-40B4-BE49-F238E27FC236}">
                <a16:creationId xmlns:a16="http://schemas.microsoft.com/office/drawing/2014/main" id="{966AA118-137E-4463-8219-1BA882B457CE}"/>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3</a:t>
            </a:r>
          </a:p>
        </p:txBody>
      </p:sp>
      <p:pic>
        <p:nvPicPr>
          <p:cNvPr id="10" name="Content Placeholder 9">
            <a:extLst>
              <a:ext uri="{FF2B5EF4-FFF2-40B4-BE49-F238E27FC236}">
                <a16:creationId xmlns:a16="http://schemas.microsoft.com/office/drawing/2014/main" id="{285A98E3-E70F-4B78-B4E3-D6D2023B3C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lang="en-US" sz="2800" dirty="0"/>
                  <a:t>O</a:t>
                </a:r>
                <a:r>
                  <a:rPr sz="2800" dirty="0"/>
                  <a:t>ne can show not only that </a:t>
                </a:r>
                <a14:m>
                  <m:oMath xmlns:m="http://schemas.openxmlformats.org/officeDocument/2006/math">
                    <m:r>
                      <a:rPr>
                        <a:latin typeface="Cambria Math" panose="02040503050406030204" pitchFamily="18" charset="0"/>
                      </a:rPr>
                      <m:t>h</m:t>
                    </m:r>
                  </m:oMath>
                </a14:m>
                <a:r>
                  <a:rPr sz="2800" dirty="0"/>
                  <a:t> is undefined for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but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does not exist either. </a:t>
                </a:r>
                <a:r>
                  <a:rPr lang="en-US" sz="2800" dirty="0"/>
                  <a:t>T</a:t>
                </a:r>
                <a:r>
                  <a:rPr sz="2800" dirty="0"/>
                  <a:t>he reason for the nonexistence of the limit is wil</a:t>
                </a:r>
                <a:r>
                  <a:rPr lang="en-US" sz="2800" dirty="0"/>
                  <a:t>d</a:t>
                </a:r>
                <a:r>
                  <a:rPr sz="2800" dirty="0"/>
                  <a:t> oscillation: actually, infinitely many oscillations are squeezed into arbitrarily small neighborhoods of </a:t>
                </a:r>
                <a:r>
                  <a:rPr sz="2800" dirty="0">
                    <a:latin typeface="Cambria Math"/>
                  </a:rPr>
                  <a:t>0</a:t>
                </a:r>
                <a:r>
                  <a:rPr sz="2800" dirty="0"/>
                  <a:t> (see Figure 4). Even good technology cannot do full justice to what is actually going on. It is quite clear, however, that we cannot define the value of </a:t>
                </a:r>
                <a14:m>
                  <m:oMath xmlns:m="http://schemas.openxmlformats.org/officeDocument/2006/math">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 so as to make </a:t>
                </a:r>
                <a14:m>
                  <m:oMath xmlns:m="http://schemas.openxmlformats.org/officeDocument/2006/math">
                    <m:r>
                      <a:rPr>
                        <a:latin typeface="Cambria Math" panose="02040503050406030204" pitchFamily="18" charset="0"/>
                      </a:rPr>
                      <m:t>h</m:t>
                    </m:r>
                  </m:oMath>
                </a14:m>
                <a:r>
                  <a:rPr sz="2800" dirty="0"/>
                  <a:t> continuous. We call this an </a:t>
                </a:r>
                <a:r>
                  <a:rPr sz="2800" i="1" dirty="0"/>
                  <a:t>oscillating discontinuity</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5"/>
                <a:stretch>
                  <a:fillRect l="-1556" t="-1350" r="-37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Points of Discontinuity (cont.)</a:t>
            </a:r>
          </a:p>
        </p:txBody>
      </p:sp>
      <p:sp>
        <p:nvSpPr>
          <p:cNvPr id="3" name="TextBox 2">
            <a:extLst>
              <a:ext uri="{FF2B5EF4-FFF2-40B4-BE49-F238E27FC236}">
                <a16:creationId xmlns:a16="http://schemas.microsoft.com/office/drawing/2014/main" id="{E8970B60-8029-4E33-9352-626C0E1AC449}"/>
              </a:ext>
            </a:extLst>
          </p:cNvPr>
          <p:cNvSpPr txBox="1"/>
          <p:nvPr/>
        </p:nvSpPr>
        <p:spPr>
          <a:xfrm>
            <a:off x="342900" y="4495800"/>
            <a:ext cx="8458200" cy="523220"/>
          </a:xfrm>
          <a:prstGeom prst="rect">
            <a:avLst/>
          </a:prstGeom>
          <a:noFill/>
        </p:spPr>
        <p:txBody>
          <a:bodyPr wrap="square" rtlCol="0">
            <a:spAutoFit/>
          </a:bodyPr>
          <a:lstStyle/>
          <a:p>
            <a:pPr algn="ctr"/>
            <a:r>
              <a:rPr lang="en-US" sz="2800" dirty="0"/>
              <a:t>Figure 4</a:t>
            </a:r>
          </a:p>
        </p:txBody>
      </p:sp>
      <p:pic>
        <p:nvPicPr>
          <p:cNvPr id="10" name="Content Placeholder 9">
            <a:extLst>
              <a:ext uri="{FF2B5EF4-FFF2-40B4-BE49-F238E27FC236}">
                <a16:creationId xmlns:a16="http://schemas.microsoft.com/office/drawing/2014/main" id="{B8CDA8DA-9140-4086-BA57-DD619CEC585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828800"/>
            <a:ext cx="4953000" cy="27622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Continuity at a Point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pPr>
                  <a:defRPr sz="2800"/>
                </a:pPr>
                <a:r>
                  <a:rPr sz="2800" dirty="0"/>
                  <a:t>Given a function </a:t>
                </a:r>
                <a14:m>
                  <m:oMath xmlns:m="http://schemas.openxmlformats.org/officeDocument/2006/math">
                    <m:r>
                      <a:rPr>
                        <a:latin typeface="Cambria Math" panose="02040503050406030204" pitchFamily="18" charset="0"/>
                      </a:rPr>
                      <m:t>𝑓</m:t>
                    </m:r>
                  </m:oMath>
                </a14:m>
                <a:r>
                  <a:rPr sz="2800" dirty="0"/>
                  <a:t> defined on an open interval containing </a:t>
                </a:r>
                <a14:m>
                  <m:oMath xmlns:m="http://schemas.openxmlformats.org/officeDocument/2006/math">
                    <m:r>
                      <a:rPr>
                        <a:latin typeface="Cambria Math" panose="02040503050406030204" pitchFamily="18" charset="0"/>
                      </a:rPr>
                      <m:t>𝑐</m:t>
                    </m:r>
                  </m:oMath>
                </a14:m>
                <a:r>
                  <a:rPr sz="2800" dirty="0"/>
                  <a:t>, we say </a:t>
                </a:r>
                <a14:m>
                  <m:oMath xmlns:m="http://schemas.openxmlformats.org/officeDocument/2006/math">
                    <m:r>
                      <a:rPr>
                        <a:latin typeface="Cambria Math" panose="02040503050406030204" pitchFamily="18" charset="0"/>
                      </a:rPr>
                      <m:t>𝑓</m:t>
                    </m:r>
                  </m:oMath>
                </a14:m>
                <a:r>
                  <a:rPr sz="2800" dirty="0"/>
                  <a:t> is </a:t>
                </a:r>
                <a:r>
                  <a:rPr sz="2800" b="1" dirty="0"/>
                  <a:t>continuous at </a:t>
                </a:r>
                <a14:m>
                  <m:oMath xmlns:m="http://schemas.openxmlformats.org/officeDocument/2006/math">
                    <m:r>
                      <a:rPr b="1" i="1">
                        <a:latin typeface="Cambria Math" panose="02040503050406030204" pitchFamily="18" charset="0"/>
                      </a:rPr>
                      <m:t>𝒄</m:t>
                    </m:r>
                  </m:oMath>
                </a14:m>
                <a:r>
                  <a:rPr sz="2800" b="1" dirty="0"/>
                  <a:t> </a:t>
                </a:r>
                <a:r>
                  <a:rPr sz="2800" dirty="0"/>
                  <a:t>if</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oMath>
                </a14:m>
                <a:r>
                  <a:rPr sz="2800" dirty="0"/>
                  <a:t>.</a:t>
                </a:r>
              </a:p>
              <a:p>
                <a:pPr>
                  <a:defRPr sz="2800"/>
                </a:pPr>
                <a:r>
                  <a:rPr sz="2800" dirty="0"/>
                  <a:t>If the domain of </a:t>
                </a:r>
                <a14:m>
                  <m:oMath xmlns:m="http://schemas.openxmlformats.org/officeDocument/2006/math">
                    <m:r>
                      <a:rPr>
                        <a:latin typeface="Cambria Math" panose="02040503050406030204" pitchFamily="18" charset="0"/>
                      </a:rPr>
                      <m:t>𝑓</m:t>
                    </m:r>
                  </m:oMath>
                </a14:m>
                <a:r>
                  <a:rPr sz="2800" dirty="0"/>
                  <a:t> is an interval containing </a:t>
                </a:r>
                <a14:m>
                  <m:oMath xmlns:m="http://schemas.openxmlformats.org/officeDocument/2006/math">
                    <m:r>
                      <a:rPr>
                        <a:latin typeface="Cambria Math" panose="02040503050406030204" pitchFamily="18" charset="0"/>
                      </a:rPr>
                      <m:t>𝑐</m:t>
                    </m:r>
                  </m:oMath>
                </a14:m>
                <a:r>
                  <a:rPr sz="2800" dirty="0"/>
                  <a:t> either as a left or right endpoint, we also define </a:t>
                </a:r>
                <a14:m>
                  <m:oMath xmlns:m="http://schemas.openxmlformats.org/officeDocument/2006/math">
                    <m:r>
                      <a:rPr>
                        <a:latin typeface="Cambria Math" panose="02040503050406030204" pitchFamily="18" charset="0"/>
                      </a:rPr>
                      <m:t>𝑓</m:t>
                    </m:r>
                  </m:oMath>
                </a14:m>
                <a:r>
                  <a:rPr sz="2800" dirty="0"/>
                  <a:t> to be </a:t>
                </a:r>
                <a:r>
                  <a:rPr sz="2800" b="1" dirty="0"/>
                  <a:t>right-continuous</a:t>
                </a:r>
                <a:r>
                  <a:rPr sz="2800" dirty="0"/>
                  <a:t> or </a:t>
                </a:r>
                <a:r>
                  <a:rPr sz="2800" b="1" dirty="0"/>
                  <a:t>left-continuous </a:t>
                </a:r>
                <a:r>
                  <a:rPr lang="en-US" b="1" dirty="0"/>
                  <a:t>at </a:t>
                </a:r>
                <a14:m>
                  <m:oMath xmlns:m="http://schemas.openxmlformats.org/officeDocument/2006/math">
                    <m:r>
                      <a:rPr lang="en-US" b="1" i="1">
                        <a:latin typeface="Cambria Math" panose="02040503050406030204" pitchFamily="18" charset="0"/>
                      </a:rPr>
                      <m:t>𝒄</m:t>
                    </m:r>
                  </m:oMath>
                </a14:m>
                <a:r>
                  <a:rPr sz="2800" dirty="0"/>
                  <a:t> if, respectively,</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oMath>
                </a14:m>
                <a:r>
                  <a:rPr lang="en-US" dirty="0"/>
                  <a:t> </a:t>
                </a:r>
                <a:r>
                  <a:rPr sz="2800" dirty="0"/>
                  <a:t>or</a:t>
                </a:r>
                <a:r>
                  <a:rPr lang="en-US"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oMath>
                </a14:m>
                <a:r>
                  <a:rPr sz="2800" dirty="0"/>
                  <a:t>.</a:t>
                </a:r>
              </a:p>
              <a:p>
                <a:r>
                  <a:rPr sz="2800" dirty="0"/>
                  <a:t>In usage, continuity refers to either the first or the second definition depending on the context.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1850" r="-103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Removable Discontinuity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pPr>
                  <a:defRPr sz="2800"/>
                </a:pPr>
                <a:r>
                  <a:rPr sz="2800" dirty="0"/>
                  <a:t>If a function </a:t>
                </a:r>
                <a14:m>
                  <m:oMath xmlns:m="http://schemas.openxmlformats.org/officeDocument/2006/math">
                    <m:r>
                      <a:rPr>
                        <a:latin typeface="Cambria Math" panose="02040503050406030204" pitchFamily="18" charset="0"/>
                      </a:rPr>
                      <m:t>𝑓</m:t>
                    </m:r>
                  </m:oMath>
                </a14:m>
                <a:r>
                  <a:rPr sz="2800" dirty="0"/>
                  <a:t> has a point of discontinuity at </a:t>
                </a:r>
                <a14:m>
                  <m:oMath xmlns:m="http://schemas.openxmlformats.org/officeDocument/2006/math">
                    <m:r>
                      <a:rPr>
                        <a:latin typeface="Cambria Math" panose="02040503050406030204" pitchFamily="18" charset="0"/>
                      </a:rPr>
                      <m:t>𝑐</m:t>
                    </m:r>
                  </m:oMath>
                </a14:m>
                <a:r>
                  <a:rPr sz="2800" dirty="0"/>
                  <a:t> but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exists, </a:t>
                </a:r>
                <a14:m>
                  <m:oMath xmlns:m="http://schemas.openxmlformats.org/officeDocument/2006/math">
                    <m:r>
                      <a:rPr>
                        <a:latin typeface="Cambria Math" panose="02040503050406030204" pitchFamily="18" charset="0"/>
                      </a:rPr>
                      <m:t>𝑐</m:t>
                    </m:r>
                  </m:oMath>
                </a14:m>
                <a:r>
                  <a:rPr sz="2800" dirty="0"/>
                  <a:t> is called a </a:t>
                </a:r>
                <a:r>
                  <a:rPr sz="2800" b="1" dirty="0"/>
                  <a:t>removable discontinuity</a:t>
                </a:r>
                <a:r>
                  <a:rPr sz="2800" dirty="0"/>
                  <a:t> </a:t>
                </a:r>
                <a:br>
                  <a:rPr lang="en-US" sz="2800" dirty="0"/>
                </a:br>
                <a:r>
                  <a:rPr sz="2800" dirty="0"/>
                  <a:t>of </a:t>
                </a:r>
                <a14:m>
                  <m:oMath xmlns:m="http://schemas.openxmlformats.org/officeDocument/2006/math">
                    <m:r>
                      <a:rPr>
                        <a:latin typeface="Cambria Math" panose="02040503050406030204" pitchFamily="18" charset="0"/>
                      </a:rPr>
                      <m:t>𝑓</m:t>
                    </m:r>
                  </m:oMath>
                </a14:m>
                <a:r>
                  <a:rPr sz="2800" dirty="0"/>
                  <a:t>. The function can be made continuous at </a:t>
                </a:r>
                <a14:m>
                  <m:oMath xmlns:m="http://schemas.openxmlformats.org/officeDocument/2006/math">
                    <m:r>
                      <a:rPr>
                        <a:latin typeface="Cambria Math" panose="02040503050406030204" pitchFamily="18" charset="0"/>
                      </a:rPr>
                      <m:t>𝑐</m:t>
                    </m:r>
                  </m:oMath>
                </a14:m>
                <a:r>
                  <a:rPr sz="2800" dirty="0"/>
                  <a:t> by redefining </a:t>
                </a:r>
                <a14:m>
                  <m:oMath xmlns:m="http://schemas.openxmlformats.org/officeDocument/2006/math">
                    <m:r>
                      <a:rPr>
                        <a:latin typeface="Cambria Math" panose="02040503050406030204" pitchFamily="18" charset="0"/>
                      </a:rPr>
                      <m:t>𝑓</m:t>
                    </m:r>
                  </m:oMath>
                </a14:m>
                <a:r>
                  <a:rPr sz="2800" dirty="0"/>
                  <a:t> at </a:t>
                </a:r>
                <a14:m>
                  <m:oMath xmlns:m="http://schemas.openxmlformats.org/officeDocument/2006/math">
                    <m:r>
                      <a:rPr>
                        <a:latin typeface="Cambria Math" panose="02040503050406030204" pitchFamily="18" charset="0"/>
                      </a:rPr>
                      <m:t>𝑐</m:t>
                    </m:r>
                  </m:oMath>
                </a14:m>
                <a:r>
                  <a:rPr sz="2800" dirty="0"/>
                  <a:t> so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oMath>
                </a14:m>
                <a:r>
                  <a:rPr sz="2800" dirty="0"/>
                  <a:t>.</a:t>
                </a:r>
              </a:p>
              <a:p>
                <a:pPr>
                  <a:defRPr sz="2800"/>
                </a:pPr>
                <a:r>
                  <a:rPr sz="2800" dirty="0"/>
                  <a:t>If </a:t>
                </a:r>
                <a14:m>
                  <m:oMath xmlns:m="http://schemas.openxmlformats.org/officeDocument/2006/math">
                    <m:r>
                      <a:rPr>
                        <a:latin typeface="Cambria Math" panose="02040503050406030204" pitchFamily="18" charset="0"/>
                      </a:rPr>
                      <m:t>𝑐</m:t>
                    </m:r>
                  </m:oMath>
                </a14:m>
                <a:r>
                  <a:rPr sz="2800" dirty="0"/>
                  <a:t> is an endpoint of an interval on which </a:t>
                </a:r>
                <a14:m>
                  <m:oMath xmlns:m="http://schemas.openxmlformats.org/officeDocument/2006/math">
                    <m:r>
                      <a:rPr>
                        <a:latin typeface="Cambria Math" panose="02040503050406030204" pitchFamily="18" charset="0"/>
                      </a:rPr>
                      <m:t>𝑓</m:t>
                    </m:r>
                  </m:oMath>
                </a14:m>
                <a:r>
                  <a:rPr sz="2800" dirty="0"/>
                  <a:t> is defined, replace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with the appropriate one-sided limit.</a:t>
                </a:r>
              </a:p>
              <a:p>
                <a:r>
                  <a:rPr sz="2800" dirty="0"/>
                  <a:t>If a given point of discontinuity is not removable, it is called </a:t>
                </a:r>
                <a:r>
                  <a:rPr sz="2800" b="1" dirty="0"/>
                  <a:t>nonremovable</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185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Classifying Removable and Nonremovable Points of Discontinuity</a:t>
            </a:r>
          </a:p>
        </p:txBody>
      </p:sp>
      <p:sp>
        <p:nvSpPr>
          <p:cNvPr id="3" name="Text Placeholder 2"/>
          <p:cNvSpPr>
            <a:spLocks noGrp="1"/>
          </p:cNvSpPr>
          <p:nvPr>
            <p:ph type="body" sz="quarter" idx="10"/>
          </p:nvPr>
        </p:nvSpPr>
        <p:spPr/>
        <p:txBody>
          <a:bodyPr>
            <a:normAutofit/>
          </a:bodyPr>
          <a:lstStyle/>
          <a:p>
            <a:r>
              <a:rPr sz="2800"/>
              <a:t>Identify the discontinuities in Examples 1 and 2 as removable or nonremovable.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Classifying Removable and Nonremovable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As we discussed in Example 1, </a:t>
                </a:r>
                <a14:m>
                  <m:oMath xmlns:m="http://schemas.openxmlformats.org/officeDocument/2006/math">
                    <m:r>
                      <a:rPr>
                        <a:latin typeface="Cambria Math" panose="02040503050406030204" pitchFamily="18" charset="0"/>
                      </a:rPr>
                      <m:t>𝑓</m:t>
                    </m:r>
                  </m:oMath>
                </a14:m>
                <a:r>
                  <a:rPr sz="2800" dirty="0"/>
                  <a:t> has a removable discontinuity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since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exists. This not being the case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the latter is a nonremovable discontinuity. Also, since the right-hand limit of </a:t>
                </a:r>
                <a14:m>
                  <m:oMath xmlns:m="http://schemas.openxmlformats.org/officeDocument/2006/math">
                    <m:r>
                      <a:rPr>
                        <a:latin typeface="Cambria Math" panose="02040503050406030204" pitchFamily="18" charset="0"/>
                      </a:rPr>
                      <m:t>𝑓</m:t>
                    </m:r>
                  </m:oMath>
                </a14:m>
                <a:r>
                  <a:rPr sz="2800" dirty="0"/>
                  <a:t> exists at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it has a removable discontinuity there, which can be removed by defining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
                </a:stretch>
              </a:blipFill>
            </p:spPr>
            <p:txBody>
              <a:bodyPr/>
              <a:lstStyle/>
              <a:p>
                <a:r>
                  <a:rPr lang="en-US">
                    <a:noFill/>
                  </a:rPr>
                  <a:t> </a:t>
                </a:r>
              </a:p>
            </p:txBody>
          </p:sp>
        </mc:Fallback>
      </mc:AlternateContent>
    </p:spTree>
    <p:extLst>
      <p:ext uri="{BB962C8B-B14F-4D97-AF65-F5344CB8AC3E}">
        <p14:creationId xmlns:p14="http://schemas.microsoft.com/office/powerpoint/2010/main" val="9247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Classifying Removable and Nonremovable Points of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As for the functions in Example 2, we have seen that </a:t>
                </a:r>
                <a14:m>
                  <m:oMath xmlns:m="http://schemas.openxmlformats.org/officeDocument/2006/math">
                    <m:r>
                      <a:rPr lang="en-US">
                        <a:latin typeface="Cambria Math" panose="02040503050406030204" pitchFamily="18" charset="0"/>
                      </a:rPr>
                      <m:t>𝑓</m:t>
                    </m:r>
                  </m:oMath>
                </a14:m>
                <a:r>
                  <a:rPr lang="en-US" dirty="0"/>
                  <a:t> is the only one with a removable discontinuity, which occurs 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0</m:t>
                    </m:r>
                  </m:oMath>
                </a14:m>
                <a:r>
                  <a:rPr lang="en-US" dirty="0"/>
                  <a:t>.</a:t>
                </a:r>
              </a:p>
              <a:p>
                <a:pPr>
                  <a:defRPr sz="2800"/>
                </a:pPr>
                <a:r>
                  <a:rPr sz="2800" dirty="0"/>
                  <a:t>The discontinuities of </a:t>
                </a:r>
                <a14:m>
                  <m:oMath xmlns:m="http://schemas.openxmlformats.org/officeDocument/2006/math">
                    <m:r>
                      <a:rPr>
                        <a:latin typeface="Cambria Math" panose="02040503050406030204" pitchFamily="18" charset="0"/>
                      </a:rPr>
                      <m:t>𝑔</m:t>
                    </m:r>
                  </m:oMath>
                </a14:m>
                <a:r>
                  <a:rPr sz="2800" dirty="0"/>
                  <a:t> and </a:t>
                </a:r>
                <a14:m>
                  <m:oMath xmlns:m="http://schemas.openxmlformats.org/officeDocument/2006/math">
                    <m:r>
                      <a:rPr>
                        <a:latin typeface="Cambria Math" panose="02040503050406030204" pitchFamily="18" charset="0"/>
                      </a:rPr>
                      <m:t>h</m:t>
                    </m:r>
                  </m:oMath>
                </a14:m>
                <a:r>
                  <a:rPr sz="2800" dirty="0"/>
                  <a:t> (both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are nonremovable. The reason in the case of </a:t>
                </a:r>
                <a14:m>
                  <m:oMath xmlns:m="http://schemas.openxmlformats.org/officeDocument/2006/math">
                    <m:r>
                      <a:rPr>
                        <a:latin typeface="Cambria Math" panose="02040503050406030204" pitchFamily="18" charset="0"/>
                      </a:rPr>
                      <m:t>𝑔</m:t>
                    </m:r>
                  </m:oMath>
                </a14:m>
                <a:r>
                  <a:rPr sz="2800" dirty="0"/>
                  <a:t> is that the function values approach infinity near </a:t>
                </a:r>
                <a:r>
                  <a:rPr sz="2800" dirty="0">
                    <a:latin typeface="Cambria Math"/>
                  </a:rPr>
                  <a:t>0</a:t>
                </a:r>
                <a:r>
                  <a:rPr sz="2800" dirty="0"/>
                  <a:t>, while </a:t>
                </a:r>
                <a14:m>
                  <m:oMath xmlns:m="http://schemas.openxmlformats.org/officeDocument/2006/math">
                    <m:r>
                      <a:rPr>
                        <a:latin typeface="Cambria Math" panose="02040503050406030204" pitchFamily="18" charset="0"/>
                      </a:rPr>
                      <m:t>h</m:t>
                    </m:r>
                  </m:oMath>
                </a14:m>
                <a:r>
                  <a:rPr sz="2800" dirty="0"/>
                  <a:t> has infinitely many oscillations near its point of discontinuity.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Epsilon-Delta Continuity at a Point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 function </a:t>
                </a:r>
                <a14:m>
                  <m:oMath xmlns:m="http://schemas.openxmlformats.org/officeDocument/2006/math">
                    <m:r>
                      <a:rPr>
                        <a:latin typeface="Cambria Math" panose="02040503050406030204" pitchFamily="18" charset="0"/>
                      </a:rPr>
                      <m:t>𝑓</m:t>
                    </m:r>
                  </m:oMath>
                </a14:m>
                <a:r>
                  <a:rPr sz="2800" dirty="0"/>
                  <a:t> and a point </a:t>
                </a:r>
                <a14:m>
                  <m:oMath xmlns:m="http://schemas.openxmlformats.org/officeDocument/2006/math">
                    <m:r>
                      <a:rPr>
                        <a:latin typeface="Cambria Math" panose="02040503050406030204" pitchFamily="18" charset="0"/>
                      </a:rPr>
                      <m:t>𝑐</m:t>
                    </m:r>
                  </m:oMath>
                </a14:m>
                <a:r>
                  <a:rPr sz="2800" dirty="0"/>
                  <a:t> in the domain of </a:t>
                </a:r>
                <a14:m>
                  <m:oMath xmlns:m="http://schemas.openxmlformats.org/officeDocument/2006/math">
                    <m:r>
                      <a:rPr>
                        <a:latin typeface="Cambria Math" panose="02040503050406030204" pitchFamily="18" charset="0"/>
                      </a:rPr>
                      <m:t>𝑓</m:t>
                    </m:r>
                  </m:oMath>
                </a14:m>
                <a:r>
                  <a:rPr sz="2800" dirty="0"/>
                  <a:t>, we say </a:t>
                </a:r>
                <a14:m>
                  <m:oMath xmlns:m="http://schemas.openxmlformats.org/officeDocument/2006/math">
                    <m:r>
                      <a:rPr>
                        <a:latin typeface="Cambria Math" panose="02040503050406030204" pitchFamily="18" charset="0"/>
                      </a:rPr>
                      <m:t>𝑓</m:t>
                    </m:r>
                  </m:oMath>
                </a14:m>
                <a:r>
                  <a:rPr sz="2800" dirty="0"/>
                  <a:t> is continuous at </a:t>
                </a:r>
                <a14:m>
                  <m:oMath xmlns:m="http://schemas.openxmlformats.org/officeDocument/2006/math">
                    <m:r>
                      <a:rPr>
                        <a:latin typeface="Cambria Math" panose="02040503050406030204" pitchFamily="18" charset="0"/>
                      </a:rPr>
                      <m:t>𝑐</m:t>
                    </m:r>
                  </m:oMath>
                </a14:m>
                <a:r>
                  <a:rPr sz="2800" dirty="0"/>
                  <a:t> if for every number </a:t>
                </a:r>
                <a14:m>
                  <m:oMath xmlns:m="http://schemas.openxmlformats.org/officeDocument/2006/math">
                    <m:r>
                      <a:rPr>
                        <a:latin typeface="Cambria Math" panose="02040503050406030204" pitchFamily="18" charset="0"/>
                      </a:rPr>
                      <m:t>𝜀</m:t>
                    </m:r>
                    <m:r>
                      <a:rPr>
                        <a:latin typeface="Cambria Math" panose="02040503050406030204" pitchFamily="18" charset="0"/>
                      </a:rPr>
                      <m:t>&gt;</m:t>
                    </m:r>
                    <m:r>
                      <a:rPr>
                        <a:latin typeface="Cambria Math" panose="02040503050406030204" pitchFamily="18" charset="0"/>
                      </a:rPr>
                      <m:t>0</m:t>
                    </m:r>
                  </m:oMath>
                </a14:m>
                <a:r>
                  <a:rPr sz="2800" dirty="0"/>
                  <a:t> there is a number </a:t>
                </a:r>
                <a14:m>
                  <m:oMath xmlns:m="http://schemas.openxmlformats.org/officeDocument/2006/math">
                    <m:r>
                      <a:rPr>
                        <a:latin typeface="Cambria Math" panose="02040503050406030204" pitchFamily="18" charset="0"/>
                      </a:rPr>
                      <m:t>𝛿</m:t>
                    </m:r>
                    <m:r>
                      <a:rPr>
                        <a:latin typeface="Cambria Math" panose="02040503050406030204" pitchFamily="18" charset="0"/>
                      </a:rPr>
                      <m:t>&gt;</m:t>
                    </m:r>
                    <m:r>
                      <a:rPr>
                        <a:latin typeface="Cambria Math" panose="02040503050406030204" pitchFamily="18" charset="0"/>
                      </a:rPr>
                      <m:t>0</m:t>
                    </m:r>
                  </m:oMath>
                </a14:m>
                <a:r>
                  <a:rPr sz="2800" dirty="0"/>
                  <a:t> such that </a:t>
                </a:r>
                <a14:m>
                  <m:oMath xmlns:m="http://schemas.openxmlformats.org/officeDocument/2006/math">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e>
                    </m:d>
                    <m:r>
                      <a:rPr>
                        <a:latin typeface="Cambria Math" panose="02040503050406030204" pitchFamily="18" charset="0"/>
                      </a:rPr>
                      <m:t>&lt;</m:t>
                    </m:r>
                    <m:r>
                      <a:rPr>
                        <a:latin typeface="Cambria Math" panose="02040503050406030204" pitchFamily="18" charset="0"/>
                      </a:rPr>
                      <m:t>𝜀</m:t>
                    </m:r>
                  </m:oMath>
                </a14:m>
                <a:r>
                  <a:rPr sz="2800" dirty="0"/>
                  <a:t> for all </a:t>
                </a:r>
                <a14:m>
                  <m:oMath xmlns:m="http://schemas.openxmlformats.org/officeDocument/2006/math">
                    <m:r>
                      <a:rPr>
                        <a:latin typeface="Cambria Math" panose="02040503050406030204" pitchFamily="18" charset="0"/>
                      </a:rPr>
                      <m:t>𝑥</m:t>
                    </m:r>
                  </m:oMath>
                </a14:m>
                <a:r>
                  <a:rPr sz="2800" dirty="0"/>
                  <a:t> in the domain of </a:t>
                </a:r>
                <a14:m>
                  <m:oMath xmlns:m="http://schemas.openxmlformats.org/officeDocument/2006/math">
                    <m:r>
                      <a:rPr>
                        <a:latin typeface="Cambria Math" panose="02040503050406030204" pitchFamily="18" charset="0"/>
                      </a:rPr>
                      <m:t>𝑓</m:t>
                    </m:r>
                  </m:oMath>
                </a14:m>
                <a:r>
                  <a:rPr sz="2800" dirty="0"/>
                  <a:t> satisfying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&lt;</m:t>
                    </m:r>
                    <m:r>
                      <a:rPr>
                        <a:latin typeface="Cambria Math" panose="02040503050406030204" pitchFamily="18" charset="0"/>
                      </a:rPr>
                      <m:t>𝛿</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r="-177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Continuity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function </a:t>
                </a:r>
                <a14:m>
                  <m:oMath xmlns:m="http://schemas.openxmlformats.org/officeDocument/2006/math">
                    <m:r>
                      <a:rPr>
                        <a:latin typeface="Cambria Math" panose="02040503050406030204" pitchFamily="18" charset="0"/>
                      </a:rPr>
                      <m:t>𝑓</m:t>
                    </m:r>
                  </m:oMath>
                </a14:m>
                <a:r>
                  <a:rPr sz="2800" dirty="0"/>
                  <a:t> is said to be </a:t>
                </a:r>
                <a:r>
                  <a:rPr sz="2800" b="1" dirty="0"/>
                  <a:t>continuous</a:t>
                </a:r>
                <a:r>
                  <a:rPr sz="2800" dirty="0"/>
                  <a:t> (or </a:t>
                </a:r>
                <a:r>
                  <a:rPr sz="2800" b="1" dirty="0"/>
                  <a:t>continuous on its domain</a:t>
                </a:r>
                <a:r>
                  <a:rPr sz="2800" dirty="0"/>
                  <a:t>) if it is continuous at every point of its domain.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r="-1402"/>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Points of Continuity and Discontinuity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Discuss the continuity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oMath>
                </a14:m>
                <a:r>
                  <a:rPr sz="2800"/>
                  <a:t>. If applicable, identify all points of discontinuity.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t>
                </a:r>
                <a14:m>
                  <m:oMath xmlns:m="http://schemas.openxmlformats.org/officeDocument/2006/math">
                    <m:r>
                      <a:rPr>
                        <a:latin typeface="Cambria Math" panose="02040503050406030204" pitchFamily="18" charset="0"/>
                      </a:rPr>
                      <m:t>𝑓</m:t>
                    </m:r>
                  </m:oMath>
                </a14:m>
                <a:r>
                  <a:rPr sz="2800" dirty="0"/>
                  <a:t> is a rational function, we know that it satisfies the Direct Substitution Property and is thus continuous everywhere except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where the denominator </a:t>
                </a:r>
                <a:br>
                  <a:rPr lang="en-US" sz="2800" dirty="0"/>
                </a:br>
                <a:r>
                  <a:rPr sz="2800" dirty="0"/>
                  <a:t>is </a:t>
                </a:r>
                <a:r>
                  <a:rPr sz="2800" dirty="0">
                    <a:latin typeface="Cambria Math"/>
                  </a:rPr>
                  <a:t>0</a:t>
                </a:r>
                <a:r>
                  <a:rPr sz="2800" dirty="0"/>
                  <a:t>. Note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is undefined, making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the only point of discontinuity for </a:t>
                </a:r>
                <a14:m>
                  <m:oMath xmlns:m="http://schemas.openxmlformats.org/officeDocument/2006/math">
                    <m:r>
                      <a:rPr>
                        <a:latin typeface="Cambria Math" panose="02040503050406030204" pitchFamily="18" charset="0"/>
                      </a:rPr>
                      <m:t>𝑓</m:t>
                    </m:r>
                  </m:oMath>
                </a14:m>
                <a:r>
                  <a:rPr sz="2800" dirty="0"/>
                  <a:t>. So our seemingly paradoxical, but correct, conclusion is that </a:t>
                </a:r>
                <a14:m>
                  <m:oMath xmlns:m="http://schemas.openxmlformats.org/officeDocument/2006/math">
                    <m:r>
                      <a:rPr>
                        <a:latin typeface="Cambria Math" panose="02040503050406030204" pitchFamily="18" charset="0"/>
                      </a:rPr>
                      <m:t>𝑓</m:t>
                    </m:r>
                  </m:oMath>
                </a14:m>
                <a:r>
                  <a:rPr sz="2800" dirty="0"/>
                  <a:t> is a continuous function, and its only point of discontinuity is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03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a final remark, since </a:t>
                </a:r>
                <a:endParaRPr lang="en-US" i="1" dirty="0">
                  <a:latin typeface="Cambria Math" panose="02040503050406030204" pitchFamily="18" charset="0"/>
                </a:endParaRPr>
              </a:p>
              <a:p>
                <a:pP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Para>
                </a14:m>
                <a:endParaRPr lang="en-US" sz="2800" dirty="0"/>
              </a:p>
              <a:p>
                <a:pPr>
                  <a:defRPr sz="2800"/>
                </a:pPr>
                <a:r>
                  <a:rPr sz="2800" dirty="0"/>
                  <a:t>for all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we identify the above discontinuity as removable, since the definition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2</m:t>
                    </m:r>
                  </m:oMath>
                </a14:m>
                <a:r>
                  <a:rPr sz="2800" dirty="0"/>
                  <a:t> makes </a:t>
                </a:r>
                <a14:m>
                  <m:oMath xmlns:m="http://schemas.openxmlformats.org/officeDocument/2006/math">
                    <m:r>
                      <a:rPr>
                        <a:latin typeface="Cambria Math" panose="02040503050406030204" pitchFamily="18" charset="0"/>
                      </a:rPr>
                      <m:t>𝑓</m:t>
                    </m:r>
                  </m:oMath>
                </a14:m>
                <a:r>
                  <a:rPr sz="2800" dirty="0"/>
                  <a:t> continuous on the entire real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49278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Using the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i="1" dirty="0"/>
                  <a:t>-</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dirty="0"/>
                  <a:t> Definition of</a:t>
                </a:r>
                <a:r>
                  <a:rPr lang="en-US" dirty="0"/>
                  <a:t> </a:t>
                </a:r>
                <a:r>
                  <a:rPr dirty="0"/>
                  <a:t>Continuity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Recall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a14:m>
                <a:r>
                  <a:rPr lang="en-US" sz="2800" dirty="0"/>
                  <a:t> from Example 2</a:t>
                </a:r>
                <a:r>
                  <a:rPr sz="2800" dirty="0"/>
                  <a:t>. As we have mentioned, its only point of discontinuity is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where it is undefined, but </a:t>
                </a:r>
                <a14:m>
                  <m:oMath xmlns:m="http://schemas.openxmlformats.org/officeDocument/2006/math">
                    <m:r>
                      <a:rPr>
                        <a:latin typeface="Cambria Math" panose="02040503050406030204" pitchFamily="18" charset="0"/>
                      </a:rPr>
                      <m:t>𝑔</m:t>
                    </m:r>
                  </m:oMath>
                </a14:m>
                <a:r>
                  <a:rPr sz="2800" dirty="0"/>
                  <a:t> is continuous everywhere on its domain. In this example, we will give a rigorous proof of this latter claim, using the epsilon-delta continuity definition.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4"/>
                <a:stretch>
                  <a:fillRect l="-1481"/>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Continuity at a Point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In order for </a:t>
                </a:r>
                <a14:m>
                  <m:oMath xmlns:m="http://schemas.openxmlformats.org/officeDocument/2006/math">
                    <m:r>
                      <a:rPr lang="en-US">
                        <a:latin typeface="Cambria Math" panose="02040503050406030204" pitchFamily="18" charset="0"/>
                      </a:rPr>
                      <m:t>𝑓</m:t>
                    </m:r>
                  </m:oMath>
                </a14:m>
                <a:r>
                  <a:rPr lang="en-US" sz="2800" dirty="0"/>
                  <a:t> to be continuous at the point </a:t>
                </a:r>
                <a14:m>
                  <m:oMath xmlns:m="http://schemas.openxmlformats.org/officeDocument/2006/math">
                    <m:r>
                      <a:rPr lang="en-US">
                        <a:latin typeface="Cambria Math" panose="02040503050406030204" pitchFamily="18" charset="0"/>
                      </a:rPr>
                      <m:t>𝑐</m:t>
                    </m:r>
                  </m:oMath>
                </a14:m>
                <a:r>
                  <a:rPr lang="en-US" sz="2800" dirty="0"/>
                  <a:t>, </a:t>
                </a:r>
              </a:p>
              <a:p>
                <a:pPr marL="514350" indent="-514350">
                  <a:buFont typeface="+mj-lt"/>
                  <a:buAutoNum type="arabicPeriod"/>
                  <a:defRPr sz="2800"/>
                </a:pPr>
                <a14:m>
                  <m:oMath xmlns:m="http://schemas.openxmlformats.org/officeDocument/2006/math">
                    <m:r>
                      <a:rPr lang="en-US" smtClean="0">
                        <a:latin typeface="Cambria Math" panose="02040503050406030204" pitchFamily="18" charset="0"/>
                      </a:rPr>
                      <m:t>𝑓</m:t>
                    </m:r>
                  </m:oMath>
                </a14:m>
                <a:r>
                  <a:rPr lang="en-US" dirty="0"/>
                  <a:t> must be defined at </a:t>
                </a:r>
                <a14:m>
                  <m:oMath xmlns:m="http://schemas.openxmlformats.org/officeDocument/2006/math">
                    <m:r>
                      <a:rPr lang="en-US">
                        <a:latin typeface="Cambria Math" panose="02040503050406030204" pitchFamily="18" charset="0"/>
                      </a:rPr>
                      <m:t>𝑐</m:t>
                    </m:r>
                  </m:oMath>
                </a14:m>
                <a:r>
                  <a:rPr lang="en-US" dirty="0"/>
                  <a:t>;</a:t>
                </a:r>
              </a:p>
              <a:p>
                <a:pPr marL="514350" indent="-514350">
                  <a:buFont typeface="+mj-lt"/>
                  <a:buAutoNum type="arabicPeriod"/>
                  <a:defRPr sz="2800"/>
                </a:pPr>
                <a:r>
                  <a:rPr lang="en-US" dirty="0"/>
                  <a:t>the limit </a:t>
                </a:r>
                <a:r>
                  <a:rPr lang="en-US" sz="2800" dirty="0"/>
                  <a:t>of </a:t>
                </a:r>
                <a14:m>
                  <m:oMath xmlns:m="http://schemas.openxmlformats.org/officeDocument/2006/math">
                    <m:r>
                      <a:rPr lang="en-US">
                        <a:latin typeface="Cambria Math" panose="02040503050406030204" pitchFamily="18" charset="0"/>
                      </a:rPr>
                      <m:t>𝑓</m:t>
                    </m:r>
                  </m:oMath>
                </a14:m>
                <a:r>
                  <a:rPr lang="en-US" sz="2800" dirty="0"/>
                  <a:t> </a:t>
                </a:r>
                <a:r>
                  <a:rPr lang="en-US" dirty="0"/>
                  <a:t>at </a:t>
                </a:r>
                <a14:m>
                  <m:oMath xmlns:m="http://schemas.openxmlformats.org/officeDocument/2006/math">
                    <m:r>
                      <a:rPr lang="en-US">
                        <a:latin typeface="Cambria Math" panose="02040503050406030204" pitchFamily="18" charset="0"/>
                      </a:rPr>
                      <m:t>𝑐</m:t>
                    </m:r>
                  </m:oMath>
                </a14:m>
                <a:r>
                  <a:rPr lang="en-US" dirty="0"/>
                  <a:t> must exist (one‑sided limit when </a:t>
                </a:r>
                <a14:m>
                  <m:oMath xmlns:m="http://schemas.openxmlformats.org/officeDocument/2006/math">
                    <m:r>
                      <a:rPr lang="en-US" i="1" dirty="0" smtClean="0">
                        <a:latin typeface="Cambria Math" panose="02040503050406030204" pitchFamily="18" charset="0"/>
                      </a:rPr>
                      <m:t>𝑐</m:t>
                    </m:r>
                  </m:oMath>
                </a14:m>
                <a:r>
                  <a:rPr lang="en-US" dirty="0"/>
                  <a:t> is an endpoint);</a:t>
                </a:r>
              </a:p>
              <a:p>
                <a:pPr marL="514350" indent="-514350">
                  <a:buFont typeface="+mj-lt"/>
                  <a:buAutoNum type="arabicPeriod"/>
                  <a:defRPr sz="2800"/>
                </a:pPr>
                <a:r>
                  <a:rPr lang="en-US" dirty="0"/>
                  <a:t>the value of the limit must equal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oMath>
                </a14:m>
                <a:r>
                  <a:rPr lang="en-US" dirty="0"/>
                  <a:t>. </a:t>
                </a:r>
              </a:p>
              <a:p>
                <a:pPr>
                  <a:defRPr sz="2800"/>
                </a:pPr>
                <a:r>
                  <a:rPr lang="en-US" sz="2800" dirty="0"/>
                  <a:t>If </a:t>
                </a:r>
                <a:r>
                  <a:rPr lang="en-US" dirty="0"/>
                  <a:t>any one of the three properties fails to hold, then the function</a:t>
                </a:r>
                <a:r>
                  <a:rPr lang="en-US" sz="2800" dirty="0"/>
                  <a:t> </a:t>
                </a:r>
                <a14:m>
                  <m:oMath xmlns:m="http://schemas.openxmlformats.org/officeDocument/2006/math">
                    <m:r>
                      <a:rPr lang="en-US">
                        <a:latin typeface="Cambria Math" panose="02040503050406030204" pitchFamily="18" charset="0"/>
                      </a:rPr>
                      <m:t>𝑓</m:t>
                    </m:r>
                  </m:oMath>
                </a14:m>
                <a:r>
                  <a:rPr lang="en-US" sz="2800" dirty="0"/>
                  <a:t> is </a:t>
                </a:r>
                <a:r>
                  <a:rPr lang="en-US" sz="2800" b="1" dirty="0"/>
                  <a:t>discontinuous</a:t>
                </a:r>
                <a:r>
                  <a:rPr lang="en-US" sz="2800" dirty="0"/>
                  <a:t> </a:t>
                </a:r>
                <a:r>
                  <a:rPr lang="en-US" dirty="0"/>
                  <a:t>at the point </a:t>
                </a:r>
                <a14:m>
                  <m:oMath xmlns:m="http://schemas.openxmlformats.org/officeDocument/2006/math">
                    <m:r>
                      <a:rPr lang="en-US">
                        <a:latin typeface="Cambria Math" panose="02040503050406030204" pitchFamily="18" charset="0"/>
                      </a:rPr>
                      <m:t>𝑐</m:t>
                    </m:r>
                  </m:oMath>
                </a14:m>
                <a:r>
                  <a:rPr lang="en-US" sz="2800" dirty="0"/>
                  <a:t> and we call </a:t>
                </a:r>
                <a14:m>
                  <m:oMath xmlns:m="http://schemas.openxmlformats.org/officeDocument/2006/math">
                    <m:r>
                      <a:rPr lang="en-US">
                        <a:latin typeface="Cambria Math" panose="02040503050406030204" pitchFamily="18" charset="0"/>
                      </a:rPr>
                      <m:t>𝑐</m:t>
                    </m:r>
                  </m:oMath>
                </a14:m>
                <a:r>
                  <a:rPr lang="en-US" dirty="0"/>
                  <a:t> a </a:t>
                </a:r>
                <a:r>
                  <a:rPr lang="en-US" b="1" dirty="0"/>
                  <a:t>point of discontinuity</a:t>
                </a:r>
                <a:r>
                  <a:rPr lang="en-US" dirty="0"/>
                  <a:t> of </a:t>
                </a:r>
                <a14:m>
                  <m:oMath xmlns:m="http://schemas.openxmlformats.org/officeDocument/2006/math">
                    <m:r>
                      <a:rPr lang="en-US" i="1" dirty="0" smtClean="0">
                        <a:latin typeface="Cambria Math" panose="02040503050406030204" pitchFamily="18" charset="0"/>
                      </a:rPr>
                      <m:t>𝑓</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02" t="-986" r="-1181"/>
                </a:stretch>
              </a:blipFill>
            </p:spPr>
            <p:txBody>
              <a:bodyPr/>
              <a:lstStyle/>
              <a:p>
                <a:r>
                  <a:rPr lang="en-US">
                    <a:noFill/>
                  </a:rPr>
                  <a:t> </a:t>
                </a:r>
              </a:p>
            </p:txBody>
          </p:sp>
        </mc:Fallback>
      </mc:AlternateContent>
    </p:spTree>
    <p:extLst>
      <p:ext uri="{BB962C8B-B14F-4D97-AF65-F5344CB8AC3E}">
        <p14:creationId xmlns:p14="http://schemas.microsoft.com/office/powerpoint/2010/main" val="2178588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Using the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i="1" dirty="0"/>
                  <a:t>-</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dirty="0"/>
                  <a:t> Definition of Continuity</a:t>
                </a:r>
                <a:r>
                  <a:rPr lang="en-US" dirty="0"/>
                  <a:t> (cont.)</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2800" dirty="0"/>
                  <a:t>C</a:t>
                </a:r>
                <a:r>
                  <a:rPr sz="2800" dirty="0"/>
                  <a:t>hoose and fix an arbitrary, nonzero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ℝ</m:t>
                    </m:r>
                  </m:oMath>
                </a14:m>
                <a:r>
                  <a:rPr sz="2800" dirty="0"/>
                  <a:t>. We will proceed to prove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a14:m>
                <a:r>
                  <a:rPr sz="2800" dirty="0"/>
                  <a:t> is continuous at </a:t>
                </a:r>
                <a14:m>
                  <m:oMath xmlns:m="http://schemas.openxmlformats.org/officeDocument/2006/math">
                    <m:r>
                      <a:rPr>
                        <a:latin typeface="Cambria Math" panose="02040503050406030204" pitchFamily="18" charset="0"/>
                      </a:rPr>
                      <m:t>𝑐</m:t>
                    </m:r>
                  </m:oMath>
                </a14:m>
                <a:r>
                  <a:rPr sz="2800" dirty="0"/>
                  <a:t>. Note that we may assume </a:t>
                </a:r>
                <a14:m>
                  <m:oMath xmlns:m="http://schemas.openxmlformats.org/officeDocument/2006/math">
                    <m:r>
                      <a:rPr>
                        <a:latin typeface="Cambria Math" panose="02040503050406030204" pitchFamily="18" charset="0"/>
                      </a:rPr>
                      <m:t>𝑐</m:t>
                    </m:r>
                    <m:r>
                      <a:rPr>
                        <a:latin typeface="Cambria Math" panose="02040503050406030204" pitchFamily="18" charset="0"/>
                      </a:rPr>
                      <m:t>&gt;</m:t>
                    </m:r>
                    <m:r>
                      <a:rPr>
                        <a:latin typeface="Cambria Math" panose="02040503050406030204" pitchFamily="18" charset="0"/>
                      </a:rPr>
                      <m:t>0</m:t>
                    </m:r>
                  </m:oMath>
                </a14:m>
                <a:r>
                  <a:rPr sz="2800" dirty="0"/>
                  <a:t> (in the negative case, the argument is similar, or one may take advantage of the fact that </a:t>
                </a:r>
                <a14:m>
                  <m:oMath xmlns:m="http://schemas.openxmlformats.org/officeDocument/2006/math">
                    <m:r>
                      <a:rPr>
                        <a:latin typeface="Cambria Math" panose="02040503050406030204" pitchFamily="18" charset="0"/>
                      </a:rPr>
                      <m:t>𝑔</m:t>
                    </m:r>
                  </m:oMath>
                </a14:m>
                <a:r>
                  <a:rPr sz="2800" dirty="0"/>
                  <a:t> is an even function).</a:t>
                </a:r>
              </a:p>
              <a:p>
                <a:pPr>
                  <a:defRPr sz="2800"/>
                </a:pPr>
                <a:r>
                  <a:rPr sz="2800" dirty="0"/>
                  <a:t>Our epsilon-delta argument will be similar to those given in earlier examples to prove limit claims (this should</a:t>
                </a:r>
                <a:r>
                  <a:rPr lang="en-US" sz="2800" dirty="0"/>
                  <a:t>n’t</a:t>
                </a:r>
                <a:r>
                  <a:rPr sz="2800" dirty="0"/>
                  <a:t> come as a surprise, since our epsilon-delta continuity definition is itself closely related to the formal definition of limit). To start us off, suppose that </a:t>
                </a:r>
                <a14:m>
                  <m:oMath xmlns:m="http://schemas.openxmlformats.org/officeDocument/2006/math">
                    <m:r>
                      <a:rPr>
                        <a:latin typeface="Cambria Math" panose="02040503050406030204" pitchFamily="18" charset="0"/>
                      </a:rPr>
                      <m:t>𝜀</m:t>
                    </m:r>
                    <m:r>
                      <a:rPr>
                        <a:latin typeface="Cambria Math" panose="02040503050406030204" pitchFamily="18" charset="0"/>
                      </a:rPr>
                      <m:t>&gt;</m:t>
                    </m:r>
                    <m:r>
                      <a:rPr>
                        <a:latin typeface="Cambria Math" panose="02040503050406030204" pitchFamily="18" charset="0"/>
                      </a:rPr>
                      <m:t>0</m:t>
                    </m:r>
                  </m:oMath>
                </a14:m>
                <a:r>
                  <a:rPr sz="2800" dirty="0"/>
                  <a:t> is given. We need to find a </a:t>
                </a:r>
                <a14:m>
                  <m:oMath xmlns:m="http://schemas.openxmlformats.org/officeDocument/2006/math">
                    <m:r>
                      <a:rPr>
                        <a:latin typeface="Cambria Math" panose="02040503050406030204" pitchFamily="18" charset="0"/>
                      </a:rPr>
                      <m:t>𝛿</m:t>
                    </m:r>
                    <m:r>
                      <a:rPr>
                        <a:latin typeface="Cambria Math" panose="02040503050406030204" pitchFamily="18" charset="0"/>
                      </a:rPr>
                      <m:t>&gt;</m:t>
                    </m:r>
                    <m:r>
                      <a:rPr>
                        <a:latin typeface="Cambria Math" panose="02040503050406030204" pitchFamily="18" charset="0"/>
                      </a:rPr>
                      <m:t>0</m:t>
                    </m:r>
                  </m:oMath>
                </a14:m>
                <a:r>
                  <a:rPr sz="2800" dirty="0"/>
                  <a:t> such that</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&lt;</m:t>
                    </m:r>
                    <m:r>
                      <a:rPr>
                        <a:latin typeface="Cambria Math" panose="02040503050406030204" pitchFamily="18" charset="0"/>
                      </a:rPr>
                      <m:t>𝛿</m:t>
                    </m:r>
                    <m:r>
                      <m:rPr>
                        <m:nor/>
                      </m:rPr>
                      <a:rPr lang="en-US"/>
                      <m:t> </m:t>
                    </m:r>
                    <m:r>
                      <a:rPr>
                        <a:latin typeface="Cambria Math" panose="02040503050406030204" pitchFamily="18" charset="0"/>
                      </a:rPr>
                      <m:t>⇒</m:t>
                    </m:r>
                    <m:r>
                      <m:rPr>
                        <m:nor/>
                      </m:rPr>
                      <a:rPr lang="en-US"/>
                      <m:t> </m:t>
                    </m:r>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e>
                    </m:d>
                    <m:r>
                      <a:rPr>
                        <a:latin typeface="Cambria Math" panose="02040503050406030204" pitchFamily="18" charset="0"/>
                      </a:rPr>
                      <m:t>&lt;</m:t>
                    </m:r>
                    <m:r>
                      <a:rPr>
                        <a:latin typeface="Cambria Math" panose="02040503050406030204" pitchFamily="18" charset="0"/>
                      </a:rPr>
                      <m:t>𝜀</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4"/>
                <a:stretch>
                  <a:fillRect l="-1333" t="-1840" r="-2000" b="-123"/>
                </a:stretch>
              </a:blipFill>
            </p:spPr>
            <p:txBody>
              <a:bodyPr/>
              <a:lstStyle/>
              <a:p>
                <a:r>
                  <a:rPr lang="en-US">
                    <a:noFill/>
                  </a:rPr>
                  <a:t> </a:t>
                </a:r>
              </a:p>
            </p:txBody>
          </p:sp>
        </mc:Fallback>
      </mc:AlternateContent>
    </p:spTree>
    <p:extLst>
      <p:ext uri="{BB962C8B-B14F-4D97-AF65-F5344CB8AC3E}">
        <p14:creationId xmlns:p14="http://schemas.microsoft.com/office/powerpoint/2010/main" val="421123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Using the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i="1" dirty="0"/>
                  <a:t>-</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Definition of Continuity (cont.)</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We will first try to bound the quantity </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den>
                        </m:f>
                      </m:e>
                    </m:d>
                  </m:oMath>
                </a14:m>
                <a:r>
                  <a:rPr sz="2800" dirty="0"/>
                  <a:t> in order to get an idea of just how small </a:t>
                </a:r>
                <a14:m>
                  <m:oMath xmlns:m="http://schemas.openxmlformats.org/officeDocument/2006/math">
                    <m:r>
                      <a:rPr>
                        <a:latin typeface="Cambria Math" panose="02040503050406030204" pitchFamily="18" charset="0"/>
                      </a:rPr>
                      <m:t>𝛿</m:t>
                    </m:r>
                  </m:oMath>
                </a14:m>
                <a:r>
                  <a:rPr sz="2800" dirty="0"/>
                  <a:t> needs to be to satisfy the above inequality. Observe that</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e>
                    </m:d>
                    <m:r>
                      <a:rPr>
                        <a:latin typeface="Cambria Math" panose="02040503050406030204" pitchFamily="18" charset="0"/>
                      </a:rPr>
                      <m:t>=</m:t>
                    </m:r>
                    <m:d>
                      <m:dPr>
                        <m:begChr m:val="|"/>
                        <m:endChr m:val="|"/>
                        <m:ctrlPr>
                          <a:rPr i="1">
                            <a:latin typeface="Cambria Math" panose="02040503050406030204" pitchFamily="18" charset="0"/>
                          </a:rPr>
                        </m:ctrlPr>
                      </m:dPr>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e>
                    </m:d>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𝑥</m:t>
                                </m:r>
                              </m:e>
                            </m:d>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𝑥</m:t>
                                </m:r>
                              </m:e>
                            </m:d>
                          </m:e>
                        </m:d>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oMath>
                </a14:m>
                <a:r>
                  <a:rPr sz="2800" dirty="0"/>
                  <a:t>.</a:t>
                </a:r>
              </a:p>
              <a:p>
                <a:pPr>
                  <a:defRPr sz="2800"/>
                </a:pPr>
                <a:r>
                  <a:rPr sz="2800" dirty="0"/>
                  <a:t>Here we are safe to have omitted the absolute value symbols from the last factor, since we can assume that </a:t>
                </a:r>
                <a14:m>
                  <m:oMath xmlns:m="http://schemas.openxmlformats.org/officeDocument/2006/math">
                    <m:r>
                      <a:rPr>
                        <a:latin typeface="Cambria Math" panose="02040503050406030204" pitchFamily="18" charset="0"/>
                      </a:rPr>
                      <m:t>𝑥</m:t>
                    </m:r>
                  </m:oMath>
                </a14:m>
                <a:r>
                  <a:rPr sz="2800" dirty="0"/>
                  <a:t> is close enough to </a:t>
                </a:r>
                <a14:m>
                  <m:oMath xmlns:m="http://schemas.openxmlformats.org/officeDocument/2006/math">
                    <m:r>
                      <a:rPr>
                        <a:latin typeface="Cambria Math" panose="02040503050406030204" pitchFamily="18" charset="0"/>
                      </a:rPr>
                      <m:t>𝑐</m:t>
                    </m:r>
                  </m:oMath>
                </a14:m>
                <a:r>
                  <a:rPr sz="2800" dirty="0"/>
                  <a:t> so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positive. In fact, we will insist that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𝑐</m:t>
                    </m:r>
                    <m:r>
                      <a:rPr>
                        <a:latin typeface="Cambria Math" panose="02040503050406030204" pitchFamily="18" charset="0"/>
                      </a:rPr>
                      <m:t>&lt;</m:t>
                    </m:r>
                    <m:r>
                      <a:rPr>
                        <a:latin typeface="Cambria Math" panose="02040503050406030204" pitchFamily="18" charset="0"/>
                      </a:rPr>
                      <m:t>𝑥</m:t>
                    </m:r>
                    <m:r>
                      <a:rPr>
                        <a:latin typeface="Cambria Math" panose="02040503050406030204" pitchFamily="18" charset="0"/>
                      </a:rPr>
                      <m:t>&lt;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r>
                      <a:rPr>
                        <a:latin typeface="Cambria Math" panose="02040503050406030204" pitchFamily="18" charset="0"/>
                      </a:rPr>
                      <m:t>𝑐</m:t>
                    </m:r>
                  </m:oMath>
                </a14:m>
                <a:r>
                  <a:rPr sz="2800" dirty="0"/>
                  <a:t> throughout this argument. Note that this is equivalent to requiring that </a:t>
                </a:r>
                <a14:m>
                  <m:oMath xmlns:m="http://schemas.openxmlformats.org/officeDocument/2006/math">
                    <m:r>
                      <a:rPr>
                        <a:latin typeface="Cambria Math" panose="02040503050406030204" pitchFamily="18" charset="0"/>
                      </a:rPr>
                      <m:t>𝛿</m:t>
                    </m:r>
                    <m:r>
                      <a:rPr>
                        <a:latin typeface="Cambria Math" panose="02040503050406030204" pitchFamily="18" charset="0"/>
                      </a:rPr>
                      <m:t>&lt;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𝑐</m:t>
                    </m:r>
                  </m:oMath>
                </a14:m>
                <a:r>
                  <a:rPr sz="2800" dirty="0"/>
                  <a:t>, which is not a loss of generality since once a successful </a:t>
                </a:r>
                <a14:m>
                  <m:oMath xmlns:m="http://schemas.openxmlformats.org/officeDocument/2006/math">
                    <m:r>
                      <a:rPr>
                        <a:latin typeface="Cambria Math" panose="02040503050406030204" pitchFamily="18" charset="0"/>
                      </a:rPr>
                      <m:t>𝛿</m:t>
                    </m:r>
                    <m:r>
                      <a:rPr>
                        <a:latin typeface="Cambria Math" panose="02040503050406030204" pitchFamily="18" charset="0"/>
                      </a:rPr>
                      <m:t>&gt;</m:t>
                    </m:r>
                    <m:r>
                      <a:rPr>
                        <a:latin typeface="Cambria Math" panose="02040503050406030204" pitchFamily="18" charset="0"/>
                      </a:rPr>
                      <m:t>0</m:t>
                    </m:r>
                  </m:oMath>
                </a14:m>
                <a:r>
                  <a:rPr sz="2800" dirty="0"/>
                  <a:t> is chosen any smaller number works just fine.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4"/>
                <a:stretch>
                  <a:fillRect l="-1333" r="-1407" b="-1718"/>
                </a:stretch>
              </a:blipFill>
            </p:spPr>
            <p:txBody>
              <a:bodyPr/>
              <a:lstStyle/>
              <a:p>
                <a:r>
                  <a:rPr lang="en-US">
                    <a:noFill/>
                  </a:rPr>
                  <a:t> </a:t>
                </a:r>
              </a:p>
            </p:txBody>
          </p:sp>
        </mc:Fallback>
      </mc:AlternateContent>
    </p:spTree>
    <p:extLst>
      <p:ext uri="{BB962C8B-B14F-4D97-AF65-F5344CB8AC3E}">
        <p14:creationId xmlns:p14="http://schemas.microsoft.com/office/powerpoint/2010/main" val="154338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Using the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i="1" dirty="0"/>
                  <a:t>-</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Definition of Continuity (cont.)</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Next, let’s examine the quantity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den>
                    </m:f>
                  </m:oMath>
                </a14:m>
                <a:r>
                  <a:rPr lang="ar-AE" sz="2800" dirty="0"/>
                  <a:t>. </a:t>
                </a:r>
                <a:r>
                  <a:rPr lang="en-US" sz="2800" dirty="0"/>
                  <a:t>Since </a:t>
                </a:r>
                <a14:m>
                  <m:oMath xmlns:m="http://schemas.openxmlformats.org/officeDocument/2006/math">
                    <m:r>
                      <a:rPr lang="en-US">
                        <a:latin typeface="Cambria Math" panose="02040503050406030204" pitchFamily="18" charset="0"/>
                      </a:rPr>
                      <m:t>𝑥</m:t>
                    </m:r>
                  </m:oMath>
                </a14:m>
                <a:r>
                  <a:rPr lang="en-US" sz="2800" dirty="0"/>
                  <a:t> is in the interval specified above,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𝑐</m:t>
                    </m:r>
                    <m:r>
                      <a:rPr lang="en-US">
                        <a:latin typeface="Cambria Math" panose="02040503050406030204" pitchFamily="18" charset="0"/>
                      </a:rPr>
                      <m:t>&lt;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𝑐</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r>
                      <a:rPr lang="ar-AE">
                        <a:latin typeface="Cambria Math" panose="02040503050406030204" pitchFamily="18" charset="0"/>
                      </a:rPr>
                      <m:t>𝑐</m:t>
                    </m:r>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&gt;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r>
                              <a:rPr lang="ar-AE">
                                <a:latin typeface="Cambria Math" panose="02040503050406030204" pitchFamily="18" charset="0"/>
                              </a:rPr>
                              <m:t>𝑐</m:t>
                            </m:r>
                          </m:e>
                        </m:d>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4</m:t>
                        </m:r>
                      </m:sup>
                    </m:sSup>
                  </m:oMath>
                </a14:m>
                <a:r>
                  <a:rPr lang="ar-AE" sz="2800" dirty="0"/>
                  <a:t>. </a:t>
                </a:r>
                <a:r>
                  <a:rPr lang="en-US" sz="2800" dirty="0"/>
                  <a:t>Thus, we have</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e>
                      </m:d>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den>
                      </m:f>
                      <m:r>
                        <a:rPr lang="ar-AE">
                          <a:latin typeface="Cambria Math" panose="02040503050406030204" pitchFamily="18" charset="0"/>
                        </a:rPr>
                        <m:t>&lt;</m:t>
                      </m:r>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e>
                      </m:d>
                      <m:f>
                        <m:fPr>
                          <m:ctrlPr>
                            <a:rPr lang="ar-AE" i="1">
                              <a:latin typeface="Cambria Math" panose="02040503050406030204" pitchFamily="18" charset="0"/>
                            </a:rPr>
                          </m:ctrlPr>
                        </m:fPr>
                        <m:num>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r>
                            <a:rPr lang="ar-AE">
                              <a:latin typeface="Cambria Math" panose="02040503050406030204" pitchFamily="18" charset="0"/>
                            </a:rPr>
                            <m:t>𝑐</m:t>
                          </m:r>
                        </m:num>
                        <m:den>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4</m:t>
                              </m:r>
                            </m:sup>
                          </m:sSup>
                        </m:den>
                      </m:f>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e>
                      </m:d>
                      <m:f>
                        <m:fPr>
                          <m:ctrlPr>
                            <a:rPr lang="ar-AE" i="1">
                              <a:latin typeface="Cambria Math" panose="02040503050406030204" pitchFamily="18" charset="0"/>
                            </a:rPr>
                          </m:ctrlPr>
                        </m:fPr>
                        <m:num>
                          <m:r>
                            <a:rPr lang="ar-AE">
                              <a:latin typeface="Cambria Math" panose="02040503050406030204" pitchFamily="18" charset="0"/>
                            </a:rPr>
                            <m:t>10</m:t>
                          </m:r>
                        </m:num>
                        <m:den>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den>
                      </m:f>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6"/>
                <a:stretch>
                  <a:fillRect l="-1481" t="-123"/>
                </a:stretch>
              </a:blipFill>
            </p:spPr>
            <p:txBody>
              <a:bodyPr/>
              <a:lstStyle/>
              <a:p>
                <a:r>
                  <a:rPr lang="en-US">
                    <a:noFill/>
                  </a:rPr>
                  <a:t> </a:t>
                </a:r>
              </a:p>
            </p:txBody>
          </p:sp>
        </mc:Fallback>
      </mc:AlternateContent>
    </p:spTree>
    <p:extLst>
      <p:ext uri="{BB962C8B-B14F-4D97-AF65-F5344CB8AC3E}">
        <p14:creationId xmlns:p14="http://schemas.microsoft.com/office/powerpoint/2010/main" val="199817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Using the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i="1" dirty="0"/>
                  <a:t>-</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Definition of Continuity (cont.)</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Note that since </a:t>
                </a:r>
                <a14:m>
                  <m:oMath xmlns:m="http://schemas.openxmlformats.org/officeDocument/2006/math">
                    <m:r>
                      <a:rPr>
                        <a:latin typeface="Cambria Math" panose="02040503050406030204" pitchFamily="18" charset="0"/>
                      </a:rPr>
                      <m:t>𝑐</m:t>
                    </m:r>
                  </m:oMath>
                </a14:m>
                <a:r>
                  <a:rPr sz="2800" dirty="0"/>
                  <a:t> is fixed throughout this argument, so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10</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den>
                    </m:f>
                  </m:oMath>
                </a14:m>
                <a:r>
                  <a:rPr sz="2800" dirty="0"/>
                  <a:t>. Putting the above two chains of equalities and inequalities together, we can summarize what we have obtained so far. If </a:t>
                </a:r>
                <a14:m>
                  <m:oMath xmlns:m="http://schemas.openxmlformats.org/officeDocument/2006/math">
                    <m:r>
                      <a:rPr>
                        <a:latin typeface="Cambria Math" panose="02040503050406030204" pitchFamily="18" charset="0"/>
                      </a:rPr>
                      <m:t>𝑥</m:t>
                    </m:r>
                  </m:oMath>
                </a14:m>
                <a:r>
                  <a:rPr sz="2800" dirty="0"/>
                  <a:t> is sufficiently close to </a:t>
                </a:r>
                <a14:m>
                  <m:oMath xmlns:m="http://schemas.openxmlformats.org/officeDocument/2006/math">
                    <m:r>
                      <a:rPr>
                        <a:latin typeface="Cambria Math" panose="02040503050406030204" pitchFamily="18" charset="0"/>
                      </a:rPr>
                      <m:t>𝑐</m:t>
                    </m:r>
                  </m:oMath>
                </a14:m>
                <a:r>
                  <a:rPr sz="2800" dirty="0"/>
                  <a:t>,</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e>
                    </m:d>
                    <m:r>
                      <a:rPr>
                        <a:latin typeface="Cambria Math" panose="02040503050406030204" pitchFamily="18" charset="0"/>
                      </a:rPr>
                      <m:t>&lt;</m:t>
                    </m:r>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f>
                      <m:fPr>
                        <m:ctrlPr>
                          <a:rPr i="1">
                            <a:latin typeface="Cambria Math" panose="02040503050406030204" pitchFamily="18" charset="0"/>
                          </a:rPr>
                        </m:ctrlPr>
                      </m:fPr>
                      <m:num>
                        <m:r>
                          <a:rPr>
                            <a:latin typeface="Cambria Math" panose="02040503050406030204" pitchFamily="18" charset="0"/>
                          </a:rPr>
                          <m:t>10</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den>
                    </m:f>
                  </m:oMath>
                </a14:m>
                <a:r>
                  <a:rPr sz="2800" dirty="0"/>
                  <a:t>.</a:t>
                </a:r>
              </a:p>
              <a:p>
                <a:pPr>
                  <a:defRPr sz="2800"/>
                </a:pPr>
                <a:r>
                  <a:rPr sz="2800" dirty="0"/>
                  <a:t>Now it is time to pick a </a:t>
                </a:r>
                <a14:m>
                  <m:oMath xmlns:m="http://schemas.openxmlformats.org/officeDocument/2006/math">
                    <m:r>
                      <a:rPr>
                        <a:latin typeface="Cambria Math" panose="02040503050406030204" pitchFamily="18" charset="0"/>
                      </a:rPr>
                      <m:t>𝛿</m:t>
                    </m:r>
                    <m:r>
                      <a:rPr>
                        <a:latin typeface="Cambria Math" panose="02040503050406030204" pitchFamily="18" charset="0"/>
                      </a:rPr>
                      <m:t>&gt;</m:t>
                    </m:r>
                    <m:r>
                      <a:rPr>
                        <a:latin typeface="Cambria Math" panose="02040503050406030204" pitchFamily="18" charset="0"/>
                      </a:rPr>
                      <m:t>0</m:t>
                    </m:r>
                  </m:oMath>
                </a14:m>
                <a:r>
                  <a:rPr sz="2800" dirty="0"/>
                  <a:t> for the given </a:t>
                </a:r>
                <a14:m>
                  <m:oMath xmlns:m="http://schemas.openxmlformats.org/officeDocument/2006/math">
                    <m:r>
                      <a:rPr>
                        <a:latin typeface="Cambria Math" panose="02040503050406030204" pitchFamily="18" charset="0"/>
                      </a:rPr>
                      <m:t>𝜀</m:t>
                    </m:r>
                  </m:oMath>
                </a14:m>
                <a:r>
                  <a:rPr sz="2800" dirty="0"/>
                  <a:t>. Let us choose it to be less than the smaller of the numbers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2</m:t>
                        </m:r>
                      </m:den>
                    </m:f>
                  </m:oMath>
                </a14:m>
                <a:r>
                  <a:rPr sz="2800" dirty="0"/>
                  <a:t> and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num>
                          <m:den>
                            <m:r>
                              <a:rPr>
                                <a:latin typeface="Cambria Math" panose="02040503050406030204" pitchFamily="18" charset="0"/>
                              </a:rPr>
                              <m:t>10</m:t>
                            </m:r>
                          </m:den>
                        </m:f>
                      </m:e>
                    </m:d>
                    <m:r>
                      <a:rPr>
                        <a:latin typeface="Cambria Math" panose="02040503050406030204" pitchFamily="18" charset="0"/>
                      </a:rPr>
                      <m:t>𝜀</m:t>
                    </m:r>
                  </m:oMath>
                </a14:m>
                <a:r>
                  <a:rPr sz="2800" dirty="0"/>
                  <a:t>. Then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&lt;</m:t>
                    </m:r>
                    <m:r>
                      <a:rPr>
                        <a:latin typeface="Cambria Math" panose="02040503050406030204" pitchFamily="18" charset="0"/>
                      </a:rPr>
                      <m:t>𝛿</m:t>
                    </m:r>
                  </m:oMath>
                </a14:m>
                <a:r>
                  <a:rPr sz="2800" dirty="0"/>
                  <a:t>,</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den>
                        </m:f>
                      </m:e>
                    </m:d>
                    <m:r>
                      <a:rPr>
                        <a:latin typeface="Cambria Math" panose="02040503050406030204" pitchFamily="18" charset="0"/>
                      </a:rPr>
                      <m:t>&lt;</m:t>
                    </m:r>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f>
                      <m:fPr>
                        <m:ctrlPr>
                          <a:rPr i="1">
                            <a:latin typeface="Cambria Math" panose="02040503050406030204" pitchFamily="18" charset="0"/>
                          </a:rPr>
                        </m:ctrlPr>
                      </m:fPr>
                      <m:num>
                        <m:r>
                          <a:rPr>
                            <a:latin typeface="Cambria Math" panose="02040503050406030204" pitchFamily="18" charset="0"/>
                          </a:rPr>
                          <m:t>10</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den>
                    </m:f>
                    <m:r>
                      <a:rPr>
                        <a:latin typeface="Cambria Math" panose="02040503050406030204" pitchFamily="18" charset="0"/>
                      </a:rPr>
                      <m:t>&lt;</m:t>
                    </m:r>
                    <m:r>
                      <a:rPr>
                        <a:latin typeface="Cambria Math" panose="02040503050406030204" pitchFamily="18" charset="0"/>
                      </a:rPr>
                      <m:t>𝛿</m:t>
                    </m:r>
                    <m:f>
                      <m:fPr>
                        <m:ctrlPr>
                          <a:rPr i="1">
                            <a:latin typeface="Cambria Math" panose="02040503050406030204" pitchFamily="18" charset="0"/>
                          </a:rPr>
                        </m:ctrlPr>
                      </m:fPr>
                      <m:num>
                        <m:r>
                          <a:rPr>
                            <a:latin typeface="Cambria Math" panose="02040503050406030204" pitchFamily="18" charset="0"/>
                          </a:rPr>
                          <m:t>10</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den>
                    </m:f>
                    <m:r>
                      <a:rPr>
                        <a:latin typeface="Cambria Math" panose="02040503050406030204" pitchFamily="18" charset="0"/>
                      </a:rPr>
                      <m:t>&lt;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num>
                      <m:den>
                        <m:r>
                          <a:rPr>
                            <a:latin typeface="Cambria Math" panose="02040503050406030204" pitchFamily="18" charset="0"/>
                          </a:rPr>
                          <m:t>10</m:t>
                        </m:r>
                      </m:den>
                    </m:f>
                    <m:r>
                      <a:rPr>
                        <a:latin typeface="Cambria Math" panose="02040503050406030204" pitchFamily="18" charset="0"/>
                      </a:rPr>
                      <m:t>𝜀</m:t>
                    </m:r>
                    <m:f>
                      <m:fPr>
                        <m:ctrlPr>
                          <a:rPr i="1">
                            <a:latin typeface="Cambria Math" panose="02040503050406030204" pitchFamily="18" charset="0"/>
                          </a:rPr>
                        </m:ctrlPr>
                      </m:fPr>
                      <m:num>
                        <m:r>
                          <a:rPr>
                            <a:latin typeface="Cambria Math" panose="02040503050406030204" pitchFamily="18" charset="0"/>
                          </a:rPr>
                          <m:t>10</m:t>
                        </m:r>
                      </m:num>
                      <m:den>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den>
                    </m:f>
                    <m:r>
                      <a:rPr>
                        <a:latin typeface="Cambria Math" panose="02040503050406030204" pitchFamily="18" charset="0"/>
                      </a:rPr>
                      <m:t>=</m:t>
                    </m:r>
                    <m:r>
                      <a:rPr>
                        <a:latin typeface="Cambria Math" panose="02040503050406030204" pitchFamily="18" charset="0"/>
                      </a:rPr>
                      <m:t>𝜀</m:t>
                    </m:r>
                  </m:oMath>
                </a14:m>
                <a:r>
                  <a:rPr sz="2800" dirty="0"/>
                  <a:t>,</a:t>
                </a:r>
              </a:p>
              <a:p>
                <a:r>
                  <a:rPr sz="2800" dirty="0"/>
                  <a:t>and our proof is complete.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3" r="-1778"/>
                </a:stretch>
              </a:blipFill>
            </p:spPr>
            <p:txBody>
              <a:bodyPr/>
              <a:lstStyle/>
              <a:p>
                <a:r>
                  <a:rPr lang="en-US">
                    <a:noFill/>
                  </a:rPr>
                  <a:t> </a:t>
                </a:r>
              </a:p>
            </p:txBody>
          </p:sp>
        </mc:Fallback>
      </mc:AlternateContent>
    </p:spTree>
    <p:extLst>
      <p:ext uri="{BB962C8B-B14F-4D97-AF65-F5344CB8AC3E}">
        <p14:creationId xmlns:p14="http://schemas.microsoft.com/office/powerpoint/2010/main" val="4139532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Continuous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sz="2100" dirty="0"/>
                  <a:t>Theorem</a:t>
                </a:r>
                <a:endParaRPr sz="2100" dirty="0"/>
              </a:p>
              <a:p>
                <a:pPr>
                  <a:defRPr sz="2800"/>
                </a:pPr>
                <a:r>
                  <a:rPr sz="2100" dirty="0"/>
                  <a:t>Let </a:t>
                </a:r>
                <a14:m>
                  <m:oMath xmlns:m="http://schemas.openxmlformats.org/officeDocument/2006/math">
                    <m:r>
                      <a:rPr sz="2100">
                        <a:latin typeface="Cambria Math" panose="02040503050406030204" pitchFamily="18" charset="0"/>
                      </a:rPr>
                      <m:t>𝑓</m:t>
                    </m:r>
                  </m:oMath>
                </a14:m>
                <a:r>
                  <a:rPr sz="2100" dirty="0"/>
                  <a:t> and </a:t>
                </a:r>
                <a14:m>
                  <m:oMath xmlns:m="http://schemas.openxmlformats.org/officeDocument/2006/math">
                    <m:r>
                      <a:rPr sz="2100">
                        <a:latin typeface="Cambria Math" panose="02040503050406030204" pitchFamily="18" charset="0"/>
                      </a:rPr>
                      <m:t>𝑔</m:t>
                    </m:r>
                  </m:oMath>
                </a14:m>
                <a:r>
                  <a:rPr sz="2100" dirty="0"/>
                  <a:t> be two functions both continuous at the point </a:t>
                </a:r>
                <a14:m>
                  <m:oMath xmlns:m="http://schemas.openxmlformats.org/officeDocument/2006/math">
                    <m:r>
                      <a:rPr sz="2100">
                        <a:latin typeface="Cambria Math" panose="02040503050406030204" pitchFamily="18" charset="0"/>
                      </a:rPr>
                      <m:t>𝑐</m:t>
                    </m:r>
                  </m:oMath>
                </a14:m>
                <a:r>
                  <a:rPr sz="2100" dirty="0"/>
                  <a:t>, and let </a:t>
                </a:r>
                <a14:m>
                  <m:oMath xmlns:m="http://schemas.openxmlformats.org/officeDocument/2006/math">
                    <m:r>
                      <a:rPr sz="2100">
                        <a:latin typeface="Cambria Math" panose="02040503050406030204" pitchFamily="18" charset="0"/>
                      </a:rPr>
                      <m:t>𝑘</m:t>
                    </m:r>
                  </m:oMath>
                </a14:m>
                <a:r>
                  <a:rPr sz="2100" dirty="0"/>
                  <a:t> be a fixed real number. Then the following combinations of </a:t>
                </a:r>
                <a14:m>
                  <m:oMath xmlns:m="http://schemas.openxmlformats.org/officeDocument/2006/math">
                    <m:r>
                      <a:rPr sz="2100">
                        <a:latin typeface="Cambria Math" panose="02040503050406030204" pitchFamily="18" charset="0"/>
                      </a:rPr>
                      <m:t>𝑓</m:t>
                    </m:r>
                  </m:oMath>
                </a14:m>
                <a:r>
                  <a:rPr sz="2100" dirty="0"/>
                  <a:t> and </a:t>
                </a:r>
                <a14:m>
                  <m:oMath xmlns:m="http://schemas.openxmlformats.org/officeDocument/2006/math">
                    <m:r>
                      <a:rPr sz="2100">
                        <a:latin typeface="Cambria Math" panose="02040503050406030204" pitchFamily="18" charset="0"/>
                      </a:rPr>
                      <m:t>𝑔</m:t>
                    </m:r>
                  </m:oMath>
                </a14:m>
                <a:r>
                  <a:rPr sz="2100" dirty="0"/>
                  <a:t> are also continuous at </a:t>
                </a:r>
                <a14:m>
                  <m:oMath xmlns:m="http://schemas.openxmlformats.org/officeDocument/2006/math">
                    <m:r>
                      <a:rPr sz="2100">
                        <a:latin typeface="Cambria Math" panose="02040503050406030204" pitchFamily="18" charset="0"/>
                      </a:rPr>
                      <m:t>𝑐</m:t>
                    </m:r>
                  </m:oMath>
                </a14:m>
                <a:r>
                  <a:rPr sz="21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38" t="-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E5F864E-630A-454E-8A81-A531523DCC3E}"/>
                  </a:ext>
                </a:extLst>
              </p:cNvPr>
              <p:cNvGraphicFramePr>
                <a:graphicFrameLocks/>
              </p:cNvGraphicFramePr>
              <p:nvPr>
                <p:extLst>
                  <p:ext uri="{D42A27DB-BD31-4B8C-83A1-F6EECF244321}">
                    <p14:modId xmlns:p14="http://schemas.microsoft.com/office/powerpoint/2010/main" val="828517142"/>
                  </p:ext>
                </p:extLst>
              </p:nvPr>
            </p:nvGraphicFramePr>
            <p:xfrm>
              <a:off x="457200" y="2420112"/>
              <a:ext cx="8229600" cy="365760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93295">
                    <a:tc>
                      <a:txBody>
                        <a:bodyPr/>
                        <a:lstStyle/>
                        <a:p>
                          <a:pPr algn="l">
                            <a:defRPr b="1"/>
                          </a:pPr>
                          <a:r>
                            <a:rPr sz="2100" dirty="0">
                              <a:solidFill>
                                <a:srgbClr val="000000"/>
                              </a:solidFill>
                            </a:rPr>
                            <a:t>Sums</a:t>
                          </a:r>
                          <a:endParaRPr sz="2100" b="1" dirty="0">
                            <a:solidFill>
                              <a:srgbClr val="000000"/>
                            </a:solidFill>
                          </a:endParaRPr>
                        </a:p>
                      </a:txBody>
                      <a:tcPr/>
                    </a:tc>
                    <a:tc>
                      <a:txBody>
                        <a:bodyPr/>
                        <a:lstStyle/>
                        <a:p>
                          <a:pPr algn="l">
                            <a:defRPr sz="1800"/>
                          </a:pPr>
                          <a14:m>
                            <m:oMath xmlns:m="http://schemas.openxmlformats.org/officeDocument/2006/math">
                              <m:r>
                                <a:rPr lang="en-US" sz="2100" smtClean="0">
                                  <a:solidFill>
                                    <a:srgbClr val="000000"/>
                                  </a:solidFill>
                                  <a:latin typeface="Cambria Math" panose="02040503050406030204" pitchFamily="18" charset="0"/>
                                </a:rPr>
                                <m:t>𝑓</m:t>
                              </m:r>
                              <m:r>
                                <a:rPr lang="en-US" sz="2100" smtClean="0">
                                  <a:solidFill>
                                    <a:srgbClr val="000000"/>
                                  </a:solidFill>
                                  <a:latin typeface="Cambria Math" panose="02040503050406030204" pitchFamily="18" charset="0"/>
                                </a:rPr>
                                <m:t>+</m:t>
                              </m:r>
                              <m:r>
                                <a:rPr lang="en-US" sz="2100" smtClean="0">
                                  <a:solidFill>
                                    <a:srgbClr val="000000"/>
                                  </a:solidFill>
                                  <a:latin typeface="Cambria Math" panose="02040503050406030204" pitchFamily="18" charset="0"/>
                                </a:rPr>
                                <m:t>𝑔</m:t>
                              </m:r>
                            </m:oMath>
                          </a14:m>
                          <a:r>
                            <a:rPr lang="en-US" sz="2100" dirty="0">
                              <a:solidFill>
                                <a:srgbClr val="000000"/>
                              </a:solidFill>
                            </a:rPr>
                            <a:t> </a:t>
                          </a:r>
                        </a:p>
                      </a:txBody>
                      <a:tcPr/>
                    </a:tc>
                    <a:tc>
                      <a:txBody>
                        <a:bodyPr/>
                        <a:lstStyle/>
                        <a:p>
                          <a:pPr algn="l">
                            <a:defRPr sz="1800"/>
                          </a:pPr>
                          <a:r>
                            <a:rPr lang="en-US" sz="2100" dirty="0">
                              <a:solidFill>
                                <a:srgbClr val="000000"/>
                              </a:solidFill>
                            </a:rPr>
                            <a:t>“</a:t>
                          </a:r>
                          <a:r>
                            <a:rPr sz="2100" dirty="0">
                              <a:solidFill>
                                <a:srgbClr val="000000"/>
                              </a:solidFill>
                            </a:rPr>
                            <a:t>A sum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0"/>
                      </a:ext>
                    </a:extLst>
                  </a:tr>
                  <a:tr h="693295">
                    <a:tc>
                      <a:txBody>
                        <a:bodyPr/>
                        <a:lstStyle/>
                        <a:p>
                          <a:pPr algn="l">
                            <a:defRPr b="1"/>
                          </a:pPr>
                          <a:r>
                            <a:rPr sz="2100" dirty="0">
                              <a:solidFill>
                                <a:srgbClr val="000000"/>
                              </a:solidFill>
                            </a:rPr>
                            <a:t>Differences</a:t>
                          </a:r>
                          <a:endParaRPr sz="2100" b="1" dirty="0">
                            <a:solidFill>
                              <a:srgbClr val="000000"/>
                            </a:solidFill>
                          </a:endParaRPr>
                        </a:p>
                      </a:txBody>
                      <a:tcPr/>
                    </a:tc>
                    <a:tc>
                      <a:txBody>
                        <a:bodyPr/>
                        <a:lstStyle/>
                        <a:p>
                          <a:pPr algn="l">
                            <a:defRPr sz="1800"/>
                          </a:pPr>
                          <a14:m>
                            <m:oMath xmlns:m="http://schemas.openxmlformats.org/officeDocument/2006/math">
                              <m:r>
                                <a:rPr lang="en-US" sz="2100" smtClean="0">
                                  <a:solidFill>
                                    <a:srgbClr val="000000"/>
                                  </a:solidFill>
                                  <a:latin typeface="Cambria Math" panose="02040503050406030204" pitchFamily="18" charset="0"/>
                                </a:rPr>
                                <m:t>𝑓</m:t>
                              </m:r>
                              <m:r>
                                <a:rPr lang="en-US" sz="2100" smtClean="0">
                                  <a:solidFill>
                                    <a:srgbClr val="000000"/>
                                  </a:solidFill>
                                  <a:latin typeface="Cambria Math" panose="02040503050406030204" pitchFamily="18" charset="0"/>
                                </a:rPr>
                                <m:t>−</m:t>
                              </m:r>
                              <m:r>
                                <a:rPr lang="en-US" sz="2100" smtClean="0">
                                  <a:solidFill>
                                    <a:srgbClr val="000000"/>
                                  </a:solidFill>
                                  <a:latin typeface="Cambria Math" panose="02040503050406030204" pitchFamily="18" charset="0"/>
                                </a:rPr>
                                <m:t>𝑔</m:t>
                              </m:r>
                            </m:oMath>
                          </a14:m>
                          <a:r>
                            <a:rPr lang="en-US" sz="2100" dirty="0">
                              <a:solidFill>
                                <a:srgbClr val="000000"/>
                              </a:solidFill>
                            </a:rPr>
                            <a:t> </a:t>
                          </a:r>
                        </a:p>
                      </a:txBody>
                      <a:tcPr/>
                    </a:tc>
                    <a:tc>
                      <a:txBody>
                        <a:bodyPr/>
                        <a:lstStyle/>
                        <a:p>
                          <a:pPr algn="l">
                            <a:defRPr sz="1800"/>
                          </a:pPr>
                          <a:r>
                            <a:rPr lang="en-US" sz="2100" dirty="0">
                              <a:solidFill>
                                <a:srgbClr val="000000"/>
                              </a:solidFill>
                            </a:rPr>
                            <a:t>“</a:t>
                          </a:r>
                          <a:r>
                            <a:rPr sz="2100" dirty="0">
                              <a:solidFill>
                                <a:srgbClr val="000000"/>
                              </a:solidFill>
                            </a:rPr>
                            <a:t>A difference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1"/>
                      </a:ext>
                    </a:extLst>
                  </a:tr>
                  <a:tr h="693295">
                    <a:tc>
                      <a:txBody>
                        <a:bodyPr/>
                        <a:lstStyle/>
                        <a:p>
                          <a:pPr algn="l">
                            <a:defRPr b="1"/>
                          </a:pPr>
                          <a:r>
                            <a:rPr sz="2100" dirty="0">
                              <a:solidFill>
                                <a:srgbClr val="000000"/>
                              </a:solidFill>
                            </a:rPr>
                            <a:t>Constant Multiples</a:t>
                          </a:r>
                          <a:endParaRPr sz="2100" b="1" dirty="0">
                            <a:solidFill>
                              <a:srgbClr val="000000"/>
                            </a:solidFill>
                          </a:endParaRPr>
                        </a:p>
                      </a:txBody>
                      <a:tcPr/>
                    </a:tc>
                    <a:tc>
                      <a:txBody>
                        <a:bodyPr/>
                        <a:lstStyle/>
                        <a:p>
                          <a:pPr algn="l">
                            <a:defRPr sz="1800"/>
                          </a:pPr>
                          <a14:m>
                            <m:oMath xmlns:m="http://schemas.openxmlformats.org/officeDocument/2006/math">
                              <m:r>
                                <a:rPr lang="en-US" sz="2100" smtClean="0">
                                  <a:solidFill>
                                    <a:srgbClr val="000000"/>
                                  </a:solidFill>
                                  <a:latin typeface="Cambria Math" panose="02040503050406030204" pitchFamily="18" charset="0"/>
                                </a:rPr>
                                <m:t>𝑘</m:t>
                              </m:r>
                              <m:r>
                                <a:rPr lang="en-US" sz="2100" smtClean="0">
                                  <a:solidFill>
                                    <a:srgbClr val="000000"/>
                                  </a:solidFill>
                                  <a:latin typeface="Cambria Math" panose="02040503050406030204" pitchFamily="18" charset="0"/>
                                </a:rPr>
                                <m:t>⋅</m:t>
                              </m:r>
                              <m:r>
                                <a:rPr lang="en-US" sz="2100" smtClean="0">
                                  <a:solidFill>
                                    <a:srgbClr val="000000"/>
                                  </a:solidFill>
                                  <a:latin typeface="Cambria Math" panose="02040503050406030204" pitchFamily="18" charset="0"/>
                                </a:rPr>
                                <m:t>𝑓</m:t>
                              </m:r>
                            </m:oMath>
                          </a14:m>
                          <a:r>
                            <a:rPr lang="en-US" sz="2100" dirty="0">
                              <a:solidFill>
                                <a:srgbClr val="000000"/>
                              </a:solidFill>
                            </a:rPr>
                            <a:t> </a:t>
                          </a:r>
                        </a:p>
                      </a:txBody>
                      <a:tcPr/>
                    </a:tc>
                    <a:tc>
                      <a:txBody>
                        <a:bodyPr/>
                        <a:lstStyle/>
                        <a:p>
                          <a:pPr algn="l">
                            <a:defRPr sz="1800"/>
                          </a:pPr>
                          <a:r>
                            <a:rPr lang="en-US" sz="2100" dirty="0">
                              <a:solidFill>
                                <a:srgbClr val="000000"/>
                              </a:solidFill>
                            </a:rPr>
                            <a:t>“</a:t>
                          </a:r>
                          <a:r>
                            <a:rPr sz="2100" dirty="0">
                              <a:solidFill>
                                <a:srgbClr val="000000"/>
                              </a:solidFill>
                            </a:rPr>
                            <a:t>A multiple of a continuous function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2"/>
                      </a:ext>
                    </a:extLst>
                  </a:tr>
                  <a:tr h="693295">
                    <a:tc>
                      <a:txBody>
                        <a:bodyPr/>
                        <a:lstStyle/>
                        <a:p>
                          <a:pPr algn="l">
                            <a:defRPr b="1"/>
                          </a:pPr>
                          <a:r>
                            <a:rPr sz="2100" dirty="0">
                              <a:solidFill>
                                <a:srgbClr val="000000"/>
                              </a:solidFill>
                            </a:rPr>
                            <a:t>Products</a:t>
                          </a:r>
                          <a:endParaRPr sz="2100" b="1" dirty="0">
                            <a:solidFill>
                              <a:srgbClr val="000000"/>
                            </a:solidFill>
                          </a:endParaRPr>
                        </a:p>
                      </a:txBody>
                      <a:tcPr/>
                    </a:tc>
                    <a:tc>
                      <a:txBody>
                        <a:bodyPr/>
                        <a:lstStyle/>
                        <a:p>
                          <a:pPr algn="l">
                            <a:defRPr sz="1800"/>
                          </a:pPr>
                          <a14:m>
                            <m:oMath xmlns:m="http://schemas.openxmlformats.org/officeDocument/2006/math">
                              <m:r>
                                <a:rPr lang="en-US" sz="2100" smtClean="0">
                                  <a:solidFill>
                                    <a:srgbClr val="000000"/>
                                  </a:solidFill>
                                  <a:latin typeface="Cambria Math" panose="02040503050406030204" pitchFamily="18" charset="0"/>
                                </a:rPr>
                                <m:t>𝑓</m:t>
                              </m:r>
                              <m:r>
                                <a:rPr lang="en-US" sz="2100" smtClean="0">
                                  <a:solidFill>
                                    <a:srgbClr val="000000"/>
                                  </a:solidFill>
                                  <a:latin typeface="Cambria Math" panose="02040503050406030204" pitchFamily="18" charset="0"/>
                                </a:rPr>
                                <m:t>⋅</m:t>
                              </m:r>
                              <m:r>
                                <a:rPr lang="en-US" sz="2100" smtClean="0">
                                  <a:solidFill>
                                    <a:srgbClr val="000000"/>
                                  </a:solidFill>
                                  <a:latin typeface="Cambria Math" panose="02040503050406030204" pitchFamily="18" charset="0"/>
                                </a:rPr>
                                <m:t>𝑔</m:t>
                              </m:r>
                            </m:oMath>
                          </a14:m>
                          <a:r>
                            <a:rPr lang="en-US" sz="2100" dirty="0">
                              <a:solidFill>
                                <a:srgbClr val="000000"/>
                              </a:solidFill>
                            </a:rPr>
                            <a:t> </a:t>
                          </a:r>
                        </a:p>
                      </a:txBody>
                      <a:tcPr/>
                    </a:tc>
                    <a:tc>
                      <a:txBody>
                        <a:bodyPr/>
                        <a:lstStyle/>
                        <a:p>
                          <a:pPr algn="l">
                            <a:defRPr sz="1800"/>
                          </a:pPr>
                          <a:r>
                            <a:rPr lang="en-US" sz="2100" dirty="0">
                              <a:solidFill>
                                <a:srgbClr val="000000"/>
                              </a:solidFill>
                            </a:rPr>
                            <a:t>“</a:t>
                          </a:r>
                          <a:r>
                            <a:rPr sz="2100" dirty="0">
                              <a:solidFill>
                                <a:srgbClr val="000000"/>
                              </a:solidFill>
                            </a:rPr>
                            <a:t>A product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3"/>
                      </a:ext>
                    </a:extLst>
                  </a:tr>
                  <a:tr h="693295">
                    <a:tc>
                      <a:txBody>
                        <a:bodyPr/>
                        <a:lstStyle/>
                        <a:p>
                          <a:pPr algn="l">
                            <a:defRPr b="1"/>
                          </a:pPr>
                          <a:r>
                            <a:rPr sz="2100" dirty="0">
                              <a:solidFill>
                                <a:srgbClr val="000000"/>
                              </a:solidFill>
                            </a:rPr>
                            <a:t>Quotients</a:t>
                          </a:r>
                          <a:endParaRPr sz="2100" b="1" dirty="0">
                            <a:solidFill>
                              <a:srgbClr val="000000"/>
                            </a:solidFill>
                          </a:endParaRPr>
                        </a:p>
                      </a:txBody>
                      <a:tcPr/>
                    </a:tc>
                    <a:tc>
                      <a:txBody>
                        <a:bodyPr/>
                        <a:lstStyle/>
                        <a:p>
                          <a:pPr algn="l">
                            <a:defRPr sz="1800"/>
                          </a:pPr>
                          <a:r>
                            <a:rPr lang="ar-AE" sz="2100" dirty="0">
                              <a:solidFill>
                                <a:srgbClr val="000000"/>
                              </a:solidFill>
                            </a:rPr>
                            <a:t> </a:t>
                          </a:r>
                          <a14:m>
                            <m:oMath xmlns:m="http://schemas.openxmlformats.org/officeDocument/2006/math">
                              <m:f>
                                <m:fPr>
                                  <m:ctrlPr>
                                    <a:rPr lang="ar-AE" sz="2100" i="1">
                                      <a:solidFill>
                                        <a:srgbClr val="000000"/>
                                      </a:solidFill>
                                      <a:latin typeface="Cambria Math" panose="02040503050406030204" pitchFamily="18" charset="0"/>
                                    </a:rPr>
                                  </m:ctrlPr>
                                </m:fPr>
                                <m:num>
                                  <m:r>
                                    <a:rPr lang="ar-AE" sz="2100">
                                      <a:solidFill>
                                        <a:srgbClr val="000000"/>
                                      </a:solidFill>
                                      <a:latin typeface="Cambria Math" panose="02040503050406030204" pitchFamily="18" charset="0"/>
                                    </a:rPr>
                                    <m:t>𝑓</m:t>
                                  </m:r>
                                </m:num>
                                <m:den>
                                  <m:r>
                                    <a:rPr lang="ar-AE" sz="2100">
                                      <a:solidFill>
                                        <a:srgbClr val="000000"/>
                                      </a:solidFill>
                                      <a:latin typeface="Cambria Math" panose="02040503050406030204" pitchFamily="18" charset="0"/>
                                    </a:rPr>
                                    <m:t>𝑔</m:t>
                                  </m:r>
                                </m:den>
                              </m:f>
                            </m:oMath>
                          </a14:m>
                          <a:r>
                            <a:rPr lang="en-US" sz="2100" dirty="0">
                              <a:solidFill>
                                <a:srgbClr val="000000"/>
                              </a:solidFill>
                            </a:rPr>
                            <a:t>, provided </a:t>
                          </a:r>
                          <a14:m>
                            <m:oMath xmlns:m="http://schemas.openxmlformats.org/officeDocument/2006/math">
                              <m:func>
                                <m:funcPr>
                                  <m:ctrlPr>
                                    <a:rPr lang="ar-AE" sz="2100" i="1">
                                      <a:solidFill>
                                        <a:srgbClr val="000000"/>
                                      </a:solidFill>
                                      <a:latin typeface="Cambria Math" panose="02040503050406030204" pitchFamily="18" charset="0"/>
                                    </a:rPr>
                                  </m:ctrlPr>
                                </m:funcPr>
                                <m:fName>
                                  <m:r>
                                    <a:rPr lang="ar-AE" sz="2100">
                                      <a:solidFill>
                                        <a:srgbClr val="000000"/>
                                      </a:solidFill>
                                      <a:latin typeface="Cambria Math" panose="02040503050406030204" pitchFamily="18" charset="0"/>
                                    </a:rPr>
                                    <m:t>𝑔</m:t>
                                  </m:r>
                                </m:fName>
                                <m:e>
                                  <m:d>
                                    <m:dPr>
                                      <m:ctrlPr>
                                        <a:rPr lang="ar-AE" sz="2100" i="1">
                                          <a:solidFill>
                                            <a:srgbClr val="000000"/>
                                          </a:solidFill>
                                          <a:latin typeface="Cambria Math" panose="02040503050406030204" pitchFamily="18" charset="0"/>
                                        </a:rPr>
                                      </m:ctrlPr>
                                    </m:dPr>
                                    <m:e>
                                      <m:r>
                                        <a:rPr lang="ar-AE" sz="2100">
                                          <a:solidFill>
                                            <a:srgbClr val="000000"/>
                                          </a:solidFill>
                                          <a:latin typeface="Cambria Math" panose="02040503050406030204" pitchFamily="18" charset="0"/>
                                        </a:rPr>
                                        <m:t>𝑐</m:t>
                                      </m:r>
                                    </m:e>
                                  </m:d>
                                </m:e>
                              </m:func>
                              <m:r>
                                <a:rPr lang="ar-AE" sz="2100">
                                  <a:solidFill>
                                    <a:srgbClr val="000000"/>
                                  </a:solidFill>
                                  <a:latin typeface="Cambria Math" panose="02040503050406030204" pitchFamily="18" charset="0"/>
                                </a:rPr>
                                <m:t>≠</m:t>
                              </m:r>
                              <m:r>
                                <a:rPr lang="ar-AE" sz="2100">
                                  <a:solidFill>
                                    <a:srgbClr val="000000"/>
                                  </a:solidFill>
                                  <a:latin typeface="Cambria Math" panose="02040503050406030204" pitchFamily="18" charset="0"/>
                                </a:rPr>
                                <m:t>0</m:t>
                              </m:r>
                            </m:oMath>
                          </a14:m>
                          <a:endParaRPr lang="ar-AE" sz="2100" dirty="0">
                            <a:solidFill>
                              <a:srgbClr val="000000"/>
                            </a:solidFill>
                          </a:endParaRPr>
                        </a:p>
                      </a:txBody>
                      <a:tcPr/>
                    </a:tc>
                    <a:tc>
                      <a:txBody>
                        <a:bodyPr/>
                        <a:lstStyle/>
                        <a:p>
                          <a:pPr algn="l">
                            <a:defRPr sz="1800"/>
                          </a:pPr>
                          <a:r>
                            <a:rPr lang="en-US" sz="2100" dirty="0">
                              <a:solidFill>
                                <a:srgbClr val="000000"/>
                              </a:solidFill>
                            </a:rPr>
                            <a:t>“</a:t>
                          </a:r>
                          <a:r>
                            <a:rPr sz="2100" dirty="0">
                              <a:solidFill>
                                <a:srgbClr val="000000"/>
                              </a:solidFill>
                            </a:rPr>
                            <a:t>A quotient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BE5F864E-630A-454E-8A81-A531523DCC3E}"/>
                  </a:ext>
                </a:extLst>
              </p:cNvPr>
              <p:cNvGraphicFramePr>
                <a:graphicFrameLocks/>
              </p:cNvGraphicFramePr>
              <p:nvPr>
                <p:extLst>
                  <p:ext uri="{D42A27DB-BD31-4B8C-83A1-F6EECF244321}">
                    <p14:modId xmlns:p14="http://schemas.microsoft.com/office/powerpoint/2010/main" val="828517142"/>
                  </p:ext>
                </p:extLst>
              </p:nvPr>
            </p:nvGraphicFramePr>
            <p:xfrm>
              <a:off x="457200" y="2420112"/>
              <a:ext cx="8229600" cy="365760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31520">
                    <a:tc>
                      <a:txBody>
                        <a:bodyPr/>
                        <a:lstStyle/>
                        <a:p>
                          <a:pPr algn="l">
                            <a:defRPr b="1"/>
                          </a:pPr>
                          <a:r>
                            <a:rPr sz="2100" dirty="0">
                              <a:solidFill>
                                <a:srgbClr val="000000"/>
                              </a:solidFill>
                            </a:rPr>
                            <a:t>Sums</a:t>
                          </a:r>
                          <a:endParaRPr sz="2100" b="1" dirty="0">
                            <a:solidFill>
                              <a:srgbClr val="000000"/>
                            </a:solidFill>
                          </a:endParaRPr>
                        </a:p>
                      </a:txBody>
                      <a:tcPr/>
                    </a:tc>
                    <a:tc>
                      <a:txBody>
                        <a:bodyPr/>
                        <a:lstStyle/>
                        <a:p>
                          <a:endParaRPr lang="en-US"/>
                        </a:p>
                      </a:txBody>
                      <a:tcPr>
                        <a:blipFill>
                          <a:blip r:embed="rId5"/>
                          <a:stretch>
                            <a:fillRect l="-88787" t="-5000" r="-120137" b="-415833"/>
                          </a:stretch>
                        </a:blipFill>
                      </a:tcPr>
                    </a:tc>
                    <a:tc>
                      <a:txBody>
                        <a:bodyPr/>
                        <a:lstStyle/>
                        <a:p>
                          <a:pPr algn="l">
                            <a:defRPr sz="1800"/>
                          </a:pPr>
                          <a:r>
                            <a:rPr lang="en-US" sz="2100" dirty="0">
                              <a:solidFill>
                                <a:srgbClr val="000000"/>
                              </a:solidFill>
                            </a:rPr>
                            <a:t>“</a:t>
                          </a:r>
                          <a:r>
                            <a:rPr sz="2100" dirty="0">
                              <a:solidFill>
                                <a:srgbClr val="000000"/>
                              </a:solidFill>
                            </a:rPr>
                            <a:t>A sum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0"/>
                      </a:ext>
                    </a:extLst>
                  </a:tr>
                  <a:tr h="731520">
                    <a:tc>
                      <a:txBody>
                        <a:bodyPr/>
                        <a:lstStyle/>
                        <a:p>
                          <a:pPr algn="l">
                            <a:defRPr b="1"/>
                          </a:pPr>
                          <a:r>
                            <a:rPr sz="2100" dirty="0">
                              <a:solidFill>
                                <a:srgbClr val="000000"/>
                              </a:solidFill>
                            </a:rPr>
                            <a:t>Differences</a:t>
                          </a:r>
                          <a:endParaRPr sz="2100" b="1" dirty="0">
                            <a:solidFill>
                              <a:srgbClr val="000000"/>
                            </a:solidFill>
                          </a:endParaRPr>
                        </a:p>
                      </a:txBody>
                      <a:tcPr/>
                    </a:tc>
                    <a:tc>
                      <a:txBody>
                        <a:bodyPr/>
                        <a:lstStyle/>
                        <a:p>
                          <a:endParaRPr lang="en-US"/>
                        </a:p>
                      </a:txBody>
                      <a:tcPr>
                        <a:blipFill>
                          <a:blip r:embed="rId5"/>
                          <a:stretch>
                            <a:fillRect l="-88787" t="-105000" r="-120137" b="-315833"/>
                          </a:stretch>
                        </a:blipFill>
                      </a:tcPr>
                    </a:tc>
                    <a:tc>
                      <a:txBody>
                        <a:bodyPr/>
                        <a:lstStyle/>
                        <a:p>
                          <a:pPr algn="l">
                            <a:defRPr sz="1800"/>
                          </a:pPr>
                          <a:r>
                            <a:rPr lang="en-US" sz="2100" dirty="0">
                              <a:solidFill>
                                <a:srgbClr val="000000"/>
                              </a:solidFill>
                            </a:rPr>
                            <a:t>“</a:t>
                          </a:r>
                          <a:r>
                            <a:rPr sz="2100" dirty="0">
                              <a:solidFill>
                                <a:srgbClr val="000000"/>
                              </a:solidFill>
                            </a:rPr>
                            <a:t>A difference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1"/>
                      </a:ext>
                    </a:extLst>
                  </a:tr>
                  <a:tr h="731520">
                    <a:tc>
                      <a:txBody>
                        <a:bodyPr/>
                        <a:lstStyle/>
                        <a:p>
                          <a:pPr algn="l">
                            <a:defRPr b="1"/>
                          </a:pPr>
                          <a:r>
                            <a:rPr sz="2100" dirty="0">
                              <a:solidFill>
                                <a:srgbClr val="000000"/>
                              </a:solidFill>
                            </a:rPr>
                            <a:t>Constant Multiples</a:t>
                          </a:r>
                          <a:endParaRPr sz="2100" b="1" dirty="0">
                            <a:solidFill>
                              <a:srgbClr val="000000"/>
                            </a:solidFill>
                          </a:endParaRPr>
                        </a:p>
                      </a:txBody>
                      <a:tcPr/>
                    </a:tc>
                    <a:tc>
                      <a:txBody>
                        <a:bodyPr/>
                        <a:lstStyle/>
                        <a:p>
                          <a:endParaRPr lang="en-US"/>
                        </a:p>
                      </a:txBody>
                      <a:tcPr>
                        <a:blipFill>
                          <a:blip r:embed="rId5"/>
                          <a:stretch>
                            <a:fillRect l="-88787" t="-205000" r="-120137" b="-215833"/>
                          </a:stretch>
                        </a:blipFill>
                      </a:tcPr>
                    </a:tc>
                    <a:tc>
                      <a:txBody>
                        <a:bodyPr/>
                        <a:lstStyle/>
                        <a:p>
                          <a:pPr algn="l">
                            <a:defRPr sz="1800"/>
                          </a:pPr>
                          <a:r>
                            <a:rPr lang="en-US" sz="2100" dirty="0">
                              <a:solidFill>
                                <a:srgbClr val="000000"/>
                              </a:solidFill>
                            </a:rPr>
                            <a:t>“</a:t>
                          </a:r>
                          <a:r>
                            <a:rPr sz="2100" dirty="0">
                              <a:solidFill>
                                <a:srgbClr val="000000"/>
                              </a:solidFill>
                            </a:rPr>
                            <a:t>A multiple of a continuous function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2"/>
                      </a:ext>
                    </a:extLst>
                  </a:tr>
                  <a:tr h="731520">
                    <a:tc>
                      <a:txBody>
                        <a:bodyPr/>
                        <a:lstStyle/>
                        <a:p>
                          <a:pPr algn="l">
                            <a:defRPr b="1"/>
                          </a:pPr>
                          <a:r>
                            <a:rPr sz="2100" dirty="0">
                              <a:solidFill>
                                <a:srgbClr val="000000"/>
                              </a:solidFill>
                            </a:rPr>
                            <a:t>Products</a:t>
                          </a:r>
                          <a:endParaRPr sz="2100" b="1" dirty="0">
                            <a:solidFill>
                              <a:srgbClr val="000000"/>
                            </a:solidFill>
                          </a:endParaRPr>
                        </a:p>
                      </a:txBody>
                      <a:tcPr/>
                    </a:tc>
                    <a:tc>
                      <a:txBody>
                        <a:bodyPr/>
                        <a:lstStyle/>
                        <a:p>
                          <a:endParaRPr lang="en-US"/>
                        </a:p>
                      </a:txBody>
                      <a:tcPr>
                        <a:blipFill>
                          <a:blip r:embed="rId5"/>
                          <a:stretch>
                            <a:fillRect l="-88787" t="-305000" r="-120137" b="-115833"/>
                          </a:stretch>
                        </a:blipFill>
                      </a:tcPr>
                    </a:tc>
                    <a:tc>
                      <a:txBody>
                        <a:bodyPr/>
                        <a:lstStyle/>
                        <a:p>
                          <a:pPr algn="l">
                            <a:defRPr sz="1800"/>
                          </a:pPr>
                          <a:r>
                            <a:rPr lang="en-US" sz="2100" dirty="0">
                              <a:solidFill>
                                <a:srgbClr val="000000"/>
                              </a:solidFill>
                            </a:rPr>
                            <a:t>“</a:t>
                          </a:r>
                          <a:r>
                            <a:rPr sz="2100" dirty="0">
                              <a:solidFill>
                                <a:srgbClr val="000000"/>
                              </a:solidFill>
                            </a:rPr>
                            <a:t>A product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3"/>
                      </a:ext>
                    </a:extLst>
                  </a:tr>
                  <a:tr h="731520">
                    <a:tc>
                      <a:txBody>
                        <a:bodyPr/>
                        <a:lstStyle/>
                        <a:p>
                          <a:pPr algn="l">
                            <a:defRPr b="1"/>
                          </a:pPr>
                          <a:r>
                            <a:rPr sz="2100" dirty="0">
                              <a:solidFill>
                                <a:srgbClr val="000000"/>
                              </a:solidFill>
                            </a:rPr>
                            <a:t>Quotients</a:t>
                          </a:r>
                          <a:endParaRPr sz="2100" b="1" dirty="0">
                            <a:solidFill>
                              <a:srgbClr val="000000"/>
                            </a:solidFill>
                          </a:endParaRPr>
                        </a:p>
                      </a:txBody>
                      <a:tcPr/>
                    </a:tc>
                    <a:tc>
                      <a:txBody>
                        <a:bodyPr/>
                        <a:lstStyle/>
                        <a:p>
                          <a:endParaRPr lang="en-US"/>
                        </a:p>
                      </a:txBody>
                      <a:tcPr>
                        <a:blipFill>
                          <a:blip r:embed="rId5"/>
                          <a:stretch>
                            <a:fillRect l="-88787" t="-405000" r="-120137" b="-15833"/>
                          </a:stretch>
                        </a:blipFill>
                      </a:tcPr>
                    </a:tc>
                    <a:tc>
                      <a:txBody>
                        <a:bodyPr/>
                        <a:lstStyle/>
                        <a:p>
                          <a:pPr algn="l">
                            <a:defRPr sz="1800"/>
                          </a:pPr>
                          <a:r>
                            <a:rPr lang="en-US" sz="2100" dirty="0">
                              <a:solidFill>
                                <a:srgbClr val="000000"/>
                              </a:solidFill>
                            </a:rPr>
                            <a:t>“</a:t>
                          </a:r>
                          <a:r>
                            <a:rPr sz="2100" dirty="0">
                              <a:solidFill>
                                <a:srgbClr val="000000"/>
                              </a:solidFill>
                            </a:rPr>
                            <a:t>A quotient of continuous functions is continuous.</a:t>
                          </a:r>
                          <a:r>
                            <a:rPr lang="en-US" sz="2100" dirty="0">
                              <a:solidFill>
                                <a:srgbClr val="000000"/>
                              </a:solidFill>
                            </a:rPr>
                            <a:t>”</a:t>
                          </a:r>
                          <a:endParaRPr sz="2100" dirty="0">
                            <a:solidFill>
                              <a:srgbClr val="000000"/>
                            </a:solidFill>
                          </a:endParaRPr>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Understanding Rational Functions and Continuity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lang="en-US" sz="2800" dirty="0"/>
                  <a:t>To illustrate the fact that a rational function is continuous everywhere on its domain, everywhere except for the zeros of the denominator, let us consider</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Since the denominator factors as </a:t>
                </a:r>
                <a:endParaRPr lang="en-US" i="1" dirty="0">
                  <a:latin typeface="Cambria Math" panose="02040503050406030204" pitchFamily="18" charset="0"/>
                </a:endParaRPr>
              </a:p>
              <a:p>
                <a:pP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r>
                        <m:rPr>
                          <m:nor/>
                        </m:rPr>
                        <a:rPr lang="en-US" b="0" i="0" smtClean="0">
                          <a:latin typeface="Calibri" panose="020F0502020204030204" pitchFamily="34" charset="0"/>
                          <a:cs typeface="Calibri" panose="020F0502020204030204" pitchFamily="34" charset="0"/>
                        </a:rPr>
                        <m:t>,</m:t>
                      </m:r>
                    </m:oMath>
                  </m:oMathPara>
                </a14:m>
                <a:endParaRPr lang="en-US" sz="2800" dirty="0">
                  <a:latin typeface="Calibri" panose="020F0502020204030204" pitchFamily="34" charset="0"/>
                  <a:cs typeface="Calibri" panose="020F0502020204030204" pitchFamily="34" charset="0"/>
                </a:endParaRPr>
              </a:p>
              <a:p>
                <a:pPr>
                  <a:defRPr sz="2800"/>
                </a:pPr>
                <a:r>
                  <a:rPr lang="en-US" sz="2800" dirty="0"/>
                  <a:t>we see that the domain of </a:t>
                </a:r>
                <a14:m>
                  <m:oMath xmlns:m="http://schemas.openxmlformats.org/officeDocument/2006/math">
                    <m:r>
                      <a:rPr lang="en-US">
                        <a:latin typeface="Cambria Math" panose="02040503050406030204" pitchFamily="18" charset="0"/>
                      </a:rPr>
                      <m:t>𝑟</m:t>
                    </m:r>
                  </m:oMath>
                </a14:m>
                <a:r>
                  <a:rPr lang="en-US" sz="2800" dirty="0"/>
                  <a:t> is the set </a:t>
                </a:r>
              </a:p>
              <a:p>
                <a:pP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𝑅</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e>
                      </m:d>
                      <m:r>
                        <m:rPr>
                          <m:nor/>
                        </m:rPr>
                        <a:rPr lang="en-US" b="0" i="0" smtClean="0">
                          <a:latin typeface="Calibri" panose="020F0502020204030204" pitchFamily="34" charset="0"/>
                          <a:cs typeface="Calibri" panose="020F0502020204030204" pitchFamily="34" charset="0"/>
                        </a:rPr>
                        <m:t>.</m:t>
                      </m:r>
                    </m:oMath>
                  </m:oMathPara>
                </a14:m>
                <a:endParaRPr lang="en-US" sz="2800" dirty="0">
                  <a:latin typeface="Calibri" panose="020F0502020204030204" pitchFamily="34" charset="0"/>
                  <a:cs typeface="Calibri" panose="020F0502020204030204" pitchFamily="34" charset="0"/>
                </a:endParaRPr>
              </a:p>
              <a:p>
                <a:pPr>
                  <a:lnSpc>
                    <a:spcPct val="105000"/>
                  </a:lnSpc>
                  <a:defRPr sz="2800"/>
                </a:pPr>
                <a:r>
                  <a:rPr lang="en-US" sz="2800" dirty="0"/>
                  <a:t>If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𝐷</m:t>
                    </m:r>
                  </m:oMath>
                </a14:m>
                <a:r>
                  <a:rPr lang="en-US" sz="2800" dirty="0"/>
                  <a:t>, that is, </a:t>
                </a:r>
                <a14:m>
                  <m:oMath xmlns:m="http://schemas.openxmlformats.org/officeDocument/2006/math">
                    <m:r>
                      <a:rPr lang="en-US">
                        <a:latin typeface="Cambria Math" panose="02040503050406030204" pitchFamily="18" charset="0"/>
                      </a:rPr>
                      <m:t>𝑐</m:t>
                    </m:r>
                  </m:oMath>
                </a14:m>
                <a:r>
                  <a:rPr lang="en-US" sz="2800" dirty="0"/>
                  <a:t> is an arbitrary real number other than </a:t>
                </a:r>
                <a:br>
                  <a:rPr lang="en-US" sz="2800" dirty="0"/>
                </a:br>
                <a:r>
                  <a:rPr lang="en-US" sz="2800" dirty="0">
                    <a:latin typeface="Cambria Math"/>
                  </a:rPr>
                  <a:t>1</a:t>
                </a:r>
                <a:r>
                  <a:rPr lang="en-US" sz="2800" dirty="0"/>
                  <a:t> or </a:t>
                </a:r>
                <a:r>
                  <a:rPr lang="en-US" sz="2800" dirty="0">
                    <a:latin typeface="Cambria Math"/>
                  </a:rPr>
                  <a:t>2</a:t>
                </a:r>
                <a:r>
                  <a:rPr lang="en-US" sz="2800" dirty="0"/>
                  <a:t>, the Direct Substitution Property applies, and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𝑐</m:t>
                            </m:r>
                          </m:lim>
                        </m:limLow>
                      </m:fName>
                      <m:e>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oMath>
                </a14:m>
                <a:r>
                  <a:rPr lang="en-US" sz="2800" dirty="0"/>
                  <a:t>, showing that </a:t>
                </a:r>
                <a14:m>
                  <m:oMath xmlns:m="http://schemas.openxmlformats.org/officeDocument/2006/math">
                    <m:r>
                      <a:rPr lang="en-US">
                        <a:latin typeface="Cambria Math" panose="02040503050406030204" pitchFamily="18" charset="0"/>
                      </a:rPr>
                      <m:t>𝑟</m:t>
                    </m:r>
                  </m:oMath>
                </a14:m>
                <a:r>
                  <a:rPr lang="en-US" sz="2800" dirty="0"/>
                  <a:t> is continuous at every point of its domain.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037" b="-294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Understanding Rational Functions and Continuity</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lang="en-US" sz="2800" dirty="0"/>
                  <a:t>Using our limit determination techniques, we can even find out what happens at the two points of discontinuity. Since</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num>
                        <m:den>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it follows that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oMath>
                </a14:m>
                <a:r>
                  <a:rPr lang="en-US" sz="2800" dirty="0"/>
                  <a:t> is a removable discontinuity, and the graph of </a:t>
                </a:r>
                <a14:m>
                  <m:oMath xmlns:m="http://schemas.openxmlformats.org/officeDocument/2006/math">
                    <m:r>
                      <a:rPr lang="en-US">
                        <a:latin typeface="Cambria Math" panose="02040503050406030204" pitchFamily="18" charset="0"/>
                      </a:rPr>
                      <m:t>𝑟</m:t>
                    </m:r>
                  </m:oMath>
                </a14:m>
                <a:r>
                  <a:rPr lang="en-US" sz="2800" dirty="0"/>
                  <a:t> agrees with that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den>
                    </m:f>
                  </m:oMath>
                </a14:m>
                <a:r>
                  <a:rPr lang="ar-AE" sz="2800" dirty="0"/>
                  <a:t> </a:t>
                </a:r>
                <a:r>
                  <a:rPr lang="en-US" sz="2800" dirty="0"/>
                  <a:t>for all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oMath>
                </a14:m>
                <a:r>
                  <a:rPr lang="en-US" sz="2800" dirty="0"/>
                  <a:t>. </a:t>
                </a:r>
              </a:p>
              <a:p>
                <a:pPr>
                  <a:defRPr sz="2800"/>
                </a:pPr>
                <a:r>
                  <a:rPr lang="en-US" sz="2800" dirty="0"/>
                  <a:t>The discontinuity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however, is nonremovable. Since the numerator is bounded near </a:t>
                </a:r>
                <a:r>
                  <a:rPr lang="en-US" sz="2800" dirty="0">
                    <a:latin typeface="Cambria Math"/>
                  </a:rPr>
                  <a:t>1</a:t>
                </a:r>
                <a:r>
                  <a:rPr lang="en-US" sz="2800" dirty="0"/>
                  <a:t>, while the denominator nears </a:t>
                </a:r>
                <a:r>
                  <a:rPr lang="en-US" sz="2800" dirty="0">
                    <a:latin typeface="Cambria Math"/>
                  </a:rPr>
                  <a:t>0</a:t>
                </a:r>
                <a:r>
                  <a:rPr lang="en-US" sz="2800" dirty="0"/>
                  <a:t>, </a:t>
                </a:r>
                <a14:m>
                  <m:oMath xmlns:m="http://schemas.openxmlformats.org/officeDocument/2006/math">
                    <m:r>
                      <a:rPr lang="en-US">
                        <a:latin typeface="Cambria Math" panose="02040503050406030204" pitchFamily="18" charset="0"/>
                      </a:rPr>
                      <m:t>𝑟</m:t>
                    </m:r>
                  </m:oMath>
                </a14:m>
                <a:r>
                  <a:rPr lang="en-US" sz="2800" dirty="0"/>
                  <a:t> has a vertical asymptote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Notice how the graph in Figure 7 supports all of our findings.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667"/>
                </a:stretch>
              </a:blipFill>
            </p:spPr>
            <p:txBody>
              <a:bodyPr/>
              <a:lstStyle/>
              <a:p>
                <a:r>
                  <a:rPr lang="en-US">
                    <a:noFill/>
                  </a:rPr>
                  <a:t> </a:t>
                </a:r>
              </a:p>
            </p:txBody>
          </p:sp>
        </mc:Fallback>
      </mc:AlternateContent>
    </p:spTree>
    <p:extLst>
      <p:ext uri="{BB962C8B-B14F-4D97-AF65-F5344CB8AC3E}">
        <p14:creationId xmlns:p14="http://schemas.microsoft.com/office/powerpoint/2010/main" val="2993947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Understanding Rational Functions and Continuity (cont.)</a:t>
            </a:r>
          </a:p>
        </p:txBody>
      </p:sp>
      <p:sp>
        <p:nvSpPr>
          <p:cNvPr id="3" name="TextBox 2">
            <a:extLst>
              <a:ext uri="{FF2B5EF4-FFF2-40B4-BE49-F238E27FC236}">
                <a16:creationId xmlns:a16="http://schemas.microsoft.com/office/drawing/2014/main" id="{633AE2BD-D389-433E-A3AD-8D9EA3198AAD}"/>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7</a:t>
            </a:r>
          </a:p>
        </p:txBody>
      </p:sp>
      <p:pic>
        <p:nvPicPr>
          <p:cNvPr id="8" name="Content Placeholder 7">
            <a:extLst>
              <a:ext uri="{FF2B5EF4-FFF2-40B4-BE49-F238E27FC236}">
                <a16:creationId xmlns:a16="http://schemas.microsoft.com/office/drawing/2014/main" id="{A850D2DA-3607-499A-B2FD-BAB257B3F81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a:t>
            </a:r>
            <a:r>
              <a:rPr dirty="0"/>
              <a:t>Limits Pass </a:t>
            </a:r>
            <a:r>
              <a:rPr lang="en-US" dirty="0"/>
              <a:t>t</a:t>
            </a:r>
            <a:r>
              <a:rPr dirty="0"/>
              <a:t>hrough a Continuous Function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sz="2800" dirty="0"/>
                  <a:t>Suppose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𝑓</m:t>
                    </m:r>
                  </m:oMath>
                </a14:m>
                <a:r>
                  <a:rPr sz="2800" dirty="0"/>
                  <a:t> is continuous at the point </a:t>
                </a:r>
                <a14:m>
                  <m:oMath xmlns:m="http://schemas.openxmlformats.org/officeDocument/2006/math">
                    <m:r>
                      <a:rPr>
                        <a:latin typeface="Cambria Math" panose="02040503050406030204" pitchFamily="18" charset="0"/>
                      </a:rPr>
                      <m:t>𝑎</m:t>
                    </m:r>
                  </m:oMath>
                </a14:m>
                <a:r>
                  <a:rPr sz="2800" dirty="0"/>
                  <a:t>.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𝑎</m:t>
                            </m:r>
                          </m:e>
                        </m:d>
                      </m:e>
                    </m:func>
                  </m:oMath>
                </a14:m>
                <a:r>
                  <a:rPr sz="2800" dirty="0"/>
                  <a:t>.</a:t>
                </a:r>
              </a:p>
              <a:p>
                <a:pPr>
                  <a:defRPr sz="2800"/>
                </a:pPr>
                <a:r>
                  <a:rPr sz="2800" dirty="0"/>
                  <a:t>In words, we say the limit operation passes inside the continuous function </a:t>
                </a:r>
                <a14:m>
                  <m:oMath xmlns:m="http://schemas.openxmlformats.org/officeDocument/2006/math">
                    <m:r>
                      <a:rPr>
                        <a:latin typeface="Cambria Math" panose="02040503050406030204" pitchFamily="18" charset="0"/>
                      </a:rPr>
                      <m:t>𝑓</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10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a:t>
            </a:r>
            <a:r>
              <a:rPr dirty="0"/>
              <a:t>A Composition of Continuous Functions Is Continuous</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a:t>
                </a:r>
                <a14:m>
                  <m:oMath xmlns:m="http://schemas.openxmlformats.org/officeDocument/2006/math">
                    <m:r>
                      <a:rPr>
                        <a:latin typeface="Cambria Math" panose="02040503050406030204" pitchFamily="18" charset="0"/>
                      </a:rPr>
                      <m:t>𝑔</m:t>
                    </m:r>
                  </m:oMath>
                </a14:m>
                <a:r>
                  <a:rPr sz="2800" dirty="0"/>
                  <a:t> is continuous at the point </a:t>
                </a:r>
                <a14:m>
                  <m:oMath xmlns:m="http://schemas.openxmlformats.org/officeDocument/2006/math">
                    <m:r>
                      <a:rPr>
                        <a:latin typeface="Cambria Math" panose="02040503050406030204" pitchFamily="18" charset="0"/>
                      </a:rPr>
                      <m:t>𝑐</m:t>
                    </m:r>
                  </m:oMath>
                </a14:m>
                <a:r>
                  <a:rPr sz="2800" dirty="0"/>
                  <a:t>, and if </a:t>
                </a:r>
                <a14:m>
                  <m:oMath xmlns:m="http://schemas.openxmlformats.org/officeDocument/2006/math">
                    <m:r>
                      <a:rPr>
                        <a:latin typeface="Cambria Math" panose="02040503050406030204" pitchFamily="18" charset="0"/>
                      </a:rPr>
                      <m:t>𝑓</m:t>
                    </m:r>
                  </m:oMath>
                </a14:m>
                <a:r>
                  <a:rPr sz="2800" dirty="0"/>
                  <a:t> is continuous at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then the composite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𝑔</m:t>
                    </m:r>
                  </m:oMath>
                </a14:m>
                <a:r>
                  <a:rPr sz="2800" dirty="0"/>
                  <a:t> is continuous at </a:t>
                </a:r>
                <a14:m>
                  <m:oMath xmlns:m="http://schemas.openxmlformats.org/officeDocument/2006/math">
                    <m:r>
                      <a:rPr>
                        <a:latin typeface="Cambria Math" panose="02040503050406030204" pitchFamily="18" charset="0"/>
                      </a:rPr>
                      <m:t>𝑐</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Points of Continuity and Discontinuity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all points of continuity as well as all points of discontinuity for 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given by its graph in Figure 1. For any discontinuities, identify those from the three properties of continuity that fail to hold.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a:t>
            </a:r>
            <a:r>
              <a:rPr dirty="0"/>
              <a:t>The Inverse of a Continuous Function Is Continuous</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sz="2800" dirty="0"/>
                  <a:t>If </a:t>
                </a:r>
                <a14:m>
                  <m:oMath xmlns:m="http://schemas.openxmlformats.org/officeDocument/2006/math">
                    <m:r>
                      <a:rPr>
                        <a:latin typeface="Cambria Math" panose="02040503050406030204" pitchFamily="18" charset="0"/>
                      </a:rPr>
                      <m:t>𝑓</m:t>
                    </m:r>
                  </m:oMath>
                </a14:m>
                <a:r>
                  <a:rPr sz="2800" dirty="0"/>
                  <a:t> is one-to-one and continuous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r>
                          <a:rPr>
                            <a:latin typeface="Cambria Math" panose="02040503050406030204" pitchFamily="18" charset="0"/>
                          </a:rPr>
                          <m:t>1</m:t>
                        </m:r>
                      </m:sup>
                    </m:sSup>
                  </m:oMath>
                </a14:m>
                <a:r>
                  <a:rPr sz="2800" dirty="0"/>
                  <a:t> is also a continuous function.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Theorems to Determine Continuity of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Use the preceding theorems to </a:t>
                </a:r>
                <a:r>
                  <a:rPr lang="en-US" sz="2800" dirty="0"/>
                  <a:t>describe</a:t>
                </a:r>
                <a:r>
                  <a:rPr sz="2800" dirty="0"/>
                  <a:t> the continuity of the following functions.</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den>
                        </m:f>
                      </m:e>
                    </m:rad>
                  </m:oMath>
                </a14:m>
                <a:endParaRPr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𝐺</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7</m:t>
                            </m:r>
                          </m:num>
                          <m:den>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den>
                        </m:f>
                      </m:e>
                    </m:rad>
                  </m:oMath>
                </a14:m>
                <a:endParaRPr dirty="0"/>
              </a:p>
              <a:p>
                <a:pPr marL="514350" indent="-514350">
                  <a:buFont typeface="+mj-lt"/>
                  <a:buAutoNum type="alphaLcPeriod" startAt="3"/>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𝐻</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lang="en-US" i="1" smtClean="0">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den>
                            </m:f>
                          </m:e>
                        </m:d>
                      </m:e>
                    </m:func>
                  </m:oMath>
                </a14:m>
                <a:endParaRPr dirty="0"/>
              </a:p>
              <a:p>
                <a:pPr marL="514350" indent="-514350">
                  <a:buFont typeface="+mj-lt"/>
                  <a:buAutoNum type="alphaLcPeriod" startAt="4"/>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𝐾</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arcsin</m:t>
                        </m:r>
                      </m:fName>
                      <m:e>
                        <m:d>
                          <m:dPr>
                            <m:ctrlPr>
                              <a:rPr lang="en-US" i="1" smtClean="0">
                                <a:latin typeface="Cambria Math" panose="02040503050406030204" pitchFamily="18" charset="0"/>
                              </a:rPr>
                            </m:ctrlPr>
                          </m:dPr>
                          <m:e>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d>
                      </m:e>
                    </m:func>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Notice that </a:t>
                </a:r>
                <a14:m>
                  <m:oMath xmlns:m="http://schemas.openxmlformats.org/officeDocument/2006/math">
                    <m:r>
                      <a:rPr>
                        <a:latin typeface="Cambria Math" panose="02040503050406030204" pitchFamily="18" charset="0"/>
                      </a:rPr>
                      <m:t>𝐹</m:t>
                    </m:r>
                  </m:oMath>
                </a14:m>
                <a:r>
                  <a:rPr sz="2800" dirty="0"/>
                  <a:t> is a composite function; you can think of it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e>
                        </m:d>
                      </m:num>
                      <m:den>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m:t>
                            </m:r>
                          </m:e>
                        </m:d>
                      </m:den>
                    </m:f>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𝑥</m:t>
                        </m:r>
                      </m:e>
                    </m:rad>
                  </m:oMath>
                </a14:m>
                <a:r>
                  <a:rPr sz="2800" dirty="0"/>
                  <a:t>. Furthermore, </a:t>
                </a:r>
                <a14:m>
                  <m:oMath xmlns:m="http://schemas.openxmlformats.org/officeDocument/2006/math">
                    <m:r>
                      <a:rPr>
                        <a:latin typeface="Cambria Math" panose="02040503050406030204" pitchFamily="18" charset="0"/>
                      </a:rPr>
                      <m:t>𝑔</m:t>
                    </m:r>
                  </m:oMath>
                </a14:m>
                <a:r>
                  <a:rPr sz="2800" dirty="0"/>
                  <a:t> is continuous on all of </a:t>
                </a:r>
                <a14:m>
                  <m:oMath xmlns:m="http://schemas.openxmlformats.org/officeDocument/2006/math">
                    <m:r>
                      <a:rPr>
                        <a:latin typeface="Cambria Math" panose="02040503050406030204" pitchFamily="18" charset="0"/>
                      </a:rPr>
                      <m:t>ℝ</m:t>
                    </m:r>
                  </m:oMath>
                </a14:m>
                <a:r>
                  <a:rPr sz="2800" dirty="0"/>
                  <a:t>, since its denominator is never </a:t>
                </a:r>
                <a:r>
                  <a:rPr sz="2800" dirty="0">
                    <a:latin typeface="Cambria Math"/>
                  </a:rPr>
                  <a:t>0</a:t>
                </a:r>
                <a:r>
                  <a:rPr sz="2800" dirty="0"/>
                  <a:t>. The same can be said about </a:t>
                </a:r>
                <a14:m>
                  <m:oMath xmlns:m="http://schemas.openxmlformats.org/officeDocument/2006/math">
                    <m:r>
                      <a:rPr>
                        <a:latin typeface="Cambria Math" panose="02040503050406030204" pitchFamily="18" charset="0"/>
                      </a:rPr>
                      <m:t>𝑓</m:t>
                    </m:r>
                  </m:oMath>
                </a14:m>
                <a:r>
                  <a:rPr sz="2800" dirty="0"/>
                  <a:t>, namely that it is continuous on the entire real line.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dirty="0"/>
                  <a:t>Note that you can see this in at least two ways. Either apply the theorem</a:t>
                </a:r>
                <a:r>
                  <a:rPr lang="en-US" sz="2800" dirty="0"/>
                  <a:t> preceding Example 7</a:t>
                </a:r>
                <a:r>
                  <a:rPr sz="2800" dirty="0"/>
                  <a:t>, since </a:t>
                </a:r>
                <a14:m>
                  <m:oMath xmlns:m="http://schemas.openxmlformats.org/officeDocument/2006/math">
                    <m:r>
                      <a:rPr>
                        <a:latin typeface="Cambria Math" panose="02040503050406030204" pitchFamily="18" charset="0"/>
                      </a:rPr>
                      <m:t>𝑓</m:t>
                    </m:r>
                  </m:oMath>
                </a14:m>
                <a:r>
                  <a:rPr sz="2800" dirty="0"/>
                  <a:t> is the inverse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𝑘</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which is a continuous function mapping </a:t>
                </a:r>
                <a14:m>
                  <m:oMath xmlns:m="http://schemas.openxmlformats.org/officeDocument/2006/math">
                    <m:r>
                      <a:rPr>
                        <a:latin typeface="Cambria Math" panose="02040503050406030204" pitchFamily="18" charset="0"/>
                      </a:rPr>
                      <m:t>ℝ</m:t>
                    </m:r>
                  </m:oMath>
                </a14:m>
                <a:r>
                  <a:rPr sz="2800" dirty="0"/>
                  <a:t> onto </a:t>
                </a:r>
                <a14:m>
                  <m:oMath xmlns:m="http://schemas.openxmlformats.org/officeDocument/2006/math">
                    <m:r>
                      <a:rPr>
                        <a:latin typeface="Cambria Math" panose="02040503050406030204" pitchFamily="18" charset="0"/>
                      </a:rPr>
                      <m:t>ℝ</m:t>
                    </m:r>
                  </m:oMath>
                </a14:m>
                <a:r>
                  <a:rPr sz="2800" dirty="0"/>
                  <a:t>; or by referring to the Positive Integer Root Law, you can provide a one-line proof of the continuity of </a:t>
                </a:r>
                <a14:m>
                  <m:oMath xmlns:m="http://schemas.openxmlformats.org/officeDocument/2006/math">
                    <m:r>
                      <a:rPr>
                        <a:latin typeface="Cambria Math" panose="02040503050406030204" pitchFamily="18" charset="0"/>
                      </a:rPr>
                      <m:t>𝑓</m:t>
                    </m:r>
                  </m:oMath>
                </a14:m>
                <a:r>
                  <a:rPr sz="2800" dirty="0"/>
                  <a:t> as follows. If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ℝ</m:t>
                    </m:r>
                  </m:oMath>
                </a14:m>
                <a:r>
                  <a:rPr sz="2800" dirty="0"/>
                  <a:t> is arbitrary,</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𝑥</m:t>
                            </m:r>
                          </m:e>
                        </m:rad>
                      </m:e>
                    </m:func>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3</m:t>
                        </m:r>
                      </m:deg>
                      <m:e>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r>
                              <a:rPr>
                                <a:latin typeface="Cambria Math" panose="02040503050406030204" pitchFamily="18" charset="0"/>
                              </a:rPr>
                              <m:t>𝑥</m:t>
                            </m:r>
                          </m:e>
                        </m:func>
                      </m:e>
                    </m:rad>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𝑐</m:t>
                        </m:r>
                      </m:e>
                    </m:rad>
                  </m:oMath>
                </a14:m>
                <a:r>
                  <a:rPr sz="2800" dirty="0"/>
                  <a:t>.</a:t>
                </a:r>
              </a:p>
              <a:p>
                <a:pPr>
                  <a:defRPr sz="2800"/>
                </a:pPr>
                <a:r>
                  <a:rPr dirty="0"/>
                  <a:t>​</a:t>
                </a:r>
                <a:r>
                  <a:rPr sz="2800" dirty="0"/>
                  <a:t>Now a simple application of the earlier theorem about continuity of compositions establishes the fact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is continuous on </a:t>
                </a:r>
                <a14:m>
                  <m:oMath xmlns:m="http://schemas.openxmlformats.org/officeDocument/2006/math">
                    <m:r>
                      <a:rPr>
                        <a:latin typeface="Cambria Math" panose="02040503050406030204" pitchFamily="18" charset="0"/>
                      </a:rPr>
                      <m:t>ℝ</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extLst>
      <p:ext uri="{BB962C8B-B14F-4D97-AF65-F5344CB8AC3E}">
        <p14:creationId xmlns:p14="http://schemas.microsoft.com/office/powerpoint/2010/main" val="84474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As in part a., we will use the </a:t>
                </a:r>
                <a:r>
                  <a:rPr lang="en-US" sz="2800" dirty="0"/>
                  <a:t>“</a:t>
                </a:r>
                <a:r>
                  <a:rPr sz="2800" dirty="0"/>
                  <a:t>continuity of compositions</a:t>
                </a:r>
                <a:r>
                  <a:rPr lang="en-US" dirty="0"/>
                  <a:t>”</a:t>
                </a:r>
                <a:r>
                  <a:rPr sz="2800" dirty="0"/>
                  <a:t> theorem, but while the conditions of the theorem were readily satisfied by both the inner and outer functions on all of </a:t>
                </a:r>
                <a14:m>
                  <m:oMath xmlns:m="http://schemas.openxmlformats.org/officeDocument/2006/math">
                    <m:r>
                      <a:rPr>
                        <a:latin typeface="Cambria Math" panose="02040503050406030204" pitchFamily="18" charset="0"/>
                      </a:rPr>
                      <m:t>ℝ</m:t>
                    </m:r>
                  </m:oMath>
                </a14:m>
                <a:r>
                  <a:rPr sz="2800" dirty="0"/>
                  <a:t> in the previous problem, we will need to pay a little extra attention here. To start off, we once again use the notation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𝐺</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however, this time </a:t>
                </a:r>
                <a:endParaRPr lang="en-US" sz="2800" dirty="0"/>
              </a:p>
              <a:p>
                <a:pPr marL="512064">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lang="ar-AE">
                              <a:latin typeface="Cambria Math" panose="02040503050406030204" pitchFamily="18" charset="0"/>
                            </a:rPr>
                            <m:t>4</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5</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7</m:t>
                          </m:r>
                        </m:num>
                        <m:den>
                          <m:r>
                            <a:rPr lang="ar-AE">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den>
                      </m:f>
                    </m:oMath>
                  </m:oMathPara>
                </a14:m>
                <a:endParaRPr lang="en-US" sz="2800" dirty="0"/>
              </a:p>
              <a:p>
                <a:pPr marL="512064">
                  <a:defRPr sz="2800"/>
                </a:pPr>
                <a:r>
                  <a:rPr sz="2800" dirty="0"/>
                  <a:t>(see Figure 8), while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oMath>
                </a14:m>
                <a:r>
                  <a:rPr sz="2800" dirty="0"/>
                  <a:t>. According to our theorem, </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𝑔</m:t>
                    </m:r>
                  </m:oMath>
                </a14:m>
                <a:r>
                  <a:rPr sz="2800" dirty="0"/>
                  <a:t> will be continuous at all points of continuity </a:t>
                </a:r>
                <a14:m>
                  <m:oMath xmlns:m="http://schemas.openxmlformats.org/officeDocument/2006/math">
                    <m:r>
                      <a:rPr>
                        <a:latin typeface="Cambria Math" panose="02040503050406030204" pitchFamily="18" charset="0"/>
                      </a:rPr>
                      <m:t>𝑐</m:t>
                    </m:r>
                  </m:oMath>
                </a14:m>
                <a:r>
                  <a:rPr sz="2800" dirty="0"/>
                  <a:t>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provided that </a:t>
                </a:r>
                <a14:m>
                  <m:oMath xmlns:m="http://schemas.openxmlformats.org/officeDocument/2006/math">
                    <m:r>
                      <a:rPr>
                        <a:latin typeface="Cambria Math" panose="02040503050406030204" pitchFamily="18" charset="0"/>
                      </a:rPr>
                      <m:t>𝑓</m:t>
                    </m:r>
                  </m:oMath>
                </a14:m>
                <a:r>
                  <a:rPr sz="2800" dirty="0"/>
                  <a:t> is also continuous at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333" b="-1963"/>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p:sp>
        <p:nvSpPr>
          <p:cNvPr id="3" name="TextBox 2">
            <a:extLst>
              <a:ext uri="{FF2B5EF4-FFF2-40B4-BE49-F238E27FC236}">
                <a16:creationId xmlns:a16="http://schemas.microsoft.com/office/drawing/2014/main" id="{CA3F0EE3-4DCE-41B9-A858-0489C3F5407A}"/>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8</a:t>
            </a:r>
          </a:p>
        </p:txBody>
      </p:sp>
      <p:pic>
        <p:nvPicPr>
          <p:cNvPr id="12" name="Content Placeholder 11">
            <a:extLst>
              <a:ext uri="{FF2B5EF4-FFF2-40B4-BE49-F238E27FC236}">
                <a16:creationId xmlns:a16="http://schemas.microsoft.com/office/drawing/2014/main" id="{9A1CF735-5704-4634-AE3E-024BE50FFE6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factoring argument like the one given in part a. shows that </a:t>
                </a:r>
                <a14:m>
                  <m:oMath xmlns:m="http://schemas.openxmlformats.org/officeDocument/2006/math">
                    <m:r>
                      <a:rPr>
                        <a:latin typeface="Cambria Math" panose="02040503050406030204" pitchFamily="18" charset="0"/>
                      </a:rPr>
                      <m:t>𝑔</m:t>
                    </m:r>
                  </m:oMath>
                </a14:m>
                <a:r>
                  <a:rPr sz="2800" dirty="0"/>
                  <a:t> is undefined and has a vertical asymptote at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it is, however, continuous everywhere else. The outer function </a:t>
                </a:r>
                <a14:m>
                  <m:oMath xmlns:m="http://schemas.openxmlformats.org/officeDocument/2006/math">
                    <m:r>
                      <a:rPr>
                        <a:latin typeface="Cambria Math" panose="02040503050406030204" pitchFamily="18" charset="0"/>
                      </a:rPr>
                      <m:t>𝑓</m:t>
                    </m:r>
                  </m:oMath>
                </a14:m>
                <a:r>
                  <a:rPr sz="2800" dirty="0"/>
                  <a:t>, on the other hand, is only defined for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but it is continuous on its domain. This latter claim can be established by an argument similar to the one given for the cube root function in part a. In fact, notice that it is easy to generalize that argument and conclude that all root functions are continuous as a result of the previous theorem and the continuity of the functions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𝑛</m:t>
                        </m:r>
                      </m:sup>
                    </m:sSup>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extLst>
      <p:ext uri="{BB962C8B-B14F-4D97-AF65-F5344CB8AC3E}">
        <p14:creationId xmlns:p14="http://schemas.microsoft.com/office/powerpoint/2010/main" val="57549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Summarizing our observations up to this point, and using the fact that the composition of continuous functions is continuous, we see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𝐺</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will be continuous at all nonzero real numbers </a:t>
                </a:r>
                <a14:m>
                  <m:oMath xmlns:m="http://schemas.openxmlformats.org/officeDocument/2006/math">
                    <m:r>
                      <a:rPr>
                        <a:latin typeface="Cambria Math" panose="02040503050406030204" pitchFamily="18" charset="0"/>
                      </a:rPr>
                      <m:t>𝑐</m:t>
                    </m:r>
                  </m:oMath>
                </a14:m>
                <a:r>
                  <a:rPr sz="2800" dirty="0"/>
                  <a:t> such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r>
                      <a:rPr>
                        <a:latin typeface="Cambria Math" panose="02040503050406030204" pitchFamily="18" charset="0"/>
                      </a:rPr>
                      <m:t>0</m:t>
                    </m:r>
                  </m:oMath>
                </a14:m>
                <a:r>
                  <a:rPr sz="2800" dirty="0"/>
                  <a:t>.</a:t>
                </a:r>
              </a:p>
              <a:p>
                <a:pPr>
                  <a:defRPr sz="2800"/>
                </a:pPr>
                <a:r>
                  <a:rPr dirty="0"/>
                  <a:t>​</a:t>
                </a:r>
                <a:r>
                  <a:rPr sz="2800" dirty="0"/>
                  <a:t>Our next observation is that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&lt;</m:t>
                    </m:r>
                    <m:r>
                      <a:rPr>
                        <a:latin typeface="Cambria Math" panose="02040503050406030204" pitchFamily="18" charset="0"/>
                      </a:rPr>
                      <m:t>0</m:t>
                    </m:r>
                  </m:oMath>
                </a14:m>
                <a:r>
                  <a:rPr sz="2800" dirty="0"/>
                  <a:t> on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but is nonnegative everywhere else on its domain</a:t>
                </a:r>
                <a:r>
                  <a:rPr lang="en-US" sz="2800" dirty="0"/>
                  <a:t>;</a:t>
                </a:r>
                <a:r>
                  <a:rPr sz="2800" dirty="0"/>
                  <a:t> that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on </a:t>
                </a: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m:t>
                        </m:r>
                      </m:e>
                    </m:d>
                  </m:oMath>
                </a14:m>
                <a:r>
                  <a:rPr sz="2800" dirty="0"/>
                  <a:t> (You can algebraically convince yourself of this fact, or simply examine the graph in Figure 8.)</a:t>
                </a: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68062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Therefore, we conclude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𝐺</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is continuous on the set </a:t>
                </a: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m:t>
                        </m:r>
                      </m:e>
                    </m:d>
                  </m:oMath>
                </a14:m>
                <a:r>
                  <a:rPr sz="2800" dirty="0"/>
                  <a:t> The graph of </a:t>
                </a:r>
                <a14:m>
                  <m:oMath xmlns:m="http://schemas.openxmlformats.org/officeDocument/2006/math">
                    <m:r>
                      <a:rPr>
                        <a:latin typeface="Cambria Math" panose="02040503050406030204" pitchFamily="18" charset="0"/>
                      </a:rPr>
                      <m:t>𝐺</m:t>
                    </m:r>
                  </m:oMath>
                </a14:m>
                <a:r>
                  <a:rPr sz="2800" dirty="0"/>
                  <a:t> supports our conclusion (see Figure 9).</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p:sp>
        <p:nvSpPr>
          <p:cNvPr id="3" name="TextBox 2">
            <a:extLst>
              <a:ext uri="{FF2B5EF4-FFF2-40B4-BE49-F238E27FC236}">
                <a16:creationId xmlns:a16="http://schemas.microsoft.com/office/drawing/2014/main" id="{EE31A97B-7784-4E55-AC6A-D3F9C63A4F58}"/>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9</a:t>
            </a:r>
          </a:p>
        </p:txBody>
      </p:sp>
      <p:pic>
        <p:nvPicPr>
          <p:cNvPr id="8" name="Content Placeholder 7">
            <a:extLst>
              <a:ext uri="{FF2B5EF4-FFF2-40B4-BE49-F238E27FC236}">
                <a16:creationId xmlns:a16="http://schemas.microsoft.com/office/drawing/2014/main" id="{E20B874B-5C62-4EE7-A3F5-0F4ECDD94D6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p:sp>
        <p:nvSpPr>
          <p:cNvPr id="3" name="TextBox 2">
            <a:extLst>
              <a:ext uri="{FF2B5EF4-FFF2-40B4-BE49-F238E27FC236}">
                <a16:creationId xmlns:a16="http://schemas.microsoft.com/office/drawing/2014/main" id="{447C2986-1ED8-41DF-8EC2-2CDEE4ACEB17}"/>
              </a:ext>
            </a:extLst>
          </p:cNvPr>
          <p:cNvSpPr txBox="1"/>
          <p:nvPr/>
        </p:nvSpPr>
        <p:spPr>
          <a:xfrm>
            <a:off x="342900" y="5532821"/>
            <a:ext cx="8458200" cy="523220"/>
          </a:xfrm>
          <a:prstGeom prst="rect">
            <a:avLst/>
          </a:prstGeom>
          <a:noFill/>
        </p:spPr>
        <p:txBody>
          <a:bodyPr wrap="square" rtlCol="0">
            <a:spAutoFit/>
          </a:bodyPr>
          <a:lstStyle/>
          <a:p>
            <a:pPr algn="ctr"/>
            <a:r>
              <a:rPr lang="en-US" sz="2800" dirty="0"/>
              <a:t>Figure 1</a:t>
            </a:r>
          </a:p>
        </p:txBody>
      </p:sp>
      <p:pic>
        <p:nvPicPr>
          <p:cNvPr id="8" name="Content Placeholder 7">
            <a:extLst>
              <a:ext uri="{FF2B5EF4-FFF2-40B4-BE49-F238E27FC236}">
                <a16:creationId xmlns:a16="http://schemas.microsoft.com/office/drawing/2014/main" id="{73FCDD5C-0ABB-4726-A35A-DF2E5BA5191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Factoring the denominator easily shows that the inner function of this problem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den>
                    </m:f>
                  </m:oMath>
                </a14:m>
                <a:r>
                  <a:rPr sz="2800" dirty="0"/>
                  <a:t> has two vertical asymptotes,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 respectively. However, being a rational function, </a:t>
                </a:r>
                <a14:m>
                  <m:oMath xmlns:m="http://schemas.openxmlformats.org/officeDocument/2006/math">
                    <m:r>
                      <a:rPr>
                        <a:latin typeface="Cambria Math" panose="02040503050406030204" pitchFamily="18" charset="0"/>
                      </a:rPr>
                      <m:t>𝑔</m:t>
                    </m:r>
                  </m:oMath>
                </a14:m>
                <a:r>
                  <a:rPr sz="2800" dirty="0"/>
                  <a:t> is continuous everywhere else on </a:t>
                </a:r>
                <a14:m>
                  <m:oMath xmlns:m="http://schemas.openxmlformats.org/officeDocument/2006/math">
                    <m:r>
                      <a:rPr>
                        <a:latin typeface="Cambria Math" panose="02040503050406030204" pitchFamily="18" charset="0"/>
                      </a:rPr>
                      <m:t>ℝ</m:t>
                    </m:r>
                  </m:oMath>
                </a14:m>
                <a:r>
                  <a:rPr sz="2800" dirty="0"/>
                  <a:t>. As we will show in Example 8,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dirty="0"/>
                  <a:t> is continuous at every real number, so our conclusion is that </a:t>
                </a:r>
                <a14:m>
                  <m:oMath xmlns:m="http://schemas.openxmlformats.org/officeDocument/2006/math">
                    <m:r>
                      <a:rPr>
                        <a:latin typeface="Cambria Math" panose="02040503050406030204" pitchFamily="18" charset="0"/>
                      </a:rPr>
                      <m:t>𝐻</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continuous everywhere except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and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370"/>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US" dirty="0"/>
                  <a:t>​</a:t>
                </a:r>
                <a:r>
                  <a:rPr lang="en-US" sz="2800" dirty="0"/>
                  <a:t>First of all, we observe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oMath>
                </a14:m>
                <a:r>
                  <a:rPr lang="ar-AE" sz="2800" dirty="0"/>
                  <a:t> </a:t>
                </a:r>
                <a:r>
                  <a:rPr lang="en-US" sz="2800" dirty="0"/>
                  <a:t>is continuous everywhere on its domain of </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en-US" sz="2800" dirty="0"/>
                  <a:t>. Furthermore, the range of </a:t>
                </a:r>
                <a14:m>
                  <m:oMath xmlns:m="http://schemas.openxmlformats.org/officeDocument/2006/math">
                    <m:r>
                      <a:rPr lang="en-US">
                        <a:latin typeface="Cambria Math" panose="02040503050406030204" pitchFamily="18" charset="0"/>
                      </a:rPr>
                      <m:t>𝑔</m:t>
                    </m:r>
                  </m:oMath>
                </a14:m>
                <a:r>
                  <a:rPr lang="en-US" sz="2800" dirty="0"/>
                  <a:t> is the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e>
                    </m:d>
                  </m:oMath>
                </a14:m>
                <a:r>
                  <a:rPr lang="en-US" sz="2800" dirty="0"/>
                  <a:t> (note that the graph of </a:t>
                </a:r>
                <a14:m>
                  <m:oMath xmlns:m="http://schemas.openxmlformats.org/officeDocument/2006/math">
                    <m:r>
                      <a:rPr lang="en-US">
                        <a:latin typeface="Cambria Math" panose="02040503050406030204" pitchFamily="18" charset="0"/>
                      </a:rPr>
                      <m:t>𝑔</m:t>
                    </m:r>
                  </m:oMath>
                </a14:m>
                <a:r>
                  <a:rPr lang="en-US" sz="2800" dirty="0"/>
                  <a:t> is the upper semicircle of radius </a:t>
                </a:r>
                <a:r>
                  <a:rPr lang="en-US" sz="2800" dirty="0">
                    <a:latin typeface="Cambria Math"/>
                  </a:rPr>
                  <a:t>1</a:t>
                </a:r>
                <a:r>
                  <a:rPr lang="en-US" sz="2800" dirty="0"/>
                  <a:t>, centered at the origin). Using the theorem about the continuity of inverse functions, we conclude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arcsin</m:t>
                        </m:r>
                      </m:fName>
                      <m:e>
                        <m:r>
                          <a:rPr lang="ar-AE">
                            <a:latin typeface="Cambria Math" panose="02040503050406030204" pitchFamily="18" charset="0"/>
                          </a:rPr>
                          <m:t>𝑥</m:t>
                        </m:r>
                      </m:e>
                    </m:func>
                  </m:oMath>
                </a14:m>
                <a:r>
                  <a:rPr lang="ar-AE" sz="2800" dirty="0"/>
                  <a:t> </a:t>
                </a:r>
                <a:r>
                  <a:rPr lang="en-US" sz="2800" dirty="0"/>
                  <a:t>is continuous at every point of the range of </a:t>
                </a:r>
                <a14:m>
                  <m:oMath xmlns:m="http://schemas.openxmlformats.org/officeDocument/2006/math">
                    <m:r>
                      <a:rPr lang="en-US">
                        <a:latin typeface="Cambria Math" panose="02040503050406030204" pitchFamily="18" charset="0"/>
                      </a:rPr>
                      <m:t>𝑔</m:t>
                    </m:r>
                  </m:oMath>
                </a14:m>
                <a:r>
                  <a:rPr lang="en-US" sz="2800" dirty="0"/>
                  <a:t> and hence </a:t>
                </a:r>
                <a:br>
                  <a:rPr lang="en-US" i="1" dirty="0">
                    <a:latin typeface="Cambria Math" panose="02040503050406030204" pitchFamily="18" charset="0"/>
                  </a:rPr>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𝐾</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e>
                        </m:d>
                      </m:e>
                    </m:func>
                  </m:oMath>
                </a14:m>
                <a:r>
                  <a:rPr lang="ar-AE" sz="2800" dirty="0"/>
                  <a:t> </a:t>
                </a:r>
                <a:r>
                  <a:rPr lang="en-US" sz="2800" dirty="0"/>
                  <a:t>is continuous on its domain of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491" r="-1185"/>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Using Alternate Formulations to Prove Functions </a:t>
            </a:r>
            <a:r>
              <a:rPr lang="en-US" dirty="0"/>
              <a:t>A</a:t>
            </a:r>
            <a:r>
              <a:rPr dirty="0"/>
              <a:t>re Continuous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alternate formulation of continuity to prove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is continuous on </a:t>
                </a:r>
                <a14:m>
                  <m:oMath xmlns:m="http://schemas.openxmlformats.org/officeDocument/2006/math">
                    <m:r>
                      <a:rPr>
                        <a:latin typeface="Cambria Math" panose="02040503050406030204" pitchFamily="18" charset="0"/>
                      </a:rPr>
                      <m:t>ℝ</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Using Alternate Formulations to Prove Functions </a:t>
            </a:r>
            <a:r>
              <a:rPr lang="en-US" dirty="0"/>
              <a:t>A</a:t>
            </a:r>
            <a:r>
              <a:rPr dirty="0"/>
              <a:t>re Continuous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Our goal is to show that for any fixed real number </a:t>
                </a:r>
                <a14:m>
                  <m:oMath xmlns:m="http://schemas.openxmlformats.org/officeDocument/2006/math">
                    <m:r>
                      <a:rPr>
                        <a:latin typeface="Cambria Math" panose="02040503050406030204" pitchFamily="18" charset="0"/>
                      </a:rPr>
                      <m:t>𝑐</m:t>
                    </m:r>
                  </m:oMath>
                </a14:m>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𝑐</m:t>
                        </m:r>
                      </m:e>
                    </m:func>
                  </m:oMath>
                </a14:m>
                <a:r>
                  <a:rPr sz="2800" dirty="0"/>
                  <a:t>.</a:t>
                </a:r>
              </a:p>
              <a:p>
                <a:r>
                  <a:rPr sz="2800" dirty="0"/>
                  <a:t>Using the appropriate sum identity known from trigonometry along with the relevant limit laws,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𝑐</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h</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𝑐</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h</m:t>
                                  </m:r>
                                </m:e>
                              </m:func>
                            </m:e>
                          </m:d>
                        </m:e>
                      </m:func>
                    </m:oMath>
                    <m:oMath xmlns:m="http://schemas.openxmlformats.org/officeDocument/2006/math">
                      <m:phant>
                        <m:phantPr>
                          <m:show m:val="off"/>
                          <m:ctrlPr>
                            <a:rPr i="1">
                              <a:latin typeface="Cambria Math" panose="02040503050406030204" pitchFamily="18" charset="0"/>
                            </a:rPr>
                          </m:ctrlPr>
                        </m:phantPr>
                        <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e>
                      </m:phant>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𝑐</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h</m:t>
                                  </m:r>
                                </m:e>
                              </m:func>
                            </m:e>
                          </m:d>
                        </m:e>
                      </m:func>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𝑐</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h</m:t>
                                  </m:r>
                                </m:e>
                              </m:func>
                            </m:e>
                          </m:d>
                        </m:e>
                      </m:func>
                    </m:oMath>
                    <m:oMath xmlns:m="http://schemas.openxmlformats.org/officeDocument/2006/math">
                      <m:phant>
                        <m:phantPr>
                          <m:show m:val="off"/>
                          <m:ctrlPr>
                            <a:rPr i="1">
                              <a:latin typeface="Cambria Math" panose="02040503050406030204" pitchFamily="18" charset="0"/>
                            </a:rPr>
                          </m:ctrlPr>
                        </m:phantPr>
                        <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𝑐</m:t>
                          </m:r>
                        </m:e>
                      </m:func>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h</m:t>
                              </m:r>
                            </m:e>
                          </m:func>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𝑐</m:t>
                          </m:r>
                        </m:e>
                      </m:func>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h</m:t>
                              </m:r>
                            </m:e>
                          </m:func>
                        </m:e>
                      </m:func>
                      <m:r>
                        <m:rPr>
                          <m:nor/>
                        </m:rPr>
                        <a:rPr/>
                        <m:t>,</m:t>
                      </m:r>
                    </m:oMath>
                  </m:oMathPara>
                </a14:m>
                <a:endParaRPr sz="2800" dirty="0"/>
              </a:p>
              <a:p>
                <a:pPr>
                  <a:defRPr sz="2800"/>
                </a:pPr>
                <a:r>
                  <a:rPr sz="2800" dirty="0"/>
                  <a:t>where we also used the fact that during the limit process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𝑐</m:t>
                    </m:r>
                  </m:oMath>
                </a14:m>
                <a:r>
                  <a:rPr sz="2800" dirty="0"/>
                  <a:t> and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𝑐</m:t>
                    </m:r>
                  </m:oMath>
                </a14:m>
                <a:r>
                  <a:rPr sz="2800" dirty="0"/>
                  <a:t> are constants, so the Constant Multiple Law applies.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b="-491"/>
                </a:stretch>
              </a:blipFill>
            </p:spPr>
            <p:txBody>
              <a:bodyPr/>
              <a:lstStyle/>
              <a:p>
                <a:r>
                  <a:rPr 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Using Alternate Formulations to Prove Functions </a:t>
            </a:r>
            <a:r>
              <a:rPr lang="en-US" dirty="0"/>
              <a:t>A</a:t>
            </a:r>
            <a:r>
              <a:rPr dirty="0"/>
              <a:t>re Continuous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Our next step is to recall that as </a:t>
                </a:r>
                <a14:m>
                  <m:oMath xmlns:m="http://schemas.openxmlformats.org/officeDocument/2006/math">
                    <m:r>
                      <a:rPr lang="en-US">
                        <a:latin typeface="Cambria Math" panose="02040503050406030204" pitchFamily="18" charset="0"/>
                      </a:rPr>
                      <m:t>h</m:t>
                    </m:r>
                  </m:oMath>
                </a14:m>
                <a:r>
                  <a:rPr lang="en-US" sz="2800" dirty="0"/>
                  <a:t> approaches </a:t>
                </a:r>
                <a:r>
                  <a:rPr lang="en-US" sz="2800" dirty="0">
                    <a:latin typeface="Cambria Math"/>
                  </a:rPr>
                  <a:t>0</a:t>
                </a:r>
                <a:r>
                  <a:rPr lang="en-US" sz="2800" dirty="0"/>
                  <a:t>, </a:t>
                </a: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h</m:t>
                            </m:r>
                          </m:e>
                        </m:func>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a:t>
                </a: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h</m:t>
                            </m:r>
                          </m:e>
                        </m:func>
                      </m:e>
                    </m:func>
                    <m:r>
                      <a:rPr lang="ar-AE">
                        <a:latin typeface="Cambria Math" panose="02040503050406030204" pitchFamily="18" charset="0"/>
                      </a:rPr>
                      <m:t>=</m:t>
                    </m:r>
                    <m:r>
                      <a:rPr lang="ar-AE">
                        <a:latin typeface="Cambria Math" panose="02040503050406030204" pitchFamily="18" charset="0"/>
                      </a:rPr>
                      <m:t>0</m:t>
                    </m:r>
                  </m:oMath>
                </a14:m>
                <a:r>
                  <a:rPr lang="en-US" sz="2800" dirty="0"/>
                  <a:t>. (You may recall these facts from the unit-circle definition of sine and cosine for small angles, or simply from the graphs of the sine and cosine functions.) Using these latter two limits we obtain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𝑐</m:t>
                          </m:r>
                        </m:e>
                      </m:func>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h</m:t>
                              </m:r>
                            </m:e>
                          </m:func>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𝑐</m:t>
                          </m:r>
                        </m:e>
                      </m:func>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h</m:t>
                              </m:r>
                            </m:e>
                          </m:func>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𝑐</m:t>
                          </m:r>
                        </m:e>
                      </m:func>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𝑐</m:t>
                          </m:r>
                        </m:e>
                      </m:func>
                      <m:r>
                        <a:rPr lang="ar-AE">
                          <a:latin typeface="Cambria Math" panose="02040503050406030204" pitchFamily="18" charset="0"/>
                        </a:rPr>
                        <m:t>⋅</m:t>
                      </m:r>
                      <m:r>
                        <a:rPr lang="ar-AE">
                          <a:latin typeface="Cambria Math" panose="02040503050406030204" pitchFamily="18" charset="0"/>
                        </a:rPr>
                        <m:t>0</m:t>
                      </m:r>
                    </m:oMath>
                  </m:oMathPara>
                </a14:m>
                <a:endParaRPr lang="en-US"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𝑐</m:t>
                          </m:r>
                        </m:e>
                      </m:func>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r>
                  <a:rPr lang="en-US" sz="2800" dirty="0"/>
                  <a:t>which is what we needed to prove.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11"/>
                </a:stretch>
              </a:blipFill>
            </p:spPr>
            <p:txBody>
              <a:bodyPr/>
              <a:lstStyle/>
              <a:p>
                <a:r>
                  <a:rPr lang="en-US">
                    <a:noFill/>
                  </a:rPr>
                  <a:t> </a:t>
                </a:r>
              </a:p>
            </p:txBody>
          </p:sp>
        </mc:Fallback>
      </mc:AlternateContent>
    </p:spTree>
    <p:extLst>
      <p:ext uri="{BB962C8B-B14F-4D97-AF65-F5344CB8AC3E}">
        <p14:creationId xmlns:p14="http://schemas.microsoft.com/office/powerpoint/2010/main" val="2826394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Using Alternate Formulations to Prove Functions </a:t>
            </a:r>
            <a:r>
              <a:rPr lang="en-US" dirty="0"/>
              <a:t>A</a:t>
            </a:r>
            <a:r>
              <a:rPr dirty="0"/>
              <a:t>re Continuous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Finally, we note that the continuity of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can be established by a similar argument, or by using the continuity of the sine function along with the identity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r>
                              <a:rPr>
                                <a:latin typeface="Cambria Math" panose="02040503050406030204" pitchFamily="18" charset="0"/>
                              </a:rPr>
                              <m:t>−</m:t>
                            </m:r>
                            <m:r>
                              <a:rPr>
                                <a:latin typeface="Cambria Math" panose="02040503050406030204" pitchFamily="18" charset="0"/>
                              </a:rPr>
                              <m:t>𝑥</m:t>
                            </m:r>
                          </m:e>
                        </m:d>
                      </m:e>
                    </m:func>
                  </m:oMath>
                </a14:m>
                <a:r>
                  <a:rPr sz="2800" dirty="0"/>
                  <a:t>. Then using the properties of continuous functions, the continuity of the remaining four trigonometric functions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𝑥</m:t>
                    </m:r>
                  </m:oMath>
                </a14:m>
                <a:r>
                  <a:rPr sz="2800" dirty="0"/>
                  <a:t>,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𝑥</m:t>
                    </m:r>
                  </m:oMath>
                </a14:m>
                <a:r>
                  <a:rPr sz="2800" dirty="0"/>
                  <a:t>, </a:t>
                </a:r>
                <a14:m>
                  <m:oMath xmlns:m="http://schemas.openxmlformats.org/officeDocument/2006/math">
                    <m:r>
                      <m:rPr>
                        <m:sty m:val="p"/>
                      </m:rPr>
                      <a:rPr>
                        <a:latin typeface="Cambria Math" panose="02040503050406030204" pitchFamily="18" charset="0"/>
                      </a:rPr>
                      <m:t>sec</m:t>
                    </m:r>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r>
                      <m:rPr>
                        <m:sty m:val="p"/>
                      </m:rPr>
                      <a:rPr>
                        <a:latin typeface="Cambria Math" panose="02040503050406030204" pitchFamily="18" charset="0"/>
                      </a:rPr>
                      <m:t>csc</m:t>
                    </m:r>
                    <m:r>
                      <a:rPr>
                        <a:latin typeface="Cambria Math" panose="02040503050406030204" pitchFamily="18" charset="0"/>
                      </a:rPr>
                      <m:t>⁡</m:t>
                    </m:r>
                    <m:r>
                      <a:rPr>
                        <a:latin typeface="Cambria Math" panose="02040503050406030204" pitchFamily="18" charset="0"/>
                      </a:rPr>
                      <m:t>𝑥</m:t>
                    </m:r>
                  </m:oMath>
                </a14:m>
                <a:r>
                  <a:rPr sz="2800" dirty="0"/>
                  <a:t> will follow.</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274734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Using Theorems to Determine Continuity of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preceding theorems to identify where the following functions are continuous.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arctan</m:t>
                            </m:r>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e>
                            </m:d>
                          </m:e>
                        </m:func>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𝑒</m:t>
                            </m:r>
                          </m:e>
                          <m:sup>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sup>
                        </m:sSup>
                      </m:num>
                      <m:den>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rad>
                        <m:r>
                          <a:rPr>
                            <a:latin typeface="Cambria Math" panose="02040503050406030204" pitchFamily="18" charset="0"/>
                          </a:rPr>
                          <m:t>−</m:t>
                        </m:r>
                        <m:r>
                          <a:rPr>
                            <a:latin typeface="Cambria Math" panose="02040503050406030204" pitchFamily="18" charset="0"/>
                          </a:rPr>
                          <m:t>3</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Being the inverses of continuous functions, </a:t>
                </a:r>
                <a14:m>
                  <m:oMath xmlns:m="http://schemas.openxmlformats.org/officeDocument/2006/math">
                    <m:r>
                      <m:rPr>
                        <m:sty m:val="p"/>
                      </m:rPr>
                      <a:rPr lang="en-US">
                        <a:latin typeface="Cambria Math" panose="02040503050406030204" pitchFamily="18" charset="0"/>
                      </a:rPr>
                      <m:t>ln</m:t>
                    </m:r>
                    <m:r>
                      <a:rPr lang="en-US">
                        <a:latin typeface="Cambria Math" panose="02040503050406030204" pitchFamily="18" charset="0"/>
                      </a:rPr>
                      <m:t>⁡</m:t>
                    </m:r>
                    <m:r>
                      <a:rPr lang="en-US">
                        <a:latin typeface="Cambria Math" panose="02040503050406030204" pitchFamily="18" charset="0"/>
                      </a:rPr>
                      <m:t>𝑥</m:t>
                    </m:r>
                  </m:oMath>
                </a14:m>
                <a:r>
                  <a:rPr lang="en-US" sz="2800" dirty="0"/>
                  <a:t> is continuous on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m:t>
                        </m:r>
                      </m:e>
                    </m:d>
                  </m:oMath>
                </a14:m>
                <a:r>
                  <a:rPr lang="en-US" sz="2800" dirty="0"/>
                  <a:t>, and </a:t>
                </a:r>
                <a14:m>
                  <m:oMath xmlns:m="http://schemas.openxmlformats.org/officeDocument/2006/math">
                    <m:r>
                      <m:rPr>
                        <m:sty m:val="p"/>
                      </m:rPr>
                      <a:rPr lang="en-US">
                        <a:latin typeface="Cambria Math" panose="02040503050406030204" pitchFamily="18" charset="0"/>
                      </a:rPr>
                      <m:t>arctan</m:t>
                    </m:r>
                    <m:r>
                      <a:rPr lang="en-US">
                        <a:latin typeface="Cambria Math" panose="02040503050406030204" pitchFamily="18" charset="0"/>
                      </a:rPr>
                      <m:t>⁡</m:t>
                    </m:r>
                    <m:r>
                      <a:rPr lang="en-US">
                        <a:latin typeface="Cambria Math" panose="02040503050406030204" pitchFamily="18" charset="0"/>
                      </a:rPr>
                      <m:t>𝑥</m:t>
                    </m:r>
                  </m:oMath>
                </a14:m>
                <a:r>
                  <a:rPr lang="en-US" sz="2800" dirty="0"/>
                  <a:t> is continuous on the entire real line. Thus the composition </a:t>
                </a:r>
                <a14:m>
                  <m:oMath xmlns:m="http://schemas.openxmlformats.org/officeDocument/2006/math">
                    <m:r>
                      <m:rPr>
                        <m:sty m:val="p"/>
                      </m:rPr>
                      <a:rPr lang="en-US">
                        <a:latin typeface="Cambria Math" panose="02040503050406030204" pitchFamily="18" charset="0"/>
                      </a:rPr>
                      <m:t>arctan</m:t>
                    </m:r>
                    <m:r>
                      <a:rPr lang="en-US">
                        <a:latin typeface="Cambria Math" panose="02040503050406030204" pitchFamily="18" charset="0"/>
                      </a:rPr>
                      <m:t>⁡</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ln</m:t>
                            </m:r>
                          </m:fName>
                          <m:e>
                            <m:r>
                              <a:rPr lang="ar-AE">
                                <a:latin typeface="Cambria Math" panose="02040503050406030204" pitchFamily="18" charset="0"/>
                              </a:rPr>
                              <m:t>𝑥</m:t>
                            </m:r>
                          </m:e>
                        </m:func>
                      </m:e>
                    </m:d>
                  </m:oMath>
                </a14:m>
                <a:r>
                  <a:rPr lang="ar-AE" sz="2800" dirty="0"/>
                  <a:t> </a:t>
                </a:r>
                <a:r>
                  <a:rPr lang="en-US" sz="2800" dirty="0"/>
                  <a:t>is continuous on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m:t>
                        </m:r>
                      </m:e>
                    </m:d>
                  </m:oMath>
                </a14:m>
                <a:r>
                  <a:rPr lang="en-US" sz="2800" dirty="0"/>
                  <a:t> Since the denominator of </a:t>
                </a:r>
                <a14:m>
                  <m:oMath xmlns:m="http://schemas.openxmlformats.org/officeDocument/2006/math">
                    <m:r>
                      <a:rPr lang="en-US">
                        <a:latin typeface="Cambria Math" panose="02040503050406030204" pitchFamily="18" charset="0"/>
                      </a:rPr>
                      <m:t>𝑓</m:t>
                    </m:r>
                  </m:oMath>
                </a14:m>
                <a:r>
                  <a:rPr lang="en-US"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oMath>
                </a14:m>
                <a:r>
                  <a:rPr lang="en-US" sz="2800" dirty="0"/>
                  <a:t>, is never </a:t>
                </a:r>
                <a:r>
                  <a:rPr lang="en-US" sz="2800" dirty="0">
                    <a:latin typeface="Cambria Math"/>
                  </a:rPr>
                  <a:t>0</a:t>
                </a:r>
                <a:r>
                  <a:rPr lang="en-US" sz="2800" dirty="0"/>
                  <a:t> on </a:t>
                </a:r>
                <a14:m>
                  <m:oMath xmlns:m="http://schemas.openxmlformats.org/officeDocument/2006/math">
                    <m:r>
                      <a:rPr lang="en-US">
                        <a:latin typeface="Cambria Math" panose="02040503050406030204" pitchFamily="18" charset="0"/>
                      </a:rPr>
                      <m:t>ℝ</m:t>
                    </m:r>
                  </m:oMath>
                </a14:m>
                <a:r>
                  <a:rPr lang="en-US" sz="2800" dirty="0"/>
                  <a:t> (check this), it follows that the quotient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continuous on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all three functions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oMath>
                </a14:m>
                <a:r>
                  <a:rPr sz="2800" dirty="0"/>
                  <a:t>, and </a:t>
                </a:r>
                <a14:m>
                  <m:oMath xmlns:m="http://schemas.openxmlformats.org/officeDocument/2006/math">
                    <m:r>
                      <a:rPr>
                        <a:latin typeface="Cambria Math" panose="02040503050406030204" pitchFamily="18" charset="0"/>
                      </a:rPr>
                      <m:t>𝑥</m:t>
                    </m:r>
                  </m:oMath>
                </a14:m>
                <a:r>
                  <a:rPr sz="2800" dirty="0"/>
                  <a:t> are continuous on the entire real line, it follows from our theorems that both the composition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sup>
                    </m:sSup>
                  </m:oMath>
                </a14:m>
                <a:r>
                  <a:rPr sz="2800" dirty="0"/>
                  <a:t> and the product </a:t>
                </a:r>
                <a14:m>
                  <m:oMath xmlns:m="http://schemas.openxmlformats.org/officeDocument/2006/math">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𝑒</m:t>
                        </m:r>
                      </m:e>
                      <m:sup>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sup>
                    </m:sSup>
                  </m:oMath>
                </a14:m>
                <a:r>
                  <a:rPr sz="2800" dirty="0"/>
                  <a:t> will be continuous on all of </a:t>
                </a:r>
                <a14:m>
                  <m:oMath xmlns:m="http://schemas.openxmlformats.org/officeDocument/2006/math">
                    <m:r>
                      <a:rPr>
                        <a:latin typeface="Cambria Math" panose="02040503050406030204" pitchFamily="18" charset="0"/>
                      </a:rPr>
                      <m:t>ℝ</m:t>
                    </m:r>
                  </m:oMath>
                </a14:m>
                <a:r>
                  <a:rPr sz="2800" dirty="0"/>
                  <a:t>. Next, just as we did in Example 6, we would like to use the theorem stating the continuity of the quotient of continuous functions, but we need to carefully check the continuity of the denominator of </a:t>
                </a:r>
                <a14:m>
                  <m:oMath xmlns:m="http://schemas.openxmlformats.org/officeDocument/2006/math">
                    <m:r>
                      <a:rPr>
                        <a:latin typeface="Cambria Math" panose="02040503050406030204" pitchFamily="18" charset="0"/>
                      </a:rPr>
                      <m:t>𝑔</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First, the square root function requires that the inequality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be true for </a:t>
                </a:r>
                <a14:m>
                  <m:oMath xmlns:m="http://schemas.openxmlformats.org/officeDocument/2006/math">
                    <m:r>
                      <a:rPr lang="en-US">
                        <a:latin typeface="Cambria Math" panose="02040503050406030204" pitchFamily="18" charset="0"/>
                      </a:rPr>
                      <m:t>𝑥</m:t>
                    </m:r>
                  </m:oMath>
                </a14:m>
                <a:r>
                  <a:rPr lang="en-US" sz="2800" dirty="0"/>
                  <a:t>. This means we need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to hold; that is, </a:t>
                </a:r>
                <a14:m>
                  <m:oMath xmlns:m="http://schemas.openxmlformats.org/officeDocument/2006/math">
                    <m:r>
                      <a:rPr lang="en-US" b="0" i="1" smtClean="0">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or </a:t>
                </a:r>
                <a14:m>
                  <m:oMath xmlns:m="http://schemas.openxmlformats.org/officeDocument/2006/math">
                    <m:r>
                      <a:rPr lang="en-US" b="0" i="1" smtClean="0">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oMath>
                </a14:m>
                <a:r>
                  <a:rPr lang="en-US" sz="2800" dirty="0"/>
                  <a:t>. Since the composition of continuous functions is continuous, we conclude that </a:t>
                </a:r>
                <a14:m>
                  <m:oMath xmlns:m="http://schemas.openxmlformats.org/officeDocument/2006/math">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e>
                    </m:rad>
                  </m:oMath>
                </a14:m>
                <a:r>
                  <a:rPr lang="ar-AE" sz="2800" dirty="0"/>
                  <a:t> </a:t>
                </a:r>
                <a:r>
                  <a:rPr lang="en-US" sz="2800" dirty="0"/>
                  <a:t>is continuous on </a:t>
                </a:r>
                <a14:m>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beg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100083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 careful examination of the graph, paying attention to the empty and full circles, reveals that the domain for this function is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Recalling our studies of limits, we see that the only point where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fails to exist is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though there is a discrepancy between the limit and the function value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1</m:t>
                    </m:r>
                  </m:oMath>
                </a14:m>
                <a:r>
                  <a:rPr sz="2800" dirty="0"/>
                  <a:t>, but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Last, but not least, in order for </a:t>
                </a:r>
                <a14:m>
                  <m:oMath xmlns:m="http://schemas.openxmlformats.org/officeDocument/2006/math">
                    <m:r>
                      <a:rPr>
                        <a:latin typeface="Cambria Math" panose="02040503050406030204" pitchFamily="18" charset="0"/>
                      </a:rPr>
                      <m:t>𝑔</m:t>
                    </m:r>
                  </m:oMath>
                </a14:m>
                <a:r>
                  <a:rPr sz="2800" dirty="0"/>
                  <a:t> to be continuous, its denominator cannot be </a:t>
                </a:r>
                <a:r>
                  <a:rPr sz="2800" dirty="0">
                    <a:latin typeface="Cambria Math"/>
                  </a:rPr>
                  <a:t>0</a:t>
                </a:r>
                <a:r>
                  <a:rPr sz="2800" dirty="0"/>
                  <a:t>, so we have to exclude the solutions of the equation </a:t>
                </a:r>
                <a14:m>
                  <m:oMath xmlns:m="http://schemas.openxmlformats.org/officeDocument/2006/math">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rad>
                    <m:r>
                      <a:rPr>
                        <a:latin typeface="Cambria Math" panose="02040503050406030204" pitchFamily="18" charset="0"/>
                      </a:rPr>
                      <m:t>=3</m:t>
                    </m:r>
                  </m:oMath>
                </a14:m>
                <a:r>
                  <a:rPr sz="2800" dirty="0"/>
                  <a:t>. By squaring both sides and adding </a:t>
                </a:r>
                <a:r>
                  <a:rPr sz="2800" dirty="0">
                    <a:latin typeface="Cambria Math"/>
                  </a:rPr>
                  <a:t>1</a:t>
                </a:r>
                <a:r>
                  <a:rPr sz="2800" dirty="0"/>
                  <a:t> we obtain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oMath>
                </a14:m>
                <a:r>
                  <a:rPr lang="en-US" sz="2800" dirty="0"/>
                  <a:t>;</a:t>
                </a:r>
                <a:r>
                  <a:rPr sz="2800" dirty="0"/>
                  <a:t> that is, the points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r>
                  <a:rPr sz="2800" dirty="0"/>
                  <a:t> have to be excluded from the domain.</a:t>
                </a:r>
              </a:p>
              <a:p>
                <a:pPr>
                  <a:defRPr sz="2800"/>
                </a:pPr>
                <a:r>
                  <a:rPr dirty="0"/>
                  <a:t>​</a:t>
                </a:r>
                <a:r>
                  <a:rPr sz="2800" dirty="0"/>
                  <a:t>Summarizing our findings, we conclude that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continuous on the following set</a:t>
                </a:r>
                <a:r>
                  <a:rPr lang="en-US" sz="2800" dirty="0"/>
                  <a:t>.</a:t>
                </a:r>
                <a:endParaRPr sz="2800" dirty="0"/>
              </a:p>
              <a:p>
                <a:pPr algn="ctr">
                  <a:defRPr sz="2800"/>
                </a:pPr>
                <a:r>
                  <a:rPr dirty="0"/>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e>
                    </m:d>
                    <m:r>
                      <a:rPr>
                        <a:latin typeface="Cambria Math" panose="02040503050406030204" pitchFamily="18" charset="0"/>
                      </a:rPr>
                      <m:t>∪</m:t>
                    </m:r>
                    <m:d>
                      <m:dPr>
                        <m:endChr m:val="]"/>
                        <m:ctrlPr>
                          <a:rPr i="1">
                            <a:latin typeface="Cambria Math" panose="02040503050406030204" pitchFamily="18" charset="0"/>
                          </a:rPr>
                        </m:ctrlPr>
                      </m:dPr>
                      <m:e>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r>
                          <a:rPr>
                            <a:latin typeface="Cambria Math" panose="02040503050406030204" pitchFamily="18" charset="0"/>
                          </a:rPr>
                          <m:t>,−1</m:t>
                        </m:r>
                      </m:e>
                    </m:d>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1,</m:t>
                        </m:r>
                        <m:rad>
                          <m:radPr>
                            <m:degHide m:val="on"/>
                            <m:ctrlPr>
                              <a:rPr i="1">
                                <a:latin typeface="Cambria Math" panose="02040503050406030204" pitchFamily="18" charset="0"/>
                              </a:rPr>
                            </m:ctrlPr>
                          </m:radPr>
                          <m:deg/>
                          <m:e>
                            <m:r>
                              <a:rPr>
                                <a:latin typeface="Cambria Math" panose="02040503050406030204" pitchFamily="18" charset="0"/>
                              </a:rPr>
                              <m:t>10</m:t>
                            </m:r>
                          </m:e>
                        </m:rad>
                      </m:e>
                    </m:d>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10</m:t>
                            </m:r>
                          </m:e>
                        </m:rad>
                        <m:r>
                          <a:rPr>
                            <a:latin typeface="Cambria Math" panose="02040503050406030204" pitchFamily="18" charset="0"/>
                          </a:rPr>
                          <m:t>,∞</m:t>
                        </m: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extLst>
      <p:ext uri="{BB962C8B-B14F-4D97-AF65-F5344CB8AC3E}">
        <p14:creationId xmlns:p14="http://schemas.microsoft.com/office/powerpoint/2010/main" val="2797687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Theorems to Determine Continuity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Arguing as we did in part a., </a:t>
                </a:r>
                <a14:m>
                  <m:oMath xmlns:m="http://schemas.openxmlformats.org/officeDocument/2006/math">
                    <m:r>
                      <m:rPr>
                        <m:sty m:val="p"/>
                      </m:rPr>
                      <a:rPr lang="en-US">
                        <a:latin typeface="Cambria Math" panose="02040503050406030204" pitchFamily="18" charset="0"/>
                      </a:rPr>
                      <m:t>ln</m:t>
                    </m:r>
                    <m:r>
                      <a:rPr lang="en-US">
                        <a:latin typeface="Cambria Math" panose="02040503050406030204" pitchFamily="18" charset="0"/>
                      </a:rPr>
                      <m:t>⁡</m:t>
                    </m:r>
                    <m:r>
                      <a:rPr lang="en-US">
                        <a:latin typeface="Cambria Math" panose="02040503050406030204" pitchFamily="18" charset="0"/>
                      </a:rPr>
                      <m:t>𝑥</m:t>
                    </m:r>
                  </m:oMath>
                </a14:m>
                <a:r>
                  <a:rPr lang="en-US" sz="2800" dirty="0"/>
                  <a:t> and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US" sz="2800" dirty="0"/>
                  <a:t>are continuous since they are inverses of continuous functions. The domain of </a:t>
                </a:r>
                <a14:m>
                  <m:oMath xmlns:m="http://schemas.openxmlformats.org/officeDocument/2006/math">
                    <m:r>
                      <m:rPr>
                        <m:sty m:val="p"/>
                      </m:rPr>
                      <a:rPr lang="en-US">
                        <a:latin typeface="Cambria Math" panose="02040503050406030204" pitchFamily="18" charset="0"/>
                      </a:rPr>
                      <m:t>ln</m:t>
                    </m:r>
                    <m:r>
                      <a:rPr lang="en-US">
                        <a:latin typeface="Cambria Math" panose="02040503050406030204" pitchFamily="18" charset="0"/>
                      </a:rPr>
                      <m:t>⁡</m:t>
                    </m:r>
                    <m:r>
                      <a:rPr lang="en-US">
                        <a:latin typeface="Cambria Math" panose="02040503050406030204" pitchFamily="18" charset="0"/>
                      </a:rPr>
                      <m:t>𝑥</m:t>
                    </m:r>
                  </m:oMath>
                </a14:m>
                <a:r>
                  <a:rPr lang="en-US" sz="2800" dirty="0"/>
                  <a:t> is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r>
                  <a:rPr lang="ar-AE" sz="2800" dirty="0"/>
                  <a:t> </a:t>
                </a:r>
                <a:r>
                  <a:rPr lang="en-US" sz="2800" dirty="0"/>
                  <a:t>while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US" sz="2800" dirty="0"/>
                  <a:t>is only defined on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 However, notice that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is a zero of the denominator, so by the properties of continuous functions, we conclude that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continuous on the open interval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Defining Continuous Extensions of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Identify the removable discontinuities and define the continuous extension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𝑟</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Defining Continuous Extensions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Factoring and canceling yields</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m:t>
                        </m:r>
                        <m:r>
                          <a:rPr lang="ar-AE">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num>
                      <m:den>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den>
                    </m:f>
                  </m:oMath>
                </a14:m>
                <a:r>
                  <a:rPr lang="en-US" sz="2800" dirty="0"/>
                  <a:t>,</a:t>
                </a:r>
                <a:endParaRPr lang="ar-AE" sz="2800" dirty="0"/>
              </a:p>
              <a:p>
                <a:pPr>
                  <a:defRPr sz="2800"/>
                </a:pPr>
                <a:r>
                  <a:rPr lang="en-US" sz="2800" dirty="0"/>
                  <a:t>where the previous equality holds for all </a:t>
                </a:r>
                <a14:m>
                  <m:oMath xmlns:m="http://schemas.openxmlformats.org/officeDocument/2006/math">
                    <m:r>
                      <a:rPr lang="en-US">
                        <a:latin typeface="Cambria Math" panose="02040503050406030204" pitchFamily="18" charset="0"/>
                      </a:rPr>
                      <m:t>𝑥</m:t>
                    </m:r>
                  </m:oMath>
                </a14:m>
                <a:r>
                  <a:rPr lang="en-US" sz="2800" dirty="0"/>
                  <a:t> except for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and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oMath>
                </a14:m>
                <a:r>
                  <a:rPr lang="en-US" sz="2800" dirty="0"/>
                  <a:t>. However, both </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ar-AE" sz="2800" dirty="0"/>
                  <a:t> </a:t>
                </a:r>
                <a:r>
                  <a:rPr lang="en-US" sz="2800" dirty="0"/>
                  <a:t>and </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ar-AE" sz="2800" dirty="0"/>
                  <a:t> </a:t>
                </a:r>
                <a:r>
                  <a:rPr lang="en-US" sz="2800" dirty="0"/>
                  <a:t>still exist.</a:t>
                </a:r>
              </a:p>
              <a:p>
                <a:pPr algn="ctr">
                  <a:defRPr sz="2800"/>
                </a:pP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lim>
                        </m:limLow>
                      </m:fName>
                      <m:e>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en-US" sz="2800" dirty="0"/>
                  <a:t>,</a:t>
                </a:r>
                <a:r>
                  <a:rPr lang="en-US" dirty="0"/>
                  <a:t> </a:t>
                </a:r>
                <a:r>
                  <a:rPr lang="en-US" sz="2800" dirty="0"/>
                  <a:t>while</a:t>
                </a:r>
                <a:r>
                  <a:rPr lang="en-US" dirty="0"/>
                  <a:t> </a:t>
                </a: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lim>
                        </m:limLow>
                      </m:fName>
                      <m:e>
                        <m:func>
                          <m:funcPr>
                            <m:ctrlPr>
                              <a:rPr lang="ar-AE" i="1">
                                <a:latin typeface="Cambria Math" panose="02040503050406030204" pitchFamily="18" charset="0"/>
                              </a:rPr>
                            </m:ctrlPr>
                          </m:funcPr>
                          <m:fName>
                            <m:r>
                              <a:rPr lang="ar-AE">
                                <a:latin typeface="Cambria Math" panose="02040503050406030204" pitchFamily="18" charset="0"/>
                              </a:rPr>
                              <m:t>𝑟</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7</m:t>
                        </m:r>
                      </m:den>
                    </m:f>
                  </m:oMath>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519"/>
                </a:stretch>
              </a:blipFill>
            </p:spPr>
            <p:txBody>
              <a:bodyPr/>
              <a:lstStyle/>
              <a:p>
                <a:r>
                  <a:rPr lang="en-US">
                    <a:noFill/>
                  </a:rPr>
                  <a:t> </a:t>
                </a:r>
              </a:p>
            </p:txBody>
          </p:sp>
        </mc:Fallback>
      </mc:AlternateContent>
    </p:spTree>
    <p:extLst>
      <p:ext uri="{BB962C8B-B14F-4D97-AF65-F5344CB8AC3E}">
        <p14:creationId xmlns:p14="http://schemas.microsoft.com/office/powerpoint/2010/main" val="2742937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Defining Continuous Extensions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Therefore, </a:t>
                </a:r>
                <a14:m>
                  <m:oMath xmlns:m="http://schemas.openxmlformats.org/officeDocument/2006/math">
                    <m:r>
                      <a:rPr lang="en-US">
                        <a:latin typeface="Cambria Math" panose="02040503050406030204" pitchFamily="18" charset="0"/>
                      </a:rPr>
                      <m:t>𝑟</m:t>
                    </m:r>
                  </m:oMath>
                </a14:m>
                <a:r>
                  <a:rPr lang="en-US" sz="2800" dirty="0"/>
                  <a:t> has two removable discontinuities, </a:t>
                </a:r>
                <a:br>
                  <a:rPr lang="en-US" sz="2800" dirty="0"/>
                </a:br>
                <a:r>
                  <a:rPr lang="en-US" sz="2800" dirty="0"/>
                  <a:t>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and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oMath>
                </a14:m>
                <a:r>
                  <a:rPr lang="en-US" sz="2800" dirty="0"/>
                  <a:t>. Now we can define </a:t>
                </a:r>
                <a14:m>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𝑟</m:t>
                        </m:r>
                      </m:e>
                    </m:ac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the continuous extension of </a:t>
                </a:r>
                <a14:m>
                  <m:oMath xmlns:m="http://schemas.openxmlformats.org/officeDocument/2006/math">
                    <m:r>
                      <a:rPr lang="en-US">
                        <a:latin typeface="Cambria Math" panose="02040503050406030204" pitchFamily="18" charset="0"/>
                      </a:rPr>
                      <m:t>𝑟</m:t>
                    </m:r>
                  </m:oMath>
                </a14:m>
                <a:r>
                  <a:rPr lang="en-US" sz="2800" dirty="0"/>
                  <a:t>, as follows.</a:t>
                </a:r>
                <a:endParaRPr lang="ar-AE" sz="2800" dirty="0"/>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acc>
                            <m:accPr>
                              <m:chr m:val="̃"/>
                              <m:ctrlPr>
                                <a:rPr lang="ar-AE" i="1">
                                  <a:latin typeface="Cambria Math" panose="02040503050406030204" pitchFamily="18" charset="0"/>
                                </a:rPr>
                              </m:ctrlPr>
                            </m:accPr>
                            <m:e>
                              <m:r>
                                <a:rPr lang="ar-AE">
                                  <a:latin typeface="Cambria Math" panose="02040503050406030204" pitchFamily="18" charset="0"/>
                                </a:rPr>
                                <m:t>𝑟</m:t>
                              </m:r>
                            </m:e>
                          </m:acc>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en-US" b="0" i="1" smtClean="0">
                          <a:latin typeface="Cambria Math" panose="02040503050406030204" pitchFamily="18" charset="0"/>
                        </a:rPr>
                        <m:t>=</m:t>
                      </m:r>
                      <m:d>
                        <m:dPr>
                          <m:begChr m:val="{"/>
                          <m:endChr m:val=""/>
                          <m:ctrlPr>
                            <a:rPr lang="ar-AE" sz="2800" i="1" dirty="0" smtClean="0">
                              <a:latin typeface="Cambria Math" panose="02040503050406030204" pitchFamily="18" charset="0"/>
                            </a:rPr>
                          </m:ctrlPr>
                        </m:dPr>
                        <m:e>
                          <m:eqArr>
                            <m:eqArrPr>
                              <m:ctrlPr>
                                <a:rPr lang="ar-AE" sz="2800" i="1" dirty="0" smtClean="0">
                                  <a:latin typeface="Cambria Math" panose="02040503050406030204" pitchFamily="18" charset="0"/>
                                </a:rPr>
                              </m:ctrlPr>
                            </m:eqArrP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m:t>
                                  </m:r>
                                  <m:r>
                                    <a:rPr lang="ar-AE">
                                      <a:latin typeface="Cambria Math" panose="02040503050406030204" pitchFamily="18" charset="0"/>
                                    </a:rPr>
                                    <m:t>𝑥</m:t>
                                  </m:r>
                                </m:den>
                              </m:f>
                              <m:r>
                                <m:rPr>
                                  <m:nor/>
                                </m:rPr>
                                <a:rPr lang="en-US" b="0" i="0" smtClean="0">
                                  <a:latin typeface="Cambria Math" panose="02040503050406030204" pitchFamily="18" charset="0"/>
                                </a:rPr>
                                <m:t>   </m:t>
                              </m:r>
                              <m:r>
                                <m:rPr>
                                  <m:nor/>
                                </m:rPr>
                                <a:rPr lang="en-US"/>
                                <m:t>if</m:t>
                              </m:r>
                              <m:r>
                                <m:rPr>
                                  <m:nor/>
                                </m:rPr>
                                <a:rPr lang="en-US" b="0" i="0" smtClean="0"/>
                                <m:t> </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r>
                                <m:rPr>
                                  <m:nor/>
                                </m:rPr>
                                <a:rPr lang="en-US" b="0" i="0" smtClean="0">
                                  <a:latin typeface="Cambria Math" panose="02040503050406030204" pitchFamily="18" charset="0"/>
                                </a:rPr>
                                <m:t> </m:t>
                              </m:r>
                              <m:r>
                                <m:rPr>
                                  <m:nor/>
                                </m:rPr>
                                <a:rPr lang="en-US"/>
                                <m:t>or</m:t>
                              </m:r>
                              <m:r>
                                <m:rPr>
                                  <m:nor/>
                                </m:rPr>
                                <a:rPr lang="en-US" b="0" i="0" smtClean="0"/>
                                <m:t> </m:t>
                              </m:r>
                              <m:r>
                                <a:rPr lang="en-US">
                                  <a:latin typeface="Cambria Math" panose="02040503050406030204" pitchFamily="18" charset="0"/>
                                </a:rPr>
                                <m:t>5</m:t>
                              </m:r>
                            </m:e>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r>
                                <m:rPr>
                                  <m:nor/>
                                </m:rPr>
                                <a:rPr lang="en-US" b="0" i="0" smtClean="0">
                                  <a:latin typeface="Cambria Math" panose="02040503050406030204" pitchFamily="18" charset="0"/>
                                </a:rPr>
                                <m:t>             </m:t>
                              </m:r>
                              <m:r>
                                <m:rPr>
                                  <m:nor/>
                                </m:rPr>
                                <a:rPr lang="en-US"/>
                                <m:t>if</m:t>
                              </m:r>
                              <m:r>
                                <m:rPr>
                                  <m:nor/>
                                </m:rPr>
                                <a:rPr lang="en-US" b="0" i="0" smtClean="0"/>
                                <m:t> </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e>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7</m:t>
                                  </m:r>
                                </m:den>
                              </m:f>
                              <m:r>
                                <m:rPr>
                                  <m:nor/>
                                </m:rPr>
                                <a:rPr lang="en-US" b="0" i="0" smtClean="0">
                                  <a:latin typeface="Cambria Math" panose="02040503050406030204" pitchFamily="18" charset="0"/>
                                </a:rPr>
                                <m:t>             </m:t>
                              </m:r>
                              <m:r>
                                <m:rPr>
                                  <m:nor/>
                                </m:rPr>
                                <a:rPr lang="en-US"/>
                                <m:t>if</m:t>
                              </m:r>
                              <m:r>
                                <m:rPr>
                                  <m:nor/>
                                </m:rPr>
                                <a:rPr lang="en-US" b="0" i="0" smtClean="0"/>
                                <m:t> </m:t>
                              </m:r>
                              <m:r>
                                <a:rPr lang="en-US">
                                  <a:latin typeface="Cambria Math" panose="02040503050406030204" pitchFamily="18" charset="0"/>
                                </a:rPr>
                                <m:t>𝑥</m:t>
                              </m:r>
                              <m:r>
                                <a:rPr lang="en-US">
                                  <a:latin typeface="Cambria Math" panose="02040503050406030204" pitchFamily="18" charset="0"/>
                                </a:rPr>
                                <m:t>=</m:t>
                              </m:r>
                              <m:r>
                                <a:rPr lang="en-US" b="0" i="1" smtClean="0">
                                  <a:latin typeface="Cambria Math" panose="02040503050406030204" pitchFamily="18" charset="0"/>
                                </a:rPr>
                                <m:t>5</m:t>
                              </m:r>
                            </m:e>
                          </m:eqArr>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788775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Defining Continuous Extensions of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Let us note, however, that although correct and instructive, it is not necessary in this case to use a piecewise-defined function to define the continuous extension of </a:t>
                </a:r>
                <a14:m>
                  <m:oMath xmlns:m="http://schemas.openxmlformats.org/officeDocument/2006/math">
                    <m:r>
                      <a:rPr lang="en-US">
                        <a:latin typeface="Cambria Math" panose="02040503050406030204" pitchFamily="18" charset="0"/>
                      </a:rPr>
                      <m:t>𝑟</m:t>
                    </m:r>
                  </m:oMath>
                </a14:m>
                <a:r>
                  <a:rPr lang="en-US" sz="2800" dirty="0"/>
                  <a:t>. Alternatively, it is much shorter to define it simply as </a:t>
                </a:r>
                <a14:m>
                  <m:oMath xmlns:m="http://schemas.openxmlformats.org/officeDocument/2006/math">
                    <m:func>
                      <m:funcPr>
                        <m:ctrlPr>
                          <a:rPr lang="ar-AE" i="1">
                            <a:latin typeface="Cambria Math" panose="02040503050406030204" pitchFamily="18" charset="0"/>
                          </a:rPr>
                        </m:ctrlPr>
                      </m:funcPr>
                      <m:fName>
                        <m:acc>
                          <m:accPr>
                            <m:chr m:val="̃"/>
                            <m:ctrlPr>
                              <a:rPr lang="ar-AE" i="1">
                                <a:latin typeface="Cambria Math" panose="02040503050406030204" pitchFamily="18" charset="0"/>
                              </a:rPr>
                            </m:ctrlPr>
                          </m:accPr>
                          <m:e>
                            <m:r>
                              <a:rPr lang="ar-AE">
                                <a:latin typeface="Cambria Math" panose="02040503050406030204" pitchFamily="18" charset="0"/>
                              </a:rPr>
                              <m:t>𝑟</m:t>
                            </m:r>
                          </m:e>
                        </m:acc>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2</m:t>
                        </m:r>
                      </m:den>
                    </m:f>
                  </m:oMath>
                </a14:m>
                <a:r>
                  <a:rPr lang="en-US" sz="2800" dirty="0"/>
                  <a:t>. Note that this is equivalent to our piecewise definition. Note also that both </a:t>
                </a:r>
                <a14:m>
                  <m:oMath xmlns:m="http://schemas.openxmlformats.org/officeDocument/2006/math">
                    <m:r>
                      <a:rPr lang="en-US">
                        <a:latin typeface="Cambria Math" panose="02040503050406030204" pitchFamily="18" charset="0"/>
                      </a:rPr>
                      <m:t>𝑟</m:t>
                    </m:r>
                  </m:oMath>
                </a14:m>
                <a:r>
                  <a:rPr lang="en-US" sz="2800" dirty="0"/>
                  <a:t> and its continuous extension have nonremovable discontinuities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003450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Intermediate Value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If </a:t>
                </a:r>
                <a14:m>
                  <m:oMath xmlns:m="http://schemas.openxmlformats.org/officeDocument/2006/math">
                    <m:r>
                      <a:rPr lang="en-US">
                        <a:latin typeface="Cambria Math" panose="02040503050406030204" pitchFamily="18" charset="0"/>
                      </a:rPr>
                      <m:t>𝑓</m:t>
                    </m:r>
                  </m:oMath>
                </a14:m>
                <a:r>
                  <a:rPr lang="en-US" sz="2800" dirty="0"/>
                  <a:t> is a continuous function defined on the closed interval </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m:t>
                        </m:r>
                      </m:e>
                    </m:d>
                  </m:oMath>
                </a14:m>
                <a:r>
                  <a:rPr lang="en-US" sz="2800" dirty="0"/>
                  <a:t>, then </a:t>
                </a:r>
                <a14:m>
                  <m:oMath xmlns:m="http://schemas.openxmlformats.org/officeDocument/2006/math">
                    <m:r>
                      <a:rPr lang="en-US">
                        <a:latin typeface="Cambria Math" panose="02040503050406030204" pitchFamily="18" charset="0"/>
                      </a:rPr>
                      <m:t>𝑓</m:t>
                    </m:r>
                  </m:oMath>
                </a14:m>
                <a:r>
                  <a:rPr lang="en-US" sz="2800" dirty="0"/>
                  <a:t> takes on every value between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𝑎</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𝑏</m:t>
                        </m:r>
                      </m:e>
                    </m:d>
                  </m:oMath>
                </a14:m>
                <a:r>
                  <a:rPr lang="en-US" sz="2800" dirty="0"/>
                  <a:t>. That is, if </a:t>
                </a:r>
                <a14:m>
                  <m:oMath xmlns:m="http://schemas.openxmlformats.org/officeDocument/2006/math">
                    <m:r>
                      <a:rPr lang="en-US">
                        <a:latin typeface="Cambria Math" panose="02040503050406030204" pitchFamily="18" charset="0"/>
                      </a:rPr>
                      <m:t>𝐿</m:t>
                    </m:r>
                  </m:oMath>
                </a14:m>
                <a:r>
                  <a:rPr lang="en-US" sz="2800" dirty="0"/>
                  <a:t> is a real number between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𝑎</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𝑏</m:t>
                        </m:r>
                      </m:e>
                    </m:d>
                  </m:oMath>
                </a14:m>
                <a:r>
                  <a:rPr lang="en-US" sz="2800" dirty="0"/>
                  <a:t>, then there is a </a:t>
                </a:r>
                <a14:m>
                  <m:oMath xmlns:m="http://schemas.openxmlformats.org/officeDocument/2006/math">
                    <m:r>
                      <a:rPr lang="en-US">
                        <a:latin typeface="Cambria Math" panose="02040503050406030204" pitchFamily="18" charset="0"/>
                      </a:rPr>
                      <m:t>𝑐</m:t>
                    </m:r>
                  </m:oMath>
                </a14:m>
                <a:r>
                  <a:rPr lang="en-US" sz="2800" dirty="0"/>
                  <a:t> in the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𝑎</m:t>
                        </m:r>
                        <m:r>
                          <a:rPr lang="en-US">
                            <a:latin typeface="Cambria Math" panose="02040503050406030204" pitchFamily="18" charset="0"/>
                          </a:rPr>
                          <m:t>,</m:t>
                        </m:r>
                        <m:r>
                          <a:rPr lang="en-US">
                            <a:latin typeface="Cambria Math" panose="02040503050406030204" pitchFamily="18" charset="0"/>
                          </a:rPr>
                          <m:t>𝑏</m:t>
                        </m:r>
                      </m:e>
                    </m:d>
                  </m:oMath>
                </a14:m>
                <a:r>
                  <a:rPr lang="en-US" sz="2800" dirty="0"/>
                  <a:t> such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r>
                      <a:rPr lang="ar-AE">
                        <a:latin typeface="Cambria Math" panose="02040503050406030204" pitchFamily="18" charset="0"/>
                      </a:rPr>
                      <m:t>𝐿</m:t>
                    </m:r>
                  </m:oMath>
                </a14:m>
                <a:r>
                  <a:rPr lang="en-US" sz="2800" dirty="0"/>
                  <a:t>.</a:t>
                </a:r>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Using the Intermediate Value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Intermediate Value Theorem to show that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oMath>
                </a14:m>
                <a:r>
                  <a:rPr sz="2800"/>
                  <a:t> has a solution between </a:t>
                </a:r>
                <a:r>
                  <a:rPr sz="2800">
                    <a:latin typeface="Cambria Math"/>
                  </a:rPr>
                  <a:t>0</a:t>
                </a:r>
                <a:r>
                  <a:rPr sz="2800"/>
                  <a:t> and </a:t>
                </a:r>
                <a:r>
                  <a:rPr sz="2800">
                    <a:latin typeface="Cambria Math"/>
                  </a:rPr>
                  <a:t>1</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Intermediate Value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Introducing the notation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5</m:t>
                        </m:r>
                      </m:sup>
                    </m:sSup>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oMath>
                </a14:m>
                <a:r>
                  <a:rPr lang="ar-AE" sz="2800" dirty="0"/>
                  <a:t>, </a:t>
                </a:r>
                <a:r>
                  <a:rPr lang="en-US" sz="2800" dirty="0"/>
                  <a:t>notice that we are attempting to prove the existence of a solution, or root, of the equation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on the interval </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oMath>
                </a14:m>
                <a:r>
                  <a:rPr lang="en-US" sz="2800" dirty="0"/>
                  <a:t>. The existence of such root </a:t>
                </a:r>
                <a14:m>
                  <m:oMath xmlns:m="http://schemas.openxmlformats.org/officeDocument/2006/math">
                    <m:r>
                      <a:rPr lang="en-US">
                        <a:latin typeface="Cambria Math" panose="02040503050406030204" pitchFamily="18" charset="0"/>
                      </a:rPr>
                      <m:t>𝑐</m:t>
                    </m:r>
                  </m:oMath>
                </a14:m>
                <a:r>
                  <a:rPr lang="en-US" sz="2800" dirty="0"/>
                  <a:t> would mean that </a:t>
                </a:r>
                <a14:m>
                  <m:oMath xmlns:m="http://schemas.openxmlformats.org/officeDocument/2006/math">
                    <m:r>
                      <a:rPr lang="en-US">
                        <a:latin typeface="Cambria Math" panose="02040503050406030204" pitchFamily="18" charset="0"/>
                      </a:rPr>
                      <m:t>𝑓</m:t>
                    </m:r>
                  </m:oMath>
                </a14:m>
                <a:r>
                  <a:rPr lang="en-US" sz="2800" dirty="0"/>
                  <a:t> takes on the value </a:t>
                </a:r>
                <a14:m>
                  <m:oMath xmlns:m="http://schemas.openxmlformats.org/officeDocument/2006/math">
                    <m:r>
                      <a:rPr lang="en-US">
                        <a:latin typeface="Cambria Math" panose="02040503050406030204" pitchFamily="18" charset="0"/>
                      </a:rPr>
                      <m:t>𝐿</m:t>
                    </m:r>
                    <m:r>
                      <a:rPr lang="en-US">
                        <a:latin typeface="Cambria Math" panose="02040503050406030204" pitchFamily="18" charset="0"/>
                      </a:rPr>
                      <m:t>=</m:t>
                    </m:r>
                    <m:r>
                      <a:rPr lang="en-US">
                        <a:latin typeface="Cambria Math" panose="02040503050406030204" pitchFamily="18" charset="0"/>
                      </a:rPr>
                      <m:t>0</m:t>
                    </m:r>
                  </m:oMath>
                </a14:m>
                <a:r>
                  <a:rPr lang="en-US" sz="2800" dirty="0"/>
                  <a:t> for some </a:t>
                </a:r>
                <a14:m>
                  <m:oMath xmlns:m="http://schemas.openxmlformats.org/officeDocument/2006/math">
                    <m:r>
                      <a:rPr lang="en-US">
                        <a:latin typeface="Cambria Math" panose="02040503050406030204" pitchFamily="18" charset="0"/>
                      </a:rPr>
                      <m:t>𝑐</m:t>
                    </m:r>
                  </m:oMath>
                </a14:m>
                <a:r>
                  <a:rPr lang="en-US" sz="2800" dirty="0"/>
                  <a:t> in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e>
                    </m:d>
                  </m:oMath>
                </a14:m>
                <a:r>
                  <a:rPr lang="en-US" sz="2800" dirty="0"/>
                  <a:t>. Does the Intermediate Value Theorem guarantee that? Notice first of all that </a:t>
                </a:r>
                <a14:m>
                  <m:oMath xmlns:m="http://schemas.openxmlformats.org/officeDocument/2006/math">
                    <m:r>
                      <a:rPr lang="en-US">
                        <a:latin typeface="Cambria Math" panose="02040503050406030204" pitchFamily="18" charset="0"/>
                      </a:rPr>
                      <m:t>𝑓</m:t>
                    </m:r>
                  </m:oMath>
                </a14:m>
                <a:r>
                  <a:rPr lang="en-US" sz="2800" dirty="0"/>
                  <a:t> is certainly continuous on the closed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e>
                    </m:d>
                  </m:oMath>
                </a14:m>
                <a:r>
                  <a:rPr lang="en-US" sz="2800" dirty="0"/>
                  <a:t> (actually, it is continuous on the entire real line, but for the purposes of this problem we can safely ignore what happens outside of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e>
                    </m:d>
                  </m:oMath>
                </a14:m>
                <a:r>
                  <a:rPr lang="en-US" sz="2800"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b="-1718"/>
                </a:stretch>
              </a:blipFill>
            </p:spPr>
            <p:txBody>
              <a:bodyPr/>
              <a:lstStyle/>
              <a:p>
                <a:r>
                  <a:rPr lang="en-US">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Intermediate Value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lnSpc>
                    <a:spcPct val="105000"/>
                  </a:lnSpc>
                </a:pPr>
                <a:r>
                  <a:rPr lang="en-US" sz="2800" dirty="0"/>
                  <a:t>Next, since </a:t>
                </a:r>
                <a:r>
                  <a:rPr lang="en-US" sz="2800" dirty="0">
                    <a:latin typeface="Cambria Math"/>
                  </a:rPr>
                  <a:t>0</a:t>
                </a:r>
                <a:r>
                  <a:rPr lang="en-US" sz="2800" dirty="0"/>
                  <a:t> and </a:t>
                </a:r>
                <a:r>
                  <a:rPr lang="en-US" sz="2800" dirty="0">
                    <a:latin typeface="Cambria Math"/>
                  </a:rPr>
                  <a:t>1</a:t>
                </a:r>
                <a:r>
                  <a:rPr lang="en-US" sz="2800" dirty="0"/>
                  <a:t> play the roles of </a:t>
                </a:r>
                <a14:m>
                  <m:oMath xmlns:m="http://schemas.openxmlformats.org/officeDocument/2006/math">
                    <m:r>
                      <a:rPr lang="en-US">
                        <a:latin typeface="Cambria Math" panose="02040503050406030204" pitchFamily="18" charset="0"/>
                      </a:rPr>
                      <m:t>𝑎</m:t>
                    </m:r>
                  </m:oMath>
                </a14:m>
                <a:r>
                  <a:rPr lang="en-US" sz="2800" dirty="0"/>
                  <a:t> and </a:t>
                </a:r>
                <a14:m>
                  <m:oMath xmlns:m="http://schemas.openxmlformats.org/officeDocument/2006/math">
                    <m:r>
                      <a:rPr lang="en-US">
                        <a:latin typeface="Cambria Math" panose="02040503050406030204" pitchFamily="18" charset="0"/>
                      </a:rPr>
                      <m:t>𝑏</m:t>
                    </m:r>
                  </m:oMath>
                </a14:m>
                <a:r>
                  <a:rPr lang="en-US" sz="2800" dirty="0"/>
                  <a:t> in the theorem, respectively, we proceed to examine the values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e>
                    </m:d>
                  </m:oMath>
                </a14:m>
                <a:r>
                  <a:rPr lang="ar-AE" sz="2800" dirty="0"/>
                  <a:t>.</a:t>
                </a:r>
                <a:endParaRPr lang="en-US" sz="2800" dirty="0"/>
              </a:p>
              <a:p>
                <a:pPr algn="l">
                  <a:lnSpc>
                    <a:spcPct val="105000"/>
                  </a:lnSpc>
                  <a:defRPr sz="2800"/>
                </a:pPr>
                <a:endParaRPr lang="en-US" sz="2800" dirty="0"/>
              </a:p>
              <a:p>
                <a:pPr algn="l">
                  <a:lnSpc>
                    <a:spcPct val="105000"/>
                  </a:lnSpc>
                  <a:defRPr sz="2800"/>
                </a:pPr>
                <a:endParaRPr lang="en-US" dirty="0"/>
              </a:p>
              <a:p>
                <a:pPr algn="l">
                  <a:lnSpc>
                    <a:spcPct val="105000"/>
                  </a:lnSpc>
                  <a:defRPr sz="2800"/>
                </a:pPr>
                <a:r>
                  <a:rPr lang="en-US" sz="2800" dirty="0"/>
                  <a:t>In other words, a change of sign occurs 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en-US" b="0" i="1" smtClean="0"/>
                          <m:t>,</m:t>
                        </m:r>
                        <m:r>
                          <a:rPr lang="ar-AE">
                            <a:latin typeface="Cambria Math" panose="02040503050406030204" pitchFamily="18" charset="0"/>
                          </a:rPr>
                          <m:t>1</m:t>
                        </m:r>
                      </m:e>
                    </m:d>
                  </m:oMath>
                </a14:m>
                <a:r>
                  <a:rPr lang="en-US" sz="2800" dirty="0"/>
                  <a:t>; that is, </a:t>
                </a:r>
                <a14:m>
                  <m:oMath xmlns:m="http://schemas.openxmlformats.org/officeDocument/2006/math">
                    <m:r>
                      <a:rPr lang="en-US">
                        <a:latin typeface="Cambria Math" panose="02040503050406030204" pitchFamily="18" charset="0"/>
                      </a:rPr>
                      <m:t>𝑓</m:t>
                    </m:r>
                  </m:oMath>
                </a14:m>
                <a:r>
                  <a:rPr lang="en-US" sz="2800" dirty="0"/>
                  <a:t> goes from negative to positive 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en-US" b="0" i="1" smtClean="0"/>
                          <m:t>,</m:t>
                        </m:r>
                        <m:r>
                          <a:rPr lang="ar-AE">
                            <a:latin typeface="Cambria Math" panose="02040503050406030204" pitchFamily="18" charset="0"/>
                          </a:rPr>
                          <m:t>1</m:t>
                        </m:r>
                      </m:e>
                    </m:d>
                  </m:oMath>
                </a14:m>
                <a:r>
                  <a:rPr lang="en-US" sz="2800" dirty="0"/>
                  <a:t>. The statement of the Intermediate Value Theorem is precisely the fact that a continuous function cannot do this and avoid intersecting the horizontal line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0</m:t>
                    </m:r>
                  </m:oMath>
                </a14:m>
                <a:r>
                  <a:rPr lang="en-US" sz="2800" dirty="0"/>
                  <a:t> (the </a:t>
                </a:r>
                <a14:m>
                  <m:oMath xmlns:m="http://schemas.openxmlformats.org/officeDocument/2006/math">
                    <m:r>
                      <a:rPr lang="en-US">
                        <a:latin typeface="Cambria Math" panose="02040503050406030204" pitchFamily="18" charset="0"/>
                      </a:rPr>
                      <m:t>𝑥</m:t>
                    </m:r>
                  </m:oMath>
                </a14:m>
                <a:r>
                  <a:rPr lang="en-US" sz="2800" dirty="0"/>
                  <a:t>-axis).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963" r="-2222" b="-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499950283"/>
                  </p:ext>
                </p:extLst>
              </p:nvPr>
            </p:nvGraphicFramePr>
            <p:xfrm>
              <a:off x="2065592" y="2325116"/>
              <a:ext cx="5012817" cy="1009396"/>
            </p:xfrm>
            <a:graphic>
              <a:graphicData uri="http://schemas.openxmlformats.org/drawingml/2006/table">
                <a:tbl>
                  <a:tblPr firstRow="1" bandRow="1">
                    <a:tableStyleId>{2D5ABB26-0587-4C30-8999-92F81FD0307C}</a:tableStyleId>
                  </a:tblPr>
                  <a:tblGrid>
                    <a:gridCol w="851789">
                      <a:extLst>
                        <a:ext uri="{9D8B030D-6E8A-4147-A177-3AD203B41FA5}">
                          <a16:colId xmlns:a16="http://schemas.microsoft.com/office/drawing/2014/main" val="20000"/>
                        </a:ext>
                      </a:extLst>
                    </a:gridCol>
                    <a:gridCol w="4161028">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0</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0</m:t>
                                  </m:r>
                                </m:e>
                                <m:sup>
                                  <m:r>
                                    <a:rPr sz="2800">
                                      <a:latin typeface="Cambria Math"/>
                                    </a:rPr>
                                    <m:t>5</m:t>
                                  </m:r>
                                </m:sup>
                              </m:sSup>
                              <m:r>
                                <a:rPr sz="2800">
                                  <a:latin typeface="Cambria Math"/>
                                </a:rPr>
                                <m:t>+</m:t>
                              </m:r>
                              <m:r>
                                <a:rPr sz="2800">
                                  <a:latin typeface="Cambria Math"/>
                                </a:rPr>
                                <m:t>9</m:t>
                              </m:r>
                              <m:r>
                                <a:rPr sz="2800">
                                  <a:latin typeface="Cambria Math"/>
                                </a:rPr>
                                <m:t>⋅</m:t>
                              </m:r>
                              <m:r>
                                <a:rPr sz="2800">
                                  <a:latin typeface="Cambria Math"/>
                                </a:rPr>
                                <m:t>0</m:t>
                              </m:r>
                              <m:r>
                                <a:rPr sz="2800">
                                  <a:latin typeface="Cambria Math"/>
                                </a:rPr>
                                <m:t>−</m:t>
                              </m:r>
                              <m:r>
                                <a:rPr sz="2800">
                                  <a:latin typeface="Cambria Math"/>
                                </a:rPr>
                                <m:t>4</m:t>
                              </m:r>
                              <m:r>
                                <a:rPr sz="2800">
                                  <a:latin typeface="Cambria Math"/>
                                </a:rPr>
                                <m:t>=−</m:t>
                              </m:r>
                              <m:r>
                                <a:rPr sz="2800">
                                  <a:latin typeface="Cambria Math"/>
                                </a:rPr>
                                <m:t>4</m:t>
                              </m:r>
                              <m:r>
                                <a:rPr sz="2800">
                                  <a:latin typeface="Cambria Math"/>
                                </a:rPr>
                                <m:t>&lt;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1</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1</m:t>
                                  </m:r>
                                </m:e>
                                <m:sup>
                                  <m:r>
                                    <a:rPr sz="2800">
                                      <a:latin typeface="Cambria Math"/>
                                    </a:rPr>
                                    <m:t>5</m:t>
                                  </m:r>
                                </m:sup>
                              </m:sSup>
                              <m:r>
                                <a:rPr sz="2800">
                                  <a:latin typeface="Cambria Math"/>
                                </a:rPr>
                                <m:t>+</m:t>
                              </m:r>
                              <m:r>
                                <a:rPr sz="2800">
                                  <a:latin typeface="Cambria Math"/>
                                </a:rPr>
                                <m:t>9</m:t>
                              </m:r>
                              <m:r>
                                <a:rPr sz="2800">
                                  <a:latin typeface="Cambria Math"/>
                                </a:rPr>
                                <m:t>⋅</m:t>
                              </m:r>
                              <m:r>
                                <a:rPr sz="2800">
                                  <a:latin typeface="Cambria Math"/>
                                </a:rPr>
                                <m:t>1</m:t>
                              </m:r>
                              <m:r>
                                <a:rPr sz="2800">
                                  <a:latin typeface="Cambria Math"/>
                                </a:rPr>
                                <m:t>−</m:t>
                              </m:r>
                              <m:r>
                                <a:rPr sz="2800">
                                  <a:latin typeface="Cambria Math"/>
                                </a:rPr>
                                <m:t>4</m:t>
                              </m:r>
                              <m:r>
                                <a:rPr sz="2800">
                                  <a:latin typeface="Cambria Math"/>
                                </a:rPr>
                                <m:t>=</m:t>
                              </m:r>
                              <m:r>
                                <a:rPr sz="2800">
                                  <a:latin typeface="Cambria Math"/>
                                </a:rPr>
                                <m:t>6</m:t>
                              </m:r>
                              <m:r>
                                <a:rPr sz="2800">
                                  <a:latin typeface="Cambria Math"/>
                                </a:rPr>
                                <m:t>&gt;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499950283"/>
                  </p:ext>
                </p:extLst>
              </p:nvPr>
            </p:nvGraphicFramePr>
            <p:xfrm>
              <a:off x="2065592" y="2325116"/>
              <a:ext cx="5012817" cy="1009396"/>
            </p:xfrm>
            <a:graphic>
              <a:graphicData uri="http://schemas.openxmlformats.org/drawingml/2006/table">
                <a:tbl>
                  <a:tblPr firstRow="1" bandRow="1">
                    <a:tableStyleId>{2D5ABB26-0587-4C30-8999-92F81FD0307C}</a:tableStyleId>
                  </a:tblPr>
                  <a:tblGrid>
                    <a:gridCol w="851789">
                      <a:extLst>
                        <a:ext uri="{9D8B030D-6E8A-4147-A177-3AD203B41FA5}">
                          <a16:colId xmlns:a16="http://schemas.microsoft.com/office/drawing/2014/main" val="20000"/>
                        </a:ext>
                      </a:extLst>
                    </a:gridCol>
                    <a:gridCol w="4161028">
                      <a:extLst>
                        <a:ext uri="{9D8B030D-6E8A-4147-A177-3AD203B41FA5}">
                          <a16:colId xmlns:a16="http://schemas.microsoft.com/office/drawing/2014/main" val="20001"/>
                        </a:ext>
                      </a:extLst>
                    </a:gridCol>
                  </a:tblGrid>
                  <a:tr h="504698">
                    <a:tc>
                      <a:txBody>
                        <a:bodyPr/>
                        <a:lstStyle/>
                        <a:p>
                          <a:endParaRPr lang="en-US"/>
                        </a:p>
                      </a:txBody>
                      <a:tcPr marL="36576" marR="36576" marT="36576" marB="36576" anchor="ctr">
                        <a:blipFill>
                          <a:blip r:embed="rId3"/>
                          <a:stretch>
                            <a:fillRect t="-12048" r="-488571" b="-137349"/>
                          </a:stretch>
                        </a:blipFill>
                      </a:tcPr>
                    </a:tc>
                    <a:tc>
                      <a:txBody>
                        <a:bodyPr/>
                        <a:lstStyle/>
                        <a:p>
                          <a:endParaRPr lang="en-US"/>
                        </a:p>
                      </a:txBody>
                      <a:tcPr marL="36576" marR="36576" marT="36576" marB="36576" anchor="ctr">
                        <a:blipFill>
                          <a:blip r:embed="rId3"/>
                          <a:stretch>
                            <a:fillRect l="-20468" t="-12048" b="-137349"/>
                          </a:stretch>
                        </a:blipFill>
                      </a:tcPr>
                    </a:tc>
                    <a:extLst>
                      <a:ext uri="{0D108BD9-81ED-4DB2-BD59-A6C34878D82A}">
                        <a16:rowId xmlns:a16="http://schemas.microsoft.com/office/drawing/2014/main" val="10000"/>
                      </a:ext>
                    </a:extLst>
                  </a:tr>
                  <a:tr h="504698">
                    <a:tc>
                      <a:txBody>
                        <a:bodyPr/>
                        <a:lstStyle/>
                        <a:p>
                          <a:endParaRPr lang="en-US"/>
                        </a:p>
                      </a:txBody>
                      <a:tcPr marL="36576" marR="36576" marT="36576" marB="36576" anchor="ctr">
                        <a:blipFill>
                          <a:blip r:embed="rId3"/>
                          <a:stretch>
                            <a:fillRect t="-112048" r="-488571" b="-37349"/>
                          </a:stretch>
                        </a:blipFill>
                      </a:tcPr>
                    </a:tc>
                    <a:tc>
                      <a:txBody>
                        <a:bodyPr/>
                        <a:lstStyle/>
                        <a:p>
                          <a:endParaRPr lang="en-US"/>
                        </a:p>
                      </a:txBody>
                      <a:tcPr marL="36576" marR="36576" marT="36576" marB="36576" anchor="ctr">
                        <a:blipFill>
                          <a:blip r:embed="rId3"/>
                          <a:stretch>
                            <a:fillRect l="-20468" t="-112048" b="-37349"/>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07972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Thus, using the three criteria for continuity, </a:t>
                </a:r>
                <a14:m>
                  <m:oMath xmlns:m="http://schemas.openxmlformats.org/officeDocument/2006/math">
                    <m:r>
                      <a:rPr lang="en-US">
                        <a:latin typeface="Cambria Math" panose="02040503050406030204" pitchFamily="18" charset="0"/>
                      </a:rPr>
                      <m:t>𝑓</m:t>
                    </m:r>
                  </m:oMath>
                </a14:m>
                <a:r>
                  <a:rPr lang="en-US" sz="2800" dirty="0"/>
                  <a:t> is continuous at every point of the following intervals: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e>
                    </m:d>
                  </m:oMath>
                </a14:m>
                <a:r>
                  <a:rPr lang="en-US" sz="2800"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e>
                    </m:d>
                  </m:oMath>
                </a14:m>
                <a:r>
                  <a:rPr lang="en-US" sz="2800" dirty="0"/>
                  <a:t>, and </a:t>
                </a:r>
                <a14:m>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en-US" sz="2800" dirty="0"/>
                  <a:t>. Note that </a:t>
                </a:r>
                <a14:m>
                  <m:oMath xmlns:m="http://schemas.openxmlformats.org/officeDocument/2006/math">
                    <m:r>
                      <a:rPr lang="en-US">
                        <a:latin typeface="Cambria Math" panose="02040503050406030204" pitchFamily="18" charset="0"/>
                      </a:rPr>
                      <m:t>𝑓</m:t>
                    </m:r>
                  </m:oMath>
                </a14:m>
                <a:r>
                  <a:rPr lang="en-US" sz="2800" dirty="0"/>
                  <a:t> is defined, its limit exists, and the limit equals the function value at every single point in the above intervals; so they are all points of continuity, including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2</m:t>
                    </m:r>
                  </m:oMath>
                </a14:m>
                <a:r>
                  <a:rPr lang="en-US" sz="2800" dirty="0"/>
                  <a:t>, where we apply the appropriate definition for right endpoints. Thus we can summarize by specifying the set of all points of continuity as follows.</a:t>
                </a:r>
              </a:p>
              <a:p>
                <a:pPr algn="ctr">
                  <a:defRPr sz="2800"/>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1940322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Intermediate Value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lang="en-US" sz="2800" dirty="0"/>
                  <a:t>More precisely, since </a:t>
                </a:r>
                <a14:m>
                  <m:oMath xmlns:m="http://schemas.openxmlformats.org/officeDocument/2006/math">
                    <m:r>
                      <a:rPr lang="en-US">
                        <a:latin typeface="Cambria Math" panose="02040503050406030204" pitchFamily="18" charset="0"/>
                      </a:rPr>
                      <m:t>𝐿</m:t>
                    </m:r>
                    <m:r>
                      <a:rPr lang="en-US">
                        <a:latin typeface="Cambria Math" panose="02040503050406030204" pitchFamily="18" charset="0"/>
                      </a:rPr>
                      <m:t>=0</m:t>
                    </m:r>
                  </m:oMath>
                </a14:m>
                <a:r>
                  <a:rPr lang="en-US" sz="2800" dirty="0"/>
                  <a:t> we have </a:t>
                </a:r>
                <a14:m>
                  <m:oMath xmlns:m="http://schemas.openxmlformats.org/officeDocument/2006/math">
                    <m:r>
                      <a:rPr lang="en-US">
                        <a:latin typeface="Cambria Math" panose="02040503050406030204" pitchFamily="18" charset="0"/>
                      </a:rPr>
                      <m:t>−4&lt;</m:t>
                    </m:r>
                    <m:r>
                      <a:rPr lang="en-US">
                        <a:latin typeface="Cambria Math" panose="02040503050406030204" pitchFamily="18" charset="0"/>
                      </a:rPr>
                      <m:t>𝐿</m:t>
                    </m:r>
                    <m:r>
                      <a:rPr lang="en-US">
                        <a:latin typeface="Cambria Math" panose="02040503050406030204" pitchFamily="18" charset="0"/>
                      </a:rPr>
                      <m:t>&lt;6</m:t>
                    </m:r>
                  </m:oMath>
                </a14:m>
                <a:r>
                  <a:rPr lang="en-US" sz="2800" dirty="0"/>
                  <a:t>; that is, since </a:t>
                </a:r>
                <a:r>
                  <a:rPr lang="en-US" sz="2800" dirty="0">
                    <a:latin typeface="Cambria Math"/>
                  </a:rPr>
                  <a:t>0</a:t>
                </a:r>
                <a:r>
                  <a:rPr lang="en-US" sz="2800" dirty="0"/>
                  <a:t> is a real number between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r>
                      <a:rPr lang="ar-AE">
                        <a:latin typeface="Cambria Math" panose="02040503050406030204" pitchFamily="18" charset="0"/>
                      </a:rPr>
                      <m:t>4</m:t>
                    </m:r>
                  </m:oMath>
                </a14:m>
                <a:r>
                  <a:rPr lang="ar-AE" sz="2800" dirty="0"/>
                  <a:t> </a:t>
                </a:r>
                <a:r>
                  <a:rPr lang="en-US" sz="2800" dirty="0"/>
                  <a:t>and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1</m:t>
                            </m:r>
                          </m:e>
                        </m:d>
                      </m:e>
                    </m:func>
                    <m:r>
                      <a:rPr lang="ar-AE">
                        <a:latin typeface="Cambria Math" panose="02040503050406030204" pitchFamily="18" charset="0"/>
                      </a:rPr>
                      <m:t>=</m:t>
                    </m:r>
                    <m:r>
                      <a:rPr lang="ar-AE">
                        <a:latin typeface="Cambria Math" panose="02040503050406030204" pitchFamily="18" charset="0"/>
                      </a:rPr>
                      <m:t>6</m:t>
                    </m:r>
                  </m:oMath>
                </a14:m>
                <a:r>
                  <a:rPr lang="en-US" sz="2800" dirty="0"/>
                  <a:t>, by the Intermediate Value Theorem there is a </a:t>
                </a:r>
                <a14:m>
                  <m:oMath xmlns:m="http://schemas.openxmlformats.org/officeDocument/2006/math">
                    <m:r>
                      <a:rPr lang="en-US">
                        <a:latin typeface="Cambria Math" panose="02040503050406030204" pitchFamily="18" charset="0"/>
                      </a:rPr>
                      <m:t>𝑐</m:t>
                    </m:r>
                  </m:oMath>
                </a14:m>
                <a:r>
                  <a:rPr lang="en-US" sz="2800" dirty="0"/>
                  <a:t> in </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such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r>
                      <a:rPr lang="ar-AE">
                        <a:latin typeface="Cambria Math" panose="02040503050406030204" pitchFamily="18" charset="0"/>
                      </a:rPr>
                      <m:t>𝐿</m:t>
                    </m:r>
                    <m:r>
                      <a:rPr lang="ar-AE">
                        <a:latin typeface="Cambria Math" panose="02040503050406030204" pitchFamily="18" charset="0"/>
                      </a:rPr>
                      <m:t>=</m:t>
                    </m:r>
                    <m:r>
                      <a:rPr lang="ar-AE">
                        <a:latin typeface="Cambria Math" panose="02040503050406030204" pitchFamily="18" charset="0"/>
                      </a:rPr>
                      <m:t>0</m:t>
                    </m:r>
                  </m:oMath>
                </a14:m>
                <a:r>
                  <a:rPr lang="en-US" sz="2800" dirty="0"/>
                  <a:t>. In other words, we have</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5</m:t>
                        </m:r>
                      </m:sup>
                    </m:sSup>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oMath>
                </a14:m>
                <a:r>
                  <a:rPr lang="en-US" sz="2800" dirty="0"/>
                  <a:t>.</a:t>
                </a:r>
                <a:endParaRPr lang="ar-AE" sz="2800" dirty="0"/>
              </a:p>
              <a:p>
                <a:r>
                  <a:rPr lang="en-US" sz="2800" dirty="0"/>
                  <a:t>Thus we proved the existence of a root between </a:t>
                </a:r>
                <a:r>
                  <a:rPr lang="en-US" sz="2800" dirty="0">
                    <a:latin typeface="Cambria Math"/>
                  </a:rPr>
                  <a:t>0</a:t>
                </a:r>
                <a:r>
                  <a:rPr lang="en-US" sz="2800" dirty="0"/>
                  <a:t> and </a:t>
                </a:r>
                <a:r>
                  <a:rPr lang="en-US" sz="2800" dirty="0">
                    <a:latin typeface="Cambria Math"/>
                  </a:rPr>
                  <a:t>1</a:t>
                </a:r>
                <a:r>
                  <a:rPr lang="en-US" sz="2800" dirty="0"/>
                  <a:t> for the given equation.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4289494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The Intermediate Value Theorem is an </a:t>
            </a:r>
            <a:r>
              <a:rPr sz="2800" i="1" dirty="0"/>
              <a:t>existence theorem</a:t>
            </a:r>
            <a:r>
              <a:rPr sz="2800" dirty="0"/>
              <a:t>; in other words, we proved the </a:t>
            </a:r>
            <a:r>
              <a:rPr sz="2800" i="1" dirty="0"/>
              <a:t>existence</a:t>
            </a:r>
            <a:r>
              <a:rPr sz="2800" dirty="0"/>
              <a:t> of a solution between </a:t>
            </a:r>
            <a:r>
              <a:rPr sz="2800" dirty="0">
                <a:latin typeface="Cambria Math"/>
              </a:rPr>
              <a:t>0</a:t>
            </a:r>
            <a:r>
              <a:rPr sz="2800" dirty="0"/>
              <a:t> and </a:t>
            </a:r>
            <a:r>
              <a:rPr sz="2800" dirty="0">
                <a:latin typeface="Cambria Math"/>
              </a:rPr>
              <a:t>1</a:t>
            </a:r>
            <a:r>
              <a:rPr sz="2800" dirty="0"/>
              <a:t> without actually specifying what it 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find the points of discontinuity, we first note that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sz="2800" dirty="0"/>
                  <a:t> is certainly one; for </a:t>
                </a:r>
                <a14:m>
                  <m:oMath xmlns:m="http://schemas.openxmlformats.org/officeDocument/2006/math">
                    <m:r>
                      <a:rPr>
                        <a:latin typeface="Cambria Math" panose="02040503050406030204" pitchFamily="18" charset="0"/>
                      </a:rPr>
                      <m:t>𝑓</m:t>
                    </m:r>
                  </m:oMath>
                </a14:m>
                <a:r>
                  <a:rPr sz="2800" dirty="0"/>
                  <a:t> is not even defined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sz="2800" dirty="0"/>
                  <a:t> (criterion 1 fails). Therefore, while </a:t>
                </a:r>
                <a14:m>
                  <m:oMath xmlns:m="http://schemas.openxmlformats.org/officeDocument/2006/math">
                    <m:r>
                      <a:rPr>
                        <a:latin typeface="Cambria Math" panose="02040503050406030204" pitchFamily="18" charset="0"/>
                      </a:rPr>
                      <m:t>𝑓</m:t>
                    </m:r>
                  </m:oMath>
                </a14:m>
                <a:r>
                  <a:rPr sz="2800" dirty="0"/>
                  <a:t> is continuous at the right endpoint of its domain, at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sz="2800" dirty="0"/>
                  <a:t>, it is discontinuous at the left endpoint, namely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sz="2800" dirty="0"/>
                  <a:t>. Next, for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as we mentioned </a:t>
                </a:r>
                <a:r>
                  <a:rPr lang="en-US" sz="2800" dirty="0"/>
                  <a:t>previously</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func>
                  </m:oMath>
                </a14:m>
                <a:r>
                  <a:rPr sz="2800" dirty="0"/>
                  <a:t>, so it is a point of discontinuity (criterion </a:t>
                </a:r>
                <a:r>
                  <a:rPr sz="2800" dirty="0">
                    <a:latin typeface="Cambria Math"/>
                  </a:rPr>
                  <a:t>3</a:t>
                </a:r>
                <a:r>
                  <a:rPr sz="2800" dirty="0"/>
                  <a:t> fails).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77478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Points of Continuity and Discontinuity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however, that the definition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1</m:t>
                    </m:r>
                  </m:oMath>
                </a14:m>
                <a:r>
                  <a:rPr sz="2800" dirty="0"/>
                  <a:t> will make </a:t>
                </a:r>
                <a14:m>
                  <m:oMath xmlns:m="http://schemas.openxmlformats.org/officeDocument/2006/math">
                    <m:r>
                      <a:rPr>
                        <a:latin typeface="Cambria Math" panose="02040503050406030204" pitchFamily="18" charset="0"/>
                      </a:rPr>
                      <m:t>𝑓</m:t>
                    </m:r>
                  </m:oMath>
                </a14:m>
                <a:r>
                  <a:rPr sz="2800" dirty="0"/>
                  <a:t> continuous; that is, appropriately redefining the function will remove this discontinuity. In contrast, at </a:t>
                </a:r>
                <a:br>
                  <a:rPr lang="en-US" sz="2800" dirty="0"/>
                </a:b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the one-sided limits are unequal, so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does not even exist. This is not only a point of discontinuity (by virtue of criterion </a:t>
                </a:r>
                <a:r>
                  <a:rPr sz="2800" dirty="0">
                    <a:latin typeface="Cambria Math"/>
                  </a:rPr>
                  <a:t>2</a:t>
                </a:r>
                <a:r>
                  <a:rPr sz="2800" dirty="0"/>
                  <a:t> failing), but one that cannot be removed by redefining the function. Such discontinuities are called </a:t>
                </a:r>
                <a:r>
                  <a:rPr sz="2800" i="1" dirty="0"/>
                  <a:t>jump discontinuities</a:t>
                </a:r>
                <a:r>
                  <a:rPr sz="2800" dirty="0"/>
                  <a:t>; the reason for the name should be clear from the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444"/>
                </a:stretch>
              </a:blipFill>
            </p:spPr>
            <p:txBody>
              <a:bodyPr/>
              <a:lstStyle/>
              <a:p>
                <a:r>
                  <a:rPr lang="en-US">
                    <a:noFill/>
                  </a:rPr>
                  <a:t> </a:t>
                </a:r>
              </a:p>
            </p:txBody>
          </p:sp>
        </mc:Fallback>
      </mc:AlternateContent>
    </p:spTree>
    <p:extLst>
      <p:ext uri="{BB962C8B-B14F-4D97-AF65-F5344CB8AC3E}">
        <p14:creationId xmlns:p14="http://schemas.microsoft.com/office/powerpoint/2010/main" val="359573299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5258</Words>
  <Application>Microsoft Office PowerPoint</Application>
  <PresentationFormat>On-screen Show (4:3)</PresentationFormat>
  <Paragraphs>251</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Cambria Math</vt:lpstr>
      <vt:lpstr>Courier New</vt:lpstr>
      <vt:lpstr>Calibri</vt:lpstr>
      <vt:lpstr>Arial</vt:lpstr>
      <vt:lpstr>Office Theme</vt:lpstr>
      <vt:lpstr>Section 13.5</vt:lpstr>
      <vt:lpstr>Continuity at a Point</vt:lpstr>
      <vt:lpstr>Continuity at a Point (cont.)</vt:lpstr>
      <vt:lpstr>Example 1: Finding Points of Continuity and Discontinuity</vt:lpstr>
      <vt:lpstr>Example 1: Finding Points of Continuity and Discontinuity (cont.)</vt:lpstr>
      <vt:lpstr>Example 1: Finding Points of Continuity and Discontinuity (cont.)</vt:lpstr>
      <vt:lpstr>Example 1: Finding Points of Continuity and Discontinuity (cont.)</vt:lpstr>
      <vt:lpstr>Example 1: Finding Points of Continuity and Discontinuity (cont.)</vt:lpstr>
      <vt:lpstr>Example 1: Finding Points of Continuity and Discontinuity (cont.)</vt:lpstr>
      <vt:lpstr>Example 1: Finding Points of Continuity and Discontinuity (cont.)</vt:lpstr>
      <vt:lpstr>Example 2: Finding Points of Discontinuity</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Removable Discontinuity</vt:lpstr>
      <vt:lpstr>Example 3: Classifying Removable and Nonremovable Points of Discontinuity</vt:lpstr>
      <vt:lpstr>Example 3: Classifying Removable and Nonremovable Points of Discontinuity (cont.)</vt:lpstr>
      <vt:lpstr>Example 3: Classifying Removable and Nonremovable Points of Discontinuity (cont.)</vt:lpstr>
      <vt:lpstr>Epsilon-Delta Continuity at a Point</vt:lpstr>
      <vt:lpstr>Continuity of a Function</vt:lpstr>
      <vt:lpstr>Example 4: Finding Points of Continuity and Discontinuity</vt:lpstr>
      <vt:lpstr>Example 4: Finding Points of Continuity and Discontinuity (cont.)</vt:lpstr>
      <vt:lpstr>Example 4: Finding Points of Continuity and Discontinuity (cont.)</vt:lpstr>
      <vt:lpstr>Example 5: Using the ε-δ Definition of Continuity</vt:lpstr>
      <vt:lpstr>Example 5: Using the ε-δ Definition of Continuity (cont.)</vt:lpstr>
      <vt:lpstr>Example 5: Using the ε-δ Definition of Continuity (cont.)</vt:lpstr>
      <vt:lpstr>Example 5: Using the ε-δ Definition of Continuity (cont.)</vt:lpstr>
      <vt:lpstr>Example 5: Using the ε-δ Definition of Continuity (cont.)</vt:lpstr>
      <vt:lpstr>Properties of Continuous Functions</vt:lpstr>
      <vt:lpstr>Example 6: Understanding Rational Functions and Continuity</vt:lpstr>
      <vt:lpstr>Example 6: Understanding Rational Functions and Continuity (cont.)</vt:lpstr>
      <vt:lpstr>Example 6: Understanding Rational Functions and Continuity (cont.)</vt:lpstr>
      <vt:lpstr>“Limits Pass through a Continuous Function”</vt:lpstr>
      <vt:lpstr>“A Composition of Continuous Functions Is Continuous”</vt:lpstr>
      <vt:lpstr>“The Inverse of a Continuous Function Is Continuous”</vt:lpstr>
      <vt:lpstr>Example 7: Using Theorems to Determine Continuity of Functions</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7: Using Theorems to Determine Continuity of Functions (cont.)</vt:lpstr>
      <vt:lpstr>Example 8: Using Alternate Formulations to Prove Functions Are Continuous</vt:lpstr>
      <vt:lpstr>Example 8: Using Alternate Formulations to Prove Functions Are Continuous (cont.)</vt:lpstr>
      <vt:lpstr>Example 8: Using Alternate Formulations to Prove Functions Are Continuous (cont.)</vt:lpstr>
      <vt:lpstr>Example 8: Using Alternate Formulations to Prove Functions Are Continuous (cont.)</vt:lpstr>
      <vt:lpstr>Example 9: Using Theorems to Determine Continuity of Functions</vt:lpstr>
      <vt:lpstr>Example 9: Using Theorems to Determine Continuity of Functions (cont.)</vt:lpstr>
      <vt:lpstr>Example 9: Using Theorems to Determine Continuity of Functions (cont.)</vt:lpstr>
      <vt:lpstr>Example 9: Using Theorems to Determine Continuity of Functions (cont.)</vt:lpstr>
      <vt:lpstr>Example 9: Using Theorems to Determine Continuity of Functions (cont.)</vt:lpstr>
      <vt:lpstr>Example 9: Using Theorems to Determine Continuity of Functions (cont.)</vt:lpstr>
      <vt:lpstr>Example 10: Defining Continuous Extensions of Functions</vt:lpstr>
      <vt:lpstr>Example 10: Defining Continuous Extensions of Functions (cont.)</vt:lpstr>
      <vt:lpstr>Example 10: Defining Continuous Extensions of Functions (cont.)</vt:lpstr>
      <vt:lpstr>Example 10: Defining Continuous Extensions of Functions (cont.)</vt:lpstr>
      <vt:lpstr>The Intermediate Value Theorem</vt:lpstr>
      <vt:lpstr>Example 11: Using the Intermediate Value Theorem</vt:lpstr>
      <vt:lpstr>Example 11: Using the Intermediate Value Theorem (cont.)</vt:lpstr>
      <vt:lpstr>Example 11: Using the Intermediate Value Theorem (cont.)</vt:lpstr>
      <vt:lpstr>Example 11: Using the Intermediate Value Theorem (cont.)</vt:lpstr>
      <vt:lpstr>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174</cp:revision>
  <dcterms:created xsi:type="dcterms:W3CDTF">2013-04-26T14:43:13Z</dcterms:created>
  <dcterms:modified xsi:type="dcterms:W3CDTF">2020-08-06T15:59:46Z</dcterms:modified>
</cp:coreProperties>
</file>