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80" r:id="rId6"/>
    <p:sldId id="296" r:id="rId7"/>
    <p:sldId id="281" r:id="rId8"/>
    <p:sldId id="260" r:id="rId9"/>
    <p:sldId id="262" r:id="rId10"/>
    <p:sldId id="263" r:id="rId11"/>
    <p:sldId id="282" r:id="rId12"/>
    <p:sldId id="297" r:id="rId13"/>
    <p:sldId id="264" r:id="rId14"/>
    <p:sldId id="265" r:id="rId15"/>
    <p:sldId id="283" r:id="rId16"/>
    <p:sldId id="266" r:id="rId17"/>
    <p:sldId id="267" r:id="rId18"/>
    <p:sldId id="284" r:id="rId19"/>
    <p:sldId id="285" r:id="rId20"/>
    <p:sldId id="268" r:id="rId21"/>
    <p:sldId id="269" r:id="rId22"/>
    <p:sldId id="270" r:id="rId23"/>
    <p:sldId id="298" r:id="rId24"/>
    <p:sldId id="287" r:id="rId25"/>
    <p:sldId id="271" r:id="rId26"/>
    <p:sldId id="272" r:id="rId27"/>
    <p:sldId id="288" r:id="rId28"/>
    <p:sldId id="273" r:id="rId29"/>
    <p:sldId id="274" r:id="rId30"/>
    <p:sldId id="292" r:id="rId31"/>
    <p:sldId id="291" r:id="rId32"/>
    <p:sldId id="299" r:id="rId33"/>
    <p:sldId id="275" r:id="rId34"/>
    <p:sldId id="276" r:id="rId35"/>
    <p:sldId id="277" r:id="rId36"/>
    <p:sldId id="279" r:id="rId37"/>
    <p:sldId id="295" r:id="rId38"/>
    <p:sldId id="301" r:id="rId39"/>
    <p:sldId id="293" r:id="rId40"/>
    <p:sldId id="294"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32"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Derivative</a:t>
            </a:r>
          </a:p>
        </p:txBody>
      </p:sp>
      <p:sp>
        <p:nvSpPr>
          <p:cNvPr id="3" name="Title 2"/>
          <p:cNvSpPr>
            <a:spLocks noGrp="1"/>
          </p:cNvSpPr>
          <p:nvPr>
            <p:ph type="title"/>
          </p:nvPr>
        </p:nvSpPr>
        <p:spPr/>
        <p:txBody>
          <a:bodyPr/>
          <a:lstStyle/>
          <a:p>
            <a:r>
              <a:t>Section 13.6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lang="en-US" sz="2800" dirty="0"/>
                  <a:t>T</a:t>
                </a:r>
                <a:r>
                  <a:rPr sz="2800" dirty="0"/>
                  <a:t>he instantaneous velocity at time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𝑐</m:t>
                    </m:r>
                  </m:oMath>
                </a14:m>
                <a:r>
                  <a:rPr sz="2800" dirty="0"/>
                  <a:t> of an object moving along a straight line is the derivative of its position function at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𝑐</m:t>
                    </m:r>
                  </m:oMath>
                </a14:m>
                <a:r>
                  <a:rPr sz="2800" dirty="0"/>
                  <a:t>. Using this observation with our given function </a:t>
                </a:r>
                <a14:m>
                  <m:oMath xmlns:m="http://schemas.openxmlformats.org/officeDocument/2006/math">
                    <m:r>
                      <a:rPr>
                        <a:latin typeface="Cambria Math" panose="02040503050406030204" pitchFamily="18" charset="0"/>
                      </a:rPr>
                      <m:t>𝑑</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sz="2800" dirty="0"/>
                  <a:t> seconds, we obtain the following</a:t>
                </a:r>
                <a:r>
                  <a:rPr lang="en-US" sz="2800" dirty="0"/>
                  <a:t>.</a:t>
                </a:r>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14:m>
                  <m:oMathPara xmlns:m="http://schemas.openxmlformats.org/officeDocument/2006/math">
                    <m:oMathParaPr>
                      <m:jc m:val="centerGroup"/>
                    </m:oMathParaPr>
                    <m:oMath xmlns:m="http://schemas.openxmlformats.org/officeDocument/2006/math">
                      <m:func>
                        <m:funcPr>
                          <m:ctrlPr>
                            <a:rPr lang="ar-AE" i="1" smtClean="0">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e>
                              </m:d>
                            </m:e>
                          </m:func>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5</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h</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h</m:t>
                                      </m:r>
                                    </m:e>
                                  </m:d>
                                </m:e>
                                <m:sup>
                                  <m:r>
                                    <a:rPr lang="ar-AE">
                                      <a:latin typeface="Cambria Math" panose="02040503050406030204" pitchFamily="18" charset="0"/>
                                    </a:rPr>
                                    <m:t>2</m:t>
                                  </m:r>
                                </m:sup>
                              </m:sSup>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5</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e>
                              </m:d>
                            </m:e>
                          </m:d>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h</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h</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2</m:t>
                                      </m:r>
                                    </m:sup>
                                  </m:sSup>
                                </m:e>
                              </m:d>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2</m:t>
                              </m:r>
                            </m:e>
                          </m:d>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h</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2</m:t>
                                  </m:r>
                                </m:sup>
                              </m:sSup>
                            </m:e>
                          </m:d>
                          <m:r>
                            <a:rPr lang="ar-AE">
                              <a:latin typeface="Cambria Math" panose="02040503050406030204" pitchFamily="18" charset="0"/>
                            </a:rPr>
                            <m:t>−</m:t>
                          </m:r>
                          <m:r>
                            <a:rPr lang="ar-AE">
                              <a:latin typeface="Cambria Math" panose="02040503050406030204" pitchFamily="18" charset="0"/>
                            </a:rPr>
                            <m:t>8</m:t>
                          </m:r>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h</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2</m:t>
                              </m:r>
                            </m:sup>
                          </m:sSup>
                        </m:num>
                        <m:den>
                          <m:r>
                            <a:rPr lang="ar-AE">
                              <a:latin typeface="Cambria Math" panose="02040503050406030204" pitchFamily="18" charset="0"/>
                            </a:rPr>
                            <m:t>h</m:t>
                          </m:r>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58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ar-AE" i="1" smtClean="0">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h</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2</m:t>
                              </m:r>
                            </m:sup>
                          </m:sSup>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r>
                                <a:rPr lang="ar-AE">
                                  <a:latin typeface="Cambria Math" panose="02040503050406030204" pitchFamily="18" charset="0"/>
                                </a:rPr>
                                <m:t>h</m:t>
                              </m:r>
                            </m:e>
                          </m:d>
                          <m:r>
                            <a:rPr lang="ar-AE">
                              <a:latin typeface="Cambria Math" panose="02040503050406030204" pitchFamily="18" charset="0"/>
                            </a:rPr>
                            <m:t>h</m:t>
                          </m:r>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r>
                                <a:rPr lang="ar-AE">
                                  <a:latin typeface="Cambria Math" panose="02040503050406030204" pitchFamily="18" charset="0"/>
                                </a:rPr>
                                <m:t>h</m:t>
                              </m:r>
                            </m:e>
                          </m:d>
                        </m:e>
                      </m:func>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𝑑</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e>
                      </m:phant>
                      <m:r>
                        <a:rPr lang="ar-AE">
                          <a:latin typeface="Cambria Math" panose="02040503050406030204" pitchFamily="18" charset="0"/>
                        </a:rPr>
                        <m:t>=</m:t>
                      </m:r>
                      <m:r>
                        <a:rPr lang="ar-AE">
                          <a:latin typeface="Cambria Math" panose="02040503050406030204" pitchFamily="18" charset="0"/>
                        </a:rPr>
                        <m:t>3</m:t>
                      </m:r>
                    </m:oMath>
                  </m:oMathPara>
                </a14:m>
                <a:endParaRPr lang="ar-AE" sz="2800" dirty="0"/>
              </a:p>
              <a:p>
                <a:pPr>
                  <a:defRPr sz="2800"/>
                </a:pPr>
                <a:r>
                  <a:rPr lang="en-US" sz="2800" dirty="0"/>
                  <a:t>Thus we conclude that the instantaneous velocity of the particle at time </a:t>
                </a:r>
                <a:r>
                  <a:rPr lang="en-US" sz="2800" dirty="0">
                    <a:latin typeface="Cambria Math"/>
                  </a:rPr>
                  <a:t>2</a:t>
                </a:r>
                <a:r>
                  <a:rPr lang="en-US" sz="2800" dirty="0"/>
                  <a:t> seconds is </a:t>
                </a:r>
                <a14:m>
                  <m:oMath xmlns:m="http://schemas.openxmlformats.org/officeDocument/2006/math">
                    <m:r>
                      <a:rPr lang="en-US">
                        <a:latin typeface="Cambria Math" panose="02040503050406030204" pitchFamily="18" charset="0"/>
                      </a:rPr>
                      <m:t>3</m:t>
                    </m:r>
                    <m:r>
                      <a:rPr lang="en-US"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424589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Instantaneous Velocity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piece of rock is dropped from a height of </a:t>
                </a:r>
                <a:r>
                  <a:rPr sz="2800" dirty="0">
                    <a:latin typeface="Cambria Math"/>
                  </a:rPr>
                  <a:t>196</a:t>
                </a:r>
                <a:r>
                  <a:rPr sz="2800" dirty="0"/>
                  <a:t> feet, and its height above ground level is given by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196</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oMath>
                </a14:m>
                <a:r>
                  <a:rPr sz="2800" dirty="0"/>
                  <a:t> feet, where </a:t>
                </a:r>
                <a14:m>
                  <m:oMath xmlns:m="http://schemas.openxmlformats.org/officeDocument/2006/math">
                    <m:r>
                      <a:rPr>
                        <a:latin typeface="Cambria Math" panose="02040503050406030204" pitchFamily="18" charset="0"/>
                      </a:rPr>
                      <m:t>𝑡</m:t>
                    </m:r>
                  </m:oMath>
                </a14:m>
                <a:r>
                  <a:rPr sz="2800" dirty="0"/>
                  <a:t> is measured in seconds. Find the instantaneous velocity of the rock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oMath>
                </a14:m>
                <a:r>
                  <a:rPr sz="2800" dirty="0"/>
                  <a:t> second,</a:t>
                </a:r>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2</m:t>
                    </m:r>
                  </m:oMath>
                </a14:m>
                <a:r>
                  <a:rPr sz="2800" dirty="0"/>
                  <a:t> seconds, and</a:t>
                </a:r>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seconds.</a:t>
                </a:r>
              </a:p>
              <a:p>
                <a:r>
                  <a:rPr sz="2800" dirty="0"/>
                  <a:t>What is the velocity of impact?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81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As before, the instantaneous velocity at time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𝑐</m:t>
                    </m:r>
                  </m:oMath>
                </a14:m>
                <a:r>
                  <a:rPr sz="2800" dirty="0"/>
                  <a:t> can be found by finding the derivative of the position function at </a:t>
                </a:r>
                <a14:m>
                  <m:oMath xmlns:m="http://schemas.openxmlformats.org/officeDocument/2006/math">
                    <m:r>
                      <a:rPr>
                        <a:latin typeface="Cambria Math" panose="02040503050406030204" pitchFamily="18" charset="0"/>
                      </a:rPr>
                      <m:t>𝑐</m:t>
                    </m:r>
                  </m:oMath>
                </a14:m>
                <a:r>
                  <a:rPr lang="en-US" sz="2800" dirty="0"/>
                  <a:t>.</a:t>
                </a:r>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r>
                                <a:rPr>
                                  <a:latin typeface="Cambria Math" panose="02040503050406030204" pitchFamily="18" charset="0"/>
                                </a:rPr>
                                <m:t>196</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196</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196</m:t>
                          </m:r>
                          <m:r>
                            <a:rPr>
                              <a:latin typeface="Cambria Math" panose="02040503050406030204" pitchFamily="18" charset="0"/>
                            </a:rPr>
                            <m:t>−</m:t>
                          </m:r>
                          <m:r>
                            <a:rPr>
                              <a:latin typeface="Cambria Math" panose="02040503050406030204" pitchFamily="18" charset="0"/>
                            </a:rPr>
                            <m:t>16</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𝑐</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e>
                          </m:d>
                          <m:r>
                            <a:rPr>
                              <a:latin typeface="Cambria Math" panose="02040503050406030204" pitchFamily="18" charset="0"/>
                            </a:rPr>
                            <m:t>−</m:t>
                          </m:r>
                          <m:r>
                            <a:rPr>
                              <a:latin typeface="Cambria Math" panose="02040503050406030204" pitchFamily="18" charset="0"/>
                            </a:rPr>
                            <m:t>196</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32</m:t>
                          </m:r>
                          <m:r>
                            <a:rPr>
                              <a:latin typeface="Cambria Math" panose="02040503050406030204" pitchFamily="18" charset="0"/>
                            </a:rPr>
                            <m:t>𝑐</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num>
                        <m:den>
                          <m:r>
                            <a:rPr>
                              <a:latin typeface="Cambria Math" panose="02040503050406030204" pitchFamily="18" charset="0"/>
                            </a:rPr>
                            <m:t>h</m:t>
                          </m:r>
                        </m:den>
                      </m:f>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h</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32</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16</m:t>
                              </m:r>
                              <m:r>
                                <a:rPr>
                                  <a:latin typeface="Cambria Math" panose="02040503050406030204" pitchFamily="18" charset="0"/>
                                </a:rPr>
                                <m:t>h</m:t>
                              </m:r>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e>
                      </m:phant>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32</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16</m:t>
                              </m:r>
                              <m:r>
                                <a:rPr>
                                  <a:latin typeface="Cambria Math" panose="02040503050406030204" pitchFamily="18" charset="0"/>
                                </a:rPr>
                                <m:t>h</m:t>
                              </m:r>
                            </m:e>
                          </m:d>
                        </m:e>
                      </m:func>
                      <m:r>
                        <a:rPr>
                          <a:latin typeface="Cambria Math" panose="02040503050406030204" pitchFamily="18" charset="0"/>
                        </a:rPr>
                        <m:t>=−</m:t>
                      </m:r>
                      <m:r>
                        <a:rPr>
                          <a:latin typeface="Cambria Math" panose="02040503050406030204" pitchFamily="18" charset="0"/>
                        </a:rPr>
                        <m:t>32</m:t>
                      </m:r>
                      <m:r>
                        <a:rPr>
                          <a:latin typeface="Cambria Math" panose="02040503050406030204" pitchFamily="18" charset="0"/>
                        </a:rPr>
                        <m:t>𝑐</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We now obtain the instantaneous velocity at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1</m:t>
                    </m:r>
                  </m:oMath>
                </a14:m>
                <a:r>
                  <a:rPr lang="en-US" sz="2800" dirty="0"/>
                  <a:t> by a simple substitution.</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1</m:t>
                            </m:r>
                          </m:e>
                        </m:d>
                      </m:e>
                    </m:func>
                    <m:r>
                      <a:rPr lang="ar-AE">
                        <a:latin typeface="Cambria Math" panose="02040503050406030204" pitchFamily="18" charset="0"/>
                      </a:rPr>
                      <m:t>=−</m:t>
                    </m:r>
                    <m:r>
                      <a:rPr lang="ar-AE">
                        <a:latin typeface="Cambria Math" panose="02040503050406030204" pitchFamily="18" charset="0"/>
                      </a:rPr>
                      <m:t>32</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32</m:t>
                    </m:r>
                    <m:r>
                      <a:rPr lang="ar-AE" b="0" i="0" smtClean="0">
                        <a:latin typeface="Cambria Math" panose="02040503050406030204" pitchFamily="18" charset="0"/>
                      </a:rPr>
                      <m:t> </m:t>
                    </m:r>
                    <m:r>
                      <m:rPr>
                        <m:sty m:val="p"/>
                      </m:rPr>
                      <a:rPr lang="en-US">
                        <a:latin typeface="Cambria Math" panose="02040503050406030204" pitchFamily="18" charset="0"/>
                      </a:rPr>
                      <m:t>ft</m:t>
                    </m:r>
                    <m:r>
                      <a:rPr lang="en-US">
                        <a:latin typeface="Cambria Math" panose="02040503050406030204" pitchFamily="18" charset="0"/>
                      </a:rPr>
                      <m:t>/</m:t>
                    </m:r>
                    <m:r>
                      <m:rPr>
                        <m:sty m:val="p"/>
                      </m:rPr>
                      <a:rPr lang="en-US">
                        <a:latin typeface="Cambria Math" panose="02040503050406030204" pitchFamily="18" charset="0"/>
                      </a:rPr>
                      <m:t>s</m:t>
                    </m:r>
                  </m:oMath>
                </a14:m>
                <a:endParaRPr lang="en-US" dirty="0"/>
              </a:p>
              <a:p>
                <a:pPr>
                  <a:defRPr sz="2800"/>
                </a:pPr>
                <a:r>
                  <a:rPr lang="en-US" dirty="0"/>
                  <a:t>​</a:t>
                </a:r>
                <a:r>
                  <a:rPr lang="en-US" sz="2800" dirty="0"/>
                  <a:t>Notice that unlike in our solution of the previous example, rather than substituting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1</m:t>
                    </m:r>
                  </m:oMath>
                </a14:m>
                <a:r>
                  <a:rPr lang="en-US" sz="2800" dirty="0"/>
                  <a:t> at the outset, we carried </a:t>
                </a:r>
                <a14:m>
                  <m:oMath xmlns:m="http://schemas.openxmlformats.org/officeDocument/2006/math">
                    <m:r>
                      <a:rPr lang="en-US">
                        <a:latin typeface="Cambria Math" panose="02040503050406030204" pitchFamily="18" charset="0"/>
                      </a:rPr>
                      <m:t>𝑐</m:t>
                    </m:r>
                  </m:oMath>
                </a14:m>
                <a:r>
                  <a:rPr lang="en-US" sz="2800" dirty="0"/>
                  <a:t> through the computation to obtain a formula for the instantaneous velocity, which we subsequently evaluated 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1</m:t>
                    </m:r>
                  </m:oMath>
                </a14:m>
                <a:r>
                  <a:rPr lang="en-US" sz="2800" dirty="0"/>
                  <a:t>. The advantage of this method lies in the fact that now we can use the formula to answer both parts b. and c.</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367196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ar-AE" dirty="0"/>
                  <a:t>​</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r>
                      <a:rPr lang="ar-AE">
                        <a:latin typeface="Cambria Math" panose="02040503050406030204" pitchFamily="18" charset="0"/>
                      </a:rPr>
                      <m:t>32</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64</m:t>
                    </m:r>
                    <m:r>
                      <a:rPr lang="en-US" b="0" i="0" smtClean="0">
                        <a:latin typeface="Cambria Math" panose="02040503050406030204" pitchFamily="18" charset="0"/>
                      </a:rPr>
                      <m:t> </m:t>
                    </m:r>
                    <m:r>
                      <m:rPr>
                        <m:sty m:val="p"/>
                      </m:rPr>
                      <a:rPr lang="en-US">
                        <a:latin typeface="Cambria Math" panose="02040503050406030204" pitchFamily="18" charset="0"/>
                      </a:rPr>
                      <m:t>ft</m:t>
                    </m:r>
                    <m:r>
                      <a:rPr lang="en-US">
                        <a:latin typeface="Cambria Math" panose="02040503050406030204" pitchFamily="18" charset="0"/>
                      </a:rPr>
                      <m:t>/</m:t>
                    </m:r>
                    <m:r>
                      <m:rPr>
                        <m:sty m:val="p"/>
                      </m:rPr>
                      <a:rPr lang="en-US">
                        <a:latin typeface="Cambria Math" panose="02040503050406030204" pitchFamily="18" charset="0"/>
                      </a:rPr>
                      <m:t>s</m:t>
                    </m:r>
                  </m:oMath>
                </a14:m>
                <a:br>
                  <a:rPr lang="en-US" dirty="0"/>
                </a:br>
                <a:endParaRPr lang="en-US" dirty="0"/>
              </a:p>
              <a:p>
                <a:pPr marL="514350" indent="-514350">
                  <a:buFont typeface="+mj-lt"/>
                  <a:buAutoNum type="alphaLcPeriod" startAt="2"/>
                  <a:defRPr sz="2800"/>
                </a:pPr>
                <a:r>
                  <a:rPr lang="ar-AE" sz="2800" dirty="0"/>
                  <a:t>​</a:t>
                </a:r>
                <a14:m>
                  <m:oMath xmlns:m="http://schemas.openxmlformats.org/officeDocument/2006/math">
                    <m:func>
                      <m:funcPr>
                        <m:ctrlPr>
                          <a:rPr lang="ar-AE" sz="2800" i="1">
                            <a:latin typeface="Cambria Math" panose="02040503050406030204" pitchFamily="18" charset="0"/>
                          </a:rPr>
                        </m:ctrlPr>
                      </m:funcPr>
                      <m:fName>
                        <m:sSup>
                          <m:sSupPr>
                            <m:ctrlPr>
                              <a:rPr lang="ar-AE" sz="2800" i="1">
                                <a:latin typeface="Cambria Math" panose="02040503050406030204" pitchFamily="18" charset="0"/>
                              </a:rPr>
                            </m:ctrlPr>
                          </m:sSupPr>
                          <m:e>
                            <m:r>
                              <a:rPr lang="ar-AE" sz="2800">
                                <a:latin typeface="Cambria Math" panose="02040503050406030204" pitchFamily="18" charset="0"/>
                              </a:rPr>
                              <m:t>h</m:t>
                            </m:r>
                          </m:e>
                          <m:sup>
                            <m:r>
                              <a:rPr lang="ar-AE" sz="2800">
                                <a:latin typeface="Cambria Math" panose="02040503050406030204" pitchFamily="18" charset="0"/>
                              </a:rPr>
                              <m:t>′</m:t>
                            </m:r>
                          </m:sup>
                        </m:sSup>
                      </m:fName>
                      <m:e>
                        <m:d>
                          <m:dPr>
                            <m:ctrlPr>
                              <a:rPr lang="ar-AE" sz="2800" i="1">
                                <a:latin typeface="Cambria Math" panose="02040503050406030204" pitchFamily="18" charset="0"/>
                              </a:rPr>
                            </m:ctrlPr>
                          </m:dPr>
                          <m:e>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5</m:t>
                            </m:r>
                          </m:e>
                        </m:d>
                      </m:e>
                    </m:func>
                    <m:r>
                      <a:rPr lang="ar-AE" sz="2800">
                        <a:latin typeface="Cambria Math" panose="02040503050406030204" pitchFamily="18" charset="0"/>
                      </a:rPr>
                      <m:t>=−</m:t>
                    </m:r>
                    <m:r>
                      <a:rPr lang="ar-AE" sz="2800">
                        <a:latin typeface="Cambria Math" panose="02040503050406030204" pitchFamily="18" charset="0"/>
                      </a:rPr>
                      <m:t>32</m:t>
                    </m:r>
                    <m:d>
                      <m:dPr>
                        <m:ctrlPr>
                          <a:rPr lang="ar-AE" sz="2800" i="1">
                            <a:latin typeface="Cambria Math" panose="02040503050406030204" pitchFamily="18" charset="0"/>
                          </a:rPr>
                        </m:ctrlPr>
                      </m:dPr>
                      <m:e>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5</m:t>
                        </m:r>
                      </m:e>
                    </m:d>
                    <m:r>
                      <a:rPr lang="ar-AE" sz="2800">
                        <a:latin typeface="Cambria Math" panose="02040503050406030204" pitchFamily="18" charset="0"/>
                      </a:rPr>
                      <m:t>=−</m:t>
                    </m:r>
                    <m:r>
                      <a:rPr lang="ar-AE" sz="2800">
                        <a:latin typeface="Cambria Math" panose="02040503050406030204" pitchFamily="18" charset="0"/>
                      </a:rPr>
                      <m:t>80</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ft</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s</m:t>
                    </m:r>
                  </m:oMath>
                </a14:m>
                <a:endParaRPr lang="en-US" sz="2800" dirty="0"/>
              </a:p>
              <a:p>
                <a:pPr>
                  <a:defRPr sz="2800"/>
                </a:pPr>
                <a:endParaRPr lang="en-US" dirty="0"/>
              </a:p>
              <a:p>
                <a:pPr>
                  <a:defRPr sz="2800"/>
                </a:pPr>
                <a:r>
                  <a:rPr lang="en-US" sz="2800" dirty="0"/>
                  <a:t>Finally, we proceed to find the velocity of impact. The fundamental observation is that impact happens precisely when the position of the rock becomes </a:t>
                </a:r>
                <a:r>
                  <a:rPr lang="en-US" sz="2800" dirty="0">
                    <a:latin typeface="Cambria Math"/>
                  </a:rPr>
                  <a:t>0</a:t>
                </a:r>
                <a:r>
                  <a:rPr lang="en-US" sz="2800" dirty="0"/>
                  <a:t>. This helps us determine exactly how many seconds after being dropped the rock hits the ground.</a:t>
                </a:r>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ar-AE" sz="2400" dirty="0"/>
                  <a:t>​</a:t>
                </a:r>
                <a:r>
                  <a:rPr lang="en-US" dirty="0"/>
                  <a:t>Thus we solve the equation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r>
                      <a:rPr lang="ar-AE">
                        <a:latin typeface="Cambria Math" panose="02040503050406030204" pitchFamily="18" charset="0"/>
                      </a:rPr>
                      <m:t>0</m:t>
                    </m:r>
                  </m:oMath>
                </a14:m>
                <a:r>
                  <a:rPr lang="ar-AE" dirty="0"/>
                  <a:t>​</a:t>
                </a:r>
                <a:r>
                  <a:rPr lang="en-US" dirty="0"/>
                  <a:t>.</a:t>
                </a:r>
              </a:p>
              <a:p>
                <a:pPr>
                  <a:defRPr sz="2800"/>
                </a:pPr>
                <a:endParaRPr lang="en-US" dirty="0"/>
              </a:p>
              <a:p>
                <a:pPr>
                  <a:defRPr sz="2800"/>
                </a:pPr>
                <a:endParaRPr lang="en-US" dirty="0"/>
              </a:p>
              <a:p>
                <a:pPr>
                  <a:defRPr sz="2800"/>
                </a:pPr>
                <a:endParaRPr lang="en-US" dirty="0"/>
              </a:p>
              <a:p>
                <a:pPr>
                  <a:defRPr sz="2800"/>
                </a:pPr>
                <a:endParaRPr lang="en-US" sz="2800" dirty="0"/>
              </a:p>
              <a:p>
                <a:pPr>
                  <a:defRPr sz="2800"/>
                </a:pPr>
                <a:r>
                  <a:rPr lang="en-US" sz="2800" dirty="0"/>
                  <a:t>Since time is always positive, we will only consider the solution </a:t>
                </a:r>
                <a14:m>
                  <m:oMath xmlns:m="http://schemas.openxmlformats.org/officeDocument/2006/math">
                    <m:r>
                      <a:rPr lang="en-US" sz="2800">
                        <a:latin typeface="Cambria Math" panose="02040503050406030204" pitchFamily="18" charset="0"/>
                      </a:rPr>
                      <m:t>𝑡</m:t>
                    </m:r>
                    <m:r>
                      <a:rPr lang="en-US" sz="2800">
                        <a:latin typeface="Cambria Math" panose="02040503050406030204" pitchFamily="18" charset="0"/>
                      </a:rPr>
                      <m:t>=</m:t>
                    </m:r>
                    <m:r>
                      <a:rPr lang="en-US" sz="2800">
                        <a:latin typeface="Cambria Math" panose="02040503050406030204" pitchFamily="18" charset="0"/>
                      </a:rPr>
                      <m:t>3</m:t>
                    </m:r>
                    <m:r>
                      <a:rPr lang="en-US" sz="2800">
                        <a:latin typeface="Cambria Math" panose="02040503050406030204" pitchFamily="18" charset="0"/>
                      </a:rPr>
                      <m:t>.</m:t>
                    </m:r>
                    <m:r>
                      <a:rPr lang="en-US" sz="2800">
                        <a:latin typeface="Cambria Math" panose="02040503050406030204" pitchFamily="18" charset="0"/>
                      </a:rPr>
                      <m:t>5</m:t>
                    </m:r>
                    <m:r>
                      <m:rPr>
                        <m:nor/>
                      </m:rPr>
                      <a:rPr lang="en-US" sz="2800"/>
                      <m:t> </m:t>
                    </m:r>
                    <m:r>
                      <m:rPr>
                        <m:sty m:val="p"/>
                      </m:rPr>
                      <a:rPr lang="en-US" sz="2800">
                        <a:latin typeface="Cambria Math" panose="02040503050406030204" pitchFamily="18" charset="0"/>
                      </a:rPr>
                      <m:t>s</m:t>
                    </m:r>
                  </m:oMath>
                </a14:m>
                <a:r>
                  <a:rPr lang="en-US"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49885688"/>
                  </p:ext>
                </p:extLst>
              </p:nvPr>
            </p:nvGraphicFramePr>
            <p:xfrm>
              <a:off x="2968371" y="1581912"/>
              <a:ext cx="3207258" cy="199948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378458">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196</m:t>
                              </m:r>
                              <m:r>
                                <a:rPr sz="2800">
                                  <a:latin typeface="Cambria Math"/>
                                </a:rPr>
                                <m:t>−</m:t>
                              </m:r>
                              <m:r>
                                <a:rPr sz="2800">
                                  <a:latin typeface="Cambria Math"/>
                                </a:rPr>
                                <m:t>16</m:t>
                              </m:r>
                              <m:sSup>
                                <m:sSupPr>
                                  <m:ctrlPr>
                                    <a:rPr sz="2800" i="1">
                                      <a:latin typeface="Cambria Math" panose="02040503050406030204" pitchFamily="18" charset="0"/>
                                    </a:rPr>
                                  </m:ctrlPr>
                                </m:sSupPr>
                                <m:e>
                                  <m:r>
                                    <a:rPr sz="2800">
                                      <a:latin typeface="Cambria Math"/>
                                    </a:rPr>
                                    <m:t>𝑡</m:t>
                                  </m:r>
                                </m:e>
                                <m:sup>
                                  <m:r>
                                    <a:rPr sz="2800">
                                      <a:latin typeface="Cambria Math"/>
                                    </a:rPr>
                                    <m:t>2</m:t>
                                  </m:r>
                                </m:sup>
                              </m:sSup>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16</m:t>
                              </m:r>
                              <m:sSup>
                                <m:sSupPr>
                                  <m:ctrlPr>
                                    <a:rPr sz="2800" i="1">
                                      <a:latin typeface="Cambria Math" panose="02040503050406030204" pitchFamily="18" charset="0"/>
                                    </a:rPr>
                                  </m:ctrlPr>
                                </m:sSupPr>
                                <m:e>
                                  <m:r>
                                    <a:rPr sz="2800">
                                      <a:latin typeface="Cambria Math"/>
                                    </a:rPr>
                                    <m:t>𝑡</m:t>
                                  </m:r>
                                </m:e>
                                <m:sup>
                                  <m:r>
                                    <a:rPr sz="2800">
                                      <a:latin typeface="Cambria Math"/>
                                    </a:rPr>
                                    <m:t>2</m:t>
                                  </m:r>
                                </m:sup>
                              </m:sSup>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196</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𝑡</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12</m:t>
                              </m:r>
                              <m:r>
                                <a:rPr sz="2800">
                                  <a:latin typeface="Cambria Math"/>
                                </a:rPr>
                                <m:t>.</m:t>
                              </m:r>
                              <m:r>
                                <a:rPr sz="2800">
                                  <a:latin typeface="Cambria Math"/>
                                </a:rPr>
                                <m:t>25</m:t>
                              </m:r>
                            </m:oMath>
                          </a14:m>
                          <a:endParaRPr sz="28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𝑡</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m:t>
                              </m:r>
                              <m:r>
                                <a:rPr sz="2800">
                                  <a:latin typeface="Cambria Math"/>
                                </a:rPr>
                                <m:t>5</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49885688"/>
                  </p:ext>
                </p:extLst>
              </p:nvPr>
            </p:nvGraphicFramePr>
            <p:xfrm>
              <a:off x="2968371" y="1581912"/>
              <a:ext cx="3207258" cy="199948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378458">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75415" b="-337805"/>
                          </a:stretch>
                        </a:blipFill>
                      </a:tcPr>
                    </a:tc>
                    <a:tc>
                      <a:txBody>
                        <a:bodyPr/>
                        <a:lstStyle/>
                        <a:p>
                          <a:endParaRPr lang="en-US"/>
                        </a:p>
                      </a:txBody>
                      <a:tcPr marL="36576" marR="36576" marT="36576" marB="36576" anchor="ctr">
                        <a:blipFill>
                          <a:blip r:embed="rId3"/>
                          <a:stretch>
                            <a:fillRect l="-132599" t="-12195" b="-33780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0843" r="-75415" b="-233735"/>
                          </a:stretch>
                        </a:blipFill>
                      </a:tcPr>
                    </a:tc>
                    <a:tc>
                      <a:txBody>
                        <a:bodyPr/>
                        <a:lstStyle/>
                        <a:p>
                          <a:endParaRPr lang="en-US"/>
                        </a:p>
                      </a:txBody>
                      <a:tcPr marL="36576" marR="36576" marT="36576" marB="36576" anchor="ctr">
                        <a:blipFill>
                          <a:blip r:embed="rId3"/>
                          <a:stretch>
                            <a:fillRect l="-132599" t="-110843" b="-23373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75415" b="-136585"/>
                          </a:stretch>
                        </a:blipFill>
                      </a:tcPr>
                    </a:tc>
                    <a:tc>
                      <a:txBody>
                        <a:bodyPr/>
                        <a:lstStyle/>
                        <a:p>
                          <a:endParaRPr lang="en-US"/>
                        </a:p>
                      </a:txBody>
                      <a:tcPr marL="36576" marR="36576" marT="36576" marB="36576" anchor="ctr">
                        <a:blipFill>
                          <a:blip r:embed="rId3"/>
                          <a:stretch>
                            <a:fillRect l="-132599"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75415" b="-36585"/>
                          </a:stretch>
                        </a:blipFill>
                      </a:tcPr>
                    </a:tc>
                    <a:tc>
                      <a:txBody>
                        <a:bodyPr/>
                        <a:lstStyle/>
                        <a:p>
                          <a:endParaRPr lang="en-US"/>
                        </a:p>
                      </a:txBody>
                      <a:tcPr marL="36576" marR="36576" marT="36576" marB="36576" anchor="ctr">
                        <a:blipFill>
                          <a:blip r:embed="rId3"/>
                          <a:stretch>
                            <a:fillRect l="-132599" t="-3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dirty="0"/>
                  <a:t>​</a:t>
                </a:r>
                <a:r>
                  <a:rPr lang="en-US" sz="2800" dirty="0"/>
                  <a:t>Now we can determine the velocity of impact, which is precisely the instantaneous velocity at the time of impact, by evaluating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m:t>
                        </m:r>
                      </m:sup>
                    </m:sSup>
                  </m:oMath>
                </a14:m>
                <a:r>
                  <a:rPr lang="ar-AE" sz="2800" dirty="0"/>
                  <a:t> </a:t>
                </a:r>
                <a:r>
                  <a:rPr lang="en-US" sz="2800" dirty="0"/>
                  <a:t>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5</m:t>
                    </m:r>
                  </m:oMath>
                </a14:m>
                <a:r>
                  <a:rPr lang="en-US" sz="2800" dirty="0"/>
                  <a:t>. Notice that we can once again use the formula we derived before:</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h</m:t>
                        </m:r>
                      </m:e>
                      <m:sup>
                        <m:r>
                          <a:rPr lang="ar-AE" i="1">
                            <a:latin typeface="Cambria Math" panose="02040503050406030204" pitchFamily="18" charset="0"/>
                          </a:rPr>
                          <m:t>′</m:t>
                        </m:r>
                      </m:sup>
                    </m:sSup>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r>
                      <a:rPr lang="ar-AE">
                        <a:latin typeface="Cambria Math" panose="02040503050406030204" pitchFamily="18" charset="0"/>
                      </a:rPr>
                      <m:t>32</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r>
                      <a:rPr lang="ar-AE">
                        <a:latin typeface="Cambria Math" panose="02040503050406030204" pitchFamily="18" charset="0"/>
                      </a:rPr>
                      <m:t>112</m:t>
                    </m:r>
                    <m:r>
                      <a:rPr lang="en-US"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endParaRPr lang="ar-AE" sz="2800" dirty="0"/>
              </a:p>
              <a:p>
                <a:pPr>
                  <a:defRPr sz="2800"/>
                </a:pPr>
                <a:r>
                  <a:rPr lang="ar-AE" dirty="0"/>
                  <a:t>​</a:t>
                </a:r>
                <a:r>
                  <a:rPr lang="en-US" sz="2800" dirty="0"/>
                  <a:t>and we conclude that the rock hits the ground with a velocity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112</m:t>
                    </m:r>
                    <m:r>
                      <a:rPr lang="en-US"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260127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Instantaneous Velocity (cont.)</a:t>
            </a:r>
          </a:p>
        </p:txBody>
      </p:sp>
      <p:sp>
        <p:nvSpPr>
          <p:cNvPr id="3" name="Text Placeholder 2"/>
          <p:cNvSpPr>
            <a:spLocks noGrp="1"/>
          </p:cNvSpPr>
          <p:nvPr>
            <p:ph type="body" sz="quarter" idx="10"/>
          </p:nvPr>
        </p:nvSpPr>
        <p:spPr/>
        <p:txBody>
          <a:bodyPr>
            <a:normAutofit/>
          </a:bodyPr>
          <a:lstStyle/>
          <a:p>
            <a:r>
              <a:rPr dirty="0"/>
              <a:t>​</a:t>
            </a:r>
            <a:r>
              <a:rPr sz="2800" dirty="0"/>
              <a:t>In conclusion, we note that the negative signs in the answers mean that the direction of velocity is pointing downward throughout the motion. Also, while our answer is close to what we would measure in an actual experiment, it is important to remember that we ignored air resistance in this problem.</a:t>
            </a:r>
          </a:p>
        </p:txBody>
      </p:sp>
    </p:spTree>
    <p:extLst>
      <p:ext uri="{BB962C8B-B14F-4D97-AF65-F5344CB8AC3E}">
        <p14:creationId xmlns:p14="http://schemas.microsoft.com/office/powerpoint/2010/main" val="6756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Derivative at a Point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The </a:t>
                </a:r>
                <a:r>
                  <a:rPr lang="en-US" b="1" dirty="0"/>
                  <a:t>derivative of the function</a:t>
                </a:r>
                <a:r>
                  <a:rPr lang="en-US" sz="2800" b="1" dirty="0"/>
                  <a:t> </a:t>
                </a:r>
                <a14:m>
                  <m:oMath xmlns:m="http://schemas.openxmlformats.org/officeDocument/2006/math">
                    <m:r>
                      <a:rPr lang="en-US">
                        <a:latin typeface="Cambria Math" panose="02040503050406030204" pitchFamily="18" charset="0"/>
                      </a:rPr>
                      <m:t>𝑓</m:t>
                    </m:r>
                  </m:oMath>
                </a14:m>
                <a:r>
                  <a:rPr lang="en-US" sz="2800" dirty="0"/>
                  <a:t> </a:t>
                </a:r>
                <a:r>
                  <a:rPr lang="en-US" b="1" dirty="0"/>
                  <a:t>at the point</a:t>
                </a:r>
                <a:r>
                  <a:rPr lang="en-US" sz="2800" b="1" dirty="0"/>
                  <a:t> </a:t>
                </a:r>
                <a14:m>
                  <m:oMath xmlns:m="http://schemas.openxmlformats.org/officeDocument/2006/math">
                    <m:r>
                      <a:rPr lang="en-US">
                        <a:latin typeface="Cambria Math" panose="02040503050406030204" pitchFamily="18" charset="0"/>
                      </a:rPr>
                      <m:t>𝑐</m:t>
                    </m:r>
                  </m:oMath>
                </a14:m>
                <a:r>
                  <a:rPr lang="en-US" sz="2800" dirty="0"/>
                  <a:t>, denoted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oMath>
                </a14:m>
                <a:r>
                  <a:rPr lang="ar-AE" sz="2800" dirty="0"/>
                  <a:t> </a:t>
                </a:r>
                <a:r>
                  <a:rPr lang="en-US" sz="2800" dirty="0"/>
                  <a:t>is</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func>
                        <m:funcPr>
                          <m:ctrlPr>
                            <a:rPr lang="ar-AE">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e>
                      </m:func>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provided the limit exists. (Note that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oMath>
                </a14:m>
                <a:r>
                  <a:rPr lang="ar-AE" sz="2800" dirty="0"/>
                  <a:t> </a:t>
                </a:r>
                <a:r>
                  <a:rPr lang="en-US" sz="2800" dirty="0"/>
                  <a:t>is read “</a:t>
                </a:r>
                <a14:m>
                  <m:oMath xmlns:m="http://schemas.openxmlformats.org/officeDocument/2006/math">
                    <m:r>
                      <a:rPr lang="en-US">
                        <a:latin typeface="Cambria Math" panose="02040503050406030204" pitchFamily="18" charset="0"/>
                      </a:rPr>
                      <m:t>𝑓</m:t>
                    </m:r>
                  </m:oMath>
                </a14:m>
                <a:r>
                  <a:rPr lang="en-US" sz="2800" dirty="0"/>
                  <a:t> prime of </a:t>
                </a:r>
                <a14:m>
                  <m:oMath xmlns:m="http://schemas.openxmlformats.org/officeDocument/2006/math">
                    <m:r>
                      <a:rPr lang="en-US">
                        <a:latin typeface="Cambria Math" panose="02040503050406030204" pitchFamily="18" charset="0"/>
                      </a:rPr>
                      <m:t>𝑐</m:t>
                    </m:r>
                  </m:oMath>
                </a14:m>
                <a:r>
                  <a:rPr lang="en-US" dirty="0"/>
                  <a:t>.”)</a:t>
                </a:r>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Derivative of a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The </a:t>
                </a:r>
                <a:r>
                  <a:rPr lang="en-US" b="1" dirty="0"/>
                  <a:t>derivative of</a:t>
                </a:r>
                <a:r>
                  <a:rPr lang="en-US" sz="2800" b="1" dirty="0"/>
                  <a:t> </a:t>
                </a:r>
                <a14:m>
                  <m:oMath xmlns:m="http://schemas.openxmlformats.org/officeDocument/2006/math">
                    <m:r>
                      <a:rPr lang="en-US">
                        <a:latin typeface="Cambria Math" panose="02040503050406030204" pitchFamily="18" charset="0"/>
                      </a:rPr>
                      <m:t>𝑓</m:t>
                    </m:r>
                  </m:oMath>
                </a14:m>
                <a:r>
                  <a:rPr lang="en-US" sz="2800" dirty="0"/>
                  <a:t>, denoted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oMath>
                </a14:m>
                <a:r>
                  <a:rPr lang="ar-AE" sz="2800" dirty="0"/>
                  <a:t> </a:t>
                </a:r>
                <a:r>
                  <a:rPr lang="en-US" sz="2800" dirty="0"/>
                  <a:t>is the function whose value at the point </a:t>
                </a:r>
                <a14:m>
                  <m:oMath xmlns:m="http://schemas.openxmlformats.org/officeDocument/2006/math">
                    <m:r>
                      <a:rPr lang="en-US">
                        <a:latin typeface="Cambria Math" panose="02040503050406030204" pitchFamily="18" charset="0"/>
                      </a:rPr>
                      <m:t>𝑥</m:t>
                    </m:r>
                  </m:oMath>
                </a14:m>
                <a:r>
                  <a:rPr lang="en-US" sz="2800" dirty="0"/>
                  <a:t> is</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r>
                                <a:rPr lang="ar-AE">
                                  <a:latin typeface="Cambria Math" panose="02040503050406030204" pitchFamily="18" charset="0"/>
                                </a:rPr>
                                <m:t>h</m:t>
                              </m:r>
                            </m:den>
                          </m:f>
                        </m:e>
                      </m:func>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r>
                  <a:rPr lang="en-US" sz="2800" dirty="0"/>
                  <a:t>provided the limit exists.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Speed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soccer player kicks a ball vertically upward so that its position relative to ground level is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oMath>
                </a14:m>
                <a:r>
                  <a:rPr sz="2800" dirty="0"/>
                  <a:t> meters,</a:t>
                </a:r>
                <a:endParaRPr lang="en-US" sz="2800" dirty="0"/>
              </a:p>
              <a:p>
                <a:pPr>
                  <a:defRPr sz="2800"/>
                </a:pPr>
                <a:r>
                  <a:rPr sz="2800" dirty="0"/>
                  <a:t>where </a:t>
                </a:r>
                <a14:m>
                  <m:oMath xmlns:m="http://schemas.openxmlformats.org/officeDocument/2006/math">
                    <m:r>
                      <a:rPr>
                        <a:latin typeface="Cambria Math" panose="02040503050406030204" pitchFamily="18" charset="0"/>
                      </a:rPr>
                      <m:t>𝑡</m:t>
                    </m:r>
                  </m:oMath>
                </a14:m>
                <a:r>
                  <a:rPr sz="2800" dirty="0"/>
                  <a:t> is measured in seconds. Find the velocity and speed of the soccer ball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oMath>
                </a14:m>
                <a:r>
                  <a:rPr sz="2800" dirty="0"/>
                  <a:t> second,</a:t>
                </a:r>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seconds, and</a:t>
                </a:r>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oMath>
                </a14:m>
                <a:r>
                  <a:rPr sz="2800" dirty="0"/>
                  <a:t> seconds.</a:t>
                </a:r>
              </a:p>
              <a:p>
                <a:r>
                  <a:rPr sz="2800" dirty="0"/>
                  <a:t>What is this bal</a:t>
                </a:r>
                <a:r>
                  <a:rPr lang="en-US" sz="2800" dirty="0"/>
                  <a:t>l’s</a:t>
                </a:r>
                <a:r>
                  <a:rPr sz="2800" dirty="0"/>
                  <a:t> speed of impact upon its return? (Ignore air resistance.)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159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Note first of all that the position function realistically reflects the fact that the ball does not start from ground level. Its initial height can be found by substituting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into the position function.</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6</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m:rPr>
                        <m:nor/>
                      </m:rPr>
                      <a:rPr lang="en-US" b="0" i="0" smtClean="0">
                        <a:latin typeface="Cambria Math" panose="02040503050406030204" pitchFamily="18" charset="0"/>
                      </a:rPr>
                      <m:t> </m:t>
                    </m:r>
                    <m:r>
                      <m:rPr>
                        <m:nor/>
                      </m:rPr>
                      <a:rPr/>
                      <m:t>meter</m:t>
                    </m:r>
                  </m:oMath>
                </a14:m>
                <a:endParaRPr dirty="0"/>
              </a:p>
              <a:p>
                <a:pPr marL="512064">
                  <a:defRPr sz="2800"/>
                </a:pPr>
                <a:r>
                  <a:rPr dirty="0"/>
                  <a:t>​</a:t>
                </a:r>
                <a:r>
                  <a:rPr sz="2800" dirty="0"/>
                  <a:t>In order to answer the questions, next we proceed to find </a:t>
                </a:r>
                <a14:m>
                  <m:oMath xmlns:m="http://schemas.openxmlformats.org/officeDocument/2006/math">
                    <m:r>
                      <a:rPr>
                        <a:latin typeface="Cambria Math" panose="02040503050406030204" pitchFamily="18" charset="0"/>
                      </a:rPr>
                      <m:t>𝑣</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dirty="0"/>
                  <a:t>, the velocity function of the ball, which is the derivative of </a:t>
                </a:r>
                <a14:m>
                  <m:oMath xmlns:m="http://schemas.openxmlformats.org/officeDocument/2006/math">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9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1332913"/>
              </a:xfrm>
            </p:spPr>
            <p:txBody>
              <a:bodyPr>
                <a:normAutofit/>
              </a:bodyPr>
              <a:lstStyle/>
              <a:p>
                <a:r>
                  <a:rPr sz="2600" dirty="0"/>
                  <a:t>Notice that we are using the alternate notation of </a:t>
                </a:r>
                <a14:m>
                  <m:oMath xmlns:m="http://schemas.openxmlformats.org/officeDocument/2006/math">
                    <m:r>
                      <m:rPr>
                        <m:sty m:val="p"/>
                      </m:rPr>
                      <a:rPr lang="el-GR" sz="2600" i="1" smtClean="0">
                        <a:latin typeface="Cambria Math" panose="02040503050406030204" pitchFamily="18" charset="0"/>
                        <a:ea typeface="Cambria Math" panose="02040503050406030204" pitchFamily="18" charset="0"/>
                      </a:rPr>
                      <m:t>Δ</m:t>
                    </m:r>
                    <m:r>
                      <a:rPr sz="2600">
                        <a:latin typeface="Cambria Math" panose="02040503050406030204" pitchFamily="18" charset="0"/>
                      </a:rPr>
                      <m:t>𝑡</m:t>
                    </m:r>
                  </m:oMath>
                </a14:m>
                <a:r>
                  <a:rPr sz="2600" dirty="0"/>
                  <a:t> instead of </a:t>
                </a:r>
                <a14:m>
                  <m:oMath xmlns:m="http://schemas.openxmlformats.org/officeDocument/2006/math">
                    <m:r>
                      <a:rPr sz="2600">
                        <a:latin typeface="Cambria Math" panose="02040503050406030204" pitchFamily="18" charset="0"/>
                      </a:rPr>
                      <m:t>h</m:t>
                    </m:r>
                  </m:oMath>
                </a14:m>
                <a:r>
                  <a:rPr sz="2600" dirty="0"/>
                  <a:t> for the increment, so as not to cause confusion with the name of the position function.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1332913"/>
              </a:xfrm>
              <a:blipFill>
                <a:blip r:embed="rId2"/>
                <a:stretch>
                  <a:fillRect l="-1333" t="-3653" r="-1037" b="-77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D592B3F7-A38F-425E-8F8C-4A555EBF05E4}"/>
                  </a:ext>
                </a:extLst>
              </p:cNvPr>
              <p:cNvSpPr txBox="1">
                <a:spLocks/>
              </p:cNvSpPr>
              <p:nvPr/>
            </p:nvSpPr>
            <p:spPr>
              <a:xfrm>
                <a:off x="38100" y="2400887"/>
                <a:ext cx="9067800" cy="3237913"/>
              </a:xfrm>
              <a:prstGeom prst="rect">
                <a:avLst/>
              </a:prstGeom>
            </p:spPr>
            <p:txBody>
              <a:bodyPr>
                <a:normAutofit fontScale="700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unc>
                        <m:funcPr>
                          <m:ctrlPr>
                            <a:rPr lang="ar-AE" i="1" smtClean="0">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h</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i="1" smtClean="0">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𝑡</m:t>
                                  </m:r>
                                  <m:r>
                                    <a:rPr lang="ar-AE">
                                      <a:latin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𝑡</m:t>
                                  </m:r>
                                </m:e>
                              </m:d>
                            </m:e>
                          </m:func>
                        </m:num>
                        <m:den>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𝑣</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𝑡</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𝑡</m:t>
                                  </m:r>
                                  <m:r>
                                    <a:rPr lang="ar-AE">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e>
                              </m:d>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d>
                            <m:dPr>
                              <m:ctrlPr>
                                <a:rPr lang="ar-AE" i="1">
                                  <a:latin typeface="Cambria Math" panose="02040503050406030204" pitchFamily="18" charset="0"/>
                                </a:rPr>
                              </m:ctrlPr>
                            </m:dPr>
                            <m:e>
                              <m:r>
                                <a:rPr lang="ar-AE">
                                  <a:latin typeface="Cambria Math" panose="02040503050406030204" pitchFamily="18" charset="0"/>
                                </a:rPr>
                                <m:t>𝑡</m:t>
                              </m:r>
                              <m:r>
                                <a:rPr lang="ar-AE">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e>
                          </m: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m:t>
                              </m:r>
                            </m:e>
                          </m:d>
                        </m:num>
                        <m:den>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𝑣</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𝑡</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𝑡</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4</m:t>
                          </m:r>
                          <m:r>
                            <a:rPr lang="el-GR">
                              <a:latin typeface="Cambria Math" panose="02040503050406030204" pitchFamily="18" charset="0"/>
                            </a:rPr>
                            <m:t>.</m:t>
                          </m:r>
                          <m:r>
                            <a:rPr lang="el-GR">
                              <a:latin typeface="Cambria Math" panose="02040503050406030204" pitchFamily="18" charset="0"/>
                            </a:rPr>
                            <m:t>9</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e>
                              </m:d>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1</m:t>
                          </m:r>
                          <m:r>
                            <a:rPr lang="el-GR">
                              <a:latin typeface="Cambria Math" panose="02040503050406030204" pitchFamily="18" charset="0"/>
                            </a:rPr>
                            <m:t>+</m:t>
                          </m:r>
                          <m:r>
                            <a:rPr lang="el-GR">
                              <a:latin typeface="Cambria Math" panose="02040503050406030204" pitchFamily="18" charset="0"/>
                            </a:rPr>
                            <m:t>4</m:t>
                          </m:r>
                          <m:r>
                            <a:rPr lang="el-GR">
                              <a:latin typeface="Cambria Math" panose="02040503050406030204" pitchFamily="18" charset="0"/>
                            </a:rPr>
                            <m:t>.</m:t>
                          </m:r>
                          <m:r>
                            <a:rPr lang="el-GR">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m:t>
                          </m:r>
                        </m:num>
                        <m:den>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𝑣</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𝑡</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19</m:t>
                              </m:r>
                              <m:r>
                                <a:rPr lang="el-GR">
                                  <a:latin typeface="Cambria Math" panose="02040503050406030204" pitchFamily="18" charset="0"/>
                                </a:rPr>
                                <m:t>.</m:t>
                              </m:r>
                              <m:r>
                                <a:rPr lang="el-GR">
                                  <a:latin typeface="Cambria Math" panose="02040503050406030204" pitchFamily="18" charset="0"/>
                                </a:rPr>
                                <m:t>6</m:t>
                              </m:r>
                            </m:e>
                          </m:d>
                        </m:num>
                        <m:den>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𝑣</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𝑡</m:t>
                              </m:r>
                            </m:e>
                          </m:d>
                        </m:e>
                      </m:phant>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0</m:t>
                              </m:r>
                            </m:lim>
                          </m:limLow>
                        </m:fName>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m:rPr>
                                  <m:sty m:val="p"/>
                                </m:rPr>
                                <a:rPr lang="el-GR" i="1">
                                  <a:latin typeface="Cambria Math" panose="02040503050406030204" pitchFamily="18" charset="0"/>
                                  <a:ea typeface="Cambria Math" panose="02040503050406030204" pitchFamily="18" charset="0"/>
                                </a:rPr>
                                <m:t>Δ</m:t>
                              </m:r>
                              <m:r>
                                <a:rPr lang="el-GR">
                                  <a:latin typeface="Cambria Math" panose="02040503050406030204" pitchFamily="18" charset="0"/>
                                </a:rPr>
                                <m:t>𝑡</m:t>
                              </m:r>
                              <m:r>
                                <a:rPr lang="el-GR">
                                  <a:latin typeface="Cambria Math" panose="02040503050406030204" pitchFamily="18" charset="0"/>
                                </a:rPr>
                                <m:t>+</m:t>
                              </m:r>
                              <m:r>
                                <a:rPr lang="el-GR">
                                  <a:latin typeface="Cambria Math" panose="02040503050406030204" pitchFamily="18" charset="0"/>
                                </a:rPr>
                                <m:t>19</m:t>
                              </m:r>
                              <m:r>
                                <a:rPr lang="el-GR">
                                  <a:latin typeface="Cambria Math" panose="02040503050406030204" pitchFamily="18" charset="0"/>
                                </a:rPr>
                                <m:t>.</m:t>
                              </m:r>
                              <m:r>
                                <a:rPr lang="el-GR">
                                  <a:latin typeface="Cambria Math" panose="02040503050406030204" pitchFamily="18" charset="0"/>
                                </a:rPr>
                                <m:t>6</m:t>
                              </m:r>
                            </m:e>
                          </m:d>
                        </m:e>
                      </m:func>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𝑣</m:t>
                          </m:r>
                          <m:d>
                            <m:dPr>
                              <m:ctrlPr>
                                <a:rPr lang="ar-AE" i="1">
                                  <a:latin typeface="Cambria Math" panose="02040503050406030204" pitchFamily="18" charset="0"/>
                                </a:rPr>
                              </m:ctrlPr>
                            </m:dPr>
                            <m:e>
                              <m:r>
                                <a:rPr lang="ar-AE">
                                  <a:latin typeface="Cambria Math" panose="02040503050406030204" pitchFamily="18" charset="0"/>
                                </a:rPr>
                                <m:t>𝑡</m:t>
                              </m:r>
                            </m:e>
                          </m:d>
                        </m:e>
                      </m:phant>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oMath>
                  </m:oMathPara>
                </a14:m>
                <a:endParaRPr lang="ar-AE" dirty="0"/>
              </a:p>
            </p:txBody>
          </p:sp>
        </mc:Choice>
        <mc:Fallback>
          <p:sp>
            <p:nvSpPr>
              <p:cNvPr id="4" name="Text Placeholder 2">
                <a:extLst>
                  <a:ext uri="{FF2B5EF4-FFF2-40B4-BE49-F238E27FC236}">
                    <a16:creationId xmlns:a16="http://schemas.microsoft.com/office/drawing/2014/main" id="{D592B3F7-A38F-425E-8F8C-4A555EBF05E4}"/>
                  </a:ext>
                </a:extLst>
              </p:cNvPr>
              <p:cNvSpPr txBox="1">
                <a:spLocks noRot="1" noChangeAspect="1" noMove="1" noResize="1" noEditPoints="1" noAdjustHandles="1" noChangeArrowheads="1" noChangeShapeType="1" noTextEdit="1"/>
              </p:cNvSpPr>
              <p:nvPr/>
            </p:nvSpPr>
            <p:spPr>
              <a:xfrm>
                <a:off x="38100" y="2400887"/>
                <a:ext cx="9067800" cy="32379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162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Already in possession of the velocity function, it is now easy to find the ball’s instantaneous velocity at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1</m:t>
                            </m:r>
                          </m:e>
                        </m:d>
                      </m:e>
                    </m:func>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ar-AE"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endParaRPr lang="ar-AE" dirty="0"/>
              </a:p>
              <a:p>
                <a:r>
                  <a:rPr lang="ar-AE" dirty="0"/>
                  <a:t>​</a:t>
                </a:r>
                <a:r>
                  <a:rPr lang="en-US" sz="2800" dirty="0"/>
                  <a:t>Note that the speed equals the velocity this time, since the latter is positive.</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1</m:t>
                            </m:r>
                          </m:e>
                        </m:d>
                      </m:e>
                    </m:func>
                    <m:r>
                      <a:rPr lang="ar-AE">
                        <a:latin typeface="Cambria Math" panose="02040503050406030204" pitchFamily="18" charset="0"/>
                      </a:rPr>
                      <m:t>=</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1</m:t>
                                </m:r>
                              </m:e>
                            </m:d>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e>
                    </m:d>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r>
                      <a:rPr lang="en-US"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endParaRPr lang="ar-AE" dirty="0"/>
              </a:p>
              <a:p>
                <a:r>
                  <a:rPr lang="ar-AE" dirty="0"/>
                  <a:t>​</a:t>
                </a:r>
                <a:r>
                  <a:rPr lang="en-US" sz="2800" dirty="0"/>
                  <a:t>Notice also that, as one would expect, our function indicates that the ball is slowing down significantly from its initial velocity, which can be found by evaluating</a:t>
                </a:r>
              </a:p>
              <a:p>
                <a:pPr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d>
                      <m:dPr>
                        <m:ctrlPr>
                          <a:rPr lang="ar-AE" i="1">
                            <a:latin typeface="Cambria Math" panose="02040503050406030204" pitchFamily="18" charset="0"/>
                          </a:rPr>
                        </m:ctrlPr>
                      </m:dPr>
                      <m:e>
                        <m:r>
                          <a:rPr lang="ar-AE">
                            <a:latin typeface="Cambria Math" panose="02040503050406030204" pitchFamily="18" charset="0"/>
                          </a:rPr>
                          <m:t>0</m:t>
                        </m:r>
                      </m:e>
                    </m:d>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en-US"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037"/>
                </a:stretch>
              </a:blipFill>
            </p:spPr>
            <p:txBody>
              <a:bodyPr/>
              <a:lstStyle/>
              <a:p>
                <a:r>
                  <a:rPr lang="en-US">
                    <a:noFill/>
                  </a:rPr>
                  <a:t> </a:t>
                </a:r>
              </a:p>
            </p:txBody>
          </p:sp>
        </mc:Fallback>
      </mc:AlternateContent>
    </p:spTree>
    <p:extLst>
      <p:ext uri="{BB962C8B-B14F-4D97-AF65-F5344CB8AC3E}">
        <p14:creationId xmlns:p14="http://schemas.microsoft.com/office/powerpoint/2010/main" val="389390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Substituting again in the velocity function, we find</a:t>
                </a:r>
              </a:p>
              <a:p>
                <a:pPr marL="512064"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d>
                      </m:e>
                    </m:func>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endParaRPr lang="ar-AE" sz="2800" dirty="0"/>
              </a:p>
              <a:p>
                <a:pPr marL="512064"/>
                <a:r>
                  <a:rPr lang="ar-AE" dirty="0"/>
                  <a:t>​</a:t>
                </a:r>
                <a:r>
                  <a:rPr lang="en-US" sz="2800" dirty="0"/>
                  <a:t>The negative sign shows that the ball turned back and is now traveling downward. Its speed, however, being independent of direction, is still positive.</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d>
                      </m:e>
                    </m:func>
                    <m:r>
                      <a:rPr lang="ar-AE">
                        <a:latin typeface="Cambria Math" panose="02040503050406030204" pitchFamily="18" charset="0"/>
                      </a:rPr>
                      <m:t>=</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d>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e>
                    </m:d>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481"/>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3"/>
                  <a:defRPr sz="2800"/>
                </a:pPr>
                <a:r>
                  <a:rPr lang="en-US" dirty="0"/>
                  <a:t>​</a:t>
                </a:r>
                <a:r>
                  <a:rPr lang="en-US" sz="2800" dirty="0"/>
                  <a:t>We expect the ball to accelerate as it falls, and that is exactly what we find upon substituting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5</m:t>
                    </m:r>
                  </m:oMath>
                </a14:m>
                <a:r>
                  <a:rPr lang="en-US" sz="2800" dirty="0"/>
                  <a:t> into the velocity function.</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e>
                    </m:func>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14</m:t>
                    </m:r>
                    <m:r>
                      <a:rPr lang="ar-AE">
                        <a:latin typeface="Cambria Math" panose="02040503050406030204" pitchFamily="18" charset="0"/>
                      </a:rPr>
                      <m:t>.</m:t>
                    </m:r>
                    <m:r>
                      <a:rPr lang="ar-AE">
                        <a:latin typeface="Cambria Math" panose="02040503050406030204" pitchFamily="18" charset="0"/>
                      </a:rPr>
                      <m:t>7</m:t>
                    </m:r>
                    <m:r>
                      <a:rPr lang="en-US"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endParaRPr lang="ar-AE" dirty="0"/>
              </a:p>
              <a:p>
                <a:pPr marL="512064"/>
                <a:r>
                  <a:rPr lang="ar-AE" dirty="0"/>
                  <a:t>​</a:t>
                </a:r>
                <a:r>
                  <a:rPr lang="en-US" sz="2800" dirty="0"/>
                  <a:t>The negative sign shows that the direction of velocity is still downward, but its absolute value, the ball’s speed, has increased.</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e>
                    </m:func>
                    <m:r>
                      <a:rPr lang="ar-AE">
                        <a:latin typeface="Cambria Math" panose="02040503050406030204" pitchFamily="18" charset="0"/>
                      </a:rPr>
                      <m:t>=</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e>
                            </m:d>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14</m:t>
                        </m:r>
                        <m:r>
                          <a:rPr lang="ar-AE">
                            <a:latin typeface="Cambria Math" panose="02040503050406030204" pitchFamily="18" charset="0"/>
                          </a:rPr>
                          <m:t>.</m:t>
                        </m:r>
                        <m:r>
                          <a:rPr lang="ar-AE">
                            <a:latin typeface="Cambria Math" panose="02040503050406030204" pitchFamily="18" charset="0"/>
                          </a:rPr>
                          <m:t>7</m:t>
                        </m:r>
                      </m:e>
                    </m:d>
                    <m:r>
                      <a:rPr lang="ar-AE">
                        <a:latin typeface="Cambria Math" panose="02040503050406030204" pitchFamily="18" charset="0"/>
                      </a:rPr>
                      <m:t>=</m:t>
                    </m:r>
                    <m:r>
                      <a:rPr lang="ar-AE">
                        <a:latin typeface="Cambria Math" panose="02040503050406030204" pitchFamily="18" charset="0"/>
                      </a:rPr>
                      <m:t>14</m:t>
                    </m:r>
                    <m:r>
                      <a:rPr lang="ar-AE">
                        <a:latin typeface="Cambria Math" panose="02040503050406030204" pitchFamily="18" charset="0"/>
                      </a:rPr>
                      <m:t>.</m:t>
                    </m:r>
                    <m:r>
                      <a:rPr lang="ar-AE">
                        <a:latin typeface="Cambria Math" panose="02040503050406030204" pitchFamily="18" charset="0"/>
                      </a:rPr>
                      <m:t>7</m:t>
                    </m:r>
                    <m:r>
                      <a:rPr lang="ar-AE"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endParaRPr lang="en-US" dirty="0"/>
              </a:p>
              <a:p>
                <a:pPr marL="512064">
                  <a:defRPr sz="2800"/>
                </a:pPr>
                <a:r>
                  <a:rPr lang="en-US" sz="2800" dirty="0"/>
                  <a:t>In fact, as it is with any free-falling body when air resistance is negligible, gravity increases the ball’s speed by approximately </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8</m:t>
                    </m:r>
                    <m:r>
                      <a:rPr lang="en-US"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 every second. (Can you see this from our results?)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200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Speed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To answer the final question regarding the speed of impact, we first need to know when it happens, and then we substitute the appropriate </a:t>
                </a:r>
                <a14:m>
                  <m:oMath xmlns:m="http://schemas.openxmlformats.org/officeDocument/2006/math">
                    <m:r>
                      <a:rPr lang="en-US">
                        <a:latin typeface="Cambria Math" panose="02040503050406030204" pitchFamily="18" charset="0"/>
                      </a:rPr>
                      <m:t>𝑡</m:t>
                    </m:r>
                  </m:oMath>
                </a14:m>
                <a:r>
                  <a:rPr lang="en-US" sz="2800" dirty="0"/>
                  <a:t>-value into the velocity function. Since height is </a:t>
                </a:r>
                <a:r>
                  <a:rPr lang="en-US" sz="2800" dirty="0">
                    <a:latin typeface="Cambria Math"/>
                  </a:rPr>
                  <a:t>0</a:t>
                </a:r>
                <a:r>
                  <a:rPr lang="en-US" sz="2800" dirty="0"/>
                  <a:t> upon impact, we can find </a:t>
                </a:r>
                <a14:m>
                  <m:oMath xmlns:m="http://schemas.openxmlformats.org/officeDocument/2006/math">
                    <m:r>
                      <a:rPr lang="en-US">
                        <a:latin typeface="Cambria Math" panose="02040503050406030204" pitchFamily="18" charset="0"/>
                      </a:rPr>
                      <m:t>𝑡</m:t>
                    </m:r>
                  </m:oMath>
                </a14:m>
                <a:r>
                  <a:rPr lang="en-US" sz="2800" dirty="0"/>
                  <a:t> by solving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r>
                      <a:rPr lang="ar-AE">
                        <a:latin typeface="Cambria Math" panose="02040503050406030204" pitchFamily="18" charset="0"/>
                      </a:rPr>
                      <m:t>0</m:t>
                    </m:r>
                  </m:oMath>
                </a14:m>
                <a:r>
                  <a:rPr lang="en-US" sz="2800" dirty="0"/>
                  <a:t>, that is,</a:t>
                </a:r>
              </a:p>
              <a:p>
                <a:pPr algn="ctr">
                  <a:defRPr sz="2800"/>
                </a:pP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a:t>
                </a:r>
              </a:p>
              <a:p>
                <a:pPr>
                  <a:defRPr sz="2800"/>
                </a:pPr>
                <a:r>
                  <a:rPr lang="en-US" sz="2800" dirty="0"/>
                  <a:t>An application of the quadratic formula yields the positive solution </a:t>
                </a:r>
                <a14:m>
                  <m:oMath xmlns:m="http://schemas.openxmlformats.org/officeDocument/2006/math">
                    <m:r>
                      <a:rPr lang="en-US">
                        <a:latin typeface="Cambria Math" panose="02040503050406030204" pitchFamily="18" charset="0"/>
                      </a:rPr>
                      <m:t>𝑡</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05</m:t>
                    </m:r>
                  </m:oMath>
                </a14:m>
                <a:r>
                  <a:rPr lang="en-US" sz="2800" dirty="0"/>
                  <a:t> seconds. Therefore, the speed of impact is approximately</a:t>
                </a:r>
              </a:p>
              <a:p>
                <a:pPr algn="ctr">
                  <a:defRPr sz="2800"/>
                </a:pPr>
                <a:r>
                  <a:rPr lang="en-US"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05</m:t>
                            </m:r>
                          </m:e>
                        </m:d>
                      </m:e>
                    </m:func>
                    <m:r>
                      <a:rPr lang="ar-AE">
                        <a:latin typeface="Cambria Math" panose="02040503050406030204" pitchFamily="18" charset="0"/>
                      </a:rPr>
                      <m:t>=</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a:rPr lang="ar-AE">
                                <a:latin typeface="Cambria Math" panose="02040503050406030204" pitchFamily="18" charset="0"/>
                              </a:rPr>
                              <m:t>𝑣</m:t>
                            </m:r>
                          </m:fName>
                          <m:e>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05</m:t>
                                </m:r>
                              </m:e>
                            </m:d>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05</m:t>
                            </m:r>
                          </m:e>
                        </m:d>
                        <m:r>
                          <a:rPr lang="ar-AE">
                            <a:latin typeface="Cambria Math" panose="02040503050406030204" pitchFamily="18" charset="0"/>
                          </a:rPr>
                          <m:t>+</m:t>
                        </m:r>
                        <m:r>
                          <a:rPr lang="ar-AE">
                            <a:latin typeface="Cambria Math" panose="02040503050406030204" pitchFamily="18" charset="0"/>
                          </a:rPr>
                          <m:t>19</m:t>
                        </m:r>
                        <m:r>
                          <a:rPr lang="ar-AE">
                            <a:latin typeface="Cambria Math" panose="02040503050406030204" pitchFamily="18" charset="0"/>
                          </a:rPr>
                          <m:t>.</m:t>
                        </m:r>
                        <m:r>
                          <a:rPr lang="ar-AE">
                            <a:latin typeface="Cambria Math" panose="02040503050406030204" pitchFamily="18" charset="0"/>
                          </a:rPr>
                          <m:t>6</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09</m:t>
                        </m:r>
                      </m:e>
                    </m:d>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09</m:t>
                    </m:r>
                    <m:r>
                      <a:rPr lang="ar-AE" b="0" i="0" smtClean="0">
                        <a:latin typeface="Cambria Math" panose="02040503050406030204" pitchFamily="18" charset="0"/>
                      </a:rPr>
                      <m:t> </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a:stretch>
              </a:blipFill>
            </p:spPr>
            <p:txBody>
              <a:bodyPr/>
              <a:lstStyle/>
              <a:p>
                <a:r>
                  <a:rPr lang="en-US">
                    <a:noFill/>
                  </a:rPr>
                  <a:t> </a:t>
                </a:r>
              </a:p>
            </p:txBody>
          </p:sp>
        </mc:Fallback>
      </mc:AlternateContent>
    </p:spTree>
    <p:extLst>
      <p:ext uri="{BB962C8B-B14F-4D97-AF65-F5344CB8AC3E}">
        <p14:creationId xmlns:p14="http://schemas.microsoft.com/office/powerpoint/2010/main" val="351151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Derivatives and Tangent Lines to Graphs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Find the derivative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𝑥</m:t>
                        </m:r>
                      </m:e>
                    </m:rad>
                  </m:oMath>
                </a14:m>
                <a:r>
                  <a:rPr lang="en-US" sz="2800" dirty="0"/>
                  <a:t>, and use it to determine equations of the tangent lines to the graph of </a:t>
                </a:r>
                <a14:m>
                  <m:oMath xmlns:m="http://schemas.openxmlformats.org/officeDocument/2006/math">
                    <m:r>
                      <a:rPr lang="en-US">
                        <a:latin typeface="Cambria Math" panose="02040503050406030204" pitchFamily="18" charset="0"/>
                      </a:rPr>
                      <m:t>𝑓</m:t>
                    </m:r>
                  </m:oMath>
                </a14:m>
                <a:r>
                  <a:rPr lang="en-US" sz="2800" dirty="0"/>
                  <a:t> at the points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and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Derivatives and Tangent Lines to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We will start with the definition of the derivative and make use of some of the limit-determination techniques learned previously.</a:t>
                </a:r>
              </a:p>
              <a:p>
                <a:pPr algn="ctr"/>
                <a14:m>
                  <m:oMathPara xmlns:m="http://schemas.openxmlformats.org/officeDocument/2006/math">
                    <m:oMathParaPr>
                      <m:jc m:val="centerGroup"/>
                    </m:oMathParaPr>
                    <m:oMath xmlns:m="http://schemas.openxmlformats.org/officeDocument/2006/math">
                      <m:func>
                        <m:funcPr>
                          <m:ctrlPr>
                            <a:rPr lang="ar-AE" sz="2800" i="1" smtClean="0">
                              <a:latin typeface="Cambria Math" panose="02040503050406030204" pitchFamily="18" charset="0"/>
                            </a:rPr>
                          </m:ctrlPr>
                        </m:funcPr>
                        <m:fName>
                          <m:sSup>
                            <m:sSupPr>
                              <m:ctrlPr>
                                <a:rPr lang="ar-AE" sz="2800" i="1">
                                  <a:latin typeface="Cambria Math" panose="02040503050406030204" pitchFamily="18" charset="0"/>
                                </a:rPr>
                              </m:ctrlPr>
                            </m:sSupPr>
                            <m:e>
                              <m:r>
                                <a:rPr lang="ar-AE" sz="2800">
                                  <a:latin typeface="Cambria Math" panose="02040503050406030204" pitchFamily="18" charset="0"/>
                                </a:rPr>
                                <m:t>𝑓</m:t>
                              </m:r>
                            </m:e>
                            <m:sup>
                              <m:r>
                                <a:rPr lang="ar-AE" sz="2800">
                                  <a:latin typeface="Cambria Math" panose="02040503050406030204" pitchFamily="18" charset="0"/>
                                </a:rPr>
                                <m:t>′</m:t>
                              </m:r>
                            </m:sup>
                          </m:sSup>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limLow>
                        <m:limLowPr>
                          <m:ctrlPr>
                            <a:rPr lang="ar-AE" sz="2800" i="1">
                              <a:latin typeface="Cambria Math" panose="02040503050406030204" pitchFamily="18" charset="0"/>
                            </a:rPr>
                          </m:ctrlPr>
                        </m:limLowPr>
                        <m:e>
                          <m:r>
                            <m:rPr>
                              <m:sty m:val="p"/>
                            </m:rPr>
                            <a:rPr lang="en-US" sz="2800">
                              <a:latin typeface="Cambria Math" panose="02040503050406030204" pitchFamily="18" charset="0"/>
                            </a:rPr>
                            <m:t>lim</m:t>
                          </m:r>
                        </m:e>
                        <m:lim>
                          <m:r>
                            <a:rPr lang="ar-AE" sz="2800">
                              <a:latin typeface="Cambria Math" panose="02040503050406030204" pitchFamily="18" charset="0"/>
                            </a:rPr>
                            <m:t>h</m:t>
                          </m:r>
                          <m:r>
                            <a:rPr lang="ar-AE" sz="2800">
                              <a:latin typeface="Cambria Math" panose="02040503050406030204" pitchFamily="18" charset="0"/>
                            </a:rPr>
                            <m:t>→</m:t>
                          </m:r>
                          <m:r>
                            <a:rPr lang="ar-AE" sz="2800">
                              <a:latin typeface="Cambria Math" panose="02040503050406030204" pitchFamily="18" charset="0"/>
                            </a:rPr>
                            <m:t>0</m:t>
                          </m:r>
                        </m:lim>
                      </m:limLow>
                      <m:r>
                        <a:rPr lang="ar-AE" sz="2800">
                          <a:latin typeface="Cambria Math" panose="02040503050406030204" pitchFamily="18" charset="0"/>
                        </a:rPr>
                        <m:t>⁡</m:t>
                      </m:r>
                      <m:f>
                        <m:fPr>
                          <m:ctrlPr>
                            <a:rPr lang="ar-AE" sz="2800" i="1">
                              <a:latin typeface="Cambria Math" panose="02040503050406030204" pitchFamily="18" charset="0"/>
                            </a:rPr>
                          </m:ctrlPr>
                        </m:fPr>
                        <m:num>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d>
                            </m:e>
                          </m:func>
                          <m:r>
                            <a:rPr lang="ar-AE" sz="2800">
                              <a:latin typeface="Cambria Math" panose="02040503050406030204" pitchFamily="18" charset="0"/>
                            </a:rPr>
                            <m:t>−</m:t>
                          </m:r>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num>
                        <m:den>
                          <m:r>
                            <a:rPr lang="ar-AE" sz="2800">
                              <a:latin typeface="Cambria Math" panose="02040503050406030204" pitchFamily="18" charset="0"/>
                            </a:rPr>
                            <m:t>h</m:t>
                          </m:r>
                        </m:den>
                      </m:f>
                    </m:oMath>
                    <m:oMath xmlns:m="http://schemas.openxmlformats.org/officeDocument/2006/math">
                      <m:phant>
                        <m:phantPr>
                          <m:show m:val="off"/>
                          <m:ctrlPr>
                            <a:rPr lang="ar-AE" sz="2800" i="1">
                              <a:latin typeface="Cambria Math" panose="02040503050406030204" pitchFamily="18" charset="0"/>
                            </a:rPr>
                          </m:ctrlPr>
                        </m:phantPr>
                        <m:e>
                          <m:sSup>
                            <m:sSupPr>
                              <m:ctrlPr>
                                <a:rPr lang="ar-AE" sz="2800" i="1">
                                  <a:latin typeface="Cambria Math" panose="02040503050406030204" pitchFamily="18" charset="0"/>
                                </a:rPr>
                              </m:ctrlPr>
                            </m:sSupPr>
                            <m:e>
                              <m:r>
                                <a:rPr lang="ar-AE" sz="2800">
                                  <a:latin typeface="Cambria Math" panose="02040503050406030204" pitchFamily="18" charset="0"/>
                                </a:rPr>
                                <m:t>𝑓</m:t>
                              </m:r>
                            </m:e>
                            <m:sup>
                              <m:r>
                                <a:rPr lang="ar-AE" sz="2800">
                                  <a:latin typeface="Cambria Math" panose="02040503050406030204" pitchFamily="18" charset="0"/>
                                </a:rPr>
                                <m:t>′</m:t>
                              </m:r>
                            </m:sup>
                          </m:sSup>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𝑥</m:t>
                              </m:r>
                            </m:e>
                          </m:d>
                        </m:e>
                      </m:phant>
                      <m:r>
                        <a:rPr lang="ar-AE" sz="2800">
                          <a:latin typeface="Cambria Math" panose="02040503050406030204" pitchFamily="18" charset="0"/>
                        </a:rPr>
                        <m:t>=</m:t>
                      </m:r>
                      <m:limLow>
                        <m:limLowPr>
                          <m:ctrlPr>
                            <a:rPr lang="ar-AE" sz="2800" i="1">
                              <a:latin typeface="Cambria Math" panose="02040503050406030204" pitchFamily="18" charset="0"/>
                            </a:rPr>
                          </m:ctrlPr>
                        </m:limLowPr>
                        <m:e>
                          <m:r>
                            <m:rPr>
                              <m:sty m:val="p"/>
                            </m:rPr>
                            <a:rPr lang="en-US" sz="2800">
                              <a:latin typeface="Cambria Math" panose="02040503050406030204" pitchFamily="18" charset="0"/>
                            </a:rPr>
                            <m:t>lim</m:t>
                          </m:r>
                        </m:e>
                        <m:lim>
                          <m:r>
                            <a:rPr lang="ar-AE" sz="2800">
                              <a:latin typeface="Cambria Math" panose="02040503050406030204" pitchFamily="18" charset="0"/>
                            </a:rPr>
                            <m:t>h</m:t>
                          </m:r>
                          <m:r>
                            <a:rPr lang="ar-AE" sz="2800">
                              <a:latin typeface="Cambria Math" panose="02040503050406030204" pitchFamily="18" charset="0"/>
                            </a:rPr>
                            <m:t>→</m:t>
                          </m:r>
                          <m:r>
                            <a:rPr lang="ar-AE" sz="2800">
                              <a:latin typeface="Cambria Math" panose="02040503050406030204" pitchFamily="18" charset="0"/>
                            </a:rPr>
                            <m:t>0</m:t>
                          </m:r>
                        </m:lim>
                      </m:limLow>
                      <m:r>
                        <a:rPr lang="ar-AE" sz="2800">
                          <a:latin typeface="Cambria Math" panose="02040503050406030204" pitchFamily="18" charset="0"/>
                        </a:rPr>
                        <m:t>⁡</m:t>
                      </m:r>
                      <m:f>
                        <m:fPr>
                          <m:ctrlPr>
                            <a:rPr lang="ar-AE" sz="2800" i="1">
                              <a:latin typeface="Cambria Math" panose="02040503050406030204" pitchFamily="18" charset="0"/>
                            </a:rPr>
                          </m:ctrlPr>
                        </m:fPr>
                        <m:num>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rad>
                          <m:r>
                            <a:rPr lang="ar-AE" sz="2800">
                              <a:latin typeface="Cambria Math" panose="02040503050406030204" pitchFamily="18" charset="0"/>
                            </a:rPr>
                            <m:t>−</m:t>
                          </m:r>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e>
                          </m:rad>
                        </m:num>
                        <m:den>
                          <m:r>
                            <a:rPr lang="ar-AE" sz="2800">
                              <a:latin typeface="Cambria Math" panose="02040503050406030204" pitchFamily="18" charset="0"/>
                            </a:rPr>
                            <m:t>h</m:t>
                          </m:r>
                        </m:den>
                      </m:f>
                    </m:oMath>
                    <m:oMath xmlns:m="http://schemas.openxmlformats.org/officeDocument/2006/math">
                      <m:phant>
                        <m:phantPr>
                          <m:show m:val="off"/>
                          <m:ctrlPr>
                            <a:rPr lang="ar-AE" sz="2800" i="1">
                              <a:latin typeface="Cambria Math" panose="02040503050406030204" pitchFamily="18" charset="0"/>
                            </a:rPr>
                          </m:ctrlPr>
                        </m:phantPr>
                        <m:e>
                          <m:sSup>
                            <m:sSupPr>
                              <m:ctrlPr>
                                <a:rPr lang="ar-AE" sz="2800" i="1">
                                  <a:latin typeface="Cambria Math" panose="02040503050406030204" pitchFamily="18" charset="0"/>
                                </a:rPr>
                              </m:ctrlPr>
                            </m:sSupPr>
                            <m:e>
                              <m:r>
                                <a:rPr lang="ar-AE" sz="2800">
                                  <a:latin typeface="Cambria Math" panose="02040503050406030204" pitchFamily="18" charset="0"/>
                                </a:rPr>
                                <m:t>𝑓</m:t>
                              </m:r>
                            </m:e>
                            <m:sup>
                              <m:r>
                                <a:rPr lang="ar-AE" sz="2800">
                                  <a:latin typeface="Cambria Math" panose="02040503050406030204" pitchFamily="18" charset="0"/>
                                </a:rPr>
                                <m:t>′</m:t>
                              </m:r>
                            </m:sup>
                          </m:sSup>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𝑥</m:t>
                              </m:r>
                            </m:e>
                          </m:d>
                        </m:e>
                      </m:phant>
                      <m:r>
                        <a:rPr lang="ar-AE" sz="2800">
                          <a:latin typeface="Cambria Math" panose="02040503050406030204" pitchFamily="18" charset="0"/>
                        </a:rPr>
                        <m:t>=</m:t>
                      </m:r>
                      <m:limLow>
                        <m:limLowPr>
                          <m:ctrlPr>
                            <a:rPr lang="ar-AE" sz="2800" i="1">
                              <a:latin typeface="Cambria Math" panose="02040503050406030204" pitchFamily="18" charset="0"/>
                            </a:rPr>
                          </m:ctrlPr>
                        </m:limLowPr>
                        <m:e>
                          <m:r>
                            <m:rPr>
                              <m:sty m:val="p"/>
                            </m:rPr>
                            <a:rPr lang="en-US" sz="2800">
                              <a:latin typeface="Cambria Math" panose="02040503050406030204" pitchFamily="18" charset="0"/>
                            </a:rPr>
                            <m:t>lim</m:t>
                          </m:r>
                        </m:e>
                        <m:lim>
                          <m:r>
                            <a:rPr lang="ar-AE" sz="2800">
                              <a:latin typeface="Cambria Math" panose="02040503050406030204" pitchFamily="18" charset="0"/>
                            </a:rPr>
                            <m:t>h</m:t>
                          </m:r>
                          <m:r>
                            <a:rPr lang="ar-AE" sz="2800">
                              <a:latin typeface="Cambria Math" panose="02040503050406030204" pitchFamily="18" charset="0"/>
                            </a:rPr>
                            <m:t>→</m:t>
                          </m:r>
                          <m:r>
                            <a:rPr lang="ar-AE" sz="2800">
                              <a:latin typeface="Cambria Math" panose="02040503050406030204" pitchFamily="18" charset="0"/>
                            </a:rPr>
                            <m:t>0</m:t>
                          </m:r>
                        </m:lim>
                      </m:limLow>
                      <m:r>
                        <a:rPr lang="ar-AE" sz="2800">
                          <a:latin typeface="Cambria Math" panose="02040503050406030204" pitchFamily="18" charset="0"/>
                        </a:rPr>
                        <m:t>⁡</m:t>
                      </m:r>
                      <m:f>
                        <m:fPr>
                          <m:ctrlPr>
                            <a:rPr lang="ar-AE" sz="2800" i="1">
                              <a:latin typeface="Cambria Math" panose="02040503050406030204" pitchFamily="18" charset="0"/>
                            </a:rPr>
                          </m:ctrlPr>
                        </m:fPr>
                        <m:num>
                          <m:d>
                            <m:dPr>
                              <m:ctrlPr>
                                <a:rPr lang="ar-AE" sz="2800" i="1">
                                  <a:latin typeface="Cambria Math" panose="02040503050406030204" pitchFamily="18" charset="0"/>
                                </a:rPr>
                              </m:ctrlPr>
                            </m:dPr>
                            <m:e>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rad>
                              <m:r>
                                <a:rPr lang="ar-AE" sz="2800">
                                  <a:latin typeface="Cambria Math" panose="02040503050406030204" pitchFamily="18" charset="0"/>
                                </a:rPr>
                                <m:t>−</m:t>
                              </m:r>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e>
                              </m:rad>
                            </m:e>
                          </m:d>
                          <m:d>
                            <m:dPr>
                              <m:ctrlPr>
                                <a:rPr lang="ar-AE" sz="2800" i="1">
                                  <a:latin typeface="Cambria Math" panose="02040503050406030204" pitchFamily="18" charset="0"/>
                                </a:rPr>
                              </m:ctrlPr>
                            </m:dPr>
                            <m:e>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rad>
                              <m:r>
                                <a:rPr lang="ar-AE" sz="2800">
                                  <a:latin typeface="Cambria Math" panose="02040503050406030204" pitchFamily="18" charset="0"/>
                                </a:rPr>
                                <m:t>+</m:t>
                              </m:r>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e>
                              </m:rad>
                            </m:e>
                          </m:d>
                        </m:num>
                        <m:den>
                          <m:r>
                            <a:rPr lang="ar-AE" sz="2800">
                              <a:latin typeface="Cambria Math" panose="02040503050406030204" pitchFamily="18" charset="0"/>
                            </a:rPr>
                            <m:t>h</m:t>
                          </m:r>
                          <m:d>
                            <m:dPr>
                              <m:ctrlPr>
                                <a:rPr lang="ar-AE" sz="2800" i="1">
                                  <a:latin typeface="Cambria Math" panose="02040503050406030204" pitchFamily="18" charset="0"/>
                                </a:rPr>
                              </m:ctrlPr>
                            </m:dPr>
                            <m:e>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rad>
                              <m:r>
                                <a:rPr lang="ar-AE" sz="2800">
                                  <a:latin typeface="Cambria Math" panose="02040503050406030204" pitchFamily="18" charset="0"/>
                                </a:rPr>
                                <m:t>+</m:t>
                              </m:r>
                              <m:rad>
                                <m:radPr>
                                  <m:degHide m:val="on"/>
                                  <m:ctrlPr>
                                    <a:rPr lang="ar-AE" sz="2800" i="1">
                                      <a:latin typeface="Cambria Math" panose="02040503050406030204" pitchFamily="18" charset="0"/>
                                    </a:rPr>
                                  </m:ctrlPr>
                                </m:radPr>
                                <m:deg/>
                                <m:e>
                                  <m:r>
                                    <a:rPr lang="ar-AE" sz="2800">
                                      <a:latin typeface="Cambria Math" panose="02040503050406030204" pitchFamily="18" charset="0"/>
                                    </a:rPr>
                                    <m:t>𝑥</m:t>
                                  </m:r>
                                </m:e>
                              </m:rad>
                            </m:e>
                          </m:d>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Equation of a Tangent 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Find the slope of the line tangent to the graph of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at the point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oMath>
                </a14:m>
                <a:r>
                  <a:rPr lang="en-US" sz="2800" dirty="0"/>
                  <a:t>. Then use this information to derive the equation of the tangent line.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Derivatives and Tangent Lines to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e>
                          </m:d>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e>
                          </m:d>
                        </m:num>
                        <m:den>
                          <m:r>
                            <a:rPr>
                              <a:latin typeface="Cambria Math" panose="02040503050406030204" pitchFamily="18" charset="0"/>
                            </a:rPr>
                            <m:t>h</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e>
                          </m:d>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h</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e>
                          </m:d>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h</m:t>
                          </m:r>
                        </m:num>
                        <m:den>
                          <m:r>
                            <a:rPr>
                              <a:latin typeface="Cambria Math" panose="02040503050406030204" pitchFamily="18" charset="0"/>
                            </a:rPr>
                            <m:t>h</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e>
                          </m:d>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𝑥</m:t>
                              </m:r>
                            </m:e>
                          </m:ra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𝑥</m:t>
                              </m:r>
                            </m:e>
                          </m:rad>
                        </m:den>
                      </m:f>
                    </m:oMath>
                  </m:oMathPara>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148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Derivatives and Tangent Lines to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To find the equation of the tangent line at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en-US" sz="2800" dirty="0"/>
                  <a:t>,</a:t>
                </a:r>
                <a:r>
                  <a:rPr lang="ar-AE" sz="2800" dirty="0"/>
                  <a:t> </a:t>
                </a:r>
                <a:r>
                  <a:rPr lang="en-US" sz="2800" dirty="0"/>
                  <a:t>we first determine its slope by evaluating the derivative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𝑥</m:t>
                            </m:r>
                          </m:e>
                        </m:rad>
                      </m:den>
                    </m:f>
                  </m:oMath>
                </a14:m>
                <a:r>
                  <a:rPr lang="ar-AE" sz="2800" dirty="0"/>
                  <a:t> </a:t>
                </a:r>
                <a:r>
                  <a:rPr lang="en-US" sz="2800" dirty="0"/>
                  <a:t>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1</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1</m:t>
                              </m:r>
                            </m:e>
                          </m:ra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m:oMathPara>
                </a14:m>
                <a:endParaRPr lang="ar-AE" sz="2800" dirty="0"/>
              </a:p>
              <a:p>
                <a:r>
                  <a:rPr lang="en-US" sz="2800" dirty="0"/>
                  <a:t>Now the point-slope equation comes to bear, and we obtain</a:t>
                </a:r>
              </a:p>
              <a:p>
                <a:pPr algn="ctr">
                  <a:defRPr sz="2800"/>
                </a:pP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oMath>
                </a14:m>
                <a:r>
                  <a:rPr lang="en-US" sz="2800" dirty="0"/>
                  <a:t>,</a:t>
                </a:r>
                <a:r>
                  <a:rPr lang="en-US" dirty="0"/>
                  <a:t> </a:t>
                </a:r>
                <a:r>
                  <a:rPr lang="en-US" sz="2800" dirty="0"/>
                  <a:t>or</a:t>
                </a:r>
                <a:r>
                  <a:rPr lang="en-US" dirty="0"/>
                  <a:t>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en-US" sz="2800" dirty="0"/>
                  <a:t>.</a:t>
                </a:r>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59898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Derivatives and Tangent Lines to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We deal with the equation of the tangent line at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in a similar manner. Since</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4</m:t>
                          </m:r>
                        </m:den>
                      </m:f>
                      <m:r>
                        <m:rPr>
                          <m:nor/>
                        </m:rPr>
                        <a:rPr lang="en-US"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r>
                  <a:rPr lang="en-US" sz="2800" dirty="0"/>
                  <a:t>the requested equation is</a:t>
                </a:r>
              </a:p>
              <a:p>
                <a:pPr algn="ctr">
                  <a:defRPr sz="2800"/>
                </a:pP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4</m:t>
                        </m:r>
                      </m:den>
                    </m:f>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oMath>
                </a14:m>
                <a:r>
                  <a:rPr lang="en-US" sz="2800" dirty="0"/>
                  <a:t>,</a:t>
                </a:r>
                <a:r>
                  <a:rPr lang="en-US" dirty="0"/>
                  <a:t> </a:t>
                </a:r>
                <a:r>
                  <a:rPr lang="en-US" sz="2800" dirty="0"/>
                  <a:t>or</a:t>
                </a:r>
                <a:r>
                  <a:rPr lang="en-US" dirty="0"/>
                  <a:t>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4</m:t>
                        </m:r>
                      </m:den>
                    </m:f>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2</m:t>
                        </m:r>
                      </m:den>
                    </m:f>
                  </m:oMath>
                </a14:m>
                <a:r>
                  <a:rPr lang="en-US" sz="2800" dirty="0"/>
                  <a:t>.</a:t>
                </a:r>
                <a:endParaRPr lang="ar-AE" sz="2800" dirty="0"/>
              </a:p>
              <a:p>
                <a:pPr>
                  <a:defRPr sz="2800"/>
                </a:pPr>
                <a:r>
                  <a:rPr lang="en-US" sz="2800" dirty="0"/>
                  <a:t>Notice that we can use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oMath>
                </a14:m>
                <a:r>
                  <a:rPr lang="ar-AE" sz="2800" dirty="0"/>
                  <a:t> </a:t>
                </a:r>
                <a:r>
                  <a:rPr lang="en-US" sz="2800" dirty="0"/>
                  <a:t>to find the slope of the tangent at </a:t>
                </a:r>
                <a:r>
                  <a:rPr lang="en-US" sz="2800" i="1" dirty="0"/>
                  <a:t>any</a:t>
                </a:r>
                <a:r>
                  <a:rPr lang="en-US" sz="2800" dirty="0"/>
                  <a:t> given point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𝑐</m:t>
                    </m:r>
                  </m:oMath>
                </a14:m>
                <a:r>
                  <a:rPr lang="en-US" sz="2800" dirty="0"/>
                  <a:t>, if it exists, by simply evaluating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96376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Finding Break-Even Points and Marginal Profit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 table manufacturer has a cost function of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225</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along with its revenue function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find</a:t>
                </a:r>
              </a:p>
              <a:p>
                <a:pPr marL="514350" indent="-514350">
                  <a:buFont typeface="+mj-lt"/>
                  <a:buAutoNum type="alphaLcPeriod"/>
                  <a:defRPr sz="2800"/>
                </a:pPr>
                <a:r>
                  <a:rPr dirty="0"/>
                  <a:t>​</a:t>
                </a:r>
                <a:r>
                  <a:rPr sz="2800" dirty="0"/>
                  <a:t>all break-even points and</a:t>
                </a:r>
              </a:p>
              <a:p>
                <a:pPr marL="514350" indent="-514350">
                  <a:buFont typeface="+mj-lt"/>
                  <a:buAutoNum type="alphaLcPeriod" startAt="2"/>
                  <a:defRPr sz="2800"/>
                </a:pPr>
                <a:r>
                  <a:rPr dirty="0"/>
                  <a:t>​</a:t>
                </a:r>
                <a:r>
                  <a:rPr sz="2800" dirty="0"/>
                  <a:t>the marginal profit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10</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20</m:t>
                    </m:r>
                  </m:oMath>
                </a14:m>
                <a:r>
                  <a:rPr sz="2800" dirty="0"/>
                  <a:t>, and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Break-even points occur when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in other words, when revenue levels equal the total cost invested. This leads to the equation</a:t>
                </a:r>
              </a:p>
              <a:p>
                <a:pPr marL="512064" algn="ctr">
                  <a:defRPr sz="2800"/>
                </a:pPr>
                <a14:m>
                  <m:oMath xmlns:m="http://schemas.openxmlformats.org/officeDocument/2006/math">
                    <m:r>
                      <a:rPr>
                        <a:latin typeface="Cambria Math" panose="02040503050406030204" pitchFamily="18" charset="0"/>
                      </a:rPr>
                      <m:t>225</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a:t>
                </a:r>
              </a:p>
              <a:p>
                <a:pPr marL="512064"/>
                <a:r>
                  <a:rPr dirty="0"/>
                  <a:t>​</a:t>
                </a:r>
                <a:r>
                  <a:rPr sz="2800" dirty="0"/>
                  <a:t>After rearranging terms and factoring, this leads to</a:t>
                </a:r>
              </a:p>
              <a:p>
                <a:pPr marL="512064" algn="ctr">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4</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e>
                    </m:d>
                    <m:r>
                      <a:rPr>
                        <a:latin typeface="Cambria Math" panose="02040503050406030204" pitchFamily="18" charset="0"/>
                      </a:rPr>
                      <m:t>=</m:t>
                    </m:r>
                    <m:r>
                      <a:rPr>
                        <a:latin typeface="Cambria Math" panose="02040503050406030204" pitchFamily="18" charset="0"/>
                      </a:rPr>
                      <m:t>0</m:t>
                    </m:r>
                  </m:oMath>
                </a14:m>
                <a:r>
                  <a:rPr sz="2800" dirty="0"/>
                  <a:t>,</a:t>
                </a:r>
              </a:p>
              <a:p>
                <a:pPr marL="512064">
                  <a:defRPr sz="2800"/>
                </a:pPr>
                <a:r>
                  <a:rPr dirty="0"/>
                  <a:t>​</a:t>
                </a:r>
                <a:r>
                  <a:rPr sz="2800" dirty="0"/>
                  <a:t>thus we conclude that break-even points occur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oMath>
                </a14:m>
                <a:r>
                  <a:rPr sz="2800" dirty="0"/>
                  <a:t> (see Figure 4).</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p:sp>
        <p:nvSpPr>
          <p:cNvPr id="4" name="Text Placeholder 2">
            <a:extLst>
              <a:ext uri="{FF2B5EF4-FFF2-40B4-BE49-F238E27FC236}">
                <a16:creationId xmlns:a16="http://schemas.microsoft.com/office/drawing/2014/main" id="{9C0E4237-80BF-402A-8800-183B11367014}"/>
              </a:ext>
            </a:extLst>
          </p:cNvPr>
          <p:cNvSpPr txBox="1">
            <a:spLocks/>
          </p:cNvSpPr>
          <p:nvPr/>
        </p:nvSpPr>
        <p:spPr>
          <a:xfrm>
            <a:off x="457200" y="5562600"/>
            <a:ext cx="8229600" cy="5099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pic>
        <p:nvPicPr>
          <p:cNvPr id="10" name="Content Placeholder 9">
            <a:extLst>
              <a:ext uri="{FF2B5EF4-FFF2-40B4-BE49-F238E27FC236}">
                <a16:creationId xmlns:a16="http://schemas.microsoft.com/office/drawing/2014/main" id="{DBE3E55C-96C3-4D9F-A715-9C4257665625}"/>
              </a:ext>
            </a:extLst>
          </p:cNvPr>
          <p:cNvPicPr>
            <a:picLocks noGrp="1" noChangeAspect="1"/>
          </p:cNvPicPr>
          <p:nvPr>
            <p:ph sz="quarter" idx="1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720" t="9101" b="1342"/>
          <a:stretch/>
        </p:blipFill>
        <p:spPr>
          <a:xfrm>
            <a:off x="2294651" y="1039368"/>
            <a:ext cx="4554699" cy="4568831"/>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marginal profit is the rate of change of profit, we must first find the profit function and then calculate its derivative.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117</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225</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225</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225</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p:sp>
        <p:nvSpPr>
          <p:cNvPr id="3" name="Text Placeholder 2"/>
          <p:cNvSpPr>
            <a:spLocks noGrp="1"/>
          </p:cNvSpPr>
          <p:nvPr>
            <p:ph type="body" sz="quarter" idx="10"/>
          </p:nvPr>
        </p:nvSpPr>
        <p:spPr>
          <a:xfrm>
            <a:off x="457200" y="1029287"/>
            <a:ext cx="8229600" cy="1028113"/>
          </a:xfrm>
        </p:spPr>
        <p:txBody>
          <a:bodyPr>
            <a:normAutofit/>
          </a:bodyPr>
          <a:lstStyle/>
          <a:p>
            <a:pPr>
              <a:defRPr sz="2800"/>
            </a:pPr>
            <a:r>
              <a:rPr dirty="0"/>
              <a:t>​</a:t>
            </a:r>
            <a:r>
              <a:rPr sz="2800" dirty="0"/>
              <a:t>Next, we will use the definition of the derivative to obtain the marginal profit function.</a:t>
            </a:r>
            <a:endParaRPr lang="en-US" dirty="0">
              <a:latin typeface="Cambria Math" panose="02040503050406030204" pitchFamily="18" charset="0"/>
            </a:endParaRP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02A63C9F-7269-45FC-A48C-8A8C995B5388}"/>
                  </a:ext>
                </a:extLst>
              </p:cNvPr>
              <p:cNvSpPr txBox="1">
                <a:spLocks/>
              </p:cNvSpPr>
              <p:nvPr/>
            </p:nvSpPr>
            <p:spPr>
              <a:xfrm>
                <a:off x="304800" y="2019887"/>
                <a:ext cx="8763000" cy="1561513"/>
              </a:xfrm>
              <a:prstGeom prst="rect">
                <a:avLst/>
              </a:prstGeom>
            </p:spPr>
            <p:txBody>
              <a:bodyPr>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func>
                        <m:funcPr>
                          <m:ctrlPr>
                            <a:rPr lang="ar-AE" sz="2200" i="1">
                              <a:latin typeface="Cambria Math" panose="02040503050406030204" pitchFamily="18" charset="0"/>
                            </a:rPr>
                          </m:ctrlPr>
                        </m:funcPr>
                        <m:fName>
                          <m:sSup>
                            <m:sSupPr>
                              <m:ctrlPr>
                                <a:rPr lang="ar-AE" sz="2200" i="1">
                                  <a:latin typeface="Cambria Math" panose="02040503050406030204" pitchFamily="18" charset="0"/>
                                </a:rPr>
                              </m:ctrlPr>
                            </m:sSupPr>
                            <m:e>
                              <m:r>
                                <a:rPr lang="ar-AE" sz="2200">
                                  <a:latin typeface="Cambria Math" panose="02040503050406030204" pitchFamily="18" charset="0"/>
                                </a:rPr>
                                <m:t>𝑃</m:t>
                              </m:r>
                            </m:e>
                            <m:sup>
                              <m:r>
                                <a:rPr lang="ar-AE" sz="2200">
                                  <a:latin typeface="Cambria Math" panose="02040503050406030204" pitchFamily="18" charset="0"/>
                                </a:rPr>
                                <m:t>′</m:t>
                              </m:r>
                            </m:sup>
                          </m:sSup>
                        </m:fName>
                        <m:e>
                          <m:d>
                            <m:dPr>
                              <m:ctrlPr>
                                <a:rPr lang="ar-AE" sz="2200" i="1">
                                  <a:latin typeface="Cambria Math" panose="02040503050406030204" pitchFamily="18" charset="0"/>
                                </a:rPr>
                              </m:ctrlPr>
                            </m:dPr>
                            <m:e>
                              <m:r>
                                <a:rPr lang="ar-AE" sz="2200">
                                  <a:latin typeface="Cambria Math" panose="02040503050406030204" pitchFamily="18" charset="0"/>
                                </a:rPr>
                                <m:t>𝑥</m:t>
                              </m:r>
                            </m:e>
                          </m:d>
                        </m:e>
                      </m:func>
                      <m:r>
                        <a:rPr lang="ar-AE" sz="2200">
                          <a:latin typeface="Cambria Math" panose="02040503050406030204" pitchFamily="18" charset="0"/>
                        </a:rPr>
                        <m:t>=</m:t>
                      </m:r>
                      <m:limLow>
                        <m:limLowPr>
                          <m:ctrlPr>
                            <a:rPr lang="ar-AE" sz="2200" i="1">
                              <a:latin typeface="Cambria Math" panose="02040503050406030204" pitchFamily="18" charset="0"/>
                            </a:rPr>
                          </m:ctrlPr>
                        </m:limLowPr>
                        <m:e>
                          <m:r>
                            <m:rPr>
                              <m:sty m:val="p"/>
                            </m:rPr>
                            <a:rPr lang="en-US" sz="2200">
                              <a:latin typeface="Cambria Math" panose="02040503050406030204" pitchFamily="18" charset="0"/>
                            </a:rPr>
                            <m:t>lim</m:t>
                          </m:r>
                        </m:e>
                        <m:lim>
                          <m:r>
                            <a:rPr lang="ar-AE" sz="2200">
                              <a:latin typeface="Cambria Math" panose="02040503050406030204" pitchFamily="18" charset="0"/>
                            </a:rPr>
                            <m:t>h</m:t>
                          </m:r>
                          <m:r>
                            <a:rPr lang="ar-AE" sz="2200">
                              <a:latin typeface="Cambria Math" panose="02040503050406030204" pitchFamily="18" charset="0"/>
                            </a:rPr>
                            <m:t>→</m:t>
                          </m:r>
                          <m:r>
                            <a:rPr lang="ar-AE" sz="2200">
                              <a:latin typeface="Cambria Math" panose="02040503050406030204" pitchFamily="18" charset="0"/>
                            </a:rPr>
                            <m:t>0</m:t>
                          </m:r>
                        </m:lim>
                      </m:limLow>
                      <m:r>
                        <a:rPr lang="ar-AE" sz="2200">
                          <a:latin typeface="Cambria Math" panose="02040503050406030204" pitchFamily="18" charset="0"/>
                        </a:rPr>
                        <m:t>⁡</m:t>
                      </m:r>
                      <m:f>
                        <m:fPr>
                          <m:ctrlPr>
                            <a:rPr lang="ar-AE" sz="2200" i="1">
                              <a:latin typeface="Cambria Math" panose="02040503050406030204" pitchFamily="18" charset="0"/>
                            </a:rPr>
                          </m:ctrlPr>
                        </m:fPr>
                        <m:num>
                          <m:func>
                            <m:funcPr>
                              <m:ctrlPr>
                                <a:rPr lang="ar-AE" sz="2200" i="1">
                                  <a:latin typeface="Cambria Math" panose="02040503050406030204" pitchFamily="18" charset="0"/>
                                </a:rPr>
                              </m:ctrlPr>
                            </m:funcPr>
                            <m:fName>
                              <m:r>
                                <a:rPr lang="ar-AE" sz="2200">
                                  <a:latin typeface="Cambria Math" panose="02040503050406030204" pitchFamily="18" charset="0"/>
                                </a:rPr>
                                <m:t>𝑃</m:t>
                              </m:r>
                            </m:fName>
                            <m:e>
                              <m:d>
                                <m:dPr>
                                  <m:ctrlPr>
                                    <a:rPr lang="ar-AE" sz="2200" i="1">
                                      <a:latin typeface="Cambria Math" panose="02040503050406030204" pitchFamily="18" charset="0"/>
                                    </a:rPr>
                                  </m:ctrlPr>
                                </m:dPr>
                                <m:e>
                                  <m:r>
                                    <a:rPr lang="ar-AE" sz="2200">
                                      <a:latin typeface="Cambria Math" panose="02040503050406030204" pitchFamily="18" charset="0"/>
                                    </a:rPr>
                                    <m:t>𝑥</m:t>
                                  </m:r>
                                  <m:r>
                                    <a:rPr lang="ar-AE" sz="2200">
                                      <a:latin typeface="Cambria Math" panose="02040503050406030204" pitchFamily="18" charset="0"/>
                                    </a:rPr>
                                    <m:t>+</m:t>
                                  </m:r>
                                  <m:r>
                                    <a:rPr lang="ar-AE" sz="2200">
                                      <a:latin typeface="Cambria Math" panose="02040503050406030204" pitchFamily="18" charset="0"/>
                                    </a:rPr>
                                    <m:t>h</m:t>
                                  </m:r>
                                </m:e>
                              </m:d>
                            </m:e>
                          </m:func>
                          <m:r>
                            <a:rPr lang="ar-AE" sz="2200">
                              <a:latin typeface="Cambria Math" panose="02040503050406030204" pitchFamily="18" charset="0"/>
                            </a:rPr>
                            <m:t>−</m:t>
                          </m:r>
                          <m:func>
                            <m:funcPr>
                              <m:ctrlPr>
                                <a:rPr lang="ar-AE" sz="2200" i="1">
                                  <a:latin typeface="Cambria Math" panose="02040503050406030204" pitchFamily="18" charset="0"/>
                                </a:rPr>
                              </m:ctrlPr>
                            </m:funcPr>
                            <m:fName>
                              <m:r>
                                <a:rPr lang="ar-AE" sz="2200">
                                  <a:latin typeface="Cambria Math" panose="02040503050406030204" pitchFamily="18" charset="0"/>
                                </a:rPr>
                                <m:t>𝑃</m:t>
                              </m:r>
                            </m:fName>
                            <m:e>
                              <m:d>
                                <m:dPr>
                                  <m:ctrlPr>
                                    <a:rPr lang="ar-AE" sz="2200" i="1">
                                      <a:latin typeface="Cambria Math" panose="02040503050406030204" pitchFamily="18" charset="0"/>
                                    </a:rPr>
                                  </m:ctrlPr>
                                </m:dPr>
                                <m:e>
                                  <m:r>
                                    <a:rPr lang="ar-AE" sz="2200">
                                      <a:latin typeface="Cambria Math" panose="02040503050406030204" pitchFamily="18" charset="0"/>
                                    </a:rPr>
                                    <m:t>𝑥</m:t>
                                  </m:r>
                                </m:e>
                              </m:d>
                            </m:e>
                          </m:func>
                        </m:num>
                        <m:den>
                          <m:r>
                            <a:rPr lang="ar-AE" sz="2200">
                              <a:latin typeface="Cambria Math" panose="02040503050406030204" pitchFamily="18" charset="0"/>
                            </a:rPr>
                            <m:t>h</m:t>
                          </m:r>
                        </m:den>
                      </m:f>
                    </m:oMath>
                    <m:oMath xmlns:m="http://schemas.openxmlformats.org/officeDocument/2006/math">
                      <m:phant>
                        <m:phantPr>
                          <m:show m:val="off"/>
                          <m:ctrlPr>
                            <a:rPr lang="ar-AE" sz="2200" i="1">
                              <a:latin typeface="Cambria Math" panose="02040503050406030204" pitchFamily="18" charset="0"/>
                            </a:rPr>
                          </m:ctrlPr>
                        </m:phantPr>
                        <m:e>
                          <m:sSup>
                            <m:sSupPr>
                              <m:ctrlPr>
                                <a:rPr lang="ar-AE" sz="2200" i="1">
                                  <a:latin typeface="Cambria Math" panose="02040503050406030204" pitchFamily="18" charset="0"/>
                                </a:rPr>
                              </m:ctrlPr>
                            </m:sSupPr>
                            <m:e>
                              <m:r>
                                <a:rPr lang="ar-AE" sz="2200">
                                  <a:latin typeface="Cambria Math" panose="02040503050406030204" pitchFamily="18" charset="0"/>
                                </a:rPr>
                                <m:t>𝑃</m:t>
                              </m:r>
                            </m:e>
                            <m:sup>
                              <m:r>
                                <a:rPr lang="ar-AE" sz="2200">
                                  <a:latin typeface="Cambria Math" panose="02040503050406030204" pitchFamily="18" charset="0"/>
                                </a:rPr>
                                <m:t>′</m:t>
                              </m:r>
                            </m:sup>
                          </m:sSup>
                          <m:r>
                            <a:rPr lang="ar-AE" sz="2200">
                              <a:latin typeface="Cambria Math" panose="02040503050406030204" pitchFamily="18" charset="0"/>
                            </a:rPr>
                            <m:t>⁡</m:t>
                          </m:r>
                          <m:d>
                            <m:dPr>
                              <m:ctrlPr>
                                <a:rPr lang="ar-AE" sz="2200" i="1">
                                  <a:latin typeface="Cambria Math" panose="02040503050406030204" pitchFamily="18" charset="0"/>
                                </a:rPr>
                              </m:ctrlPr>
                            </m:dPr>
                            <m:e>
                              <m:r>
                                <a:rPr lang="ar-AE" sz="2200">
                                  <a:latin typeface="Cambria Math" panose="02040503050406030204" pitchFamily="18" charset="0"/>
                                </a:rPr>
                                <m:t>𝑥</m:t>
                              </m:r>
                            </m:e>
                          </m:d>
                        </m:e>
                      </m:phant>
                      <m:r>
                        <a:rPr lang="ar-AE" sz="2200">
                          <a:latin typeface="Cambria Math" panose="02040503050406030204" pitchFamily="18" charset="0"/>
                        </a:rPr>
                        <m:t>=</m:t>
                      </m:r>
                      <m:limLow>
                        <m:limLowPr>
                          <m:ctrlPr>
                            <a:rPr lang="ar-AE" sz="2200" i="1">
                              <a:latin typeface="Cambria Math" panose="02040503050406030204" pitchFamily="18" charset="0"/>
                            </a:rPr>
                          </m:ctrlPr>
                        </m:limLowPr>
                        <m:e>
                          <m:r>
                            <m:rPr>
                              <m:sty m:val="p"/>
                            </m:rPr>
                            <a:rPr lang="en-US" sz="2200">
                              <a:latin typeface="Cambria Math" panose="02040503050406030204" pitchFamily="18" charset="0"/>
                            </a:rPr>
                            <m:t>lim</m:t>
                          </m:r>
                        </m:e>
                        <m:lim>
                          <m:r>
                            <a:rPr lang="ar-AE" sz="2200">
                              <a:latin typeface="Cambria Math" panose="02040503050406030204" pitchFamily="18" charset="0"/>
                            </a:rPr>
                            <m:t>h</m:t>
                          </m:r>
                          <m:r>
                            <a:rPr lang="ar-AE" sz="2200">
                              <a:latin typeface="Cambria Math" panose="02040503050406030204" pitchFamily="18" charset="0"/>
                            </a:rPr>
                            <m:t>→</m:t>
                          </m:r>
                          <m:r>
                            <a:rPr lang="ar-AE" sz="2200">
                              <a:latin typeface="Cambria Math" panose="02040503050406030204" pitchFamily="18" charset="0"/>
                            </a:rPr>
                            <m:t>0</m:t>
                          </m:r>
                        </m:lim>
                      </m:limLow>
                      <m:r>
                        <a:rPr lang="ar-AE" sz="2200">
                          <a:latin typeface="Cambria Math" panose="02040503050406030204" pitchFamily="18" charset="0"/>
                        </a:rPr>
                        <m:t>⁡</m:t>
                      </m:r>
                      <m:f>
                        <m:fPr>
                          <m:ctrlPr>
                            <a:rPr lang="ar-AE" sz="2200" i="1">
                              <a:latin typeface="Cambria Math" panose="02040503050406030204" pitchFamily="18" charset="0"/>
                            </a:rPr>
                          </m:ctrlPr>
                        </m:fPr>
                        <m:num>
                          <m:r>
                            <a:rPr lang="ar-AE" sz="2200">
                              <a:latin typeface="Cambria Math" panose="02040503050406030204" pitchFamily="18" charset="0"/>
                            </a:rPr>
                            <m:t>−</m:t>
                          </m:r>
                          <m:f>
                            <m:fPr>
                              <m:ctrlPr>
                                <a:rPr lang="ar-AE" sz="2200" i="1">
                                  <a:latin typeface="Cambria Math" panose="02040503050406030204" pitchFamily="18" charset="0"/>
                                </a:rPr>
                              </m:ctrlPr>
                            </m:fPr>
                            <m:num>
                              <m:r>
                                <a:rPr lang="ar-AE" sz="2200">
                                  <a:latin typeface="Cambria Math" panose="02040503050406030204" pitchFamily="18" charset="0"/>
                                </a:rPr>
                                <m:t>9</m:t>
                              </m:r>
                            </m:num>
                            <m:den>
                              <m:r>
                                <a:rPr lang="ar-AE" sz="2200">
                                  <a:latin typeface="Cambria Math" panose="02040503050406030204" pitchFamily="18" charset="0"/>
                                </a:rPr>
                                <m:t>4</m:t>
                              </m:r>
                            </m:den>
                          </m:f>
                          <m:sSup>
                            <m:sSupPr>
                              <m:ctrlPr>
                                <a:rPr lang="ar-AE" sz="2200" i="1">
                                  <a:latin typeface="Cambria Math" panose="02040503050406030204" pitchFamily="18" charset="0"/>
                                </a:rPr>
                              </m:ctrlPr>
                            </m:sSupPr>
                            <m:e>
                              <m:d>
                                <m:dPr>
                                  <m:ctrlPr>
                                    <a:rPr lang="ar-AE" sz="2200" i="1">
                                      <a:latin typeface="Cambria Math" panose="02040503050406030204" pitchFamily="18" charset="0"/>
                                    </a:rPr>
                                  </m:ctrlPr>
                                </m:dPr>
                                <m:e>
                                  <m:r>
                                    <a:rPr lang="ar-AE" sz="2200">
                                      <a:latin typeface="Cambria Math" panose="02040503050406030204" pitchFamily="18" charset="0"/>
                                    </a:rPr>
                                    <m:t>𝑥</m:t>
                                  </m:r>
                                  <m:r>
                                    <a:rPr lang="ar-AE" sz="2200">
                                      <a:latin typeface="Cambria Math" panose="02040503050406030204" pitchFamily="18" charset="0"/>
                                    </a:rPr>
                                    <m:t>+</m:t>
                                  </m:r>
                                  <m:r>
                                    <a:rPr lang="ar-AE" sz="2200">
                                      <a:latin typeface="Cambria Math" panose="02040503050406030204" pitchFamily="18" charset="0"/>
                                    </a:rPr>
                                    <m:t>h</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117</m:t>
                          </m:r>
                          <m:d>
                            <m:dPr>
                              <m:ctrlPr>
                                <a:rPr lang="ar-AE" sz="2200" i="1">
                                  <a:latin typeface="Cambria Math" panose="02040503050406030204" pitchFamily="18" charset="0"/>
                                </a:rPr>
                              </m:ctrlPr>
                            </m:dPr>
                            <m:e>
                              <m:r>
                                <a:rPr lang="ar-AE" sz="2200">
                                  <a:latin typeface="Cambria Math" panose="02040503050406030204" pitchFamily="18" charset="0"/>
                                </a:rPr>
                                <m:t>𝑥</m:t>
                              </m:r>
                              <m:r>
                                <a:rPr lang="ar-AE" sz="2200">
                                  <a:latin typeface="Cambria Math" panose="02040503050406030204" pitchFamily="18" charset="0"/>
                                </a:rPr>
                                <m:t>+</m:t>
                              </m:r>
                              <m:r>
                                <a:rPr lang="ar-AE" sz="2200">
                                  <a:latin typeface="Cambria Math" panose="02040503050406030204" pitchFamily="18" charset="0"/>
                                </a:rPr>
                                <m:t>h</m:t>
                              </m:r>
                            </m:e>
                          </m:d>
                          <m:r>
                            <a:rPr lang="ar-AE" sz="2200">
                              <a:latin typeface="Cambria Math" panose="02040503050406030204" pitchFamily="18" charset="0"/>
                            </a:rPr>
                            <m:t>−</m:t>
                          </m:r>
                          <m:r>
                            <a:rPr lang="ar-AE" sz="2200">
                              <a:latin typeface="Cambria Math" panose="02040503050406030204" pitchFamily="18" charset="0"/>
                            </a:rPr>
                            <m:t>225</m:t>
                          </m:r>
                          <m:r>
                            <a:rPr lang="ar-AE" sz="2200">
                              <a:latin typeface="Cambria Math" panose="02040503050406030204" pitchFamily="18" charset="0"/>
                            </a:rPr>
                            <m:t>−</m:t>
                          </m:r>
                          <m:d>
                            <m:dPr>
                              <m:ctrlPr>
                                <a:rPr lang="ar-AE" sz="2200" i="1">
                                  <a:latin typeface="Cambria Math" panose="02040503050406030204" pitchFamily="18" charset="0"/>
                                </a:rPr>
                              </m:ctrlPr>
                            </m:dPr>
                            <m:e>
                              <m:r>
                                <a:rPr lang="ar-AE" sz="2200">
                                  <a:latin typeface="Cambria Math" panose="02040503050406030204" pitchFamily="18" charset="0"/>
                                </a:rPr>
                                <m:t>−</m:t>
                              </m:r>
                              <m:f>
                                <m:fPr>
                                  <m:ctrlPr>
                                    <a:rPr lang="ar-AE" sz="2200" i="1">
                                      <a:latin typeface="Cambria Math" panose="02040503050406030204" pitchFamily="18" charset="0"/>
                                    </a:rPr>
                                  </m:ctrlPr>
                                </m:fPr>
                                <m:num>
                                  <m:r>
                                    <a:rPr lang="ar-AE" sz="2200">
                                      <a:latin typeface="Cambria Math" panose="02040503050406030204" pitchFamily="18" charset="0"/>
                                    </a:rPr>
                                    <m:t>9</m:t>
                                  </m:r>
                                </m:num>
                                <m:den>
                                  <m:r>
                                    <a:rPr lang="ar-AE" sz="2200">
                                      <a:latin typeface="Cambria Math" panose="02040503050406030204" pitchFamily="18" charset="0"/>
                                    </a:rPr>
                                    <m:t>4</m:t>
                                  </m:r>
                                </m:den>
                              </m:f>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117</m:t>
                              </m:r>
                              <m:r>
                                <a:rPr lang="ar-AE" sz="2200">
                                  <a:latin typeface="Cambria Math" panose="02040503050406030204" pitchFamily="18" charset="0"/>
                                </a:rPr>
                                <m:t>𝑥</m:t>
                              </m:r>
                              <m:r>
                                <a:rPr lang="ar-AE" sz="2200">
                                  <a:latin typeface="Cambria Math" panose="02040503050406030204" pitchFamily="18" charset="0"/>
                                </a:rPr>
                                <m:t>−</m:t>
                              </m:r>
                              <m:r>
                                <a:rPr lang="ar-AE" sz="2200">
                                  <a:latin typeface="Cambria Math" panose="02040503050406030204" pitchFamily="18" charset="0"/>
                                </a:rPr>
                                <m:t>225</m:t>
                              </m:r>
                            </m:e>
                          </m:d>
                        </m:num>
                        <m:den>
                          <m:r>
                            <a:rPr lang="ar-AE" sz="2200">
                              <a:latin typeface="Cambria Math" panose="02040503050406030204" pitchFamily="18" charset="0"/>
                            </a:rPr>
                            <m:t>h</m:t>
                          </m:r>
                        </m:den>
                      </m:f>
                    </m:oMath>
                  </m:oMathPara>
                </a14:m>
                <a:endParaRPr lang="ar-AE" sz="2200" dirty="0"/>
              </a:p>
            </p:txBody>
          </p:sp>
        </mc:Choice>
        <mc:Fallback>
          <p:sp>
            <p:nvSpPr>
              <p:cNvPr id="4" name="Text Placeholder 2">
                <a:extLst>
                  <a:ext uri="{FF2B5EF4-FFF2-40B4-BE49-F238E27FC236}">
                    <a16:creationId xmlns:a16="http://schemas.microsoft.com/office/drawing/2014/main" id="{02A63C9F-7269-45FC-A48C-8A8C995B5388}"/>
                  </a:ext>
                </a:extLst>
              </p:cNvPr>
              <p:cNvSpPr txBox="1">
                <a:spLocks noRot="1" noChangeAspect="1" noMove="1" noResize="1" noEditPoints="1" noAdjustHandles="1" noChangeArrowheads="1" noChangeShapeType="1" noTextEdit="1"/>
              </p:cNvSpPr>
              <p:nvPr/>
            </p:nvSpPr>
            <p:spPr>
              <a:xfrm>
                <a:off x="304800" y="2019887"/>
                <a:ext cx="8763000" cy="156151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3754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After expanding, rearranging terms, and canceling, this reduces to</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𝑃</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h</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117</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4</m:t>
                                  </m:r>
                                </m:den>
                              </m:f>
                              <m:r>
                                <a:rPr lang="ar-AE">
                                  <a:latin typeface="Cambria Math" panose="02040503050406030204" pitchFamily="18" charset="0"/>
                                </a:rPr>
                                <m:t>h</m:t>
                              </m:r>
                            </m:e>
                          </m:d>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𝑃</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e>
                      </m:phant>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117</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4</m:t>
                                  </m:r>
                                </m:den>
                              </m:f>
                              <m:r>
                                <a:rPr lang="ar-AE">
                                  <a:latin typeface="Cambria Math" panose="02040503050406030204" pitchFamily="18" charset="0"/>
                                </a:rPr>
                                <m:t>h</m:t>
                              </m:r>
                            </m:e>
                          </m:d>
                        </m:e>
                      </m:func>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𝑃</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117</m:t>
                      </m:r>
                      <m:r>
                        <m:rPr>
                          <m:nor/>
                        </m:rPr>
                        <a:rPr lang="ar-AE" b="0" i="0" smtClean="0">
                          <a:latin typeface="Calibri" panose="020F0502020204030204" pitchFamily="34" charset="0"/>
                          <a:cs typeface="Calibri" panose="020F0502020204030204" pitchFamily="34" charset="0"/>
                        </a:rPr>
                        <m:t>.</m:t>
                      </m:r>
                    </m:oMath>
                  </m:oMathPara>
                </a14:m>
                <a:endParaRPr lang="en-US"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extLst>
      <p:ext uri="{BB962C8B-B14F-4D97-AF65-F5344CB8AC3E}">
        <p14:creationId xmlns:p14="http://schemas.microsoft.com/office/powerpoint/2010/main" val="129502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dirty="0"/>
                  <a:t>​</a:t>
                </a:r>
                <a:r>
                  <a:rPr sz="2800" dirty="0"/>
                  <a:t>Now we can calculate the various marginal profits.</a:t>
                </a:r>
              </a:p>
              <a:p>
                <a:pPr marL="274320">
                  <a:defRPr sz="2800"/>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10</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10</m:t>
                          </m:r>
                        </m:e>
                      </m:d>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45</m:t>
                      </m:r>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72</m:t>
                      </m:r>
                    </m:oMath>
                  </m:oMathPara>
                </a14:m>
                <a:endParaRPr dirty="0"/>
              </a:p>
              <a:p>
                <a:pPr marL="274320">
                  <a:defRPr sz="2800"/>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20</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20</m:t>
                          </m:r>
                        </m:e>
                      </m:d>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90</m:t>
                      </m:r>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27</m:t>
                      </m:r>
                    </m:oMath>
                  </m:oMathPara>
                </a14:m>
                <a:endParaRPr dirty="0"/>
              </a:p>
              <a:p>
                <a:pPr marL="274320">
                  <a:defRPr sz="2800"/>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30</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30</m:t>
                          </m:r>
                        </m:e>
                      </m:d>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135</m:t>
                      </m:r>
                      <m:r>
                        <a:rPr>
                          <a:latin typeface="Cambria Math" panose="02040503050406030204" pitchFamily="18" charset="0"/>
                        </a:rPr>
                        <m:t>+</m:t>
                      </m:r>
                      <m:r>
                        <a:rPr>
                          <a:latin typeface="Cambria Math" panose="02040503050406030204" pitchFamily="18" charset="0"/>
                        </a:rPr>
                        <m:t>117</m:t>
                      </m:r>
                      <m:r>
                        <a:rPr>
                          <a:latin typeface="Cambria Math" panose="02040503050406030204" pitchFamily="18" charset="0"/>
                        </a:rPr>
                        <m:t>=−$</m:t>
                      </m:r>
                      <m:r>
                        <a:rPr>
                          <a:latin typeface="Cambria Math" panose="02040503050406030204" pitchFamily="18" charset="0"/>
                        </a:rPr>
                        <m:t>18</m:t>
                      </m:r>
                    </m:oMath>
                  </m:oMathPara>
                </a14:m>
                <a:endParaRPr dirty="0"/>
              </a:p>
              <a:p>
                <a:pPr>
                  <a:defRPr sz="2800"/>
                </a:pPr>
                <a:r>
                  <a:rPr dirty="0"/>
                  <a:t>​</a:t>
                </a:r>
                <a:r>
                  <a:rPr sz="2800" dirty="0"/>
                  <a:t>In conclusion, an important remark is in order. Since the number of tables produced is always an integer, the increment </a:t>
                </a:r>
                <a14:m>
                  <m:oMath xmlns:m="http://schemas.openxmlformats.org/officeDocument/2006/math">
                    <m:r>
                      <a:rPr>
                        <a:latin typeface="Cambria Math" panose="02040503050406030204" pitchFamily="18" charset="0"/>
                      </a:rPr>
                      <m:t>h</m:t>
                    </m:r>
                  </m:oMath>
                </a14:m>
                <a:r>
                  <a:rPr sz="2800" dirty="0"/>
                  <a:t> in any difference quotient should be thought of as an integer, so the smallest nonzero </a:t>
                </a:r>
                <a14:m>
                  <m:oMath xmlns:m="http://schemas.openxmlformats.org/officeDocument/2006/math">
                    <m:r>
                      <a:rPr>
                        <a:latin typeface="Cambria Math" panose="02040503050406030204" pitchFamily="18" charset="0"/>
                      </a:rPr>
                      <m:t>h</m:t>
                    </m:r>
                  </m:oMath>
                </a14:m>
                <a:r>
                  <a:rPr sz="2800" dirty="0"/>
                  <a:t> possible is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1</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926" b="-1718"/>
                </a:stretch>
              </a:blipFill>
            </p:spPr>
            <p:txBody>
              <a:bodyPr/>
              <a:lstStyle/>
              <a:p>
                <a:r>
                  <a:rPr lang="en-US">
                    <a:noFill/>
                  </a:rPr>
                  <a:t> </a:t>
                </a:r>
              </a:p>
            </p:txBody>
          </p:sp>
        </mc:Fallback>
      </mc:AlternateContent>
    </p:spTree>
    <p:extLst>
      <p:ext uri="{BB962C8B-B14F-4D97-AF65-F5344CB8AC3E}">
        <p14:creationId xmlns:p14="http://schemas.microsoft.com/office/powerpoint/2010/main" val="58820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Equation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slope of the tangent line at the point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oMath>
                </a14:m>
                <a:r>
                  <a:rPr lang="ar-AE" sz="2800" dirty="0"/>
                  <a:t> </a:t>
                </a:r>
                <a:r>
                  <a:rPr lang="en-US" sz="2800" dirty="0"/>
                  <a:t>will be the limit of the difference quotient 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2</m:t>
                    </m:r>
                  </m:oMath>
                </a14:m>
                <a:r>
                  <a:rPr lang="en-US" sz="2800" dirty="0"/>
                  <a:t>, or using our new terminology, the derivative of </a:t>
                </a:r>
                <a14:m>
                  <m:oMath xmlns:m="http://schemas.openxmlformats.org/officeDocument/2006/math">
                    <m:r>
                      <a:rPr lang="en-US">
                        <a:latin typeface="Cambria Math" panose="02040503050406030204" pitchFamily="18" charset="0"/>
                      </a:rPr>
                      <m:t>𝑓</m:t>
                    </m:r>
                  </m:oMath>
                </a14:m>
                <a:r>
                  <a:rPr lang="en-US" sz="2800" dirty="0"/>
                  <a:t> at the point </a:t>
                </a:r>
                <a:br>
                  <a:rPr lang="en-US" sz="2800" dirty="0"/>
                </a:b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2</m:t>
                    </m:r>
                  </m:oMath>
                </a14:m>
                <a:r>
                  <a:rPr lang="en-US" sz="2800" dirty="0"/>
                  <a:t>. Recall that we denote this number by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𝑐</m:t>
                        </m:r>
                      </m:e>
                    </m:d>
                  </m:oMath>
                </a14:m>
                <a:r>
                  <a:rPr lang="en-US" sz="2800" dirty="0"/>
                  <a:t>, and it is calculated as</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func>
                        <m:funcPr>
                          <m:ctrlPr>
                            <a:rPr lang="ar-AE">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0</m:t>
                              </m:r>
                            </m:lim>
                          </m:limLow>
                        </m:fName>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e>
                      </m:func>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Break-Even Points and Marginal Profit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This explains the following interpretation of marginal profit: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an estimate for the increase in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if </a:t>
                </a:r>
                <a14:m>
                  <m:oMath xmlns:m="http://schemas.openxmlformats.org/officeDocument/2006/math">
                    <m:r>
                      <a:rPr>
                        <a:latin typeface="Cambria Math" panose="02040503050406030204" pitchFamily="18" charset="0"/>
                      </a:rPr>
                      <m:t>𝑥</m:t>
                    </m:r>
                  </m:oMath>
                </a14:m>
                <a:r>
                  <a:rPr sz="2800" dirty="0"/>
                  <a:t> is increased by </a:t>
                </a:r>
                <a:r>
                  <a:rPr sz="2800" dirty="0">
                    <a:latin typeface="Cambria Math"/>
                  </a:rPr>
                  <a:t>1</a:t>
                </a:r>
                <a:r>
                  <a:rPr sz="2800" dirty="0"/>
                  <a:t>. Note also that in this example,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actually getting smaller as </a:t>
                </a:r>
                <a14:m>
                  <m:oMath xmlns:m="http://schemas.openxmlformats.org/officeDocument/2006/math">
                    <m:r>
                      <a:rPr>
                        <a:latin typeface="Cambria Math" panose="02040503050406030204" pitchFamily="18" charset="0"/>
                      </a:rPr>
                      <m:t>𝑥</m:t>
                    </m:r>
                  </m:oMath>
                </a14:m>
                <a:r>
                  <a:rPr sz="2800" dirty="0"/>
                  <a:t> gets larger. This shows that the rate of growth of profit per table is actually decreasing at a rate of </a:t>
                </a:r>
                <a14:m>
                  <m:oMath xmlns:m="http://schemas.openxmlformats.org/officeDocument/2006/math">
                    <m:r>
                      <a:rPr>
                        <a:latin typeface="Cambria Math" panose="02040503050406030204" pitchFamily="18" charset="0"/>
                      </a:rPr>
                      <m:t>$</m:t>
                    </m:r>
                    <m:r>
                      <a:rPr>
                        <a:latin typeface="Cambria Math" panose="02040503050406030204" pitchFamily="18" charset="0"/>
                      </a:rPr>
                      <m:t>18</m:t>
                    </m:r>
                  </m:oMath>
                </a14:m>
                <a:r>
                  <a:rPr sz="2800" dirty="0"/>
                  <a:t> per table when </a:t>
                </a:r>
                <a:r>
                  <a:rPr sz="2800" dirty="0">
                    <a:latin typeface="Cambria Math"/>
                  </a:rPr>
                  <a:t>30</a:t>
                </a:r>
                <a:r>
                  <a:rPr sz="2800" dirty="0"/>
                  <a:t> tables are manufactured and sold. This does not necessarily mean there is a loss, but as production increases, the profit per table is growing less because costs are increasing faster than revenue.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7600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Equation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We now proceed to evaluate the derivative for the given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oMath>
                </a14:m>
                <a:r>
                  <a:rPr sz="2800" dirty="0"/>
                  <a:t>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2</m:t>
                    </m:r>
                  </m:oMath>
                </a14:m>
                <a:r>
                  <a:rPr lang="en-US" sz="2800" dirty="0"/>
                  <a:t>.</a:t>
                </a:r>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e>
                              </m:d>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num>
                        <m:den>
                          <m:r>
                            <a:rPr>
                              <a:latin typeface="Cambria Math" panose="02040503050406030204" pitchFamily="18" charset="0"/>
                            </a:rPr>
                            <m:t>h</m:t>
                          </m:r>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extLst>
      <p:ext uri="{BB962C8B-B14F-4D97-AF65-F5344CB8AC3E}">
        <p14:creationId xmlns:p14="http://schemas.microsoft.com/office/powerpoint/2010/main" val="31128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Equation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h</m:t>
                          </m:r>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fName>
                        <m:e>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h</m:t>
                              </m:r>
                            </m:e>
                          </m:d>
                        </m:e>
                      </m:func>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m:t>
                      </m:r>
                      <m:r>
                        <a:rPr>
                          <a:latin typeface="Cambria Math" panose="02040503050406030204" pitchFamily="18" charset="0"/>
                        </a:rPr>
                        <m:t>4</m:t>
                      </m:r>
                    </m:oMath>
                  </m:oMathPara>
                </a14:m>
                <a:endParaRPr dirty="0">
                  <a:latin typeface="Cambria Math" panose="02040503050406030204" pitchFamily="18" charset="0"/>
                </a:endParaRPr>
              </a:p>
              <a:p>
                <a:pPr>
                  <a:defRPr sz="2800"/>
                </a:pPr>
                <a:r>
                  <a:rPr sz="2800" dirty="0"/>
                  <a:t>So we conclude that the slope of the requested tangent is </a:t>
                </a:r>
                <a14:m>
                  <m:oMath xmlns:m="http://schemas.openxmlformats.org/officeDocument/2006/math">
                    <m:r>
                      <a:rPr>
                        <a:latin typeface="Cambria Math" panose="02040503050406030204" pitchFamily="18" charset="0"/>
                      </a:rPr>
                      <m:t>𝑚</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074"/>
                </a:stretch>
              </a:blipFill>
            </p:spPr>
            <p:txBody>
              <a:bodyPr/>
              <a:lstStyle/>
              <a:p>
                <a:r>
                  <a:rPr lang="en-US">
                    <a:noFill/>
                  </a:rPr>
                  <a:t> </a:t>
                </a:r>
              </a:p>
            </p:txBody>
          </p:sp>
        </mc:Fallback>
      </mc:AlternateContent>
    </p:spTree>
    <p:extLst>
      <p:ext uri="{BB962C8B-B14F-4D97-AF65-F5344CB8AC3E}">
        <p14:creationId xmlns:p14="http://schemas.microsoft.com/office/powerpoint/2010/main" val="204484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Equation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lang="en-US" sz="2800" dirty="0"/>
                  <a:t>Notice that we now have all the information necessary to obtain the equation of the tangent line. It is a line with a slope of </a:t>
                </a:r>
                <a:r>
                  <a:rPr lang="en-US" sz="2800" dirty="0">
                    <a:latin typeface="Cambria Math"/>
                  </a:rPr>
                  <a:t>4</a:t>
                </a:r>
                <a:r>
                  <a:rPr lang="en-US" sz="2800" dirty="0"/>
                  <a:t> that passes through the point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oMath>
                </a14:m>
                <a:r>
                  <a:rPr lang="en-US" sz="2800" dirty="0"/>
                  <a:t>. Recall the point-slope form of the equation of a line with slope </a:t>
                </a:r>
                <a14:m>
                  <m:oMath xmlns:m="http://schemas.openxmlformats.org/officeDocument/2006/math">
                    <m:r>
                      <a:rPr lang="en-US">
                        <a:latin typeface="Cambria Math" panose="02040503050406030204" pitchFamily="18" charset="0"/>
                      </a:rPr>
                      <m:t>𝑚</m:t>
                    </m:r>
                  </m:oMath>
                </a14:m>
                <a:r>
                  <a:rPr lang="en-US" sz="2800" dirty="0"/>
                  <a:t> that passes through the point </a:t>
                </a:r>
                <a14:m>
                  <m:oMath xmlns:m="http://schemas.openxmlformats.org/officeDocument/2006/math">
                    <m:d>
                      <m:dPr>
                        <m:ctrlPr>
                          <a:rPr lang="en-US">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0</m:t>
                            </m:r>
                          </m:sub>
                        </m:sSub>
                      </m:e>
                    </m:d>
                  </m:oMath>
                </a14:m>
                <a:r>
                  <a:rPr lang="ar-AE" sz="2800" dirty="0"/>
                  <a:t> </a:t>
                </a:r>
                <a:r>
                  <a:rPr lang="en-US" sz="2800" dirty="0"/>
                  <a:t>is given by</a:t>
                </a:r>
              </a:p>
              <a:p>
                <a:pPr algn="ctr">
                  <a:defRPr sz="2800"/>
                </a:pPr>
                <a:r>
                  <a:rPr lang="en-US" sz="2800" dirty="0"/>
                  <a:t>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𝑚</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0</m:t>
                            </m:r>
                          </m:sub>
                        </m:sSub>
                      </m:e>
                    </m:d>
                  </m:oMath>
                </a14:m>
                <a:r>
                  <a:rPr lang="en-US" sz="2800" dirty="0"/>
                  <a:t>.</a:t>
                </a:r>
                <a:endParaRPr lang="ar-AE" sz="2800" dirty="0"/>
              </a:p>
              <a:p>
                <a:r>
                  <a:rPr lang="en-US" sz="2800" dirty="0"/>
                  <a:t>Applying this formula to our situation at hand, we obtain the equation</a:t>
                </a:r>
              </a:p>
              <a:p>
                <a:pPr algn="ctr">
                  <a:defRPr sz="2800"/>
                </a:pP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oMath>
                </a14:m>
                <a:r>
                  <a:rPr lang="en-US" sz="2800" dirty="0"/>
                  <a:t>,</a:t>
                </a:r>
                <a:r>
                  <a:rPr lang="en-US" dirty="0"/>
                  <a:t> </a:t>
                </a:r>
                <a:r>
                  <a:rPr lang="en-US" sz="2800" dirty="0"/>
                  <a:t>or equivalently</a:t>
                </a:r>
                <a:r>
                  <a:rPr lang="en-US" dirty="0"/>
                  <a:t>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oMath>
                </a14:m>
                <a:r>
                  <a:rPr lang="en-US" sz="2800" dirty="0"/>
                  <a:t>.</a:t>
                </a:r>
              </a:p>
              <a:p>
                <a:pPr>
                  <a:defRPr sz="2800"/>
                </a:pPr>
                <a:r>
                  <a:rPr lang="en-US" sz="2800" dirty="0"/>
                  <a:t>The graph of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along with the tangent line is shown in Figure 3.</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US">
                    <a:noFill/>
                  </a:rPr>
                  <a:t> </a:t>
                </a:r>
              </a:p>
            </p:txBody>
          </p:sp>
        </mc:Fallback>
      </mc:AlternateContent>
    </p:spTree>
    <p:extLst>
      <p:ext uri="{BB962C8B-B14F-4D97-AF65-F5344CB8AC3E}">
        <p14:creationId xmlns:p14="http://schemas.microsoft.com/office/powerpoint/2010/main" val="338499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Equation of a Tangent Line (cont.)</a:t>
            </a:r>
          </a:p>
        </p:txBody>
      </p:sp>
      <p:sp>
        <p:nvSpPr>
          <p:cNvPr id="4" name="Text Placeholder 2">
            <a:extLst>
              <a:ext uri="{FF2B5EF4-FFF2-40B4-BE49-F238E27FC236}">
                <a16:creationId xmlns:a16="http://schemas.microsoft.com/office/drawing/2014/main" id="{9DF30BCA-0AF1-4D00-BF7B-7284078F7C7B}"/>
              </a:ext>
            </a:extLst>
          </p:cNvPr>
          <p:cNvSpPr txBox="1">
            <a:spLocks/>
          </p:cNvSpPr>
          <p:nvPr/>
        </p:nvSpPr>
        <p:spPr>
          <a:xfrm>
            <a:off x="457200" y="5562600"/>
            <a:ext cx="8229600" cy="5099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pic>
        <p:nvPicPr>
          <p:cNvPr id="10" name="Content Placeholder 9">
            <a:extLst>
              <a:ext uri="{FF2B5EF4-FFF2-40B4-BE49-F238E27FC236}">
                <a16:creationId xmlns:a16="http://schemas.microsoft.com/office/drawing/2014/main" id="{8E22E3FB-C060-4CA0-88FF-59CBA61C876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Instantaneous Velocity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particle is moving along a straight line so that its distance from the start is given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𝑑</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oMath>
                </a14:m>
                <a:r>
                  <a:rPr sz="2800" dirty="0"/>
                  <a:t>, where </a:t>
                </a:r>
                <a14:m>
                  <m:oMath xmlns:m="http://schemas.openxmlformats.org/officeDocument/2006/math">
                    <m:r>
                      <a:rPr>
                        <a:latin typeface="Cambria Math" panose="02040503050406030204" pitchFamily="18" charset="0"/>
                      </a:rPr>
                      <m:t>𝑑</m:t>
                    </m:r>
                  </m:oMath>
                </a14:m>
                <a:r>
                  <a:rPr sz="2800" dirty="0"/>
                  <a:t> is measured in feet and </a:t>
                </a:r>
                <a14:m>
                  <m:oMath xmlns:m="http://schemas.openxmlformats.org/officeDocument/2006/math">
                    <m:r>
                      <a:rPr>
                        <a:latin typeface="Cambria Math" panose="02040503050406030204" pitchFamily="18" charset="0"/>
                      </a:rPr>
                      <m:t>𝑡</m:t>
                    </m:r>
                  </m:oMath>
                </a14:m>
                <a:r>
                  <a:rPr sz="2800" dirty="0"/>
                  <a:t> in seconds. What is the particl</a:t>
                </a:r>
                <a:r>
                  <a:rPr lang="en-US" sz="2800" dirty="0"/>
                  <a:t>e’s</a:t>
                </a:r>
                <a:r>
                  <a:rPr sz="2800" dirty="0"/>
                  <a:t> instantaneous velocity at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2</m:t>
                    </m:r>
                  </m:oMath>
                </a14:m>
                <a:r>
                  <a:rPr sz="2800" dirty="0"/>
                  <a:t> seconds?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2719</Words>
  <Application>Microsoft Office PowerPoint</Application>
  <PresentationFormat>On-screen Show (4:3)</PresentationFormat>
  <Paragraphs>170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Cambria Math</vt:lpstr>
      <vt:lpstr>Courier New</vt:lpstr>
      <vt:lpstr>Calibri</vt:lpstr>
      <vt:lpstr>Arial</vt:lpstr>
      <vt:lpstr>Office Theme</vt:lpstr>
      <vt:lpstr>Section 13.6</vt:lpstr>
      <vt:lpstr>The Derivative at a Point</vt:lpstr>
      <vt:lpstr>Example 1: Finding the Equation of a Tangent Line</vt:lpstr>
      <vt:lpstr>Example 1: Finding the Equation of a Tangent Line (cont.)</vt:lpstr>
      <vt:lpstr>Example 1: Finding the Equation of a Tangent Line (cont.)</vt:lpstr>
      <vt:lpstr>Example 1: Finding the Equation of a Tangent Line (cont.)</vt:lpstr>
      <vt:lpstr>Example 1: Finding the Equation of a Tangent Line (cont.)</vt:lpstr>
      <vt:lpstr>Example 1: Finding the Equation of a Tangent Line (cont.)</vt:lpstr>
      <vt:lpstr>Example 2: Finding Instantaneous Velocity</vt:lpstr>
      <vt:lpstr>Example 2: Finding Instantaneous Velocity (cont.)</vt:lpstr>
      <vt:lpstr>Example 2: Finding Instantaneous Velocity (cont.)</vt:lpstr>
      <vt:lpstr>Example 2: Finding Instantaneous Velocity (cont.)</vt:lpstr>
      <vt:lpstr>Example 3: Finding Instantaneous Velocity</vt:lpstr>
      <vt:lpstr>Example 3: Finding Instantaneous Velocity (cont.)</vt:lpstr>
      <vt:lpstr>Example 3: Finding Instantaneous Velocity (cont.)</vt:lpstr>
      <vt:lpstr>Example 3: Finding Instantaneous Velocity (cont.)</vt:lpstr>
      <vt:lpstr>Example 3: Finding Instantaneous Velocity (cont.)</vt:lpstr>
      <vt:lpstr>Example 3: Finding Instantaneous Velocity (cont.)</vt:lpstr>
      <vt:lpstr>Example 3: Finding Instantaneous Velocity (cont.)</vt:lpstr>
      <vt:lpstr>The Derivative of a Function</vt:lpstr>
      <vt:lpstr>Example 4: Finding Speed</vt:lpstr>
      <vt:lpstr>Example 4: Finding Speed (cont.)</vt:lpstr>
      <vt:lpstr>Example 4: Finding Speed (cont.)</vt:lpstr>
      <vt:lpstr>Example 4: Finding Speed (cont.)</vt:lpstr>
      <vt:lpstr>Example 4: Finding Speed (cont.)</vt:lpstr>
      <vt:lpstr>Example 4: Finding Speed (cont.)</vt:lpstr>
      <vt:lpstr>Example 4: Finding Speed (cont.)</vt:lpstr>
      <vt:lpstr>Example 5: Finding Derivatives and Tangent Lines to Graphs</vt:lpstr>
      <vt:lpstr>Example 5: Finding Derivatives and Tangent Lines to Graphs (cont.)</vt:lpstr>
      <vt:lpstr>Example 5: Finding Derivatives and Tangent Lines to Graphs (cont.)</vt:lpstr>
      <vt:lpstr>Example 5: Finding Derivatives and Tangent Lines to Graphs (cont.)</vt:lpstr>
      <vt:lpstr>Example 5: Finding Derivatives and Tangent Lines to Graphs (cont.)</vt:lpstr>
      <vt:lpstr>Example 6: Finding Break-Even Points and Marginal Profit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lpstr>Example 6: Finding Break-Even Points and Marginal Profit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151</cp:revision>
  <dcterms:created xsi:type="dcterms:W3CDTF">2013-04-26T14:43:13Z</dcterms:created>
  <dcterms:modified xsi:type="dcterms:W3CDTF">2020-08-06T17:58:32Z</dcterms:modified>
</cp:coreProperties>
</file>