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309" r:id="rId5"/>
    <p:sldId id="259" r:id="rId6"/>
    <p:sldId id="260" r:id="rId7"/>
    <p:sldId id="276" r:id="rId8"/>
    <p:sldId id="261" r:id="rId9"/>
    <p:sldId id="263" r:id="rId10"/>
    <p:sldId id="266" r:id="rId11"/>
    <p:sldId id="268" r:id="rId12"/>
    <p:sldId id="270" r:id="rId13"/>
    <p:sldId id="273" r:id="rId14"/>
    <p:sldId id="277" r:id="rId15"/>
    <p:sldId id="278" r:id="rId16"/>
    <p:sldId id="280" r:id="rId17"/>
    <p:sldId id="281" r:id="rId18"/>
    <p:sldId id="282" r:id="rId19"/>
    <p:sldId id="283" r:id="rId20"/>
    <p:sldId id="299" r:id="rId21"/>
    <p:sldId id="285" r:id="rId22"/>
    <p:sldId id="287" r:id="rId23"/>
    <p:sldId id="288" r:id="rId24"/>
    <p:sldId id="289" r:id="rId25"/>
    <p:sldId id="290" r:id="rId26"/>
    <p:sldId id="292" r:id="rId27"/>
    <p:sldId id="293" r:id="rId28"/>
    <p:sldId id="295" r:id="rId29"/>
    <p:sldId id="296" r:id="rId30"/>
    <p:sldId id="297" r:id="rId31"/>
    <p:sldId id="300" r:id="rId32"/>
    <p:sldId id="301" r:id="rId33"/>
    <p:sldId id="302" r:id="rId34"/>
    <p:sldId id="304" r:id="rId35"/>
    <p:sldId id="306" r:id="rId36"/>
    <p:sldId id="307" r:id="rId37"/>
    <p:sldId id="308"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Cartesian Coordinate System</a:t>
            </a:r>
          </a:p>
        </p:txBody>
      </p:sp>
      <p:sp>
        <p:nvSpPr>
          <p:cNvPr id="3" name="Title 2"/>
          <p:cNvSpPr>
            <a:spLocks noGrp="1"/>
          </p:cNvSpPr>
          <p:nvPr>
            <p:ph type="title"/>
          </p:nvPr>
        </p:nvSpPr>
        <p:spPr/>
        <p:txBody>
          <a:bodyPr/>
          <a:lstStyle/>
          <a:p>
            <a:r>
              <a:t>Section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p>
        </p:txBody>
      </p:sp>
      <p:pic>
        <p:nvPicPr>
          <p:cNvPr id="4" name="Content Placeholder 4">
            <a:extLst>
              <a:ext uri="{FF2B5EF4-FFF2-40B4-BE49-F238E27FC236}">
                <a16:creationId xmlns:a16="http://schemas.microsoft.com/office/drawing/2014/main" id="{1802AF0E-8317-4C26-BA1D-53C3D8F5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893E4D7C-F81E-42AC-81BC-37463C7EDCD5}"/>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p>
        </p:txBody>
      </p:sp>
      <p:pic>
        <p:nvPicPr>
          <p:cNvPr id="4" name="Content Placeholder 4">
            <a:extLst>
              <a:ext uri="{FF2B5EF4-FFF2-40B4-BE49-F238E27FC236}">
                <a16:creationId xmlns:a16="http://schemas.microsoft.com/office/drawing/2014/main" id="{4F7ACBD0-144B-4635-880B-E9F6BC293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6"/>
            <a:ext cx="4532050" cy="4532050"/>
          </a:xfrm>
          <a:prstGeom prst="rect">
            <a:avLst/>
          </a:prstGeom>
        </p:spPr>
      </p:pic>
      <p:pic>
        <p:nvPicPr>
          <p:cNvPr id="6" name="Picture 5">
            <a:extLst>
              <a:ext uri="{FF2B5EF4-FFF2-40B4-BE49-F238E27FC236}">
                <a16:creationId xmlns:a16="http://schemas.microsoft.com/office/drawing/2014/main" id="{39B864A2-9A72-4149-9B22-9F74BD1DF968}"/>
              </a:ext>
            </a:extLst>
          </p:cNvPr>
          <p:cNvPicPr>
            <a:picLocks noChangeAspect="1"/>
          </p:cNvPicPr>
          <p:nvPr/>
        </p:nvPicPr>
        <p:blipFill>
          <a:blip r:embed="rId4"/>
          <a:stretch>
            <a:fillRect/>
          </a:stretch>
        </p:blipFill>
        <p:spPr>
          <a:xfrm>
            <a:off x="3831199" y="5486400"/>
            <a:ext cx="1579001" cy="7498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p>
        </p:txBody>
      </p:sp>
      <p:pic>
        <p:nvPicPr>
          <p:cNvPr id="4" name="Content Placeholder 4">
            <a:extLst>
              <a:ext uri="{FF2B5EF4-FFF2-40B4-BE49-F238E27FC236}">
                <a16:creationId xmlns:a16="http://schemas.microsoft.com/office/drawing/2014/main" id="{05A6AB24-4670-4840-8BCD-76F6C4BA6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a:prstGeom prst="rect">
            <a:avLst/>
          </a:prstGeom>
        </p:spPr>
      </p:pic>
      <p:pic>
        <p:nvPicPr>
          <p:cNvPr id="6" name="Picture 5">
            <a:extLst>
              <a:ext uri="{FF2B5EF4-FFF2-40B4-BE49-F238E27FC236}">
                <a16:creationId xmlns:a16="http://schemas.microsoft.com/office/drawing/2014/main" id="{B1FF8CD5-6BEB-4C78-B735-2224CFBB8182}"/>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lstStyle/>
          <a:p>
            <a:pPr marL="514350" indent="-514350">
              <a:buFont typeface="+mj-lt"/>
              <a:buAutoNum type="alphaLcPeriod" startAt="6"/>
              <a:defRPr sz="2800"/>
            </a:pPr>
            <a:r>
              <a:t>​</a:t>
            </a:r>
          </a:p>
        </p:txBody>
      </p:sp>
      <p:pic>
        <p:nvPicPr>
          <p:cNvPr id="4" name="Content Placeholder 4">
            <a:extLst>
              <a:ext uri="{FF2B5EF4-FFF2-40B4-BE49-F238E27FC236}">
                <a16:creationId xmlns:a16="http://schemas.microsoft.com/office/drawing/2014/main" id="{6C3B6D1B-B88E-4CAE-B017-1EDF8CBC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a:extLst>
              <a:ext uri="{FF2B5EF4-FFF2-40B4-BE49-F238E27FC236}">
                <a16:creationId xmlns:a16="http://schemas.microsoft.com/office/drawing/2014/main" id="{6E768C56-45CF-4586-A5F5-24B2FE4244CC}"/>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Equations in Two Variables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Sketch graphs of the following equations by plotting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=10</m:t>
                    </m:r>
                  </m:oMath>
                </a14:m>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=0</m:t>
                    </m:r>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In each row in Table 1, we select a value for one of the two variables.</a:t>
            </a:r>
          </a:p>
          <a:p>
            <a:r>
              <a:t>​</a:t>
            </a:r>
          </a:p>
        </p:txBody>
      </p:sp>
      <p:pic>
        <p:nvPicPr>
          <p:cNvPr id="4" name="Picture 3">
            <a:extLst>
              <a:ext uri="{FF2B5EF4-FFF2-40B4-BE49-F238E27FC236}">
                <a16:creationId xmlns:a16="http://schemas.microsoft.com/office/drawing/2014/main" id="{7201AC2F-842E-4494-AFB4-041FB480DD50}"/>
              </a:ext>
            </a:extLst>
          </p:cNvPr>
          <p:cNvPicPr>
            <a:picLocks noChangeAspect="1"/>
          </p:cNvPicPr>
          <p:nvPr/>
        </p:nvPicPr>
        <p:blipFill>
          <a:blip r:embed="rId2"/>
          <a:stretch>
            <a:fillRect/>
          </a:stretch>
        </p:blipFill>
        <p:spPr>
          <a:xfrm>
            <a:off x="435505" y="2767348"/>
            <a:ext cx="8272989" cy="27190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dirty="0"/>
                  <a:t>​</a:t>
                </a:r>
                <a:r>
                  <a:rPr sz="2800" dirty="0"/>
                  <a:t>Once we substitute a value, the equation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10</m:t>
                    </m:r>
                  </m:oMath>
                </a14:m>
                <a:r>
                  <a:rPr sz="2800" dirty="0"/>
                  <a:t> can be solved for the other variable. An example of this is shown below.</a:t>
                </a:r>
                <a:endParaRPr lang="en-US" sz="2800" dirty="0"/>
              </a:p>
              <a:p>
                <a:pPr>
                  <a:defRPr sz="2800"/>
                </a:pPr>
                <a:endParaRPr lang="en-US" sz="2800" dirty="0"/>
              </a:p>
              <a:p>
                <a:pPr algn="ctr">
                  <a:defRPr sz="2800"/>
                </a:pPr>
                <a:endParaRPr sz="2800" dirty="0"/>
              </a:p>
              <a:p>
                <a:pPr algn="ctr"/>
                <a:r>
                  <a:rPr dirty="0"/>
                  <a:t>​</a:t>
                </a:r>
              </a:p>
              <a:p>
                <a:pPr algn="l">
                  <a:defRPr sz="2800"/>
                </a:pPr>
                <a:r>
                  <a:rPr dirty="0"/>
                  <a:t>​</a:t>
                </a:r>
                <a:endParaRPr lang="en-US" dirty="0"/>
              </a:p>
              <a:p>
                <a:pPr algn="l">
                  <a:defRPr sz="2800"/>
                </a:pPr>
                <a:endParaRPr lang="en-US" sz="2800" dirty="0"/>
              </a:p>
              <a:p>
                <a:pPr algn="l">
                  <a:defRPr sz="2800"/>
                </a:pPr>
                <a:r>
                  <a:rPr sz="2800" dirty="0"/>
                  <a:t>This gives us a list of </a:t>
                </a:r>
                <a:r>
                  <a:rPr sz="2800" dirty="0">
                    <a:latin typeface="Cambria Math"/>
                  </a:rPr>
                  <a:t>5</a:t>
                </a:r>
                <a:r>
                  <a:rPr sz="2800" dirty="0"/>
                  <a:t> ordered pairs that can be plotted, though the ordered pair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35</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 is off the coordinate system we draw.</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ABA26C8-00C2-4AD1-9605-B316BFDA47A5}"/>
              </a:ext>
            </a:extLst>
          </p:cNvPr>
          <p:cNvPicPr>
            <a:picLocks noChangeAspect="1"/>
          </p:cNvPicPr>
          <p:nvPr/>
        </p:nvPicPr>
        <p:blipFill>
          <a:blip r:embed="rId3"/>
          <a:stretch>
            <a:fillRect/>
          </a:stretch>
        </p:blipFill>
        <p:spPr>
          <a:xfrm>
            <a:off x="2743041" y="2057400"/>
            <a:ext cx="3657917" cy="18533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0765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16</m:t>
                                    </m:r>
                                  </m:num>
                                  <m:den>
                                    <m:r>
                                      <a:rPr sz="1800">
                                        <a:latin typeface="Cambria Math"/>
                                      </a:rPr>
                                      <m:t>5</m:t>
                                    </m:r>
                                  </m:den>
                                </m:f>
                              </m:oMath>
                            </m:oMathPara>
                          </a14:m>
                          <a:endParaRPr/>
                        </a:p>
                      </a:txBody>
                      <a:tcPr/>
                    </a:tc>
                    <a:extLst>
                      <a:ext uri="{0D108BD9-81ED-4DB2-BD59-A6C34878D82A}">
                        <a16:rowId xmlns:a16="http://schemas.microsoft.com/office/drawing/2014/main" val="10002"/>
                      </a:ext>
                    </a:extLst>
                  </a:tr>
                  <a:tr h="370840">
                    <a:tc>
                      <a:txBody>
                        <a:bodyPr/>
                        <a:lstStyle/>
                        <a:p>
                          <a:pPr algn="ctr"/>
                          <a:r>
                            <a:rPr sz="1800">
                              <a:latin typeface="Cambria Math"/>
                            </a:rPr>
                            <a:t>0</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5</a:t>
                          </a:r>
                        </a:p>
                      </a:txBody>
                      <a:tcPr/>
                    </a:tc>
                    <a:tc>
                      <a:txBody>
                        <a:bodyPr/>
                        <a:lstStyle/>
                        <a:p>
                          <a:pPr algn="ctr"/>
                          <a:r>
                            <a:rPr sz="1800">
                              <a:latin typeface="Cambria Math"/>
                            </a:rPr>
                            <a:t>0</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a:rPr>
                                      <m:t>35</m:t>
                                    </m:r>
                                  </m:num>
                                  <m:den>
                                    <m:r>
                                      <a:rPr sz="1800">
                                        <a:latin typeface="Cambria Math"/>
                                      </a:rPr>
                                      <m:t>2</m:t>
                                    </m:r>
                                  </m:den>
                                </m:f>
                              </m:oMath>
                            </m:oMathPara>
                          </a14:m>
                          <a:endParaRPr/>
                        </a:p>
                      </a:txBody>
                      <a:tcPr/>
                    </a:tc>
                    <a:tc>
                      <a:txBody>
                        <a:bodyPr/>
                        <a:lstStyle/>
                        <a:p>
                          <a:pPr algn="ctr"/>
                          <a:r>
                            <a:rPr sz="1800">
                              <a:latin typeface="Cambria Math"/>
                            </a:rPr>
                            <a:t>5</a:t>
                          </a:r>
                        </a:p>
                      </a:txBody>
                      <a:tcPr/>
                    </a:tc>
                    <a:extLst>
                      <a:ext uri="{0D108BD9-81ED-4DB2-BD59-A6C34878D82A}">
                        <a16:rowId xmlns:a16="http://schemas.microsoft.com/office/drawing/2014/main" val="10005"/>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8</m:t>
                                    </m:r>
                                  </m:num>
                                  <m:den>
                                    <m:r>
                                      <a:rPr sz="1800">
                                        <a:latin typeface="Cambria Math"/>
                                      </a:rPr>
                                      <m:t>5</m:t>
                                    </m:r>
                                  </m:den>
                                </m:f>
                              </m:oMath>
                            </m:oMathPara>
                          </a14:m>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0765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2</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695082"/>
                          </a:stretch>
                        </a:blipFill>
                      </a:tcPr>
                    </a:tc>
                    <a:tc>
                      <a:txBody>
                        <a:bodyPr/>
                        <a:lstStyle/>
                        <a:p>
                          <a:endParaRPr lang="en-US"/>
                        </a:p>
                      </a:txBody>
                      <a:tcPr>
                        <a:blipFill>
                          <a:blip r:embed="rId2"/>
                          <a:stretch>
                            <a:fillRect l="-100296" t="-108197" r="-741" b="-695082"/>
                          </a:stretch>
                        </a:blipFill>
                      </a:tcPr>
                    </a:tc>
                    <a:extLst>
                      <a:ext uri="{0D108BD9-81ED-4DB2-BD59-A6C34878D82A}">
                        <a16:rowId xmlns:a16="http://schemas.microsoft.com/office/drawing/2014/main" val="10001"/>
                      </a:ext>
                    </a:extLst>
                  </a:tr>
                  <a:tr h="606870">
                    <a:tc>
                      <a:txBody>
                        <a:bodyPr/>
                        <a:lstStyle/>
                        <a:p>
                          <a:endParaRPr lang="en-US"/>
                        </a:p>
                      </a:txBody>
                      <a:tcPr>
                        <a:blipFill>
                          <a:blip r:embed="rId2"/>
                          <a:stretch>
                            <a:fillRect l="-296" t="-128283" r="-100741" b="-328283"/>
                          </a:stretch>
                        </a:blipFill>
                      </a:tcPr>
                    </a:tc>
                    <a:tc>
                      <a:txBody>
                        <a:bodyPr/>
                        <a:lstStyle/>
                        <a:p>
                          <a:endParaRPr lang="en-US"/>
                        </a:p>
                      </a:txBody>
                      <a:tcPr>
                        <a:blipFill>
                          <a:blip r:embed="rId2"/>
                          <a:stretch>
                            <a:fillRect l="-100296" t="-128283" r="-741" b="-328283"/>
                          </a:stretch>
                        </a:blipFill>
                      </a:tcPr>
                    </a:tc>
                    <a:extLst>
                      <a:ext uri="{0D108BD9-81ED-4DB2-BD59-A6C34878D82A}">
                        <a16:rowId xmlns:a16="http://schemas.microsoft.com/office/drawing/2014/main" val="10002"/>
                      </a:ext>
                    </a:extLst>
                  </a:tr>
                  <a:tr h="370840">
                    <a:tc>
                      <a:txBody>
                        <a:bodyPr/>
                        <a:lstStyle/>
                        <a:p>
                          <a:pPr algn="ctr"/>
                          <a:r>
                            <a:rPr sz="1800">
                              <a:latin typeface="Cambria Math"/>
                            </a:rPr>
                            <a:t>0</a:t>
                          </a:r>
                        </a:p>
                      </a:txBody>
                      <a:tcPr/>
                    </a:tc>
                    <a:tc>
                      <a:txBody>
                        <a:bodyPr/>
                        <a:lstStyle/>
                        <a:p>
                          <a:endParaRPr lang="en-US"/>
                        </a:p>
                      </a:txBody>
                      <a:tcPr>
                        <a:blipFill>
                          <a:blip r:embed="rId2"/>
                          <a:stretch>
                            <a:fillRect l="-100296" t="-370492" r="-741" b="-432787"/>
                          </a:stretch>
                        </a:blipFill>
                      </a:tcPr>
                    </a:tc>
                    <a:extLst>
                      <a:ext uri="{0D108BD9-81ED-4DB2-BD59-A6C34878D82A}">
                        <a16:rowId xmlns:a16="http://schemas.microsoft.com/office/drawing/2014/main" val="10003"/>
                      </a:ext>
                    </a:extLst>
                  </a:tr>
                  <a:tr h="370840">
                    <a:tc>
                      <a:txBody>
                        <a:bodyPr/>
                        <a:lstStyle/>
                        <a:p>
                          <a:pPr algn="ctr"/>
                          <a:r>
                            <a:rPr sz="1800">
                              <a:latin typeface="Cambria Math"/>
                            </a:rPr>
                            <a:t>5</a:t>
                          </a:r>
                        </a:p>
                      </a:txBody>
                      <a:tcPr/>
                    </a:tc>
                    <a:tc>
                      <a:txBody>
                        <a:bodyPr/>
                        <a:lstStyle/>
                        <a:p>
                          <a:pPr algn="ctr"/>
                          <a:r>
                            <a:rPr sz="1800">
                              <a:latin typeface="Cambria Math"/>
                            </a:rPr>
                            <a:t>0</a:t>
                          </a:r>
                        </a:p>
                      </a:txBody>
                      <a:tcPr/>
                    </a:tc>
                    <a:extLst>
                      <a:ext uri="{0D108BD9-81ED-4DB2-BD59-A6C34878D82A}">
                        <a16:rowId xmlns:a16="http://schemas.microsoft.com/office/drawing/2014/main" val="10004"/>
                      </a:ext>
                    </a:extLst>
                  </a:tr>
                  <a:tr h="610553">
                    <a:tc>
                      <a:txBody>
                        <a:bodyPr/>
                        <a:lstStyle/>
                        <a:p>
                          <a:endParaRPr lang="en-US"/>
                        </a:p>
                      </a:txBody>
                      <a:tcPr>
                        <a:blipFill>
                          <a:blip r:embed="rId2"/>
                          <a:stretch>
                            <a:fillRect l="-296" t="-348000" r="-100741" b="-103000"/>
                          </a:stretch>
                        </a:blipFill>
                      </a:tcPr>
                    </a:tc>
                    <a:tc>
                      <a:txBody>
                        <a:bodyPr/>
                        <a:lstStyle/>
                        <a:p>
                          <a:pPr algn="ctr"/>
                          <a:r>
                            <a:rPr sz="1800">
                              <a:latin typeface="Cambria Math"/>
                            </a:rPr>
                            <a:t>5</a:t>
                          </a:r>
                        </a:p>
                      </a:txBody>
                      <a:tcPr/>
                    </a:tc>
                    <a:extLst>
                      <a:ext uri="{0D108BD9-81ED-4DB2-BD59-A6C34878D82A}">
                        <a16:rowId xmlns:a16="http://schemas.microsoft.com/office/drawing/2014/main" val="10005"/>
                      </a:ext>
                    </a:extLst>
                  </a:tr>
                  <a:tr h="606870">
                    <a:tc>
                      <a:txBody>
                        <a:bodyPr/>
                        <a:lstStyle/>
                        <a:p>
                          <a:pPr algn="ctr"/>
                          <a:r>
                            <a:rPr sz="1800">
                              <a:latin typeface="Cambria Math"/>
                            </a:rPr>
                            <a:t>1</a:t>
                          </a:r>
                        </a:p>
                      </a:txBody>
                      <a:tcPr/>
                    </a:tc>
                    <a:tc>
                      <a:txBody>
                        <a:bodyPr/>
                        <a:lstStyle/>
                        <a:p>
                          <a:endParaRPr lang="en-US"/>
                        </a:p>
                      </a:txBody>
                      <a:tcPr>
                        <a:blipFill>
                          <a:blip r:embed="rId2"/>
                          <a:stretch>
                            <a:fillRect l="-100296" t="-448000" r="-741" b="-3000"/>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sp>
        <p:nvSpPr>
          <p:cNvPr id="3" name="Text Placeholder 2"/>
          <p:cNvSpPr>
            <a:spLocks noGrp="1"/>
          </p:cNvSpPr>
          <p:nvPr>
            <p:ph type="body" sz="quarter" idx="10"/>
          </p:nvPr>
        </p:nvSpPr>
        <p:spPr/>
        <p:txBody>
          <a:bodyPr>
            <a:normAutofit/>
          </a:bodyPr>
          <a:lstStyle/>
          <a:p>
            <a:r>
              <a:t>​</a:t>
            </a:r>
            <a:r>
              <a:rPr sz="2800"/>
              <a:t>The four ordered pairs appear to lie on a straight line, and this is indeed the case. To gain more confidence in this fact, we could continue to plot more solutions of the equation, and we would find they all lie along the line that has been drawn through the four plotted ordered pairs. The infinite number of solutions of the equation are depicted by the line drawn through the plotted points.</a:t>
            </a:r>
          </a:p>
          <a:p>
            <a: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7A39692A-D76D-476F-8250-E0D7B180653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489134D8-BD5E-4FAC-9B26-C78EEEFDB603}"/>
              </a:ext>
            </a:extLst>
          </p:cNvPr>
          <p:cNvPicPr>
            <a:picLocks noChangeAspect="1"/>
          </p:cNvPicPr>
          <p:nvPr/>
        </p:nvPicPr>
        <p:blipFill>
          <a:blip r:embed="rId4"/>
          <a:stretch>
            <a:fillRect/>
          </a:stretch>
        </p:blipFill>
        <p:spPr>
          <a:xfrm>
            <a:off x="3526399" y="5422327"/>
            <a:ext cx="1579001" cy="7498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Ordered Pairs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An </a:t>
                </a:r>
                <a:r>
                  <a:rPr sz="2800" b="1" dirty="0"/>
                  <a:t>ordered pair</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consists of two real numbers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Unlike sets, the order of the elements in an ordered pair matters; that is,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is not equal to </a:t>
                </a:r>
                <a14:m>
                  <m:oMath xmlns:m="http://schemas.openxmlformats.org/officeDocument/2006/math">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oMath>
                </a14:m>
                <a:r>
                  <a:rPr sz="2800" dirty="0"/>
                  <a:t> unless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oMath>
                </a14:m>
                <a:r>
                  <a:rPr sz="2800" dirty="0"/>
                  <a:t>. In a given ordered pair </a:t>
                </a:r>
                <a14:m>
                  <m:oMath xmlns:m="http://schemas.openxmlformats.org/officeDocument/2006/math">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oMath>
                </a14:m>
                <a:r>
                  <a:rPr sz="2800" dirty="0"/>
                  <a:t>, the number </a:t>
                </a:r>
                <a14:m>
                  <m:oMath xmlns:m="http://schemas.openxmlformats.org/officeDocument/2006/math">
                    <m:r>
                      <a:rPr>
                        <a:latin typeface="Cambria Math" panose="02040503050406030204" pitchFamily="18" charset="0"/>
                      </a:rPr>
                      <m:t>𝑎</m:t>
                    </m:r>
                  </m:oMath>
                </a14:m>
                <a:r>
                  <a:rPr sz="2800" dirty="0"/>
                  <a:t> is called the </a:t>
                </a:r>
                <a:r>
                  <a:rPr sz="2800" b="1" dirty="0"/>
                  <a:t>first coordinate</a:t>
                </a:r>
                <a:r>
                  <a:rPr sz="2800" dirty="0"/>
                  <a:t> and the number </a:t>
                </a:r>
                <a14:m>
                  <m:oMath xmlns:m="http://schemas.openxmlformats.org/officeDocument/2006/math">
                    <m:r>
                      <a:rPr>
                        <a:latin typeface="Cambria Math" panose="02040503050406030204" pitchFamily="18" charset="0"/>
                      </a:rPr>
                      <m:t>𝑏</m:t>
                    </m:r>
                  </m:oMath>
                </a14:m>
                <a:r>
                  <a:rPr sz="2800" dirty="0"/>
                  <a:t> is called the </a:t>
                </a:r>
                <a:r>
                  <a:rPr sz="2800" b="1" dirty="0"/>
                  <a:t>second coordinate</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0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Rather than solving a new equation each time you substitute a value, it is more efficient to solve the equation for one variable before making substitutions. This method is shown in Example 2b.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For this example, we solve the original equation for </a:t>
                </a:r>
                <a14:m>
                  <m:oMath xmlns:m="http://schemas.openxmlformats.org/officeDocument/2006/math">
                    <m:r>
                      <a:rPr>
                        <a:latin typeface="Cambria Math" panose="02040503050406030204" pitchFamily="18" charset="0"/>
                      </a:rPr>
                      <m:t>𝑦</m:t>
                    </m:r>
                  </m:oMath>
                </a14:m>
                <a:r>
                  <a:rPr sz="2800" dirty="0"/>
                  <a:t>, then substitute several values for </a:t>
                </a:r>
                <a14:m>
                  <m:oMath xmlns:m="http://schemas.openxmlformats.org/officeDocument/2006/math">
                    <m:r>
                      <a:rPr>
                        <a:latin typeface="Cambria Math" panose="02040503050406030204" pitchFamily="18" charset="0"/>
                      </a:rPr>
                      <m:t>𝑥</m:t>
                    </m:r>
                  </m:oMath>
                </a14:m>
                <a:r>
                  <a:rPr sz="2800" dirty="0"/>
                  <a:t> to generate a series of </a:t>
                </a:r>
                <a14:m>
                  <m:oMath xmlns:m="http://schemas.openxmlformats.org/officeDocument/2006/math">
                    <m:r>
                      <a:rPr>
                        <a:latin typeface="Cambria Math" panose="02040503050406030204" pitchFamily="18" charset="0"/>
                      </a:rPr>
                      <m:t>𝑦</m:t>
                    </m:r>
                  </m:oMath>
                </a14:m>
                <a:r>
                  <a:rPr sz="2800" dirty="0"/>
                  <a:t>-values.</a:t>
                </a:r>
                <a:endParaRPr lang="en-US" sz="2800" dirty="0"/>
              </a:p>
              <a:p>
                <a:pPr>
                  <a:defRPr sz="2800"/>
                </a:pPr>
                <a:r>
                  <a:rPr lang="en-US" dirty="0"/>
                  <a:t>      </a:t>
                </a:r>
              </a:p>
              <a:p>
                <a:pPr>
                  <a:defRPr sz="2800"/>
                </a:pPr>
                <a:endParaRPr lang="en-US" sz="2800" dirty="0"/>
              </a:p>
              <a:p>
                <a:pPr>
                  <a:defRPr sz="2800"/>
                </a:pPr>
                <a:endParaRPr lang="en-US" sz="2800" dirty="0"/>
              </a:p>
              <a:p>
                <a:pPr>
                  <a:defRPr sz="2800"/>
                </a:pPr>
                <a:endParaRPr lang="en-US" sz="2800" dirty="0"/>
              </a:p>
              <a:p>
                <a:pPr>
                  <a:defRPr sz="2800"/>
                </a:pPr>
                <a:endParaRPr lang="en-US"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F245A40-DE20-4E3E-A96D-93788FF7C8D8}"/>
              </a:ext>
            </a:extLst>
          </p:cNvPr>
          <p:cNvPicPr>
            <a:picLocks noChangeAspect="1"/>
          </p:cNvPicPr>
          <p:nvPr/>
        </p:nvPicPr>
        <p:blipFill>
          <a:blip r:embed="rId3"/>
          <a:stretch>
            <a:fillRect/>
          </a:stretch>
        </p:blipFill>
        <p:spPr>
          <a:xfrm>
            <a:off x="2743041" y="2514520"/>
            <a:ext cx="4114959" cy="20574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 (cont.)</a:t>
            </a:r>
          </a:p>
        </p:txBody>
      </p:sp>
      <p:sp>
        <p:nvSpPr>
          <p:cNvPr id="3" name="Text Placeholder 2"/>
          <p:cNvSpPr>
            <a:spLocks noGrp="1"/>
          </p:cNvSpPr>
          <p:nvPr>
            <p:ph type="body" sz="quarter" idx="10"/>
          </p:nvPr>
        </p:nvSpPr>
        <p:spPr/>
        <p:txBody>
          <a:bodyPr>
            <a:normAutofit/>
          </a:bodyPr>
          <a:lstStyle/>
          <a:p>
            <a:pPr algn="l"/>
            <a:r>
              <a:rPr lang="en-US" dirty="0"/>
              <a:t>​</a:t>
            </a:r>
            <a:r>
              <a:rPr lang="en-US" sz="2800" dirty="0"/>
              <a:t>Again, we plot enough solutions to feel confident in sketching the entire solution set.</a:t>
            </a:r>
          </a:p>
          <a:p>
            <a:pPr algn="l"/>
            <a:endParaRPr lang="en-US" sz="2800" dirty="0"/>
          </a:p>
          <a:p>
            <a:r>
              <a:rPr lang="en-US" dirty="0"/>
              <a:t>​</a:t>
            </a:r>
          </a:p>
        </p:txBody>
      </p:sp>
      <p:pic>
        <p:nvPicPr>
          <p:cNvPr id="5" name="Picture 4">
            <a:extLst>
              <a:ext uri="{FF2B5EF4-FFF2-40B4-BE49-F238E27FC236}">
                <a16:creationId xmlns:a16="http://schemas.microsoft.com/office/drawing/2014/main" id="{6FB901BA-5201-4339-A311-E6DA2765B42A}"/>
              </a:ext>
            </a:extLst>
          </p:cNvPr>
          <p:cNvPicPr>
            <a:picLocks noChangeAspect="1"/>
          </p:cNvPicPr>
          <p:nvPr/>
        </p:nvPicPr>
        <p:blipFill>
          <a:blip r:embed="rId2"/>
          <a:stretch>
            <a:fillRect/>
          </a:stretch>
        </p:blipFill>
        <p:spPr>
          <a:xfrm>
            <a:off x="457200" y="2348130"/>
            <a:ext cx="8272989" cy="34628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4575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rad>
                                  <m:radPr>
                                    <m:degHide m:val="on"/>
                                    <m:ctrlPr>
                                      <a:rPr sz="1800" i="1">
                                        <a:latin typeface="Cambria Math" panose="02040503050406030204" pitchFamily="18" charset="0"/>
                                      </a:rPr>
                                    </m:ctrlPr>
                                  </m:radPr>
                                  <m:deg/>
                                  <m:e>
                                    <m:r>
                                      <a:rPr sz="1800">
                                        <a:latin typeface="Cambria Math"/>
                                      </a:rPr>
                                      <m:t>5</m:t>
                                    </m:r>
                                  </m:e>
                                </m:rad>
                                <m:r>
                                  <a:rPr sz="1800">
                                    <a:latin typeface="Cambria Math"/>
                                  </a:rPr>
                                  <m:t>≈±2.2</m:t>
                                </m:r>
                              </m:oMath>
                            </m:oMathPara>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rad>
                                  <m:radPr>
                                    <m:degHide m:val="on"/>
                                    <m:ctrlPr>
                                      <a:rPr sz="1800" i="1">
                                        <a:latin typeface="Cambria Math" panose="02040503050406030204" pitchFamily="18" charset="0"/>
                                      </a:rPr>
                                    </m:ctrlPr>
                                  </m:radPr>
                                  <m:deg/>
                                  <m:e>
                                    <m:r>
                                      <a:rPr sz="1800">
                                        <a:latin typeface="Cambria Math"/>
                                      </a:rPr>
                                      <m:t>2</m:t>
                                    </m:r>
                                  </m:e>
                                </m:rad>
                                <m:r>
                                  <a:rPr sz="1800">
                                    <a:latin typeface="Cambria Math"/>
                                  </a:rPr>
                                  <m:t>≈±2.8</m:t>
                                </m:r>
                              </m:oMath>
                            </m:oMathPara>
                          </a14:m>
                          <a:endParaRPr/>
                        </a:p>
                      </a:txBody>
                      <a:tcPr/>
                    </a:tc>
                    <a:extLst>
                      <a:ext uri="{0D108BD9-81ED-4DB2-BD59-A6C34878D82A}">
                        <a16:rowId xmlns:a16="http://schemas.microsoft.com/office/drawing/2014/main" val="10004"/>
                      </a:ext>
                    </a:extLst>
                  </a:tr>
                  <a:tr h="370840">
                    <a:tc>
                      <a:txBody>
                        <a:bodyPr/>
                        <a:lstStyle/>
                        <a:p>
                          <a:pPr algn="ctr"/>
                          <a:r>
                            <a:rPr sz="1800">
                              <a:latin typeface="Cambria Math"/>
                            </a:rPr>
                            <a:t>3</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m:t>
                                </m:r>
                              </m:oMath>
                            </m:oMathPara>
                          </a14:m>
                          <a:endParaRPr/>
                        </a:p>
                      </a:txBody>
                      <a:tcPr/>
                    </a:tc>
                    <a:extLst>
                      <a:ext uri="{0D108BD9-81ED-4DB2-BD59-A6C34878D82A}">
                        <a16:rowId xmlns:a16="http://schemas.microsoft.com/office/drawing/2014/main" val="10005"/>
                      </a:ext>
                    </a:extLst>
                  </a:tr>
                  <a:tr h="370840">
                    <a:tc>
                      <a:txBody>
                        <a:bodyPr/>
                        <a:lstStyle/>
                        <a:p>
                          <a:pPr algn="ctr"/>
                          <a:r>
                            <a:rPr sz="1800">
                              <a:latin typeface="Cambria Math"/>
                            </a:rPr>
                            <a:t>4</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rad>
                                  <m:radPr>
                                    <m:degHide m:val="on"/>
                                    <m:ctrlPr>
                                      <a:rPr sz="1800" i="1">
                                        <a:latin typeface="Cambria Math" panose="02040503050406030204" pitchFamily="18" charset="0"/>
                                      </a:rPr>
                                    </m:ctrlPr>
                                  </m:radPr>
                                  <m:deg/>
                                  <m:e>
                                    <m:r>
                                      <a:rPr sz="1800">
                                        <a:latin typeface="Cambria Math"/>
                                      </a:rPr>
                                      <m:t>2</m:t>
                                    </m:r>
                                  </m:e>
                                </m:rad>
                                <m:r>
                                  <a:rPr sz="1800">
                                    <a:latin typeface="Cambria Math"/>
                                  </a:rPr>
                                  <m:t>≈±2.8</m:t>
                                </m:r>
                              </m:oMath>
                            </m:oMathPara>
                          </a14:m>
                          <a:endParaRPr/>
                        </a:p>
                      </a:txBody>
                      <a:tcPr/>
                    </a:tc>
                    <a:extLst>
                      <a:ext uri="{0D108BD9-81ED-4DB2-BD59-A6C34878D82A}">
                        <a16:rowId xmlns:a16="http://schemas.microsoft.com/office/drawing/2014/main" val="10006"/>
                      </a:ext>
                    </a:extLst>
                  </a:tr>
                  <a:tr h="370840">
                    <a:tc>
                      <a:txBody>
                        <a:bodyPr/>
                        <a:lstStyle/>
                        <a:p>
                          <a:pPr algn="ctr"/>
                          <a:r>
                            <a:rPr sz="1800">
                              <a:latin typeface="Cambria Math"/>
                            </a:rPr>
                            <a:t>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m:t>
                                </m:r>
                                <m:rad>
                                  <m:radPr>
                                    <m:degHide m:val="on"/>
                                    <m:ctrlPr>
                                      <a:rPr sz="1800" i="1">
                                        <a:latin typeface="Cambria Math" panose="02040503050406030204" pitchFamily="18" charset="0"/>
                                      </a:rPr>
                                    </m:ctrlPr>
                                  </m:radPr>
                                  <m:deg/>
                                  <m:e>
                                    <m:r>
                                      <a:rPr sz="1800">
                                        <a:latin typeface="Cambria Math"/>
                                      </a:rPr>
                                      <m:t>5</m:t>
                                    </m:r>
                                  </m:e>
                                </m:rad>
                                <m:r>
                                  <a:rPr sz="1800">
                                    <a:latin typeface="Cambria Math"/>
                                  </a:rPr>
                                  <m:t>≈±2.2</m:t>
                                </m:r>
                              </m:oMath>
                            </m:oMathPara>
                          </a14:m>
                          <a:endParaRPr/>
                        </a:p>
                      </a:txBody>
                      <a:tcPr/>
                    </a:tc>
                    <a:extLst>
                      <a:ext uri="{0D108BD9-81ED-4DB2-BD59-A6C34878D82A}">
                        <a16:rowId xmlns:a16="http://schemas.microsoft.com/office/drawing/2014/main" val="10007"/>
                      </a:ext>
                    </a:extLst>
                  </a:tr>
                  <a:tr h="370840">
                    <a:tc>
                      <a:txBody>
                        <a:bodyPr/>
                        <a:lstStyle/>
                        <a:p>
                          <a:pPr algn="ctr"/>
                          <a:r>
                            <a:rPr sz="1800">
                              <a:latin typeface="Cambria Math"/>
                            </a:rPr>
                            <a:t>6</a:t>
                          </a:r>
                        </a:p>
                      </a:txBody>
                      <a:tcPr/>
                    </a:tc>
                    <a:tc>
                      <a:txBody>
                        <a:bodyPr/>
                        <a:lstStyle/>
                        <a:p>
                          <a:pPr algn="ctr"/>
                          <a:r>
                            <a:rPr sz="1800">
                              <a:latin typeface="Cambria Math"/>
                            </a:rPr>
                            <a:t>0</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4575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4</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54098"/>
                          </a:stretch>
                        </a:blipFill>
                      </a:tcPr>
                    </a:tc>
                    <a:tc>
                      <a:txBody>
                        <a:bodyPr/>
                        <a:lstStyle/>
                        <a:p>
                          <a:endParaRPr lang="en-US"/>
                        </a:p>
                      </a:txBody>
                      <a:tcPr>
                        <a:blipFill>
                          <a:blip r:embed="rId2"/>
                          <a:stretch>
                            <a:fillRect l="-100296" t="-108197" r="-741" b="-754098"/>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403606">
                    <a:tc>
                      <a:txBody>
                        <a:bodyPr/>
                        <a:lstStyle/>
                        <a:p>
                          <a:pPr algn="ctr"/>
                          <a:r>
                            <a:rPr sz="1800">
                              <a:latin typeface="Cambria Math"/>
                            </a:rPr>
                            <a:t>1</a:t>
                          </a:r>
                        </a:p>
                      </a:txBody>
                      <a:tcPr/>
                    </a:tc>
                    <a:tc>
                      <a:txBody>
                        <a:bodyPr/>
                        <a:lstStyle/>
                        <a:p>
                          <a:endParaRPr lang="en-US"/>
                        </a:p>
                      </a:txBody>
                      <a:tcPr>
                        <a:blipFill>
                          <a:blip r:embed="rId2"/>
                          <a:stretch>
                            <a:fillRect l="-100296" t="-284848" r="-741" b="-504545"/>
                          </a:stretch>
                        </a:blipFill>
                      </a:tcPr>
                    </a:tc>
                    <a:extLst>
                      <a:ext uri="{0D108BD9-81ED-4DB2-BD59-A6C34878D82A}">
                        <a16:rowId xmlns:a16="http://schemas.microsoft.com/office/drawing/2014/main" val="10003"/>
                      </a:ext>
                    </a:extLst>
                  </a:tr>
                  <a:tr h="398082">
                    <a:tc>
                      <a:txBody>
                        <a:bodyPr/>
                        <a:lstStyle/>
                        <a:p>
                          <a:pPr algn="ctr"/>
                          <a:r>
                            <a:rPr sz="1800">
                              <a:latin typeface="Cambria Math"/>
                            </a:rPr>
                            <a:t>2</a:t>
                          </a:r>
                        </a:p>
                      </a:txBody>
                      <a:tcPr/>
                    </a:tc>
                    <a:tc>
                      <a:txBody>
                        <a:bodyPr/>
                        <a:lstStyle/>
                        <a:p>
                          <a:endParaRPr lang="en-US"/>
                        </a:p>
                      </a:txBody>
                      <a:tcPr>
                        <a:blipFill>
                          <a:blip r:embed="rId2"/>
                          <a:stretch>
                            <a:fillRect l="-100296" t="-390769" r="-741" b="-412308"/>
                          </a:stretch>
                        </a:blipFill>
                      </a:tcPr>
                    </a:tc>
                    <a:extLst>
                      <a:ext uri="{0D108BD9-81ED-4DB2-BD59-A6C34878D82A}">
                        <a16:rowId xmlns:a16="http://schemas.microsoft.com/office/drawing/2014/main" val="10004"/>
                      </a:ext>
                    </a:extLst>
                  </a:tr>
                  <a:tr h="370840">
                    <a:tc>
                      <a:txBody>
                        <a:bodyPr/>
                        <a:lstStyle/>
                        <a:p>
                          <a:pPr algn="ctr"/>
                          <a:r>
                            <a:rPr sz="1800">
                              <a:latin typeface="Cambria Math"/>
                            </a:rPr>
                            <a:t>3</a:t>
                          </a:r>
                        </a:p>
                      </a:txBody>
                      <a:tcPr/>
                    </a:tc>
                    <a:tc>
                      <a:txBody>
                        <a:bodyPr/>
                        <a:lstStyle/>
                        <a:p>
                          <a:endParaRPr lang="en-US"/>
                        </a:p>
                      </a:txBody>
                      <a:tcPr>
                        <a:blipFill>
                          <a:blip r:embed="rId2"/>
                          <a:stretch>
                            <a:fillRect l="-100296" t="-522951" r="-741" b="-339344"/>
                          </a:stretch>
                        </a:blipFill>
                      </a:tcPr>
                    </a:tc>
                    <a:extLst>
                      <a:ext uri="{0D108BD9-81ED-4DB2-BD59-A6C34878D82A}">
                        <a16:rowId xmlns:a16="http://schemas.microsoft.com/office/drawing/2014/main" val="10005"/>
                      </a:ext>
                    </a:extLst>
                  </a:tr>
                  <a:tr h="398082">
                    <a:tc>
                      <a:txBody>
                        <a:bodyPr/>
                        <a:lstStyle/>
                        <a:p>
                          <a:pPr algn="ctr"/>
                          <a:r>
                            <a:rPr sz="1800">
                              <a:latin typeface="Cambria Math"/>
                            </a:rPr>
                            <a:t>4</a:t>
                          </a:r>
                        </a:p>
                      </a:txBody>
                      <a:tcPr/>
                    </a:tc>
                    <a:tc>
                      <a:txBody>
                        <a:bodyPr/>
                        <a:lstStyle/>
                        <a:p>
                          <a:endParaRPr lang="en-US"/>
                        </a:p>
                      </a:txBody>
                      <a:tcPr>
                        <a:blipFill>
                          <a:blip r:embed="rId2"/>
                          <a:stretch>
                            <a:fillRect l="-100296" t="-575758" r="-741" b="-213636"/>
                          </a:stretch>
                        </a:blipFill>
                      </a:tcPr>
                    </a:tc>
                    <a:extLst>
                      <a:ext uri="{0D108BD9-81ED-4DB2-BD59-A6C34878D82A}">
                        <a16:rowId xmlns:a16="http://schemas.microsoft.com/office/drawing/2014/main" val="10006"/>
                      </a:ext>
                    </a:extLst>
                  </a:tr>
                  <a:tr h="403606">
                    <a:tc>
                      <a:txBody>
                        <a:bodyPr/>
                        <a:lstStyle/>
                        <a:p>
                          <a:pPr algn="ctr"/>
                          <a:r>
                            <a:rPr sz="1800">
                              <a:latin typeface="Cambria Math"/>
                            </a:rPr>
                            <a:t>5</a:t>
                          </a:r>
                        </a:p>
                      </a:txBody>
                      <a:tcPr/>
                    </a:tc>
                    <a:tc>
                      <a:txBody>
                        <a:bodyPr/>
                        <a:lstStyle/>
                        <a:p>
                          <a:endParaRPr lang="en-US"/>
                        </a:p>
                      </a:txBody>
                      <a:tcPr>
                        <a:blipFill>
                          <a:blip r:embed="rId2"/>
                          <a:stretch>
                            <a:fillRect l="-100296" t="-675758" r="-741" b="-113636"/>
                          </a:stretch>
                        </a:blipFill>
                      </a:tcPr>
                    </a:tc>
                    <a:extLst>
                      <a:ext uri="{0D108BD9-81ED-4DB2-BD59-A6C34878D82A}">
                        <a16:rowId xmlns:a16="http://schemas.microsoft.com/office/drawing/2014/main" val="10007"/>
                      </a:ext>
                    </a:extLst>
                  </a:tr>
                  <a:tr h="370840">
                    <a:tc>
                      <a:txBody>
                        <a:bodyPr/>
                        <a:lstStyle/>
                        <a:p>
                          <a:pPr algn="ctr"/>
                          <a:r>
                            <a:rPr sz="1800">
                              <a:latin typeface="Cambria Math"/>
                            </a:rPr>
                            <a:t>6</a:t>
                          </a:r>
                        </a:p>
                      </a:txBody>
                      <a:tcPr/>
                    </a:tc>
                    <a:tc>
                      <a:txBody>
                        <a:bodyPr/>
                        <a:lstStyle/>
                        <a:p>
                          <a:pPr algn="ctr"/>
                          <a:r>
                            <a:rPr sz="1800">
                              <a:latin typeface="Cambria Math"/>
                            </a:rPr>
                            <a:t>0</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Note that for </a:t>
                </a:r>
                <a14:m>
                  <m:oMath xmlns:m="http://schemas.openxmlformats.org/officeDocument/2006/math">
                    <m:r>
                      <a:rPr>
                        <a:latin typeface="Cambria Math" panose="02040503050406030204" pitchFamily="18" charset="0"/>
                      </a:rPr>
                      <m:t>𝑥</m:t>
                    </m:r>
                    <m:r>
                      <a:rPr>
                        <a:latin typeface="Cambria Math" panose="02040503050406030204" pitchFamily="18" charset="0"/>
                      </a:rPr>
                      <m:t>&lt;0</m:t>
                    </m:r>
                  </m:oMath>
                </a14:m>
                <a:r>
                  <a:rPr sz="2800" dirty="0"/>
                  <a:t> and </a:t>
                </a:r>
                <a14:m>
                  <m:oMath xmlns:m="http://schemas.openxmlformats.org/officeDocument/2006/math">
                    <m:r>
                      <a:rPr smtClean="0">
                        <a:latin typeface="Cambria Math" panose="02040503050406030204" pitchFamily="18" charset="0"/>
                      </a:rPr>
                      <m:t>𝑥</m:t>
                    </m:r>
                    <m:r>
                      <a:rPr smtClean="0">
                        <a:latin typeface="Cambria Math" panose="02040503050406030204" pitchFamily="18" charset="0"/>
                      </a:rPr>
                      <m:t>&gt;6</m:t>
                    </m:r>
                  </m:oMath>
                </a14:m>
                <a:r>
                  <a:rPr sz="2800" dirty="0"/>
                  <a:t>, the corresponding </a:t>
                </a:r>
                <a14:m>
                  <m:oMath xmlns:m="http://schemas.openxmlformats.org/officeDocument/2006/math">
                    <m:r>
                      <a:rPr>
                        <a:latin typeface="Cambria Math" panose="02040503050406030204" pitchFamily="18" charset="0"/>
                      </a:rPr>
                      <m:t>𝑦</m:t>
                    </m:r>
                  </m:oMath>
                </a14:m>
                <a:r>
                  <a:rPr sz="2800" dirty="0"/>
                  <a:t> would be imaginary, and thus irrelevant when graphing the equation. Similarly, for </a:t>
                </a:r>
                <a14:m>
                  <m:oMath xmlns:m="http://schemas.openxmlformats.org/officeDocument/2006/math">
                    <m:r>
                      <a:rPr>
                        <a:latin typeface="Cambria Math" panose="02040503050406030204" pitchFamily="18" charset="0"/>
                      </a:rPr>
                      <m:t>𝑦</m:t>
                    </m:r>
                    <m:r>
                      <a:rPr>
                        <a:latin typeface="Cambria Math" panose="02040503050406030204" pitchFamily="18" charset="0"/>
                      </a:rPr>
                      <m:t>&lt;−3</m:t>
                    </m:r>
                  </m:oMath>
                </a14:m>
                <a:r>
                  <a:rPr sz="2800" dirty="0"/>
                  <a:t> and for any </a:t>
                </a:r>
                <a14:m>
                  <m:oMath xmlns:m="http://schemas.openxmlformats.org/officeDocument/2006/math">
                    <m:r>
                      <a:rPr>
                        <a:latin typeface="Cambria Math" panose="02040503050406030204" pitchFamily="18" charset="0"/>
                      </a:rPr>
                      <m:t>𝑦</m:t>
                    </m:r>
                    <m:r>
                      <a:rPr>
                        <a:latin typeface="Cambria Math" panose="02040503050406030204" pitchFamily="18" charset="0"/>
                      </a:rPr>
                      <m:t>&gt;3</m:t>
                    </m:r>
                  </m:oMath>
                </a14:m>
                <a:r>
                  <a:rPr sz="2800" dirty="0"/>
                  <a:t>, the corresponding </a:t>
                </a:r>
                <a14:m>
                  <m:oMath xmlns:m="http://schemas.openxmlformats.org/officeDocument/2006/math">
                    <m:r>
                      <a:rPr>
                        <a:latin typeface="Cambria Math" panose="02040503050406030204" pitchFamily="18" charset="0"/>
                      </a:rPr>
                      <m:t>𝑥</m:t>
                    </m:r>
                  </m:oMath>
                </a14:m>
                <a:r>
                  <a:rPr sz="2800" dirty="0"/>
                  <a:t> would be a complex number (you can use the quadratic formula to verify this).</a:t>
                </a:r>
              </a:p>
              <a:p>
                <a:pPr>
                  <a:defRPr sz="2800"/>
                </a:pPr>
                <a:r>
                  <a:rPr dirty="0"/>
                  <a:t>​</a:t>
                </a:r>
                <a:r>
                  <a:rPr sz="2800" dirty="0"/>
                  <a:t>Once we plot enough solutions, the graph of the equation begins to take the shape of a circle. In fact, the graph is a circle, with center </a:t>
                </a:r>
                <a14:m>
                  <m:oMath xmlns:m="http://schemas.openxmlformats.org/officeDocument/2006/math">
                    <m:r>
                      <a:rPr>
                        <a:latin typeface="Cambria Math" panose="02040503050406030204" pitchFamily="18" charset="0"/>
                      </a:rPr>
                      <m:t>(3,0)</m:t>
                    </m:r>
                  </m:oMath>
                </a14:m>
                <a:r>
                  <a:rPr sz="2800" dirty="0"/>
                  <a:t> and a radius of </a:t>
                </a:r>
                <a:r>
                  <a:rPr sz="2800" dirty="0">
                    <a:latin typeface="Cambria Math"/>
                  </a:rPr>
                  <a:t>3</a:t>
                </a:r>
                <a:r>
                  <a:rPr sz="2800" dirty="0"/>
                  <a:t>, but we will not be able to prove this claim until a later </a:t>
                </a:r>
                <a:r>
                  <a:rPr lang="en-US" sz="2800" dirty="0"/>
                  <a:t>lesson</a:t>
                </a:r>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b="-331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4676BA21-BC23-449A-89CB-6E0A3F0E1B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p:spPr>
      </p:pic>
      <p:pic>
        <p:nvPicPr>
          <p:cNvPr id="4" name="Picture 3">
            <a:extLst>
              <a:ext uri="{FF2B5EF4-FFF2-40B4-BE49-F238E27FC236}">
                <a16:creationId xmlns:a16="http://schemas.microsoft.com/office/drawing/2014/main" id="{EF0088AE-455E-4E07-BC0A-F2E2F71C5F4A}"/>
              </a:ext>
            </a:extLst>
          </p:cNvPr>
          <p:cNvPicPr>
            <a:picLocks noChangeAspect="1"/>
          </p:cNvPicPr>
          <p:nvPr/>
        </p:nvPicPr>
        <p:blipFill>
          <a:blip r:embed="rId4"/>
          <a:stretch>
            <a:fillRect/>
          </a:stretch>
        </p:blipFill>
        <p:spPr>
          <a:xfrm>
            <a:off x="3581400" y="5486400"/>
            <a:ext cx="1579001" cy="749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Since this equation is already solved for </a:t>
                </a:r>
                <a14:m>
                  <m:oMath xmlns:m="http://schemas.openxmlformats.org/officeDocument/2006/math">
                    <m:r>
                      <a:rPr>
                        <a:latin typeface="Cambria Math" panose="02040503050406030204" pitchFamily="18" charset="0"/>
                      </a:rPr>
                      <m:t>𝑦</m:t>
                    </m:r>
                  </m:oMath>
                </a14:m>
                <a:r>
                  <a:rPr sz="2800"/>
                  <a:t> we use a table of </a:t>
                </a:r>
                <a14:m>
                  <m:oMath xmlns:m="http://schemas.openxmlformats.org/officeDocument/2006/math">
                    <m:r>
                      <a:rPr>
                        <a:latin typeface="Cambria Math" panose="02040503050406030204" pitchFamily="18" charset="0"/>
                      </a:rPr>
                      <m:t>𝑥</m:t>
                    </m:r>
                  </m:oMath>
                </a14:m>
                <a:r>
                  <a:rPr sz="2800"/>
                  <a:t>-values and substitute them in the given equation. Again, enough points should be plotted to give some idea of the nature of the entire solution set of the equation.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defRPr sz="1800"/>
                          </a:pPr>
                          <a:r>
                            <a:t>?</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5</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22951"/>
                          </a:stretch>
                        </a:blipFill>
                      </a:tcPr>
                    </a:tc>
                    <a:tc>
                      <a:txBody>
                        <a:bodyPr/>
                        <a:lstStyle/>
                        <a:p>
                          <a:endParaRPr lang="en-US"/>
                        </a:p>
                      </a:txBody>
                      <a:tcPr>
                        <a:blipFill>
                          <a:blip r:embed="rId2"/>
                          <a:stretch>
                            <a:fillRect l="-100296" t="-108197" r="-741" b="-722951"/>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741" b="-324590"/>
                          </a:stretch>
                        </a:blipFill>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741" b="-124590"/>
                          </a:stretch>
                        </a:blipFill>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defRPr sz="1800"/>
                          </a:pPr>
                          <a:r>
                            <a:t>?</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𝑦</m:t>
                                </m:r>
                              </m:oMath>
                            </m:oMathPara>
                          </a14:m>
                          <a:endParaRPr/>
                        </a:p>
                      </a:txBody>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r>
                            <a:rPr sz="1800">
                              <a:latin typeface="Cambria Math"/>
                            </a:rPr>
                            <a:t>3</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m:t>
                                </m:r>
                              </m:oMath>
                            </m:oMathPara>
                          </a14:m>
                          <a:endParaRPr/>
                        </a:p>
                      </a:txBody>
                      <a:tcPr/>
                    </a:tc>
                    <a:tc>
                      <a:txBody>
                        <a:bodyPr/>
                        <a:lstStyle/>
                        <a:p>
                          <a:pPr algn="ctr"/>
                          <a:r>
                            <a:rPr sz="1800">
                              <a:latin typeface="Cambria Math"/>
                            </a:rPr>
                            <a:t>8</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r>
                            <a:rPr sz="1800">
                              <a:latin typeface="Cambria Math"/>
                            </a:rPr>
                            <a:t>8</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Table 6</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721311"/>
                          </a:stretch>
                        </a:blipFill>
                      </a:tcPr>
                    </a:tc>
                    <a:tc>
                      <a:txBody>
                        <a:bodyPr/>
                        <a:lstStyle/>
                        <a:p>
                          <a:endParaRPr lang="en-US"/>
                        </a:p>
                      </a:txBody>
                      <a:tcPr>
                        <a:blipFill>
                          <a:blip r:embed="rId2"/>
                          <a:stretch>
                            <a:fillRect l="-100296" t="-108197" r="-741" b="-721311"/>
                          </a:stretch>
                        </a:blipFill>
                      </a:tcPr>
                    </a:tc>
                    <a:extLst>
                      <a:ext uri="{0D108BD9-81ED-4DB2-BD59-A6C34878D82A}">
                        <a16:rowId xmlns:a16="http://schemas.microsoft.com/office/drawing/2014/main" val="10001"/>
                      </a:ext>
                    </a:extLst>
                  </a:tr>
                  <a:tr h="370840">
                    <a:tc>
                      <a:txBody>
                        <a:bodyPr/>
                        <a:lstStyle/>
                        <a:p>
                          <a:pPr algn="ctr"/>
                          <a:r>
                            <a:rPr sz="1800">
                              <a:latin typeface="Cambria Math"/>
                            </a:rPr>
                            <a:t>0</a:t>
                          </a:r>
                        </a:p>
                      </a:txBody>
                      <a:tcPr/>
                    </a:tc>
                    <a:tc>
                      <a:txBody>
                        <a:bodyPr/>
                        <a:lstStyle/>
                        <a:p>
                          <a:pPr algn="ctr"/>
                          <a:r>
                            <a:rPr sz="1800">
                              <a:latin typeface="Cambria Math"/>
                            </a:rPr>
                            <a:t>0</a:t>
                          </a:r>
                        </a:p>
                      </a:txBody>
                      <a:tcPr/>
                    </a:tc>
                    <a:extLst>
                      <a:ext uri="{0D108BD9-81ED-4DB2-BD59-A6C34878D82A}">
                        <a16:rowId xmlns:a16="http://schemas.microsoft.com/office/drawing/2014/main" val="10002"/>
                      </a:ext>
                    </a:extLst>
                  </a:tr>
                  <a:tr h="370840">
                    <a:tc>
                      <a:txBody>
                        <a:bodyPr/>
                        <a:lstStyle/>
                        <a:p>
                          <a:pPr algn="ctr"/>
                          <a:r>
                            <a:rPr sz="1800">
                              <a:latin typeface="Cambria Math"/>
                            </a:rPr>
                            <a:t>2</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1</a:t>
                          </a:r>
                        </a:p>
                      </a:txBody>
                      <a:tcPr/>
                    </a:tc>
                    <a:tc>
                      <a:txBody>
                        <a:bodyPr/>
                        <a:lstStyle/>
                        <a:p>
                          <a:endParaRPr lang="en-US"/>
                        </a:p>
                      </a:txBody>
                      <a:tcPr>
                        <a:blipFill>
                          <a:blip r:embed="rId2"/>
                          <a:stretch>
                            <a:fillRect l="-100296" t="-415000" r="-741" b="-430000"/>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296" t="-506557" r="-100741" b="-322951"/>
                          </a:stretch>
                        </a:blipFill>
                      </a:tcPr>
                    </a:tc>
                    <a:tc>
                      <a:txBody>
                        <a:bodyPr/>
                        <a:lstStyle/>
                        <a:p>
                          <a:pPr algn="ctr"/>
                          <a:r>
                            <a:rPr sz="1800">
                              <a:latin typeface="Cambria Math"/>
                            </a:rPr>
                            <a:t>3</a:t>
                          </a:r>
                        </a:p>
                      </a:txBody>
                      <a:tcPr/>
                    </a:tc>
                    <a:extLst>
                      <a:ext uri="{0D108BD9-81ED-4DB2-BD59-A6C34878D82A}">
                        <a16:rowId xmlns:a16="http://schemas.microsoft.com/office/drawing/2014/main" val="10005"/>
                      </a:ext>
                    </a:extLst>
                  </a:tr>
                  <a:tr h="370840">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l="-296" t="-706557" r="-100741" b="-122951"/>
                          </a:stretch>
                        </a:blipFill>
                      </a:tcPr>
                    </a:tc>
                    <a:tc>
                      <a:txBody>
                        <a:bodyPr/>
                        <a:lstStyle/>
                        <a:p>
                          <a:pPr algn="ctr"/>
                          <a:r>
                            <a:rPr sz="1800">
                              <a:latin typeface="Cambria Math"/>
                            </a:rPr>
                            <a:t>8</a:t>
                          </a:r>
                        </a:p>
                      </a:txBody>
                      <a:tcPr/>
                    </a:tc>
                    <a:extLst>
                      <a:ext uri="{0D108BD9-81ED-4DB2-BD59-A6C34878D82A}">
                        <a16:rowId xmlns:a16="http://schemas.microsoft.com/office/drawing/2014/main" val="10007"/>
                      </a:ext>
                    </a:extLst>
                  </a:tr>
                  <a:tr h="370840">
                    <a:tc>
                      <a:txBody>
                        <a:bodyPr/>
                        <a:lstStyle/>
                        <a:p>
                          <a:pPr algn="ctr"/>
                          <a:r>
                            <a:rPr sz="1800">
                              <a:latin typeface="Cambria Math"/>
                            </a:rPr>
                            <a:t>4</a:t>
                          </a:r>
                        </a:p>
                      </a:txBody>
                      <a:tcPr/>
                    </a:tc>
                    <a:tc>
                      <a:txBody>
                        <a:bodyPr/>
                        <a:lstStyle/>
                        <a:p>
                          <a:pPr algn="ctr"/>
                          <a:r>
                            <a:rPr sz="1800">
                              <a:latin typeface="Cambria Math"/>
                            </a:rPr>
                            <a:t>8</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graph of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 </a:t>
                </a:r>
                <a:r>
                  <a:rPr lang="en-US" sz="2800" dirty="0"/>
                  <a:t>is a shape known as a </a:t>
                </a:r>
                <a:r>
                  <a:rPr lang="en-US" sz="2800" i="1" dirty="0"/>
                  <a:t>parabola</a:t>
                </a:r>
                <a:r>
                  <a:rPr lang="en-US" sz="2800" dirty="0"/>
                  <a:t>. We will encounter these shapes again in a later lesson, and we will be able, at that time, to prove that our rough sketch in Figure 10 is indeed the graph of the solution set of</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𝑦</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oMath>
                </a14:m>
                <a:r>
                  <a:rPr lang="ar-AE" sz="2800" dirty="0"/>
                  <a:t>.</a:t>
                </a:r>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Cartesian Coordinate System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533400" y="1082078"/>
                <a:ext cx="8153400" cy="4709122"/>
              </a:xfrm>
            </p:spPr>
            <p:txBody>
              <a:bodyPr>
                <a:normAutofit fontScale="77500" lnSpcReduction="20000"/>
              </a:bodyPr>
              <a:lstStyle/>
              <a:p>
                <a:pPr algn="ctr">
                  <a:defRPr sz="2800" b="1"/>
                </a:pPr>
                <a:r>
                  <a:rPr dirty="0"/>
                  <a:t>Definition</a:t>
                </a:r>
              </a:p>
              <a:p>
                <a:pPr>
                  <a:defRPr sz="2800"/>
                </a:pPr>
                <a:r>
                  <a:rPr sz="2800" dirty="0"/>
                  <a:t>The </a:t>
                </a:r>
                <a:r>
                  <a:rPr sz="2800" b="1" dirty="0"/>
                  <a:t>Cartesian coordinate system</a:t>
                </a:r>
                <a:r>
                  <a:rPr sz="2800" dirty="0"/>
                  <a:t> (also called the </a:t>
                </a:r>
                <a:r>
                  <a:rPr sz="2800" b="1" dirty="0"/>
                  <a:t>Cartesian plane</a:t>
                </a:r>
                <a:r>
                  <a:rPr sz="2800" dirty="0"/>
                  <a:t>) consists of two perpendicular real number lines (each called an </a:t>
                </a:r>
                <a:r>
                  <a:rPr sz="2800" b="1" dirty="0"/>
                  <a:t>axis</a:t>
                </a:r>
                <a:r>
                  <a:rPr sz="2800" dirty="0"/>
                  <a:t>) intersecting at the </a:t>
                </a:r>
                <a:r>
                  <a:rPr sz="2800" dirty="0">
                    <a:latin typeface="Cambria Math"/>
                  </a:rPr>
                  <a:t>0</a:t>
                </a:r>
                <a:r>
                  <a:rPr sz="2800" dirty="0"/>
                  <a:t> point of each line. The point of intersection is called the </a:t>
                </a:r>
                <a:r>
                  <a:rPr sz="2800" b="1" dirty="0"/>
                  <a:t>origin</a:t>
                </a:r>
                <a:r>
                  <a:rPr sz="2800" dirty="0"/>
                  <a:t> of the system, and the four quarters defined by the two lines are called the </a:t>
                </a:r>
                <a:r>
                  <a:rPr sz="2800" b="1" dirty="0"/>
                  <a:t>quadrants</a:t>
                </a:r>
                <a:r>
                  <a:rPr sz="2800" dirty="0"/>
                  <a:t> of the plane, numbered as indicated in Figure 1. Because the Cartesian plane consists of two crossed real lines, it is often given the symbol </a:t>
                </a:r>
                <a14:m>
                  <m:oMath xmlns:m="http://schemas.openxmlformats.org/officeDocument/2006/math">
                    <m:r>
                      <a:rPr>
                        <a:latin typeface="Cambria Math" panose="02040503050406030204" pitchFamily="18" charset="0"/>
                      </a:rPr>
                      <m:t>ℝ</m:t>
                    </m:r>
                    <m:r>
                      <a:rPr>
                        <a:latin typeface="Cambria Math" panose="02040503050406030204" pitchFamily="18" charset="0"/>
                      </a:rPr>
                      <m:t>×</m:t>
                    </m:r>
                    <m:r>
                      <a:rPr>
                        <a:latin typeface="Cambria Math" panose="02040503050406030204" pitchFamily="18" charset="0"/>
                      </a:rPr>
                      <m:t>ℝ</m:t>
                    </m:r>
                  </m:oMath>
                </a14:m>
                <a:r>
                  <a:rPr sz="2800" dirty="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 </a:t>
                </a:r>
                <a:endParaRPr lang="en-US" sz="2800" dirty="0"/>
              </a:p>
              <a:p>
                <a:pPr>
                  <a:defRPr sz="2800"/>
                </a:pPr>
                <a:endParaRPr lang="en-US" sz="2800" dirty="0"/>
              </a:p>
              <a:p>
                <a:pPr>
                  <a:defRPr sz="2800"/>
                </a:pPr>
                <a:r>
                  <a:rPr sz="2800" dirty="0"/>
                  <a:t>Each point </a:t>
                </a:r>
                <a14:m>
                  <m:oMath xmlns:m="http://schemas.openxmlformats.org/officeDocument/2006/math">
                    <m:r>
                      <a:rPr>
                        <a:latin typeface="Cambria Math" panose="02040503050406030204" pitchFamily="18" charset="0"/>
                      </a:rPr>
                      <m:t>𝑃</m:t>
                    </m:r>
                  </m:oMath>
                </a14:m>
                <a:r>
                  <a:rPr sz="2800" dirty="0"/>
                  <a:t> in the plane is identified by an ordered pair. The first coordinate indicates the horizontal displacement of the point from the origin, and the second coordinate indicates the vertical displacement. Figure 1 is an example of a Cartesian coordinate system and illustrates how several ordered pairs are </a:t>
                </a:r>
                <a:r>
                  <a:rPr sz="2800" b="1" dirty="0"/>
                  <a:t>graphed</a:t>
                </a:r>
                <a:r>
                  <a:rPr sz="2800" dirty="0"/>
                  <a:t>, or </a:t>
                </a:r>
                <a:r>
                  <a:rPr sz="2800" b="1" dirty="0"/>
                  <a:t>plotted</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533400" y="1082078"/>
                <a:ext cx="8153400" cy="4709122"/>
              </a:xfrm>
              <a:blipFill>
                <a:blip r:embed="rId2"/>
                <a:stretch>
                  <a:fillRect l="-820" t="-1931" r="-149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Equations in Two Variables (cont.)</a:t>
            </a:r>
          </a:p>
        </p:txBody>
      </p:sp>
      <p:pic>
        <p:nvPicPr>
          <p:cNvPr id="5" name="Content Placeholder 4">
            <a:extLst>
              <a:ext uri="{FF2B5EF4-FFF2-40B4-BE49-F238E27FC236}">
                <a16:creationId xmlns:a16="http://schemas.microsoft.com/office/drawing/2014/main" id="{5F36F52F-9EC5-446F-A1AA-E9CDFE72190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09829402-C7E8-45A4-9D6F-6B5AD08E7563}"/>
              </a:ext>
            </a:extLst>
          </p:cNvPr>
          <p:cNvPicPr>
            <a:picLocks noChangeAspect="1"/>
          </p:cNvPicPr>
          <p:nvPr/>
        </p:nvPicPr>
        <p:blipFill>
          <a:blip r:embed="rId4"/>
          <a:stretch>
            <a:fillRect/>
          </a:stretch>
        </p:blipFill>
        <p:spPr>
          <a:xfrm>
            <a:off x="3425800" y="5422327"/>
            <a:ext cx="1755800"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Distance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sz="2800" b="1" dirty="0"/>
                  <a:t>distance</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is given by the following</a:t>
                </a:r>
                <a:r>
                  <a:rPr lang="en-US" sz="2800" dirty="0"/>
                  <a:t> formula.</a:t>
                </a:r>
              </a:p>
              <a:p>
                <a:pPr>
                  <a:defRPr sz="2800"/>
                </a:pPr>
                <a:endParaRPr sz="2800" dirty="0"/>
              </a:p>
              <a:p>
                <a:pPr algn="ctr">
                  <a:defRPr sz="2800"/>
                </a:pPr>
                <a:r>
                  <a:rPr sz="2800" dirty="0"/>
                  <a:t> </a:t>
                </a:r>
                <a14:m>
                  <m:oMath xmlns:m="http://schemas.openxmlformats.org/officeDocument/2006/math">
                    <m:r>
                      <a:rPr>
                        <a:latin typeface="Cambria Math" panose="02040503050406030204" pitchFamily="18" charset="0"/>
                      </a:rPr>
                      <m:t>𝑑</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e>
                            </m:d>
                          </m:e>
                          <m:sup>
                            <m:r>
                              <a:rPr>
                                <a:latin typeface="Cambria Math" panose="02040503050406030204" pitchFamily="18" charset="0"/>
                              </a:rPr>
                              <m:t>2</m:t>
                            </m:r>
                          </m:sup>
                        </m:sSup>
                      </m:e>
                    </m:rad>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90"/>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the Distance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Calculate the distance between the following pairs of points.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(−4,−2)</m:t>
                    </m:r>
                  </m:oMath>
                </a14:m>
                <a:r>
                  <a:rPr sz="2800" dirty="0"/>
                  <a:t> and </a:t>
                </a:r>
                <a14:m>
                  <m:oMath xmlns:m="http://schemas.openxmlformats.org/officeDocument/2006/math">
                    <m:r>
                      <a:rPr>
                        <a:latin typeface="Cambria Math" panose="02040503050406030204" pitchFamily="18" charset="0"/>
                      </a:rPr>
                      <m:t>(−7,2)</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(5,1)</m:t>
                    </m:r>
                  </m:oMath>
                </a14:m>
                <a:r>
                  <a:rPr sz="2800" dirty="0"/>
                  <a:t> and </a:t>
                </a:r>
                <a14:m>
                  <m:oMath xmlns:m="http://schemas.openxmlformats.org/officeDocument/2006/math">
                    <m:r>
                      <a:rPr>
                        <a:latin typeface="Cambria Math" panose="02040503050406030204" pitchFamily="18" charset="0"/>
                      </a:rPr>
                      <m:t>(−1,3)</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Distance Formula (cont.)</a:t>
            </a:r>
          </a:p>
        </p:txBody>
      </p:sp>
      <p:sp>
        <p:nvSpPr>
          <p:cNvPr id="3" name="Text Placeholder 2"/>
          <p:cNvSpPr>
            <a:spLocks noGrp="1"/>
          </p:cNvSpPr>
          <p:nvPr>
            <p:ph type="body" sz="quarter" idx="10"/>
          </p:nvPr>
        </p:nvSpPr>
        <p:spPr>
          <a:xfrm>
            <a:off x="457200" y="1066800"/>
            <a:ext cx="8229600" cy="4929554"/>
          </a:xfrm>
        </p:spPr>
        <p:txBody>
          <a:bodyPr>
            <a:normAutofit/>
          </a:bodyPr>
          <a:lstStyle/>
          <a:p>
            <a:r>
              <a:rPr sz="2800" b="1" dirty="0"/>
              <a:t>Solution</a:t>
            </a:r>
          </a:p>
          <a:p>
            <a:pPr marL="514350" indent="-514350">
              <a:buFont typeface="+mj-lt"/>
              <a:buAutoNum type="alphaLcPeriod"/>
              <a:defRPr sz="2800"/>
            </a:pPr>
            <a:r>
              <a:rPr lang="en-US" dirty="0"/>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1801494499"/>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97916">
                    <a:tc>
                      <a:txBody>
                        <a:bodyPr/>
                        <a:lstStyle/>
                        <a:p>
                          <a:pPr algn="l">
                            <a:defRPr sz="1800"/>
                          </a:pPr>
                          <a:r>
                            <a:rPr dirty="0"/>
                            <a:t>​</a:t>
                          </a:r>
                          <a14:m>
                            <m:oMath xmlns:m="http://schemas.openxmlformats.org/officeDocument/2006/math">
                              <m:r>
                                <a:rPr sz="2000">
                                  <a:latin typeface="Cambria Math"/>
                                </a:rPr>
                                <m:t>𝑑</m:t>
                              </m:r>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−4</m:t>
                                              </m:r>
                                            </m:e>
                                          </m:d>
                                          <m:r>
                                            <a:rPr sz="2000">
                                              <a:latin typeface="Cambria Math"/>
                                            </a:rPr>
                                            <m:t>−</m:t>
                                          </m:r>
                                          <m:d>
                                            <m:dPr>
                                              <m:ctrlPr>
                                                <a:rPr sz="2000" i="1">
                                                  <a:latin typeface="Cambria Math" panose="02040503050406030204" pitchFamily="18" charset="0"/>
                                                </a:rPr>
                                              </m:ctrlPr>
                                            </m:dPr>
                                            <m:e>
                                              <m:r>
                                                <a:rPr sz="2000">
                                                  <a:latin typeface="Cambria Math"/>
                                                </a:rPr>
                                                <m:t>−7</m:t>
                                              </m:r>
                                            </m:e>
                                          </m:d>
                                        </m:e>
                                      </m:d>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d>
                                            <m:dPr>
                                              <m:ctrlPr>
                                                <a:rPr sz="2000" i="1">
                                                  <a:latin typeface="Cambria Math" panose="02040503050406030204" pitchFamily="18" charset="0"/>
                                                </a:rPr>
                                              </m:ctrlPr>
                                            </m:dPr>
                                            <m:e>
                                              <m:r>
                                                <a:rPr sz="2000">
                                                  <a:latin typeface="Cambria Math"/>
                                                </a:rPr>
                                                <m:t>−2</m:t>
                                              </m:r>
                                            </m:e>
                                          </m:d>
                                          <m:r>
                                            <a:rPr sz="2000">
                                              <a:latin typeface="Cambria Math"/>
                                            </a:rPr>
                                            <m:t>−2</m:t>
                                          </m:r>
                                        </m:e>
                                      </m:d>
                                    </m:e>
                                    <m:sup>
                                      <m:r>
                                        <a:rPr sz="2000">
                                          <a:latin typeface="Cambria Math"/>
                                        </a:rPr>
                                        <m:t>2</m:t>
                                      </m:r>
                                    </m:sup>
                                  </m:sSup>
                                </m:e>
                              </m:rad>
                            </m:oMath>
                          </a14:m>
                          <a:endParaRPr sz="2000" dirty="0"/>
                        </a:p>
                      </a:txBody>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r>
                                        <a:rPr sz="2000">
                                          <a:latin typeface="Cambria Math"/>
                                        </a:rPr>
                                        <m:t>3</m:t>
                                      </m:r>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−4</m:t>
                                          </m:r>
                                        </m:e>
                                      </m:d>
                                    </m:e>
                                    <m:sup>
                                      <m:r>
                                        <a:rPr sz="2000">
                                          <a:latin typeface="Cambria Math"/>
                                        </a:rPr>
                                        <m:t>2</m:t>
                                      </m:r>
                                    </m:sup>
                                  </m:sSup>
                                </m:e>
                              </m:rad>
                            </m:oMath>
                          </a14:m>
                          <a:endParaRPr sz="2000" dirty="0"/>
                        </a:p>
                      </a:txBody>
                      <a:tcPr/>
                    </a:tc>
                    <a:tc>
                      <a:txBody>
                        <a:bodyPr/>
                        <a:lstStyle/>
                        <a:p>
                          <a:pPr algn="l">
                            <a:defRPr b="1"/>
                          </a:pPr>
                          <a:r>
                            <a:rPr dirty="0"/>
                            <a:t> </a:t>
                          </a:r>
                        </a:p>
                      </a:txBody>
                      <a:tcPr/>
                    </a:tc>
                    <a:extLst>
                      <a:ext uri="{0D108BD9-81ED-4DB2-BD59-A6C34878D82A}">
                        <a16:rowId xmlns:a16="http://schemas.microsoft.com/office/drawing/2014/main" val="10001"/>
                      </a:ext>
                    </a:extLst>
                  </a:tr>
                  <a:tr h="452564">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9+16</m:t>
                                  </m:r>
                                </m:e>
                              </m:rad>
                            </m:oMath>
                          </a14:m>
                          <a:endParaRPr sz="2000" dirty="0"/>
                        </a:p>
                      </a:txBody>
                      <a:tcPr/>
                    </a:tc>
                    <a:tc>
                      <a:txBody>
                        <a:bodyPr/>
                        <a:lstStyle/>
                        <a:p>
                          <a:pPr algn="l"/>
                          <a:r>
                            <a:rPr lang="en-US" dirty="0"/>
                            <a:t>Simplify.</a:t>
                          </a:r>
                          <a:endParaRPr dirty="0"/>
                        </a:p>
                      </a:txBody>
                      <a:tcPr/>
                    </a:tc>
                    <a:extLst>
                      <a:ext uri="{0D108BD9-81ED-4DB2-BD59-A6C34878D82A}">
                        <a16:rowId xmlns:a16="http://schemas.microsoft.com/office/drawing/2014/main" val="10002"/>
                      </a:ext>
                    </a:extLst>
                  </a:tr>
                  <a:tr h="481647">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m:t>
                              </m:r>
                              <m:rad>
                                <m:radPr>
                                  <m:degHide m:val="on"/>
                                  <m:ctrlPr>
                                    <a:rPr sz="2000" i="1">
                                      <a:latin typeface="Cambria Math" panose="02040503050406030204" pitchFamily="18" charset="0"/>
                                    </a:rPr>
                                  </m:ctrlPr>
                                </m:radPr>
                                <m:deg/>
                                <m:e>
                                  <m:r>
                                    <a:rPr sz="2000">
                                      <a:latin typeface="Cambria Math"/>
                                    </a:rPr>
                                    <m:t>25</m:t>
                                  </m:r>
                                </m:e>
                              </m:rad>
                            </m:oMath>
                          </a14:m>
                          <a:endParaRPr sz="2000" dirty="0"/>
                        </a:p>
                      </a:txBody>
                      <a:tcPr/>
                    </a:tc>
                    <a:tc>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dirty="0"/>
                            <a:t>​</a:t>
                          </a:r>
                          <a14:m>
                            <m:oMath xmlns:m="http://schemas.openxmlformats.org/officeDocument/2006/math">
                              <m:phant>
                                <m:phantPr>
                                  <m:show m:val="off"/>
                                  <m:ctrlPr>
                                    <a:rPr sz="2000" i="1">
                                      <a:latin typeface="Cambria Math" panose="02040503050406030204" pitchFamily="18" charset="0"/>
                                    </a:rPr>
                                  </m:ctrlPr>
                                </m:phantPr>
                                <m:e>
                                  <m:r>
                                    <a:rPr sz="2000">
                                      <a:latin typeface="Cambria Math"/>
                                    </a:rPr>
                                    <m:t>𝑑</m:t>
                                  </m:r>
                                </m:e>
                              </m:phant>
                              <m:r>
                                <a:rPr sz="2000">
                                  <a:latin typeface="Cambria Math"/>
                                </a:rPr>
                                <m:t>=5</m:t>
                              </m:r>
                            </m:oMath>
                          </a14:m>
                          <a:endParaRPr sz="2000" dirty="0"/>
                        </a:p>
                      </a:txBody>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a:extLst>
                  <a:ext uri="{FF2B5EF4-FFF2-40B4-BE49-F238E27FC236}">
                    <a16:creationId xmlns:a16="http://schemas.microsoft.com/office/drawing/2014/main" id="{C8EDE216-44A9-4622-A7D5-CDB432A9719C}"/>
                  </a:ext>
                </a:extLst>
              </p:cNvPr>
              <p:cNvGraphicFramePr>
                <a:graphicFrameLocks/>
              </p:cNvGraphicFramePr>
              <p:nvPr>
                <p:extLst>
                  <p:ext uri="{D42A27DB-BD31-4B8C-83A1-F6EECF244321}">
                    <p14:modId xmlns:p14="http://schemas.microsoft.com/office/powerpoint/2010/main" val="1801494499"/>
                  </p:ext>
                </p:extLst>
              </p:nvPr>
            </p:nvGraphicFramePr>
            <p:xfrm>
              <a:off x="838200" y="1459799"/>
              <a:ext cx="8229600" cy="3067811"/>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11708">
                    <a:tc>
                      <a:txBody>
                        <a:bodyPr/>
                        <a:lstStyle/>
                        <a:p>
                          <a:endParaRPr lang="en-US"/>
                        </a:p>
                      </a:txBody>
                      <a:tcPr>
                        <a:blipFill>
                          <a:blip r:embed="rId2"/>
                          <a:stretch>
                            <a:fillRect t="-4274" r="-92725" b="-344444"/>
                          </a:stretch>
                        </a:blipFill>
                      </a:tcPr>
                    </a:tc>
                    <a:tc>
                      <a:txBody>
                        <a:bodyPr/>
                        <a:lstStyle/>
                        <a:p>
                          <a:pPr algn="l">
                            <a:defRPr b="1"/>
                          </a:pPr>
                          <a:r>
                            <a:rPr lang="en-US" b="0" dirty="0"/>
                            <a:t>Substitute the coordinates of each point into the distance formula.</a:t>
                          </a:r>
                          <a:endParaRPr b="0" dirty="0"/>
                        </a:p>
                      </a:txBody>
                      <a:tcPr/>
                    </a:tc>
                    <a:extLst>
                      <a:ext uri="{0D108BD9-81ED-4DB2-BD59-A6C34878D82A}">
                        <a16:rowId xmlns:a16="http://schemas.microsoft.com/office/drawing/2014/main" val="10000"/>
                      </a:ext>
                    </a:extLst>
                  </a:tr>
                  <a:tr h="507492">
                    <a:tc>
                      <a:txBody>
                        <a:bodyPr/>
                        <a:lstStyle/>
                        <a:p>
                          <a:endParaRPr lang="en-US"/>
                        </a:p>
                      </a:txBody>
                      <a:tcPr>
                        <a:blipFill>
                          <a:blip r:embed="rId2"/>
                          <a:stretch>
                            <a:fillRect t="-146988" r="-92725" b="-385542"/>
                          </a:stretch>
                        </a:blipFill>
                      </a:tcPr>
                    </a:tc>
                    <a:tc>
                      <a:txBody>
                        <a:bodyPr/>
                        <a:lstStyle/>
                        <a:p>
                          <a:pPr algn="l">
                            <a:defRPr b="1"/>
                          </a:pPr>
                          <a:r>
                            <a:rPr dirty="0"/>
                            <a:t> </a:t>
                          </a:r>
                        </a:p>
                      </a:txBody>
                      <a:tcPr/>
                    </a:tc>
                    <a:extLst>
                      <a:ext uri="{0D108BD9-81ED-4DB2-BD59-A6C34878D82A}">
                        <a16:rowId xmlns:a16="http://schemas.microsoft.com/office/drawing/2014/main" val="10001"/>
                      </a:ext>
                    </a:extLst>
                  </a:tr>
                  <a:tr h="452564">
                    <a:tc>
                      <a:txBody>
                        <a:bodyPr/>
                        <a:lstStyle/>
                        <a:p>
                          <a:endParaRPr lang="en-US"/>
                        </a:p>
                      </a:txBody>
                      <a:tcPr>
                        <a:blipFill>
                          <a:blip r:embed="rId2"/>
                          <a:stretch>
                            <a:fillRect t="-273333" r="-92725" b="-326667"/>
                          </a:stretch>
                        </a:blipFill>
                      </a:tcPr>
                    </a:tc>
                    <a:tc>
                      <a:txBody>
                        <a:bodyPr/>
                        <a:lstStyle/>
                        <a:p>
                          <a:pPr algn="l"/>
                          <a:r>
                            <a:rPr lang="en-US" dirty="0"/>
                            <a:t>Simplify.</a:t>
                          </a:r>
                          <a:endParaRPr dirty="0"/>
                        </a:p>
                      </a:txBody>
                      <a:tcPr/>
                    </a:tc>
                    <a:extLst>
                      <a:ext uri="{0D108BD9-81ED-4DB2-BD59-A6C34878D82A}">
                        <a16:rowId xmlns:a16="http://schemas.microsoft.com/office/drawing/2014/main" val="10002"/>
                      </a:ext>
                    </a:extLst>
                  </a:tr>
                  <a:tr h="481647">
                    <a:tc>
                      <a:txBody>
                        <a:bodyPr/>
                        <a:lstStyle/>
                        <a:p>
                          <a:endParaRPr lang="en-US"/>
                        </a:p>
                      </a:txBody>
                      <a:tcPr>
                        <a:blipFill>
                          <a:blip r:embed="rId2"/>
                          <a:stretch>
                            <a:fillRect t="-354430" r="-92725" b="-210127"/>
                          </a:stretch>
                        </a:blipFill>
                      </a:tcPr>
                    </a:tc>
                    <a:tc>
                      <a:txBody>
                        <a:bodyPr/>
                        <a:lstStyle/>
                        <a:p>
                          <a:pPr algn="l"/>
                          <a:endParaRPr dirty="0"/>
                        </a:p>
                      </a:txBody>
                      <a:tcPr/>
                    </a:tc>
                    <a:extLst>
                      <a:ext uri="{0D108BD9-81ED-4DB2-BD59-A6C34878D82A}">
                        <a16:rowId xmlns:a16="http://schemas.microsoft.com/office/drawing/2014/main" val="10003"/>
                      </a:ext>
                    </a:extLst>
                  </a:tr>
                  <a:tr h="914400">
                    <a:tc>
                      <a:txBody>
                        <a:bodyPr/>
                        <a:lstStyle/>
                        <a:p>
                          <a:endParaRPr lang="en-US"/>
                        </a:p>
                      </a:txBody>
                      <a:tcPr>
                        <a:blipFill>
                          <a:blip r:embed="rId2"/>
                          <a:stretch>
                            <a:fillRect t="-239333" r="-92725" b="-10667"/>
                          </a:stretch>
                        </a:blipFill>
                      </a:tcPr>
                    </a:tc>
                    <a:tc>
                      <a:txBody>
                        <a:bodyPr/>
                        <a:lstStyle/>
                        <a:p>
                          <a:pPr algn="l">
                            <a:defRPr b="1"/>
                          </a:pPr>
                          <a:r>
                            <a:rPr lang="en-US" b="0" dirty="0"/>
                            <a:t>Note that we only take the positive square root, since we are calculating a distance.</a:t>
                          </a:r>
                          <a:endParaRPr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Distance Formula (cont.)</a:t>
            </a:r>
          </a:p>
        </p:txBody>
      </p:sp>
      <p:sp>
        <p:nvSpPr>
          <p:cNvPr id="3" name="Text Placeholder 2"/>
          <p:cNvSpPr>
            <a:spLocks noGrp="1"/>
          </p:cNvSpPr>
          <p:nvPr>
            <p:ph type="body" sz="quarter" idx="10"/>
          </p:nvPr>
        </p:nvSpPr>
        <p:spPr>
          <a:xfrm>
            <a:off x="457200" y="1471246"/>
            <a:ext cx="8229600" cy="4472354"/>
          </a:xfrm>
        </p:spPr>
        <p:txBody>
          <a:bodyPr/>
          <a:lstStyle/>
          <a:p>
            <a:pPr marL="514350" indent="-514350">
              <a:buFont typeface="+mj-lt"/>
              <a:buAutoNum type="alphaLcPeriod" startAt="2"/>
              <a:defRPr sz="2800"/>
            </a:pPr>
            <a:r>
              <a:rPr lang="en-US" dirty="0"/>
              <a:t>​</a:t>
            </a:r>
          </a:p>
        </p:txBody>
      </p:sp>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extLst>
                  <p:ext uri="{D42A27DB-BD31-4B8C-83A1-F6EECF244321}">
                    <p14:modId xmlns:p14="http://schemas.microsoft.com/office/powerpoint/2010/main" val="1199633123"/>
                  </p:ext>
                </p:extLst>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2400">
                                  <a:latin typeface="Cambria Math"/>
                                </a:rPr>
                                <m:t>𝑑</m:t>
                              </m:r>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d>
                                            <m:dPr>
                                              <m:ctrlPr>
                                                <a:rPr sz="2400" i="1">
                                                  <a:latin typeface="Cambria Math" panose="02040503050406030204" pitchFamily="18" charset="0"/>
                                                </a:rPr>
                                              </m:ctrlPr>
                                            </m:dPr>
                                            <m:e>
                                              <m:r>
                                                <a:rPr sz="2400">
                                                  <a:latin typeface="Cambria Math"/>
                                                </a:rPr>
                                                <m:t>−1</m:t>
                                              </m:r>
                                            </m:e>
                                          </m:d>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1−3</m:t>
                                          </m:r>
                                        </m:e>
                                      </m:d>
                                    </m:e>
                                    <m:sup>
                                      <m:r>
                                        <a:rPr sz="2400">
                                          <a:latin typeface="Cambria Math"/>
                                        </a:rPr>
                                        <m:t>2</m:t>
                                      </m:r>
                                    </m:sup>
                                  </m:sSup>
                                </m:e>
                              </m:rad>
                            </m:oMath>
                          </a14:m>
                          <a:endParaRPr sz="2400" dirty="0"/>
                        </a:p>
                      </a:txBody>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36+4</m:t>
                                  </m:r>
                                </m:e>
                              </m:rad>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m:t>
                              </m:r>
                              <m:rad>
                                <m:radPr>
                                  <m:degHide m:val="on"/>
                                  <m:ctrlPr>
                                    <a:rPr sz="2400" i="1">
                                      <a:latin typeface="Cambria Math" panose="02040503050406030204" pitchFamily="18" charset="0"/>
                                    </a:rPr>
                                  </m:ctrlPr>
                                </m:radPr>
                                <m:deg/>
                                <m:e>
                                  <m:r>
                                    <a:rPr sz="2400">
                                      <a:latin typeface="Cambria Math"/>
                                    </a:rPr>
                                    <m:t>40</m:t>
                                  </m:r>
                                </m:e>
                              </m:rad>
                            </m:oMath>
                          </a14:m>
                          <a:endParaRPr sz="2400" dirty="0"/>
                        </a:p>
                      </a:txBody>
                      <a:tcPr/>
                    </a:tc>
                    <a:tc>
                      <a:txBody>
                        <a:bodyPr/>
                        <a:lstStyle/>
                        <a:p>
                          <a:pPr algn="l">
                            <a:defRPr sz="1100" b="1"/>
                          </a:pPr>
                          <a:r>
                            <a:rPr sz="1600" b="0" dirty="0">
                              <a:latin typeface="+mn-lt"/>
                            </a:rPr>
                            <a:t>Simplify the radical by factoring out </a:t>
                          </a:r>
                          <a14:m>
                            <m:oMath xmlns:m="http://schemas.openxmlformats.org/officeDocument/2006/math">
                              <m:sSup>
                                <m:sSupPr>
                                  <m:ctrlPr>
                                    <a:rPr sz="1600" i="1">
                                      <a:latin typeface="Cambria Math" panose="02040503050406030204" pitchFamily="18" charset="0"/>
                                    </a:rPr>
                                  </m:ctrlPr>
                                </m:sSupPr>
                                <m:e>
                                  <m:r>
                                    <a:rPr sz="1600">
                                      <a:latin typeface="Cambria Math" panose="02040503050406030204" pitchFamily="18" charset="0"/>
                                    </a:rPr>
                                    <m:t>2</m:t>
                                  </m:r>
                                </m:e>
                                <m:sup>
                                  <m:r>
                                    <a:rPr sz="1600">
                                      <a:latin typeface="Cambria Math" panose="02040503050406030204" pitchFamily="18" charset="0"/>
                                    </a:rPr>
                                    <m:t>2</m:t>
                                  </m:r>
                                </m:sup>
                              </m:sSup>
                              <m:r>
                                <a:rPr sz="1600">
                                  <a:latin typeface="Cambria Math" panose="02040503050406030204" pitchFamily="18" charset="0"/>
                                </a:rPr>
                                <m:t>=4</m:t>
                              </m:r>
                            </m:oMath>
                          </a14:m>
                          <a:r>
                            <a:rPr sz="1600" dirty="0">
                              <a:latin typeface="+mn-lt"/>
                            </a:rPr>
                            <a:t>.</a:t>
                          </a:r>
                        </a:p>
                      </a:txBody>
                      <a:tcPr/>
                    </a:tc>
                    <a:extLst>
                      <a:ext uri="{0D108BD9-81ED-4DB2-BD59-A6C34878D82A}">
                        <a16:rowId xmlns:a16="http://schemas.microsoft.com/office/drawing/2014/main" val="10002"/>
                      </a:ext>
                    </a:extLst>
                  </a:tr>
                  <a:tr h="370840">
                    <a:tc>
                      <a:txBody>
                        <a:bodyPr/>
                        <a:lstStyle/>
                        <a:p>
                          <a:pPr algn="l">
                            <a:defRPr sz="1800"/>
                          </a:pPr>
                          <a:r>
                            <a:rPr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𝑑</m:t>
                                  </m:r>
                                </m:e>
                              </m:phant>
                              <m:r>
                                <a:rPr sz="2400">
                                  <a:latin typeface="Cambria Math"/>
                                </a:rPr>
                                <m:t>=2</m:t>
                              </m:r>
                              <m:rad>
                                <m:radPr>
                                  <m:degHide m:val="on"/>
                                  <m:ctrlPr>
                                    <a:rPr sz="2400" i="1">
                                      <a:latin typeface="Cambria Math" panose="02040503050406030204" pitchFamily="18" charset="0"/>
                                    </a:rPr>
                                  </m:ctrlPr>
                                </m:radPr>
                                <m:deg/>
                                <m:e>
                                  <m:r>
                                    <a:rPr sz="2400">
                                      <a:latin typeface="Cambria Math"/>
                                    </a:rPr>
                                    <m:t>10</m:t>
                                  </m:r>
                                </m:e>
                              </m:rad>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C1D9E226-27CF-4BDA-861C-1E17E6F08FD0}"/>
                  </a:ext>
                </a:extLst>
              </p:cNvPr>
              <p:cNvGraphicFramePr>
                <a:graphicFrameLocks/>
              </p:cNvGraphicFramePr>
              <p:nvPr>
                <p:extLst>
                  <p:ext uri="{D42A27DB-BD31-4B8C-83A1-F6EECF244321}">
                    <p14:modId xmlns:p14="http://schemas.microsoft.com/office/powerpoint/2010/main" val="1199633123"/>
                  </p:ext>
                </p:extLst>
              </p:nvPr>
            </p:nvGraphicFramePr>
            <p:xfrm>
              <a:off x="914400" y="1255989"/>
              <a:ext cx="8229600" cy="2307655"/>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835724">
                    <a:tc>
                      <a:txBody>
                        <a:bodyPr/>
                        <a:lstStyle/>
                        <a:p>
                          <a:endParaRPr lang="en-US"/>
                        </a:p>
                      </a:txBody>
                      <a:tcPr>
                        <a:blipFill>
                          <a:blip r:embed="rId2"/>
                          <a:stretch>
                            <a:fillRect r="-96221" b="-186131"/>
                          </a:stretch>
                        </a:blipFill>
                      </a:tcPr>
                    </a:tc>
                    <a:tc>
                      <a:txBody>
                        <a:bodyPr/>
                        <a:lstStyle/>
                        <a:p>
                          <a:pPr algn="l">
                            <a:defRPr b="1"/>
                          </a:pPr>
                          <a:endParaRPr lang="en-US" sz="1600" b="0" dirty="0"/>
                        </a:p>
                        <a:p>
                          <a:pPr algn="l">
                            <a:defRPr b="1"/>
                          </a:pPr>
                          <a:r>
                            <a:rPr lang="en-US" sz="1600" b="0" dirty="0"/>
                            <a:t>Again, substitute the coordinates into the distance formula, then simplify.</a:t>
                          </a:r>
                          <a:endParaRPr sz="1600" b="0" dirty="0"/>
                        </a:p>
                      </a:txBody>
                      <a:tcPr/>
                    </a:tc>
                    <a:extLst>
                      <a:ext uri="{0D108BD9-81ED-4DB2-BD59-A6C34878D82A}">
                        <a16:rowId xmlns:a16="http://schemas.microsoft.com/office/drawing/2014/main" val="10000"/>
                      </a:ext>
                    </a:extLst>
                  </a:tr>
                  <a:tr h="488569">
                    <a:tc>
                      <a:txBody>
                        <a:bodyPr/>
                        <a:lstStyle/>
                        <a:p>
                          <a:endParaRPr lang="en-US"/>
                        </a:p>
                      </a:txBody>
                      <a:tcPr>
                        <a:blipFill>
                          <a:blip r:embed="rId2"/>
                          <a:stretch>
                            <a:fillRect t="-171250" r="-96221" b="-218750"/>
                          </a:stretch>
                        </a:blipFill>
                      </a:tcPr>
                    </a:tc>
                    <a:tc>
                      <a:txBody>
                        <a:bodyPr/>
                        <a:lstStyle/>
                        <a:p>
                          <a:pPr algn="l"/>
                          <a:endParaRPr dirty="0"/>
                        </a:p>
                      </a:txBody>
                      <a:tcPr/>
                    </a:tc>
                    <a:extLst>
                      <a:ext uri="{0D108BD9-81ED-4DB2-BD59-A6C34878D82A}">
                        <a16:rowId xmlns:a16="http://schemas.microsoft.com/office/drawing/2014/main" val="10001"/>
                      </a:ext>
                    </a:extLst>
                  </a:tr>
                  <a:tr h="491681">
                    <a:tc>
                      <a:txBody>
                        <a:bodyPr/>
                        <a:lstStyle/>
                        <a:p>
                          <a:endParaRPr lang="en-US"/>
                        </a:p>
                      </a:txBody>
                      <a:tcPr>
                        <a:blipFill>
                          <a:blip r:embed="rId2"/>
                          <a:stretch>
                            <a:fillRect t="-267901" r="-96221" b="-116049"/>
                          </a:stretch>
                        </a:blipFill>
                      </a:tcPr>
                    </a:tc>
                    <a:tc>
                      <a:txBody>
                        <a:bodyPr/>
                        <a:lstStyle/>
                        <a:p>
                          <a:endParaRPr lang="en-US"/>
                        </a:p>
                      </a:txBody>
                      <a:tcPr>
                        <a:blipFill>
                          <a:blip r:embed="rId2"/>
                          <a:stretch>
                            <a:fillRect l="-103927" t="-267901" b="-116049"/>
                          </a:stretch>
                        </a:blipFill>
                      </a:tcPr>
                    </a:tc>
                    <a:extLst>
                      <a:ext uri="{0D108BD9-81ED-4DB2-BD59-A6C34878D82A}">
                        <a16:rowId xmlns:a16="http://schemas.microsoft.com/office/drawing/2014/main" val="10002"/>
                      </a:ext>
                    </a:extLst>
                  </a:tr>
                  <a:tr h="491681">
                    <a:tc>
                      <a:txBody>
                        <a:bodyPr/>
                        <a:lstStyle/>
                        <a:p>
                          <a:endParaRPr lang="en-US"/>
                        </a:p>
                      </a:txBody>
                      <a:tcPr>
                        <a:blipFill>
                          <a:blip r:embed="rId2"/>
                          <a:stretch>
                            <a:fillRect t="-367901" r="-96221" b="-16049"/>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Midpoint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sz="2800" b="1" dirty="0"/>
                  <a:t>midpoint</a:t>
                </a:r>
                <a:r>
                  <a:rPr sz="2800" dirty="0"/>
                  <a:t> between two points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in the Cartesian plane has the following coordinates</a:t>
                </a:r>
                <a:r>
                  <a:rPr lang="en-US" sz="2800" dirty="0"/>
                  <a:t>.</a:t>
                </a:r>
              </a:p>
              <a:p>
                <a:pPr algn="ctr">
                  <a:defRPr sz="2800"/>
                </a:pPr>
                <a:endParaRPr lang="en-US" sz="2800" dirty="0"/>
              </a:p>
              <a:p>
                <a:pPr algn="ctr">
                  <a:defRPr sz="2800"/>
                </a:pP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num>
                      <m:den>
                        <m:r>
                          <a:rPr>
                            <a:latin typeface="Cambria Math" panose="02040503050406030204" pitchFamily="18" charset="0"/>
                          </a:rPr>
                          <m:t>2</m:t>
                        </m:r>
                      </m:den>
                    </m:f>
                    <m:r>
                      <a:rPr>
                        <a:latin typeface="Cambria Math" panose="02040503050406030204" pitchFamily="18" charset="0"/>
                      </a:rPr>
                      <m:t>)</m:t>
                    </m:r>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the Midpoint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Calculate the midpoint of the line connecting each pair of points.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(5,1)</m:t>
                    </m:r>
                  </m:oMath>
                </a14:m>
                <a:r>
                  <a:rPr sz="2800"/>
                  <a:t> and </a:t>
                </a:r>
                <a14:m>
                  <m:oMath xmlns:m="http://schemas.openxmlformats.org/officeDocument/2006/math">
                    <m:r>
                      <a:rPr>
                        <a:latin typeface="Cambria Math" panose="02040503050406030204" pitchFamily="18" charset="0"/>
                      </a:rPr>
                      <m:t>(−1,3)</m:t>
                    </m:r>
                  </m:oMath>
                </a14:m>
                <a:endParaRPr sz="2800"/>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(3,0)</m:t>
                    </m:r>
                  </m:oMath>
                </a14:m>
                <a:r>
                  <a:rPr sz="2800"/>
                  <a:t> and </a:t>
                </a:r>
                <a14:m>
                  <m:oMath xmlns:m="http://schemas.openxmlformats.org/officeDocument/2006/math">
                    <m:r>
                      <a:rPr>
                        <a:latin typeface="Cambria Math" panose="02040503050406030204" pitchFamily="18" charset="0"/>
                      </a:rPr>
                      <m:t>(−6,11)</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66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Midpoint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a:bodyPr>
              <a:lstStyle/>
              <a:p>
                <a:r>
                  <a:rPr sz="2800" b="1" dirty="0"/>
                  <a:t>Solution</a:t>
                </a:r>
                <a:endParaRPr lang="en-US" sz="2800" b="1" dirty="0"/>
              </a:p>
              <a:p>
                <a:r>
                  <a:rPr lang="en-US" sz="2800" dirty="0"/>
                  <a:t>In each case, we simply substitute the coordinates of each point into the midpoint formula. This has the effect of averaging both </a:t>
                </a:r>
                <a14:m>
                  <m:oMath xmlns:m="http://schemas.openxmlformats.org/officeDocument/2006/math">
                    <m:r>
                      <a:rPr lang="en-US" sz="2800">
                        <a:latin typeface="Cambria Math"/>
                      </a:rPr>
                      <m:t>𝑥</m:t>
                    </m:r>
                  </m:oMath>
                </a14:m>
                <a:r>
                  <a:rPr lang="en-US" sz="2800" dirty="0"/>
                  <a:t>-coordinates and both </a:t>
                </a:r>
                <a14:m>
                  <m:oMath xmlns:m="http://schemas.openxmlformats.org/officeDocument/2006/math">
                    <m:r>
                      <a:rPr lang="en-US" sz="2800">
                        <a:latin typeface="Cambria Math"/>
                      </a:rPr>
                      <m:t>𝑦</m:t>
                    </m:r>
                  </m:oMath>
                </a14:m>
                <a:r>
                  <a:rPr lang="en-US" sz="2800" dirty="0"/>
                  <a:t>-coordinates.</a:t>
                </a:r>
              </a:p>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−1</m:t>
                            </m:r>
                          </m:e>
                        </m:d>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2</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2,2</m:t>
                        </m:r>
                      </m:e>
                    </m:d>
                  </m:oMath>
                </a14:m>
                <a:endParaRPr sz="2800" dirty="0"/>
              </a:p>
              <a:p>
                <a:pPr>
                  <a:defRPr sz="2000"/>
                </a:pPr>
                <a:r>
                  <a:rPr dirty="0"/>
                  <a:t>​ </a:t>
                </a:r>
                <a:endParaRPr lang="en-US" sz="2000" dirty="0"/>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6</m:t>
                            </m:r>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11</m:t>
                        </m:r>
                      </m:num>
                      <m:den>
                        <m:r>
                          <a:rPr lang="ar-AE">
                            <a:latin typeface="Cambria Math" panose="02040503050406030204" pitchFamily="18" charset="0"/>
                          </a:rPr>
                          <m:t>2</m:t>
                        </m:r>
                      </m:den>
                    </m:f>
                    <m:r>
                      <a:rPr lang="ar-AE">
                        <a:latin typeface="Cambria Math" panose="02040503050406030204" pitchFamily="18" charset="0"/>
                      </a:rPr>
                      <m:t>)</m:t>
                    </m:r>
                  </m:oMath>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556" t="-1221"/>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Cartesian Plane</a:t>
            </a:r>
            <a:endParaRPr dirty="0"/>
          </a:p>
        </p:txBody>
      </p:sp>
      <p:pic>
        <p:nvPicPr>
          <p:cNvPr id="7" name="Content Placeholder 6">
            <a:extLst>
              <a:ext uri="{FF2B5EF4-FFF2-40B4-BE49-F238E27FC236}">
                <a16:creationId xmlns:a16="http://schemas.microsoft.com/office/drawing/2014/main" id="{EC390E03-8E74-450C-99D1-80AF337A66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9862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Unfortunately, mathematics uses parentheses to denote ordered pairs as well as open intervals, which sometimes leads to confusion. Context is the key to interpreting notation correctly. For instance, in the context of solving a one-variable inequality, the notation </a:t>
                </a:r>
                <a14:m>
                  <m:oMath xmlns:m="http://schemas.openxmlformats.org/officeDocument/2006/math">
                    <m:r>
                      <a:rPr>
                        <a:latin typeface="Cambria Math" panose="02040503050406030204" pitchFamily="18" charset="0"/>
                      </a:rPr>
                      <m:t>(−2,5)</m:t>
                    </m:r>
                  </m:oMath>
                </a14:m>
                <a:r>
                  <a:rPr sz="2800"/>
                  <a:t> most likely refers to the open interval with endpoints at </a:t>
                </a:r>
                <a14:m>
                  <m:oMath xmlns:m="http://schemas.openxmlformats.org/officeDocument/2006/math">
                    <m:r>
                      <a:rPr>
                        <a:latin typeface="Cambria Math" panose="02040503050406030204" pitchFamily="18" charset="0"/>
                      </a:rPr>
                      <m:t>−2</m:t>
                    </m:r>
                  </m:oMath>
                </a14:m>
                <a:r>
                  <a:rPr sz="2800"/>
                  <a:t> and </a:t>
                </a:r>
                <a:r>
                  <a:rPr sz="2800">
                    <a:latin typeface="Cambria Math"/>
                  </a:rPr>
                  <a:t>5</a:t>
                </a:r>
                <a:r>
                  <a:rPr sz="2800"/>
                  <a:t>, while in the context of solving an equation in two variables, </a:t>
                </a:r>
                <a14:m>
                  <m:oMath xmlns:m="http://schemas.openxmlformats.org/officeDocument/2006/math">
                    <m:r>
                      <a:rPr>
                        <a:latin typeface="Cambria Math" panose="02040503050406030204" pitchFamily="18" charset="0"/>
                      </a:rPr>
                      <m:t>(−2,5)</m:t>
                    </m:r>
                  </m:oMath>
                </a14:m>
                <a:r>
                  <a:rPr sz="2800"/>
                  <a:t> probably refers to a point in the Cartesian plane.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Plotting Points in the Cartesian Coordinate System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Plot the following ordered pairs on the Cartesian plane, and identify which quadrant they lie in (or which axis they lie 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(2,3)</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(−5,0)</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(1,−3)</m:t>
                    </m:r>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(−2,4)</m:t>
                    </m:r>
                  </m:oMath>
                </a14:m>
                <a:endParaRPr/>
              </a:p>
              <a:p>
                <a:pPr marL="514350" indent="-514350">
                  <a:buFont typeface="+mj-lt"/>
                  <a:buAutoNum type="alphaLcPeriod" startAt="5"/>
                  <a:defRPr sz="2800"/>
                </a:pPr>
                <a:r>
                  <a:t>​</a:t>
                </a:r>
                <a14:m>
                  <m:oMath xmlns:m="http://schemas.openxmlformats.org/officeDocument/2006/math">
                    <m:r>
                      <a:rPr>
                        <a:latin typeface="Cambria Math" panose="02040503050406030204" pitchFamily="18" charset="0"/>
                      </a:rPr>
                      <m:t>(−6,−6)</m:t>
                    </m:r>
                  </m:oMath>
                </a14:m>
                <a:endParaRPr/>
              </a:p>
              <a:p>
                <a:pPr marL="514350" indent="-514350">
                  <a:buFont typeface="+mj-lt"/>
                  <a:buAutoNum type="alphaLcPeriod" startAt="6"/>
                  <a:defRPr sz="2800"/>
                </a:pPr>
                <a:r>
                  <a:t>​</a:t>
                </a:r>
                <a14:m>
                  <m:oMath xmlns:m="http://schemas.openxmlformats.org/officeDocument/2006/math">
                    <m:r>
                      <a:rPr>
                        <a:latin typeface="Cambria Math" panose="02040503050406030204" pitchFamily="18" charset="0"/>
                      </a:rPr>
                      <m:t>(0,5)</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lang="en-US" sz="2800" dirty="0"/>
              <a:t>T</a:t>
            </a:r>
            <a:r>
              <a:rPr sz="2800" dirty="0"/>
              <a:t>here is no required method when plotting points, </a:t>
            </a:r>
            <a:r>
              <a:rPr lang="en-US" sz="2800" dirty="0"/>
              <a:t>but it</a:t>
            </a:r>
            <a:r>
              <a:rPr sz="2800" dirty="0"/>
              <a:t> is helpful to establish a set pattern that you follow</a:t>
            </a:r>
            <a:r>
              <a:rPr lang="en-US" sz="2800" dirty="0"/>
              <a:t>.</a:t>
            </a:r>
            <a:r>
              <a:rPr lang="en-US" dirty="0"/>
              <a:t> F</a:t>
            </a:r>
            <a:r>
              <a:rPr sz="2800" dirty="0"/>
              <a:t>or example, you may always count the horizontal value first, then the vertical displacement.</a:t>
            </a:r>
          </a:p>
        </p:txBody>
      </p:sp>
    </p:spTree>
    <p:extLst>
      <p:ext uri="{BB962C8B-B14F-4D97-AF65-F5344CB8AC3E}">
        <p14:creationId xmlns:p14="http://schemas.microsoft.com/office/powerpoint/2010/main" val="10140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pPr marL="514350" indent="-514350">
              <a:buFont typeface="+mj-lt"/>
              <a:buAutoNum type="alphaLcPeriod"/>
              <a:defRPr sz="2800"/>
            </a:pPr>
            <a:r>
              <a:rPr lang="en-US" dirty="0"/>
              <a:t>​</a:t>
            </a:r>
            <a:endParaRPr lang="en-US" sz="2800" dirty="0"/>
          </a:p>
          <a:p>
            <a:pPr marL="514350" indent="-514350">
              <a:buFont typeface="+mj-lt"/>
              <a:buAutoNum type="alphaLcPeriod"/>
              <a:defRPr sz="2800"/>
            </a:pPr>
            <a:endParaRPr lang="en-US" dirty="0"/>
          </a:p>
        </p:txBody>
      </p:sp>
      <p:pic>
        <p:nvPicPr>
          <p:cNvPr id="4" name="Content Placeholder 4">
            <a:extLst>
              <a:ext uri="{FF2B5EF4-FFF2-40B4-BE49-F238E27FC236}">
                <a16:creationId xmlns:a16="http://schemas.microsoft.com/office/drawing/2014/main" id="{19A9E36E-C207-4197-8E7C-419BEE5E0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557" y="1295400"/>
            <a:ext cx="4250843" cy="4332289"/>
          </a:xfrm>
          <a:prstGeom prst="rect">
            <a:avLst/>
          </a:prstGeom>
        </p:spPr>
      </p:pic>
      <p:pic>
        <p:nvPicPr>
          <p:cNvPr id="9" name="Picture 8">
            <a:extLst>
              <a:ext uri="{FF2B5EF4-FFF2-40B4-BE49-F238E27FC236}">
                <a16:creationId xmlns:a16="http://schemas.microsoft.com/office/drawing/2014/main" id="{45681AD3-6549-4314-9FAF-35F2902A5FA8}"/>
              </a:ext>
            </a:extLst>
          </p:cNvPr>
          <p:cNvPicPr>
            <a:picLocks noChangeAspect="1"/>
          </p:cNvPicPr>
          <p:nvPr/>
        </p:nvPicPr>
        <p:blipFill>
          <a:blip r:embed="rId4"/>
          <a:stretch>
            <a:fillRect/>
          </a:stretch>
        </p:blipFill>
        <p:spPr>
          <a:xfrm>
            <a:off x="3429000" y="5486400"/>
            <a:ext cx="1579001" cy="749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Plotting Points in the Cartesian Coordinate System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p>
        </p:txBody>
      </p:sp>
      <p:pic>
        <p:nvPicPr>
          <p:cNvPr id="4" name="Content Placeholder 4">
            <a:extLst>
              <a:ext uri="{FF2B5EF4-FFF2-40B4-BE49-F238E27FC236}">
                <a16:creationId xmlns:a16="http://schemas.microsoft.com/office/drawing/2014/main" id="{DFFC0F4B-5180-4EF7-9CEC-6A668D0EC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143001"/>
            <a:ext cx="4343400" cy="4343400"/>
          </a:xfrm>
          <a:prstGeom prst="rect">
            <a:avLst/>
          </a:prstGeom>
        </p:spPr>
      </p:pic>
      <p:pic>
        <p:nvPicPr>
          <p:cNvPr id="6" name="Picture 5">
            <a:extLst>
              <a:ext uri="{FF2B5EF4-FFF2-40B4-BE49-F238E27FC236}">
                <a16:creationId xmlns:a16="http://schemas.microsoft.com/office/drawing/2014/main" id="{D813CD76-ADF9-4F80-B729-A25EAD3BFD22}"/>
              </a:ext>
            </a:extLst>
          </p:cNvPr>
          <p:cNvPicPr>
            <a:picLocks noChangeAspect="1"/>
          </p:cNvPicPr>
          <p:nvPr/>
        </p:nvPicPr>
        <p:blipFill>
          <a:blip r:embed="rId4"/>
          <a:stretch>
            <a:fillRect/>
          </a:stretch>
        </p:blipFill>
        <p:spPr>
          <a:xfrm>
            <a:off x="3657600" y="54223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1647</Words>
  <Application>Microsoft Office PowerPoint</Application>
  <PresentationFormat>On-screen Show (4:3)</PresentationFormat>
  <Paragraphs>197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Cambria Math</vt:lpstr>
      <vt:lpstr>Calibri</vt:lpstr>
      <vt:lpstr>Courier New</vt:lpstr>
      <vt:lpstr>Arial</vt:lpstr>
      <vt:lpstr>Office Theme</vt:lpstr>
      <vt:lpstr>Section 2.1</vt:lpstr>
      <vt:lpstr>Ordered Pairs</vt:lpstr>
      <vt:lpstr>The Cartesian Coordinate System</vt:lpstr>
      <vt:lpstr>Figure 1: The Cartesian Plane</vt:lpstr>
      <vt:lpstr>CAUTION!</vt:lpstr>
      <vt:lpstr>Example 1: Plotting Points in the Cartesian Coordinate System</vt:lpstr>
      <vt:lpstr>Note:</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1: Plotting Points in the Cartesian Coordinate System (cont.)</vt:lpstr>
      <vt:lpstr>Example 2: Graphing Equations in Two Variables</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Note:</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Example 2: Graphing Equations in Two Variables (cont.)</vt:lpstr>
      <vt:lpstr>Distance Formula</vt:lpstr>
      <vt:lpstr>Example 3: Using the Distance Formula</vt:lpstr>
      <vt:lpstr>Example 3: Using the Distance Formula (cont.)</vt:lpstr>
      <vt:lpstr>Example 3: Using the Distance Formula (cont.)</vt:lpstr>
      <vt:lpstr>Midpoint Formula</vt:lpstr>
      <vt:lpstr>Example 4: Using the Midpoint Formula</vt:lpstr>
      <vt:lpstr>Example 4: Using the Midpoint Formula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154</cp:revision>
  <dcterms:created xsi:type="dcterms:W3CDTF">2013-04-26T14:43:13Z</dcterms:created>
  <dcterms:modified xsi:type="dcterms:W3CDTF">2020-07-01T15:55:31Z</dcterms:modified>
</cp:coreProperties>
</file>