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6" r:id="rId2"/>
    <p:sldId id="257" r:id="rId3"/>
    <p:sldId id="258" r:id="rId4"/>
    <p:sldId id="259" r:id="rId5"/>
    <p:sldId id="262" r:id="rId6"/>
    <p:sldId id="265" r:id="rId7"/>
    <p:sldId id="268" r:id="rId8"/>
    <p:sldId id="270" r:id="rId9"/>
    <p:sldId id="273" r:id="rId10"/>
    <p:sldId id="275" r:id="rId11"/>
    <p:sldId id="276" r:id="rId12"/>
    <p:sldId id="277" r:id="rId13"/>
    <p:sldId id="279" r:id="rId14"/>
    <p:sldId id="278" r:id="rId15"/>
    <p:sldId id="291" r:id="rId16"/>
    <p:sldId id="292" r:id="rId17"/>
    <p:sldId id="280" r:id="rId18"/>
    <p:sldId id="281" r:id="rId19"/>
    <p:sldId id="282" r:id="rId20"/>
    <p:sldId id="283" r:id="rId21"/>
    <p:sldId id="284" r:id="rId22"/>
    <p:sldId id="285" r:id="rId23"/>
    <p:sldId id="287" r:id="rId24"/>
    <p:sldId id="288" r:id="rId2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Cambria Math" panose="02040503050406030204" pitchFamily="18" charset="0"/>
      <p:regular r:id="rId3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ck  Belloit" initials="" lastIdx="1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2D7D9F"/>
    <a:srgbClr val="0000FF"/>
    <a:srgbClr val="000099"/>
    <a:srgbClr val="1F497D"/>
    <a:srgbClr val="366092"/>
    <a:srgbClr val="1F497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853" autoAdjust="0"/>
    <p:restoredTop sz="94660"/>
  </p:normalViewPr>
  <p:slideViewPr>
    <p:cSldViewPr>
      <p:cViewPr varScale="1">
        <p:scale>
          <a:sx n="78" d="100"/>
          <a:sy n="78" d="100"/>
        </p:scale>
        <p:origin x="1992" y="9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8" d="100"/>
          <a:sy n="58" d="100"/>
        </p:scale>
        <p:origin x="3024" y="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font" Target="fonts/font3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0158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69A0D3-B478-40F2-A888-1E8089CEC0F3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6DA207-A26B-4388-9112-E8BB699F624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5666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1A0D54E-FB3F-4E00-91DF-E7D7900CC66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371600" y="3502152"/>
            <a:ext cx="6400800" cy="1755648"/>
          </a:xfrm>
          <a:prstGeom prst="rect">
            <a:avLst/>
          </a:prstGeom>
        </p:spPr>
        <p:txBody>
          <a:bodyPr anchor="t" anchorCtr="1"/>
          <a:lstStyle>
            <a:lvl1pPr marL="0" indent="0">
              <a:buFontTx/>
              <a:buNone/>
              <a:defRPr b="1" i="1"/>
            </a:lvl1pPr>
          </a:lstStyle>
          <a:p>
            <a:pPr lvl="0"/>
            <a:r>
              <a:rPr lang="en-US" dirty="0"/>
              <a:t>Click to add subtitle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01147E5-B1BD-4168-9DA2-D332C27DB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130552"/>
            <a:ext cx="7772400" cy="1472184"/>
          </a:xfrm>
          <a:prstGeom prst="rect">
            <a:avLst/>
          </a:prstGeom>
        </p:spPr>
        <p:txBody>
          <a:bodyPr anchor="ctr" anchorCtr="0"/>
          <a:lstStyle>
            <a:lvl1pPr>
              <a:defRPr b="1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51075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7651718-6C8C-47B1-82C8-30B07A44914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3485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CDC75ED-AB7E-4E7F-BC5E-A252D6044ADB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5A2C83-F758-497D-9ED7-F511E4334CAF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402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792827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rror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46C5300E-46C0-4573-BB9D-2DC5A4375238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rgbClr val="FF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2987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CDC7A059-BE2D-4107-9D5E-745311FEFA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861484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97087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9BD3E83F-5038-477C-AF54-68062F1599E0}"/>
              </a:ext>
            </a:extLst>
          </p:cNvPr>
          <p:cNvSpPr/>
          <p:nvPr userDrawn="1"/>
        </p:nvSpPr>
        <p:spPr>
          <a:xfrm>
            <a:off x="457201" y="1092969"/>
            <a:ext cx="8229599" cy="4850594"/>
          </a:xfrm>
          <a:prstGeom prst="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A0EA87-BE08-4809-8855-91948461D982}"/>
              </a:ext>
            </a:extLst>
          </p:cNvPr>
          <p:cNvSpPr>
            <a:spLocks noGrp="1"/>
          </p:cNvSpPr>
          <p:nvPr>
            <p:ph sz="quarter" idx="10" hasCustomPrompt="1"/>
          </p:nvPr>
        </p:nvSpPr>
        <p:spPr>
          <a:xfrm>
            <a:off x="457200" y="1092200"/>
            <a:ext cx="8229600" cy="48625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55031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otes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C306A871-D043-41D9-9A57-60349F9974E7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ln w="28575">
            <a:solidFill>
              <a:schemeClr val="accent1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91612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997527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457200" indent="-457200">
              <a:buFont typeface="Courier New" panose="02070309020205020404" pitchFamily="49" charset="0"/>
              <a:buChar char="o"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A5FF21EF-72E3-4AF0-B271-8ABDCFDC73DB}"/>
              </a:ext>
            </a:extLst>
          </p:cNvPr>
          <p:cNvSpPr txBox="1"/>
          <p:nvPr userDrawn="1"/>
        </p:nvSpPr>
        <p:spPr>
          <a:xfrm>
            <a:off x="457200" y="155448"/>
            <a:ext cx="8229600" cy="941832"/>
          </a:xfrm>
          <a:prstGeom prst="rect">
            <a:avLst/>
          </a:prstGeom>
          <a:noFill/>
        </p:spPr>
        <p:txBody>
          <a:bodyPr wrap="square" rtlCol="0" anchor="ctr" anchorCtr="1">
            <a:noAutofit/>
          </a:bodyPr>
          <a:lstStyle/>
          <a:p>
            <a:pPr algn="ctr"/>
            <a:r>
              <a:rPr lang="en-US" sz="3200" dirty="0">
                <a:latin typeface="+mj-lt"/>
              </a:rPr>
              <a:t>Objectives</a:t>
            </a:r>
          </a:p>
        </p:txBody>
      </p:sp>
    </p:spTree>
    <p:extLst>
      <p:ext uri="{BB962C8B-B14F-4D97-AF65-F5344CB8AC3E}">
        <p14:creationId xmlns:p14="http://schemas.microsoft.com/office/powerpoint/2010/main" val="3198325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EEC94A-BFCC-4A85-9B96-436ED92D723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29287"/>
            <a:ext cx="8229600" cy="496706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800"/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110E547-E237-4E17-8363-3FC8F7FE0291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081890"/>
            <a:ext cx="8229600" cy="48505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7249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ample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3" name="Table Placeholder 2">
            <a:extLst>
              <a:ext uri="{FF2B5EF4-FFF2-40B4-BE49-F238E27FC236}">
                <a16:creationId xmlns:a16="http://schemas.microsoft.com/office/drawing/2014/main" id="{2AE9D435-6335-42D3-BEA2-55D97E207BB9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0638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exam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029393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0487DEF6-2239-4AD8-B0A9-28BD2B313F4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617722" y="1051454"/>
            <a:ext cx="4069080" cy="523220"/>
          </a:xfrm>
          <a:prstGeom prst="rect">
            <a:avLst/>
          </a:prstGeom>
        </p:spPr>
        <p:txBody>
          <a:bodyPr>
            <a:sp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60110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DC699DB4-7F7E-4F05-A990-D3F6EB60137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" y="1082078"/>
            <a:ext cx="8229600" cy="4914276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 marL="0" indent="0">
              <a:buNone/>
              <a:defRPr sz="2800">
                <a:solidFill>
                  <a:srgbClr val="000000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8373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49F836F-7518-4E43-8BE5-A4862374099F}"/>
              </a:ext>
            </a:extLst>
          </p:cNvPr>
          <p:cNvSpPr/>
          <p:nvPr userDrawn="1"/>
        </p:nvSpPr>
        <p:spPr>
          <a:xfrm>
            <a:off x="457200" y="1092966"/>
            <a:ext cx="8229599" cy="4850594"/>
          </a:xfrm>
          <a:prstGeom prst="re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ABF354-AAD7-4AAE-8F83-04212DA95FEB}"/>
              </a:ext>
            </a:extLst>
          </p:cNvPr>
          <p:cNvSpPr>
            <a:spLocks noGrp="1"/>
          </p:cNvSpPr>
          <p:nvPr>
            <p:ph sz="quarter" idx="11" hasCustomPrompt="1"/>
          </p:nvPr>
        </p:nvSpPr>
        <p:spPr>
          <a:xfrm>
            <a:off x="457200" y="1127482"/>
            <a:ext cx="8229600" cy="482696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173421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oxed Content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14887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276999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  <p:sp>
        <p:nvSpPr>
          <p:cNvPr id="11" name="Table Placeholder 2">
            <a:extLst>
              <a:ext uri="{FF2B5EF4-FFF2-40B4-BE49-F238E27FC236}">
                <a16:creationId xmlns:a16="http://schemas.microsoft.com/office/drawing/2014/main" id="{127B2CAE-CE9C-4DB3-8071-2D2FAD58E82C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457200" y="1105523"/>
            <a:ext cx="8229600" cy="4838040"/>
          </a:xfrm>
          <a:prstGeom prst="rect">
            <a:avLst/>
          </a:prstGeom>
          <a:solidFill>
            <a:schemeClr val="accent3"/>
          </a:solidFill>
          <a:ln w="28575">
            <a:solidFill>
              <a:srgbClr val="000000"/>
            </a:solidFill>
          </a:ln>
        </p:spPr>
        <p:txBody>
          <a:bodyPr/>
          <a:lstStyle>
            <a:lvl1pPr>
              <a:defRPr sz="2800"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7752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5">
            <a:extLst>
              <a:ext uri="{FF2B5EF4-FFF2-40B4-BE49-F238E27FC236}">
                <a16:creationId xmlns:a16="http://schemas.microsoft.com/office/drawing/2014/main" id="{9551E07D-D596-4BD6-9B19-8F8F8517647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5E78946-C571-42A5-BF43-11444CD22EFB}"/>
              </a:ext>
            </a:extLst>
          </p:cNvPr>
          <p:cNvPicPr>
            <a:picLocks noChangeAspect="1"/>
          </p:cNvPicPr>
          <p:nvPr userDrawn="1"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2" r:id="rId2"/>
    <p:sldLayoutId id="2147483650" r:id="rId3"/>
    <p:sldLayoutId id="2147483658" r:id="rId4"/>
    <p:sldLayoutId id="2147483662" r:id="rId5"/>
    <p:sldLayoutId id="2147483657" r:id="rId6"/>
    <p:sldLayoutId id="2147483654" r:id="rId7"/>
    <p:sldLayoutId id="2147483659" r:id="rId8"/>
    <p:sldLayoutId id="2147483663" r:id="rId9"/>
    <p:sldLayoutId id="2147483655" r:id="rId10"/>
    <p:sldLayoutId id="2147483660" r:id="rId11"/>
    <p:sldLayoutId id="2147483664" r:id="rId12"/>
    <p:sldLayoutId id="2147483656" r:id="rId13"/>
    <p:sldLayoutId id="2147483661" r:id="rId14"/>
    <p:sldLayoutId id="2147483665" r:id="rId15"/>
    <p:sldLayoutId id="2147483651" r:id="rId1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sv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sv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sv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t>Linear Equations in Two Variables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Section 2.3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/>
              <p:cNvSpPr>
                <a:spLocks noGrp="1"/>
              </p:cNvSpPr>
              <p:nvPr>
                <p:ph type="title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3200"/>
                </a:pPr>
                <a:r>
                  <a:t>The</a:t>
                </a:r>
                <a:r>
                  <a:rPr sz="2800"/>
                  <a:t> </a:t>
                </a:r>
                <a14:m>
                  <m:oMath xmlns:m="http://schemas.openxmlformats.org/officeDocument/2006/math">
                    <m:r>
                      <a:rPr sz="3200">
                        <a:latin typeface="Cambria Math"/>
                      </a:rPr>
                      <m:t>𝑥</m:t>
                    </m:r>
                  </m:oMath>
                </a14:m>
                <a:r>
                  <a:t>- and</a:t>
                </a:r>
                <a:r>
                  <a:rPr sz="2800"/>
                  <a:t> </a:t>
                </a:r>
                <a14:m>
                  <m:oMath xmlns:m="http://schemas.openxmlformats.org/officeDocument/2006/math">
                    <m:r>
                      <a:rPr sz="3200">
                        <a:latin typeface="Cambria Math"/>
                      </a:rPr>
                      <m:t>𝑦</m:t>
                    </m:r>
                  </m:oMath>
                </a14:m>
                <a:r>
                  <a:t>-Intercepts</a:t>
                </a:r>
              </a:p>
            </p:txBody>
          </p:sp>
        </mc:Choice>
        <mc:Fallback xmlns="">
          <p:sp>
            <p:nvSpPr>
              <p:cNvPr id="2" name="Title 1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dirty="0"/>
                  <a:t>Definition</a:t>
                </a:r>
              </a:p>
              <a:p>
                <a:pPr>
                  <a:defRPr sz="2800"/>
                </a:pPr>
                <a:r>
                  <a:rPr sz="2800" dirty="0"/>
                  <a:t>Given a graph in the Cartesian plane, any point where the graph intersects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-axis is called an </a:t>
                </a:r>
                <a14:m>
                  <m:oMath xmlns:m="http://schemas.openxmlformats.org/officeDocument/2006/math">
                    <m:r>
                      <a:rPr b="1" i="1">
                        <a:latin typeface="Cambria Math" panose="02040503050406030204" pitchFamily="18" charset="0"/>
                      </a:rPr>
                      <m:t>𝒙</m:t>
                    </m:r>
                  </m:oMath>
                </a14:m>
                <a:r>
                  <a:rPr sz="2800" b="1" dirty="0"/>
                  <a:t>-intercept </a:t>
                </a:r>
                <a:r>
                  <a:rPr sz="2800" dirty="0"/>
                  <a:t>and any point where the graph intersects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-axis is called a </a:t>
                </a:r>
                <a14:m>
                  <m:oMath xmlns:m="http://schemas.openxmlformats.org/officeDocument/2006/math">
                    <m:r>
                      <a:rPr b="1" i="1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sz="2800" b="1" dirty="0"/>
                  <a:t>-intercept</a:t>
                </a:r>
                <a:r>
                  <a:rPr sz="2800" dirty="0"/>
                  <a:t>.</a:t>
                </a:r>
              </a:p>
              <a:p>
                <a:pPr>
                  <a:defRPr sz="2800"/>
                </a:pPr>
                <a:r>
                  <a:rPr sz="2800" dirty="0"/>
                  <a:t>All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-intercepts are of the form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</m:t>
                    </m:r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  <m:r>
                      <a:rPr>
                        <a:latin typeface="Cambria Math" panose="02040503050406030204" pitchFamily="18" charset="0"/>
                      </a:rPr>
                      <m:t>,0)</m:t>
                    </m:r>
                  </m:oMath>
                </a14:m>
                <a:r>
                  <a:rPr sz="2800" dirty="0"/>
                  <a:t> and all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-intercepts are of the form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(0,</m:t>
                    </m:r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  <m:r>
                      <a:rPr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sz="2800" dirty="0"/>
                  <a:t>.</a:t>
                </a:r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3"/>
                <a:stretch>
                  <a:fillRect l="-1328" t="-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2: Finding Intercepts and Graphing Linear Equations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sz="2800" dirty="0"/>
                  <a:t>Find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-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-intercepts of the </a:t>
                </a:r>
                <a:r>
                  <a:rPr lang="en-US" sz="2800" dirty="0"/>
                  <a:t>given</a:t>
                </a:r>
                <a:r>
                  <a:rPr sz="2800" dirty="0"/>
                  <a:t> equations, and </a:t>
                </a:r>
                <a:r>
                  <a:rPr lang="en-US" sz="2800" dirty="0"/>
                  <a:t>sketch </a:t>
                </a:r>
                <a:r>
                  <a:rPr sz="2800" dirty="0"/>
                  <a:t>the</a:t>
                </a:r>
                <a:r>
                  <a:rPr lang="en-US" sz="2800" dirty="0"/>
                  <a:t>ir</a:t>
                </a:r>
                <a:r>
                  <a:rPr sz="2800" dirty="0"/>
                  <a:t> graph</a:t>
                </a:r>
                <a:r>
                  <a:rPr lang="en-US" sz="2800" dirty="0"/>
                  <a:t>s</a:t>
                </a:r>
                <a:r>
                  <a:rPr sz="2800" dirty="0"/>
                  <a:t>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−4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=12</m:t>
                    </m:r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4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3−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+2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=7</m:t>
                    </m:r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2: Finding Intercepts and Graphing Linear Equations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sz="2800" b="1" dirty="0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lang="en-US" dirty="0"/>
                  <a:t>To </a:t>
                </a:r>
                <a:r>
                  <a:rPr lang="en-US" sz="2800" dirty="0"/>
                  <a:t>find the two intercepts, first set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 equal to </a:t>
                </a:r>
                <a:r>
                  <a:rPr lang="en-US" sz="2800" dirty="0">
                    <a:latin typeface="Cambria Math"/>
                  </a:rPr>
                  <a:t>0</a:t>
                </a:r>
                <a:r>
                  <a:rPr lang="en-US" sz="2800" dirty="0"/>
                  <a:t> and solve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/>
                  <a:t>.</a:t>
                </a:r>
              </a:p>
              <a:p>
                <a:pPr algn="ctr"/>
                <a:r>
                  <a:rPr lang="en-US" dirty="0"/>
                  <a:t>​</a:t>
                </a:r>
              </a:p>
              <a:p>
                <a:pPr algn="ctr"/>
                <a:r>
                  <a:rPr lang="en-US" dirty="0"/>
                  <a:t>​</a:t>
                </a:r>
              </a:p>
              <a:p>
                <a:pPr algn="l">
                  <a:defRPr sz="2800"/>
                </a:pPr>
                <a:endParaRPr lang="en-US" dirty="0"/>
              </a:p>
              <a:p>
                <a:pPr algn="l">
                  <a:defRPr sz="2800"/>
                </a:pPr>
                <a:endParaRPr lang="en-US" dirty="0"/>
              </a:p>
              <a:p>
                <a:pPr algn="l">
                  <a:defRPr sz="2800"/>
                </a:pPr>
                <a:endParaRPr lang="en-US" dirty="0"/>
              </a:p>
              <a:p>
                <a:pPr algn="l">
                  <a:defRPr sz="2800"/>
                </a:pPr>
                <a:r>
                  <a:rPr lang="en-US" dirty="0"/>
                  <a:t>​​</a:t>
                </a:r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 r="-8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15899586"/>
                  </p:ext>
                </p:extLst>
              </p:nvPr>
            </p:nvGraphicFramePr>
            <p:xfrm>
              <a:off x="3276600" y="2767584"/>
              <a:ext cx="2590800" cy="149961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676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lang="ar-AE"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ar-AE" sz="2800" b="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ar-AE" sz="280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ar-AE" sz="280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ar-AE" sz="28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lang="en-US"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80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ar-AE" sz="2800" b="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d>
                                <m:dPr>
                                  <m:ctrlPr>
                                    <a:rPr lang="ar-AE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2800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a:rPr lang="ar-AE" sz="2800">
                                  <a:latin typeface="Cambria Math"/>
                                </a:rPr>
                                <m:t>−</m:t>
                              </m:r>
                              <m:r>
                                <a:rPr lang="ar-AE" sz="2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ar-AE" sz="28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 lang="ar-AE"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lang="en-US"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80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800">
                                  <a:latin typeface="Cambria Math"/>
                                </a:rPr>
                                <m:t>12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lang="en-US"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80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115899586"/>
                  </p:ext>
                </p:extLst>
              </p:nvPr>
            </p:nvGraphicFramePr>
            <p:xfrm>
              <a:off x="3276600" y="2767584"/>
              <a:ext cx="2590800" cy="149961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676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99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3415" r="-54348" b="-2365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84000" t="-13415" b="-2365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99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13415" r="-54348" b="-1365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84000" t="-113415" b="-1365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99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213415" r="-54348" b="-365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84000" t="-213415" b="-365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Finding Intercepts and Graphing Linear Equations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 Placeholder 3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r>
                  <a:rPr lang="en-US" dirty="0"/>
                  <a:t>Then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 equal to </a:t>
                </a:r>
                <a:r>
                  <a:rPr lang="en-US" dirty="0">
                    <a:latin typeface="Cambria Math"/>
                  </a:rPr>
                  <a:t>0</a:t>
                </a:r>
                <a:r>
                  <a:rPr lang="en-US" dirty="0"/>
                  <a:t> and solve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  <a:p>
                <a:r>
                  <a:rPr lang="en-US" dirty="0"/>
                  <a:t>This gives us the coordinates of the two intercepts,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dirty="0"/>
                  <a:t>-intercept: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(0,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−3</m:t>
                    </m:r>
                    <m:r>
                      <a:rPr lang="en-US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-intercept: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>
                        <a:latin typeface="Cambria Math" panose="02040503050406030204" pitchFamily="18" charset="0"/>
                      </a:rPr>
                      <m:t>,0)</m:t>
                    </m:r>
                  </m:oMath>
                </a14:m>
                <a:r>
                  <a:rPr lang="en-US" dirty="0"/>
                  <a:t>, which we plot in Figure 1. Once we have plotted the intercepts, drawing a straight line through them gives us the graph of the equation.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Text Placeholder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595" r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62477478"/>
                  </p:ext>
                </p:extLst>
              </p:nvPr>
            </p:nvGraphicFramePr>
            <p:xfrm>
              <a:off x="3276600" y="1752600"/>
              <a:ext cx="2590800" cy="149961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676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lang="ar-AE"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ar-AE" sz="2800" b="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ar-AE" sz="2800">
                                  <a:latin typeface="Cambria Math"/>
                                </a:rPr>
                                <m:t>𝑥</m:t>
                              </m:r>
                              <m:r>
                                <a:rPr lang="ar-AE" sz="280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ar-AE" sz="28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lang="en-US"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80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12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lang="en-US"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800">
                                  <a:latin typeface="Cambria Math"/>
                                </a:rPr>
                                <m:t>−</m:t>
                              </m:r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d>
                                <m:dPr>
                                  <m:ctrlPr>
                                    <a:rPr lang="ar-AE" sz="280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ar-AE" sz="2800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d>
                            </m:oMath>
                          </a14:m>
                          <a:endParaRPr lang="ar-AE"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lang="en-US"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80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800">
                                  <a:latin typeface="Cambria Math"/>
                                </a:rPr>
                                <m:t>12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lang="en-US"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endParaRPr sz="2800" i="1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lang="en-US"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80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62477478"/>
                  </p:ext>
                </p:extLst>
              </p:nvPr>
            </p:nvGraphicFramePr>
            <p:xfrm>
              <a:off x="3276600" y="1752600"/>
              <a:ext cx="2590800" cy="149961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676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144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99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2195" r="-54348" b="-23780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84000" t="-12195" b="-23780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99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10843" r="-54348" b="-1349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84000" t="-110843" b="-13494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99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213415" r="-54348" b="-365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84000" t="-213415" b="-365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Finding Intercepts and Graphing Linear Equations (cont.)</a:t>
            </a:r>
          </a:p>
        </p:txBody>
      </p:sp>
      <p:sp>
        <p:nvSpPr>
          <p:cNvPr id="4" name="Text Placeholder 2"/>
          <p:cNvSpPr txBox="1">
            <a:spLocks/>
          </p:cNvSpPr>
          <p:nvPr/>
        </p:nvSpPr>
        <p:spPr>
          <a:xfrm>
            <a:off x="3886200" y="5564982"/>
            <a:ext cx="1371600" cy="49471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/>
              <a:t>Figure 1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18831CEF-6BFB-4DE2-9C48-F7301B1D081F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286000" y="1055211"/>
            <a:ext cx="4572000" cy="4572000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rPr dirty="0"/>
              <a:t>Example 2: Finding Intercepts and Graphing Linear Equations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:r>
                  <a:rPr sz="2800" dirty="0"/>
                  <a:t>Again, find the two intercepts by setting the appropriate variables equal to </a:t>
                </a:r>
                <a:r>
                  <a:rPr sz="2800" dirty="0">
                    <a:latin typeface="Cambria Math"/>
                  </a:rPr>
                  <a:t>0</a:t>
                </a:r>
                <a:r>
                  <a:rPr sz="2800" dirty="0" smtClean="0"/>
                  <a:t>.</a:t>
                </a:r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r>
                  <a:rPr lang="en-US" sz="2800" dirty="0" smtClean="0"/>
                  <a:t>S</a:t>
                </a:r>
                <a:r>
                  <a:rPr dirty="0" smtClean="0"/>
                  <a:t>olving </a:t>
                </a:r>
                <a:r>
                  <a:rPr dirty="0"/>
                  <a:t>the resulting equations in one variable yields the intercept solutions,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dirty="0"/>
                  <a:t>-intercept: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(0,5)</m:t>
                    </m:r>
                  </m:oMath>
                </a14:m>
                <a:r>
                  <a:rPr dirty="0"/>
                  <a:t> and </a:t>
                </a:r>
                <a:r>
                  <a:rPr lang="en-US" dirty="0" smtClean="0"/>
                  <a:t/>
                </a:r>
                <a:br>
                  <a:rPr lang="en-US" dirty="0" smtClean="0"/>
                </a:b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dirty="0"/>
                  <a:t>-intercept: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(2,0)</m:t>
                    </m:r>
                  </m:oMath>
                </a14:m>
                <a:r>
                  <a:rPr dirty="0"/>
                  <a:t>. Plot the two intercepts, then draw the line passing through these two points</a:t>
                </a:r>
                <a:r>
                  <a:rPr dirty="0" smtClean="0"/>
                  <a:t>.</a:t>
                </a:r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 r="-2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05151732"/>
                  </p:ext>
                </p:extLst>
              </p:nvPr>
            </p:nvGraphicFramePr>
            <p:xfrm>
              <a:off x="1447800" y="2057400"/>
              <a:ext cx="2743200" cy="18288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057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4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000">
                                  <a:latin typeface="Cambria Math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3−</m:t>
                                  </m:r>
                                  <m:r>
                                    <a:rPr sz="20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sz="2000">
                                  <a:latin typeface="Cambria Math"/>
                                </a:rPr>
                                <m:t>+2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 sz="20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=7</m:t>
                              </m:r>
                            </m:oMath>
                          </a14:m>
                          <a:endParaRPr sz="20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5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000">
                                  <a:latin typeface="Cambria Math"/>
                                </a:rPr>
                                <m:t>+2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 sz="20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=10</m:t>
                              </m:r>
                            </m:oMath>
                          </a14:m>
                          <a:endParaRPr sz="20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0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5</m:t>
                              </m:r>
                              <m:d>
                                <m:d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d>
                              <m:r>
                                <a:rPr sz="2000">
                                  <a:latin typeface="Cambria Math"/>
                                </a:rPr>
                                <m:t>+2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 sz="20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=10</m:t>
                              </m:r>
                            </m:oMath>
                          </a14:m>
                          <a:endParaRPr sz="20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0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 sz="20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=5</m:t>
                              </m:r>
                            </m:oMath>
                          </a14:m>
                          <a:endParaRPr sz="20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805151732"/>
                  </p:ext>
                </p:extLst>
              </p:nvPr>
            </p:nvGraphicFramePr>
            <p:xfrm>
              <a:off x="1447800" y="2057400"/>
              <a:ext cx="2743200" cy="18288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057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r="-33432" b="-31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299115" b="-317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98684" r="-33432" b="-2131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299115" t="-98684" b="-2131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201333" r="-33432" b="-11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299115" t="-201333" b="-11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301333" r="-33432" b="-1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299115" t="-301333" b="-1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32099164"/>
                  </p:ext>
                </p:extLst>
              </p:nvPr>
            </p:nvGraphicFramePr>
            <p:xfrm>
              <a:off x="5029200" y="2057400"/>
              <a:ext cx="2819400" cy="18288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057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62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4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000">
                                  <a:latin typeface="Cambria Math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3−</m:t>
                                  </m:r>
                                  <m:r>
                                    <a:rPr sz="20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sz="2000">
                                  <a:latin typeface="Cambria Math"/>
                                </a:rPr>
                                <m:t>+2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 sz="20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0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=7</m:t>
                              </m:r>
                            </m:oMath>
                          </a14:m>
                          <a:endParaRPr sz="20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5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000">
                                  <a:latin typeface="Cambria Math"/>
                                </a:rPr>
                                <m:t>+2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 sz="20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0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=10</m:t>
                              </m:r>
                            </m:oMath>
                          </a14:m>
                          <a:endParaRPr sz="20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5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000">
                                  <a:latin typeface="Cambria Math"/>
                                </a:rPr>
                                <m:t>+2</m:t>
                              </m:r>
                              <m:d>
                                <m:d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0</m:t>
                                  </m:r>
                                </m:e>
                              </m:d>
                            </m:oMath>
                          </a14:m>
                          <a:endParaRPr sz="20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0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=10</m:t>
                              </m:r>
                            </m:oMath>
                          </a14:m>
                          <a:endParaRPr sz="20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0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=2</m:t>
                              </m:r>
                            </m:oMath>
                          </a14:m>
                          <a:endParaRPr sz="20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le 4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932099164"/>
                  </p:ext>
                </p:extLst>
              </p:nvPr>
            </p:nvGraphicFramePr>
            <p:xfrm>
              <a:off x="5029200" y="2057400"/>
              <a:ext cx="2819400" cy="182880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057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62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4"/>
                          <a:stretch>
                            <a:fillRect r="-36982" b="-31733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4"/>
                          <a:stretch>
                            <a:fillRect l="-270400" b="-317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4"/>
                          <a:stretch>
                            <a:fillRect t="-98684" r="-36982" b="-21315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4"/>
                          <a:stretch>
                            <a:fillRect l="-270400" t="-98684" b="-21315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4"/>
                          <a:stretch>
                            <a:fillRect t="-201333" r="-36982" b="-11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4"/>
                          <a:stretch>
                            <a:fillRect l="-270400" t="-201333" b="-11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4"/>
                          <a:stretch>
                            <a:fillRect t="-301333" r="-36982" b="-16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4"/>
                          <a:stretch>
                            <a:fillRect l="-270400" t="-301333" b="-16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31061732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2: Finding Intercepts and Graphing Linear Equations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A88D2A4-1E84-4563-9645-F6BEE3CA14F3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286000" y="1082674"/>
            <a:ext cx="4572000" cy="4572000"/>
          </a:xfrm>
        </p:spPr>
      </p:pic>
      <p:sp>
        <p:nvSpPr>
          <p:cNvPr id="4" name="Text Placeholder 2"/>
          <p:cNvSpPr txBox="1">
            <a:spLocks/>
          </p:cNvSpPr>
          <p:nvPr/>
        </p:nvSpPr>
        <p:spPr>
          <a:xfrm>
            <a:off x="3886200" y="5564982"/>
            <a:ext cx="1371600" cy="49471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/>
              <a:t>Figure 2</a:t>
            </a:r>
          </a:p>
        </p:txBody>
      </p:sp>
    </p:spTree>
    <p:extLst>
      <p:ext uri="{BB962C8B-B14F-4D97-AF65-F5344CB8AC3E}">
        <p14:creationId xmlns:p14="http://schemas.microsoft.com/office/powerpoint/2010/main" val="14550418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3: Graphing Horizontal and Vertical Lines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/>
                  <a:t>Graph the following equations.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5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</m:oMath>
                </a14:m>
                <a:endParaRPr/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7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2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5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Graphing Horizontal and Vertical Lines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b="1" dirty="0"/>
                  <a:t>Solution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:r>
                  <a:rPr sz="2800" dirty="0"/>
                  <a:t>The first step is to divide both sides by </a:t>
                </a:r>
                <a:r>
                  <a:rPr sz="2800" dirty="0">
                    <a:latin typeface="Cambria Math"/>
                  </a:rPr>
                  <a:t>5</a:t>
                </a:r>
                <a:r>
                  <a:rPr sz="2800" dirty="0"/>
                  <a:t>, leaving the simple equation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sz="2800" dirty="0" smtClean="0"/>
                  <a:t>.</a:t>
                </a:r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r>
                  <a:rPr sz="2800" dirty="0" smtClean="0"/>
                  <a:t>The </a:t>
                </a:r>
                <a:r>
                  <a:rPr sz="2800" dirty="0"/>
                  <a:t>graph of this equation is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-axis, as all ordered pairs on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-axis have an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-coordinate of </a:t>
                </a:r>
                <a:r>
                  <a:rPr sz="2800" dirty="0">
                    <a:latin typeface="Cambria Math"/>
                  </a:rPr>
                  <a:t>0</a:t>
                </a:r>
                <a:r>
                  <a:rPr sz="2800" dirty="0"/>
                  <a:t>.</a:t>
                </a:r>
              </a:p>
              <a:p>
                <a:r>
                  <a:rPr dirty="0"/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 r="-963" b="-33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57146504"/>
                  </p:ext>
                </p:extLst>
              </p:nvPr>
            </p:nvGraphicFramePr>
            <p:xfrm>
              <a:off x="3962400" y="2810256"/>
              <a:ext cx="1219201" cy="99974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33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8580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lang="ar-AE" sz="2800" dirty="0" smtClean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  <m:r>
                                <a:rPr lang="ar-AE" sz="28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lang="en-US" sz="2800" dirty="0" smtClean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80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572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lang="en-US"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oMath>
                          </a14:m>
                          <a:endParaRPr sz="2800" i="1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lang="en-US" sz="2800" dirty="0" smtClean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lang="en-US" sz="2800">
                                  <a:latin typeface="Cambria Math"/>
                                </a:rPr>
                                <m:t>=</m:t>
                              </m:r>
                              <m:r>
                                <a:rPr lang="en-US" sz="2800" b="0" i="0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57146504"/>
                  </p:ext>
                </p:extLst>
              </p:nvPr>
            </p:nvGraphicFramePr>
            <p:xfrm>
              <a:off x="3962400" y="2810256"/>
              <a:ext cx="1219201" cy="999744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533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85801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99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3415" r="-127273" b="-1365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77876" t="-13415" r="885" b="-1365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499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13415" r="-127273" b="-365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77876" t="-113415" r="885" b="-365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Graphing Horizontal and Vertical Lines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803B143-505E-46E0-95EB-3AEF834FD02C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286000" y="1082674"/>
            <a:ext cx="4572000" cy="4572000"/>
          </a:xfrm>
        </p:spPr>
      </p:pic>
      <p:sp>
        <p:nvSpPr>
          <p:cNvPr id="4" name="Text Placeholder 2"/>
          <p:cNvSpPr txBox="1">
            <a:spLocks/>
          </p:cNvSpPr>
          <p:nvPr/>
        </p:nvSpPr>
        <p:spPr>
          <a:xfrm>
            <a:off x="3886200" y="5564982"/>
            <a:ext cx="1371600" cy="49471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/>
              <a:t>Figure </a:t>
            </a:r>
            <a:r>
              <a:rPr lang="en-US" sz="2800" dirty="0" smtClean="0"/>
              <a:t>8</a:t>
            </a:r>
            <a:endParaRPr lang="en-US" sz="2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Linear Equations in Two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algn="ctr">
                  <a:defRPr sz="2800" b="1"/>
                </a:pPr>
                <a:r>
                  <a:rPr dirty="0"/>
                  <a:t>Definition</a:t>
                </a:r>
              </a:p>
              <a:p>
                <a:pPr>
                  <a:defRPr sz="2800"/>
                </a:pPr>
                <a:r>
                  <a:rPr sz="2800" dirty="0"/>
                  <a:t>A </a:t>
                </a:r>
                <a:r>
                  <a:rPr sz="2800" b="1" dirty="0"/>
                  <a:t>linear equation in two variables</a:t>
                </a:r>
                <a:r>
                  <a:rPr sz="2800" dirty="0"/>
                  <a:t>, say the variables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, is an equation that can be written in the form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𝑎𝑥</m:t>
                    </m:r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𝑏𝑦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sz="2800" dirty="0"/>
                  <a:t>, where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 dirty="0"/>
                  <a:t>,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sz="2800" dirty="0"/>
                  <a:t>,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r>
                  <a:rPr sz="2800" dirty="0"/>
                  <a:t> are constants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sz="2800" dirty="0"/>
                  <a:t> and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sz="2800" dirty="0"/>
                  <a:t> are not both zero. This form of such an equation is called the </a:t>
                </a:r>
                <a:r>
                  <a:rPr sz="2800" b="1" dirty="0"/>
                  <a:t>standard form</a:t>
                </a:r>
                <a:r>
                  <a:rPr sz="2800" dirty="0"/>
                  <a:t>.</a:t>
                </a:r>
              </a:p>
              <a:p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328" t="-986" r="-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Graphing Horizontal and Vertical Lines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>
                  <a:defRPr sz="2800"/>
                </a:pPr>
                <a:r>
                  <a:rPr lang="en-US" dirty="0" smtClean="0"/>
                  <a:t>​</a:t>
                </a:r>
                <a:r>
                  <a:rPr lang="en-US" sz="2800" dirty="0" smtClean="0"/>
                  <a:t>The equation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 smtClean="0"/>
                  <a:t> </a:t>
                </a:r>
                <a:r>
                  <a:rPr lang="en-US" sz="2800" dirty="0"/>
                  <a:t>is unique in that it has an infinite number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/>
                  <a:t>-intercepts (since each point on the graph is on the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/>
                  <a:t>-axis) and one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-intercept (the origin).</a:t>
                </a:r>
              </a:p>
              <a:p>
                <a:pPr>
                  <a:defRPr sz="2800"/>
                </a:pPr>
                <a:r>
                  <a:rPr lang="en-US" dirty="0"/>
                  <a:t>​</a:t>
                </a:r>
                <a:r>
                  <a:rPr lang="en-US" sz="2800" dirty="0"/>
                  <a:t>Similarly, the equation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2800" dirty="0"/>
                  <a:t> has an infinite number of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sz="2800" dirty="0"/>
                  <a:t>-intercepts and one </a:t>
                </a:r>
                <a14:m>
                  <m:oMath xmlns:m="http://schemas.openxmlformats.org/officeDocument/2006/math">
                    <m:r>
                      <a:rPr lang="en-US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800" dirty="0"/>
                  <a:t>-intercept.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481" t="-1227" r="-5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Graphing Horizontal and Vertical Lines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 smtClean="0"/>
                  <a:t>​</a:t>
                </a:r>
                <a:r>
                  <a:rPr sz="2800" dirty="0" smtClean="0"/>
                  <a:t>Upon </a:t>
                </a:r>
                <a:r>
                  <a:rPr sz="2800" dirty="0"/>
                  <a:t>simplifying, </a:t>
                </a:r>
                <a:r>
                  <a:rPr lang="en-US" sz="2800" dirty="0" smtClean="0"/>
                  <a:t>note </a:t>
                </a:r>
                <a:r>
                  <a:rPr sz="2800" dirty="0" smtClean="0"/>
                  <a:t>that </a:t>
                </a:r>
                <a:r>
                  <a:rPr sz="2800" dirty="0"/>
                  <a:t>this equation also represents a vertical line, this time passing through 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sz="2800" dirty="0"/>
                  <a:t> on the 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sz="2800" dirty="0"/>
                  <a:t>-axis.</a:t>
                </a:r>
              </a:p>
              <a:p>
                <a:pPr algn="ctr"/>
                <a:r>
                  <a:rPr dirty="0"/>
                  <a:t>​</a:t>
                </a:r>
              </a:p>
              <a:p>
                <a:pPr algn="l"/>
                <a:r>
                  <a:rPr dirty="0"/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 r="-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97002624"/>
                  </p:ext>
                </p:extLst>
              </p:nvPr>
            </p:nvGraphicFramePr>
            <p:xfrm>
              <a:off x="3657600" y="2971800"/>
              <a:ext cx="1828800" cy="121615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143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5720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2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800">
                                  <a:latin typeface="Cambria Math"/>
                                </a:rPr>
                                <m:t>−2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=3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1628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800">
                                      <a:latin typeface="Cambria Math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sz="2800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497002624"/>
                  </p:ext>
                </p:extLst>
              </p:nvPr>
            </p:nvGraphicFramePr>
            <p:xfrm>
              <a:off x="3657600" y="2971800"/>
              <a:ext cx="1828800" cy="1216152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1430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6858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499872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2195" r="-59574" b="-160976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67857" t="-12195" b="-160976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716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77966" r="-59574" b="-1186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167857" t="-77966" b="-1186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Graphing Horizontal and Vertical Lines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CFA05F3-D9BA-4A23-80E4-CF36FCB2EE2C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286000" y="1082674"/>
            <a:ext cx="4572000" cy="4572000"/>
          </a:xfrm>
        </p:spPr>
      </p:pic>
      <p:sp>
        <p:nvSpPr>
          <p:cNvPr id="4" name="Text Placeholder 2"/>
          <p:cNvSpPr txBox="1">
            <a:spLocks/>
          </p:cNvSpPr>
          <p:nvPr/>
        </p:nvSpPr>
        <p:spPr>
          <a:xfrm>
            <a:off x="3886200" y="5564982"/>
            <a:ext cx="1371600" cy="49471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/>
              <a:t>Figure </a:t>
            </a:r>
            <a:r>
              <a:rPr lang="en-US" sz="2800" dirty="0" smtClean="0"/>
              <a:t>9</a:t>
            </a:r>
            <a:endParaRPr lang="en-US" sz="2800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Graphing Horizontal and Vertical Lines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rPr dirty="0"/>
                  <a:t>​</a:t>
                </a:r>
                <a:r>
                  <a:rPr sz="2800" dirty="0"/>
                  <a:t>We encountered this equation in Example 1b and have already written it in standard form as shown</a:t>
                </a:r>
                <a:r>
                  <a:rPr sz="2800" dirty="0" smtClean="0"/>
                  <a:t>.</a:t>
                </a:r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:r>
                  <a:rPr lang="en-US" sz="2800" dirty="0" smtClean="0"/>
                  <a:t>T</a:t>
                </a:r>
                <a:r>
                  <a:rPr sz="2800" dirty="0" smtClean="0"/>
                  <a:t>he </a:t>
                </a:r>
                <a:r>
                  <a:rPr sz="2800" dirty="0"/>
                  <a:t>graph of this equation is the horizontal line consisting of all those ordered pairs whose </a:t>
                </a:r>
                <a:r>
                  <a:rPr lang="en-US" sz="2800" dirty="0" smtClean="0"/>
                  <a:t/>
                </a:r>
                <a:br>
                  <a:rPr lang="en-US" sz="2800" dirty="0" smtClean="0"/>
                </a:b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sz="2800" dirty="0"/>
                  <a:t>-coordinate is </a:t>
                </a:r>
                <a:r>
                  <a:rPr sz="2800" dirty="0">
                    <a:latin typeface="Cambria Math"/>
                  </a:rPr>
                  <a:t>7</a:t>
                </a:r>
                <a:r>
                  <a:rPr sz="2800" dirty="0" smtClean="0"/>
                  <a:t>.</a:t>
                </a:r>
                <a:endParaRPr sz="2800"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3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97797268"/>
                  </p:ext>
                </p:extLst>
              </p:nvPr>
            </p:nvGraphicFramePr>
            <p:xfrm>
              <a:off x="2628900" y="2346960"/>
              <a:ext cx="3886201" cy="10058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04800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38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50292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3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800">
                                  <a:latin typeface="Cambria Math"/>
                                </a:rPr>
                                <m:t>+2</m:t>
                              </m:r>
                              <m:d>
                                <m:dPr>
                                  <m:ctrlPr>
                                    <a:rPr sz="28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8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800">
                                      <a:latin typeface="Cambria Math"/>
                                    </a:rPr>
                                    <m:t>+7</m:t>
                                  </m:r>
                                </m:e>
                              </m:d>
                              <m:r>
                                <a:rPr sz="2800">
                                  <a:latin typeface="Cambria Math"/>
                                </a:rPr>
                                <m:t>−2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=5</m:t>
                              </m:r>
                              <m:r>
                                <a:rPr sz="28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02920">
                    <a:tc>
                      <a:txBody>
                        <a:bodyPr/>
                        <a:lstStyle/>
                        <a:p>
                          <a:pPr algn="r">
                            <a:defRPr sz="1600"/>
                          </a:pPr>
                          <a:r>
                            <a:rPr sz="28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 sz="2800"/>
                        </a:p>
                      </a:txBody>
                      <a:tcPr marL="36576" marR="36576" marT="36576" marB="36576" anchor="ctr"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600"/>
                          </a:pPr>
                          <a:r>
                            <a:rPr sz="28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800">
                                  <a:latin typeface="Cambria Math"/>
                                </a:rPr>
                                <m:t>=7</m:t>
                              </m:r>
                            </m:oMath>
                          </a14:m>
                          <a:endParaRPr sz="2800" dirty="0"/>
                        </a:p>
                      </a:txBody>
                      <a:tcPr marL="36576" marR="36576" marT="36576" marB="36576" anchor="ctr"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3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997797268"/>
                  </p:ext>
                </p:extLst>
              </p:nvPr>
            </p:nvGraphicFramePr>
            <p:xfrm>
              <a:off x="2628900" y="2346960"/>
              <a:ext cx="3886201" cy="10058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3048001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38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</a:tblGrid>
                  <a:tr h="5029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3253" r="-27600" b="-13494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362319" t="-13253" b="-13494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029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t="-114634" r="-27600" b="-365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36576" marR="36576" marT="36576" marB="36576" anchor="ctr">
                        <a:blipFill>
                          <a:blip r:embed="rId3"/>
                          <a:stretch>
                            <a:fillRect l="-362319" t="-114634" b="-3658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3: Graphing Horizontal and Vertical Lines (cont.)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FB3B069-AC42-4185-A304-3452433BE9C8}"/>
              </a:ext>
            </a:extLst>
          </p:cNvPr>
          <p:cNvPicPr>
            <a:picLocks noGrp="1" noChangeAspect="1"/>
          </p:cNvPicPr>
          <p:nvPr>
            <p:ph sz="quarter" idx="1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2286000" y="1082676"/>
            <a:ext cx="4572000" cy="4572000"/>
          </a:xfrm>
        </p:spPr>
      </p:pic>
      <p:sp>
        <p:nvSpPr>
          <p:cNvPr id="4" name="Text Placeholder 2"/>
          <p:cNvSpPr txBox="1">
            <a:spLocks/>
          </p:cNvSpPr>
          <p:nvPr/>
        </p:nvSpPr>
        <p:spPr>
          <a:xfrm>
            <a:off x="3810000" y="5562600"/>
            <a:ext cx="1524000" cy="49471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800" dirty="0" smtClean="0"/>
              <a:t>Figure 10</a:t>
            </a:r>
            <a:endParaRPr lang="en-US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t>Example 1: Linear Equations in Two Variables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>
                <a:normAutofit/>
              </a:bodyPr>
              <a:lstStyle/>
              <a:p>
                <a:r>
                  <a:rPr sz="2800" dirty="0"/>
                  <a:t>Determine if the following equations are linear.</a:t>
                </a:r>
              </a:p>
              <a:p>
                <a:pPr marL="514350" indent="-514350">
                  <a:buFont typeface="+mj-lt"/>
                  <a:buAutoNum type="alphaLcPeriod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2−4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2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3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+2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+7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−2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=5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3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+2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den>
                    </m:f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a:rPr>
                            <a:latin typeface="Cambria Math" panose="02040503050406030204" pitchFamily="18" charset="0"/>
                          </a:rPr>
                          <m:t>5</m:t>
                        </m:r>
                      </m:den>
                    </m:f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4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7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−2</m:t>
                        </m:r>
                      </m:e>
                    </m:d>
                    <m:r>
                      <a:rPr>
                        <a:latin typeface="Cambria Math" panose="02040503050406030204" pitchFamily="18" charset="0"/>
                      </a:rPr>
                      <m:t>+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+3</m:t>
                    </m:r>
                    <m:d>
                      <m:d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>
                            <a:latin typeface="Cambria Math" panose="02040503050406030204" pitchFamily="18" charset="0"/>
                          </a:rPr>
                          <m:t>−1</m:t>
                        </m:r>
                      </m:e>
                    </m:d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5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r>
                      <a:rPr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−2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  <m:r>
                      <a:rPr>
                        <a:latin typeface="Cambria Math" panose="02040503050406030204" pitchFamily="18" charset="0"/>
                      </a:rPr>
                      <m:t>=5</m:t>
                    </m:r>
                    <m:r>
                      <a:rPr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dirty="0"/>
              </a:p>
              <a:p>
                <a:pPr marL="514350" indent="-514350">
                  <a:buFont typeface="+mj-lt"/>
                  <a:buAutoNum type="alphaLcPeriod" startAt="6"/>
                  <a:defRPr sz="2800"/>
                </a:pPr>
                <a:r>
                  <a:rPr dirty="0"/>
                  <a:t>​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−</m:t>
                    </m:r>
                    <m:sSup>
                      <m:sSupPr>
                        <m:ctrlPr>
                          <a:rPr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>
                                <a:latin typeface="Cambria Math" panose="02040503050406030204" pitchFamily="18" charset="0"/>
                              </a:rPr>
                              <m:t>−3</m:t>
                            </m:r>
                          </m:e>
                        </m:d>
                      </m:e>
                      <m:sup>
                        <m:r>
                          <a:rPr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>
                        <a:latin typeface="Cambria Math" panose="02040503050406030204" pitchFamily="18" charset="0"/>
                      </a:rPr>
                      <m:t>=3</m:t>
                    </m:r>
                    <m:r>
                      <a:rPr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endParaRPr dirty="0"/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 l="-1556" t="-1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Linear Equations in Two Variables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sz="2800" b="1"/>
              <a:t>Solution</a:t>
            </a:r>
          </a:p>
          <a:p>
            <a:pPr marL="514350" indent="-514350">
              <a:buFont typeface="+mj-lt"/>
              <a:buAutoNum type="alphaLcPeriod"/>
              <a:defRPr sz="2800"/>
            </a:pPr>
            <a:r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295518658"/>
                  </p:ext>
                </p:extLst>
              </p:nvPr>
            </p:nvGraphicFramePr>
            <p:xfrm>
              <a:off x="820948" y="1645362"/>
              <a:ext cx="8077200" cy="15849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81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572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3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000">
                                  <a:latin typeface="Cambria Math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2−4</m:t>
                                  </m:r>
                                  <m:r>
                                    <a:rPr sz="200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</m:d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0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000">
                                  <a:latin typeface="Cambria Math"/>
                                </a:rPr>
                                <m:t>−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𝑦</m:t>
                              </m:r>
                              <m:r>
                                <a:rPr sz="2000">
                                  <a:latin typeface="Cambria Math"/>
                                </a:rPr>
                                <m:t>+1</m:t>
                              </m:r>
                            </m:oMath>
                          </a14:m>
                          <a:endParaRPr sz="20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0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3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000">
                                  <a:latin typeface="Cambria Math"/>
                                </a:rPr>
                                <m:t>−2+4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000">
                                  <a:latin typeface="Cambria Math"/>
                                </a:rPr>
                                <m:t>−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𝑦</m:t>
                              </m:r>
                              <m:r>
                                <a:rPr sz="2000">
                                  <a:latin typeface="Cambria Math"/>
                                </a:rPr>
                                <m:t>+1</m:t>
                              </m:r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First, apply the distributive property.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3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000">
                                  <a:latin typeface="Cambria Math"/>
                                </a:rPr>
                                <m:t>−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000">
                                  <a:latin typeface="Cambria Math"/>
                                </a:rPr>
                                <m:t>+4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𝑦</m:t>
                              </m:r>
                              <m:r>
                                <a:rPr sz="2000">
                                  <a:latin typeface="Cambria Math"/>
                                </a:rPr>
                                <m:t>+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=1+2</m:t>
                              </m:r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Arrange the variables on one side.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2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000">
                                  <a:latin typeface="Cambria Math"/>
                                </a:rPr>
                                <m:t>+5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0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=3</m:t>
                              </m:r>
                            </m:oMath>
                          </a14:m>
                          <a:endParaRPr sz="20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Combine like terms. The equation is linear.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295518658"/>
                  </p:ext>
                </p:extLst>
              </p:nvPr>
            </p:nvGraphicFramePr>
            <p:xfrm>
              <a:off x="820948" y="1645362"/>
              <a:ext cx="8077200" cy="15849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981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524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5720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7692" r="-308000" b="-3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0000" t="-7692" r="-300400" b="-32923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00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6061" r="-308000" b="-2242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0000" t="-106061" r="-300400" b="-22424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i="0" u="none" strike="noStrike" kern="1200" baseline="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First, apply the distributive property.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09231" r="-308000" b="-1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0000" t="-209231" r="-300400" b="-1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i="0" u="none" strike="noStrike" kern="1200" baseline="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Arrange the variables on one side.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09231" r="-308000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30000" t="-309231" r="-300400" b="-2769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i="0" u="none" strike="noStrike" kern="1200" baseline="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Combine like terms. The equation is linear.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Linear Equations in Two Variables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14350" indent="-514350">
              <a:buFont typeface="+mj-lt"/>
              <a:buAutoNum type="alphaLcPeriod" startAt="2"/>
              <a:defRPr sz="2800"/>
            </a:pPr>
            <a:r>
              <a:t>​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808159317"/>
                  </p:ext>
                </p:extLst>
              </p:nvPr>
            </p:nvGraphicFramePr>
            <p:xfrm>
              <a:off x="762000" y="1131884"/>
              <a:ext cx="8077200" cy="24993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362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90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724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3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000">
                                  <a:latin typeface="Cambria Math"/>
                                </a:rPr>
                                <m:t>+2</m:t>
                              </m:r>
                              <m:d>
                                <m:d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000">
                                      <a:latin typeface="Cambria Math"/>
                                    </a:rPr>
                                    <m:t>+7</m:t>
                                  </m:r>
                                </m:e>
                              </m:d>
                              <m:r>
                                <a:rPr sz="2000">
                                  <a:latin typeface="Cambria Math"/>
                                </a:rPr>
                                <m:t>−2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0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=5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0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2000" b="0" dirty="0"/>
                            <a:t> 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3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000">
                                  <a:latin typeface="Cambria Math"/>
                                </a:rPr>
                                <m:t>+2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000">
                                  <a:latin typeface="Cambria Math"/>
                                </a:rPr>
                                <m:t>+14−2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0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=5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endParaRPr sz="20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b="0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Begin, again, with the distributive property.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5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000">
                                  <a:latin typeface="Cambria Math"/>
                                </a:rPr>
                                <m:t>−5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000">
                                  <a:latin typeface="Cambria Math"/>
                                </a:rPr>
                                <m:t>−2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0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=−14</m:t>
                              </m:r>
                            </m:oMath>
                          </a14:m>
                          <a:endParaRPr sz="20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Move the variables to one side.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−2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=−14</m:t>
                              </m:r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r>
                            <a:rPr sz="2000" b="0" dirty="0"/>
                            <a:t>Combine like terms. The </a:t>
                          </a:r>
                          <a14:m>
                            <m:oMath xmlns:m="http://schemas.openxmlformats.org/officeDocument/2006/math">
                              <m:r>
                                <a:rPr sz="2000" b="0" i="1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r>
                            <a:rPr sz="2000" b="0" dirty="0"/>
                            <a:t> variable disappears, indicating a coefficient of </a:t>
                          </a:r>
                          <a:r>
                            <a:rPr sz="2000" b="0" dirty="0">
                              <a:latin typeface="Cambria Math"/>
                            </a:rPr>
                            <a:t>0</a:t>
                          </a:r>
                          <a:r>
                            <a:rPr sz="2000" b="0" dirty="0"/>
                            <a:t>, but the coefficient on </a:t>
                          </a:r>
                          <a14:m>
                            <m:oMath xmlns:m="http://schemas.openxmlformats.org/officeDocument/2006/math">
                              <m:r>
                                <a:rPr sz="2000" b="0" i="1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r>
                            <a:rPr sz="2000" b="0" dirty="0"/>
                            <a:t> is nonzero, so the equation is still linear.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14:m>
                            <m:oMathPara xmlns:m="http://schemas.openxmlformats.org/officeDocument/2006/math">
                              <m:oMathParaPr>
                                <m:jc m:val="right"/>
                              </m:oMathParaPr>
                              <m:oMath xmlns:m="http://schemas.openxmlformats.org/officeDocument/2006/math">
                                <m:r>
                                  <a:rPr sz="2000">
                                    <a:latin typeface="Cambria Math"/>
                                  </a:rPr>
                                  <m:t>𝑦</m:t>
                                </m:r>
                              </m:oMath>
                            </m:oMathPara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=7</m:t>
                              </m:r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2808159317"/>
                  </p:ext>
                </p:extLst>
              </p:nvPr>
            </p:nvGraphicFramePr>
            <p:xfrm>
              <a:off x="762000" y="1131884"/>
              <a:ext cx="8077200" cy="249936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362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9906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4724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7692" r="-241495" b="-5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39506" t="-7692" r="-478395" b="-5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sz="2000" b="0" dirty="0"/>
                            <a:t> 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7692" r="-241495" b="-4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39506" t="-107692" r="-478395" b="-4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b="0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Begin, again, with the distributive property.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07692" r="-241495" b="-3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39506" t="-207692" r="-478395" b="-36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Move the variables to one side.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303030" r="-241495" b="-25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39506" t="-303030" r="-478395" b="-254545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70968" t="-92593" b="-833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  <a:tr h="91440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77333" r="-241495" b="-12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39506" t="-177333" r="-478395" b="-12000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pPr algn="l"/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4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Linear Equations in Two Variables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14350" indent="-514350">
              <a:buFont typeface="+mj-lt"/>
              <a:buAutoNum type="alphaLcPeriod" startAt="3"/>
              <a:defRPr sz="2800"/>
            </a:pPr>
            <a:r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335745441"/>
                  </p:ext>
                </p:extLst>
              </p:nvPr>
            </p:nvGraphicFramePr>
            <p:xfrm>
              <a:off x="838200" y="1066800"/>
              <a:ext cx="7924800" cy="262718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600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38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486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0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000">
                                      <a:latin typeface="Cambria Math"/>
                                    </a:rPr>
                                    <m:t>+2</m:t>
                                  </m:r>
                                </m:num>
                                <m:den>
                                  <m:r>
                                    <a:rPr sz="200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sz="2000">
                                  <a:latin typeface="Cambria Math"/>
                                </a:rPr>
                                <m:t>−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000">
                                      <a:latin typeface="Cambria Math"/>
                                    </a:rPr>
                                    <m:t>𝑦</m:t>
                                  </m:r>
                                </m:num>
                                <m:den>
                                  <m:r>
                                    <a:rPr sz="2000">
                                      <a:latin typeface="Cambria Math"/>
                                    </a:rPr>
                                    <m:t>5</m:t>
                                  </m:r>
                                </m:den>
                              </m:f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For this equation, we need to separate the fraction into a variable part and a constant part.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0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200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sz="20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000">
                                  <a:latin typeface="Cambria Math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000">
                                      <a:latin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sz="200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sz="2000">
                                  <a:latin typeface="Cambria Math"/>
                                </a:rPr>
                                <m:t>−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0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2000">
                                      <a:latin typeface="Cambria Math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sz="20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0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200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sz="20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000">
                                  <a:latin typeface="Cambria Math"/>
                                </a:rPr>
                                <m:t>−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𝑦</m:t>
                              </m:r>
                              <m:r>
                                <a:rPr sz="200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0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2000">
                                      <a:latin typeface="Cambria Math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sz="20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000">
                                      <a:latin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sz="200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Once again, we move all the variables to one side, then combine like terms.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f>
                                <m:f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000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sz="200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  <m:r>
                                <a:rPr sz="20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000">
                                  <a:latin typeface="Cambria Math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000">
                                      <a:latin typeface="Cambria Math"/>
                                    </a:rPr>
                                    <m:t>6</m:t>
                                  </m:r>
                                </m:num>
                                <m:den>
                                  <m:r>
                                    <a:rPr sz="2000">
                                      <a:latin typeface="Cambria Math"/>
                                    </a:rPr>
                                    <m:t>5</m:t>
                                  </m:r>
                                </m:den>
                              </m:f>
                              <m:r>
                                <a:rPr sz="20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=−</m:t>
                              </m:r>
                              <m:f>
                                <m:f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sz="2000">
                                      <a:latin typeface="Cambria Math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sz="2000">
                                      <a:latin typeface="Cambria Math"/>
                                    </a:rPr>
                                    <m:t>3</m:t>
                                  </m:r>
                                </m:den>
                              </m:f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The equation is linear. Note that we could also have begun by clearing the fractions.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335745441"/>
                  </p:ext>
                </p:extLst>
              </p:nvPr>
            </p:nvGraphicFramePr>
            <p:xfrm>
              <a:off x="838200" y="1066800"/>
              <a:ext cx="7924800" cy="2627186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16002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8382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4864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4348" r="-394677" b="-2904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1971" t="-4348" r="-657664" b="-29043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i="0" u="none" strike="noStrike" kern="1200" baseline="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For this equation, we need to separate the fraction into a variable part and a constant part.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52406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39535" r="-394677" b="-2883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1971" t="-139535" r="-657664" b="-28837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79130" r="-394677" b="-1156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1971" t="-179130" r="-657664" b="-1156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i="0" u="none" strike="noStrike" kern="1200" baseline="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Once again, we move all the variables to one side, then combine like terms.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79130" r="-394677" b="-156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91971" t="-279130" r="-657664" b="-15652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2000" b="0" i="0" u="none" strike="noStrike" kern="1200" baseline="0" dirty="0" smtClean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The equation is linear. Note that we could also have begun by clearing the fractions.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Linear Equations in Two Variables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14350" indent="-514350">
              <a:buFont typeface="+mj-lt"/>
              <a:buAutoNum type="alphaLcPeriod" startAt="4"/>
              <a:defRPr sz="2800"/>
            </a:pPr>
            <a:r>
              <a:t>​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graphicFrame>
            <p:nvGraphicFramePr>
              <p:cNvPr id="4" name="Table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453774115"/>
                  </p:ext>
                </p:extLst>
              </p:nvPr>
            </p:nvGraphicFramePr>
            <p:xfrm>
              <a:off x="770626" y="1106149"/>
              <a:ext cx="7992374" cy="25298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209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923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89027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7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000">
                                  <a:latin typeface="Cambria Math"/>
                                </a:rPr>
                                <m:t>−</m:t>
                              </m:r>
                              <m:d>
                                <m:d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4</m:t>
                                  </m:r>
                                  <m:r>
                                    <a:rPr sz="20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000">
                                      <a:latin typeface="Cambria Math"/>
                                    </a:rPr>
                                    <m:t>−2</m:t>
                                  </m:r>
                                </m:e>
                              </m:d>
                              <m:r>
                                <a:rPr sz="2000">
                                  <a:latin typeface="Cambria Math"/>
                                </a:rPr>
                                <m:t>+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0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𝑦</m:t>
                              </m:r>
                              <m:r>
                                <a:rPr sz="2000">
                                  <a:latin typeface="Cambria Math"/>
                                </a:rPr>
                                <m:t>+3</m:t>
                              </m:r>
                              <m:d>
                                <m:d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sz="2000">
                                      <a:latin typeface="Cambria Math"/>
                                    </a:rPr>
                                    <m:t>−1</m:t>
                                  </m:r>
                                </m:e>
                              </m:d>
                            </m:oMath>
                          </a14:m>
                          <a:endParaRPr sz="20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endParaRPr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7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000">
                                  <a:latin typeface="Cambria Math"/>
                                </a:rPr>
                                <m:t>−4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000">
                                  <a:latin typeface="Cambria Math"/>
                                </a:rPr>
                                <m:t>+2+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0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𝑦</m:t>
                              </m:r>
                              <m:r>
                                <a:rPr sz="2000">
                                  <a:latin typeface="Cambria Math"/>
                                </a:rPr>
                                <m:t>+3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000">
                                  <a:latin typeface="Cambria Math"/>
                                </a:rPr>
                                <m:t>−3</m:t>
                              </m:r>
                            </m:oMath>
                          </a14:m>
                          <a:endParaRPr sz="20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3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000">
                                  <a:latin typeface="Cambria Math"/>
                                </a:rPr>
                                <m:t>−3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000">
                                  <a:latin typeface="Cambria Math"/>
                                </a:rPr>
                                <m:t>+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𝑦</m:t>
                              </m:r>
                              <m:r>
                                <a:rPr sz="2000">
                                  <a:latin typeface="Cambria Math"/>
                                </a:rPr>
                                <m:t>−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=−3−2</m:t>
                              </m:r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 rowSpan="2">
                      <a:txBody>
                        <a:bodyPr/>
                        <a:lstStyle/>
                        <a:p>
                          <a:pPr algn="l"/>
                          <a:r>
                            <a:rPr lang="en-US" sz="1800" dirty="0"/>
                            <a:t>After simplifying this equation, we see that the coefficients on both 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latin typeface="Cambria Math"/>
                                </a:rPr>
                                <m:t>𝑥</m:t>
                              </m:r>
                            </m:oMath>
                          </a14:m>
                          <a:r>
                            <a:rPr lang="en-US" sz="1800" dirty="0"/>
                            <a:t> and </a:t>
                          </a:r>
                          <a14:m>
                            <m:oMath xmlns:m="http://schemas.openxmlformats.org/officeDocument/2006/math">
                              <m:r>
                                <a:rPr lang="en-US" sz="18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r>
                            <a:rPr lang="en-US" sz="1800" dirty="0"/>
                            <a:t> are </a:t>
                          </a:r>
                          <a:r>
                            <a:rPr lang="en-US" sz="1800" dirty="0">
                              <a:latin typeface="Cambria Math"/>
                            </a:rPr>
                            <a:t>0</a:t>
                          </a:r>
                          <a:r>
                            <a:rPr lang="en-US" sz="1800" dirty="0"/>
                            <a:t>. Thus, the equation is not linear.</a:t>
                          </a:r>
                          <a:endParaRPr sz="1800" dirty="0"/>
                        </a:p>
                        <a:p>
                          <a:r>
                            <a:rPr lang="en-US" sz="1800" b="0" i="0" u="none" strike="noStrike" kern="1200" baseline="0" dirty="0">
                              <a:solidFill>
                                <a:schemeClr val="tx1"/>
                              </a:solidFill>
                              <a:latin typeface="+mn-lt"/>
                              <a:ea typeface="+mn-ea"/>
                              <a:cs typeface="+mn-cs"/>
                            </a:rPr>
                            <a:t>Further, the equation simplifies to a false statement, so it actually has no solutions!</a:t>
                          </a:r>
                          <a:endParaRPr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2000" dirty="0"/>
                            <a:t>​</a:t>
                          </a:r>
                          <a:r>
                            <a:rPr sz="2000" dirty="0">
                              <a:latin typeface="Cambria Math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0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=−5</m:t>
                              </m:r>
                            </m:oMath>
                          </a14:m>
                          <a:endParaRPr sz="2000"/>
                        </a:p>
                      </a:txBody>
                      <a:tcPr/>
                    </a:tc>
                    <a:tc vMerge="1">
                      <a:txBody>
                        <a:bodyPr/>
                        <a:lstStyle/>
                        <a:p>
                          <a:endParaRPr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Choice>
        <mc:Fallback>
          <p:graphicFrame>
            <p:nvGraphicFramePr>
              <p:cNvPr id="4" name="Table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3453774115"/>
                  </p:ext>
                </p:extLst>
              </p:nvPr>
            </p:nvGraphicFramePr>
            <p:xfrm>
              <a:off x="770626" y="1106149"/>
              <a:ext cx="7992374" cy="252984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2098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18923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3890274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7692" r="-261433" b="-56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7097" t="-7692" r="-206129" b="-56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100" b="1"/>
                          </a:pPr>
                          <a:endParaRPr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7692" r="-261433" b="-46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7097" t="-107692" r="-206129" b="-46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endParaRPr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207692" r="-261433" b="-36307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7097" t="-207692" r="-206129" b="-363077"/>
                          </a:stretch>
                        </a:blipFill>
                      </a:tcPr>
                    </a:tc>
                    <a:tc rowSpan="2"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05321" t="-47203" b="-524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  <a:tr h="1341120">
                    <a:tc>
                      <a:txBody>
                        <a:bodyPr/>
                        <a:lstStyle/>
                        <a:p>
                          <a:pPr algn="r"/>
                          <a:r>
                            <a:rPr sz="2000" dirty="0"/>
                            <a:t>​</a:t>
                          </a:r>
                          <a:r>
                            <a:rPr sz="2000" dirty="0">
                              <a:latin typeface="Cambria Math"/>
                            </a:rPr>
                            <a:t>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17097" t="-90498" r="-206129" b="-6787"/>
                          </a:stretch>
                        </a:blipFill>
                      </a:tcPr>
                    </a:tc>
                    <a:tc vMerge="1">
                      <a:txBody>
                        <a:bodyPr/>
                        <a:lstStyle/>
                        <a:p>
                          <a:endParaRPr sz="18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3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Linear Equations in Two Variables (cont.)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 Placeholder 2"/>
              <p:cNvSpPr>
                <a:spLocks noGrp="1"/>
              </p:cNvSpPr>
              <p:nvPr>
                <p:ph type="body" sz="quarter" idx="10"/>
              </p:nvPr>
            </p:nvSpPr>
            <p:spPr/>
            <p:txBody>
              <a:bodyPr/>
              <a:lstStyle/>
              <a:p>
                <a:pPr marL="514350" indent="-514350">
                  <a:buFont typeface="+mj-lt"/>
                  <a:buAutoNum type="alphaLcPeriod" startAt="5"/>
                  <a:defRPr sz="2800"/>
                </a:pPr>
                <a14:m>
                  <m:oMath xmlns:m="http://schemas.openxmlformats.org/officeDocument/2006/math">
                    <m:r>
                      <a:rPr lang="ar-AE">
                        <a:latin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ar-A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ar-AE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ar-AE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ar-AE">
                        <a:latin typeface="Cambria Math" panose="02040503050406030204" pitchFamily="18" charset="0"/>
                      </a:rPr>
                      <m:t>−</m:t>
                    </m:r>
                    <m:r>
                      <a:rPr lang="ar-AE">
                        <a:latin typeface="Cambria Math" panose="02040503050406030204" pitchFamily="18" charset="0"/>
                      </a:rPr>
                      <m:t>2</m:t>
                    </m:r>
                    <m:r>
                      <a:rPr lang="ar-AE">
                        <a:latin typeface="Cambria Math" panose="02040503050406030204" pitchFamily="18" charset="0"/>
                      </a:rPr>
                      <m:t>𝑦</m:t>
                    </m:r>
                    <m:r>
                      <a:rPr lang="ar-AE">
                        <a:latin typeface="Cambria Math" panose="02040503050406030204" pitchFamily="18" charset="0"/>
                      </a:rPr>
                      <m:t>=</m:t>
                    </m:r>
                    <m:r>
                      <a:rPr lang="ar-AE">
                        <a:latin typeface="Cambria Math" panose="02040503050406030204" pitchFamily="18" charset="0"/>
                      </a:rPr>
                      <m:t>5</m:t>
                    </m:r>
                    <m:r>
                      <a:rPr lang="ar-AE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/>
                  <a:t/>
                </a:r>
                <a:br>
                  <a:rPr lang="en-US" dirty="0"/>
                </a:br>
                <a:r>
                  <a:rPr lang="en-US" dirty="0"/>
                  <a:t>The presence of the cubed term in this already simplified equation makes it not linear.</a:t>
                </a:r>
                <a:r>
                  <a:rPr dirty="0"/>
                  <a:t>​</a:t>
                </a:r>
              </a:p>
            </p:txBody>
          </p:sp>
        </mc:Choice>
        <mc:Fallback xmlns="">
          <p:sp>
            <p:nvSpPr>
              <p:cNvPr id="3" name="Tex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0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defRPr sz="3200"/>
            </a:pPr>
            <a:r>
              <a:t>Example 1: Linear Equations in Two Variables (cont.)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marL="514350" indent="-514350">
              <a:buFont typeface="+mj-lt"/>
              <a:buAutoNum type="alphaLcPeriod" startAt="6"/>
              <a:defRPr sz="2800"/>
            </a:pPr>
            <a:r>
              <a:t>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184518217"/>
                  </p:ext>
                </p:extLst>
              </p:nvPr>
            </p:nvGraphicFramePr>
            <p:xfrm>
              <a:off x="762000" y="1115987"/>
              <a:ext cx="8001000" cy="14935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057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62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1816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20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000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d>
                                    <m:dPr>
                                      <m:ctrlPr>
                                        <a:rPr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sz="2000">
                                          <a:latin typeface="Cambria Math"/>
                                        </a:rPr>
                                        <m:t>𝑥</m:t>
                                      </m:r>
                                      <m:r>
                                        <a:rPr sz="2000">
                                          <a:latin typeface="Cambria Math"/>
                                        </a:rPr>
                                        <m:t>−3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a:rPr sz="20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0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=3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 sz="20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dirty="0"/>
                            <a:t>First, expand the squared binomial term.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20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000">
                                  <a:latin typeface="Cambria Math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sz="2000" i="1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sz="200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sz="2000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  <m:r>
                                <a:rPr sz="2000">
                                  <a:latin typeface="Cambria Math"/>
                                </a:rPr>
                                <m:t>+6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000">
                                  <a:latin typeface="Cambria Math"/>
                                </a:rPr>
                                <m:t>−9</m:t>
                              </m:r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00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=3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 sz="200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r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6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𝑥</m:t>
                              </m:r>
                              <m:r>
                                <a:rPr sz="2000">
                                  <a:latin typeface="Cambria Math"/>
                                </a:rPr>
                                <m:t>−3</m:t>
                              </m:r>
                              <m:r>
                                <a:rPr sz="2000">
                                  <a:latin typeface="Cambria Math"/>
                                </a:rPr>
                                <m:t>𝑦</m:t>
                              </m:r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>
                            <a:defRPr sz="1800"/>
                          </a:pPr>
                          <a:r>
                            <a:rPr sz="2000" dirty="0"/>
                            <a:t>​</a:t>
                          </a:r>
                          <a14:m>
                            <m:oMath xmlns:m="http://schemas.openxmlformats.org/officeDocument/2006/math">
                              <m:r>
                                <a:rPr sz="2000">
                                  <a:latin typeface="Cambria Math"/>
                                </a:rPr>
                                <m:t>=9</m:t>
                              </m:r>
                            </m:oMath>
                          </a14:m>
                          <a:endParaRPr sz="20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dirty="0"/>
                            <a:t>In contrast to the last equation, when we simplify this equation the result is linear.</a:t>
                          </a:r>
                          <a:endParaRPr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Placeholder 2"/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184518217"/>
                  </p:ext>
                </p:extLst>
              </p:nvPr>
            </p:nvGraphicFramePr>
            <p:xfrm>
              <a:off x="762000" y="1115987"/>
              <a:ext cx="8001000" cy="149352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057400">
                      <a:extLst>
                        <a:ext uri="{9D8B030D-6E8A-4147-A177-3AD203B41FA5}">
                          <a16:colId xmlns:a16="http://schemas.microsoft.com/office/drawing/2014/main" val="20000"/>
                        </a:ext>
                      </a:extLst>
                    </a:gridCol>
                    <a:gridCol w="762000">
                      <a:extLst>
                        <a:ext uri="{9D8B030D-6E8A-4147-A177-3AD203B41FA5}">
                          <a16:colId xmlns:a16="http://schemas.microsoft.com/office/drawing/2014/main" val="20001"/>
                        </a:ext>
                      </a:extLst>
                    </a:gridCol>
                    <a:gridCol w="5181600">
                      <a:extLst>
                        <a:ext uri="{9D8B030D-6E8A-4147-A177-3AD203B41FA5}">
                          <a16:colId xmlns:a16="http://schemas.microsoft.com/office/drawing/2014/main" val="20002"/>
                        </a:ext>
                      </a:extLst>
                    </a:gridCol>
                  </a:tblGrid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7692" r="-288462" b="-30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0400" t="-7692" r="-680000" b="-30461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r>
                            <a:rPr lang="en-US" sz="2000" b="0" dirty="0" smtClean="0"/>
                            <a:t>First, expand the squared binomial term.</a:t>
                          </a: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0"/>
                      </a:ext>
                    </a:extLst>
                  </a:tr>
                  <a:tr h="3962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06061" r="-288462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0400" t="-106061" r="-680000" b="-20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>
                            <a:defRPr b="1"/>
                          </a:pPr>
                          <a:endParaRPr sz="2000" b="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1"/>
                      </a:ext>
                    </a:extLst>
                  </a:tr>
                  <a:tr h="7010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t="-118261" r="-288462" b="-147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270400" t="-118261" r="-680000" b="-1478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2000" dirty="0" smtClean="0"/>
                            <a:t>In contrast to the last equation, when we simplify this equation the result is linear.</a:t>
                          </a:r>
                          <a:endParaRPr sz="20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0002"/>
                      </a:ext>
                    </a:extLst>
                  </a:tr>
                </a:tbl>
              </a:graphicData>
            </a:graphic>
          </p:graphicFrame>
        </mc:Fallback>
      </mc:AlternateContent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</TotalTime>
  <Words>1639</Words>
  <Application>Microsoft Office PowerPoint</Application>
  <PresentationFormat>On-screen Show (4:3)</PresentationFormat>
  <Paragraphs>174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Calibri</vt:lpstr>
      <vt:lpstr>Arial</vt:lpstr>
      <vt:lpstr>Cambria Math</vt:lpstr>
      <vt:lpstr>Courier New</vt:lpstr>
      <vt:lpstr>Office Theme</vt:lpstr>
      <vt:lpstr>Section 2.3</vt:lpstr>
      <vt:lpstr>Linear Equations in Two Variables</vt:lpstr>
      <vt:lpstr>Example 1: Linear Equations in Two Variables</vt:lpstr>
      <vt:lpstr>Example 1: Linear Equations in Two Variables (cont.)</vt:lpstr>
      <vt:lpstr>Example 1: Linear Equations in Two Variables (cont.)</vt:lpstr>
      <vt:lpstr>Example 1: Linear Equations in Two Variables (cont.)</vt:lpstr>
      <vt:lpstr>Example 1: Linear Equations in Two Variables (cont.)</vt:lpstr>
      <vt:lpstr>Example 1: Linear Equations in Two Variables (cont.)</vt:lpstr>
      <vt:lpstr>Example 1: Linear Equations in Two Variables (cont.)</vt:lpstr>
      <vt:lpstr>The x- and y-Intercepts</vt:lpstr>
      <vt:lpstr>Example 2: Finding Intercepts and Graphing Linear Equations</vt:lpstr>
      <vt:lpstr>Example 2: Finding Intercepts and Graphing Linear Equations (cont.)</vt:lpstr>
      <vt:lpstr>Example 2: Finding Intercepts and Graphing Linear Equations (cont.)</vt:lpstr>
      <vt:lpstr>Example 2: Finding Intercepts and Graphing Linear Equations (cont.)</vt:lpstr>
      <vt:lpstr>Example 2: Finding Intercepts and Graphing Linear Equations (cont.)</vt:lpstr>
      <vt:lpstr>Example 2: Finding Intercepts and Graphing Linear Equations (cont.)</vt:lpstr>
      <vt:lpstr>Example 3: Graphing Horizontal and Vertical Lines</vt:lpstr>
      <vt:lpstr>Example 3: Graphing Horizontal and Vertical Lines (cont.)</vt:lpstr>
      <vt:lpstr>Example 3: Graphing Horizontal and Vertical Lines (cont.)</vt:lpstr>
      <vt:lpstr>Example 3: Graphing Horizontal and Vertical Lines (cont.)</vt:lpstr>
      <vt:lpstr>Example 3: Graphing Horizontal and Vertical Lines (cont.)</vt:lpstr>
      <vt:lpstr>Example 3: Graphing Horizontal and Vertical Lines (cont.)</vt:lpstr>
      <vt:lpstr>Example 3: Graphing Horizontal and Vertical Lines (cont.)</vt:lpstr>
      <vt:lpstr>Example 3: Graphing Horizontal and Vertical Lines 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Precalculus 3rd Edition</dc:title>
  <dc:creator>Hawkes Learning</dc:creator>
  <cp:lastModifiedBy>Danielle Bess</cp:lastModifiedBy>
  <cp:revision>135</cp:revision>
  <dcterms:created xsi:type="dcterms:W3CDTF">2013-04-26T14:43:13Z</dcterms:created>
  <dcterms:modified xsi:type="dcterms:W3CDTF">2020-07-01T19:24:06Z</dcterms:modified>
</cp:coreProperties>
</file>