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71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72" d="100"/>
          <a:sy n="72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11EC8-A1D7-45C6-B4C1-B66CD9AB14A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B41C5-BF92-4DC8-8658-FDA45C32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this example, the boundary line is a vertical line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(3,0)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inequality is strict, we graph the boundary line as a dashed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origin can be used as a convenient test point, and results in the false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0&gt;3</m:t>
                    </m:r>
                  </m:oMath>
                </a14:m>
                <a:r>
                  <a:rPr sz="2800" dirty="0"/>
                  <a:t>, leading us to shade the half-plane to the right of the boundary.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1F6A2-FA91-4315-B261-EDFC724D9A9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51B03-675D-4F51-83D6-503E772C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solution sets that satisfy the following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 graph the individual inequalities. We graph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with a dashed line and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a solid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then note that the half-plane lying above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solves the first inequality (verify this by using the test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sz="2800" dirty="0"/>
                  <a:t>)</a:t>
                </a:r>
                <a:r>
                  <a:rPr sz="2800" dirty="0"/>
                  <a:t> and that the half-plane lying below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solves the second inequality (this can be verified using the test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lang="en-US" sz="2800" dirty="0"/>
                  <a:t>)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two inequalities are joined by the word "and", we shade in the intersection of the two half-planes, resulting in the graph </a:t>
                </a:r>
                <a:r>
                  <a:rPr lang="en-US" sz="2800" dirty="0"/>
                  <a:t>shown </a:t>
                </a:r>
                <a:r>
                  <a:rPr lang="en-US" dirty="0"/>
                  <a:t>in Figure 9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1481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93AE2-C104-426A-B78C-687C69AEDC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D171C-88A7-4D01-B58B-9B6694CE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40" y="5471099"/>
            <a:ext cx="1475360" cy="7011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begin by solving each inequality separately. We graph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with a dashed line, and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with a solid line, and note that the half-plane below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solves the first inequality and that the half-plane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solves the second.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two inequalities are joined by "or", we shade the </a:t>
                </a:r>
                <a:r>
                  <a:rPr sz="2800" i="1" dirty="0"/>
                  <a:t>union</a:t>
                </a:r>
                <a:r>
                  <a:rPr sz="2800" dirty="0"/>
                  <a:t> of the two half-planes. Note that this results in a larger solution set than either of the two individual solutions. Any ordered pair in the shaded region will satisfy one or both of the inequalities.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370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93464-B423-42B5-A661-2C76144508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CF8BC-9C0A-4960-916B-019BC978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Solving Absolute Value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solution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that satisfies the joint conditions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First, we need to find the solution to each individual inequality.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Solving Linear Inequalities in Two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153400" cy="4953000"/>
          </a:xfrm>
        </p:spPr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endParaRPr dirty="0"/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F72F842F-BDAC-4F52-903F-F7457341F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91511"/>
              </p:ext>
            </p:extLst>
          </p:nvPr>
        </p:nvGraphicFramePr>
        <p:xfrm>
          <a:off x="533400" y="1676400"/>
          <a:ext cx="8077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557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Graph the line that results from replacing the inequality symbol with =.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155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Make the line solid if the inequality symbol is ≤ or ≥ (no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 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strict) and dashed if the symbol is &lt; or &gt; (strict). A solid line indicates that points on the line are included in the solution set while a dashed line indicates that points on the line are excluded from the solution set.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688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Determine which of the half-planes defined by the boundary line solves the inequality by substituting a </a:t>
                      </a:r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test point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 from one of the two half-planes into the inequality. If the resulting numerical statement is true, all the points in the same half-plane as the test point solve the inequality. Otherwise, the points in the other half-plane solve the inequality. Shade in the half-plane that solves the inequality.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63408513"/>
                  </p:ext>
                </p:extLst>
              </p:nvPr>
            </p:nvGraphicFramePr>
            <p:xfrm>
              <a:off x="457200" y="1105523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400"/>
                          </a:pPr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517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&lt;−1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Begin by rewriting the absolute value inequality as two linear inequalities.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&gt;4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&lt;2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 We have a union of solutions.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63408513"/>
                  </p:ext>
                </p:extLst>
              </p:nvPr>
            </p:nvGraphicFramePr>
            <p:xfrm>
              <a:off x="457200" y="1105523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71320" b="-2007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4702" r="-728221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667" t="-94702" r="-691333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57" t="-94702" r="-428571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149" t="-94702" r="-298936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Begin by rewriting the absolute value inequality as two linear inequalities.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000" r="-72822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667" t="-280000" r="-691333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57" t="-280000" r="-42857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149" t="-280000" r="-29893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 We have a union of solutions.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76822750"/>
                  </p:ext>
                </p:extLst>
              </p:nvPr>
            </p:nvGraphicFramePr>
            <p:xfrm>
              <a:off x="457200" y="1105523"/>
              <a:ext cx="8305801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7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≤3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400"/>
                          </a:pPr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≥−3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Again, rewrite the inequality without absolute value signs.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≥−1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time, we have an intersection of solutions.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76822750"/>
                  </p:ext>
                </p:extLst>
              </p:nvPr>
            </p:nvGraphicFramePr>
            <p:xfrm>
              <a:off x="457200" y="1105523"/>
              <a:ext cx="8305801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7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57937" b="-1674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4906" r="-574752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228" t="-134906" r="-843902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134906" r="-458667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9043" t="-134906" r="-265957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Again, rewrite the inequality without absolute value signs.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7143" r="-57475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228" t="-237143" r="-84390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237143" r="-4586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9043" t="-237143" r="-26595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time, we have an intersection of solutions.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Now we can graph the solutions to the individual conditions</a:t>
            </a:r>
            <a:r>
              <a:rPr lang="en-US" sz="2800" dirty="0"/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3BAE9-4FD9-4051-A82A-FB62B11986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524000"/>
            <a:ext cx="4101307" cy="4101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71732-AB26-425F-9099-7D0FB7564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94" y="914400"/>
            <a:ext cx="2261812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D07FF-6CB0-4860-96F4-565666C3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6114A-2D0C-4FF1-A52C-67D2D691B2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346" y="1524000"/>
            <a:ext cx="4101307" cy="4101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7C5EB-7FAC-485B-A9DC-600367BF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136" y="953161"/>
            <a:ext cx="2761727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20F65-7522-4F70-9E5F-35E0E1B3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00" y="54985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now intersect the solution sets to obtain the final answer: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7C194-48AB-409C-8EBB-D4DD26D0CC5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3893C-27F2-4E26-B942-B4F39165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linear inequalities by graphing their solution sets.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Whenever possible, use the origin as a test point, since it makes for a very simple calculation.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sz="2800" b="0" dirty="0"/>
                  <a:t>To graph the boundary line, replace the inequality symbol with an equal sign, then find the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b="0" dirty="0"/>
                  <a:t>- and </a:t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b="0" dirty="0"/>
                  <a:t>-intercepts.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D4E83-DBCF-40E3-814C-5FE6A63D1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4493870"/>
                  </p:ext>
                </p:extLst>
              </p:nvPr>
            </p:nvGraphicFramePr>
            <p:xfrm>
              <a:off x="990600" y="3063240"/>
              <a:ext cx="7924800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4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3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600"/>
                          </a:pP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D4E83-DBCF-40E3-814C-5FE6A63D1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4493870"/>
                  </p:ext>
                </p:extLst>
              </p:nvPr>
            </p:nvGraphicFramePr>
            <p:xfrm>
              <a:off x="990600" y="3063240"/>
              <a:ext cx="7924800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4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3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2296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40497" b="-1281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77632" r="-40038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77632" r="-30038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234" t="-177632" r="-199234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621" t="-177632" r="-258621" b="-12763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333" r="-4003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81333" r="-3003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234" t="-281333" r="-19923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621" t="-281333" r="-258621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-intercept of boundary: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(4,0)</m:t>
                    </m:r>
                  </m:oMath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-intercept of boundary: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(0,6)</m:t>
                    </m:r>
                  </m:oMath>
                </a14:m>
                <a:endParaRPr sz="2800"/>
              </a:p>
              <a:p>
                <a:r>
                  <a:t>​</a:t>
                </a:r>
                <a:r>
                  <a:rPr sz="2800"/>
                  <a:t>The graph of the equation is drawn with a dashed line since the inequality is strict.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origin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/>
                  <a:t> clearly lies on one side of the boundary line, so we can use it as our test point.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When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in the inequality are replaced with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we obtain the true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0&lt;12</m:t>
                    </m:r>
                  </m:oMath>
                </a14:m>
                <a:r>
                  <a:rPr sz="2800"/>
                  <a:t>. This tells us to shade the half-plane that contains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1C1A7-1693-4AD6-8CBC-A400E3CC1B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4BC11-6A33-4E71-8EC6-75259019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D91EC5B-E7A9-4A7F-B1B4-0BB425866A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669656"/>
                  </p:ext>
                </p:extLst>
              </p:nvPr>
            </p:nvGraphicFramePr>
            <p:xfrm>
              <a:off x="762000" y="1181249"/>
              <a:ext cx="8229600" cy="17816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95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96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In slope-intercept form, the equation for the boundary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dirty="0"/>
                            <a:t>, a line with a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-intercept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(0,0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b="0" dirty="0"/>
                            <a:t> and a slope of </a:t>
                          </a:r>
                          <a:r>
                            <a:rPr lang="en-US" sz="1800" b="0" dirty="0">
                              <a:latin typeface="Cambria Math"/>
                            </a:rPr>
                            <a:t>1</a:t>
                          </a:r>
                          <a:r>
                            <a:rPr lang="en-US" sz="1800" b="0" dirty="0"/>
                            <a:t>.</a:t>
                          </a:r>
                        </a:p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96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D91EC5B-E7A9-4A7F-B1B4-0BB425866A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669656"/>
                  </p:ext>
                </p:extLst>
              </p:nvPr>
            </p:nvGraphicFramePr>
            <p:xfrm>
              <a:off x="762000" y="1181249"/>
              <a:ext cx="8229600" cy="17816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9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5338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7143" r="-2032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0000" r="-533803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140000" r="-203200" b="-16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5" t="-5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8760" r="-53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148760" r="-2032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Graph the boundary with a solid line since the inequality is not strict. Thus, points on the boundary do solve the inequality.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time, the origin cannot be used as a test point, since it lies directly on the boundary line.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sz="2800" dirty="0"/>
                  <a:t> lies below the boundary, and if we 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 into the inequality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sz="2800" dirty="0"/>
                  <a:t>, we obtain the false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2≤0</m:t>
                    </m:r>
                  </m:oMath>
                </a14:m>
                <a:r>
                  <a:rPr sz="2800" dirty="0"/>
                  <a:t>. Thus, we shade the half-plane that does not contain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sz="2800" dirty="0"/>
                  <a:t>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1288</Words>
  <Application>Microsoft Office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Courier New</vt:lpstr>
      <vt:lpstr>Arial</vt:lpstr>
      <vt:lpstr>Cambria Math</vt:lpstr>
      <vt:lpstr>Office Theme</vt:lpstr>
      <vt:lpstr>Section 2.6</vt:lpstr>
      <vt:lpstr>Solving Linear Inequalities in Two Variables</vt:lpstr>
      <vt:lpstr>Example 1: Solving Linear Inequalities</vt:lpstr>
      <vt:lpstr>Note: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2: Solving Linear Inequalities</vt:lpstr>
      <vt:lpstr>Example 2: Solving Linear Inequalities (cont.)</vt:lpstr>
      <vt:lpstr>Example 2: Solving Linear Inequalities (cont.)</vt:lpstr>
      <vt:lpstr>Example 2: Solving Linear Inequalities (cont.)</vt:lpstr>
      <vt:lpstr>Example 2: Solving Linear Inequalities (cont.)</vt:lpstr>
      <vt:lpstr>Example 3: Solving Absolute Value Linear Inequalities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134</cp:revision>
  <dcterms:created xsi:type="dcterms:W3CDTF">2013-04-26T14:43:13Z</dcterms:created>
  <dcterms:modified xsi:type="dcterms:W3CDTF">2020-07-02T15:22:01Z</dcterms:modified>
</cp:coreProperties>
</file>